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0"/>
  </p:notesMasterIdLst>
  <p:sldIdLst>
    <p:sldId id="323" r:id="rId2"/>
    <p:sldId id="287" r:id="rId3"/>
    <p:sldId id="332" r:id="rId4"/>
    <p:sldId id="257" r:id="rId5"/>
    <p:sldId id="258" r:id="rId6"/>
    <p:sldId id="324" r:id="rId7"/>
    <p:sldId id="259" r:id="rId8"/>
    <p:sldId id="260" r:id="rId9"/>
    <p:sldId id="288" r:id="rId10"/>
    <p:sldId id="289" r:id="rId11"/>
    <p:sldId id="290" r:id="rId12"/>
    <p:sldId id="261" r:id="rId13"/>
    <p:sldId id="294" r:id="rId14"/>
    <p:sldId id="300" r:id="rId15"/>
    <p:sldId id="298" r:id="rId16"/>
    <p:sldId id="295" r:id="rId17"/>
    <p:sldId id="299" r:id="rId18"/>
    <p:sldId id="326" r:id="rId19"/>
    <p:sldId id="296" r:id="rId20"/>
    <p:sldId id="325" r:id="rId21"/>
    <p:sldId id="327" r:id="rId22"/>
    <p:sldId id="328" r:id="rId23"/>
    <p:sldId id="329" r:id="rId24"/>
    <p:sldId id="330" r:id="rId25"/>
    <p:sldId id="333" r:id="rId26"/>
    <p:sldId id="334" r:id="rId27"/>
    <p:sldId id="291" r:id="rId28"/>
    <p:sldId id="306" r:id="rId29"/>
    <p:sldId id="303" r:id="rId30"/>
    <p:sldId id="307" r:id="rId31"/>
    <p:sldId id="304" r:id="rId32"/>
    <p:sldId id="308" r:id="rId33"/>
    <p:sldId id="305" r:id="rId34"/>
    <p:sldId id="309" r:id="rId35"/>
    <p:sldId id="310" r:id="rId36"/>
    <p:sldId id="269" r:id="rId37"/>
    <p:sldId id="270" r:id="rId38"/>
    <p:sldId id="292" r:id="rId39"/>
    <p:sldId id="271" r:id="rId40"/>
    <p:sldId id="311" r:id="rId41"/>
    <p:sldId id="272" r:id="rId42"/>
    <p:sldId id="312" r:id="rId43"/>
    <p:sldId id="273" r:id="rId44"/>
    <p:sldId id="313" r:id="rId45"/>
    <p:sldId id="274" r:id="rId46"/>
    <p:sldId id="314" r:id="rId47"/>
    <p:sldId id="275" r:id="rId48"/>
    <p:sldId id="315" r:id="rId49"/>
    <p:sldId id="316" r:id="rId50"/>
    <p:sldId id="317" r:id="rId51"/>
    <p:sldId id="318" r:id="rId52"/>
    <p:sldId id="278" r:id="rId53"/>
    <p:sldId id="319" r:id="rId54"/>
    <p:sldId id="320" r:id="rId55"/>
    <p:sldId id="321" r:id="rId56"/>
    <p:sldId id="322" r:id="rId57"/>
    <p:sldId id="281" r:id="rId58"/>
    <p:sldId id="284" r:id="rId59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Impact" panose="020B0806030902050204" pitchFamily="34" charset="0"/>
      <p:regular r:id="rId69"/>
    </p:embeddedFont>
    <p:embeddedFont>
      <p:font typeface="Swis721 Blk BT" panose="020B0904030502020204" pitchFamily="34" charset="0"/>
      <p:regular r:id="rId70"/>
      <p:italic r:id="rId71"/>
    </p:embeddedFont>
    <p:embeddedFont>
      <p:font typeface="Trebuchet MS" panose="020B0603020202020204" pitchFamily="34" charset="0"/>
      <p:regular r:id="rId72"/>
      <p:bold r:id="rId73"/>
      <p:italic r:id="rId74"/>
      <p:boldItalic r:id="rId75"/>
    </p:embeddedFont>
    <p:embeddedFont>
      <p:font typeface="Verdana" panose="020B0604030504040204" pitchFamily="34" charset="0"/>
      <p:regular r:id="rId76"/>
      <p:bold r:id="rId77"/>
      <p:italic r:id="rId78"/>
      <p:boldItalic r:id="rId79"/>
    </p:embeddedFont>
  </p:embeddedFontLst>
  <p:custDataLst>
    <p:tags r:id="rId80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u="sng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9B7531"/>
    <a:srgbClr val="FFCC66"/>
    <a:srgbClr val="800000"/>
    <a:srgbClr val="006666"/>
    <a:srgbClr val="CC3300"/>
    <a:srgbClr val="FFFFFF"/>
    <a:srgbClr val="FFFF66"/>
    <a:srgbClr val="BBE0E3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81705" autoAdjust="0"/>
  </p:normalViewPr>
  <p:slideViewPr>
    <p:cSldViewPr>
      <p:cViewPr varScale="1">
        <p:scale>
          <a:sx n="54" d="100"/>
          <a:sy n="54" d="100"/>
        </p:scale>
        <p:origin x="2124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7C8746-6477-4574-A53A-6D6A0D00AB5B}" type="datetimeFigureOut">
              <a:rPr lang="es-ES"/>
              <a:pPr>
                <a:defRPr/>
              </a:pPr>
              <a:t>20/01/2022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834283B-623A-4C88-9978-D4290C0492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2562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D3859D-A883-482E-98F7-3D42B8D3FB00}" type="slidenum">
              <a:rPr lang="es-ES" smtClean="0"/>
              <a:pPr eaLnBrk="1" hangingPunct="1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52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125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125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9594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8640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076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8144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879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241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511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8512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45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C82331-B405-4371-A566-ECB3CB9D6F2C}" type="slidenum">
              <a:rPr lang="es-ES" smtClean="0"/>
              <a:pPr eaLnBrk="1" hangingPunct="1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703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796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441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6711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592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 dirty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50D00D-596E-489F-9BC8-09B3D4C00985}" type="slidenum">
              <a:rPr lang="es-ES" smtClean="0"/>
              <a:pPr eaLnBrk="1" hangingPunct="1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805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03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A3514-9F64-419C-8AED-581A9607771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663476"/>
      </p:ext>
    </p:extLst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90A0C-5494-493A-8FA8-D7AAC3DB347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867249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70F31-41DC-4140-92BF-6C6D1319E4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064702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E2DD8-732D-4D6E-B7DF-FE97A77642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988061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C38FF-8B72-4984-B8BC-C020E92B39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555155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37E0F-B180-4CC8-BFDE-578A69C904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655488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AB096-893D-4E9B-9BF9-D970DA18B9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429382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059EB-2FAE-4881-B7A2-A7C4CF7D3D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6813257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B486-3D82-4E91-B962-1920132C876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011753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32CE9-6E9C-4F45-9827-0AF56A2FC1E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875911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B818D-3A61-4226-BAD9-16A229E7E97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76717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u="none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u="none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/>
            </a:lvl1pPr>
          </a:lstStyle>
          <a:p>
            <a:pPr>
              <a:defRPr/>
            </a:pPr>
            <a:fld id="{FA6D3B67-090D-4DDC-AB38-86F7E4F19A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:\Mis Docs\_Multimedia IMS\Curso Biblico PPS\titulo princip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6301208" y="4222368"/>
            <a:ext cx="7632848" cy="2349361"/>
          </a:xfrm>
          <a:prstGeom prst="rect">
            <a:avLst/>
          </a:prstGeom>
          <a:noFill/>
          <a:effectLst>
            <a:glow rad="736600">
              <a:schemeClr val="bg1">
                <a:alpha val="54000"/>
              </a:schemeClr>
            </a:glow>
            <a:softEdge rad="190500"/>
          </a:effectLst>
        </p:spPr>
        <p:txBody>
          <a:bodyPr wrap="square">
            <a:spAutoFit/>
            <a:scene3d>
              <a:camera prst="perspectiveHeroicExtremeRightFacing" fov="2700000">
                <a:rot lat="799365" lon="19240058" rev="106935"/>
              </a:camera>
              <a:lightRig rig="contrasting" dir="t">
                <a:rot lat="0" lon="0" rev="6600000"/>
              </a:lightRig>
            </a:scene3d>
            <a:sp3d extrusionH="57150" contourW="6350" prstMaterial="metal">
              <a:bevelT w="127000" h="31750" prst="hardEdge"/>
              <a:contourClr>
                <a:srgbClr val="4471A6"/>
              </a:contourClr>
            </a:sp3d>
          </a:bodyPr>
          <a:lstStyle/>
          <a:p>
            <a:pPr algn="ctr">
              <a:lnSpc>
                <a:spcPts val="8800"/>
              </a:lnSpc>
            </a:pP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“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aos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pÉs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b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</a:b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de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jesus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”</a:t>
            </a:r>
            <a:endParaRPr lang="es-ES" sz="8800" b="1" cap="all" dirty="0">
              <a:ln w="0"/>
              <a:gradFill>
                <a:gsLst>
                  <a:gs pos="0">
                    <a:srgbClr val="00B0F0"/>
                  </a:gs>
                  <a:gs pos="46000">
                    <a:srgbClr val="4B78BB"/>
                  </a:gs>
                  <a:gs pos="50000">
                    <a:srgbClr val="3268A9"/>
                  </a:gs>
                  <a:gs pos="83000">
                    <a:schemeClr val="tx2">
                      <a:lumMod val="50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0"/>
              </a:gradFill>
              <a:effectLst>
                <a:glow rad="508000">
                  <a:schemeClr val="bg1">
                    <a:alpha val="50000"/>
                  </a:schemeClr>
                </a:glow>
              </a:effectLst>
              <a:latin typeface="Swis721 Bl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4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1734 L 0.73229 -0.2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-11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508104" y="1700808"/>
            <a:ext cx="3425938" cy="477054"/>
          </a:xfrm>
          <a:prstGeom prst="rect">
            <a:avLst/>
          </a:prstGeom>
          <a:gradFill>
            <a:gsLst>
              <a:gs pos="55000">
                <a:schemeClr val="bg1"/>
              </a:gs>
              <a:gs pos="6000">
                <a:schemeClr val="bg1">
                  <a:alpha val="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s-ES" sz="2500" u="none" dirty="0">
                <a:solidFill>
                  <a:srgbClr val="C00000"/>
                </a:solidFill>
              </a:rPr>
              <a:t>“Conjunto de </a:t>
            </a:r>
            <a:r>
              <a:rPr lang="es-ES" sz="2500" u="none" dirty="0" err="1">
                <a:solidFill>
                  <a:srgbClr val="C00000"/>
                </a:solidFill>
              </a:rPr>
              <a:t>Livros</a:t>
            </a:r>
            <a:r>
              <a:rPr lang="es-ES" sz="2500" u="none" dirty="0">
                <a:solidFill>
                  <a:srgbClr val="C00000"/>
                </a:solidFill>
              </a:rPr>
              <a:t>”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444208" y="1331476"/>
            <a:ext cx="14574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u="none" dirty="0">
                <a:solidFill>
                  <a:srgbClr val="800000"/>
                </a:solidFill>
              </a:rPr>
              <a:t>Significa:</a:t>
            </a:r>
          </a:p>
        </p:txBody>
      </p:sp>
      <p:cxnSp>
        <p:nvCxnSpPr>
          <p:cNvPr id="12" name="11 Conector recto"/>
          <p:cNvCxnSpPr/>
          <p:nvPr/>
        </p:nvCxnSpPr>
        <p:spPr bwMode="auto">
          <a:xfrm flipH="1">
            <a:off x="5364088" y="3573016"/>
            <a:ext cx="3153477" cy="0"/>
          </a:xfrm>
          <a:prstGeom prst="line">
            <a:avLst/>
          </a:prstGeom>
          <a:ln w="57150">
            <a:solidFill>
              <a:srgbClr val="CC3300"/>
            </a:solidFill>
            <a:headEnd type="none" w="med" len="med"/>
            <a:tailEnd type="none" w="med" len="med"/>
          </a:ln>
          <a:effectLst>
            <a:glow rad="215900">
              <a:srgbClr val="FFCC66">
                <a:alpha val="70000"/>
              </a:srgbClr>
            </a:glow>
            <a:outerShdw blurRad="50800" dist="38100" dir="10800000" algn="r" rotWithShape="0">
              <a:prstClr val="black">
                <a:alpha val="0"/>
              </a:prstClr>
            </a:outerShdw>
            <a:reflection endPos="0" dir="5400000" sy="-100000" algn="bl" rotWithShape="0"/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 bwMode="auto">
          <a:xfrm>
            <a:off x="-252536" y="-171400"/>
            <a:ext cx="5616624" cy="3744416"/>
          </a:xfrm>
          <a:prstGeom prst="line">
            <a:avLst/>
          </a:prstGeom>
          <a:ln w="57150">
            <a:solidFill>
              <a:srgbClr val="CC3300"/>
            </a:solidFill>
            <a:headEnd type="none" w="med" len="med"/>
            <a:tailEnd type="none" w="med" len="med"/>
          </a:ln>
          <a:effectLst>
            <a:glow rad="215900">
              <a:srgbClr val="FFCC66">
                <a:alpha val="70000"/>
              </a:srgbClr>
            </a:glow>
            <a:outerShdw blurRad="50800" dist="38100" dir="10800000" algn="r" rotWithShape="0">
              <a:prstClr val="black">
                <a:alpha val="0"/>
              </a:prstClr>
            </a:outerShdw>
            <a:reflection endPos="0" dir="5400000" sy="-100000" algn="bl" rotWithShape="0"/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6527437" y="3019018"/>
            <a:ext cx="19800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ES" sz="3000" u="none" dirty="0">
                <a:solidFill>
                  <a:srgbClr val="800000"/>
                </a:solidFill>
              </a:rPr>
              <a:t>39  </a:t>
            </a:r>
            <a:r>
              <a:rPr lang="es-ES" sz="3000" u="none" dirty="0" err="1">
                <a:solidFill>
                  <a:srgbClr val="800000"/>
                </a:solidFill>
              </a:rPr>
              <a:t>Livros</a:t>
            </a:r>
            <a:endParaRPr lang="es-ES" sz="3000" u="none" dirty="0">
              <a:solidFill>
                <a:srgbClr val="80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516216" y="4387170"/>
            <a:ext cx="19800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u="none" dirty="0">
                <a:solidFill>
                  <a:srgbClr val="800000"/>
                </a:solidFill>
              </a:rPr>
              <a:t>27  </a:t>
            </a:r>
            <a:r>
              <a:rPr lang="es-ES" sz="3000" u="none" dirty="0" err="1">
                <a:solidFill>
                  <a:srgbClr val="800000"/>
                </a:solidFill>
              </a:rPr>
              <a:t>Livros</a:t>
            </a:r>
            <a:endParaRPr lang="es-ES" sz="3000" u="none" dirty="0">
              <a:solidFill>
                <a:srgbClr val="800000"/>
              </a:solidFill>
            </a:endParaRPr>
          </a:p>
        </p:txBody>
      </p:sp>
      <p:cxnSp>
        <p:nvCxnSpPr>
          <p:cNvPr id="16" name="15 Conector recto"/>
          <p:cNvCxnSpPr/>
          <p:nvPr/>
        </p:nvCxnSpPr>
        <p:spPr bwMode="auto">
          <a:xfrm flipV="1">
            <a:off x="539552" y="4941168"/>
            <a:ext cx="4824536" cy="2088236"/>
          </a:xfrm>
          <a:prstGeom prst="line">
            <a:avLst/>
          </a:prstGeom>
          <a:ln w="57150">
            <a:solidFill>
              <a:srgbClr val="CC3300"/>
            </a:solidFill>
            <a:headEnd type="none" w="med" len="med"/>
            <a:tailEnd type="none" w="med" len="med"/>
          </a:ln>
          <a:effectLst>
            <a:glow rad="215900">
              <a:srgbClr val="FFCC66">
                <a:alpha val="70000"/>
              </a:srgbClr>
            </a:glow>
            <a:outerShdw blurRad="50800" dist="38100" dir="10800000" algn="r" rotWithShape="0">
              <a:prstClr val="black">
                <a:alpha val="0"/>
              </a:prstClr>
            </a:outerShdw>
            <a:reflection endPos="0" dir="5400000" sy="-100000" algn="bl" rotWithShape="0"/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 bwMode="auto">
          <a:xfrm flipH="1">
            <a:off x="5364088" y="4941168"/>
            <a:ext cx="3153477" cy="0"/>
          </a:xfrm>
          <a:prstGeom prst="line">
            <a:avLst/>
          </a:prstGeom>
          <a:ln w="57150">
            <a:solidFill>
              <a:srgbClr val="CC3300"/>
            </a:solidFill>
            <a:headEnd type="none" w="med" len="med"/>
            <a:tailEnd type="none" w="med" len="med"/>
          </a:ln>
          <a:effectLst>
            <a:glow rad="215900">
              <a:srgbClr val="FFCC66">
                <a:alpha val="70000"/>
              </a:srgbClr>
            </a:glow>
            <a:outerShdw blurRad="50800" dist="38100" dir="10800000" algn="r" rotWithShape="0">
              <a:prstClr val="black">
                <a:alpha val="0"/>
              </a:prstClr>
            </a:outerShdw>
            <a:reflection endPos="0" dir="5400000" sy="-100000" algn="bl" rotWithShape="0"/>
            <a:softEdge rad="0"/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5436096" y="5589240"/>
            <a:ext cx="3107261" cy="553998"/>
          </a:xfrm>
          <a:prstGeom prst="rect">
            <a:avLst/>
          </a:prstGeom>
          <a:gradFill>
            <a:gsLst>
              <a:gs pos="55000">
                <a:schemeClr val="bg1"/>
              </a:gs>
              <a:gs pos="6000">
                <a:schemeClr val="bg1">
                  <a:alpha val="0"/>
                </a:schemeClr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s-ES" sz="3000" u="none" dirty="0">
                <a:solidFill>
                  <a:srgbClr val="800000"/>
                </a:solidFill>
              </a:rPr>
              <a:t>Total: 66  </a:t>
            </a:r>
            <a:r>
              <a:rPr lang="es-ES" sz="3000" u="none" dirty="0" err="1">
                <a:solidFill>
                  <a:srgbClr val="800000"/>
                </a:solidFill>
              </a:rPr>
              <a:t>Livros</a:t>
            </a:r>
            <a:endParaRPr lang="es-ES" sz="3000" u="none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2957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  <p:bldP spid="15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10. MUTIMEDIA SDA\Imagenes para estudio\Tema 01 subtit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07603" y="2348880"/>
            <a:ext cx="7128792" cy="2118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60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A ORIGEM </a:t>
            </a:r>
          </a:p>
          <a:p>
            <a:pPr algn="ctr">
              <a:lnSpc>
                <a:spcPts val="7900"/>
              </a:lnSpc>
            </a:pPr>
            <a:r>
              <a:rPr lang="es-ES" sz="60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DA BÍBLIA</a:t>
            </a:r>
            <a:endParaRPr lang="es-ES" sz="6000" cap="all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23252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10. MUTIMEDIA SDA\Imagenes para estudio\Plantilla Biblia 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687"/>
            <a:ext cx="9144001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63966" y="4581128"/>
            <a:ext cx="6616067" cy="18002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Como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foi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dada </a:t>
            </a:r>
            <a:b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Bíblia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</a:t>
            </a:r>
            <a:endParaRPr lang="en-US" sz="2400" i="1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216450" y="2395789"/>
            <a:ext cx="5832648" cy="2072771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 algn="ctr"/>
            <a:r>
              <a:rPr lang="en-US" sz="2400" i="1" u="none" dirty="0">
                <a:solidFill>
                  <a:schemeClr val="tx2"/>
                </a:solidFill>
                <a:latin typeface="Verdana" pitchFamily="34" charset="0"/>
              </a:rPr>
              <a:t>“</a:t>
            </a:r>
            <a:r>
              <a:rPr lang="pt-PT" sz="2400" i="1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Toda a Escritura é </a:t>
            </a:r>
            <a:r>
              <a:rPr lang="pt-PT" sz="2400" i="1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divinamente inspirada</a:t>
            </a:r>
            <a:r>
              <a:rPr lang="es-ES" sz="2400" i="1" u="none" dirty="0">
                <a:solidFill>
                  <a:schemeClr val="tx2"/>
                </a:solidFill>
                <a:latin typeface="Verdana" pitchFamily="34" charset="0"/>
              </a:rPr>
              <a:t>…”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908720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2ª </a:t>
            </a:r>
            <a:r>
              <a:rPr lang="es-ES" sz="26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Timóteo</a:t>
            </a:r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3:16</a:t>
            </a:r>
            <a:endParaRPr lang="es-ES" sz="2600" spc="50" dirty="0">
              <a:ln w="11430"/>
              <a:solidFill>
                <a:schemeClr val="accent5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32774" y="6093296"/>
            <a:ext cx="5184576" cy="461665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DIVINAMENTE INSPIRADA</a:t>
            </a:r>
            <a:endParaRPr lang="es-ES" sz="24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5150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10. MUTIMEDIA SDA\Imagenes para estudio\roll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835695" y="2636912"/>
            <a:ext cx="5472608" cy="18002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Quem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foi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o agente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transmissor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50021290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529008" y="1703983"/>
            <a:ext cx="6139336" cy="3456384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r>
              <a:rPr lang="pt-PT" sz="2800" i="1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“Porque a profecia nunca foi produzida por vontade de homem algum, mas os homens santos de Deus falaram inspirados pelo </a:t>
            </a:r>
            <a:r>
              <a:rPr lang="pt-PT" sz="2800" i="1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Espírito Santo</a:t>
            </a:r>
            <a:r>
              <a:rPr lang="pt-PT" sz="2800" i="1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  <a:endParaRPr lang="en-US" sz="28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908720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2ª Pedro 1:21</a:t>
            </a:r>
            <a:endParaRPr lang="es-ES" sz="2600" spc="50" dirty="0">
              <a:ln w="11430"/>
              <a:solidFill>
                <a:schemeClr val="accent5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ESPÍRITO SANTO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762027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10. MUTIMEDIA SDA\Imagenes para estudio\Plantilla Biblia 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687"/>
            <a:ext cx="9144001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263966" y="4581128"/>
            <a:ext cx="7268474" cy="18002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Como podemos denominar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então</a:t>
            </a:r>
            <a:endParaRPr lang="es-ES" sz="40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Bíblia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</a:t>
            </a:r>
            <a:endParaRPr lang="en-US" sz="2400" i="1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155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46256" y="1523963"/>
            <a:ext cx="6374015" cy="3816424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 lvl="0">
              <a:defRPr/>
            </a:pPr>
            <a:r>
              <a:rPr lang="pt-PT" sz="2400" i="1" u="none" dirty="0">
                <a:solidFill>
                  <a:srgbClr val="00000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isso também damos, sem cessar, graças a Deus, pois, havendo recebido de nós a palavra da pregação de Deus, a recebestes, não como palavra de homens, mas (segundo é, na verdade), como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palavra de Deus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qual também opera em vós, os que crestes.”</a:t>
            </a:r>
            <a:endParaRPr lang="en-US" sz="2400" i="1" u="none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620688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1ª </a:t>
            </a:r>
            <a:r>
              <a:rPr lang="es-ES" sz="26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Tessalonicenses</a:t>
            </a:r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2:13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PALAVRA DE DEUS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10617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10. MUTIMEDIA SDA\Imagenes para estudio\Tema 01 subtit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39552" y="2348880"/>
            <a:ext cx="7920880" cy="2118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6000" u="none" cap="all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provas</a:t>
            </a:r>
            <a:r>
              <a:rPr lang="es-ES" sz="60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 de </a:t>
            </a:r>
            <a:r>
              <a:rPr lang="es-ES" sz="6000" u="none" cap="all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sua</a:t>
            </a:r>
            <a:r>
              <a:rPr lang="es-ES" sz="60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 </a:t>
            </a:r>
            <a:r>
              <a:rPr lang="es-ES" sz="6000" u="none" cap="all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origem</a:t>
            </a:r>
            <a:r>
              <a:rPr lang="es-ES" sz="60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 divina</a:t>
            </a:r>
            <a:endParaRPr lang="es-ES" sz="6000" cap="all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330231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252536" y="260648"/>
            <a:ext cx="9649072" cy="7920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8000"/>
                  <a:lumOff val="2000"/>
                </a:schemeClr>
              </a:gs>
              <a:gs pos="71000">
                <a:schemeClr val="bg1">
                  <a:lumMod val="100000"/>
                  <a:alpha val="66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unidade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sua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mensagem</a:t>
            </a:r>
            <a:endParaRPr lang="es-ES" sz="40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744909" y="1959223"/>
            <a:ext cx="5376211" cy="461665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 eaLnBrk="1" hangingPunct="1">
              <a:spcBef>
                <a:spcPct val="50000"/>
              </a:spcBef>
              <a:defRPr sz="2800" i="1" u="none">
                <a:solidFill>
                  <a:schemeClr val="hlink"/>
                </a:solidFill>
                <a:latin typeface="Verdan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pt-PT" sz="2400" dirty="0"/>
              <a:t>A Bíblia:</a:t>
            </a:r>
            <a:endParaRPr lang="es-ES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3744909" y="2923197"/>
            <a:ext cx="5435603" cy="2677656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98000"/>
                  <a:lumOff val="2000"/>
                </a:schemeClr>
              </a:gs>
              <a:gs pos="53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 eaLnBrk="1" hangingPunct="1">
              <a:spcBef>
                <a:spcPct val="50000"/>
              </a:spcBef>
              <a:defRPr sz="2800" i="1" u="none">
                <a:solidFill>
                  <a:schemeClr val="hlink"/>
                </a:solidFill>
                <a:latin typeface="Verdan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457200" indent="-457200">
              <a:buFont typeface="Wingdings" pitchFamily="2" charset="2"/>
              <a:buChar char="ü"/>
            </a:pPr>
            <a:r>
              <a:rPr lang="es-ES" sz="2400" dirty="0" err="1">
                <a:solidFill>
                  <a:schemeClr val="tx1"/>
                </a:solidFill>
              </a:rPr>
              <a:t>Um</a:t>
            </a:r>
            <a:r>
              <a:rPr lang="es-ES" sz="2400" dirty="0">
                <a:solidFill>
                  <a:schemeClr val="tx1"/>
                </a:solidFill>
              </a:rPr>
              <a:t> conjunto de 66 </a:t>
            </a:r>
            <a:r>
              <a:rPr lang="es-ES" sz="2400" dirty="0" err="1">
                <a:solidFill>
                  <a:schemeClr val="tx1"/>
                </a:solidFill>
              </a:rPr>
              <a:t>livros</a:t>
            </a:r>
            <a:r>
              <a:rPr lang="es-ES" sz="2400" dirty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s-ES" sz="2400" dirty="0">
                <a:solidFill>
                  <a:schemeClr val="tx1"/>
                </a:solidFill>
              </a:rPr>
              <a:t>Escrito </a:t>
            </a:r>
            <a:r>
              <a:rPr lang="es-ES" sz="2400" dirty="0" err="1">
                <a:solidFill>
                  <a:schemeClr val="tx1"/>
                </a:solidFill>
              </a:rPr>
              <a:t>num</a:t>
            </a:r>
            <a:r>
              <a:rPr lang="es-ES" sz="2400" dirty="0">
                <a:solidFill>
                  <a:schemeClr val="tx1"/>
                </a:solidFill>
              </a:rPr>
              <a:t> período de 1600 anos.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pt-PT" sz="2400" dirty="0">
                <a:solidFill>
                  <a:schemeClr val="tx1"/>
                </a:solidFill>
              </a:rPr>
              <a:t>Escrita por cerca de 40 escritores das mais variadas posições  sociais</a:t>
            </a:r>
            <a:endParaRPr lang="es-ES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scrotos.com.br/wp-content/uploads/2014/03/as-passagens-mais-assustadoras-da-biblia-o-livro-de-deus-scrotos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341074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84636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0. MUTIMEDIA SDA\Imagenes para estudio\tema 01 orac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9150351" cy="68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539750" y="7029450"/>
            <a:ext cx="7596188" cy="1438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brightRoom" dir="t"/>
            </a:scene3d>
            <a:sp3d extrusionH="57150" contourW="6350" prstMaterial="plastic">
              <a:bevelT w="12700" h="1270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4800" u="none" cap="all" dirty="0">
                <a:solidFill>
                  <a:srgbClr val="800000"/>
                </a:solidFill>
                <a:effectLst>
                  <a:reflection blurRad="10000" stA="55000" endPos="48000" dist="500" dir="5400000" sy="-100000" algn="bl" rotWithShape="0"/>
                </a:effectLst>
                <a:latin typeface="Impact" pitchFamily="34" charset="0"/>
              </a:rPr>
              <a:t>UM </a:t>
            </a:r>
            <a:r>
              <a:rPr lang="en-US" sz="4800" u="none" cap="all" dirty="0" err="1">
                <a:solidFill>
                  <a:srgbClr val="800000"/>
                </a:solidFill>
                <a:effectLst>
                  <a:reflection blurRad="10000" stA="55000" endPos="48000" dist="500" dir="5400000" sy="-100000" algn="bl" rotWithShape="0"/>
                </a:effectLst>
                <a:latin typeface="Impact" pitchFamily="34" charset="0"/>
              </a:rPr>
              <a:t>momento</a:t>
            </a:r>
            <a:r>
              <a:rPr lang="en-US" sz="4800" u="none" cap="all" dirty="0">
                <a:solidFill>
                  <a:srgbClr val="800000"/>
                </a:solidFill>
                <a:effectLst>
                  <a:reflection blurRad="10000" stA="55000" endPos="48000" dist="500" dir="5400000" sy="-100000" algn="bl" rotWithShape="0"/>
                </a:effectLst>
                <a:latin typeface="Impact" pitchFamily="34" charset="0"/>
              </a:rPr>
              <a:t> de </a:t>
            </a:r>
            <a:r>
              <a:rPr lang="en-US" sz="4800" u="none" cap="all" dirty="0" err="1">
                <a:solidFill>
                  <a:srgbClr val="800000"/>
                </a:solidFill>
                <a:effectLst>
                  <a:reflection blurRad="10000" stA="55000" endPos="48000" dist="500" dir="5400000" sy="-100000" algn="bl" rotWithShape="0"/>
                </a:effectLst>
                <a:latin typeface="Impact" pitchFamily="34" charset="0"/>
              </a:rPr>
              <a:t>oração</a:t>
            </a:r>
            <a:r>
              <a:rPr lang="en-US" sz="4800" u="none" cap="all" dirty="0">
                <a:solidFill>
                  <a:srgbClr val="800000"/>
                </a:solidFill>
                <a:effectLst>
                  <a:reflection blurRad="10000" stA="55000" endPos="48000" dist="500" dir="5400000" sy="-100000" algn="bl" rotWithShape="0"/>
                </a:effectLst>
                <a:latin typeface="Impact" pitchFamily="34" charset="0"/>
              </a:rPr>
              <a:t>…</a:t>
            </a:r>
            <a:endParaRPr lang="en-US" sz="4800" u="none" cap="all" dirty="0">
              <a:solidFill>
                <a:srgbClr val="800000"/>
              </a:solidFill>
              <a:effectLst>
                <a:reflection blurRad="10000" stA="55000" endPos="48000" dist="500" dir="5400000" sy="-100000" algn="bl" rotWithShape="0"/>
              </a:effectLst>
              <a:latin typeface="Verdana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9750" y="5945241"/>
            <a:ext cx="5022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u="none" cap="all" dirty="0">
                <a:solidFill>
                  <a:srgbClr val="800000"/>
                </a:solidFill>
                <a:effectLst>
                  <a:reflection blurRad="10000" stA="55000" endPos="48000" dist="500" dir="5400000" sy="-100000" algn="bl" rotWithShape="0"/>
                </a:effectLst>
                <a:latin typeface="Impact" pitchFamily="34" charset="0"/>
              </a:rPr>
              <a:t>UM </a:t>
            </a:r>
            <a:r>
              <a:rPr lang="en-US" sz="3600" u="none" cap="all" dirty="0" err="1">
                <a:solidFill>
                  <a:srgbClr val="800000"/>
                </a:solidFill>
                <a:effectLst>
                  <a:reflection blurRad="10000" stA="55000" endPos="48000" dist="500" dir="5400000" sy="-100000" algn="bl" rotWithShape="0"/>
                </a:effectLst>
                <a:latin typeface="Impact" pitchFamily="34" charset="0"/>
              </a:rPr>
              <a:t>momento</a:t>
            </a:r>
            <a:r>
              <a:rPr lang="en-US" sz="3600" u="none" cap="all" dirty="0">
                <a:solidFill>
                  <a:srgbClr val="800000"/>
                </a:solidFill>
                <a:effectLst>
                  <a:reflection blurRad="10000" stA="55000" endPos="48000" dist="500" dir="5400000" sy="-100000" algn="bl" rotWithShape="0"/>
                </a:effectLst>
                <a:latin typeface="Impact" pitchFamily="34" charset="0"/>
              </a:rPr>
              <a:t> de </a:t>
            </a:r>
            <a:r>
              <a:rPr lang="en-US" sz="3600" u="none" cap="all" dirty="0" err="1">
                <a:solidFill>
                  <a:srgbClr val="800000"/>
                </a:solidFill>
                <a:effectLst>
                  <a:reflection blurRad="10000" stA="55000" endPos="48000" dist="500" dir="5400000" sy="-100000" algn="bl" rotWithShape="0"/>
                </a:effectLst>
                <a:latin typeface="Impact" pitchFamily="34" charset="0"/>
              </a:rPr>
              <a:t>oraÇÃO</a:t>
            </a:r>
            <a:r>
              <a:rPr lang="en-US" sz="3600" u="none" cap="all" dirty="0">
                <a:solidFill>
                  <a:srgbClr val="800000"/>
                </a:solidFill>
                <a:effectLst>
                  <a:reflection blurRad="10000" stA="55000" endPos="48000" dist="500" dir="5400000" sy="-100000" algn="bl" rotWithShape="0"/>
                </a:effectLst>
                <a:latin typeface="Impact" pitchFamily="34" charset="0"/>
              </a:rPr>
              <a:t>…</a:t>
            </a:r>
            <a:endParaRPr lang="en-US" sz="3600" u="none" cap="all" dirty="0">
              <a:solidFill>
                <a:srgbClr val="800000"/>
              </a:solidFill>
              <a:effectLst>
                <a:reflection blurRad="10000" stA="55000" endPos="48000" dist="500" dir="5400000" sy="-100000" algn="bl" rotWithShape="0"/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91329E-6 L 0.15173 -0.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-14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212"/>
            <a:ext cx="9144000" cy="683010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260648"/>
            <a:ext cx="9121120" cy="7920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8000"/>
                  <a:lumOff val="2000"/>
                </a:schemeClr>
              </a:gs>
              <a:gs pos="71000">
                <a:schemeClr val="bg1">
                  <a:lumMod val="100000"/>
                  <a:alpha val="66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PT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Exatidão de suas profecias </a:t>
            </a:r>
            <a:endParaRPr lang="es-ES" sz="40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17256" y="1268760"/>
            <a:ext cx="7427152" cy="461665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marL="342900" indent="-342900" eaLnBrk="1" hangingPunct="1">
              <a:spcBef>
                <a:spcPct val="50000"/>
              </a:spcBef>
              <a:defRPr sz="2800" i="1" u="none">
                <a:solidFill>
                  <a:schemeClr val="hlink"/>
                </a:solidFill>
                <a:latin typeface="Verdan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pt-PT" sz="2400" dirty="0"/>
              <a:t>2300 Profecias sobre:</a:t>
            </a:r>
            <a:endParaRPr lang="es-ES" sz="2400" dirty="0"/>
          </a:p>
        </p:txBody>
      </p:sp>
      <p:sp>
        <p:nvSpPr>
          <p:cNvPr id="3" name="2 Rectángulo"/>
          <p:cNvSpPr/>
          <p:nvPr/>
        </p:nvSpPr>
        <p:spPr>
          <a:xfrm>
            <a:off x="395536" y="1916832"/>
            <a:ext cx="7848872" cy="2908489"/>
          </a:xfrm>
          <a:prstGeom prst="rect">
            <a:avLst/>
          </a:prstGeom>
          <a:gradFill>
            <a:gsLst>
              <a:gs pos="0">
                <a:schemeClr val="bg1">
                  <a:alpha val="0"/>
                  <a:lumMod val="98000"/>
                  <a:lumOff val="2000"/>
                </a:schemeClr>
              </a:gs>
              <a:gs pos="53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i="1" u="none" dirty="0">
                <a:latin typeface="Verdana" pitchFamily="34" charset="0"/>
              </a:rPr>
              <a:t>O destino de </a:t>
            </a:r>
            <a:r>
              <a:rPr lang="es-ES" sz="2400" i="1" u="none" dirty="0" err="1">
                <a:latin typeface="Verdana" pitchFamily="34" charset="0"/>
              </a:rPr>
              <a:t>impérios</a:t>
            </a:r>
            <a:r>
              <a:rPr lang="es-ES" sz="2400" i="1" u="none" dirty="0">
                <a:latin typeface="Verdana" pitchFamily="34" charset="0"/>
              </a:rPr>
              <a:t> e </a:t>
            </a:r>
            <a:r>
              <a:rPr lang="es-ES" sz="2400" i="1" u="none" dirty="0" err="1">
                <a:latin typeface="Verdana" pitchFamily="34" charset="0"/>
              </a:rPr>
              <a:t>povos</a:t>
            </a:r>
            <a:r>
              <a:rPr lang="es-ES" sz="2400" i="1" u="none" dirty="0">
                <a:latin typeface="Verdana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i="1" u="none" dirty="0">
                <a:latin typeface="Verdana" pitchFamily="34" charset="0"/>
              </a:rPr>
              <a:t>A vida de </a:t>
            </a:r>
            <a:r>
              <a:rPr lang="es-ES" sz="2400" i="1" u="none" dirty="0" err="1">
                <a:latin typeface="Verdana" pitchFamily="34" charset="0"/>
              </a:rPr>
              <a:t>pessoas</a:t>
            </a:r>
            <a:r>
              <a:rPr lang="es-ES" sz="2400" i="1" u="none" dirty="0">
                <a:latin typeface="Verdana" pitchFamily="34" charset="0"/>
              </a:rPr>
              <a:t> antes de </a:t>
            </a:r>
            <a:r>
              <a:rPr lang="es-ES" sz="2400" i="1" u="none" dirty="0" err="1">
                <a:latin typeface="Verdana" pitchFamily="34" charset="0"/>
              </a:rPr>
              <a:t>nascerem</a:t>
            </a:r>
            <a:r>
              <a:rPr lang="es-ES" sz="2400" i="1" u="none" dirty="0">
                <a:latin typeface="Verdana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i="1" u="none" dirty="0">
                <a:latin typeface="Verdana" pitchFamily="34" charset="0"/>
              </a:rPr>
              <a:t>O tempo exacto </a:t>
            </a:r>
            <a:r>
              <a:rPr lang="es-ES" sz="2400" i="1" u="none" dirty="0" err="1">
                <a:latin typeface="Verdana" pitchFamily="34" charset="0"/>
              </a:rPr>
              <a:t>em</a:t>
            </a:r>
            <a:r>
              <a:rPr lang="es-ES" sz="2400" i="1" u="none" dirty="0">
                <a:latin typeface="Verdana" pitchFamily="34" charset="0"/>
              </a:rPr>
              <a:t> que </a:t>
            </a:r>
            <a:r>
              <a:rPr lang="es-ES" sz="2400" i="1" u="none" dirty="0" err="1">
                <a:latin typeface="Verdana" pitchFamily="34" charset="0"/>
              </a:rPr>
              <a:t>ocurririam</a:t>
            </a:r>
            <a:r>
              <a:rPr lang="es-ES" sz="2400" i="1" u="none" dirty="0">
                <a:latin typeface="Verdana" pitchFamily="34" charset="0"/>
              </a:rPr>
              <a:t> </a:t>
            </a:r>
            <a:r>
              <a:rPr lang="es-ES" sz="2400" i="1" u="none" dirty="0" err="1">
                <a:latin typeface="Verdana" pitchFamily="34" charset="0"/>
              </a:rPr>
              <a:t>certos</a:t>
            </a:r>
            <a:r>
              <a:rPr lang="es-ES" sz="2400" i="1" u="none" dirty="0">
                <a:latin typeface="Verdana" pitchFamily="34" charset="0"/>
              </a:rPr>
              <a:t> </a:t>
            </a:r>
            <a:r>
              <a:rPr lang="es-ES" sz="2400" i="1" u="none" dirty="0" err="1">
                <a:latin typeface="Verdana" pitchFamily="34" charset="0"/>
              </a:rPr>
              <a:t>acontecimentos</a:t>
            </a:r>
            <a:r>
              <a:rPr lang="es-ES" sz="2400" i="1" u="none" dirty="0">
                <a:latin typeface="Verdana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i="1" u="none" dirty="0" err="1">
                <a:latin typeface="Verdana" pitchFamily="34" charset="0"/>
              </a:rPr>
              <a:t>Cidades</a:t>
            </a:r>
            <a:r>
              <a:rPr lang="es-ES" sz="2400" i="1" u="none" dirty="0">
                <a:latin typeface="Verdana" pitchFamily="34" charset="0"/>
              </a:rPr>
              <a:t> importantes da </a:t>
            </a:r>
            <a:r>
              <a:rPr lang="es-ES" sz="2400" i="1" u="none" dirty="0" err="1">
                <a:latin typeface="Verdana" pitchFamily="34" charset="0"/>
              </a:rPr>
              <a:t>antiguidade</a:t>
            </a:r>
            <a:r>
              <a:rPr lang="es-ES" sz="2400" i="1" u="none" dirty="0">
                <a:latin typeface="Verdana" pitchFamily="34" charset="0"/>
              </a:rPr>
              <a:t>, como, Tiro, </a:t>
            </a:r>
            <a:r>
              <a:rPr lang="es-ES" sz="2400" i="1" u="none" dirty="0" err="1">
                <a:latin typeface="Verdana" pitchFamily="34" charset="0"/>
              </a:rPr>
              <a:t>Babilónia</a:t>
            </a:r>
            <a:r>
              <a:rPr lang="es-ES" sz="2400" i="1" u="none" dirty="0">
                <a:latin typeface="Verdana" pitchFamily="34" charset="0"/>
              </a:rPr>
              <a:t>, Petra, </a:t>
            </a:r>
            <a:r>
              <a:rPr lang="es-ES" sz="2400" i="1" u="none" dirty="0" err="1">
                <a:latin typeface="Verdana" pitchFamily="34" charset="0"/>
              </a:rPr>
              <a:t>Jerusalém</a:t>
            </a:r>
            <a:r>
              <a:rPr lang="es-ES" sz="2400" i="1" u="none" dirty="0">
                <a:latin typeface="Verdana" pitchFamily="34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4583095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uiExpan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260648"/>
            <a:ext cx="9121120" cy="7920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8000"/>
                  <a:lumOff val="2000"/>
                </a:schemeClr>
              </a:gs>
              <a:gs pos="71000">
                <a:schemeClr val="bg1">
                  <a:lumMod val="100000"/>
                  <a:alpha val="66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PT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Provada pela ciência.</a:t>
            </a:r>
            <a:endParaRPr lang="es-ES" sz="40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1706032"/>
            <a:ext cx="8725584" cy="201593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8000"/>
                  <a:lumOff val="2000"/>
                </a:schemeClr>
              </a:gs>
              <a:gs pos="53000">
                <a:schemeClr val="bg1">
                  <a:alpha val="1000"/>
                </a:schemeClr>
              </a:gs>
              <a:gs pos="100000">
                <a:schemeClr val="bg1">
                  <a:alpha val="0"/>
                </a:schemeClr>
              </a:gs>
            </a:gsLst>
            <a:lin ang="15600000" scaled="0"/>
            <a:tileRect/>
          </a:gra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i="1" u="none" dirty="0" err="1">
                <a:latin typeface="Verdana" pitchFamily="34" charset="0"/>
              </a:rPr>
              <a:t>Foram</a:t>
            </a:r>
            <a:r>
              <a:rPr lang="es-ES" sz="2400" i="1" u="none" dirty="0">
                <a:latin typeface="Verdana" pitchFamily="34" charset="0"/>
              </a:rPr>
              <a:t> identificados 25.000 lugares bíblicos.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i="1" u="none" dirty="0" err="1">
                <a:latin typeface="Verdana" pitchFamily="34" charset="0"/>
              </a:rPr>
              <a:t>Foram</a:t>
            </a:r>
            <a:r>
              <a:rPr lang="es-ES" sz="2400" i="1" u="none" dirty="0">
                <a:latin typeface="Verdana" pitchFamily="34" charset="0"/>
              </a:rPr>
              <a:t> encontradas </a:t>
            </a:r>
            <a:r>
              <a:rPr lang="es-ES" sz="2400" i="1" u="none" dirty="0" err="1">
                <a:latin typeface="Verdana" pitchFamily="34" charset="0"/>
              </a:rPr>
              <a:t>cidades</a:t>
            </a:r>
            <a:r>
              <a:rPr lang="es-ES" sz="2400" i="1" u="none" dirty="0">
                <a:latin typeface="Verdana" pitchFamily="34" charset="0"/>
              </a:rPr>
              <a:t> desaparecidas, </a:t>
            </a:r>
            <a:r>
              <a:rPr lang="es-ES" sz="2400" i="1" u="none" dirty="0" err="1">
                <a:latin typeface="Verdana" pitchFamily="34" charset="0"/>
              </a:rPr>
              <a:t>com</a:t>
            </a:r>
            <a:r>
              <a:rPr lang="es-ES" sz="2400" i="1" u="none" dirty="0">
                <a:latin typeface="Verdana" pitchFamily="34" charset="0"/>
              </a:rPr>
              <a:t> </a:t>
            </a:r>
            <a:r>
              <a:rPr lang="es-ES" sz="2400" i="1" u="none" dirty="0" err="1">
                <a:latin typeface="Verdana" pitchFamily="34" charset="0"/>
              </a:rPr>
              <a:t>palácios</a:t>
            </a:r>
            <a:r>
              <a:rPr lang="es-ES" sz="2400" i="1" u="none" dirty="0">
                <a:latin typeface="Verdana" pitchFamily="34" charset="0"/>
              </a:rPr>
              <a:t>, monumentos e numerosas </a:t>
            </a:r>
            <a:r>
              <a:rPr lang="es-ES" sz="2400" i="1" u="none" dirty="0" err="1">
                <a:latin typeface="Verdana" pitchFamily="34" charset="0"/>
              </a:rPr>
              <a:t>peças</a:t>
            </a:r>
            <a:r>
              <a:rPr lang="es-ES" sz="2400" i="1" u="none" dirty="0">
                <a:latin typeface="Verdana" pitchFamily="34" charset="0"/>
              </a:rPr>
              <a:t> arqueológicas: </a:t>
            </a:r>
            <a:r>
              <a:rPr lang="es-ES" sz="2400" i="1" u="none" dirty="0" err="1">
                <a:latin typeface="Verdana" pitchFamily="34" charset="0"/>
              </a:rPr>
              <a:t>Babilónia</a:t>
            </a:r>
            <a:r>
              <a:rPr lang="es-ES" sz="2400" i="1" u="none" dirty="0">
                <a:latin typeface="Verdana" pitchFamily="34" charset="0"/>
              </a:rPr>
              <a:t>, </a:t>
            </a:r>
            <a:r>
              <a:rPr lang="es-ES" sz="2400" i="1" u="none" dirty="0" err="1">
                <a:latin typeface="Verdana" pitchFamily="34" charset="0"/>
              </a:rPr>
              <a:t>Megido</a:t>
            </a:r>
            <a:r>
              <a:rPr lang="es-ES" sz="2400" i="1" u="none" dirty="0">
                <a:latin typeface="Verdana" pitchFamily="34" charset="0"/>
              </a:rPr>
              <a:t>, Nínive, Laquis, </a:t>
            </a:r>
            <a:r>
              <a:rPr lang="es-ES" sz="2400" i="1" u="none" dirty="0" err="1">
                <a:latin typeface="Verdana" pitchFamily="34" charset="0"/>
              </a:rPr>
              <a:t>Hazor</a:t>
            </a:r>
            <a:r>
              <a:rPr lang="es-ES" sz="2400" i="1" u="none" dirty="0">
                <a:latin typeface="Verdana" pitchFamily="34" charset="0"/>
              </a:rPr>
              <a:t> entre </a:t>
            </a:r>
            <a:r>
              <a:rPr lang="es-ES" sz="2400" i="1" u="none" dirty="0" err="1">
                <a:latin typeface="Verdana" pitchFamily="34" charset="0"/>
              </a:rPr>
              <a:t>outras</a:t>
            </a:r>
            <a:r>
              <a:rPr lang="es-ES" sz="2400" i="1" u="none" dirty="0">
                <a:latin typeface="Verdana" pitchFamily="34" charset="0"/>
              </a:rPr>
              <a:t>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99592" y="1196752"/>
            <a:ext cx="8221528" cy="40011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s-ES" sz="2000" i="1" u="none" dirty="0" err="1">
                <a:solidFill>
                  <a:schemeClr val="hlink"/>
                </a:solidFill>
                <a:latin typeface="Verdana" pitchFamily="34" charset="0"/>
              </a:rPr>
              <a:t>Sua</a:t>
            </a:r>
            <a:r>
              <a:rPr lang="es-ES" sz="2000" i="1" u="none" dirty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s-ES" sz="2000" i="1" u="none" dirty="0" err="1">
                <a:solidFill>
                  <a:schemeClr val="hlink"/>
                </a:solidFill>
                <a:latin typeface="Verdana" pitchFamily="34" charset="0"/>
              </a:rPr>
              <a:t>exatidão</a:t>
            </a:r>
            <a:r>
              <a:rPr lang="es-ES" sz="2000" i="1" u="none" dirty="0">
                <a:solidFill>
                  <a:schemeClr val="hlink"/>
                </a:solidFill>
                <a:latin typeface="Verdana" pitchFamily="34" charset="0"/>
              </a:rPr>
              <a:t> histórica, </a:t>
            </a:r>
            <a:r>
              <a:rPr lang="es-ES" sz="2000" i="1" u="none" dirty="0" err="1">
                <a:solidFill>
                  <a:schemeClr val="hlink"/>
                </a:solidFill>
                <a:latin typeface="Verdana" pitchFamily="34" charset="0"/>
              </a:rPr>
              <a:t>provada</a:t>
            </a:r>
            <a:r>
              <a:rPr lang="es-ES" sz="2000" i="1" u="none" dirty="0">
                <a:solidFill>
                  <a:schemeClr val="hlink"/>
                </a:solidFill>
                <a:latin typeface="Verdana" pitchFamily="34" charset="0"/>
              </a:rPr>
              <a:t> pela </a:t>
            </a:r>
            <a:r>
              <a:rPr lang="es-ES" sz="2000" i="1" u="none" dirty="0" err="1">
                <a:solidFill>
                  <a:schemeClr val="hlink"/>
                </a:solidFill>
                <a:latin typeface="Verdana" pitchFamily="34" charset="0"/>
              </a:rPr>
              <a:t>arqueologia</a:t>
            </a:r>
            <a:r>
              <a:rPr lang="es-ES" sz="2000" i="1" u="none" dirty="0">
                <a:solidFill>
                  <a:schemeClr val="hlink"/>
                </a:solidFill>
                <a:latin typeface="Verdana" pitchFamily="34" charset="0"/>
              </a:rPr>
              <a:t>:</a:t>
            </a:r>
          </a:p>
        </p:txBody>
      </p:sp>
      <p:pic>
        <p:nvPicPr>
          <p:cNvPr id="1026" name="Picture 2" descr="D:\10. MUTIMEDIA SDA\Imagenes para estudio\Megidd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7" b="93919" l="1429" r="99048">
                        <a14:foregroundMark x1="6190" y1="34685" x2="28889" y2="88514"/>
                        <a14:foregroundMark x1="24921" y1="90766" x2="46984" y2="88514"/>
                        <a14:foregroundMark x1="71429" y1="90315" x2="93810" y2="89640"/>
                        <a14:foregroundMark x1="6508" y1="48198" x2="4921" y2="86937"/>
                        <a14:foregroundMark x1="8571" y1="90766" x2="11429" y2="87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60"/>
          <a:stretch/>
        </p:blipFill>
        <p:spPr bwMode="auto">
          <a:xfrm>
            <a:off x="-36511" y="3550145"/>
            <a:ext cx="2689113" cy="158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68" b="100000" l="0" r="100000">
                        <a14:foregroundMark x1="2523" y1="81902" x2="54054" y2="86810"/>
                        <a14:foregroundMark x1="19459" y1="87730" x2="39279" y2="88650"/>
                        <a14:foregroundMark x1="62523" y1="88037" x2="69730" y2="87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760" y="3182444"/>
            <a:ext cx="3318004" cy="194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434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2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allAtOnce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260648"/>
            <a:ext cx="9121120" cy="7920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8000"/>
                  <a:lumOff val="2000"/>
                </a:schemeClr>
              </a:gs>
              <a:gs pos="71000">
                <a:schemeClr val="bg1">
                  <a:lumMod val="100000"/>
                  <a:alpha val="66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PT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Provada pela ciência.</a:t>
            </a:r>
            <a:endParaRPr lang="es-ES" sz="40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11560" y="1988840"/>
            <a:ext cx="8064896" cy="156966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8000"/>
                  <a:lumOff val="2000"/>
                </a:schemeClr>
              </a:gs>
              <a:gs pos="53000">
                <a:schemeClr val="bg1">
                  <a:alpha val="1000"/>
                </a:schemeClr>
              </a:gs>
              <a:gs pos="100000">
                <a:schemeClr val="bg1">
                  <a:alpha val="0"/>
                </a:schemeClr>
              </a:gs>
            </a:gsLst>
            <a:lin ang="15600000" scaled="0"/>
            <a:tileRect/>
          </a:gra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i="1" u="none" dirty="0" err="1">
                <a:latin typeface="Verdana" pitchFamily="34" charset="0"/>
              </a:rPr>
              <a:t>Foram</a:t>
            </a:r>
            <a:r>
              <a:rPr lang="es-ES" sz="2400" i="1" u="none" dirty="0">
                <a:latin typeface="Verdana" pitchFamily="34" charset="0"/>
              </a:rPr>
              <a:t> encontrados numerosos manuscritos </a:t>
            </a:r>
            <a:r>
              <a:rPr lang="es-ES" sz="2400" i="1" u="none" dirty="0" err="1">
                <a:latin typeface="Verdana" pitchFamily="34" charset="0"/>
              </a:rPr>
              <a:t>muito</a:t>
            </a:r>
            <a:r>
              <a:rPr lang="es-ES" sz="2400" i="1" u="none" dirty="0">
                <a:latin typeface="Verdana" pitchFamily="34" charset="0"/>
              </a:rPr>
              <a:t> </a:t>
            </a:r>
            <a:r>
              <a:rPr lang="es-ES" sz="2400" i="1" u="none" dirty="0" err="1">
                <a:latin typeface="Verdana" pitchFamily="34" charset="0"/>
              </a:rPr>
              <a:t>antigos</a:t>
            </a:r>
            <a:r>
              <a:rPr lang="es-ES" sz="2400" i="1" u="none" dirty="0">
                <a:latin typeface="Verdana" pitchFamily="34" charset="0"/>
              </a:rPr>
              <a:t> que </a:t>
            </a:r>
            <a:r>
              <a:rPr lang="es-ES" sz="2400" i="1" u="none" dirty="0" err="1">
                <a:latin typeface="Verdana" pitchFamily="34" charset="0"/>
              </a:rPr>
              <a:t>provam</a:t>
            </a:r>
            <a:r>
              <a:rPr lang="es-ES" sz="2400" i="1" u="none" dirty="0">
                <a:latin typeface="Verdana" pitchFamily="34" charset="0"/>
              </a:rPr>
              <a:t> que a </a:t>
            </a:r>
            <a:r>
              <a:rPr lang="es-ES" sz="2400" i="1" u="none" dirty="0" err="1">
                <a:latin typeface="Verdana" pitchFamily="34" charset="0"/>
              </a:rPr>
              <a:t>Bíblia</a:t>
            </a:r>
            <a:r>
              <a:rPr lang="es-ES" sz="2400" i="1" u="none" dirty="0">
                <a:latin typeface="Verdana" pitchFamily="34" charset="0"/>
              </a:rPr>
              <a:t> que </a:t>
            </a:r>
            <a:r>
              <a:rPr lang="es-ES" sz="2400" i="1" u="none" dirty="0" err="1">
                <a:latin typeface="Verdana" pitchFamily="34" charset="0"/>
              </a:rPr>
              <a:t>possuímos</a:t>
            </a:r>
            <a:r>
              <a:rPr lang="es-ES" sz="2400" i="1" u="none" dirty="0">
                <a:latin typeface="Verdana" pitchFamily="34" charset="0"/>
              </a:rPr>
              <a:t> coincide </a:t>
            </a:r>
            <a:r>
              <a:rPr lang="es-ES" sz="2400" i="1" u="none" dirty="0" err="1">
                <a:latin typeface="Verdana" pitchFamily="34" charset="0"/>
              </a:rPr>
              <a:t>com</a:t>
            </a:r>
            <a:r>
              <a:rPr lang="es-ES" sz="2400" i="1" u="none" dirty="0">
                <a:latin typeface="Verdana" pitchFamily="34" charset="0"/>
              </a:rPr>
              <a:t> os textos </a:t>
            </a:r>
            <a:r>
              <a:rPr lang="es-ES" sz="2400" i="1" u="none" dirty="0" err="1">
                <a:latin typeface="Verdana" pitchFamily="34" charset="0"/>
              </a:rPr>
              <a:t>originais</a:t>
            </a:r>
            <a:r>
              <a:rPr lang="es-ES" sz="2400" i="1" u="none" dirty="0">
                <a:latin typeface="Verdana" pitchFamily="34" charset="0"/>
              </a:rPr>
              <a:t>. 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99592" y="1052736"/>
            <a:ext cx="8221528" cy="40011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s-ES" sz="2000" i="1" u="none" dirty="0" err="1">
                <a:solidFill>
                  <a:schemeClr val="hlink"/>
                </a:solidFill>
                <a:latin typeface="Verdana" pitchFamily="34" charset="0"/>
              </a:rPr>
              <a:t>Sua</a:t>
            </a:r>
            <a:r>
              <a:rPr lang="es-ES" sz="2000" i="1" u="none" dirty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es-ES" sz="2000" i="1" u="none" dirty="0" err="1">
                <a:solidFill>
                  <a:schemeClr val="hlink"/>
                </a:solidFill>
                <a:latin typeface="Verdana" pitchFamily="34" charset="0"/>
              </a:rPr>
              <a:t>exatidão</a:t>
            </a:r>
            <a:r>
              <a:rPr lang="es-ES" sz="2000" i="1" u="none" dirty="0">
                <a:solidFill>
                  <a:schemeClr val="hlink"/>
                </a:solidFill>
                <a:latin typeface="Verdana" pitchFamily="34" charset="0"/>
              </a:rPr>
              <a:t> histórica, </a:t>
            </a:r>
            <a:r>
              <a:rPr lang="es-ES" sz="2000" i="1" u="none" dirty="0" err="1">
                <a:solidFill>
                  <a:schemeClr val="hlink"/>
                </a:solidFill>
                <a:latin typeface="Verdana" pitchFamily="34" charset="0"/>
              </a:rPr>
              <a:t>provada</a:t>
            </a:r>
            <a:r>
              <a:rPr lang="es-ES" sz="2000" i="1" u="none" dirty="0">
                <a:solidFill>
                  <a:schemeClr val="hlink"/>
                </a:solidFill>
                <a:latin typeface="Verdana" pitchFamily="34" charset="0"/>
              </a:rPr>
              <a:t> pela </a:t>
            </a:r>
            <a:r>
              <a:rPr lang="es-ES" sz="2000" i="1" u="none" dirty="0" err="1">
                <a:solidFill>
                  <a:schemeClr val="hlink"/>
                </a:solidFill>
                <a:latin typeface="Verdana" pitchFamily="34" charset="0"/>
              </a:rPr>
              <a:t>arqueologia</a:t>
            </a:r>
            <a:r>
              <a:rPr lang="es-ES" sz="2000" i="1" u="none" dirty="0">
                <a:solidFill>
                  <a:schemeClr val="hlink"/>
                </a:solidFill>
                <a:latin typeface="Verdana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9452504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260648"/>
            <a:ext cx="9121120" cy="7920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8000"/>
                  <a:lumOff val="2000"/>
                </a:schemeClr>
              </a:gs>
              <a:gs pos="71000">
                <a:schemeClr val="bg1">
                  <a:lumMod val="100000"/>
                  <a:alpha val="66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PT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Pureza da sua Mensagem.</a:t>
            </a:r>
            <a:endParaRPr lang="es-ES" sz="40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3" name="2 Rectángulo"/>
          <p:cNvSpPr>
            <a:spLocks/>
          </p:cNvSpPr>
          <p:nvPr/>
        </p:nvSpPr>
        <p:spPr>
          <a:xfrm>
            <a:off x="1115616" y="1556792"/>
            <a:ext cx="6552728" cy="3277820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1000"/>
                </a:schemeClr>
              </a:gs>
              <a:gs pos="53000">
                <a:schemeClr val="bg1">
                  <a:alpha val="7000"/>
                </a:schemeClr>
              </a:gs>
              <a:gs pos="100000">
                <a:schemeClr val="bg1">
                  <a:alpha val="1000"/>
                </a:schemeClr>
              </a:gs>
            </a:gsLst>
            <a:lin ang="5400000" scaled="0"/>
          </a:gra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u="none" dirty="0">
                <a:latin typeface="Verdana" pitchFamily="34" charset="0"/>
              </a:rPr>
              <a:t>A </a:t>
            </a:r>
            <a:r>
              <a:rPr lang="es-ES" sz="2400" u="none" dirty="0" err="1">
                <a:latin typeface="Verdana" pitchFamily="34" charset="0"/>
              </a:rPr>
              <a:t>perfeição</a:t>
            </a:r>
            <a:r>
              <a:rPr lang="es-ES" sz="2400" u="none" dirty="0">
                <a:latin typeface="Verdana" pitchFamily="34" charset="0"/>
              </a:rPr>
              <a:t> dos 10 </a:t>
            </a:r>
            <a:r>
              <a:rPr lang="es-ES" sz="2400" u="none" dirty="0" err="1">
                <a:latin typeface="Verdana" pitchFamily="34" charset="0"/>
              </a:rPr>
              <a:t>mandamentos</a:t>
            </a:r>
            <a:r>
              <a:rPr lang="es-ES" sz="2400" u="none" dirty="0">
                <a:latin typeface="Verdana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u="none" dirty="0">
                <a:latin typeface="Verdana" pitchFamily="34" charset="0"/>
              </a:rPr>
              <a:t>As </a:t>
            </a:r>
            <a:r>
              <a:rPr lang="es-ES" sz="2400" u="none" dirty="0" err="1">
                <a:latin typeface="Verdana" pitchFamily="34" charset="0"/>
              </a:rPr>
              <a:t>bem-aventuranças</a:t>
            </a:r>
            <a:r>
              <a:rPr lang="es-ES" sz="2400" u="none" dirty="0">
                <a:latin typeface="Verdana" pitchFamily="34" charset="0"/>
              </a:rPr>
              <a:t> e toda a </a:t>
            </a:r>
            <a:r>
              <a:rPr lang="es-ES" sz="2400" u="none" dirty="0" err="1">
                <a:latin typeface="Verdana" pitchFamily="34" charset="0"/>
              </a:rPr>
              <a:t>mensagem</a:t>
            </a:r>
            <a:r>
              <a:rPr lang="es-ES" sz="2400" u="none" dirty="0">
                <a:latin typeface="Verdana" pitchFamily="34" charset="0"/>
              </a:rPr>
              <a:t> do </a:t>
            </a:r>
            <a:r>
              <a:rPr lang="es-ES" sz="2400" u="none" dirty="0" err="1">
                <a:latin typeface="Verdana" pitchFamily="34" charset="0"/>
              </a:rPr>
              <a:t>Evangelho</a:t>
            </a:r>
            <a:r>
              <a:rPr lang="es-ES" sz="2400" u="none" dirty="0">
                <a:latin typeface="Verdana" pitchFamily="34" charset="0"/>
              </a:rPr>
              <a:t>. 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u="none" dirty="0">
                <a:latin typeface="Verdana" pitchFamily="34" charset="0"/>
              </a:rPr>
              <a:t>Os </a:t>
            </a:r>
            <a:r>
              <a:rPr lang="es-ES" sz="2400" u="none" dirty="0" err="1">
                <a:latin typeface="Verdana" pitchFamily="34" charset="0"/>
              </a:rPr>
              <a:t>seus</a:t>
            </a:r>
            <a:r>
              <a:rPr lang="es-ES" sz="2400" u="none" dirty="0">
                <a:latin typeface="Verdana" pitchFamily="34" charset="0"/>
              </a:rPr>
              <a:t> </a:t>
            </a:r>
            <a:r>
              <a:rPr lang="es-ES" sz="2400" u="none" dirty="0" err="1">
                <a:latin typeface="Verdana" pitchFamily="34" charset="0"/>
              </a:rPr>
              <a:t>conselhos</a:t>
            </a:r>
            <a:r>
              <a:rPr lang="es-ES" sz="2400" u="none" dirty="0">
                <a:latin typeface="Verdana" pitchFamily="34" charset="0"/>
              </a:rPr>
              <a:t> profundos e acertados para a </a:t>
            </a:r>
            <a:r>
              <a:rPr lang="es-ES" sz="2400" u="none" dirty="0" err="1">
                <a:latin typeface="Verdana" pitchFamily="34" charset="0"/>
              </a:rPr>
              <a:t>juventude</a:t>
            </a:r>
            <a:r>
              <a:rPr lang="es-ES" sz="2400" u="none" dirty="0">
                <a:latin typeface="Verdana" pitchFamily="34" charset="0"/>
              </a:rPr>
              <a:t> e </a:t>
            </a:r>
            <a:r>
              <a:rPr lang="es-ES" sz="2400" u="none" dirty="0" err="1">
                <a:latin typeface="Verdana" pitchFamily="34" charset="0"/>
              </a:rPr>
              <a:t>família</a:t>
            </a:r>
            <a:r>
              <a:rPr lang="es-ES" sz="2400" u="none" dirty="0">
                <a:latin typeface="Verdana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ES" sz="2400" u="none" dirty="0">
                <a:latin typeface="Verdana" pitchFamily="34" charset="0"/>
              </a:rPr>
              <a:t>As </a:t>
            </a:r>
            <a:r>
              <a:rPr lang="es-ES" sz="2400" u="none" dirty="0" err="1">
                <a:latin typeface="Verdana" pitchFamily="34" charset="0"/>
              </a:rPr>
              <a:t>suas</a:t>
            </a:r>
            <a:r>
              <a:rPr lang="es-ES" sz="2400" u="none" dirty="0">
                <a:latin typeface="Verdana" pitchFamily="34" charset="0"/>
              </a:rPr>
              <a:t> </a:t>
            </a:r>
            <a:r>
              <a:rPr lang="es-ES" sz="2400" u="none" dirty="0" err="1">
                <a:latin typeface="Verdana" pitchFamily="34" charset="0"/>
              </a:rPr>
              <a:t>palavras</a:t>
            </a:r>
            <a:r>
              <a:rPr lang="es-ES" sz="2400" u="none" dirty="0">
                <a:latin typeface="Verdana" pitchFamily="34" charset="0"/>
              </a:rPr>
              <a:t> de </a:t>
            </a:r>
            <a:r>
              <a:rPr lang="es-ES" sz="2400" u="none" dirty="0" err="1">
                <a:latin typeface="Verdana" pitchFamily="34" charset="0"/>
              </a:rPr>
              <a:t>consolo</a:t>
            </a:r>
            <a:r>
              <a:rPr lang="es-ES" sz="2400" u="none" dirty="0">
                <a:latin typeface="Verdana" pitchFamily="34" charset="0"/>
              </a:rPr>
              <a:t> e </a:t>
            </a:r>
            <a:r>
              <a:rPr lang="es-ES" sz="2400" u="none" dirty="0" err="1">
                <a:latin typeface="Verdana" pitchFamily="34" charset="0"/>
              </a:rPr>
              <a:t>esperança</a:t>
            </a:r>
            <a:r>
              <a:rPr lang="es-ES" sz="2400" u="none" dirty="0">
                <a:latin typeface="Verdan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23615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260648"/>
            <a:ext cx="9121120" cy="79208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8000"/>
                  <a:lumOff val="2000"/>
                </a:schemeClr>
              </a:gs>
              <a:gs pos="71000">
                <a:schemeClr val="bg1">
                  <a:lumMod val="100000"/>
                  <a:alpha val="66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PT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Vidas Transformadas.</a:t>
            </a:r>
            <a:endParaRPr lang="es-ES" sz="40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67544" y="2132856"/>
            <a:ext cx="4104456" cy="2323713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1000"/>
                </a:schemeClr>
              </a:gs>
              <a:gs pos="53000">
                <a:schemeClr val="bg1">
                  <a:alpha val="7000"/>
                </a:schemeClr>
              </a:gs>
              <a:gs pos="100000">
                <a:schemeClr val="bg1">
                  <a:alpha val="1000"/>
                </a:schemeClr>
              </a:gs>
            </a:gsLst>
            <a:lin ang="5400000" scaled="0"/>
          </a:gra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marL="457200" indent="-457200">
              <a:spcBef>
                <a:spcPts val="600"/>
              </a:spcBef>
              <a:buFont typeface="Wingdings" pitchFamily="2" charset="2"/>
              <a:buChar char="ü"/>
              <a:defRPr sz="2400" u="none">
                <a:latin typeface="Verdana" pitchFamily="34" charset="0"/>
              </a:defRPr>
            </a:lvl1pPr>
          </a:lstStyle>
          <a:p>
            <a:r>
              <a:rPr lang="es-AR" sz="2000" dirty="0"/>
              <a:t>Tristeza a </a:t>
            </a:r>
            <a:r>
              <a:rPr lang="es-AR" sz="2000" dirty="0" err="1"/>
              <a:t>alegria</a:t>
            </a:r>
            <a:r>
              <a:rPr lang="es-AR" sz="2000" dirty="0"/>
              <a:t>.</a:t>
            </a:r>
          </a:p>
          <a:p>
            <a:r>
              <a:rPr lang="es-AR" sz="2000" dirty="0" err="1"/>
              <a:t>Ódio</a:t>
            </a:r>
            <a:r>
              <a:rPr lang="es-AR" sz="2000" dirty="0"/>
              <a:t> a amor.</a:t>
            </a:r>
          </a:p>
          <a:p>
            <a:r>
              <a:rPr lang="es-AR" sz="2000" dirty="0" err="1"/>
              <a:t>Vício</a:t>
            </a:r>
            <a:r>
              <a:rPr lang="es-AR" sz="2000" dirty="0"/>
              <a:t> a </a:t>
            </a:r>
            <a:r>
              <a:rPr lang="es-AR" sz="2000" dirty="0" err="1"/>
              <a:t>liberdade</a:t>
            </a:r>
            <a:r>
              <a:rPr lang="es-AR" sz="2000" dirty="0"/>
              <a:t>.</a:t>
            </a:r>
          </a:p>
          <a:p>
            <a:r>
              <a:rPr lang="es-AR" sz="2000" dirty="0"/>
              <a:t>Culpa a </a:t>
            </a:r>
            <a:r>
              <a:rPr lang="es-AR" sz="2000" dirty="0" err="1"/>
              <a:t>perdão</a:t>
            </a:r>
            <a:r>
              <a:rPr lang="es-AR" sz="2000" dirty="0"/>
              <a:t>.</a:t>
            </a:r>
          </a:p>
          <a:p>
            <a:r>
              <a:rPr lang="es-AR" sz="2000" dirty="0" err="1"/>
              <a:t>Depressão</a:t>
            </a:r>
            <a:r>
              <a:rPr lang="es-AR" sz="2000" dirty="0"/>
              <a:t> a </a:t>
            </a:r>
            <a:r>
              <a:rPr lang="es-AR" sz="2000" dirty="0" err="1"/>
              <a:t>esperança</a:t>
            </a:r>
            <a:r>
              <a:rPr lang="es-AR" sz="2000" dirty="0"/>
              <a:t>.</a:t>
            </a:r>
          </a:p>
          <a:p>
            <a:r>
              <a:rPr lang="es-AR" sz="2000" dirty="0" err="1"/>
              <a:t>Doença</a:t>
            </a:r>
            <a:r>
              <a:rPr lang="es-AR" sz="2000" dirty="0"/>
              <a:t> a </a:t>
            </a:r>
            <a:r>
              <a:rPr lang="es-AR" sz="2000" dirty="0" err="1"/>
              <a:t>saúde</a:t>
            </a:r>
            <a:r>
              <a:rPr lang="es-AR" sz="2000" dirty="0"/>
              <a:t>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72000" y="2132856"/>
            <a:ext cx="4176464" cy="2323713"/>
          </a:xfrm>
          <a:prstGeom prst="rect">
            <a:avLst/>
          </a:prstGeom>
          <a:gradFill>
            <a:gsLst>
              <a:gs pos="0">
                <a:schemeClr val="bg1">
                  <a:lumMod val="98000"/>
                  <a:lumOff val="2000"/>
                  <a:alpha val="1000"/>
                </a:schemeClr>
              </a:gs>
              <a:gs pos="53000">
                <a:schemeClr val="bg1">
                  <a:alpha val="7000"/>
                </a:schemeClr>
              </a:gs>
              <a:gs pos="100000">
                <a:schemeClr val="bg1">
                  <a:alpha val="1000"/>
                </a:schemeClr>
              </a:gs>
            </a:gsLst>
            <a:lin ang="5400000" scaled="0"/>
          </a:gradFill>
          <a:ln>
            <a:noFill/>
          </a:ln>
          <a:effectLst>
            <a:glow rad="330200">
              <a:schemeClr val="bg1">
                <a:alpha val="50000"/>
              </a:schemeClr>
            </a:glow>
          </a:effectLst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AR" sz="2000" u="none" dirty="0" err="1">
                <a:latin typeface="Verdana" pitchFamily="34" charset="0"/>
              </a:rPr>
              <a:t>Debilidade</a:t>
            </a:r>
            <a:r>
              <a:rPr lang="es-AR" sz="2000" u="none" dirty="0">
                <a:latin typeface="Verdana" pitchFamily="34" charset="0"/>
              </a:rPr>
              <a:t> a </a:t>
            </a:r>
            <a:r>
              <a:rPr lang="es-AR" sz="2000" u="none" dirty="0" err="1">
                <a:latin typeface="Verdana" pitchFamily="34" charset="0"/>
              </a:rPr>
              <a:t>força</a:t>
            </a:r>
            <a:r>
              <a:rPr lang="es-AR" sz="2000" u="none" dirty="0">
                <a:latin typeface="Verdana" pitchFamily="34" charset="0"/>
              </a:rPr>
              <a:t>. </a:t>
            </a:r>
            <a:endParaRPr lang="es-ES" sz="2000" u="none" dirty="0">
              <a:latin typeface="Verdana" pitchFamily="34" charset="0"/>
            </a:endParaRP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AR" sz="2000" u="none" dirty="0">
                <a:latin typeface="Verdana" pitchFamily="34" charset="0"/>
              </a:rPr>
              <a:t>Mentira a </a:t>
            </a:r>
            <a:r>
              <a:rPr lang="es-AR" sz="2000" u="none" dirty="0" err="1">
                <a:latin typeface="Verdana" pitchFamily="34" charset="0"/>
              </a:rPr>
              <a:t>verdade</a:t>
            </a:r>
            <a:r>
              <a:rPr lang="es-AR" sz="2000" u="none" dirty="0">
                <a:latin typeface="Verdana" pitchFamily="34" charset="0"/>
              </a:rPr>
              <a:t>. </a:t>
            </a:r>
            <a:endParaRPr lang="es-ES" sz="2000" u="none" dirty="0">
              <a:latin typeface="Verdana" pitchFamily="34" charset="0"/>
            </a:endParaRP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AR" sz="2000" u="none" dirty="0" err="1">
                <a:latin typeface="Verdana" pitchFamily="34" charset="0"/>
              </a:rPr>
              <a:t>Inimizade</a:t>
            </a:r>
            <a:r>
              <a:rPr lang="es-AR" sz="2000" u="none" dirty="0">
                <a:latin typeface="Verdana" pitchFamily="34" charset="0"/>
              </a:rPr>
              <a:t> a </a:t>
            </a:r>
            <a:r>
              <a:rPr lang="es-AR" sz="2000" u="none" dirty="0" err="1">
                <a:latin typeface="Verdana" pitchFamily="34" charset="0"/>
              </a:rPr>
              <a:t>amizade</a:t>
            </a:r>
            <a:r>
              <a:rPr lang="es-AR" sz="2000" u="none" dirty="0">
                <a:latin typeface="Verdana" pitchFamily="34" charset="0"/>
              </a:rPr>
              <a:t>.</a:t>
            </a:r>
            <a:endParaRPr lang="es-ES" sz="2000" u="none" dirty="0">
              <a:latin typeface="Verdana" pitchFamily="34" charset="0"/>
            </a:endParaRP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AR" sz="2000" u="none" dirty="0" err="1">
                <a:latin typeface="Verdana" pitchFamily="34" charset="0"/>
              </a:rPr>
              <a:t>Ilusão</a:t>
            </a:r>
            <a:r>
              <a:rPr lang="es-AR" sz="2000" u="none" dirty="0">
                <a:latin typeface="Verdana" pitchFamily="34" charset="0"/>
              </a:rPr>
              <a:t> a certeza.</a:t>
            </a:r>
            <a:endParaRPr lang="es-ES" sz="2000" u="none" dirty="0">
              <a:latin typeface="Verdana" pitchFamily="34" charset="0"/>
            </a:endParaRP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AR" sz="2000" u="none" dirty="0" err="1">
                <a:latin typeface="Verdana" pitchFamily="34" charset="0"/>
              </a:rPr>
              <a:t>Solidão</a:t>
            </a:r>
            <a:r>
              <a:rPr lang="es-AR" sz="2000" u="none" dirty="0">
                <a:latin typeface="Verdana" pitchFamily="34" charset="0"/>
              </a:rPr>
              <a:t> a amparo.</a:t>
            </a:r>
            <a:endParaRPr lang="es-ES" sz="2000" u="none" dirty="0">
              <a:latin typeface="Verdana" pitchFamily="34" charset="0"/>
            </a:endParaRP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ü"/>
            </a:pPr>
            <a:r>
              <a:rPr lang="es-AR" sz="2000" u="none" dirty="0" err="1">
                <a:latin typeface="Verdana" pitchFamily="34" charset="0"/>
              </a:rPr>
              <a:t>Perdição</a:t>
            </a:r>
            <a:r>
              <a:rPr lang="es-AR" sz="2000" u="none" dirty="0">
                <a:latin typeface="Verdana" pitchFamily="34" charset="0"/>
              </a:rPr>
              <a:t> a </a:t>
            </a:r>
            <a:r>
              <a:rPr lang="es-AR" sz="2000" u="none" dirty="0" err="1">
                <a:latin typeface="Verdana" pitchFamily="34" charset="0"/>
              </a:rPr>
              <a:t>salvação</a:t>
            </a:r>
            <a:r>
              <a:rPr lang="es-AR" sz="2000" u="none" dirty="0">
                <a:latin typeface="Verdana" pitchFamily="34" charset="0"/>
              </a:rPr>
              <a:t>.</a:t>
            </a:r>
            <a:endParaRPr lang="es-ES" sz="2000" u="none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7850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 animBg="1"/>
      <p:bldP spid="6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10. MUTIMEDIA SDA\Imagenes para estudio\4215_JuiceDro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647" y="1"/>
            <a:ext cx="9175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>
            <p:custDataLst>
              <p:tags r:id="rId2"/>
            </p:custDataLst>
          </p:nvPr>
        </p:nvSpPr>
        <p:spPr>
          <a:xfrm>
            <a:off x="755576" y="908720"/>
            <a:ext cx="7776864" cy="5139869"/>
          </a:xfrm>
          <a:prstGeom prst="rect">
            <a:avLst/>
          </a:prstGeom>
          <a:solidFill>
            <a:schemeClr val="bg1">
              <a:alpha val="8000"/>
            </a:schemeClr>
          </a:solidFill>
          <a:effectLst>
            <a:glow rad="228600">
              <a:schemeClr val="bg1">
                <a:alpha val="77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000" u="none" spc="50" dirty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Recordemos: </a:t>
            </a:r>
          </a:p>
          <a:p>
            <a:r>
              <a:rPr lang="es-AR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Cinco </a:t>
            </a:r>
            <a:r>
              <a:rPr lang="es-AR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provas</a:t>
            </a:r>
            <a:r>
              <a:rPr lang="es-AR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</a:t>
            </a:r>
            <a:r>
              <a:rPr lang="es-AR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sua</a:t>
            </a:r>
            <a:r>
              <a:rPr lang="es-AR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AR" sz="32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origem</a:t>
            </a:r>
            <a:r>
              <a:rPr lang="es-AR" sz="32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divina:</a:t>
            </a:r>
          </a:p>
          <a:p>
            <a:pPr marL="514350" indent="-514350">
              <a:buFont typeface="+mj-lt"/>
              <a:buAutoNum type="arabicPeriod"/>
            </a:pP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unidade</a:t>
            </a: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sua</a:t>
            </a: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mensagem</a:t>
            </a:r>
            <a:endParaRPr lang="es-AR" sz="32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exactidão</a:t>
            </a: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sus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profecias</a:t>
            </a: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cumpridas</a:t>
            </a:r>
            <a:endParaRPr lang="es-AR" sz="32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Sua</a:t>
            </a: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exactidão</a:t>
            </a: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histórica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provada</a:t>
            </a: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pela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arqueologia</a:t>
            </a: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pureza de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sua</a:t>
            </a: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mensagem</a:t>
            </a:r>
            <a:endParaRPr lang="es-AR" sz="32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 vidas transformadas por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sua</a:t>
            </a:r>
            <a:r>
              <a:rPr lang="es-AR" sz="32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AR" sz="3200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influência</a:t>
            </a:r>
            <a:endParaRPr lang="es-AR" sz="32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205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rhard\Documents\_Estudios Biblicos PPT\bibliajes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128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3166"/>
            <a:ext cx="9324528" cy="34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9552" y="260648"/>
            <a:ext cx="7992888" cy="57606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Personagem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central</a:t>
            </a:r>
          </a:p>
        </p:txBody>
      </p:sp>
      <p:sp>
        <p:nvSpPr>
          <p:cNvPr id="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5536" y="1628800"/>
            <a:ext cx="5400600" cy="267765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19000"/>
              </a:schemeClr>
            </a:glow>
            <a:softEdge rad="0"/>
          </a:effectLst>
        </p:spPr>
        <p:txBody>
          <a:bodyPr wrap="square">
            <a:spAutoFit/>
          </a:bodyPr>
          <a:lstStyle>
            <a:lvl1pPr marL="342900" indent="-342900"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2400" i="1" u="none" dirty="0">
                <a:effectLst/>
                <a:latin typeface="Calibri" panose="020F0502020204030204" pitchFamily="34" charset="0"/>
              </a:rPr>
              <a:t>Está mencionado </a:t>
            </a:r>
            <a:r>
              <a:rPr lang="es-ES" sz="2400" i="1" u="none" dirty="0" err="1">
                <a:latin typeface="Calibri" panose="020F0502020204030204" pitchFamily="34" charset="0"/>
              </a:rPr>
              <a:t>em</a:t>
            </a:r>
            <a:r>
              <a:rPr lang="es-ES" sz="2400" i="1" u="none" dirty="0">
                <a:effectLst/>
                <a:latin typeface="Calibri" panose="020F0502020204030204" pitchFamily="34" charset="0"/>
              </a:rPr>
              <a:t> </a:t>
            </a:r>
            <a:r>
              <a:rPr lang="es-ES" sz="2400" i="1" u="none" dirty="0" err="1">
                <a:effectLst/>
                <a:latin typeface="Calibri" panose="020F0502020204030204" pitchFamily="34" charset="0"/>
              </a:rPr>
              <a:t>mais</a:t>
            </a:r>
            <a:r>
              <a:rPr lang="es-ES" sz="2400" i="1" u="none" dirty="0">
                <a:effectLst/>
                <a:latin typeface="Calibri" panose="020F0502020204030204" pitchFamily="34" charset="0"/>
              </a:rPr>
              <a:t> de 200 </a:t>
            </a:r>
            <a:r>
              <a:rPr lang="es-ES" sz="2400" i="1" u="none" dirty="0" err="1">
                <a:effectLst/>
                <a:latin typeface="Calibri" panose="020F0502020204030204" pitchFamily="34" charset="0"/>
              </a:rPr>
              <a:t>nomes</a:t>
            </a:r>
            <a:r>
              <a:rPr lang="es-ES" sz="2400" i="1" u="none" dirty="0">
                <a:effectLst/>
                <a:latin typeface="Calibri" panose="020F0502020204030204" pitchFamily="34" charset="0"/>
              </a:rPr>
              <a:t>, para destacar </a:t>
            </a:r>
            <a:r>
              <a:rPr lang="es-ES" sz="2400" i="1" u="none" dirty="0" err="1">
                <a:effectLst/>
                <a:latin typeface="Calibri" panose="020F0502020204030204" pitchFamily="34" charset="0"/>
              </a:rPr>
              <a:t>suas</a:t>
            </a:r>
            <a:r>
              <a:rPr lang="es-ES" sz="2400" i="1" u="none" dirty="0">
                <a:effectLst/>
                <a:latin typeface="Calibri" panose="020F0502020204030204" pitchFamily="34" charset="0"/>
              </a:rPr>
              <a:t> virtudes. </a:t>
            </a: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2400" i="1" u="none" dirty="0">
                <a:effectLst/>
                <a:latin typeface="Calibri" panose="020F0502020204030204" pitchFamily="34" charset="0"/>
              </a:rPr>
              <a:t>333 </a:t>
            </a:r>
            <a:r>
              <a:rPr lang="es-ES" sz="2400" i="1" u="none" dirty="0" err="1">
                <a:effectLst/>
                <a:latin typeface="Calibri" panose="020F0502020204030204" pitchFamily="34" charset="0"/>
              </a:rPr>
              <a:t>profecias</a:t>
            </a:r>
            <a:r>
              <a:rPr lang="es-ES" sz="2400" i="1" u="none" dirty="0">
                <a:effectLst/>
                <a:latin typeface="Calibri" panose="020F0502020204030204" pitchFamily="34" charset="0"/>
              </a:rPr>
              <a:t> </a:t>
            </a:r>
            <a:r>
              <a:rPr lang="es-ES" sz="2400" i="1" u="none" dirty="0" err="1">
                <a:latin typeface="Calibri" panose="020F0502020204030204" pitchFamily="34" charset="0"/>
              </a:rPr>
              <a:t>assinalavam</a:t>
            </a:r>
            <a:r>
              <a:rPr lang="es-ES" sz="2400" i="1" u="none" dirty="0">
                <a:latin typeface="Calibri" panose="020F0502020204030204" pitchFamily="34" charset="0"/>
              </a:rPr>
              <a:t> a </a:t>
            </a:r>
            <a:r>
              <a:rPr lang="es-ES" sz="2400" i="1" u="none" dirty="0" err="1">
                <a:latin typeface="Calibri" panose="020F0502020204030204" pitchFamily="34" charset="0"/>
              </a:rPr>
              <a:t>sua</a:t>
            </a:r>
            <a:r>
              <a:rPr lang="es-ES" sz="2400" i="1" u="none" dirty="0">
                <a:latin typeface="Calibri" panose="020F0502020204030204" pitchFamily="34" charset="0"/>
              </a:rPr>
              <a:t> vida e </a:t>
            </a:r>
            <a:r>
              <a:rPr lang="es-ES" sz="2400" i="1" u="none" dirty="0" err="1">
                <a:latin typeface="Calibri" panose="020F0502020204030204" pitchFamily="34" charset="0"/>
              </a:rPr>
              <a:t>ministério</a:t>
            </a:r>
            <a:r>
              <a:rPr lang="es-ES" sz="2400" i="1" u="none" dirty="0">
                <a:latin typeface="Calibri" panose="020F0502020204030204" pitchFamily="34" charset="0"/>
              </a:rPr>
              <a:t> antes de nascer.</a:t>
            </a:r>
            <a:endParaRPr lang="es-ES" sz="2400" i="1" u="none" dirty="0">
              <a:effectLst/>
              <a:latin typeface="Calibri" panose="020F0502020204030204" pitchFamily="34" charset="0"/>
            </a:endParaRPr>
          </a:p>
          <a:p>
            <a:pPr marL="457200" indent="-457200"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es-ES" sz="2400" i="1" u="none" dirty="0">
                <a:latin typeface="Calibri" panose="020F0502020204030204" pitchFamily="34" charset="0"/>
              </a:rPr>
              <a:t>O</a:t>
            </a:r>
            <a:r>
              <a:rPr lang="es-ES" sz="2400" i="1" u="none" dirty="0">
                <a:effectLst/>
                <a:latin typeface="Calibri" panose="020F0502020204030204" pitchFamily="34" charset="0"/>
              </a:rPr>
              <a:t> Novo Testamento </a:t>
            </a:r>
            <a:r>
              <a:rPr lang="es-ES" sz="2400" i="1" u="none" dirty="0" err="1">
                <a:effectLst/>
                <a:latin typeface="Calibri" panose="020F0502020204030204" pitchFamily="34" charset="0"/>
              </a:rPr>
              <a:t>descreve</a:t>
            </a:r>
            <a:r>
              <a:rPr lang="es-ES" sz="2400" i="1" u="none" dirty="0">
                <a:effectLst/>
                <a:latin typeface="Calibri" panose="020F0502020204030204" pitchFamily="34" charset="0"/>
              </a:rPr>
              <a:t> o </a:t>
            </a:r>
            <a:r>
              <a:rPr lang="es-ES" sz="2400" i="1" u="none" dirty="0" err="1">
                <a:effectLst/>
                <a:latin typeface="Calibri" panose="020F0502020204030204" pitchFamily="34" charset="0"/>
              </a:rPr>
              <a:t>seu</a:t>
            </a:r>
            <a:r>
              <a:rPr lang="es-ES" sz="2400" i="1" u="none" dirty="0">
                <a:effectLst/>
                <a:latin typeface="Calibri" panose="020F0502020204030204" pitchFamily="34" charset="0"/>
              </a:rPr>
              <a:t> </a:t>
            </a:r>
            <a:r>
              <a:rPr lang="es-ES" sz="2400" i="1" u="none" dirty="0" err="1">
                <a:effectLst/>
                <a:latin typeface="Calibri" panose="020F0502020204030204" pitchFamily="34" charset="0"/>
              </a:rPr>
              <a:t>cumprimento</a:t>
            </a:r>
            <a:r>
              <a:rPr lang="es-ES" sz="2400" i="1" u="none" dirty="0">
                <a:effectLst/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2 CuadroTexto"/>
          <p:cNvSpPr txBox="1"/>
          <p:nvPr>
            <p:custDataLst>
              <p:tags r:id="rId4"/>
            </p:custDataLst>
          </p:nvPr>
        </p:nvSpPr>
        <p:spPr>
          <a:xfrm>
            <a:off x="827584" y="5589240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A </a:t>
            </a:r>
            <a:r>
              <a:rPr lang="es-ES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personagem</a:t>
            </a:r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central é a </a:t>
            </a:r>
            <a:r>
              <a:rPr lang="es-ES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maravilhosa</a:t>
            </a:r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s-ES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pessoa</a:t>
            </a:r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s-ES" sz="3200" i="1" u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Jesus</a:t>
            </a:r>
            <a:r>
              <a:rPr lang="es-ES" sz="3200" i="1" u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 cristo</a:t>
            </a:r>
            <a:r>
              <a:rPr lang="es-ES" sz="3200" i="1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921293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10. MUTIMEDIA SDA\Imagenes para estudio\Tema 01 subtit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07603" y="2348880"/>
            <a:ext cx="7128792" cy="2118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60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O propósito </a:t>
            </a:r>
          </a:p>
          <a:p>
            <a:pPr algn="ctr">
              <a:lnSpc>
                <a:spcPts val="7900"/>
              </a:lnSpc>
            </a:pPr>
            <a:r>
              <a:rPr lang="es-ES" sz="60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DA BÍBLIA</a:t>
            </a:r>
            <a:endParaRPr lang="es-ES" sz="6000" cap="all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233602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10. MUTIMEDIA SDA\Imagenes para estudio\Plantilla Biblia 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687"/>
            <a:ext cx="9144001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4581128"/>
            <a:ext cx="8712968" cy="18002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que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obtemos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mediante </a:t>
            </a:r>
          </a:p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Bíblia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75892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83568" y="2276872"/>
            <a:ext cx="6336704" cy="2448272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“E que desde a tua meninice sabes as sagradas Escrituras, que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podem fazer-te sábio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a salvação, pela fé que há em Cristo Jesus.”</a:t>
            </a:r>
            <a:endParaRPr lang="en-US" sz="2400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908720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2ª </a:t>
            </a:r>
            <a:r>
              <a:rPr lang="es-ES" sz="26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Timóteo</a:t>
            </a:r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3:15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SABEDORIA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621215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J:\Mis Docs\_Multimedia IMS\Curso Biblico PPS\titulo princip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5496" y="2678623"/>
            <a:ext cx="6336704" cy="2118529"/>
          </a:xfrm>
          <a:prstGeom prst="rect">
            <a:avLst/>
          </a:prstGeom>
          <a:noFill/>
          <a:effectLst>
            <a:glow rad="736600">
              <a:schemeClr val="bg1">
                <a:alpha val="54000"/>
              </a:schemeClr>
            </a:glow>
            <a:softEdge rad="190500"/>
          </a:effectLst>
        </p:spPr>
        <p:txBody>
          <a:bodyPr wrap="square">
            <a:spAutoFit/>
            <a:scene3d>
              <a:camera prst="perspectiveHeroicExtremeRightFacing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hardEdg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7200" u="none" cap="all" dirty="0">
                <a:ln w="0"/>
                <a:solidFill>
                  <a:srgbClr val="800000"/>
                </a:solidFill>
                <a:effectLst>
                  <a:glow rad="495300">
                    <a:schemeClr val="bg1">
                      <a:alpha val="49000"/>
                    </a:schemeClr>
                  </a:glow>
                </a:effectLst>
                <a:latin typeface="Verdana" pitchFamily="34" charset="0"/>
              </a:rPr>
              <a:t>RICO </a:t>
            </a:r>
            <a:r>
              <a:rPr lang="es-ES" sz="7200" u="none" cap="all" dirty="0" err="1">
                <a:ln w="0"/>
                <a:solidFill>
                  <a:srgbClr val="800000"/>
                </a:solidFill>
                <a:effectLst>
                  <a:glow rad="495300">
                    <a:schemeClr val="bg1">
                      <a:alpha val="49000"/>
                    </a:schemeClr>
                  </a:glow>
                </a:effectLst>
                <a:latin typeface="Verdana" pitchFamily="34" charset="0"/>
              </a:rPr>
              <a:t>sem</a:t>
            </a:r>
            <a:endParaRPr lang="es-ES" sz="7200" u="none" cap="all" dirty="0">
              <a:ln w="0"/>
              <a:solidFill>
                <a:srgbClr val="800000"/>
              </a:solidFill>
              <a:effectLst>
                <a:glow rad="495300">
                  <a:schemeClr val="bg1">
                    <a:alpha val="49000"/>
                  </a:schemeClr>
                </a:glow>
              </a:effectLst>
              <a:latin typeface="Verdana" pitchFamily="34" charset="0"/>
            </a:endParaRPr>
          </a:p>
          <a:p>
            <a:pPr algn="ctr">
              <a:lnSpc>
                <a:spcPts val="7900"/>
              </a:lnSpc>
            </a:pPr>
            <a:r>
              <a:rPr lang="es-ES" sz="7200" u="none" cap="all" dirty="0">
                <a:ln w="0"/>
                <a:solidFill>
                  <a:srgbClr val="800000"/>
                </a:solidFill>
                <a:effectLst>
                  <a:glow rad="495300">
                    <a:schemeClr val="bg1">
                      <a:alpha val="49000"/>
                    </a:schemeClr>
                  </a:glow>
                </a:effectLst>
                <a:latin typeface="Verdana" pitchFamily="34" charset="0"/>
              </a:rPr>
              <a:t>SABER</a:t>
            </a:r>
            <a:endParaRPr lang="es-ES" sz="7200" cap="all" dirty="0">
              <a:ln w="0"/>
              <a:solidFill>
                <a:srgbClr val="800000"/>
              </a:solidFill>
              <a:effectLst>
                <a:glow rad="495300">
                  <a:schemeClr val="bg1">
                    <a:alpha val="49000"/>
                  </a:schemeClr>
                </a:glow>
              </a:effectLst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236296" y="333077"/>
            <a:ext cx="1800200" cy="1655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pPr algn="ctr"/>
            <a:r>
              <a:rPr lang="en-US" sz="7200" u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1</a:t>
            </a:r>
            <a:endParaRPr lang="en-US" sz="4800" u="none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72101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10. MUTIMEDIA SDA\Imagenes para estudio\Plantilla Biblia 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687"/>
            <a:ext cx="9144001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552" y="4581128"/>
            <a:ext cx="7992888" cy="18002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Para que é útil? </a:t>
            </a:r>
          </a:p>
        </p:txBody>
      </p:sp>
    </p:spTree>
    <p:extLst>
      <p:ext uri="{BB962C8B-B14F-4D97-AF65-F5344CB8AC3E}">
        <p14:creationId xmlns:p14="http://schemas.microsoft.com/office/powerpoint/2010/main" val="84202071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95536" y="2060848"/>
            <a:ext cx="7200800" cy="288032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“Toda a Escritura é divinamente inspirada, e proveitosa para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ensinar, para redarguir, para corrigir, para instruir em justiça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para que o homem de Deus seja perfeito, e perfeitamente instruído para toda a boa obra.”</a:t>
            </a:r>
          </a:p>
        </p:txBody>
      </p:sp>
      <p:sp>
        <p:nvSpPr>
          <p:cNvPr id="2" name="1 Rectángulo"/>
          <p:cNvSpPr/>
          <p:nvPr/>
        </p:nvSpPr>
        <p:spPr>
          <a:xfrm>
            <a:off x="21140" y="776317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2ª </a:t>
            </a:r>
            <a:r>
              <a:rPr lang="es-ES" sz="26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Timóteo</a:t>
            </a:r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3:16, 17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ENSINAR, INSTRUIR…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621215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10. MUTIMEDIA SDA\Imagenes para estudio\Plantilla Biblia 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687"/>
            <a:ext cx="9144001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552" y="4581128"/>
            <a:ext cx="7992888" cy="18002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que nos proporciona</a:t>
            </a:r>
          </a:p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estudo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Bíblia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34092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827584" y="1916832"/>
            <a:ext cx="6201172" cy="3096344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 lvl="0">
              <a:defRPr/>
            </a:pP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“Porque tudo o que dantes foi escrito, para nosso ensino foi escrito, para que pela paciência e consolação das Escrituras tenhamos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esperança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  <a:endParaRPr lang="en-US" sz="2400" i="1" u="none" dirty="0">
              <a:solidFill>
                <a:srgbClr val="00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908720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Romanos 15:4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ESPERANÇA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621215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67544" y="2060848"/>
            <a:ext cx="6912768" cy="252028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“Achando-se as tuas palavras, logo as comi, e a tua palavra foi para mim o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gozo e alegria 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meu coração; porque pelo teu nome sou chamado, ó SENHOR Deus dos Exércitos.”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836712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Jeremias</a:t>
            </a:r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15:16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355976" y="6165304"/>
            <a:ext cx="4794403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GOZO E ALEGRIA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9962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10. MUTIMEDIA SDA\Imagenes para estudio\Plantilla Biblia 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687"/>
            <a:ext cx="9144001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1520" y="3789040"/>
            <a:ext cx="8640960" cy="2592288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Para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conhecer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as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suas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virtudes, </a:t>
            </a:r>
            <a:b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com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o que é comparada 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Bíblia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porquê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926398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J07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203848" y="4221088"/>
            <a:ext cx="5778225" cy="2376264"/>
          </a:xfrm>
          <a:prstGeom prst="rect">
            <a:avLst/>
          </a:prstGeom>
          <a:noFill/>
          <a:ln>
            <a:noFill/>
          </a:ln>
          <a:effectLst/>
        </p:spPr>
        <p:txBody>
          <a:bodyPr lIns="360000" tIns="360000" rIns="360000" bIns="360000" anchor="ctr"/>
          <a:lstStyle/>
          <a:p>
            <a:pPr marL="0" lvl="1" indent="7938" defTabSz="273050"/>
            <a:r>
              <a:rPr lang="es-ES" sz="2000" u="none" dirty="0" err="1">
                <a:solidFill>
                  <a:schemeClr val="hlink"/>
                </a:solidFill>
                <a:latin typeface="Verdana" pitchFamily="34" charset="0"/>
              </a:rPr>
              <a:t>Mateus</a:t>
            </a:r>
            <a:r>
              <a:rPr lang="es-ES" sz="2000" u="none" dirty="0">
                <a:solidFill>
                  <a:schemeClr val="hlink"/>
                </a:solidFill>
                <a:latin typeface="Verdana" pitchFamily="34" charset="0"/>
              </a:rPr>
              <a:t> 4:4</a:t>
            </a:r>
            <a:endParaRPr lang="es-ES" sz="2000" dirty="0"/>
          </a:p>
          <a:p>
            <a:pPr marL="0" lvl="1" indent="7938" defTabSz="273050"/>
            <a:endParaRPr lang="es-ES" sz="400" i="1" u="none" dirty="0">
              <a:solidFill>
                <a:schemeClr val="tx2"/>
              </a:solidFill>
              <a:latin typeface="Verdana" pitchFamily="34" charset="0"/>
            </a:endParaRPr>
          </a:p>
          <a:p>
            <a:pPr marL="0" lvl="1" indent="7938" defTabSz="273050"/>
            <a:r>
              <a:rPr lang="pt-PT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Ele, porém, respondendo, disse: Está escrito: Nem só de pão viverá o homem, mas de toda a palavra que sai da boca de Deus.</a:t>
            </a:r>
            <a:endParaRPr lang="en-US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307256" y="2413826"/>
            <a:ext cx="2650169" cy="136815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275856" y="459249"/>
            <a:ext cx="5256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u="none" dirty="0">
                <a:solidFill>
                  <a:schemeClr val="hlink"/>
                </a:solidFill>
                <a:latin typeface="Verdana" pitchFamily="34" charset="0"/>
              </a:rPr>
              <a:t>Salmos 119:105</a:t>
            </a:r>
          </a:p>
          <a:p>
            <a:br>
              <a:rPr lang="es-ES" sz="400" u="none" dirty="0">
                <a:solidFill>
                  <a:schemeClr val="hlink"/>
                </a:solidFill>
                <a:latin typeface="Verdana" pitchFamily="34" charset="0"/>
              </a:rPr>
            </a:br>
            <a:r>
              <a:rPr lang="pt-PT" sz="20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Lâmpada para os meus pés é tua palavra, e luz para o meu caminho.</a:t>
            </a:r>
            <a:endParaRPr lang="es-ES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3568" y="1840175"/>
            <a:ext cx="62646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u="none" dirty="0" err="1">
                <a:solidFill>
                  <a:schemeClr val="hlink"/>
                </a:solidFill>
                <a:latin typeface="Verdana" pitchFamily="34" charset="0"/>
              </a:rPr>
              <a:t>Hebreus</a:t>
            </a:r>
            <a:r>
              <a:rPr lang="es-ES" sz="2000" u="none" dirty="0">
                <a:solidFill>
                  <a:schemeClr val="hlink"/>
                </a:solidFill>
                <a:latin typeface="Verdana" pitchFamily="34" charset="0"/>
              </a:rPr>
              <a:t> 4:12</a:t>
            </a:r>
            <a:endParaRPr lang="es-ES" sz="2000" dirty="0"/>
          </a:p>
          <a:p>
            <a:pPr marL="0" lvl="1" indent="7938" defTabSz="273050"/>
            <a:endParaRPr lang="es-ES" sz="400" u="none" dirty="0">
              <a:solidFill>
                <a:schemeClr val="tx2"/>
              </a:solidFill>
              <a:latin typeface="Verdana" pitchFamily="34" charset="0"/>
            </a:endParaRPr>
          </a:p>
          <a:p>
            <a:pPr defTabSz="273050">
              <a:lnSpc>
                <a:spcPts val="2400"/>
              </a:lnSpc>
            </a:pPr>
            <a:r>
              <a:rPr lang="pt-PT" sz="20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Porque a palavra de Deus é viva e eficaz, e mais penetrante do que espada alguma de dois gumes, e penetra até à divisão da alma e do espírito, e das juntas e medulas, e é apta para discernir os pensamentos e intenções do coração.</a:t>
            </a:r>
            <a:endParaRPr lang="es-ES" sz="20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871595" y="0"/>
            <a:ext cx="2332254" cy="1586409"/>
            <a:chOff x="871595" y="0"/>
            <a:chExt cx="2332254" cy="1586409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595" y="0"/>
              <a:ext cx="2332254" cy="1495726"/>
            </a:xfrm>
            <a:prstGeom prst="rect">
              <a:avLst/>
            </a:prstGeom>
          </p:spPr>
        </p:pic>
        <p:sp>
          <p:nvSpPr>
            <p:cNvPr id="9" name="8 Rectángulo"/>
            <p:cNvSpPr/>
            <p:nvPr/>
          </p:nvSpPr>
          <p:spPr>
            <a:xfrm>
              <a:off x="1678489" y="1124744"/>
              <a:ext cx="784189" cy="461665"/>
            </a:xfrm>
            <a:prstGeom prst="rect">
              <a:avLst/>
            </a:prstGeom>
            <a:gradFill>
              <a:gsLst>
                <a:gs pos="29000">
                  <a:schemeClr val="bg1">
                    <a:lumMod val="98000"/>
                    <a:lumOff val="2000"/>
                    <a:alpha val="1000"/>
                  </a:schemeClr>
                </a:gs>
                <a:gs pos="55000">
                  <a:schemeClr val="bg1"/>
                </a:gs>
                <a:gs pos="77000">
                  <a:schemeClr val="bg1">
                    <a:alpha val="1000"/>
                  </a:schemeClr>
                </a:gs>
              </a:gsLst>
              <a:lin ang="5400000" scaled="0"/>
            </a:gradFill>
          </p:spPr>
          <p:txBody>
            <a:bodyPr wrap="none">
              <a:spAutoFit/>
            </a:bodyPr>
            <a:lstStyle/>
            <a:p>
              <a:r>
                <a:rPr lang="es-ES" sz="2400" u="none" dirty="0">
                  <a:solidFill>
                    <a:srgbClr val="CC3300"/>
                  </a:solidFill>
                  <a:latin typeface="Verdana" pitchFamily="34" charset="0"/>
                </a:rPr>
                <a:t>Luz</a:t>
              </a:r>
              <a:endParaRPr lang="es-ES" sz="2400" dirty="0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813586" y="4491118"/>
            <a:ext cx="2448272" cy="2039966"/>
            <a:chOff x="813586" y="4491118"/>
            <a:chExt cx="2448272" cy="2039966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86" y="4491118"/>
              <a:ext cx="2448272" cy="1836204"/>
            </a:xfrm>
            <a:prstGeom prst="rect">
              <a:avLst/>
            </a:prstGeom>
          </p:spPr>
        </p:pic>
        <p:sp>
          <p:nvSpPr>
            <p:cNvPr id="14" name="13 Rectángulo"/>
            <p:cNvSpPr/>
            <p:nvPr/>
          </p:nvSpPr>
          <p:spPr>
            <a:xfrm>
              <a:off x="1489184" y="6069419"/>
              <a:ext cx="1039067" cy="461665"/>
            </a:xfrm>
            <a:prstGeom prst="rect">
              <a:avLst/>
            </a:prstGeom>
            <a:gradFill>
              <a:gsLst>
                <a:gs pos="26000">
                  <a:schemeClr val="bg1">
                    <a:lumMod val="98000"/>
                    <a:lumOff val="2000"/>
                    <a:alpha val="1000"/>
                  </a:schemeClr>
                </a:gs>
                <a:gs pos="59000">
                  <a:schemeClr val="bg1"/>
                </a:gs>
                <a:gs pos="90000">
                  <a:schemeClr val="bg1">
                    <a:alpha val="1000"/>
                  </a:schemeClr>
                </a:gs>
              </a:gsLst>
              <a:lin ang="5400000" scaled="0"/>
            </a:gradFill>
          </p:spPr>
          <p:txBody>
            <a:bodyPr wrap="none">
              <a:spAutoFit/>
            </a:bodyPr>
            <a:lstStyle/>
            <a:p>
              <a:r>
                <a:rPr lang="es-ES" sz="2400" u="none" dirty="0" err="1">
                  <a:solidFill>
                    <a:srgbClr val="CC3300"/>
                  </a:solidFill>
                  <a:latin typeface="Verdana" pitchFamily="34" charset="0"/>
                </a:rPr>
                <a:t>Pão</a:t>
              </a:r>
              <a:r>
                <a:rPr lang="es-ES" sz="2400" u="none" dirty="0">
                  <a:solidFill>
                    <a:schemeClr val="tx2"/>
                  </a:solidFill>
                  <a:latin typeface="Verdana" pitchFamily="34" charset="0"/>
                </a:rPr>
                <a:t>  </a:t>
              </a:r>
            </a:p>
          </p:txBody>
        </p:sp>
      </p:grpSp>
      <p:sp>
        <p:nvSpPr>
          <p:cNvPr id="15" name="14 Rectángulo"/>
          <p:cNvSpPr/>
          <p:nvPr/>
        </p:nvSpPr>
        <p:spPr>
          <a:xfrm>
            <a:off x="6870753" y="2913235"/>
            <a:ext cx="1523173" cy="461665"/>
          </a:xfrm>
          <a:prstGeom prst="rect">
            <a:avLst/>
          </a:prstGeom>
          <a:gradFill>
            <a:gsLst>
              <a:gs pos="33000">
                <a:schemeClr val="bg1">
                  <a:lumMod val="98000"/>
                  <a:lumOff val="2000"/>
                  <a:alpha val="1000"/>
                </a:schemeClr>
              </a:gs>
              <a:gs pos="56000">
                <a:schemeClr val="bg1"/>
              </a:gs>
              <a:gs pos="82000">
                <a:schemeClr val="bg1">
                  <a:alpha val="1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 algn="ctr"/>
            <a:r>
              <a:rPr lang="es-ES" sz="2400" u="none" dirty="0">
                <a:solidFill>
                  <a:srgbClr val="CC3300"/>
                </a:solidFill>
                <a:latin typeface="Verdana" pitchFamily="34" charset="0"/>
              </a:rPr>
              <a:t>Espada </a:t>
            </a:r>
            <a:endParaRPr lang="es-ES" sz="24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6" grpId="0"/>
      <p:bldP spid="8" grpId="0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J07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114521" y="2259699"/>
            <a:ext cx="7344815" cy="1358645"/>
          </a:xfrm>
          <a:prstGeom prst="rect">
            <a:avLst/>
          </a:prstGeom>
          <a:noFill/>
          <a:ln>
            <a:noFill/>
          </a:ln>
          <a:effectLst/>
        </p:spPr>
        <p:txBody>
          <a:bodyPr lIns="360000" tIns="360000" rIns="360000" bIns="360000" anchor="ctr"/>
          <a:lstStyle/>
          <a:p>
            <a:br>
              <a:rPr lang="es-ES" sz="2400" b="0" i="1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2000" u="none" dirty="0">
                <a:solidFill>
                  <a:schemeClr val="hlink"/>
                </a:solidFill>
                <a:latin typeface="Verdana" pitchFamily="34" charset="0"/>
              </a:rPr>
              <a:t>1ª Pedro 2:2 </a:t>
            </a:r>
            <a:br>
              <a:rPr lang="es-ES" sz="2400" u="none" dirty="0">
                <a:solidFill>
                  <a:schemeClr val="hlink"/>
                </a:solidFill>
                <a:latin typeface="Verdana" pitchFamily="34" charset="0"/>
              </a:rPr>
            </a:br>
            <a:r>
              <a:rPr lang="pt-PT" sz="20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Desejai afetuosamente, como meninos novamente nascidos, o leite racional, não falsificado, para que por ele vás crescendo</a:t>
            </a:r>
            <a:endParaRPr lang="es-ES" sz="24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27584" y="6281919"/>
            <a:ext cx="7417519" cy="461665"/>
          </a:xfrm>
          <a:prstGeom prst="rect">
            <a:avLst/>
          </a:prstGeom>
          <a:gradFill>
            <a:gsLst>
              <a:gs pos="28000">
                <a:schemeClr val="bg1">
                  <a:lumMod val="98000"/>
                  <a:lumOff val="2000"/>
                  <a:alpha val="1000"/>
                </a:schemeClr>
              </a:gs>
              <a:gs pos="55000">
                <a:schemeClr val="bg1"/>
              </a:gs>
              <a:gs pos="98000">
                <a:schemeClr val="bg1">
                  <a:alpha val="1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r>
              <a:rPr lang="es-ES" sz="2400" u="none" dirty="0" err="1">
                <a:solidFill>
                  <a:srgbClr val="CC3300"/>
                </a:solidFill>
                <a:latin typeface="Verdana" pitchFamily="34" charset="0"/>
              </a:rPr>
              <a:t>Uma</a:t>
            </a:r>
            <a:r>
              <a:rPr lang="es-ES" sz="2400" u="none" dirty="0">
                <a:solidFill>
                  <a:srgbClr val="CC3300"/>
                </a:solidFill>
                <a:latin typeface="Verdana" pitchFamily="34" charset="0"/>
              </a:rPr>
              <a:t> carta de amor de </a:t>
            </a:r>
            <a:r>
              <a:rPr lang="es-ES" sz="2400" u="none" dirty="0" err="1">
                <a:solidFill>
                  <a:srgbClr val="CC3300"/>
                </a:solidFill>
                <a:latin typeface="Verdana" pitchFamily="34" charset="0"/>
              </a:rPr>
              <a:t>nosso</a:t>
            </a:r>
            <a:r>
              <a:rPr lang="es-ES" sz="2400" u="none" dirty="0">
                <a:solidFill>
                  <a:srgbClr val="CC3300"/>
                </a:solidFill>
                <a:latin typeface="Verdana" pitchFamily="34" charset="0"/>
              </a:rPr>
              <a:t> </a:t>
            </a:r>
            <a:r>
              <a:rPr lang="es-ES" sz="2400" u="none" dirty="0" err="1">
                <a:solidFill>
                  <a:srgbClr val="CC3300"/>
                </a:solidFill>
                <a:latin typeface="Verdana" pitchFamily="34" charset="0"/>
              </a:rPr>
              <a:t>Pai</a:t>
            </a:r>
            <a:r>
              <a:rPr lang="es-ES" sz="2400" u="none" dirty="0">
                <a:solidFill>
                  <a:srgbClr val="CC3300"/>
                </a:solidFill>
                <a:latin typeface="Verdana" pitchFamily="34" charset="0"/>
              </a:rPr>
              <a:t> celestial</a:t>
            </a:r>
            <a:endParaRPr lang="en-US" sz="2400" u="none" dirty="0">
              <a:solidFill>
                <a:srgbClr val="CC3300"/>
              </a:solidFill>
              <a:latin typeface="Verdana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843808" y="437976"/>
            <a:ext cx="5530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u="none" dirty="0">
                <a:solidFill>
                  <a:srgbClr val="CC3300"/>
                </a:solidFill>
                <a:latin typeface="Verdana" pitchFamily="34" charset="0"/>
              </a:rPr>
              <a:t> </a:t>
            </a:r>
            <a:r>
              <a:rPr lang="es-ES" sz="2000" u="none" dirty="0" err="1">
                <a:solidFill>
                  <a:schemeClr val="hlink"/>
                </a:solidFill>
                <a:latin typeface="Verdana" pitchFamily="34" charset="0"/>
              </a:rPr>
              <a:t>Jeremias</a:t>
            </a:r>
            <a:r>
              <a:rPr lang="es-ES" sz="2000" u="none" dirty="0">
                <a:solidFill>
                  <a:schemeClr val="hlink"/>
                </a:solidFill>
                <a:latin typeface="Verdana" pitchFamily="34" charset="0"/>
              </a:rPr>
              <a:t> 23:29</a:t>
            </a:r>
          </a:p>
          <a:p>
            <a:br>
              <a:rPr lang="es-ES" sz="400" u="none" dirty="0">
                <a:solidFill>
                  <a:schemeClr val="hlink"/>
                </a:solidFill>
                <a:latin typeface="Verdana" pitchFamily="34" charset="0"/>
              </a:rPr>
            </a:br>
            <a:r>
              <a:rPr lang="pt-PT" sz="20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Porventura a minha palavra não é como o fogo, diz o SENHOR, e como um martelo que </a:t>
            </a:r>
            <a:r>
              <a:rPr lang="pt-PT" sz="2000" u="none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esmiuça</a:t>
            </a:r>
            <a:r>
              <a:rPr lang="pt-PT" sz="20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pedra?</a:t>
            </a:r>
            <a:endParaRPr lang="es-ES" sz="20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95536" y="271681"/>
            <a:ext cx="1495922" cy="830997"/>
          </a:xfrm>
          <a:prstGeom prst="rect">
            <a:avLst/>
          </a:prstGeom>
          <a:gradFill>
            <a:gsLst>
              <a:gs pos="8000">
                <a:schemeClr val="bg1">
                  <a:lumMod val="98000"/>
                  <a:lumOff val="2000"/>
                  <a:alpha val="1000"/>
                </a:schemeClr>
              </a:gs>
              <a:gs pos="72000">
                <a:srgbClr val="FFFFFF"/>
              </a:gs>
              <a:gs pos="59000">
                <a:srgbClr val="FFFFFF">
                  <a:alpha val="0"/>
                </a:srgbClr>
              </a:gs>
              <a:gs pos="32000">
                <a:schemeClr val="bg1"/>
              </a:gs>
              <a:gs pos="98000">
                <a:schemeClr val="bg1">
                  <a:alpha val="1000"/>
                </a:schemeClr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r>
              <a:rPr lang="es-ES" sz="2400" u="none" dirty="0" err="1">
                <a:solidFill>
                  <a:srgbClr val="CC3300"/>
                </a:solidFill>
                <a:latin typeface="Verdana" pitchFamily="34" charset="0"/>
              </a:rPr>
              <a:t>Fogo</a:t>
            </a:r>
            <a:r>
              <a:rPr lang="es-ES" sz="2400" u="none" dirty="0">
                <a:solidFill>
                  <a:srgbClr val="CC3300"/>
                </a:solidFill>
                <a:latin typeface="Verdana" pitchFamily="34" charset="0"/>
              </a:rPr>
              <a:t> e </a:t>
            </a:r>
          </a:p>
          <a:p>
            <a:r>
              <a:rPr lang="es-ES" sz="2400" u="none" dirty="0">
                <a:solidFill>
                  <a:srgbClr val="CC3300"/>
                </a:solidFill>
                <a:latin typeface="Verdana" pitchFamily="34" charset="0"/>
              </a:rPr>
              <a:t>Martelo</a:t>
            </a:r>
          </a:p>
        </p:txBody>
      </p:sp>
      <p:grpSp>
        <p:nvGrpSpPr>
          <p:cNvPr id="17" name="16 Grupo"/>
          <p:cNvGrpSpPr/>
          <p:nvPr/>
        </p:nvGrpSpPr>
        <p:grpSpPr>
          <a:xfrm>
            <a:off x="6984268" y="1795373"/>
            <a:ext cx="1800200" cy="2497828"/>
            <a:chOff x="6984268" y="1795373"/>
            <a:chExt cx="1800200" cy="2497828"/>
          </a:xfrm>
        </p:grpSpPr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4268" y="1795373"/>
              <a:ext cx="1800200" cy="2497828"/>
            </a:xfrm>
            <a:prstGeom prst="rect">
              <a:avLst/>
            </a:prstGeom>
          </p:spPr>
        </p:pic>
        <p:sp>
          <p:nvSpPr>
            <p:cNvPr id="10" name="9 Rectángulo"/>
            <p:cNvSpPr/>
            <p:nvPr/>
          </p:nvSpPr>
          <p:spPr>
            <a:xfrm>
              <a:off x="7308304" y="3170030"/>
              <a:ext cx="1296144" cy="461665"/>
            </a:xfrm>
            <a:prstGeom prst="rect">
              <a:avLst/>
            </a:prstGeom>
            <a:gradFill>
              <a:gsLst>
                <a:gs pos="28000">
                  <a:schemeClr val="bg1">
                    <a:lumMod val="98000"/>
                    <a:lumOff val="2000"/>
                    <a:alpha val="1000"/>
                  </a:schemeClr>
                </a:gs>
                <a:gs pos="55000">
                  <a:schemeClr val="bg1"/>
                </a:gs>
                <a:gs pos="98000">
                  <a:schemeClr val="bg1">
                    <a:alpha val="1000"/>
                  </a:schemeClr>
                </a:gs>
              </a:gsLst>
              <a:lin ang="5400000" scaled="0"/>
            </a:gradFill>
          </p:spPr>
          <p:txBody>
            <a:bodyPr wrap="square">
              <a:spAutoFit/>
            </a:bodyPr>
            <a:lstStyle/>
            <a:p>
              <a:r>
                <a:rPr lang="es-ES" sz="2400" u="none" dirty="0" err="1">
                  <a:solidFill>
                    <a:srgbClr val="CC3300"/>
                  </a:solidFill>
                  <a:latin typeface="Verdana" pitchFamily="34" charset="0"/>
                </a:rPr>
                <a:t>Leite</a:t>
              </a:r>
              <a:r>
                <a:rPr lang="es-ES" sz="2400" u="none" dirty="0">
                  <a:solidFill>
                    <a:srgbClr val="CC3300"/>
                  </a:solidFill>
                  <a:latin typeface="Verdana" pitchFamily="34" charset="0"/>
                </a:rPr>
                <a:t> </a:t>
              </a:r>
              <a:endParaRPr lang="es-ES" sz="2400" dirty="0"/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2987823" y="4471952"/>
            <a:ext cx="59053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u="none" dirty="0" err="1">
                <a:solidFill>
                  <a:schemeClr val="hlink"/>
                </a:solidFill>
                <a:latin typeface="Verdana" pitchFamily="34" charset="0"/>
              </a:rPr>
              <a:t>Tiago</a:t>
            </a:r>
            <a:r>
              <a:rPr lang="es-ES" sz="2000" u="none" dirty="0">
                <a:solidFill>
                  <a:schemeClr val="hlink"/>
                </a:solidFill>
                <a:latin typeface="Verdana" pitchFamily="34" charset="0"/>
              </a:rPr>
              <a:t> 1:23 </a:t>
            </a:r>
            <a:br>
              <a:rPr lang="es-ES" sz="2000" i="1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pt-PT" sz="20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Porque, se alguém é ouvinte da palavra, e não cumpridor, é semelhante ao homem que contempla ao espelho o seu rosto natural;</a:t>
            </a:r>
            <a:endParaRPr lang="es-ES" sz="20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17 Grupo"/>
          <p:cNvGrpSpPr/>
          <p:nvPr/>
        </p:nvGrpSpPr>
        <p:grpSpPr>
          <a:xfrm>
            <a:off x="827584" y="3762970"/>
            <a:ext cx="2160241" cy="2474342"/>
            <a:chOff x="827584" y="3762970"/>
            <a:chExt cx="2160241" cy="2474342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3762970"/>
              <a:ext cx="2160241" cy="2474342"/>
            </a:xfrm>
            <a:prstGeom prst="rect">
              <a:avLst/>
            </a:prstGeom>
          </p:spPr>
        </p:pic>
        <p:sp>
          <p:nvSpPr>
            <p:cNvPr id="14" name="13 Rectángulo"/>
            <p:cNvSpPr/>
            <p:nvPr/>
          </p:nvSpPr>
          <p:spPr>
            <a:xfrm>
              <a:off x="1348395" y="4630809"/>
              <a:ext cx="1274708" cy="369332"/>
            </a:xfrm>
            <a:prstGeom prst="rect">
              <a:avLst/>
            </a:prstGeom>
            <a:gradFill>
              <a:gsLst>
                <a:gs pos="28000">
                  <a:schemeClr val="bg1">
                    <a:lumMod val="98000"/>
                    <a:lumOff val="2000"/>
                    <a:alpha val="1000"/>
                  </a:schemeClr>
                </a:gs>
                <a:gs pos="55000">
                  <a:schemeClr val="bg1"/>
                </a:gs>
                <a:gs pos="98000">
                  <a:schemeClr val="bg1">
                    <a:alpha val="1000"/>
                  </a:schemeClr>
                </a:gs>
              </a:gsLst>
              <a:lin ang="5400000" scaled="0"/>
            </a:gradFill>
          </p:spPr>
          <p:txBody>
            <a:bodyPr wrap="none">
              <a:spAutoFit/>
            </a:bodyPr>
            <a:lstStyle/>
            <a:p>
              <a:r>
                <a:rPr lang="es-ES" u="none" dirty="0" err="1">
                  <a:solidFill>
                    <a:srgbClr val="CC3300"/>
                  </a:solidFill>
                  <a:latin typeface="Verdana" pitchFamily="34" charset="0"/>
                </a:rPr>
                <a:t>Espelho</a:t>
              </a:r>
              <a:r>
                <a:rPr lang="es-ES" u="none" dirty="0">
                  <a:solidFill>
                    <a:srgbClr val="CC3300"/>
                  </a:solidFill>
                  <a:latin typeface="Verdana" pitchFamily="34" charset="0"/>
                </a:rPr>
                <a:t> </a:t>
              </a:r>
              <a:endParaRPr lang="es-ES" dirty="0"/>
            </a:p>
          </p:txBody>
        </p:sp>
      </p:grpSp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47" y="9999"/>
            <a:ext cx="1266214" cy="2411012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" grpId="0" animBg="1"/>
      <p:bldP spid="8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10. MUTIMEDIA SDA\Imagenes para estudio\Tema 01 subtit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00581" y="1268760"/>
            <a:ext cx="7542836" cy="4144724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54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Cinco chaves para </a:t>
            </a:r>
            <a:r>
              <a:rPr lang="es-ES" sz="5400" u="none" cap="all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compreender</a:t>
            </a:r>
            <a:r>
              <a:rPr lang="es-ES" sz="5400" u="none" cap="all" dirty="0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 A BÍBLIA</a:t>
            </a:r>
            <a:endParaRPr lang="es-ES" sz="5400" cap="all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947904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J0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23850" y="3600449"/>
            <a:ext cx="8569325" cy="22764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0" tIns="360000" rIns="360000" bIns="360000" anchor="ctr"/>
          <a:lstStyle/>
          <a:p>
            <a:r>
              <a:rPr lang="es-ES" sz="4000" u="none" dirty="0">
                <a:solidFill>
                  <a:srgbClr val="CC3300"/>
                </a:solidFill>
                <a:latin typeface="Verdana" pitchFamily="34" charset="0"/>
              </a:rPr>
              <a:t>1ª Chave: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b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Como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deve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ser </a:t>
            </a:r>
            <a:b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estudada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?</a:t>
            </a:r>
            <a:endParaRPr lang="en-US" sz="2400" u="none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1365736"/>
            <a:ext cx="9144000" cy="1631216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bg1">
                  <a:alpha val="0"/>
                </a:schemeClr>
              </a:gs>
              <a:gs pos="54000">
                <a:schemeClr val="accent1">
                  <a:shade val="100000"/>
                  <a:satMod val="115000"/>
                  <a:alpha val="47000"/>
                </a:schemeClr>
              </a:gs>
            </a:gsLst>
            <a:lin ang="0" scaled="0"/>
          </a:gradFill>
          <a:ln>
            <a:noFill/>
          </a:ln>
          <a:effectLst>
            <a:glow rad="622300">
              <a:schemeClr val="bg1">
                <a:alpha val="77000"/>
              </a:schemeClr>
            </a:glo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s-ES" sz="10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  <a:p>
            <a:r>
              <a:rPr lang="es-ES" sz="34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  </a:t>
            </a:r>
            <a: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CINCO CHAVES PARA  </a:t>
            </a:r>
            <a:b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 COMPREENDER A BÍBLIA</a:t>
            </a:r>
          </a:p>
          <a:p>
            <a:endParaRPr lang="es-ES" sz="10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3560" name="Picture 8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188640"/>
            <a:ext cx="12731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1403647" y="1844675"/>
            <a:ext cx="7129165" cy="3671888"/>
          </a:xfrm>
          <a:solidFill>
            <a:schemeClr val="bg1">
              <a:alpha val="30000"/>
            </a:schemeClr>
          </a:solidFill>
          <a:effectLst>
            <a:glow rad="317500">
              <a:schemeClr val="bg1">
                <a:alpha val="83000"/>
              </a:schemeClr>
            </a:glow>
            <a:softEdge rad="0"/>
          </a:effectLst>
        </p:spPr>
        <p:txBody>
          <a:bodyPr lIns="360000" tIns="360000" rIns="360000" bIns="360000"/>
          <a:lstStyle/>
          <a:p>
            <a:pPr algn="r" eaLnBrk="1" hangingPunct="1"/>
            <a:r>
              <a:rPr lang="es-ES" sz="4000" b="1" dirty="0">
                <a:effectLst/>
                <a:latin typeface="Verdana" pitchFamily="34" charset="0"/>
              </a:rPr>
              <a:t>Sabia que </a:t>
            </a:r>
            <a:r>
              <a:rPr lang="es-ES" sz="4000" b="1" dirty="0">
                <a:latin typeface="Verdana" pitchFamily="34" charset="0"/>
              </a:rPr>
              <a:t>é</a:t>
            </a:r>
            <a:r>
              <a:rPr lang="es-ES" sz="4000" b="1" dirty="0">
                <a:effectLst/>
                <a:latin typeface="Verdana" pitchFamily="34" charset="0"/>
              </a:rPr>
              <a:t> </a:t>
            </a:r>
            <a:br>
              <a:rPr lang="es-ES" sz="4000" b="1" dirty="0">
                <a:effectLst/>
                <a:latin typeface="Verdana" pitchFamily="34" charset="0"/>
              </a:rPr>
            </a:br>
            <a:r>
              <a:rPr lang="es-ES" sz="4000" b="1" dirty="0" err="1">
                <a:effectLst/>
                <a:latin typeface="Verdana" pitchFamily="34" charset="0"/>
              </a:rPr>
              <a:t>possuidor</a:t>
            </a:r>
            <a:r>
              <a:rPr lang="es-ES" sz="4000" b="1" dirty="0">
                <a:effectLst/>
                <a:latin typeface="Verdana" pitchFamily="34" charset="0"/>
              </a:rPr>
              <a:t> de </a:t>
            </a:r>
            <a:r>
              <a:rPr lang="es-ES" sz="4000" b="1" dirty="0" err="1">
                <a:effectLst/>
                <a:latin typeface="Verdana" pitchFamily="34" charset="0"/>
              </a:rPr>
              <a:t>um</a:t>
            </a:r>
            <a:r>
              <a:rPr lang="es-ES" sz="4000" b="1" dirty="0">
                <a:effectLst/>
                <a:latin typeface="Verdana" pitchFamily="34" charset="0"/>
              </a:rPr>
              <a:t> </a:t>
            </a:r>
            <a:br>
              <a:rPr lang="es-ES" sz="4000" b="1" dirty="0">
                <a:effectLst/>
                <a:latin typeface="Verdana" pitchFamily="34" charset="0"/>
              </a:rPr>
            </a:br>
            <a:r>
              <a:rPr lang="es-ES" sz="4000" b="1" dirty="0">
                <a:effectLst/>
                <a:latin typeface="Verdana" pitchFamily="34" charset="0"/>
              </a:rPr>
              <a:t>grande </a:t>
            </a:r>
            <a:r>
              <a:rPr lang="es-ES" sz="4000" b="1" dirty="0" err="1">
                <a:effectLst/>
                <a:latin typeface="Verdana" pitchFamily="34" charset="0"/>
              </a:rPr>
              <a:t>tesouro</a:t>
            </a:r>
            <a:r>
              <a:rPr lang="es-ES" sz="4000" b="1" dirty="0">
                <a:effectLst/>
                <a:latin typeface="Verdana" pitchFamily="34" charset="0"/>
              </a:rPr>
              <a:t>?</a:t>
            </a:r>
            <a:br>
              <a:rPr lang="en-US" sz="4000" b="1" dirty="0">
                <a:effectLst/>
                <a:latin typeface="Verdana" pitchFamily="34" charset="0"/>
              </a:rPr>
            </a:br>
            <a:br>
              <a:rPr lang="en-US" sz="2400" i="1" dirty="0">
                <a:effectLst/>
                <a:latin typeface="Verdana" pitchFamily="34" charset="0"/>
              </a:rPr>
            </a:br>
            <a:r>
              <a:rPr lang="es-ES" sz="2400" b="1" dirty="0" err="1">
                <a:effectLst/>
                <a:latin typeface="Verdana" pitchFamily="34" charset="0"/>
              </a:rPr>
              <a:t>Foi</a:t>
            </a:r>
            <a:r>
              <a:rPr lang="es-ES" sz="2400" b="1" dirty="0">
                <a:effectLst/>
                <a:latin typeface="Verdana" pitchFamily="34" charset="0"/>
              </a:rPr>
              <a:t> dado </a:t>
            </a:r>
            <a:r>
              <a:rPr lang="es-ES" sz="2400" b="1" dirty="0" err="1">
                <a:effectLst/>
                <a:latin typeface="Verdana" pitchFamily="34" charset="0"/>
              </a:rPr>
              <a:t>diretamente</a:t>
            </a:r>
            <a:r>
              <a:rPr lang="es-ES" sz="2400" b="1" dirty="0">
                <a:effectLst/>
                <a:latin typeface="Verdana" pitchFamily="34" charset="0"/>
              </a:rPr>
              <a:t> por Deus, </a:t>
            </a:r>
            <a:br>
              <a:rPr lang="es-ES" sz="2400" b="1" dirty="0">
                <a:effectLst/>
                <a:latin typeface="Verdana" pitchFamily="34" charset="0"/>
              </a:rPr>
            </a:br>
            <a:r>
              <a:rPr lang="es-ES" sz="2400" b="1" dirty="0">
                <a:effectLst/>
                <a:latin typeface="Verdana" pitchFamily="34" charset="0"/>
              </a:rPr>
              <a:t>para que </a:t>
            </a:r>
            <a:r>
              <a:rPr lang="es-ES" sz="2400" b="1" dirty="0" err="1">
                <a:effectLst/>
                <a:latin typeface="Verdana" pitchFamily="34" charset="0"/>
              </a:rPr>
              <a:t>seja</a:t>
            </a:r>
            <a:r>
              <a:rPr lang="es-ES" sz="2400" b="1" dirty="0">
                <a:effectLst/>
                <a:latin typeface="Verdana" pitchFamily="34" charset="0"/>
              </a:rPr>
              <a:t> feliz. </a:t>
            </a:r>
            <a:br>
              <a:rPr lang="es-ES" sz="2400" b="1" dirty="0">
                <a:effectLst/>
                <a:latin typeface="Verdana" pitchFamily="34" charset="0"/>
              </a:rPr>
            </a:br>
            <a:r>
              <a:rPr lang="es-ES" sz="3600" b="1" dirty="0">
                <a:solidFill>
                  <a:srgbClr val="CC3300"/>
                </a:solidFill>
                <a:latin typeface="Verdana" pitchFamily="34" charset="0"/>
              </a:rPr>
              <a:t>É</a:t>
            </a:r>
            <a:r>
              <a:rPr lang="es-ES" sz="3600" b="1" dirty="0">
                <a:solidFill>
                  <a:srgbClr val="CC3300"/>
                </a:solidFill>
                <a:effectLst/>
                <a:latin typeface="Verdana" pitchFamily="34" charset="0"/>
              </a:rPr>
              <a:t> a Santa </a:t>
            </a:r>
            <a:r>
              <a:rPr lang="es-ES" sz="3600" b="1" dirty="0" err="1">
                <a:solidFill>
                  <a:srgbClr val="CC3300"/>
                </a:solidFill>
                <a:effectLst/>
                <a:latin typeface="Verdana" pitchFamily="34" charset="0"/>
              </a:rPr>
              <a:t>Bíblia</a:t>
            </a:r>
            <a:r>
              <a:rPr lang="es-ES" sz="3600" b="1" dirty="0">
                <a:solidFill>
                  <a:srgbClr val="CC3300"/>
                </a:solidFill>
                <a:effectLst/>
                <a:latin typeface="Verdana" pitchFamily="34" charset="0"/>
              </a:rPr>
              <a:t>.</a:t>
            </a:r>
            <a:endParaRPr lang="en-US" sz="3600" b="1" dirty="0">
              <a:solidFill>
                <a:srgbClr val="CC3300"/>
              </a:solidFill>
              <a:effectLst/>
              <a:latin typeface="Verdana" pitchFamily="34" charset="0"/>
            </a:endParaRPr>
          </a:p>
        </p:txBody>
      </p:sp>
      <p:pic>
        <p:nvPicPr>
          <p:cNvPr id="8200" name="Picture 8" descr="http://yarrivi.files.wordpress.com/2009/01/chestofgoldopeninghgclrqj8.gif?w=350&amp;h=35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3813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1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67544" y="2060848"/>
            <a:ext cx="6120680" cy="2664296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“Ora, estes foram mais nobres do que os que estavam em Tessalónica, porque de bom grado receberam a palavra,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examinando cada dia nas Escrituras 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estas coisas eram assim.”</a:t>
            </a:r>
            <a:endParaRPr lang="en-US" sz="2400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908720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Atos</a:t>
            </a:r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17:11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CADA DIA</a:t>
            </a:r>
          </a:p>
        </p:txBody>
      </p:sp>
    </p:spTree>
    <p:extLst>
      <p:ext uri="{BB962C8B-B14F-4D97-AF65-F5344CB8AC3E}">
        <p14:creationId xmlns:p14="http://schemas.microsoft.com/office/powerpoint/2010/main" val="2466641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J0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87337" y="3717032"/>
            <a:ext cx="8569325" cy="252028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0" tIns="360000" rIns="360000" bIns="360000" anchor="ctr"/>
          <a:lstStyle/>
          <a:p>
            <a:r>
              <a:rPr lang="es-ES" sz="4000" u="none" dirty="0">
                <a:solidFill>
                  <a:srgbClr val="CC3300"/>
                </a:solidFill>
                <a:latin typeface="Verdana" pitchFamily="34" charset="0"/>
              </a:rPr>
              <a:t>2ª Chave: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b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A que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devemos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estar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dispostos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? 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1365736"/>
            <a:ext cx="9144000" cy="1631216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bg1">
                  <a:alpha val="0"/>
                </a:schemeClr>
              </a:gs>
              <a:gs pos="54000">
                <a:schemeClr val="accent1">
                  <a:shade val="100000"/>
                  <a:satMod val="115000"/>
                  <a:alpha val="47000"/>
                </a:schemeClr>
              </a:gs>
            </a:gsLst>
            <a:lin ang="0" scaled="0"/>
          </a:gradFill>
          <a:ln>
            <a:noFill/>
          </a:ln>
          <a:effectLst>
            <a:glow rad="622300">
              <a:schemeClr val="bg1">
                <a:alpha val="77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s-ES" sz="10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  <a:p>
            <a:r>
              <a:rPr lang="es-ES" sz="34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CINCO CHAVES PARA  </a:t>
            </a:r>
            <a:b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COMPREENDER A BÍBLIA</a:t>
            </a:r>
          </a:p>
          <a:p>
            <a:endParaRPr lang="es-ES" sz="10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0483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6582"/>
            <a:ext cx="10953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987" y="116582"/>
            <a:ext cx="12731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043608" y="2244043"/>
            <a:ext cx="5832648" cy="2376264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alguém quiser fazer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vontade dele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pela mesma doutrina conhecerá se ela é de Deus, ou se eu falo de mim mesmo.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908720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João 7:17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355976" y="6165304"/>
            <a:ext cx="4794403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OBEDECER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6641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J0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116582"/>
            <a:ext cx="935038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23850" y="3672458"/>
            <a:ext cx="8569325" cy="2852886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0" tIns="360000" rIns="360000" bIns="360000" anchor="ctr"/>
          <a:lstStyle/>
          <a:p>
            <a:r>
              <a:rPr lang="es-ES" sz="4000" u="none" dirty="0">
                <a:solidFill>
                  <a:srgbClr val="CC3300"/>
                </a:solidFill>
                <a:latin typeface="Verdana" pitchFamily="34" charset="0"/>
              </a:rPr>
              <a:t>3ª Chave: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b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2800" u="none" dirty="0" err="1">
                <a:solidFill>
                  <a:schemeClr val="tx2"/>
                </a:solidFill>
                <a:latin typeface="Verdana" pitchFamily="34" charset="0"/>
              </a:rPr>
              <a:t>Qual</a:t>
            </a:r>
            <a:r>
              <a:rPr lang="es-ES" sz="2800" u="none" dirty="0">
                <a:solidFill>
                  <a:schemeClr val="tx2"/>
                </a:solidFill>
                <a:latin typeface="Verdana" pitchFamily="34" charset="0"/>
              </a:rPr>
              <a:t> é o método </a:t>
            </a:r>
            <a:r>
              <a:rPr lang="es-ES" sz="2800" u="none" dirty="0" err="1">
                <a:solidFill>
                  <a:schemeClr val="tx2"/>
                </a:solidFill>
                <a:latin typeface="Verdana" pitchFamily="34" charset="0"/>
              </a:rPr>
              <a:t>mais</a:t>
            </a:r>
            <a:r>
              <a:rPr lang="es-ES" sz="2800" u="none" dirty="0">
                <a:solidFill>
                  <a:schemeClr val="tx2"/>
                </a:solidFill>
                <a:latin typeface="Verdana" pitchFamily="34" charset="0"/>
              </a:rPr>
              <a:t> conveniente: </a:t>
            </a:r>
            <a:r>
              <a:rPr lang="es-ES" sz="2800" u="none" dirty="0" err="1">
                <a:solidFill>
                  <a:schemeClr val="tx2"/>
                </a:solidFill>
                <a:latin typeface="Verdana" pitchFamily="34" charset="0"/>
              </a:rPr>
              <a:t>ler</a:t>
            </a:r>
            <a:r>
              <a:rPr lang="es-ES" sz="28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Verdana" pitchFamily="34" charset="0"/>
              </a:rPr>
              <a:t>simplesmente</a:t>
            </a:r>
            <a:r>
              <a:rPr lang="es-ES" sz="28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Verdana" pitchFamily="34" charset="0"/>
              </a:rPr>
              <a:t>ou</a:t>
            </a:r>
            <a:r>
              <a:rPr lang="es-ES" sz="28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Verdana" pitchFamily="34" charset="0"/>
              </a:rPr>
              <a:t>estudar</a:t>
            </a:r>
            <a:r>
              <a:rPr lang="es-ES" sz="2800" u="none" dirty="0">
                <a:solidFill>
                  <a:schemeClr val="tx2"/>
                </a:solidFill>
                <a:latin typeface="Verdana" pitchFamily="34" charset="0"/>
              </a:rPr>
              <a:t> por temas, comparando </a:t>
            </a:r>
            <a:r>
              <a:rPr lang="es-ES" sz="2800" u="none" dirty="0" err="1">
                <a:solidFill>
                  <a:schemeClr val="tx2"/>
                </a:solidFill>
                <a:latin typeface="Verdana" pitchFamily="34" charset="0"/>
              </a:rPr>
              <a:t>passagem</a:t>
            </a:r>
            <a:r>
              <a:rPr lang="es-ES" sz="28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Verdana" pitchFamily="34" charset="0"/>
              </a:rPr>
              <a:t>com</a:t>
            </a:r>
            <a:r>
              <a:rPr lang="es-ES" sz="28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800" u="none" dirty="0" err="1">
                <a:solidFill>
                  <a:schemeClr val="tx2"/>
                </a:solidFill>
                <a:latin typeface="Verdana" pitchFamily="34" charset="0"/>
              </a:rPr>
              <a:t>passagem</a:t>
            </a:r>
            <a:r>
              <a:rPr lang="es-ES" sz="2800" u="none" dirty="0">
                <a:solidFill>
                  <a:schemeClr val="tx2"/>
                </a:solidFill>
                <a:latin typeface="Verdana" pitchFamily="34" charset="0"/>
              </a:rPr>
              <a:t>?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1365736"/>
            <a:ext cx="9144000" cy="1631216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bg1">
                  <a:alpha val="0"/>
                </a:schemeClr>
              </a:gs>
              <a:gs pos="54000">
                <a:schemeClr val="accent1">
                  <a:shade val="100000"/>
                  <a:satMod val="115000"/>
                  <a:alpha val="47000"/>
                </a:schemeClr>
              </a:gs>
            </a:gsLst>
            <a:lin ang="0" scaled="0"/>
          </a:gradFill>
          <a:ln>
            <a:noFill/>
          </a:ln>
          <a:effectLst>
            <a:glow rad="622300">
              <a:schemeClr val="bg1">
                <a:alpha val="77000"/>
              </a:schemeClr>
            </a:glo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s-ES" sz="10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  <a:p>
            <a:r>
              <a:rPr lang="es-ES" sz="34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CINCO CHAVES PARA  </a:t>
            </a:r>
            <a:b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COMPREENDER A BÍBLIA</a:t>
            </a:r>
          </a:p>
          <a:p>
            <a:endParaRPr lang="es-ES" sz="10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1508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6985" y="116582"/>
            <a:ext cx="10953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4660" y="116582"/>
            <a:ext cx="12731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827584" y="2031299"/>
            <a:ext cx="6120679" cy="2801751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“Porque é mandamento sobre mandamento, mandamento sobre mandamento, regra sobre regra, regra sobre regra,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pouco aqui, um pouco ali.”</a:t>
            </a:r>
            <a:endParaRPr lang="en-US" sz="2400" i="1" u="none" dirty="0">
              <a:solidFill>
                <a:srgbClr val="FF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908720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28:10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427984" y="6165303"/>
            <a:ext cx="4723543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ESTUDAR POR TEMAS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6641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J0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57274"/>
            <a:ext cx="75723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794" y="44574"/>
            <a:ext cx="935038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95536" y="3789040"/>
            <a:ext cx="8280921" cy="25923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0" tIns="360000" rIns="360000" bIns="360000" anchor="ctr"/>
          <a:lstStyle/>
          <a:p>
            <a:r>
              <a:rPr lang="es-ES" sz="4000" u="none" dirty="0">
                <a:solidFill>
                  <a:srgbClr val="CC3300"/>
                </a:solidFill>
                <a:latin typeface="Verdana" pitchFamily="34" charset="0"/>
              </a:rPr>
              <a:t>4ª Chave: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b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É conveniente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receber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ensino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de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outros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?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1268760"/>
            <a:ext cx="9144000" cy="1631216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bg1">
                  <a:alpha val="0"/>
                </a:schemeClr>
              </a:gs>
              <a:gs pos="54000">
                <a:schemeClr val="accent1">
                  <a:shade val="100000"/>
                  <a:satMod val="115000"/>
                  <a:alpha val="47000"/>
                </a:schemeClr>
              </a:gs>
            </a:gsLst>
            <a:lin ang="0" scaled="0"/>
          </a:gradFill>
          <a:ln>
            <a:noFill/>
          </a:ln>
          <a:effectLst>
            <a:glow rad="622300">
              <a:schemeClr val="bg1">
                <a:alpha val="77000"/>
              </a:schemeClr>
            </a:glo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s-ES" sz="10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  <a:p>
            <a:r>
              <a:rPr lang="es-ES" sz="34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 </a:t>
            </a:r>
            <a: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CINCO CHAVES PARA  </a:t>
            </a:r>
            <a:b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COMPREENDER A BÍBLIA</a:t>
            </a:r>
          </a:p>
          <a:p>
            <a:endParaRPr lang="es-ES" sz="10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2533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6507" y="44574"/>
            <a:ext cx="10953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4182" y="44574"/>
            <a:ext cx="12731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192190" y="1956011"/>
            <a:ext cx="5544616" cy="2952328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“Ensinando-os a guardar todas as coisas que eu vos tenho mandado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e eis que eu estou convosco todos os dias, até a consumação dos séculos. Amém.”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836712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Mateus</a:t>
            </a:r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28:20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RECEBER ENSINO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6641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HJ0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29282"/>
            <a:ext cx="638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1383" y="129282"/>
            <a:ext cx="75723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945" y="116582"/>
            <a:ext cx="935038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539552" y="3933056"/>
            <a:ext cx="8064574" cy="244827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0" tIns="360000" rIns="360000" bIns="360000" anchor="ctr"/>
          <a:lstStyle/>
          <a:p>
            <a:r>
              <a:rPr lang="es-ES" sz="4000" u="none" dirty="0">
                <a:solidFill>
                  <a:srgbClr val="CC3300"/>
                </a:solidFill>
                <a:latin typeface="Verdana" pitchFamily="34" charset="0"/>
              </a:rPr>
              <a:t>5ª Chave: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b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O que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devemos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fazer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b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antes de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estudar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?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1365736"/>
            <a:ext cx="9144000" cy="1631216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100000">
                <a:schemeClr val="bg1">
                  <a:alpha val="0"/>
                </a:schemeClr>
              </a:gs>
              <a:gs pos="54000">
                <a:schemeClr val="accent1">
                  <a:shade val="100000"/>
                  <a:satMod val="115000"/>
                  <a:alpha val="47000"/>
                </a:schemeClr>
              </a:gs>
            </a:gsLst>
            <a:lin ang="0" scaled="0"/>
          </a:gradFill>
          <a:ln>
            <a:noFill/>
          </a:ln>
          <a:effectLst>
            <a:glow rad="622300">
              <a:schemeClr val="bg1">
                <a:alpha val="77000"/>
              </a:schemeClr>
            </a:glo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es-ES" sz="10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  <a:p>
            <a:r>
              <a:rPr lang="es-ES" sz="34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 </a:t>
            </a:r>
            <a: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CINCO CHAVES PARA  </a:t>
            </a:r>
            <a:b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s-ES" sz="4000" u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COMPREENDER A BÍBLIA</a:t>
            </a:r>
          </a:p>
          <a:p>
            <a:endParaRPr lang="es-ES" sz="1000" u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3558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658" y="116582"/>
            <a:ext cx="10953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 descr="http://memoriasdeayer.blogspot.es/img/Llav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5333" y="116582"/>
            <a:ext cx="12731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150313" y="1920007"/>
            <a:ext cx="5328592" cy="3024336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“E, se algum de vós tem falta de sabedoria,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peça-a a Deus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que a todos dá liberalmente, e o não lança em rosto, e ser-lhe-á dada.”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836712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Tiago</a:t>
            </a:r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1:5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ORAR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66416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10. MUTIMEDIA SDA\Imagenes para estudio\Tema 01 subtit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17590" y="3645024"/>
            <a:ext cx="7308813" cy="1024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7900"/>
              </a:lnSpc>
            </a:pPr>
            <a:r>
              <a:rPr lang="es-ES" sz="6000" u="none" cap="all" dirty="0" err="1">
                <a:ln w="0"/>
                <a:solidFill>
                  <a:srgbClr val="800000"/>
                </a:solidFill>
                <a:effectLst>
                  <a:reflection blurRad="6350" stA="55000" endA="300" endPos="45500" dir="5400000" sy="-100000" algn="bl" rotWithShape="0"/>
                </a:effectLst>
                <a:latin typeface="Verdana" pitchFamily="34" charset="0"/>
              </a:rPr>
              <a:t>conclusão</a:t>
            </a:r>
            <a:endParaRPr lang="es-ES" sz="6000" cap="all" dirty="0">
              <a:ln w="0"/>
              <a:solidFill>
                <a:srgbClr val="80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470118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10. MUTIMEDIA SDA\Imagenes para estudio\tesoro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8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83568" y="1855788"/>
            <a:ext cx="8064896" cy="4021484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  <a:effectLst>
            <a:glow rad="317500">
              <a:schemeClr val="bg1">
                <a:alpha val="83000"/>
              </a:schemeClr>
            </a:glow>
          </a:effectLst>
        </p:spPr>
        <p:txBody>
          <a:bodyPr lIns="360000" tIns="360000" rIns="360000" bIns="360000" anchor="ctr"/>
          <a:lstStyle/>
          <a:p>
            <a:pPr algn="r"/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Porque se pode considerar </a:t>
            </a:r>
            <a:b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a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Bíblia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um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4000" u="none" dirty="0" err="1">
                <a:solidFill>
                  <a:schemeClr val="tx2"/>
                </a:solidFill>
                <a:latin typeface="Verdana" pitchFamily="34" charset="0"/>
              </a:rPr>
              <a:t>tesouro</a:t>
            </a:r>
            <a:r>
              <a:rPr lang="es-ES" sz="4000" u="none" dirty="0">
                <a:solidFill>
                  <a:schemeClr val="tx2"/>
                </a:solidFill>
                <a:latin typeface="Verdana" pitchFamily="34" charset="0"/>
              </a:rPr>
              <a:t>?</a:t>
            </a:r>
            <a:br>
              <a:rPr lang="en-US" sz="2400" b="0" i="1" u="none" dirty="0">
                <a:solidFill>
                  <a:schemeClr val="tx2"/>
                </a:solidFill>
                <a:latin typeface="Verdana" pitchFamily="34" charset="0"/>
              </a:rPr>
            </a:br>
            <a:br>
              <a:rPr lang="en-US" sz="2400" b="0" i="1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  <a:t>Porque </a:t>
            </a:r>
            <a:r>
              <a:rPr lang="es-ES" sz="2400" b="0" u="none" dirty="0" err="1">
                <a:solidFill>
                  <a:schemeClr val="tx2"/>
                </a:solidFill>
                <a:latin typeface="Verdana" pitchFamily="34" charset="0"/>
              </a:rPr>
              <a:t>contém</a:t>
            </a:r>
            <a: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u="none" dirty="0">
                <a:solidFill>
                  <a:srgbClr val="CC3300"/>
                </a:solidFill>
                <a:latin typeface="Verdana" pitchFamily="34" charset="0"/>
              </a:rPr>
              <a:t>31.000 </a:t>
            </a:r>
            <a:r>
              <a:rPr lang="es-ES" sz="2400" u="none" dirty="0" err="1">
                <a:solidFill>
                  <a:srgbClr val="CC3300"/>
                </a:solidFill>
                <a:latin typeface="Verdana" pitchFamily="34" charset="0"/>
              </a:rPr>
              <a:t>promessas</a:t>
            </a:r>
            <a: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  <a:t>, </a:t>
            </a:r>
            <a:b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2400" u="none" dirty="0">
                <a:solidFill>
                  <a:srgbClr val="CC3300"/>
                </a:solidFill>
                <a:latin typeface="Verdana" pitchFamily="34" charset="0"/>
              </a:rPr>
              <a:t>valiosos </a:t>
            </a:r>
            <a:r>
              <a:rPr lang="es-ES" sz="2400" u="none" dirty="0" err="1">
                <a:solidFill>
                  <a:srgbClr val="CC3300"/>
                </a:solidFill>
                <a:latin typeface="Verdana" pitchFamily="34" charset="0"/>
              </a:rPr>
              <a:t>conselhos</a:t>
            </a:r>
            <a: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  <a:t> para o lar, </a:t>
            </a:r>
            <a:r>
              <a:rPr lang="es-ES" sz="2400" b="0" u="none" dirty="0" err="1">
                <a:solidFill>
                  <a:schemeClr val="tx2"/>
                </a:solidFill>
                <a:latin typeface="Verdana" pitchFamily="34" charset="0"/>
              </a:rPr>
              <a:t>juventude</a:t>
            </a:r>
            <a: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  <a:t> e </a:t>
            </a:r>
            <a:b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2400" b="0" u="none" dirty="0" err="1">
                <a:solidFill>
                  <a:schemeClr val="tx2"/>
                </a:solidFill>
                <a:latin typeface="Verdana" pitchFamily="34" charset="0"/>
              </a:rPr>
              <a:t>educação</a:t>
            </a:r>
            <a: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  <a:t>. Anima-nos, </a:t>
            </a:r>
          </a:p>
          <a:p>
            <a:pPr algn="r"/>
            <a: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  <a:t>consola-nos e fortalece-nos. </a:t>
            </a:r>
            <a:b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</a:br>
            <a:r>
              <a:rPr lang="es-ES" sz="2400" b="0" u="none" dirty="0" err="1">
                <a:solidFill>
                  <a:schemeClr val="tx2"/>
                </a:solidFill>
                <a:latin typeface="Verdana" pitchFamily="34" charset="0"/>
              </a:rPr>
              <a:t>Diz</a:t>
            </a:r>
            <a: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  <a:t>-nos 360 </a:t>
            </a:r>
            <a:r>
              <a:rPr lang="es-ES" sz="2400" b="0" u="none" dirty="0" err="1">
                <a:solidFill>
                  <a:schemeClr val="tx2"/>
                </a:solidFill>
                <a:latin typeface="Verdana" pitchFamily="34" charset="0"/>
              </a:rPr>
              <a:t>vezes</a:t>
            </a:r>
            <a:r>
              <a:rPr lang="es-ES" sz="2400" b="0" u="none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s-ES" sz="2400" u="none" dirty="0">
                <a:solidFill>
                  <a:srgbClr val="CC3300"/>
                </a:solidFill>
                <a:latin typeface="Verdana" pitchFamily="34" charset="0"/>
              </a:rPr>
              <a:t>"</a:t>
            </a:r>
            <a:r>
              <a:rPr lang="es-ES" sz="2400" u="none" dirty="0" err="1">
                <a:solidFill>
                  <a:srgbClr val="CC3300"/>
                </a:solidFill>
                <a:latin typeface="Verdana" pitchFamily="34" charset="0"/>
              </a:rPr>
              <a:t>Não</a:t>
            </a:r>
            <a:r>
              <a:rPr lang="es-ES" sz="2400" u="none" dirty="0">
                <a:solidFill>
                  <a:srgbClr val="CC3300"/>
                </a:solidFill>
                <a:latin typeface="Verdana" pitchFamily="34" charset="0"/>
              </a:rPr>
              <a:t> temas".</a:t>
            </a:r>
            <a:endParaRPr lang="en-US" sz="2400" u="none" dirty="0">
              <a:solidFill>
                <a:srgbClr val="CC3300"/>
              </a:solidFill>
              <a:latin typeface="Verdana" pitchFamily="34" charset="0"/>
            </a:endParaRPr>
          </a:p>
        </p:txBody>
      </p:sp>
      <p:pic>
        <p:nvPicPr>
          <p:cNvPr id="6149" name="Picture 8" descr="http://yarrivi.files.wordpress.com/2009/01/chestofgoldopeninghgclrqj8.gif?w=350&amp;h=35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3813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10. MUTIMEDIA SDA\Imagenes para estudio\Plantilla Biblia 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687"/>
            <a:ext cx="9144001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1520" y="3789040"/>
            <a:ext cx="8640960" cy="2592288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Foi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alguma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vez vencida 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Bíblia</a:t>
            </a:r>
            <a:b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em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tantas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perseguições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b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que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afrontou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1170064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504482" y="1884003"/>
            <a:ext cx="5256584" cy="3096344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>
              <a:tabLst>
                <a:tab pos="533400" algn="l"/>
                <a:tab pos="1082675" algn="l"/>
              </a:tabLst>
            </a:pP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“Seca-se a erva, e cai a flor, porém a palavra de nosso Deus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subsiste eternamente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836712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Isaías 40:8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NUNCA FOI VENCIDA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358149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10. MUTIMEDIA SDA\Imagenes para estudio\0543_JuiceD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139" y="0"/>
            <a:ext cx="91771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2843808" y="296862"/>
            <a:ext cx="6121400" cy="6264276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0" tIns="360000" rIns="360000" bIns="360000" anchor="ctr"/>
          <a:lstStyle/>
          <a:p>
            <a:pPr algn="r">
              <a:tabLst>
                <a:tab pos="533400" algn="l"/>
                <a:tab pos="1082675" algn="l"/>
              </a:tabLst>
            </a:pP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Voltaire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profetizou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que no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Século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XX apenas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haveriam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vestígios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de Deus e de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Sua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palavra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e que, para encontrar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uma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Bíblia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se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teria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que ir a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um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Museu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de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Antiguidades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.</a:t>
            </a:r>
            <a:b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</a:b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Mas...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ironia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do destino!</a:t>
            </a:r>
          </a:p>
          <a:p>
            <a:pPr algn="r">
              <a:tabLst>
                <a:tab pos="533400" algn="l"/>
                <a:tab pos="1082675" algn="l"/>
              </a:tabLst>
            </a:pP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25 anos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depois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de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sua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morte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,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foi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comprada a casa de Voltaire pela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Sociedade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Bíblica de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Genebra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,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convertendo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-se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num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depósito de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Bíblias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.</a:t>
            </a:r>
          </a:p>
          <a:p>
            <a:pPr algn="r">
              <a:tabLst>
                <a:tab pos="533400" algn="l"/>
                <a:tab pos="1082675" algn="l"/>
              </a:tabLst>
            </a:pP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A gráfica,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propiedade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de Voltaire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foi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usada para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impressão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da </a:t>
            </a:r>
            <a:r>
              <a:rPr lang="es-ES" sz="2400" i="1" u="none" dirty="0" err="1">
                <a:solidFill>
                  <a:srgbClr val="CC3300"/>
                </a:solidFill>
                <a:latin typeface="Verdana" pitchFamily="34" charset="0"/>
              </a:rPr>
              <a:t>Bíblia</a:t>
            </a:r>
            <a:r>
              <a:rPr lang="es-ES" sz="2400" i="1" u="none" dirty="0">
                <a:solidFill>
                  <a:srgbClr val="CC3300"/>
                </a:solidFill>
                <a:latin typeface="Verdana" pitchFamily="34" charset="0"/>
              </a:rPr>
              <a:t> Sagrada.</a:t>
            </a:r>
            <a:endParaRPr lang="en-US" sz="2400" i="1" u="none" dirty="0">
              <a:solidFill>
                <a:srgbClr val="CC3300"/>
              </a:solidFill>
              <a:latin typeface="Verdana" pitchFamily="34" charset="0"/>
            </a:endParaRPr>
          </a:p>
        </p:txBody>
      </p:sp>
      <p:pic>
        <p:nvPicPr>
          <p:cNvPr id="30732" name="Picture 12" descr="http://s1.artquid.fr/art/0/22/5809.820172247.0.o181800000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" y="1296988"/>
            <a:ext cx="3821112" cy="5516562"/>
          </a:xfrm>
          <a:prstGeom prst="rect">
            <a:avLst/>
          </a:prstGeom>
          <a:noFill/>
          <a:ln>
            <a:noFill/>
          </a:ln>
          <a:effectLst>
            <a:outerShdw blurRad="419100" dist="215900" dir="2700000" algn="tl" rotWithShape="0">
              <a:prstClr val="black">
                <a:alpha val="40000"/>
              </a:prst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10. MUTIMEDIA SDA\Imagenes para estudio\Plantilla Biblia 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687"/>
            <a:ext cx="9144001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1520" y="3789040"/>
            <a:ext cx="8640960" cy="2592288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que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aconselhou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Jesus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9308844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187624" y="1992015"/>
            <a:ext cx="5616624" cy="2880320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>
              <a:tabLst>
                <a:tab pos="533400" algn="l"/>
                <a:tab pos="1082675" algn="l"/>
              </a:tabLst>
            </a:pP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“Examinais as Escrituras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porque vós cuidais ter nelas a vida eterna, e são elas que de mim testificam.”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908720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João 5:39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ESTUDAR A BÍBLIA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48754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10. MUTIMEDIA SDA\Imagenes para estudio\Plantilla Biblia 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687"/>
            <a:ext cx="9144001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1520" y="3789040"/>
            <a:ext cx="8640960" cy="2592288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Como é considerado</a:t>
            </a:r>
          </a:p>
          <a:p>
            <a:pPr algn="ctr"/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aquele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que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estuda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a</a:t>
            </a:r>
          </a:p>
          <a:p>
            <a:pPr algn="ctr"/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Palavra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de Deus?</a:t>
            </a:r>
          </a:p>
        </p:txBody>
      </p:sp>
    </p:spTree>
    <p:extLst>
      <p:ext uri="{BB962C8B-B14F-4D97-AF65-F5344CB8AC3E}">
        <p14:creationId xmlns:p14="http://schemas.microsoft.com/office/powerpoint/2010/main" val="39072807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187624" y="2101614"/>
            <a:ext cx="5832648" cy="2661121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pPr>
              <a:tabLst>
                <a:tab pos="533400" algn="l"/>
                <a:tab pos="1082675" algn="l"/>
              </a:tabLst>
            </a:pP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“Bem-aventurado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aquele que lê, e os que ouvem as palavras desta profecia, e guardam as coisas que nela estão escritas; porque o tempo está próximo.”</a:t>
            </a:r>
            <a:endParaRPr lang="en-US" sz="2400" i="1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1140" y="908720"/>
            <a:ext cx="8223268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 err="1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Apocalipse</a:t>
            </a:r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1:3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83968" y="6165304"/>
            <a:ext cx="4866411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FELIZ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599025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10. MUTIMEDIA SDA\Imagenes para estudio\biblia jes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0" y="5462359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3400" algn="l"/>
                <a:tab pos="1082675" algn="l"/>
              </a:tabLst>
            </a:pP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“Examinais as Escrituras, porque vós cuidais ter nelas a vida eterna, e são elas que de mim testificam” João 5:39</a:t>
            </a:r>
            <a:endParaRPr lang="en-US" sz="2000" u="none" dirty="0">
              <a:solidFill>
                <a:srgbClr val="FF0000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123728" y="242645"/>
            <a:ext cx="5904656" cy="954107"/>
          </a:xfrm>
          <a:prstGeom prst="rect">
            <a:avLst/>
          </a:prstGeom>
          <a:gradFill flip="none" rotWithShape="1">
            <a:gsLst>
              <a:gs pos="54000">
                <a:schemeClr val="bg1">
                  <a:alpha val="49000"/>
                </a:schemeClr>
              </a:gs>
              <a:gs pos="7000">
                <a:schemeClr val="bg1">
                  <a:alpha val="1000"/>
                </a:schemeClr>
              </a:gs>
              <a:gs pos="92000">
                <a:schemeClr val="bg1">
                  <a:alpha val="44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2800" u="none" dirty="0" err="1">
                <a:solidFill>
                  <a:srgbClr val="800000"/>
                </a:solidFill>
              </a:rPr>
              <a:t>Ler</a:t>
            </a:r>
            <a:r>
              <a:rPr lang="es-ES" sz="2800" u="none" dirty="0">
                <a:solidFill>
                  <a:srgbClr val="800000"/>
                </a:solidFill>
              </a:rPr>
              <a:t> a cada </a:t>
            </a:r>
            <a:r>
              <a:rPr lang="es-ES" sz="2800" u="none" dirty="0" err="1">
                <a:solidFill>
                  <a:srgbClr val="800000"/>
                </a:solidFill>
              </a:rPr>
              <a:t>dia</a:t>
            </a:r>
            <a:r>
              <a:rPr lang="es-ES" sz="2800" u="none" dirty="0">
                <a:solidFill>
                  <a:srgbClr val="800000"/>
                </a:solidFill>
              </a:rPr>
              <a:t> as Sagradas Escrituras </a:t>
            </a:r>
            <a:r>
              <a:rPr lang="es-ES" sz="2800" u="none" dirty="0" err="1">
                <a:solidFill>
                  <a:srgbClr val="800000"/>
                </a:solidFill>
              </a:rPr>
              <a:t>trará</a:t>
            </a:r>
            <a:r>
              <a:rPr lang="es-ES" sz="2800" u="none" dirty="0">
                <a:solidFill>
                  <a:srgbClr val="800000"/>
                </a:solidFill>
              </a:rPr>
              <a:t>: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2264" y="1661656"/>
            <a:ext cx="5183832" cy="2739211"/>
          </a:xfrm>
          <a:custGeom>
            <a:avLst/>
            <a:gdLst>
              <a:gd name="connsiteX0" fmla="*/ 0 w 4968552"/>
              <a:gd name="connsiteY0" fmla="*/ 0 h 2862322"/>
              <a:gd name="connsiteX1" fmla="*/ 4968552 w 4968552"/>
              <a:gd name="connsiteY1" fmla="*/ 0 h 2862322"/>
              <a:gd name="connsiteX2" fmla="*/ 4968552 w 4968552"/>
              <a:gd name="connsiteY2" fmla="*/ 2862322 h 2862322"/>
              <a:gd name="connsiteX3" fmla="*/ 0 w 4968552"/>
              <a:gd name="connsiteY3" fmla="*/ 2862322 h 2862322"/>
              <a:gd name="connsiteX4" fmla="*/ 0 w 4968552"/>
              <a:gd name="connsiteY4" fmla="*/ 0 h 2862322"/>
              <a:gd name="connsiteX0" fmla="*/ 1047750 w 6016302"/>
              <a:gd name="connsiteY0" fmla="*/ 0 h 2862322"/>
              <a:gd name="connsiteX1" fmla="*/ 6016302 w 6016302"/>
              <a:gd name="connsiteY1" fmla="*/ 0 h 2862322"/>
              <a:gd name="connsiteX2" fmla="*/ 6016302 w 6016302"/>
              <a:gd name="connsiteY2" fmla="*/ 2862322 h 2862322"/>
              <a:gd name="connsiteX3" fmla="*/ 0 w 6016302"/>
              <a:gd name="connsiteY3" fmla="*/ 2862322 h 2862322"/>
              <a:gd name="connsiteX4" fmla="*/ 1047750 w 6016302"/>
              <a:gd name="connsiteY4" fmla="*/ 0 h 2862322"/>
              <a:gd name="connsiteX0" fmla="*/ 1600200 w 6016302"/>
              <a:gd name="connsiteY0" fmla="*/ 0 h 2976622"/>
              <a:gd name="connsiteX1" fmla="*/ 6016302 w 6016302"/>
              <a:gd name="connsiteY1" fmla="*/ 114300 h 2976622"/>
              <a:gd name="connsiteX2" fmla="*/ 6016302 w 6016302"/>
              <a:gd name="connsiteY2" fmla="*/ 2976622 h 2976622"/>
              <a:gd name="connsiteX3" fmla="*/ 0 w 6016302"/>
              <a:gd name="connsiteY3" fmla="*/ 2976622 h 2976622"/>
              <a:gd name="connsiteX4" fmla="*/ 1600200 w 6016302"/>
              <a:gd name="connsiteY4" fmla="*/ 0 h 2976622"/>
              <a:gd name="connsiteX0" fmla="*/ 1562100 w 6016302"/>
              <a:gd name="connsiteY0" fmla="*/ 0 h 2862322"/>
              <a:gd name="connsiteX1" fmla="*/ 6016302 w 6016302"/>
              <a:gd name="connsiteY1" fmla="*/ 0 h 2862322"/>
              <a:gd name="connsiteX2" fmla="*/ 6016302 w 6016302"/>
              <a:gd name="connsiteY2" fmla="*/ 2862322 h 2862322"/>
              <a:gd name="connsiteX3" fmla="*/ 0 w 6016302"/>
              <a:gd name="connsiteY3" fmla="*/ 2862322 h 2862322"/>
              <a:gd name="connsiteX4" fmla="*/ 1562100 w 6016302"/>
              <a:gd name="connsiteY4" fmla="*/ 0 h 2862322"/>
              <a:gd name="connsiteX0" fmla="*/ 1514268 w 6016302"/>
              <a:gd name="connsiteY0" fmla="*/ 0 h 2922041"/>
              <a:gd name="connsiteX1" fmla="*/ 6016302 w 6016302"/>
              <a:gd name="connsiteY1" fmla="*/ 59719 h 2922041"/>
              <a:gd name="connsiteX2" fmla="*/ 6016302 w 6016302"/>
              <a:gd name="connsiteY2" fmla="*/ 2922041 h 2922041"/>
              <a:gd name="connsiteX3" fmla="*/ 0 w 6016302"/>
              <a:gd name="connsiteY3" fmla="*/ 2922041 h 2922041"/>
              <a:gd name="connsiteX4" fmla="*/ 1514268 w 6016302"/>
              <a:gd name="connsiteY4" fmla="*/ 0 h 2922041"/>
              <a:gd name="connsiteX0" fmla="*/ 1825179 w 6327213"/>
              <a:gd name="connsiteY0" fmla="*/ 0 h 2922041"/>
              <a:gd name="connsiteX1" fmla="*/ 6327213 w 6327213"/>
              <a:gd name="connsiteY1" fmla="*/ 59719 h 2922041"/>
              <a:gd name="connsiteX2" fmla="*/ 6327213 w 6327213"/>
              <a:gd name="connsiteY2" fmla="*/ 2922041 h 2922041"/>
              <a:gd name="connsiteX3" fmla="*/ 0 w 6327213"/>
              <a:gd name="connsiteY3" fmla="*/ 2782698 h 2922041"/>
              <a:gd name="connsiteX4" fmla="*/ 1825179 w 6327213"/>
              <a:gd name="connsiteY4" fmla="*/ 0 h 2922041"/>
              <a:gd name="connsiteX0" fmla="*/ 1825179 w 6327213"/>
              <a:gd name="connsiteY0" fmla="*/ 0 h 2882229"/>
              <a:gd name="connsiteX1" fmla="*/ 6327213 w 6327213"/>
              <a:gd name="connsiteY1" fmla="*/ 59719 h 2882229"/>
              <a:gd name="connsiteX2" fmla="*/ 5418396 w 6327213"/>
              <a:gd name="connsiteY2" fmla="*/ 2882229 h 2882229"/>
              <a:gd name="connsiteX3" fmla="*/ 0 w 6327213"/>
              <a:gd name="connsiteY3" fmla="*/ 2782698 h 2882229"/>
              <a:gd name="connsiteX4" fmla="*/ 1825179 w 6327213"/>
              <a:gd name="connsiteY4" fmla="*/ 0 h 2882229"/>
              <a:gd name="connsiteX0" fmla="*/ 1825179 w 6327213"/>
              <a:gd name="connsiteY0" fmla="*/ 0 h 2981760"/>
              <a:gd name="connsiteX1" fmla="*/ 6327213 w 6327213"/>
              <a:gd name="connsiteY1" fmla="*/ 59719 h 2981760"/>
              <a:gd name="connsiteX2" fmla="*/ 5203150 w 6327213"/>
              <a:gd name="connsiteY2" fmla="*/ 2981760 h 2981760"/>
              <a:gd name="connsiteX3" fmla="*/ 0 w 6327213"/>
              <a:gd name="connsiteY3" fmla="*/ 2782698 h 2981760"/>
              <a:gd name="connsiteX4" fmla="*/ 1825179 w 6327213"/>
              <a:gd name="connsiteY4" fmla="*/ 0 h 2981760"/>
              <a:gd name="connsiteX0" fmla="*/ 1825179 w 6088051"/>
              <a:gd name="connsiteY0" fmla="*/ 0 h 2981760"/>
              <a:gd name="connsiteX1" fmla="*/ 6088051 w 6088051"/>
              <a:gd name="connsiteY1" fmla="*/ 39812 h 2981760"/>
              <a:gd name="connsiteX2" fmla="*/ 5203150 w 6088051"/>
              <a:gd name="connsiteY2" fmla="*/ 2981760 h 2981760"/>
              <a:gd name="connsiteX3" fmla="*/ 0 w 6088051"/>
              <a:gd name="connsiteY3" fmla="*/ 2782698 h 2981760"/>
              <a:gd name="connsiteX4" fmla="*/ 1825179 w 6088051"/>
              <a:gd name="connsiteY4" fmla="*/ 0 h 2981760"/>
              <a:gd name="connsiteX0" fmla="*/ 1825179 w 6088051"/>
              <a:gd name="connsiteY0" fmla="*/ 0 h 2782698"/>
              <a:gd name="connsiteX1" fmla="*/ 6088051 w 6088051"/>
              <a:gd name="connsiteY1" fmla="*/ 39812 h 2782698"/>
              <a:gd name="connsiteX2" fmla="*/ 5155318 w 6088051"/>
              <a:gd name="connsiteY2" fmla="*/ 2762792 h 2782698"/>
              <a:gd name="connsiteX3" fmla="*/ 0 w 6088051"/>
              <a:gd name="connsiteY3" fmla="*/ 2782698 h 2782698"/>
              <a:gd name="connsiteX4" fmla="*/ 1825179 w 6088051"/>
              <a:gd name="connsiteY4" fmla="*/ 0 h 2782698"/>
              <a:gd name="connsiteX0" fmla="*/ 1752781 w 6088051"/>
              <a:gd name="connsiteY0" fmla="*/ 0 h 2782698"/>
              <a:gd name="connsiteX1" fmla="*/ 6088051 w 6088051"/>
              <a:gd name="connsiteY1" fmla="*/ 39812 h 2782698"/>
              <a:gd name="connsiteX2" fmla="*/ 5155318 w 6088051"/>
              <a:gd name="connsiteY2" fmla="*/ 2762792 h 2782698"/>
              <a:gd name="connsiteX3" fmla="*/ 0 w 6088051"/>
              <a:gd name="connsiteY3" fmla="*/ 2782698 h 2782698"/>
              <a:gd name="connsiteX4" fmla="*/ 1752781 w 6088051"/>
              <a:gd name="connsiteY4" fmla="*/ 0 h 278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8051" h="2782698">
                <a:moveTo>
                  <a:pt x="1752781" y="0"/>
                </a:moveTo>
                <a:lnTo>
                  <a:pt x="6088051" y="39812"/>
                </a:lnTo>
                <a:lnTo>
                  <a:pt x="5155318" y="2762792"/>
                </a:lnTo>
                <a:lnTo>
                  <a:pt x="0" y="2782698"/>
                </a:lnTo>
                <a:lnTo>
                  <a:pt x="1752781" y="0"/>
                </a:lnTo>
                <a:close/>
              </a:path>
            </a:pathLst>
          </a:custGeom>
          <a:gradFill flip="none" rotWithShape="1">
            <a:gsLst>
              <a:gs pos="84000">
                <a:schemeClr val="bg1">
                  <a:alpha val="49000"/>
                </a:schemeClr>
              </a:gs>
              <a:gs pos="7000">
                <a:schemeClr val="bg1">
                  <a:alpha val="1000"/>
                </a:schemeClr>
              </a:gs>
              <a:gs pos="96000">
                <a:schemeClr val="bg1">
                  <a:alpha val="44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>
            <a:spAutoFit/>
          </a:bodyPr>
          <a:lstStyle/>
          <a:p>
            <a:pPr marL="1257300" lvl="3">
              <a:lnSpc>
                <a:spcPts val="3600"/>
              </a:lnSpc>
              <a:buFont typeface="Wingdings" pitchFamily="2" charset="2"/>
              <a:buChar char="v"/>
            </a:pPr>
            <a:r>
              <a:rPr lang="es-ES" sz="2600" u="none" dirty="0" err="1"/>
              <a:t>Felicidade</a:t>
            </a:r>
            <a:r>
              <a:rPr lang="es-ES" sz="2600" u="none" dirty="0"/>
              <a:t> à </a:t>
            </a:r>
            <a:r>
              <a:rPr lang="es-ES" sz="2600" u="none" dirty="0" err="1"/>
              <a:t>família</a:t>
            </a:r>
            <a:r>
              <a:rPr lang="es-ES" sz="2600" u="none" dirty="0"/>
              <a:t>.</a:t>
            </a:r>
          </a:p>
          <a:p>
            <a:pPr marL="982663" lvl="2">
              <a:lnSpc>
                <a:spcPts val="3600"/>
              </a:lnSpc>
              <a:buFont typeface="Wingdings" pitchFamily="2" charset="2"/>
              <a:buChar char="v"/>
            </a:pPr>
            <a:r>
              <a:rPr lang="es-ES" sz="2600" u="none" dirty="0"/>
              <a:t>Paz interior.</a:t>
            </a:r>
          </a:p>
          <a:p>
            <a:pPr marL="895350" lvl="1" indent="-95250" defTabSz="895350">
              <a:buFont typeface="Wingdings" pitchFamily="2" charset="2"/>
              <a:buChar char="v"/>
            </a:pPr>
            <a:r>
              <a:rPr lang="es-ES" sz="2600" u="none" dirty="0" err="1"/>
              <a:t>Conhecerá</a:t>
            </a:r>
            <a:r>
              <a:rPr lang="es-ES" sz="2600" u="none" dirty="0"/>
              <a:t> o panorama de </a:t>
            </a:r>
            <a:r>
              <a:rPr lang="es-ES" sz="2600" u="none" dirty="0" err="1"/>
              <a:t>um</a:t>
            </a:r>
            <a:r>
              <a:rPr lang="es-ES" sz="2600" u="none" dirty="0"/>
              <a:t> mundo </a:t>
            </a:r>
            <a:r>
              <a:rPr lang="es-ES" sz="2600" u="none" dirty="0" err="1"/>
              <a:t>melhor</a:t>
            </a:r>
            <a:r>
              <a:rPr lang="es-ES" sz="2600" u="none" dirty="0"/>
              <a:t>.</a:t>
            </a:r>
          </a:p>
          <a:p>
            <a:pPr marL="361950">
              <a:lnSpc>
                <a:spcPts val="3600"/>
              </a:lnSpc>
              <a:buFont typeface="Wingdings" pitchFamily="2" charset="2"/>
              <a:buChar char="v"/>
            </a:pPr>
            <a:r>
              <a:rPr lang="es-ES" sz="2600" u="none" dirty="0"/>
              <a:t>Encontrará o </a:t>
            </a:r>
            <a:r>
              <a:rPr lang="es-ES" sz="2600" u="none" dirty="0" err="1"/>
              <a:t>caminho</a:t>
            </a:r>
            <a:r>
              <a:rPr lang="es-ES" sz="2600" u="none" dirty="0"/>
              <a:t>         para a </a:t>
            </a:r>
            <a:r>
              <a:rPr lang="es-ES" sz="2600" u="none" dirty="0" err="1"/>
              <a:t>salvação</a:t>
            </a:r>
            <a:r>
              <a:rPr lang="es-ES" sz="2600" u="none" dirty="0"/>
              <a:t>.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7" descr="HJ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1916113"/>
            <a:ext cx="9144000" cy="26654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>
            <a:glow rad="317500">
              <a:schemeClr val="bg1">
                <a:alpha val="40000"/>
              </a:scheme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800" u="none" spc="50" dirty="0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Obrigado</a:t>
            </a:r>
            <a:br>
              <a:rPr lang="en-US" sz="4800" u="none" spc="50" dirty="0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n-US" sz="4800" u="none" spc="50" dirty="0" err="1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Senhor</a:t>
            </a:r>
            <a:r>
              <a:rPr lang="en-US" sz="4800" u="none" spc="50" dirty="0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n-US" sz="4800" u="none" spc="50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por </a:t>
            </a:r>
            <a:br>
              <a:rPr lang="en-US" sz="4800" u="none" spc="50" dirty="0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</a:br>
            <a:r>
              <a:rPr lang="en-US" sz="4800" u="none" spc="50" dirty="0" err="1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Tua</a:t>
            </a:r>
            <a:r>
              <a:rPr lang="en-US" sz="4800" u="none" spc="50" dirty="0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n-US" sz="4800" u="none" spc="50" dirty="0" err="1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Palavra</a:t>
            </a:r>
            <a:r>
              <a:rPr lang="en-US" sz="4800" u="none" spc="50" dirty="0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!</a:t>
            </a:r>
          </a:p>
        </p:txBody>
      </p:sp>
      <p:pic>
        <p:nvPicPr>
          <p:cNvPr id="30725" name="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643" y="274638"/>
            <a:ext cx="4745421" cy="63087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91" y="1052736"/>
            <a:ext cx="3312305" cy="1323439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GPS </a:t>
            </a:r>
          </a:p>
          <a:p>
            <a:r>
              <a:rPr lang="es-AR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de Deus</a:t>
            </a:r>
            <a:endParaRPr lang="es-ES" sz="4000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0225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B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 bwMode="auto">
          <a:xfrm>
            <a:off x="179512" y="2708920"/>
            <a:ext cx="8712967" cy="3744416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glow rad="317500">
              <a:schemeClr val="bg1">
                <a:alpha val="47000"/>
              </a:schemeClr>
            </a:glow>
          </a:effectLst>
        </p:spPr>
        <p:txBody>
          <a:bodyPr lIns="360000" tIns="360000" rIns="360000" bIns="360000" rtlCol="0" anchor="ctr"/>
          <a:lstStyle/>
          <a:p>
            <a:r>
              <a:rPr lang="es-ES_tradnl" sz="3600" u="none" dirty="0">
                <a:solidFill>
                  <a:srgbClr val="800000"/>
                </a:solidFill>
                <a:latin typeface="Trebuchet MS" pitchFamily="34" charset="0"/>
              </a:rPr>
              <a:t>A </a:t>
            </a:r>
            <a:r>
              <a:rPr lang="es-ES_tradnl" sz="3600" u="none" dirty="0" err="1">
                <a:solidFill>
                  <a:srgbClr val="800000"/>
                </a:solidFill>
                <a:latin typeface="Trebuchet MS" pitchFamily="34" charset="0"/>
              </a:rPr>
              <a:t>Bíblia</a:t>
            </a:r>
            <a:r>
              <a:rPr lang="es-ES_tradnl" sz="3600" u="none" dirty="0">
                <a:solidFill>
                  <a:srgbClr val="800000"/>
                </a:solidFill>
                <a:latin typeface="Trebuchet MS" pitchFamily="34" charset="0"/>
              </a:rPr>
              <a:t> é </a:t>
            </a:r>
            <a:r>
              <a:rPr lang="es-ES_tradnl" sz="3600" u="none" dirty="0" err="1">
                <a:solidFill>
                  <a:srgbClr val="800000"/>
                </a:solidFill>
                <a:latin typeface="Trebuchet MS" pitchFamily="34" charset="0"/>
              </a:rPr>
              <a:t>também</a:t>
            </a:r>
            <a:r>
              <a:rPr lang="es-ES_tradnl" sz="3600" u="none" dirty="0">
                <a:solidFill>
                  <a:srgbClr val="800000"/>
                </a:solidFill>
                <a:latin typeface="Trebuchet MS" pitchFamily="34" charset="0"/>
              </a:rPr>
              <a:t> denominada por:</a:t>
            </a:r>
            <a:br>
              <a:rPr lang="es-ES_tradnl" sz="4000" u="none" dirty="0">
                <a:solidFill>
                  <a:srgbClr val="CC3300"/>
                </a:solidFill>
                <a:latin typeface="Trebuchet MS" pitchFamily="34" charset="0"/>
              </a:rPr>
            </a:br>
            <a:r>
              <a:rPr lang="es-ES_tradnl" sz="4000" u="none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s-ES_tradnl" sz="4000" u="none" dirty="0">
                <a:solidFill>
                  <a:srgbClr val="CC3300"/>
                </a:solidFill>
                <a:latin typeface="Trebuchet MS" pitchFamily="34" charset="0"/>
              </a:rPr>
              <a:t>•</a:t>
            </a:r>
            <a:r>
              <a:rPr lang="es-ES_tradnl" sz="4000" u="none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  <a:t>Sagradas Escrituras</a:t>
            </a:r>
            <a:b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</a:br>
            <a: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s-ES_tradnl" sz="4000" u="none" dirty="0">
                <a:solidFill>
                  <a:srgbClr val="CC3300"/>
                </a:solidFill>
                <a:latin typeface="Trebuchet MS" pitchFamily="34" charset="0"/>
              </a:rPr>
              <a:t>•</a:t>
            </a:r>
            <a:r>
              <a:rPr lang="es-ES_tradnl" sz="4000" u="none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s-ES_tradnl" sz="4000" i="1" u="none" dirty="0" err="1">
                <a:solidFill>
                  <a:schemeClr val="tx2"/>
                </a:solidFill>
                <a:latin typeface="Trebuchet MS" pitchFamily="34" charset="0"/>
              </a:rPr>
              <a:t>Palavra</a:t>
            </a:r>
            <a: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  <a:t> de Deus</a:t>
            </a:r>
            <a:b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</a:br>
            <a: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s-ES_tradnl" sz="4000" u="none" dirty="0">
                <a:solidFill>
                  <a:srgbClr val="CC3300"/>
                </a:solidFill>
                <a:latin typeface="Trebuchet MS" pitchFamily="34" charset="0"/>
              </a:rPr>
              <a:t>•</a:t>
            </a:r>
            <a:r>
              <a:rPr lang="es-ES_tradnl" sz="4000" u="none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s-ES_tradnl" sz="4000" i="1" u="none" dirty="0" err="1">
                <a:solidFill>
                  <a:schemeClr val="tx2"/>
                </a:solidFill>
                <a:latin typeface="Trebuchet MS" pitchFamily="34" charset="0"/>
              </a:rPr>
              <a:t>Livro</a:t>
            </a:r>
            <a: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  <a:t> Santo</a:t>
            </a:r>
            <a:b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</a:br>
            <a: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s-ES_tradnl" sz="4000" u="none" dirty="0">
                <a:solidFill>
                  <a:srgbClr val="CC3300"/>
                </a:solidFill>
                <a:latin typeface="Trebuchet MS" pitchFamily="34" charset="0"/>
              </a:rPr>
              <a:t>•</a:t>
            </a:r>
            <a:r>
              <a:rPr lang="es-ES_tradnl" sz="4000" u="none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  <a:t>Carta Divina</a:t>
            </a:r>
            <a:b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</a:br>
            <a: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s-ES_tradnl" sz="4000" u="none" dirty="0">
                <a:solidFill>
                  <a:srgbClr val="CC3300"/>
                </a:solidFill>
                <a:latin typeface="Trebuchet MS" pitchFamily="34" charset="0"/>
              </a:rPr>
              <a:t>•</a:t>
            </a:r>
            <a:r>
              <a:rPr lang="es-ES_tradnl" sz="4000" u="none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es-ES_tradnl" sz="4000" i="1" u="none" dirty="0" err="1">
                <a:solidFill>
                  <a:schemeClr val="tx2"/>
                </a:solidFill>
                <a:latin typeface="Trebuchet MS" pitchFamily="34" charset="0"/>
              </a:rPr>
              <a:t>Livro</a:t>
            </a:r>
            <a:r>
              <a:rPr lang="es-ES_tradnl" sz="4000" i="1" u="none" dirty="0">
                <a:solidFill>
                  <a:schemeClr val="tx2"/>
                </a:solidFill>
                <a:latin typeface="Trebuchet MS" pitchFamily="34" charset="0"/>
              </a:rPr>
              <a:t> dos </a:t>
            </a:r>
            <a:r>
              <a:rPr lang="es-ES_tradnl" sz="4000" i="1" u="none" dirty="0" err="1">
                <a:solidFill>
                  <a:schemeClr val="tx2"/>
                </a:solidFill>
                <a:latin typeface="Trebuchet MS" pitchFamily="34" charset="0"/>
              </a:rPr>
              <a:t>Livros</a:t>
            </a:r>
            <a:endParaRPr lang="en-US" sz="4000" i="1" u="none" dirty="0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J0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10. MUTIMEDIA SDA\Imagenes para estudio\Plantilla Biblia Mun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5687"/>
            <a:ext cx="9144001" cy="68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1263966" y="4581128"/>
            <a:ext cx="6616067" cy="1800200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glow rad="330200">
              <a:schemeClr val="bg1">
                <a:alpha val="29000"/>
              </a:schemeClr>
            </a:glow>
          </a:effectLst>
        </p:spPr>
        <p:txBody>
          <a:bodyPr lIns="360000" tIns="360000" rIns="360000" bIns="36000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O que revela Deus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através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 da </a:t>
            </a:r>
            <a:r>
              <a:rPr lang="es-ES" sz="4000" u="none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Bíblia</a:t>
            </a:r>
            <a:r>
              <a:rPr lang="es-ES" sz="4000" u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?</a:t>
            </a:r>
            <a:endParaRPr lang="en-US" sz="2400" i="1" u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10. MUTIMEDIA SDA\Imagenes para estudio\tema 01x ver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" y="0"/>
            <a:ext cx="9150351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908239" y="2204864"/>
            <a:ext cx="5832648" cy="2072771"/>
          </a:xfrm>
          <a:prstGeom prst="rect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glow rad="228600">
              <a:schemeClr val="bg1">
                <a:alpha val="30000"/>
              </a:schemeClr>
            </a:glow>
          </a:effectLst>
        </p:spPr>
        <p:txBody>
          <a:bodyPr lIns="360000" tIns="360000" rIns="360000" bIns="360000" anchor="ctr"/>
          <a:lstStyle/>
          <a:p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”Certamente o Senhor DEUS não fará coisa alguma, sem ter revelado o </a:t>
            </a:r>
            <a:r>
              <a:rPr lang="pt-PT" sz="2400" u="none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seu segredo </a:t>
            </a:r>
            <a:r>
              <a:rPr lang="pt-PT" sz="2400" u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aos seus servos, os profetas.”</a:t>
            </a:r>
            <a:endParaRPr lang="en-US" sz="2400" u="none" dirty="0">
              <a:solidFill>
                <a:schemeClr val="tx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-36512" y="635023"/>
            <a:ext cx="8280920" cy="492443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34000"/>
                </a:schemeClr>
              </a:gs>
              <a:gs pos="50000">
                <a:schemeClr val="bg1"/>
              </a:gs>
              <a:gs pos="91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Amós 3:7 </a:t>
            </a:r>
            <a:endParaRPr lang="es-ES" sz="2600" spc="50" dirty="0">
              <a:ln w="11430"/>
              <a:solidFill>
                <a:schemeClr val="accent5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355977" y="6082326"/>
            <a:ext cx="4788024" cy="492443"/>
          </a:xfrm>
          <a:prstGeom prst="rect">
            <a:avLst/>
          </a:prstGeom>
          <a:noFill/>
          <a:effectLst>
            <a:glow rad="266700">
              <a:schemeClr val="bg1">
                <a:alpha val="45000"/>
              </a:schemeClr>
            </a:glow>
            <a:softEdge rad="1016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u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</a:rPr>
              <a:t>SEU SEGREDO</a:t>
            </a:r>
            <a:endParaRPr lang="es-ES" sz="260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23424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2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THEME_BG_IMAGE" val=""/>
  <p:tag name="MMPROD_UIDATA" val="&lt;database version=&quot;7.0&quot;&gt;&lt;object type=&quot;1&quot; unique_id=&quot;10001&quot;&gt;&lt;property id=&quot;20141&quot; value=&quot;01 God's Agenda&quot;/&gt;&lt;property id=&quot;20144&quot; value=&quot;1&quot;/&gt;&lt;property id=&quot;20146&quot; value=&quot;1&quot;/&gt;&lt;property id=&quot;20147&quot; value=&quot;0&quot;/&gt;&lt;property id=&quot;20148&quot; value=&quot;0&quot;/&gt;&lt;property id=&quot;20180&quot; value=&quot;0&quot;/&gt;&lt;property id=&quot;20181&quot; value=&quot;4&quot;/&gt;&lt;property id=&quot;20182&quot; value=&quot;0&quot;/&gt;&lt;property id=&quot;20183&quot; value=&quot;1&quot;/&gt;&lt;property id=&quot;20184&quot; value=&quot;7&quot;/&gt;&lt;property id=&quot;20224&quot; value=&quot;D:\Mis Docs\_ESTUDIOS USA\_Estudios Powerpoint\01&quot;/&gt;&lt;property id=&quot;20250&quot; value=&quot;0&quot;/&gt;&lt;property id=&quot;20251&quot; value=&quot;0&quot;/&gt;&lt;property id=&quot;20259&quot; value=&quot;0&quot;/&gt;&lt;object type=&quot;2&quot; unique_id=&quot;10015&quot;&gt;&lt;object type=&quot;3&quot; unique_id=&quot;10016&quot;&gt;&lt;property id=&quot;20148&quot; value=&quot;5&quot;/&gt;&lt;property id=&quot;20300&quot; value=&quot;Diapositiva 2&quot;/&gt;&lt;property id=&quot;20303&quot; value=&quot;-1&quot;/&gt;&lt;property id=&quot;20307&quot; value=&quot;256&quot;/&gt;&lt;property id=&quot;20309&quot; value=&quot;-1&quot;/&gt;&lt;/object&gt;&lt;object type=&quot;3&quot; unique_id=&quot;10029&quot;&gt;&lt;property id=&quot;20148&quot; value=&quot;5&quot;/&gt;&lt;property id=&quot;20300&quot; value=&quot;Diapositiva 3 - &amp;quot;What reassurance did &amp;#x0D;&amp;#x0A;Jesus give His followers?&amp;#x0D;&amp;#x0A;&amp;#x0D;&amp;#x0A;“Let not your heart be troubled.…  &amp;#x0D;&amp;#x0A;In My Father’s house are&quot;/&gt;&lt;property id=&quot;20303&quot; value=&quot;-1&quot;/&gt;&lt;property id=&quot;20307&quot; value=&quot;257&quot;/&gt;&lt;property id=&quot;20309&quot; value=&quot;-1&quot;/&gt;&lt;/object&gt;&lt;object type=&quot;3&quot; unique_id=&quot;10166&quot;&gt;&lt;property id=&quot;20148&quot; value=&quot;5&quot;/&gt;&lt;property id=&quot;20300&quot; value=&quot;Diapositiva 1&quot;/&gt;&lt;property id=&quot;20303&quot; value=&quot;-1&quot;/&gt;&lt;property id=&quot;20307&quot; value=&quot;286&quot;/&gt;&lt;property id=&quot;20309&quot; value=&quot;-1&quot;/&gt;&lt;/object&gt;&lt;object type=&quot;3&quot; unique_id=&quot;10167&quot;&gt;&lt;property id=&quot;20148&quot; value=&quot;5&quot;/&gt;&lt;property id=&quot;20300&quot; value=&quot;Diapositiva 4&quot;/&gt;&lt;property id=&quot;20303&quot; value=&quot;-1&quot;/&gt;&lt;property id=&quot;20307&quot; value=&quot;258&quot;/&gt;&lt;property id=&quot;20309&quot; value=&quot;-1&quot;/&gt;&lt;/object&gt;&lt;object type=&quot;3&quot; unique_id=&quot;10168&quot;&gt;&lt;property id=&quot;20148&quot; value=&quot;5&quot;/&gt;&lt;property id=&quot;20300&quot; value=&quot;Diapositiva 5&quot;/&gt;&lt;property id=&quot;20303&quot; value=&quot;-1&quot;/&gt;&lt;property id=&quot;20307&quot; value=&quot;259&quot;/&gt;&lt;property id=&quot;20309&quot; value=&quot;-1&quot;/&gt;&lt;/object&gt;&lt;object type=&quot;3&quot; unique_id=&quot;10169&quot;&gt;&lt;property id=&quot;20148&quot; value=&quot;5&quot;/&gt;&lt;property id=&quot;20300&quot; value=&quot;Diapositiva 6&quot;/&gt;&lt;property id=&quot;20303&quot; value=&quot;-1&quot;/&gt;&lt;property id=&quot;20307&quot; value=&quot;260&quot;/&gt;&lt;property id=&quot;20309&quot; value=&quot;-1&quot;/&gt;&lt;/object&gt;&lt;object type=&quot;3&quot; unique_id=&quot;10170&quot;&gt;&lt;property id=&quot;20148&quot; value=&quot;5&quot;/&gt;&lt;property id=&quot;20300&quot; value=&quot;Diapositiva 7&quot;/&gt;&lt;property id=&quot;20303&quot; value=&quot;-1&quot;/&gt;&lt;property id=&quot;20307&quot; value=&quot;261&quot;/&gt;&lt;property id=&quot;20309&quot; value=&quot;-1&quot;/&gt;&lt;/object&gt;&lt;object type=&quot;3&quot; unique_id=&quot;10171&quot;&gt;&lt;property id=&quot;20148&quot; value=&quot;5&quot;/&gt;&lt;property id=&quot;20300&quot; value=&quot;Diapositiva 8&quot;/&gt;&lt;property id=&quot;20303&quot; value=&quot;-1&quot;/&gt;&lt;property id=&quot;20307&quot; value=&quot;262&quot;/&gt;&lt;property id=&quot;20309&quot; value=&quot;-1&quot;/&gt;&lt;/object&gt;&lt;object type=&quot;3&quot; unique_id=&quot;10172&quot;&gt;&lt;property id=&quot;20148&quot; value=&quot;5&quot;/&gt;&lt;property id=&quot;20300&quot; value=&quot;Diapositiva 9&quot;/&gt;&lt;property id=&quot;20303&quot; value=&quot;-1&quot;/&gt;&lt;property id=&quot;20307&quot; value=&quot;263&quot;/&gt;&lt;property id=&quot;20309&quot; value=&quot;-1&quot;/&gt;&lt;/object&gt;&lt;object type=&quot;3&quot; unique_id=&quot;10173&quot;&gt;&lt;property id=&quot;20148&quot; value=&quot;5&quot;/&gt;&lt;property id=&quot;20300&quot; value=&quot;Diapositiva 10&quot;/&gt;&lt;property id=&quot;20303&quot; value=&quot;-1&quot;/&gt;&lt;property id=&quot;20307&quot; value=&quot;264&quot;/&gt;&lt;property id=&quot;20309&quot; value=&quot;-1&quot;/&gt;&lt;/object&gt;&lt;object type=&quot;3&quot; unique_id=&quot;10174&quot;&gt;&lt;property id=&quot;20148&quot; value=&quot;5&quot;/&gt;&lt;property id=&quot;20300&quot; value=&quot;Diapositiva 11&quot;/&gt;&lt;property id=&quot;20303&quot; value=&quot;-1&quot;/&gt;&lt;property id=&quot;20307&quot; value=&quot;265&quot;/&gt;&lt;property id=&quot;20309&quot; value=&quot;-1&quot;/&gt;&lt;/object&gt;&lt;object type=&quot;3&quot; unique_id=&quot;10175&quot;&gt;&lt;property id=&quot;20148&quot; value=&quot;5&quot;/&gt;&lt;property id=&quot;20300&quot; value=&quot;Diapositiva 12&quot;/&gt;&lt;property id=&quot;20303&quot; value=&quot;-1&quot;/&gt;&lt;property id=&quot;20307&quot; value=&quot;266&quot;/&gt;&lt;property id=&quot;20309&quot; value=&quot;-1&quot;/&gt;&lt;/object&gt;&lt;object type=&quot;3&quot; unique_id=&quot;10176&quot;&gt;&lt;property id=&quot;20148&quot; value=&quot;5&quot;/&gt;&lt;property id=&quot;20300&quot; value=&quot;Diapositiva 13&quot;/&gt;&lt;property id=&quot;20303&quot; value=&quot;-1&quot;/&gt;&lt;property id=&quot;20307&quot; value=&quot;267&quot;/&gt;&lt;property id=&quot;20309&quot; value=&quot;-1&quot;/&gt;&lt;/object&gt;&lt;object type=&quot;3&quot; unique_id=&quot;10177&quot;&gt;&lt;property id=&quot;20148&quot; value=&quot;5&quot;/&gt;&lt;property id=&quot;20300&quot; value=&quot;Diapositiva 14&quot;/&gt;&lt;property id=&quot;20303&quot; value=&quot;-1&quot;/&gt;&lt;property id=&quot;20307&quot; value=&quot;268&quot;/&gt;&lt;property id=&quot;20309&quot; value=&quot;-1&quot;/&gt;&lt;/object&gt;&lt;object type=&quot;3&quot; unique_id=&quot;10178&quot;&gt;&lt;property id=&quot;20148&quot; value=&quot;5&quot;/&gt;&lt;property id=&quot;20300&quot; value=&quot;Diapositiva 15&quot;/&gt;&lt;property id=&quot;20303&quot; value=&quot;-1&quot;/&gt;&lt;property id=&quot;20307&quot; value=&quot;269&quot;/&gt;&lt;property id=&quot;20309&quot; value=&quot;-1&quot;/&gt;&lt;/object&gt;&lt;object type=&quot;3&quot; unique_id=&quot;10179&quot;&gt;&lt;property id=&quot;20148&quot; value=&quot;5&quot;/&gt;&lt;property id=&quot;20300&quot; value=&quot;Diapositiva 16&quot;/&gt;&lt;property id=&quot;20303&quot; value=&quot;-1&quot;/&gt;&lt;property id=&quot;20307&quot; value=&quot;270&quot;/&gt;&lt;property id=&quot;20309&quot; value=&quot;-1&quot;/&gt;&lt;/object&gt;&lt;object type=&quot;3&quot; unique_id=&quot;10180&quot;&gt;&lt;property id=&quot;20148&quot; value=&quot;5&quot;/&gt;&lt;property id=&quot;20300&quot; value=&quot;Diapositiva 17&quot;/&gt;&lt;property id=&quot;20303&quot; value=&quot;-1&quot;/&gt;&lt;property id=&quot;20307&quot; value=&quot;271&quot;/&gt;&lt;property id=&quot;20309&quot; value=&quot;-1&quot;/&gt;&lt;/object&gt;&lt;object type=&quot;3&quot; unique_id=&quot;10181&quot;&gt;&lt;property id=&quot;20148&quot; value=&quot;5&quot;/&gt;&lt;property id=&quot;20300&quot; value=&quot;Diapositiva 18&quot;/&gt;&lt;property id=&quot;20303&quot; value=&quot;-1&quot;/&gt;&lt;property id=&quot;20307&quot; value=&quot;272&quot;/&gt;&lt;property id=&quot;20309&quot; value=&quot;-1&quot;/&gt;&lt;/object&gt;&lt;object type=&quot;3&quot; unique_id=&quot;10182&quot;&gt;&lt;property id=&quot;20148&quot; value=&quot;5&quot;/&gt;&lt;property id=&quot;20300&quot; value=&quot;Diapositiva 19&quot;/&gt;&lt;property id=&quot;20303&quot; value=&quot;-1&quot;/&gt;&lt;property id=&quot;20307&quot; value=&quot;273&quot;/&gt;&lt;property id=&quot;20309&quot; value=&quot;-1&quot;/&gt;&lt;/object&gt;&lt;object type=&quot;3&quot; unique_id=&quot;10183&quot;&gt;&lt;property id=&quot;20148&quot; value=&quot;5&quot;/&gt;&lt;property id=&quot;20300&quot; value=&quot;Diapositiva 20&quot;/&gt;&lt;property id=&quot;20303&quot; value=&quot;-1&quot;/&gt;&lt;property id=&quot;20307&quot; value=&quot;274&quot;/&gt;&lt;property id=&quot;20309&quot; value=&quot;-1&quot;/&gt;&lt;/object&gt;&lt;object type=&quot;3&quot; unique_id=&quot;10184&quot;&gt;&lt;property id=&quot;20148&quot; value=&quot;5&quot;/&gt;&lt;property id=&quot;20300&quot; value=&quot;Diapositiva 21&quot;/&gt;&lt;property id=&quot;20303&quot; value=&quot;-1&quot;/&gt;&lt;property id=&quot;20307&quot; value=&quot;275&quot;/&gt;&lt;property id=&quot;20309&quot; value=&quot;-1&quot;/&gt;&lt;/object&gt;&lt;object type=&quot;3&quot; unique_id=&quot;10185&quot;&gt;&lt;property id=&quot;20148&quot; value=&quot;5&quot;/&gt;&lt;property id=&quot;20300&quot; value=&quot;Diapositiva 22&quot;/&gt;&lt;property id=&quot;20303&quot; value=&quot;-1&quot;/&gt;&lt;property id=&quot;20307&quot; value=&quot;276&quot;/&gt;&lt;property id=&quot;20309&quot; value=&quot;-1&quot;/&gt;&lt;/object&gt;&lt;object type=&quot;3&quot; unique_id=&quot;10186&quot;&gt;&lt;property id=&quot;20148&quot; value=&quot;5&quot;/&gt;&lt;property id=&quot;20300&quot; value=&quot;Diapositiva 23&quot;/&gt;&lt;property id=&quot;20303&quot; value=&quot;-1&quot;/&gt;&lt;property id=&quot;20307&quot; value=&quot;277&quot;/&gt;&lt;property id=&quot;20309&quot; value=&quot;-1&quot;/&gt;&lt;/object&gt;&lt;object type=&quot;3&quot; unique_id=&quot;10187&quot;&gt;&lt;property id=&quot;20148&quot; value=&quot;5&quot;/&gt;&lt;property id=&quot;20300&quot; value=&quot;Diapositiva 24&quot;/&gt;&lt;property id=&quot;20303&quot; value=&quot;-1&quot;/&gt;&lt;property id=&quot;20307&quot; value=&quot;278&quot;/&gt;&lt;property id=&quot;20309&quot; value=&quot;-1&quot;/&gt;&lt;/object&gt;&lt;object type=&quot;3&quot; unique_id=&quot;10188&quot;&gt;&lt;property id=&quot;20148&quot; value=&quot;5&quot;/&gt;&lt;property id=&quot;20300&quot; value=&quot;Diapositiva 25&quot;/&gt;&lt;property id=&quot;20303&quot; value=&quot;-1&quot;/&gt;&lt;property id=&quot;20307&quot; value=&quot;279&quot;/&gt;&lt;property id=&quot;20309&quot; value=&quot;-1&quot;/&gt;&lt;/object&gt;&lt;object type=&quot;3&quot; unique_id=&quot;10189&quot;&gt;&lt;property id=&quot;20148&quot; value=&quot;5&quot;/&gt;&lt;property id=&quot;20300&quot; value=&quot;Diapositiva 26&quot;/&gt;&lt;property id=&quot;20303&quot; value=&quot;-1&quot;/&gt;&lt;property id=&quot;20307&quot; value=&quot;280&quot;/&gt;&lt;property id=&quot;20309&quot; value=&quot;-1&quot;/&gt;&lt;/object&gt;&lt;object type=&quot;3&quot; unique_id=&quot;10190&quot;&gt;&lt;property id=&quot;20148&quot; value=&quot;5&quot;/&gt;&lt;property id=&quot;20300&quot; value=&quot;Diapositiva 27&quot;/&gt;&lt;property id=&quot;20303&quot; value=&quot;-1&quot;/&gt;&lt;property id=&quot;20307&quot; value=&quot;281&quot;/&gt;&lt;property id=&quot;20309&quot; value=&quot;-1&quot;/&gt;&lt;/object&gt;&lt;object type=&quot;3&quot; unique_id=&quot;10191&quot;&gt;&lt;property id=&quot;20148&quot; value=&quot;5&quot;/&gt;&lt;property id=&quot;20300&quot; value=&quot;Diapositiva 28&quot;/&gt;&lt;property id=&quot;20303&quot; value=&quot;-1&quot;/&gt;&lt;property id=&quot;20307&quot; value=&quot;282&quot;/&gt;&lt;property id=&quot;20309&quot; value=&quot;-1&quot;/&gt;&lt;/object&gt;&lt;object type=&quot;3&quot; unique_id=&quot;10192&quot;&gt;&lt;property id=&quot;20148&quot; value=&quot;5&quot;/&gt;&lt;property id=&quot;20300&quot; value=&quot;Diapositiva 29&quot;/&gt;&lt;property id=&quot;20303&quot; value=&quot;-1&quot;/&gt;&lt;property id=&quot;20307&quot; value=&quot;283&quot;/&gt;&lt;property id=&quot;20309&quot; value=&quot;-1&quot;/&gt;&lt;/object&gt;&lt;object type=&quot;3&quot; unique_id=&quot;10193&quot;&gt;&lt;property id=&quot;20148&quot; value=&quot;5&quot;/&gt;&lt;property id=&quot;20300&quot; value=&quot;Diapositiva 30&quot;/&gt;&lt;property id=&quot;20303&quot; value=&quot;-1&quot;/&gt;&lt;property id=&quot;20307&quot; value=&quot;284&quot;/&gt;&lt;property id=&quot;20309&quot; value=&quot;-1&quot;/&gt;&lt;/object&gt;&lt;object type=&quot;3&quot; unique_id=&quot;10194&quot;&gt;&lt;property id=&quot;20148&quot; value=&quot;5&quot;/&gt;&lt;property id=&quot;20300&quot; value=&quot;Diapositiva 31&quot;/&gt;&lt;property id=&quot;20303&quot; value=&quot;-1&quot;/&gt;&lt;property id=&quot;20307&quot; value=&quot;285&quot;/&gt;&lt;property id=&quot;20309&quot; value=&quot;-1&quot;/&gt;&lt;/object&gt;&lt;/object&gt;&lt;object type=&quot;8&quot; unique_id=&quot;10019&quot;&gt;&lt;/object&gt;&lt;object type=&quot;4&quot; unique_id=&quot;10235&quot;&gt;&lt;/object&gt;&lt;object type=&quot;10&quot; unique_id=&quot;10387&quot;&gt;&lt;object type=&quot;11&quot; unique_id=&quot;10388&quot;&gt;&lt;property id=&quot;20180&quot; value=&quot;0&quot;/&gt;&lt;property id=&quot;20181&quot; value=&quot;4&quot;/&gt;&lt;property id=&quot;20182&quot; value=&quot;0&quot;/&gt;&lt;property id=&quot;20183&quot; value=&quot;1&quot;/&gt;&lt;/object&gt;&lt;object type=&quot;12&quot; unique_id=&quot;10389&quot;&gt;&lt;/object&gt;&lt;object type=&quot;13&quot; unique_id=&quot;10390&quot;&gt;&lt;/object&gt;&lt;/object&gt;&lt;/object&gt;&lt;/database&gt;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mZhbHNlIi8+DQoJCTx1aXNob3cgbmFtZT0icHJlc2VudGVybmFtZSIgdmFsdWU9ImZhbHNlIi8+DQoJCTx1aXNob3cgbmFtZT0icHJlc2VudGVydGl0bGUiIHZhbHVlPSJmYWxzZSIvPg0KCQk8dWlzaG93IG5hbWU9InByZXNlbnRlcmVtYWlsIiB2YWx1ZT0iZmFsc2UiLz4NCgkJPHVpc2hvdyBuYW1lPSJwcmVzZW50ZXJiaW8iIHZhbHVlPSJmYWxzZSIvPg0KCQk8dWlzaG93IG5hbWU9ImNvbXBhbnlsb2dvIiB2YWx1ZT0iZmFsc2UiLz4NCgkJPHVpc2hvdyBuYW1lPSJzaWRlYmFyIiB2YWx1ZT0idHJ1ZSIvPg0KCQk8dWlzaG93IG5hbWU9Im91dGxpbmUiIHZhbHVlPSJmYWxzZSIvPg0KCQk8dWlzaG93IG5hbWU9InRodW1ibmFpbCIgdmFsdWU9InRydWUiLz4NCgkJPHVpc2hvdyBuYW1lPSJub3RlcyIgdmFsdWU9ImZhbHNlIi8+DQoJCTx1aXNob3cgbmFtZT0ic2VhcmNoIiB2YWx1ZT0iZmFsc2UiLz4NCgkJPHVpc2hvdyBuYW1lPSJxdWl6IiB2YWx1ZT0iZmFsc2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ZmFsc2UiLz4NCgkJPHVpcmVwbGFjZSBuYW1lPSJsb2dvIiB2YWx1ZT0iIi8+DQoJCTx1aXJlcGxhY2UgbmFtZT0iYmdpbWFnZSIgdmFsdWU9IiIvPg0KCQk8dWlyZXBsYWNlIG5hbWU9ImluaXRpYWx0YWIiIHZhbHVlPSJ0aHVtYm5haWw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by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6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Gerhard\Documents\_Estudios Biblicos PPT\_Presentaciones\GIB_01\data\asimages\{A607352F-890F-4CDA-B92B-F239ABB3F770}_1.png&quot;/&gt;&lt;left val=&quot;39&quot;/&gt;&lt;top val=&quot;51&quot;/&gt;&lt;width val=&quot;653&quot;/&gt;&lt;height val=&quot;581&quot;/&gt;&lt;hasText val=&quot;0&quot;/&gt;&lt;paraId val=&quot;bg&quot;/&gt;&lt;/Image&gt;&lt;Image&gt;&lt;filename val=&quot;C:\Users\Gerhard\Documents\_Estudios Biblicos PPT\_Presentaciones\GIB_01\data\asimages\{852C3FA1-74DF-46DF-AEAE-919C1564F9CF}_1.png_crop.png&quot;/&gt;&lt;left val=&quot;65&quot;/&gt;&lt;top val=&quot;84&quot;/&gt;&lt;width val=&quot;244&quot;/&gt;&lt;height val=&quot;36&quot;/&gt;&lt;hasText val=&quot;1&quot;/&gt;&lt;paraId val=&quot;1&quot;/&gt;&lt;/Image&gt;&lt;Image&gt;&lt;filename val=&quot;C:\Users\Gerhard\Documents\_Estudios Biblicos PPT\_Presentaciones\GIB_01\data\asimages\{C56F065D-79E0-499B-B15F-EA2ACAF30041}_1.png_crop.png&quot;/&gt;&lt;left val=&quot;65&quot;/&gt;&lt;top val=&quot;130&quot;/&gt;&lt;width val=&quot;511&quot;/&gt;&lt;height val=&quot;37&quot;/&gt;&lt;hasText val=&quot;1&quot;/&gt;&lt;paraId val=&quot;2&quot;/&gt;&lt;/Image&gt;&lt;Image&gt;&lt;filename val=&quot;C:\Users\Gerhard\Documents\_Estudios Biblicos PPT\_Presentaciones\GIB_01\data\asimages\{B9FB4AB8-81AF-42A1-8347-DD90112E95A6}_1.png_crop.png&quot;/&gt;&lt;left val=&quot;66&quot;/&gt;&lt;top val=&quot;168&quot;/&gt;&lt;width val=&quot;411&quot;/&gt;&lt;height val=&quot;36&quot;/&gt;&lt;hasText val=&quot;1&quot;/&gt;&lt;paraId val=&quot;3&quot;/&gt;&lt;/Image&gt;&lt;Image&gt;&lt;filename val=&quot;C:\Users\Gerhard\Documents\_Estudios Biblicos PPT\_Presentaciones\GIB_01\data\asimages\{D2BC21C0-D07D-4CFF-AED6-D18F2A08D3EC}_1.png_crop.png&quot;/&gt;&lt;left val=&quot;64&quot;/&gt;&lt;top val=&quot;206&quot;/&gt;&lt;width val=&quot;475&quot;/&gt;&lt;height val=&quot;75&quot;/&gt;&lt;hasText val=&quot;1&quot;/&gt;&lt;paraId val=&quot;4&quot;/&gt;&lt;/Image&gt;&lt;Image&gt;&lt;filename val=&quot;C:\Users\Gerhard\Documents\_Estudios Biblicos PPT\_Presentaciones\GIB_01\data\asimages\{81D94049-CA4B-48B6-AA0C-000BD396F3F3}_1.png_crop.png&quot;/&gt;&lt;left val=&quot;64&quot;/&gt;&lt;top val=&quot;283&quot;/&gt;&lt;width val=&quot;581&quot;/&gt;&lt;height val=&quot;75&quot;/&gt;&lt;hasText val=&quot;1&quot;/&gt;&lt;paraId val=&quot;5&quot;/&gt;&lt;/Image&gt;&lt;Image&gt;&lt;filename val=&quot;C:\Users\Gerhard\Documents\_Estudios Biblicos PPT\_Presentaciones\GIB_01\data\asimages\{D74A17B1-CB0B-45D5-AAC5-0B8AF9A36173}_1.png_crop.png&quot;/&gt;&lt;left val=&quot;63&quot;/&gt;&lt;top val=&quot;360&quot;/&gt;&lt;width val=&quot;416&quot;/&gt;&lt;height val=&quot;36&quot;/&gt;&lt;hasText val=&quot;1&quot;/&gt;&lt;paraId val=&quot;6&quot;/&gt;&lt;/Image&gt;&lt;Image&gt;&lt;filename val=&quot;C:\Users\Gerhard\Documents\_Estudios Biblicos PPT\_Presentaciones\GIB_01\data\asimages\{86F7C768-4A77-4DE6-82F0-EED65B87B853}_1.png_crop.png&quot;/&gt;&lt;left val=&quot;64&quot;/&gt;&lt;top val=&quot;398&quot;/&gt;&lt;width val=&quot;504&quot;/&gt;&lt;height val=&quot;69&quot;/&gt;&lt;hasText val=&quot;1&quot;/&gt;&lt;paraId val=&quot;7&quot;/&gt;&lt;/Image&gt;&lt;/TextEffect&gt;"/>
  <p:tag name="PRESENTER_SHAPETEXTINFO" val="&lt;ShapeTextInfo&gt;&lt;TableIndex row=&quot;-1&quot; col=&quot;-1&quot;&gt;&lt;linesCount val=&quot;10&quot;/&gt;&lt;lineCharCount val=&quot;13&quot;/&gt;&lt;lineCharCount val=&quot;35&quot;/&gt;&lt;lineCharCount val=&quot;24&quot;/&gt;&lt;lineCharCount val=&quot;30&quot;/&gt;&lt;lineCharCount val=&quot;10&quot;/&gt;&lt;lineCharCount val=&quot;35&quot;/&gt;&lt;lineCharCount val=&quot;16&quot;/&gt;&lt;lineCharCount val=&quot;24&quot;/&gt;&lt;lineCharCount val=&quot;31&quot;/&gt;&lt;lineCharCount val=&quot;1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Diapositiva27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52BBAE8-D5BE-427E-9F5F-C50FD06DD33B}&quot;/&gt;&lt;isInvalidForFieldText val=&quot;0&quot;/&gt;&lt;Image&gt;&lt;filename val=&quot;C:\Users\Gerhard\Documents\_Estudios Biblicos PPT\_Presentaciones\GIB_01\data\asimages\{C52BBAE8-D5BE-427E-9F5F-C50FD06DD33B}_27.png&quot;/&gt;&lt;left val=&quot;16&quot;/&gt;&lt;top val=&quot;-6&quot;/&gt;&lt;width val=&quot;682&quot;/&gt;&lt;height val=&quot;106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Gerhard\Documents\_Estudios Biblicos PPT\_Presentaciones\GIB_01\data\asimages\{F61202D9-9A54-4137-A2A9-CB75D2A40EB2}_1.png&quot;/&gt;&lt;left val=&quot;24&quot;/&gt;&lt;top val=&quot;121&quot;/&gt;&lt;width val=&quot;439&quot;/&gt;&lt;height val=&quot;225&quot;/&gt;&lt;hasText val=&quot;0&quot;/&gt;&lt;paraId val=&quot;bg&quot;/&gt;&lt;/Image&gt;&lt;Image&gt;&lt;filename val=&quot;C:\Users\Gerhard\Documents\_Estudios Biblicos PPT\_Presentaciones\GIB_01\data\asimages\{01525AA4-79C3-44F2-BCA5-D07A738020C7}_1.png_crop.png&quot;/&gt;&lt;left val=&quot;39&quot;/&gt;&lt;top val=&quot;135&quot;/&gt;&lt;width val=&quot;397&quot;/&gt;&lt;height val=&quot;51&quot;/&gt;&lt;hasText val=&quot;1&quot;/&gt;&lt;paraId val=&quot;1&quot;/&gt;&lt;/Image&gt;&lt;Image&gt;&lt;filename val=&quot;C:\Users\Gerhard\Documents\_Estudios Biblicos PPT\_Presentaciones\GIB_01\data\asimages\{66F7F98B-F01D-4BB4-B6C8-2AFB98487262}_1.png_crop.png&quot;/&gt;&lt;left val=&quot;39&quot;/&gt;&lt;top val=&quot;207&quot;/&gt;&lt;width val=&quot;367&quot;/&gt;&lt;height val=&quot;47&quot;/&gt;&lt;hasText val=&quot;1&quot;/&gt;&lt;paraId val=&quot;2&quot;/&gt;&lt;/Image&gt;&lt;Image&gt;&lt;filename val=&quot;C:\Users\Gerhard\Documents\_Estudios Biblicos PPT\_Presentaciones\GIB_01\data\asimages\{9FCFFE90-C78E-4785-98B7-97BABFA4890C}_1.png_crop.png&quot;/&gt;&lt;left val=&quot;39&quot;/&gt;&lt;top val=&quot;279&quot;/&gt;&lt;width val=&quot;357&quot;/&gt;&lt;height val=&quot;52&quot;/&gt;&lt;hasText val=&quot;1&quot;/&gt;&lt;paraId val=&quot;3&quot;/&gt;&lt;/Image&gt;&lt;/TextEffect&gt;"/>
  <p:tag name="PRESENTER_SHAPETEXTINFO" val="&lt;ShapeTextInfo&gt;&lt;TableIndex row=&quot;-1&quot; col=&quot;-1&quot;&gt;&lt;linesCount val=&quot;6&quot;/&gt;&lt;lineCharCount val=&quot;31&quot;/&gt;&lt;lineCharCount val=&quot;38&quot;/&gt;&lt;lineCharCount val=&quot;34&quot;/&gt;&lt;lineCharCount val=&quot;32&quot;/&gt;&lt;lineCharCount val=&quot;32&quot;/&gt;&lt;lineCharCount val=&quot;13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47462A6-AD93-426B-B496-536217610064}&quot;/&gt;&lt;isInvalidForFieldText val=&quot;0&quot;/&gt;&lt;Image&gt;&lt;filename val=&quot;C:\Users\Gerhard\Documents\_Estudios Biblicos PPT\_Presentaciones\GIB_01\data\asimages\{A47462A6-AD93-426B-B496-536217610064}_27.png&quot;/&gt;&lt;left val=&quot;65&quot;/&gt;&lt;top val=&quot;431&quot;/&gt;&lt;width val=&quot;607&quot;/&gt;&lt;height val=&quot;118&quot;/&gt;&lt;hasText val=&quot;1&quot;/&gt;&lt;/Image&gt;&lt;/ThreeDShapeInfo&gt;"/>
  <p:tag name="PRESENTER_SHAPETEXTINFO" val="&lt;ShapeTextInfo&gt;&lt;TableIndex row=&quot;-1&quot; col=&quot;-1&quot;&gt;&lt;linesCount val=&quot;2&quot;/&gt;&lt;lineCharCount val=&quot;39&quot;/&gt;&lt;lineCharCount val=&quot;22&quot;/&gt;&lt;/TableIndex&gt;&lt;/ShapeTextInfo&gt;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alpha val="12000"/>
          </a:schemeClr>
        </a:solidFill>
        <a:ln>
          <a:noFill/>
        </a:ln>
        <a:effectLst>
          <a:glow rad="228600">
            <a:schemeClr val="bg1">
              <a:alpha val="30000"/>
            </a:schemeClr>
          </a:glow>
        </a:effectLst>
      </a:spPr>
      <a:bodyPr lIns="360000" tIns="360000" rIns="360000" bIns="360000" anchor="ctr"/>
      <a:lstStyle>
        <a:defPPr>
          <a:defRPr sz="2400" i="1" u="none" dirty="0" smtClean="0">
            <a:solidFill>
              <a:schemeClr val="tx2"/>
            </a:solidFill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10186</TotalTime>
  <Words>1615</Words>
  <Application>Microsoft Office PowerPoint</Application>
  <PresentationFormat>Presentación en pantalla (4:3)</PresentationFormat>
  <Paragraphs>200</Paragraphs>
  <Slides>58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7" baseType="lpstr">
      <vt:lpstr>Impact</vt:lpstr>
      <vt:lpstr>Calibri</vt:lpstr>
      <vt:lpstr>Trebuchet MS</vt:lpstr>
      <vt:lpstr>Verdana</vt:lpstr>
      <vt:lpstr>Wingdings</vt:lpstr>
      <vt:lpstr>Arial</vt:lpstr>
      <vt:lpstr>Arial Narrow</vt:lpstr>
      <vt:lpstr>Swis721 Blk BT</vt:lpstr>
      <vt:lpstr>Diseño predeterminado</vt:lpstr>
      <vt:lpstr>Presentación de PowerPoint</vt:lpstr>
      <vt:lpstr>Presentación de PowerPoint</vt:lpstr>
      <vt:lpstr>Presentación de PowerPoint</vt:lpstr>
      <vt:lpstr>Sabia que é  possuidor de um  grande tesouro?  Foi dado diretamente por Deus,  para que seja feliz.  É a Santa Bíblia.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Wolf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The Wolf</dc:creator>
  <cp:lastModifiedBy>Rodolfo Murua</cp:lastModifiedBy>
  <cp:revision>337</cp:revision>
  <dcterms:created xsi:type="dcterms:W3CDTF">2009-11-11T01:24:10Z</dcterms:created>
  <dcterms:modified xsi:type="dcterms:W3CDTF">2022-01-20T13:15:24Z</dcterms:modified>
</cp:coreProperties>
</file>