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2"/>
  </p:notesMasterIdLst>
  <p:sldIdLst>
    <p:sldId id="338" r:id="rId2"/>
    <p:sldId id="291" r:id="rId3"/>
    <p:sldId id="292" r:id="rId4"/>
    <p:sldId id="257" r:id="rId5"/>
    <p:sldId id="258" r:id="rId6"/>
    <p:sldId id="259" r:id="rId7"/>
    <p:sldId id="293" r:id="rId8"/>
    <p:sldId id="260" r:id="rId9"/>
    <p:sldId id="261" r:id="rId10"/>
    <p:sldId id="327" r:id="rId11"/>
    <p:sldId id="329" r:id="rId12"/>
    <p:sldId id="330" r:id="rId13"/>
    <p:sldId id="294" r:id="rId14"/>
    <p:sldId id="262" r:id="rId15"/>
    <p:sldId id="295" r:id="rId16"/>
    <p:sldId id="264" r:id="rId17"/>
    <p:sldId id="265" r:id="rId18"/>
    <p:sldId id="296" r:id="rId19"/>
    <p:sldId id="297" r:id="rId20"/>
    <p:sldId id="332" r:id="rId21"/>
    <p:sldId id="333" r:id="rId22"/>
    <p:sldId id="334" r:id="rId23"/>
    <p:sldId id="339" r:id="rId24"/>
    <p:sldId id="301" r:id="rId25"/>
    <p:sldId id="299" r:id="rId26"/>
    <p:sldId id="300" r:id="rId27"/>
    <p:sldId id="302" r:id="rId28"/>
    <p:sldId id="336" r:id="rId29"/>
    <p:sldId id="337" r:id="rId30"/>
    <p:sldId id="271" r:id="rId31"/>
    <p:sldId id="272" r:id="rId32"/>
    <p:sldId id="303" r:id="rId33"/>
    <p:sldId id="274" r:id="rId34"/>
    <p:sldId id="304" r:id="rId35"/>
    <p:sldId id="305" r:id="rId36"/>
    <p:sldId id="306" r:id="rId37"/>
    <p:sldId id="276" r:id="rId38"/>
    <p:sldId id="307" r:id="rId39"/>
    <p:sldId id="277" r:id="rId40"/>
    <p:sldId id="308" r:id="rId41"/>
    <p:sldId id="309" r:id="rId42"/>
    <p:sldId id="310" r:id="rId43"/>
    <p:sldId id="311" r:id="rId44"/>
    <p:sldId id="312" r:id="rId45"/>
    <p:sldId id="313" r:id="rId46"/>
    <p:sldId id="280" r:id="rId47"/>
    <p:sldId id="314" r:id="rId48"/>
    <p:sldId id="281" r:id="rId49"/>
    <p:sldId id="315" r:id="rId50"/>
    <p:sldId id="316" r:id="rId51"/>
    <p:sldId id="283" r:id="rId52"/>
    <p:sldId id="317" r:id="rId53"/>
    <p:sldId id="318" r:id="rId54"/>
    <p:sldId id="319" r:id="rId55"/>
    <p:sldId id="286" r:id="rId56"/>
    <p:sldId id="320" r:id="rId57"/>
    <p:sldId id="287" r:id="rId58"/>
    <p:sldId id="321" r:id="rId59"/>
    <p:sldId id="288" r:id="rId60"/>
    <p:sldId id="322" r:id="rId61"/>
  </p:sldIdLst>
  <p:sldSz cx="9144000" cy="6858000" type="screen4x3"/>
  <p:notesSz cx="6858000" cy="9144000"/>
  <p:embeddedFontLst>
    <p:embeddedFont>
      <p:font typeface="Calibri" panose="020F0502020204030204" pitchFamily="34" charset="0"/>
      <p:regular r:id="rId63"/>
      <p:bold r:id="rId64"/>
      <p:italic r:id="rId65"/>
      <p:boldItalic r:id="rId66"/>
    </p:embeddedFont>
    <p:embeddedFont>
      <p:font typeface="Impact" panose="020B0806030902050204" pitchFamily="34" charset="0"/>
      <p:regular r:id="rId67"/>
    </p:embeddedFont>
    <p:embeddedFont>
      <p:font typeface="Myriad Pro" panose="020B0503030403020204" pitchFamily="34" charset="0"/>
      <p:regular r:id="rId68"/>
      <p:bold r:id="rId69"/>
      <p:italic r:id="rId70"/>
      <p:boldItalic r:id="rId71"/>
    </p:embeddedFont>
    <p:embeddedFont>
      <p:font typeface="Myriad Pro Cond" panose="020B0506030403020204" pitchFamily="34" charset="0"/>
      <p:regular r:id="rId72"/>
      <p:bold r:id="rId73"/>
      <p:italic r:id="rId74"/>
      <p:boldItalic r:id="rId75"/>
    </p:embeddedFont>
    <p:embeddedFont>
      <p:font typeface="Swis721 Blk BT" panose="020B0904030502020204" pitchFamily="34" charset="0"/>
      <p:regular r:id="rId76"/>
      <p:italic r:id="rId77"/>
    </p:embeddedFont>
    <p:embeddedFont>
      <p:font typeface="Swis721 BlkCn BT" panose="020B0806030502040204" pitchFamily="34" charset="0"/>
      <p:regular r:id="rId78"/>
      <p:italic r:id="rId79"/>
    </p:embeddedFont>
    <p:embeddedFont>
      <p:font typeface="Verdana" panose="020B0604030504040204" pitchFamily="34" charset="0"/>
      <p:regular r:id="rId80"/>
      <p:bold r:id="rId81"/>
      <p:italic r:id="rId82"/>
      <p:boldItalic r:id="rId83"/>
    </p:embeddedFont>
  </p:embeddedFontLst>
  <p:custDataLst>
    <p:tags r:id="rId84"/>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FF"/>
    <a:srgbClr val="CC00CC"/>
    <a:srgbClr val="6600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8" autoAdjust="0"/>
    <p:restoredTop sz="86146" autoAdjust="0"/>
  </p:normalViewPr>
  <p:slideViewPr>
    <p:cSldViewPr>
      <p:cViewPr varScale="1">
        <p:scale>
          <a:sx n="55" d="100"/>
          <a:sy n="55" d="100"/>
        </p:scale>
        <p:origin x="1932"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B48ABD-27A8-4ED2-85C1-F24FA71DE4A9}"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7034A-C78E-4FA5-A1FD-A9872B087509}" type="slidenum">
              <a:rPr lang="es-ES" smtClean="0"/>
              <a:t>‹Nº›</a:t>
            </a:fld>
            <a:endParaRPr lang="es-ES"/>
          </a:p>
        </p:txBody>
      </p:sp>
    </p:spTree>
    <p:extLst>
      <p:ext uri="{BB962C8B-B14F-4D97-AF65-F5344CB8AC3E}">
        <p14:creationId xmlns:p14="http://schemas.microsoft.com/office/powerpoint/2010/main" val="4027047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2241711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(Textos tomados</a:t>
            </a:r>
            <a:r>
              <a:rPr lang="es-ES_tradnl" baseline="0" dirty="0"/>
              <a:t> de E</a:t>
            </a:r>
            <a:r>
              <a:rPr lang="es-ES_tradnl" i="0" dirty="0"/>
              <a:t>. G. White, C.C., pág. 57)</a:t>
            </a:r>
            <a:endParaRPr lang="es-ES" i="0" dirty="0"/>
          </a:p>
          <a:p>
            <a:endParaRPr lang="es-ES_tradnl"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nos falta la vitamina A, se afecta la vista. Cuando nos falta la vitamina B, nos enfermamos de los nervios. Cuando nos falta la vitamina C, se facilitan las infecciones y los </a:t>
            </a:r>
            <a:r>
              <a:rPr lang="es-ES_tradnl" sz="1200" i="1" kern="1200" dirty="0" err="1">
                <a:solidFill>
                  <a:schemeClr val="tx1"/>
                </a:solidFill>
                <a:effectLst/>
                <a:latin typeface="+mn-lt"/>
                <a:ea typeface="+mn-ea"/>
                <a:cs typeface="+mn-cs"/>
              </a:rPr>
              <a:t>resfrios</a:t>
            </a:r>
            <a:r>
              <a:rPr lang="es-ES_tradnl" sz="1200" i="1" kern="1200" dirty="0">
                <a:solidFill>
                  <a:schemeClr val="tx1"/>
                </a:solidFill>
                <a:effectLst/>
                <a:latin typeface="+mn-lt"/>
                <a:ea typeface="+mn-ea"/>
                <a:cs typeface="+mn-cs"/>
              </a:rPr>
              <a:t>.</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Así es la vida espiritual. Cuando nos falta la vitamina llamada </a:t>
            </a:r>
            <a:r>
              <a:rPr lang="es-ES_tradnl" sz="1200" b="1" i="1" kern="1200" dirty="0">
                <a:solidFill>
                  <a:schemeClr val="tx1"/>
                </a:solidFill>
                <a:effectLst/>
                <a:latin typeface="+mn-lt"/>
                <a:ea typeface="+mn-ea"/>
                <a:cs typeface="+mn-cs"/>
              </a:rPr>
              <a:t>ORACION</a:t>
            </a:r>
            <a:r>
              <a:rPr lang="es-ES_tradnl" sz="1200" i="1" kern="1200" dirty="0">
                <a:solidFill>
                  <a:schemeClr val="tx1"/>
                </a:solidFill>
                <a:effectLst/>
                <a:latin typeface="+mn-lt"/>
                <a:ea typeface="+mn-ea"/>
                <a:cs typeface="+mn-cs"/>
              </a:rPr>
              <a:t>, se perjudica nuestra visión espiritual, decaemos en la fe y podemos caer más fácilmente en la tentación.</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12</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Un criminal, cuando era llevado al patíbulo, gemía: -"Oh, si aquella mañana hubiese orado a Dios!... Yo no hubiese cometido un crimen y si hubiese pensado en </a:t>
            </a:r>
            <a:r>
              <a:rPr lang="es-ES" dirty="0" err="1"/>
              <a:t>tí</a:t>
            </a:r>
            <a:r>
              <a:rPr lang="es-ES" dirty="0"/>
              <a:t>, Señor, tú me habrías guardado de cometerlo".</a:t>
            </a: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15</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18</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 </a:t>
            </a:r>
            <a:r>
              <a:rPr lang="es-ES_tradnl" dirty="0"/>
              <a:t>"Es la comunión secreta con Dios la que sostiene la vida del alma". (</a:t>
            </a:r>
            <a:r>
              <a:rPr lang="es-ES_tradnl" dirty="0" err="1"/>
              <a:t>E.G.White</a:t>
            </a:r>
            <a:r>
              <a:rPr lang="es-ES_tradnl" dirty="0"/>
              <a:t>, Ed. pág. 258).</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19</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 </a:t>
            </a:r>
            <a:r>
              <a:rPr lang="es-ES_tradnl" dirty="0"/>
              <a:t>"Es la comunión secreta con Dios la que sostiene la vida del alma". (</a:t>
            </a:r>
            <a:r>
              <a:rPr lang="es-ES_tradnl" dirty="0" err="1"/>
              <a:t>E.G.White</a:t>
            </a:r>
            <a:r>
              <a:rPr lang="es-ES_tradnl" dirty="0"/>
              <a:t>, Ed. pág. 258).</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20</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 </a:t>
            </a:r>
            <a:r>
              <a:rPr lang="es-ES_tradnl" dirty="0"/>
              <a:t>"Es la comunión secreta con Dios la que sostiene la vida del alma". (</a:t>
            </a:r>
            <a:r>
              <a:rPr lang="es-ES_tradnl" dirty="0" err="1"/>
              <a:t>E.G.White</a:t>
            </a:r>
            <a:r>
              <a:rPr lang="es-ES_tradnl" dirty="0"/>
              <a:t>, Ed. pág. 258).</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21</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 </a:t>
            </a:r>
            <a:r>
              <a:rPr lang="es-ES_tradnl" dirty="0"/>
              <a:t>"Es la comunión secreta con Dios la que sostiene la vida del alma". (</a:t>
            </a:r>
            <a:r>
              <a:rPr lang="es-ES_tradnl" dirty="0" err="1"/>
              <a:t>E.G.White</a:t>
            </a:r>
            <a:r>
              <a:rPr lang="es-ES_tradnl" dirty="0"/>
              <a:t>, Ed. pág. 258).</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22</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 </a:t>
            </a:r>
            <a:r>
              <a:rPr lang="es-ES_tradnl" dirty="0"/>
              <a:t>"Es la comunión secreta con Dios la que sostiene la vida del alma". (</a:t>
            </a:r>
            <a:r>
              <a:rPr lang="es-ES_tradnl" dirty="0" err="1"/>
              <a:t>E.G.White</a:t>
            </a:r>
            <a:r>
              <a:rPr lang="es-ES_tradnl" dirty="0"/>
              <a:t>, Ed. pág. 258).</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23</a:t>
            </a:fld>
            <a:endParaRPr lang="es-ES"/>
          </a:p>
        </p:txBody>
      </p:sp>
    </p:spTree>
    <p:extLst>
      <p:ext uri="{BB962C8B-B14F-4D97-AF65-F5344CB8AC3E}">
        <p14:creationId xmlns:p14="http://schemas.microsoft.com/office/powerpoint/2010/main" val="3938610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 </a:t>
            </a:r>
            <a:r>
              <a:rPr lang="es-ES_tradnl" dirty="0"/>
              <a:t>"Es la comunión secreta con Dios la que sostiene la vida del alma". (</a:t>
            </a:r>
            <a:r>
              <a:rPr lang="es-ES_tradnl" dirty="0" err="1"/>
              <a:t>E.G.White</a:t>
            </a:r>
            <a:r>
              <a:rPr lang="es-ES_tradnl" dirty="0"/>
              <a:t>, Ed. pág. 258).</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24</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i="1" u="sng" dirty="0"/>
              <a:t>Vanas repeticiones y palabrerío.</a:t>
            </a:r>
            <a:endParaRPr lang="es-ES" i="1" u="sng" dirty="0"/>
          </a:p>
          <a:p>
            <a:r>
              <a:rPr lang="es-ES_tradnl" dirty="0"/>
              <a:t>Ore en forma definida y con sencillez.</a:t>
            </a:r>
            <a:endParaRPr lang="es-ES" dirty="0"/>
          </a:p>
          <a:p>
            <a:r>
              <a:rPr lang="es-ES_tradnl" dirty="0"/>
              <a:t>El Padrenuestro es un hermoso modelo.</a:t>
            </a:r>
            <a:endParaRPr lang="es-ES" dirty="0"/>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26</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27</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28</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29</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dirty="0"/>
              <a:t>El "Padrenuestro" es un maravilloso modelo de oración.</a:t>
            </a:r>
            <a:br>
              <a:rPr lang="es-ES" sz="1200" dirty="0"/>
            </a:br>
            <a:r>
              <a:rPr lang="es-ES_tradnl" sz="1200" i="1" dirty="0"/>
              <a:t>Hable como si estuviera conversando directamente con Dios.</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31</a:t>
            </a:fld>
            <a:endParaRPr lang="es-ES"/>
          </a:p>
        </p:txBody>
      </p:sp>
    </p:spTree>
    <p:extLst>
      <p:ext uri="{BB962C8B-B14F-4D97-AF65-F5344CB8AC3E}">
        <p14:creationId xmlns:p14="http://schemas.microsoft.com/office/powerpoint/2010/main" val="4078312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SINCERIDAD, sin  hipocresía.</a:t>
            </a: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33</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34</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35</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36</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En una región, hacía mucho tiempo que no llovía y pronto, comenzó a secarse la tierra y a no producir. Todos estaban muy preocupados.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Los creyentes decidieron reunirse en cierto lugar, para pedir todos juntos a Dios por lluvia.</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En uno de los hogares, cuando se disponía la familia salir hacia el lugar de la reunión, vieron que la hija pequeña llevaba un paraguas. El padre le dijo: -¡Hija! ¿Qué haces?, ¿Para qué llevas el paraguas?, ¿no ves que hay sol?- Ella contestó: -¿No vamos acaso a pedir a Dios que llueva? Ella tenía verdadera fe.</a:t>
            </a:r>
            <a:endParaRPr lang="es-ES" sz="1200" i="1"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fe es comparada a una semilla que debe ser plantada, regada y abonada. Debe ser alimentada mediante el estudio diario de la palabra de Dios. Romanos 10:17.</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37</a:t>
            </a:fld>
            <a:endParaRPr lang="es-ES"/>
          </a:p>
        </p:txBody>
      </p:sp>
    </p:spTree>
    <p:extLst>
      <p:ext uri="{BB962C8B-B14F-4D97-AF65-F5344CB8AC3E}">
        <p14:creationId xmlns:p14="http://schemas.microsoft.com/office/powerpoint/2010/main" val="2574867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38</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b="1" dirty="0"/>
              <a:t>Lucas 18:9-14</a:t>
            </a:r>
            <a:endParaRPr lang="es-ES" b="1" baseline="30000" dirty="0"/>
          </a:p>
          <a:p>
            <a:r>
              <a:rPr lang="es-ES" b="1" baseline="30000" dirty="0"/>
              <a:t>9 </a:t>
            </a:r>
            <a:r>
              <a:rPr lang="es-ES" dirty="0"/>
              <a:t>A unos que confiaban en sí mismos como justos, y menospreciaban a los otros, dijo también esta parábola:</a:t>
            </a:r>
          </a:p>
          <a:p>
            <a:r>
              <a:rPr lang="es-ES" b="1" baseline="30000" dirty="0"/>
              <a:t>10 </a:t>
            </a:r>
            <a:r>
              <a:rPr lang="es-ES" dirty="0"/>
              <a:t>Dos hombres subieron al templo a orar: uno era fariseo, y el otro publicano.</a:t>
            </a:r>
          </a:p>
          <a:p>
            <a:r>
              <a:rPr lang="es-ES" b="1" baseline="30000" dirty="0"/>
              <a:t>11 </a:t>
            </a:r>
            <a:r>
              <a:rPr lang="es-ES" dirty="0"/>
              <a:t>El fariseo, puesto en pie, oraba consigo mismo de esta manera: Dios, te doy gracias porque no soy como los otros hombres, ladrones, injustos, adúlteros, ni aun como este publicano;</a:t>
            </a:r>
          </a:p>
          <a:p>
            <a:r>
              <a:rPr lang="es-ES" b="1" baseline="30000" dirty="0"/>
              <a:t>12 </a:t>
            </a:r>
            <a:r>
              <a:rPr lang="es-ES" dirty="0"/>
              <a:t>ayuno dos veces a la semana, doy diezmos de todo lo que gano.</a:t>
            </a:r>
          </a:p>
          <a:p>
            <a:r>
              <a:rPr lang="es-ES" b="1" baseline="30000" dirty="0"/>
              <a:t>13 </a:t>
            </a:r>
            <a:r>
              <a:rPr lang="es-ES" dirty="0"/>
              <a:t>Mas el publicano, estando lejos, no quería ni aun alzar los ojos al cielo, sino que se golpeaba el pecho, diciendo: Dios, sé propicio a mí, pecador.</a:t>
            </a:r>
          </a:p>
          <a:p>
            <a:r>
              <a:rPr lang="es-ES" b="1" baseline="30000" dirty="0"/>
              <a:t>14 </a:t>
            </a:r>
            <a:r>
              <a:rPr lang="es-ES" dirty="0"/>
              <a:t>Os digo que éste descendió a su casa justificado antes que el otro; porque cualquiera que se enaltece, será humillado; y el que se humilla será enaltecido.</a:t>
            </a: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39</a:t>
            </a:fld>
            <a:endParaRPr lang="es-ES"/>
          </a:p>
        </p:txBody>
      </p:sp>
    </p:spTree>
    <p:extLst>
      <p:ext uri="{BB962C8B-B14F-4D97-AF65-F5344CB8AC3E}">
        <p14:creationId xmlns:p14="http://schemas.microsoft.com/office/powerpoint/2010/main" val="1155122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40</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u="sng" dirty="0"/>
              <a:t>De rodillas.</a:t>
            </a:r>
            <a:endParaRPr lang="es-ES" sz="1200" i="1" u="sng" dirty="0"/>
          </a:p>
          <a:p>
            <a:r>
              <a:rPr lang="es-ES_tradnl" sz="1200" dirty="0"/>
              <a:t>Puede también orarse de pie, pero siempre inclinando la cabeza, cerrando los ojos y juntas las manos.</a:t>
            </a:r>
            <a:endParaRPr lang="es-ES" sz="1200" dirty="0"/>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41</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42</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dirty="0"/>
              <a:t>Espíritu de </a:t>
            </a:r>
            <a:r>
              <a:rPr lang="es-ES_tradnl" sz="1200" i="1" u="sng" dirty="0"/>
              <a:t>perdón.</a:t>
            </a:r>
            <a:endParaRPr lang="es-ES" sz="1200" i="1" u="sng" dirty="0"/>
          </a:p>
          <a:p>
            <a:r>
              <a:rPr lang="es-ES_tradnl" sz="1200" dirty="0"/>
              <a:t>Lo ilustra la parábola de los deudores (Mateo 18:23-35).</a:t>
            </a:r>
            <a:endParaRPr lang="es-ES" sz="1200" dirty="0"/>
          </a:p>
          <a:p>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43</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fontAlgn="base"/>
            <a:r>
              <a:rPr lang="es-ES" sz="1200" b="0" i="0" kern="1200" dirty="0">
                <a:solidFill>
                  <a:schemeClr val="tx1"/>
                </a:solidFill>
                <a:effectLst/>
                <a:latin typeface="+mn-lt"/>
                <a:ea typeface="+mn-ea"/>
                <a:cs typeface="+mn-cs"/>
              </a:rPr>
              <a:t>El 20 de mayo de 2012, </a:t>
            </a:r>
            <a:r>
              <a:rPr lang="es-ES" sz="1200" b="0" i="0" kern="1200" dirty="0" err="1">
                <a:solidFill>
                  <a:schemeClr val="tx1"/>
                </a:solidFill>
                <a:effectLst/>
                <a:latin typeface="+mn-lt"/>
                <a:ea typeface="+mn-ea"/>
                <a:cs typeface="+mn-cs"/>
              </a:rPr>
              <a:t>Takunda</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Mavima</a:t>
            </a:r>
            <a:r>
              <a:rPr lang="es-ES" sz="1200" b="0" i="0" kern="1200" dirty="0">
                <a:solidFill>
                  <a:schemeClr val="tx1"/>
                </a:solidFill>
                <a:effectLst/>
                <a:latin typeface="+mn-lt"/>
                <a:ea typeface="+mn-ea"/>
                <a:cs typeface="+mn-cs"/>
              </a:rPr>
              <a:t> de 18 años regresó de una fiesta manejando borracho y al perder el control de su auto se estrelló contra una rampa de salida cerca de Grand Rapids, Michigan. Le acompañaban Tim </a:t>
            </a:r>
            <a:r>
              <a:rPr lang="es-ES" sz="1200" b="0" i="0" kern="1200" dirty="0" err="1">
                <a:solidFill>
                  <a:schemeClr val="tx1"/>
                </a:solidFill>
                <a:effectLst/>
                <a:latin typeface="+mn-lt"/>
                <a:ea typeface="+mn-ea"/>
                <a:cs typeface="+mn-cs"/>
              </a:rPr>
              <a:t>See</a:t>
            </a:r>
            <a:r>
              <a:rPr lang="es-ES" sz="1200" b="0" i="0" kern="1200" dirty="0">
                <a:solidFill>
                  <a:schemeClr val="tx1"/>
                </a:solidFill>
                <a:effectLst/>
                <a:latin typeface="+mn-lt"/>
                <a:ea typeface="+mn-ea"/>
                <a:cs typeface="+mn-cs"/>
              </a:rPr>
              <a:t> de 17 años, y </a:t>
            </a:r>
            <a:r>
              <a:rPr lang="es-ES" sz="1200" b="0" i="0" kern="1200" dirty="0" err="1">
                <a:solidFill>
                  <a:schemeClr val="tx1"/>
                </a:solidFill>
                <a:effectLst/>
                <a:latin typeface="+mn-lt"/>
                <a:ea typeface="+mn-ea"/>
                <a:cs typeface="+mn-cs"/>
              </a:rPr>
              <a:t>Howell</a:t>
            </a:r>
            <a:r>
              <a:rPr lang="es-ES" sz="1200" b="0" i="0" kern="1200" dirty="0">
                <a:solidFill>
                  <a:schemeClr val="tx1"/>
                </a:solidFill>
                <a:effectLst/>
                <a:latin typeface="+mn-lt"/>
                <a:ea typeface="+mn-ea"/>
                <a:cs typeface="+mn-cs"/>
              </a:rPr>
              <a:t> Crista de 15 años de edad. Ambos murieron en el accidente.</a:t>
            </a:r>
          </a:p>
          <a:p>
            <a:pPr fontAlgn="base"/>
            <a:r>
              <a:rPr lang="es-ES" sz="1200" b="0" i="0" kern="1200" dirty="0" err="1">
                <a:solidFill>
                  <a:schemeClr val="tx1"/>
                </a:solidFill>
                <a:effectLst/>
                <a:latin typeface="+mn-lt"/>
                <a:ea typeface="+mn-ea"/>
                <a:cs typeface="+mn-cs"/>
              </a:rPr>
              <a:t>Mavima</a:t>
            </a:r>
            <a:r>
              <a:rPr lang="es-ES" sz="1200" b="0" i="0" kern="1200" dirty="0">
                <a:solidFill>
                  <a:schemeClr val="tx1"/>
                </a:solidFill>
                <a:effectLst/>
                <a:latin typeface="+mn-lt"/>
                <a:ea typeface="+mn-ea"/>
                <a:cs typeface="+mn-cs"/>
              </a:rPr>
              <a:t> sobrevivió al accidente y se declaró culpable de todos los cargos. Su sentencia fue cumplir entre 30 meses y 15 años de prisión.</a:t>
            </a:r>
          </a:p>
          <a:p>
            <a:pPr fontAlgn="base"/>
            <a:r>
              <a:rPr lang="es-ES" sz="1200" b="0" i="0" kern="1200" dirty="0">
                <a:solidFill>
                  <a:schemeClr val="tx1"/>
                </a:solidFill>
                <a:effectLst/>
                <a:latin typeface="+mn-lt"/>
                <a:ea typeface="+mn-ea"/>
                <a:cs typeface="+mn-cs"/>
              </a:rPr>
              <a:t>A pesar de su dolor y rabia inimaginable,  el padre de Tim </a:t>
            </a:r>
            <a:r>
              <a:rPr lang="es-ES" sz="1200" b="0" i="0" kern="1200" dirty="0" err="1">
                <a:solidFill>
                  <a:schemeClr val="tx1"/>
                </a:solidFill>
                <a:effectLst/>
                <a:latin typeface="+mn-lt"/>
                <a:ea typeface="+mn-ea"/>
                <a:cs typeface="+mn-cs"/>
              </a:rPr>
              <a:t>See</a:t>
            </a:r>
            <a:r>
              <a:rPr lang="es-ES" sz="1200" b="0" i="0" kern="1200" dirty="0">
                <a:solidFill>
                  <a:schemeClr val="tx1"/>
                </a:solidFill>
                <a:effectLst/>
                <a:latin typeface="+mn-lt"/>
                <a:ea typeface="+mn-ea"/>
                <a:cs typeface="+mn-cs"/>
              </a:rPr>
              <a:t>, una de las víctimas, dio un conmovedor discurso a la corte en nombre de </a:t>
            </a:r>
            <a:r>
              <a:rPr lang="es-ES" sz="1200" b="0" i="0" kern="1200" dirty="0" err="1">
                <a:solidFill>
                  <a:schemeClr val="tx1"/>
                </a:solidFill>
                <a:effectLst/>
                <a:latin typeface="+mn-lt"/>
                <a:ea typeface="+mn-ea"/>
                <a:cs typeface="+mn-cs"/>
              </a:rPr>
              <a:t>Mavima</a:t>
            </a:r>
            <a:r>
              <a:rPr lang="es-ES" sz="1200" b="0" i="0" kern="1200" dirty="0">
                <a:solidFill>
                  <a:schemeClr val="tx1"/>
                </a:solidFill>
                <a:effectLst/>
                <a:latin typeface="+mn-lt"/>
                <a:ea typeface="+mn-ea"/>
                <a:cs typeface="+mn-cs"/>
              </a:rPr>
              <a:t>, instando al juez a que le diera una sentencia leve.</a:t>
            </a:r>
          </a:p>
          <a:p>
            <a:pPr fontAlgn="base"/>
            <a:r>
              <a:rPr lang="es-ES" sz="1200" b="0" i="0" kern="1200" dirty="0">
                <a:solidFill>
                  <a:schemeClr val="tx1"/>
                </a:solidFill>
                <a:effectLst/>
                <a:latin typeface="+mn-lt"/>
                <a:ea typeface="+mn-ea"/>
                <a:cs typeface="+mn-cs"/>
              </a:rPr>
              <a:t>“Le estoy rogando que le permita a </a:t>
            </a:r>
            <a:r>
              <a:rPr lang="es-ES" sz="1200" b="0" i="0" kern="1200" dirty="0" err="1">
                <a:solidFill>
                  <a:schemeClr val="tx1"/>
                </a:solidFill>
                <a:effectLst/>
                <a:latin typeface="+mn-lt"/>
                <a:ea typeface="+mn-ea"/>
                <a:cs typeface="+mn-cs"/>
              </a:rPr>
              <a:t>Takunda</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Mavima</a:t>
            </a:r>
            <a:r>
              <a:rPr lang="es-ES" sz="1200" b="0" i="0" kern="1200" dirty="0">
                <a:solidFill>
                  <a:schemeClr val="tx1"/>
                </a:solidFill>
                <a:effectLst/>
                <a:latin typeface="+mn-lt"/>
                <a:ea typeface="+mn-ea"/>
                <a:cs typeface="+mn-cs"/>
              </a:rPr>
              <a:t>  hacer algo de sí mismo en el mundo real – no lo mande a la cárcel a endurecerse y amargarse. Ese chico ha aprendido su lección una y mil veces y nunca va a cometer el mismo error otra vez”, declaró.</a:t>
            </a:r>
          </a:p>
          <a:p>
            <a:pPr fontAlgn="base"/>
            <a:r>
              <a:rPr lang="es-ES" sz="1200" b="0" i="0" kern="1200" dirty="0">
                <a:solidFill>
                  <a:schemeClr val="tx1"/>
                </a:solidFill>
                <a:effectLst/>
                <a:latin typeface="+mn-lt"/>
                <a:ea typeface="+mn-ea"/>
                <a:cs typeface="+mn-cs"/>
              </a:rPr>
              <a:t>Cuando terminó la audiencia, la familia de la víctima se abrió paso a través de la sala para abrazar, consolar, y perdonar  públicamente a </a:t>
            </a:r>
            <a:r>
              <a:rPr lang="es-ES" sz="1200" b="0" i="0" kern="1200" dirty="0" err="1">
                <a:solidFill>
                  <a:schemeClr val="tx1"/>
                </a:solidFill>
                <a:effectLst/>
                <a:latin typeface="+mn-lt"/>
                <a:ea typeface="+mn-ea"/>
                <a:cs typeface="+mn-cs"/>
              </a:rPr>
              <a:t>Mavima</a:t>
            </a:r>
            <a:r>
              <a:rPr lang="es-ES" sz="1200" b="0" i="0" kern="1200" dirty="0">
                <a:solidFill>
                  <a:schemeClr val="tx1"/>
                </a:solidFill>
                <a:effectLst/>
                <a:latin typeface="+mn-lt"/>
                <a:ea typeface="+mn-ea"/>
                <a:cs typeface="+mn-cs"/>
              </a:rPr>
              <a:t>.</a:t>
            </a:r>
            <a:endParaRPr lang="en-US" sz="1200" dirty="0"/>
          </a:p>
          <a:p>
            <a:endParaRPr lang="en-US" sz="1200" dirty="0"/>
          </a:p>
          <a:p>
            <a:r>
              <a:rPr lang="en-US" sz="1200" dirty="0" err="1"/>
              <a:t>Foto</a:t>
            </a:r>
            <a:r>
              <a:rPr lang="en-US" sz="1200" dirty="0"/>
              <a:t> </a:t>
            </a:r>
            <a:r>
              <a:rPr lang="en-US" sz="1200" dirty="0" err="1"/>
              <a:t>tomada</a:t>
            </a:r>
            <a:r>
              <a:rPr lang="en-US" sz="1200" dirty="0"/>
              <a:t> </a:t>
            </a:r>
            <a:r>
              <a:rPr lang="en-US" sz="1200" dirty="0" err="1"/>
              <a:t>por</a:t>
            </a:r>
            <a:r>
              <a:rPr lang="en-US" sz="1200" dirty="0"/>
              <a:t>: Chris Clark, Grand Rapids Press</a:t>
            </a:r>
          </a:p>
          <a:p>
            <a:endParaRPr lang="en-US" sz="1200" dirty="0"/>
          </a:p>
          <a:p>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44</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45</a:t>
            </a:fld>
            <a:endParaRPr lang="es-ES"/>
          </a:p>
        </p:txBody>
      </p:sp>
    </p:spTree>
    <p:extLst>
      <p:ext uri="{BB962C8B-B14F-4D97-AF65-F5344CB8AC3E}">
        <p14:creationId xmlns:p14="http://schemas.microsoft.com/office/powerpoint/2010/main" val="776800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Una madre </a:t>
            </a:r>
            <a:r>
              <a:rPr lang="es-ES_tradnl" sz="1200" i="1" kern="1200" dirty="0" err="1">
                <a:solidFill>
                  <a:schemeClr val="tx1"/>
                </a:solidFill>
                <a:effectLst/>
                <a:latin typeface="+mn-lt"/>
                <a:ea typeface="+mn-ea"/>
                <a:cs typeface="+mn-cs"/>
              </a:rPr>
              <a:t>aflijida</a:t>
            </a:r>
            <a:r>
              <a:rPr lang="es-ES_tradnl" sz="1200" i="1" kern="1200" dirty="0">
                <a:solidFill>
                  <a:schemeClr val="tx1"/>
                </a:solidFill>
                <a:effectLst/>
                <a:latin typeface="+mn-lt"/>
                <a:ea typeface="+mn-ea"/>
                <a:cs typeface="+mn-cs"/>
              </a:rPr>
              <a:t> suplicó a Dios por su hijo moribundo. Virtualmente obligó al Señor  repitiendo varias veces con pasión: -¨Señor, me lo tienes que sanar, me lo tienes que sanar¨.</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hijo mejoró, creció, pero después de ser un martirio latente para su madre, esta al fin lo vio morir colgado a los 22 años, por criminal. Comprendió ella entonces que en aquella ocasión debería haber dicho: -"Señor, HAGASE TU VOLUNTAD"..</a:t>
            </a:r>
            <a:r>
              <a:rPr lang="es-ES_tradnl" sz="1200" i="0" kern="1200" dirty="0">
                <a:solidFill>
                  <a:schemeClr val="tx1"/>
                </a:solidFill>
                <a:effectLst/>
                <a:latin typeface="+mn-lt"/>
                <a:ea typeface="+mn-ea"/>
                <a:cs typeface="+mn-cs"/>
              </a:rPr>
              <a:t>.</a:t>
            </a:r>
            <a:endParaRPr lang="es-ES" sz="1200" i="1"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46</a:t>
            </a:fld>
            <a:endParaRPr lang="es-ES"/>
          </a:p>
        </p:txBody>
      </p:sp>
    </p:spTree>
    <p:extLst>
      <p:ext uri="{BB962C8B-B14F-4D97-AF65-F5344CB8AC3E}">
        <p14:creationId xmlns:p14="http://schemas.microsoft.com/office/powerpoint/2010/main" val="1383570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0" kern="1200" dirty="0">
                <a:solidFill>
                  <a:schemeClr val="tx1"/>
                </a:solidFill>
                <a:effectLst/>
                <a:latin typeface="+mn-lt"/>
                <a:ea typeface="+mn-ea"/>
                <a:cs typeface="+mn-cs"/>
              </a:rPr>
              <a:t>Una madre afligida suplicó a Dios por su hijo moribundo. Virtualmente obligó al Señor  repitiendo varias veces con pasión: -¨Señor, me lo tienes que sanar, me lo tienes que sanar¨.</a:t>
            </a:r>
            <a:endParaRPr lang="es-ES" sz="1200" i="0" kern="1200" dirty="0">
              <a:solidFill>
                <a:schemeClr val="tx1"/>
              </a:solidFill>
              <a:effectLst/>
              <a:latin typeface="+mn-lt"/>
              <a:ea typeface="+mn-ea"/>
              <a:cs typeface="+mn-cs"/>
            </a:endParaRPr>
          </a:p>
          <a:p>
            <a:r>
              <a:rPr lang="es-ES_tradnl" sz="1200" i="0" kern="1200" dirty="0">
                <a:solidFill>
                  <a:schemeClr val="tx1"/>
                </a:solidFill>
                <a:effectLst/>
                <a:latin typeface="+mn-lt"/>
                <a:ea typeface="+mn-ea"/>
                <a:cs typeface="+mn-cs"/>
              </a:rPr>
              <a:t>El hijo mejoró, creció, pero después de ser un martirio latente para su madre, esta al fin lo vio morir colgado a los 22 años, por criminal. Comprendió ella entonces que en aquella ocasión debería haber dicho: -"Señor, HAGASE TU VOLUNTAD"...</a:t>
            </a:r>
            <a:endParaRPr lang="es-ES" sz="120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47</a:t>
            </a:fld>
            <a:endParaRPr lang="es-ES"/>
          </a:p>
        </p:txBody>
      </p:sp>
    </p:spTree>
    <p:extLst>
      <p:ext uri="{BB962C8B-B14F-4D97-AF65-F5344CB8AC3E}">
        <p14:creationId xmlns:p14="http://schemas.microsoft.com/office/powerpoint/2010/main" val="1383570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t>Lucas 18:1-7</a:t>
            </a:r>
            <a:endParaRPr lang="es-ES_tradnl" sz="1200" i="1" u="sng" dirty="0"/>
          </a:p>
          <a:p>
            <a:pPr marL="0" indent="0">
              <a:buNone/>
            </a:pPr>
            <a:r>
              <a:rPr lang="es-ES" dirty="0"/>
              <a:t>También les refirió Jesús una parábola sobre la necesidad de orar siempre, y no desmayar,</a:t>
            </a:r>
          </a:p>
          <a:p>
            <a:pPr marL="0" indent="0">
              <a:buNone/>
            </a:pPr>
            <a:r>
              <a:rPr lang="es-ES" b="1" baseline="30000" dirty="0"/>
              <a:t>2 </a:t>
            </a:r>
            <a:r>
              <a:rPr lang="es-ES" dirty="0"/>
              <a:t>diciendo: Había en una ciudad un juez, que ni temía a Dios, ni respetaba a hombre.</a:t>
            </a:r>
          </a:p>
          <a:p>
            <a:pPr marL="0" indent="0">
              <a:buNone/>
            </a:pPr>
            <a:r>
              <a:rPr lang="es-ES" b="1" baseline="30000" dirty="0"/>
              <a:t>3 </a:t>
            </a:r>
            <a:r>
              <a:rPr lang="es-ES" dirty="0"/>
              <a:t>Había también en aquella ciudad una viuda, la cual venía a él, diciendo: Hazme justicia de mi adversario.</a:t>
            </a:r>
          </a:p>
          <a:p>
            <a:pPr marL="0" indent="0">
              <a:buNone/>
            </a:pPr>
            <a:r>
              <a:rPr lang="es-ES" b="1" baseline="30000" dirty="0"/>
              <a:t>4 </a:t>
            </a:r>
            <a:r>
              <a:rPr lang="es-ES" dirty="0"/>
              <a:t>Y él no quiso por algún tiempo; pero después de esto dijo dentro de sí: Aunque ni temo a Dios, ni tengo respeto a hombre,</a:t>
            </a:r>
          </a:p>
          <a:p>
            <a:pPr marL="0" indent="0">
              <a:buNone/>
            </a:pPr>
            <a:r>
              <a:rPr lang="es-ES" b="1" baseline="30000" dirty="0"/>
              <a:t>5 </a:t>
            </a:r>
            <a:r>
              <a:rPr lang="es-ES" dirty="0"/>
              <a:t>sin embargo, porque esta viuda me es molesta, le haré justicia, no sea que viniendo de continuo, me agote la paciencia.</a:t>
            </a:r>
          </a:p>
          <a:p>
            <a:pPr marL="0" indent="0">
              <a:buNone/>
            </a:pPr>
            <a:r>
              <a:rPr lang="es-ES" b="1" baseline="30000" dirty="0"/>
              <a:t>6 </a:t>
            </a:r>
            <a:r>
              <a:rPr lang="es-ES" dirty="0"/>
              <a:t>Y dijo el Señor: Oíd lo que dijo el juez injusto.</a:t>
            </a:r>
          </a:p>
          <a:p>
            <a:pPr marL="0" indent="0">
              <a:buNone/>
            </a:pPr>
            <a:r>
              <a:rPr lang="es-ES" b="1" baseline="30000" dirty="0"/>
              <a:t>7 </a:t>
            </a:r>
            <a:r>
              <a:rPr lang="es-ES" dirty="0"/>
              <a:t>¿Y acaso Dios no hará justicia a sus escogidos, que claman a él día y noche? ¿Se tardará en responderles?</a:t>
            </a: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48</a:t>
            </a:fld>
            <a:endParaRPr lang="es-ES"/>
          </a:p>
        </p:txBody>
      </p:sp>
    </p:spTree>
    <p:extLst>
      <p:ext uri="{BB962C8B-B14F-4D97-AF65-F5344CB8AC3E}">
        <p14:creationId xmlns:p14="http://schemas.microsoft.com/office/powerpoint/2010/main" val="1803968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s-ES_tradnl" dirty="0"/>
              <a:t>¡Todo ser humano enfrenta preocupaciones y problemas. Estos están relacionados con la familia, al trabajo, la salud, nuestra relación social o a nuestra vida personal y espiritual.</a:t>
            </a:r>
            <a:endParaRPr lang="es-ES" dirty="0"/>
          </a:p>
          <a:p>
            <a:pPr marL="0" indent="0">
              <a:buNone/>
            </a:pPr>
            <a:r>
              <a:rPr lang="es-ES_tradnl" dirty="0"/>
              <a:t>- Un niño está enfermo al borde de la muerte.</a:t>
            </a:r>
            <a:endParaRPr lang="es-ES" dirty="0"/>
          </a:p>
          <a:p>
            <a:pPr marL="0" indent="0">
              <a:buNone/>
            </a:pPr>
            <a:r>
              <a:rPr lang="es-ES_tradnl" dirty="0"/>
              <a:t>- Una madre desesperada. Su esposo es alcohólico, mientras que los hijos se encuentran con hambre, desnudos y con un techo precario. Anhela un cambio.</a:t>
            </a:r>
            <a:endParaRPr lang="es-ES" dirty="0"/>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a:t>
            </a:fld>
            <a:endParaRPr lang="es-ES"/>
          </a:p>
        </p:txBody>
      </p:sp>
    </p:spTree>
    <p:extLst>
      <p:ext uri="{BB962C8B-B14F-4D97-AF65-F5344CB8AC3E}">
        <p14:creationId xmlns:p14="http://schemas.microsoft.com/office/powerpoint/2010/main" val="1638444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49</a:t>
            </a:fld>
            <a:endParaRPr lang="es-ES"/>
          </a:p>
        </p:txBody>
      </p:sp>
    </p:spTree>
    <p:extLst>
      <p:ext uri="{BB962C8B-B14F-4D97-AF65-F5344CB8AC3E}">
        <p14:creationId xmlns:p14="http://schemas.microsoft.com/office/powerpoint/2010/main" val="1383570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a:solidFill>
                  <a:schemeClr val="tx1"/>
                </a:solidFill>
                <a:effectLst/>
                <a:latin typeface="+mn-lt"/>
                <a:ea typeface="+mn-ea"/>
                <a:cs typeface="+mn-cs"/>
              </a:rPr>
              <a:t>El que aparta su oído para no oír la ley, Su oración también es abominable. </a:t>
            </a:r>
            <a:r>
              <a:rPr lang="es-ES_tradnl" sz="1200" dirty="0"/>
              <a:t>(Prov. 28:9)</a:t>
            </a:r>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50</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En el nombre de Jesús.</a:t>
            </a:r>
          </a:p>
          <a:p>
            <a:r>
              <a:rPr lang="es-ES" dirty="0"/>
              <a:t>El pecado nos separó de Dios, sólo por la gracia de Cristo merecemos que nuestras oraciones lleguen a su trono.</a:t>
            </a:r>
          </a:p>
          <a:p>
            <a:endParaRPr lang="es-ES" dirty="0"/>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51</a:t>
            </a:fld>
            <a:endParaRPr lang="es-ES"/>
          </a:p>
        </p:txBody>
      </p:sp>
    </p:spTree>
    <p:extLst>
      <p:ext uri="{BB962C8B-B14F-4D97-AF65-F5344CB8AC3E}">
        <p14:creationId xmlns:p14="http://schemas.microsoft.com/office/powerpoint/2010/main" val="40154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52</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54</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0" kern="1200">
                <a:solidFill>
                  <a:schemeClr val="tx1"/>
                </a:solidFill>
                <a:effectLst/>
                <a:latin typeface="+mn-lt"/>
                <a:ea typeface="+mn-ea"/>
                <a:cs typeface="+mn-cs"/>
              </a:rPr>
              <a:t>Cada ser humano lleva una carga de preocupaciones y problemas.</a:t>
            </a:r>
            <a:endParaRPr lang="es-ES" sz="1200" i="0" kern="1200">
              <a:solidFill>
                <a:schemeClr val="tx1"/>
              </a:solidFill>
              <a:effectLst/>
              <a:latin typeface="+mn-lt"/>
              <a:ea typeface="+mn-ea"/>
              <a:cs typeface="+mn-cs"/>
            </a:endParaRPr>
          </a:p>
          <a:p>
            <a:r>
              <a:rPr lang="es-ES_tradnl" sz="1200" i="0" kern="1200">
                <a:solidFill>
                  <a:schemeClr val="tx1"/>
                </a:solidFill>
                <a:effectLst/>
                <a:latin typeface="+mn-lt"/>
                <a:ea typeface="+mn-ea"/>
                <a:cs typeface="+mn-cs"/>
              </a:rPr>
              <a:t>Miedo, dudas, desengaños, frustraciones, amarguras, fracasos y nuestras propias culpas y pecados.</a:t>
            </a:r>
            <a:endParaRPr lang="es-ES" sz="1200" i="0" kern="1200">
              <a:solidFill>
                <a:schemeClr val="tx1"/>
              </a:solidFill>
              <a:effectLst/>
              <a:latin typeface="+mn-lt"/>
              <a:ea typeface="+mn-ea"/>
              <a:cs typeface="+mn-cs"/>
            </a:endParaRPr>
          </a:p>
          <a:p>
            <a:r>
              <a:rPr lang="es-ES_tradnl" sz="1200" i="0" kern="1200">
                <a:solidFill>
                  <a:schemeClr val="tx1"/>
                </a:solidFill>
                <a:effectLst/>
                <a:latin typeface="+mn-lt"/>
                <a:ea typeface="+mn-ea"/>
                <a:cs typeface="+mn-cs"/>
              </a:rPr>
              <a:t>Esas pesadas cargas emocionales y de conciencia amenazan a menudo con aplastarnos y aniquilarnos.</a:t>
            </a:r>
            <a:endParaRPr lang="es-ES" sz="1200" i="0" kern="1200">
              <a:solidFill>
                <a:schemeClr val="tx1"/>
              </a:solidFill>
              <a:effectLst/>
              <a:latin typeface="+mn-lt"/>
              <a:ea typeface="+mn-ea"/>
              <a:cs typeface="+mn-cs"/>
            </a:endParaRPr>
          </a:p>
          <a:p>
            <a:r>
              <a:rPr lang="es-ES_tradnl" sz="1200" i="0" kern="1200">
                <a:solidFill>
                  <a:schemeClr val="tx1"/>
                </a:solidFill>
                <a:effectLst/>
                <a:latin typeface="+mn-lt"/>
                <a:ea typeface="+mn-ea"/>
                <a:cs typeface="+mn-cs"/>
              </a:rPr>
              <a:t>Entonces... ¡Tomemos el teléfono de Dios y llamémosle!. Alguien se coloca entonces a nuestro lado y toma sobre sí nuestro fardo de preocupaciones, problemas y pecados.</a:t>
            </a:r>
            <a:endParaRPr lang="es-ES" sz="120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55</a:t>
            </a:fld>
            <a:endParaRPr lang="es-ES"/>
          </a:p>
        </p:txBody>
      </p:sp>
    </p:spTree>
    <p:extLst>
      <p:ext uri="{BB962C8B-B14F-4D97-AF65-F5344CB8AC3E}">
        <p14:creationId xmlns:p14="http://schemas.microsoft.com/office/powerpoint/2010/main" val="2622117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56</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57</a:t>
            </a:fld>
            <a:endParaRPr lang="es-ES"/>
          </a:p>
        </p:txBody>
      </p:sp>
    </p:spTree>
    <p:extLst>
      <p:ext uri="{BB962C8B-B14F-4D97-AF65-F5344CB8AC3E}">
        <p14:creationId xmlns:p14="http://schemas.microsoft.com/office/powerpoint/2010/main" val="4265896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58</a:t>
            </a:fld>
            <a:endParaRPr lang="es-ES"/>
          </a:p>
        </p:txBody>
      </p:sp>
    </p:spTree>
    <p:extLst>
      <p:ext uri="{BB962C8B-B14F-4D97-AF65-F5344CB8AC3E}">
        <p14:creationId xmlns:p14="http://schemas.microsoft.com/office/powerpoint/2010/main" val="3642643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"Soñé que caminaba a orillas del mar junto a mi Señor... </a:t>
            </a:r>
          </a:p>
          <a:p>
            <a:r>
              <a:rPr lang="es-ES_tradnl" sz="1200" i="1" kern="1200" dirty="0">
                <a:solidFill>
                  <a:schemeClr val="tx1"/>
                </a:solidFill>
                <a:effectLst/>
                <a:latin typeface="+mn-lt"/>
                <a:ea typeface="+mn-ea"/>
                <a:cs typeface="+mn-cs"/>
              </a:rPr>
              <a:t>Aparecieron ante mí todas las escenas de mi vida, y en cada cuadro me pareció ver dos pares de huellas en la arena, unas eran mías y las otras de mi Señor. Al haber pasado la última escena, miré atrás y comprobé que en muchas ocasiones solamente se veía un solo par de pisadas en la arena. Noté también que eso sucedía en los momentos más difíciles y angustiosos de mi existencia.</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Esto realmente me perturbó y dirigiéndome entonces al Señor le dije: -"Señor, tú me dijiste cuando resolví seguirte, que estarías siempre conmigo, todo el camino. Sin embargo, he visto que en los momentos más difíciles de mi vida, había solo un par de pisadas.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No comprendo por qué me abandonaste cuando más te necesitaba".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Señor tomó mi mano y me dijo: -"Mi querido hijo, yo te amo, y  jamás te dejaría. Durante tus momentos de sufrimiento, pruebas y dolor, cuando viste solo un par de pisadas en la arena, fue justamente allí donde yo TE LLEVÉ EN MIS BRAZOS".</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59</a:t>
            </a:fld>
            <a:endParaRPr lang="es-ES"/>
          </a:p>
        </p:txBody>
      </p:sp>
    </p:spTree>
    <p:extLst>
      <p:ext uri="{BB962C8B-B14F-4D97-AF65-F5344CB8AC3E}">
        <p14:creationId xmlns:p14="http://schemas.microsoft.com/office/powerpoint/2010/main" val="4249830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Se dice que en cierta ocasión el gran compositor HAYDN, estaba conversando con dos amigos suyos acerca de la tristeza y la depresión moral.</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Cuando me siento desanimado- decía uno -comienzo a beber y esto me da nuevas fuerzas.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-Pues yo- contestó el otro -lo que hago es ponerme a tocar, y nada como la música para dar nuevo ánimo y alejar las penas.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HAYDN afirmó: -Pues, cuando yo me siento triste, ORO AL SEÑOR. Nadie como El para consolar y dar fuerzas al cansado...</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a:t>
            </a:fld>
            <a:endParaRPr lang="es-ES"/>
          </a:p>
        </p:txBody>
      </p:sp>
    </p:spTree>
    <p:extLst>
      <p:ext uri="{BB962C8B-B14F-4D97-AF65-F5344CB8AC3E}">
        <p14:creationId xmlns:p14="http://schemas.microsoft.com/office/powerpoint/2010/main" val="628006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dirty="0"/>
              <a:t>-  Usemos el teléfono de Dios, la llave en la mano de la fe, la vitamina del alma para: </a:t>
            </a:r>
            <a:br>
              <a:rPr lang="es-ES" sz="1200" dirty="0"/>
            </a:br>
            <a:r>
              <a:rPr lang="es-ES_tradnl" sz="1200" dirty="0"/>
              <a:t>- Adorarle, agradecerle, confesar nuestras culpas, contarle nuestras preocupaciones y mantener comunión personal, diariamente con El.</a:t>
            </a:r>
            <a:br>
              <a:rPr lang="es-ES" sz="1200" dirty="0"/>
            </a:br>
            <a:r>
              <a:rPr lang="es-ES_tradnl" sz="1200" dirty="0"/>
              <a:t>-  Cultivemos la oración en la familia, enseñemos a orar a nuestros hijos.</a:t>
            </a:r>
            <a:br>
              <a:rPr lang="es-ES" sz="1200" dirty="0"/>
            </a:br>
            <a:r>
              <a:rPr lang="es-ES_tradnl" sz="1200" dirty="0"/>
              <a:t>- Viviremos felices y confiados, con paz, aún en los peores problemas, sentiremos que El nos sostiene.</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60</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0" kern="1200" dirty="0">
                <a:solidFill>
                  <a:schemeClr val="tx1"/>
                </a:solidFill>
                <a:effectLst/>
                <a:latin typeface="+mn-lt"/>
                <a:ea typeface="+mn-ea"/>
                <a:cs typeface="+mn-cs"/>
              </a:rPr>
              <a:t>Una pobre mujer viuda había estado leyendo con su hijo la historia de Elías cuando un cuervo lo alimentó en una época de hambre... estaban sentados en su humilde comedor, sin fuego en la chimenea. Ni la madre ni el niño habían comido aquel día y, sentían hambre.</a:t>
            </a:r>
            <a:endParaRPr lang="es-ES" sz="1200" i="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-Mamá- dijo el niño -si vinieran los cuervos encontrarían la puerta cerrada, ¿me permites que la abra?</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-Pues ábrela, hijito- contestó la madre. Y el niño continuó diciendo: -Pues ahora que ya está abierta volvamos a pedir al Señor que nos envíe al menos un cuervo con un pan-. -Volvamos- asintió la madre.</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En tanto oraban con la puerta abierta, acertó a pasar por allí el alcalde del pueblo. Se paró intrigado ante la puerta y al enterarse de la necesidad de aquella pobre mujer y su hijo, fue hasta su casa y trajo un cesto lleno de comida. Dios había premiado la sencilla fe del niño...</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8</a:t>
            </a:fld>
            <a:endParaRPr lang="es-ES"/>
          </a:p>
        </p:txBody>
      </p:sp>
    </p:spTree>
    <p:extLst>
      <p:ext uri="{BB962C8B-B14F-4D97-AF65-F5344CB8AC3E}">
        <p14:creationId xmlns:p14="http://schemas.microsoft.com/office/powerpoint/2010/main" val="530983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(Textos tomados</a:t>
            </a:r>
            <a:r>
              <a:rPr lang="es-ES_tradnl" baseline="0" dirty="0"/>
              <a:t> de E</a:t>
            </a:r>
            <a:r>
              <a:rPr lang="es-ES_tradnl" i="0" dirty="0"/>
              <a:t>. G. White, C.C., pág. 57)</a:t>
            </a:r>
            <a:endParaRPr lang="es-ES" i="0" dirty="0"/>
          </a:p>
          <a:p>
            <a:endParaRPr lang="es-ES_tradnl"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nos falta la vitamina A, se afecta la vista. Cuando nos falta la vitamina B, nos enfermamos de los nervios. Cuando nos falta la vitamina C, se facilitan las infecciones y los </a:t>
            </a:r>
            <a:r>
              <a:rPr lang="es-ES_tradnl" sz="1200" i="1" kern="1200" dirty="0" err="1">
                <a:solidFill>
                  <a:schemeClr val="tx1"/>
                </a:solidFill>
                <a:effectLst/>
                <a:latin typeface="+mn-lt"/>
                <a:ea typeface="+mn-ea"/>
                <a:cs typeface="+mn-cs"/>
              </a:rPr>
              <a:t>resfrios</a:t>
            </a:r>
            <a:r>
              <a:rPr lang="es-ES_tradnl" sz="1200" i="1" kern="1200" dirty="0">
                <a:solidFill>
                  <a:schemeClr val="tx1"/>
                </a:solidFill>
                <a:effectLst/>
                <a:latin typeface="+mn-lt"/>
                <a:ea typeface="+mn-ea"/>
                <a:cs typeface="+mn-cs"/>
              </a:rPr>
              <a:t>.</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Así es la vida espiritual. Cuando nos falta la vitamina llamada </a:t>
            </a:r>
            <a:r>
              <a:rPr lang="es-ES_tradnl" sz="1200" b="1" i="1" kern="1200" dirty="0">
                <a:solidFill>
                  <a:schemeClr val="tx1"/>
                </a:solidFill>
                <a:effectLst/>
                <a:latin typeface="+mn-lt"/>
                <a:ea typeface="+mn-ea"/>
                <a:cs typeface="+mn-cs"/>
              </a:rPr>
              <a:t>ORACION</a:t>
            </a:r>
            <a:r>
              <a:rPr lang="es-ES_tradnl" sz="1200" i="1" kern="1200" dirty="0">
                <a:solidFill>
                  <a:schemeClr val="tx1"/>
                </a:solidFill>
                <a:effectLst/>
                <a:latin typeface="+mn-lt"/>
                <a:ea typeface="+mn-ea"/>
                <a:cs typeface="+mn-cs"/>
              </a:rPr>
              <a:t>, se perjudica nuestra visión espiritual, decaemos en la fe y podemos caer más fácilmente en la tentación.</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9</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(Textos tomados</a:t>
            </a:r>
            <a:r>
              <a:rPr lang="es-ES_tradnl" baseline="0" dirty="0"/>
              <a:t> de E</a:t>
            </a:r>
            <a:r>
              <a:rPr lang="es-ES_tradnl" i="0" dirty="0"/>
              <a:t>. G. White, C.C., pág. 57)</a:t>
            </a:r>
            <a:endParaRPr lang="es-ES" i="0" dirty="0"/>
          </a:p>
          <a:p>
            <a:endParaRPr lang="es-ES_tradnl"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nos falta la vitamina A, se afecta la vista. Cuando nos falta la vitamina B, nos enfermamos de los nervios. Cuando nos falta la vitamina C, se facilitan las infecciones y los </a:t>
            </a:r>
            <a:r>
              <a:rPr lang="es-ES_tradnl" sz="1200" i="1" kern="1200" dirty="0" err="1">
                <a:solidFill>
                  <a:schemeClr val="tx1"/>
                </a:solidFill>
                <a:effectLst/>
                <a:latin typeface="+mn-lt"/>
                <a:ea typeface="+mn-ea"/>
                <a:cs typeface="+mn-cs"/>
              </a:rPr>
              <a:t>resfrios</a:t>
            </a:r>
            <a:r>
              <a:rPr lang="es-ES_tradnl" sz="1200" i="1" kern="1200" dirty="0">
                <a:solidFill>
                  <a:schemeClr val="tx1"/>
                </a:solidFill>
                <a:effectLst/>
                <a:latin typeface="+mn-lt"/>
                <a:ea typeface="+mn-ea"/>
                <a:cs typeface="+mn-cs"/>
              </a:rPr>
              <a:t>.</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Así es la vida espiritual. Cuando nos falta la vitamina llamada </a:t>
            </a:r>
            <a:r>
              <a:rPr lang="es-ES_tradnl" sz="1200" b="1" i="1" kern="1200" dirty="0">
                <a:solidFill>
                  <a:schemeClr val="tx1"/>
                </a:solidFill>
                <a:effectLst/>
                <a:latin typeface="+mn-lt"/>
                <a:ea typeface="+mn-ea"/>
                <a:cs typeface="+mn-cs"/>
              </a:rPr>
              <a:t>ORACION</a:t>
            </a:r>
            <a:r>
              <a:rPr lang="es-ES_tradnl" sz="1200" i="1" kern="1200" dirty="0">
                <a:solidFill>
                  <a:schemeClr val="tx1"/>
                </a:solidFill>
                <a:effectLst/>
                <a:latin typeface="+mn-lt"/>
                <a:ea typeface="+mn-ea"/>
                <a:cs typeface="+mn-cs"/>
              </a:rPr>
              <a:t>, se perjudica nuestra visión espiritual, decaemos en la fe y podemos caer más fácilmente en la tentación.</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10</a:t>
            </a:fld>
            <a:endParaRPr lang="es-ES"/>
          </a:p>
        </p:txBody>
      </p:sp>
    </p:spTree>
    <p:extLst>
      <p:ext uri="{BB962C8B-B14F-4D97-AF65-F5344CB8AC3E}">
        <p14:creationId xmlns:p14="http://schemas.microsoft.com/office/powerpoint/2010/main" val="274536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(Textos tomados</a:t>
            </a:r>
            <a:r>
              <a:rPr lang="es-ES_tradnl" baseline="0" dirty="0"/>
              <a:t> de E</a:t>
            </a:r>
            <a:r>
              <a:rPr lang="es-ES_tradnl" i="0" dirty="0"/>
              <a:t>. G. White, C.C., pág. 57)</a:t>
            </a:r>
            <a:endParaRPr lang="es-ES" i="0" dirty="0"/>
          </a:p>
          <a:p>
            <a:endParaRPr lang="es-ES_tradnl"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nos falta la vitamina A, se afecta la vista. Cuando nos falta la vitamina B, nos enfermamos de los nervios. Cuando nos falta la vitamina C, se facilitan las infecciones y los </a:t>
            </a:r>
            <a:r>
              <a:rPr lang="es-ES_tradnl" sz="1200" i="1" kern="1200" dirty="0" err="1">
                <a:solidFill>
                  <a:schemeClr val="tx1"/>
                </a:solidFill>
                <a:effectLst/>
                <a:latin typeface="+mn-lt"/>
                <a:ea typeface="+mn-ea"/>
                <a:cs typeface="+mn-cs"/>
              </a:rPr>
              <a:t>resfrios</a:t>
            </a:r>
            <a:r>
              <a:rPr lang="es-ES_tradnl" sz="1200" i="1" kern="1200" dirty="0">
                <a:solidFill>
                  <a:schemeClr val="tx1"/>
                </a:solidFill>
                <a:effectLst/>
                <a:latin typeface="+mn-lt"/>
                <a:ea typeface="+mn-ea"/>
                <a:cs typeface="+mn-cs"/>
              </a:rPr>
              <a:t>.</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Así es la vida espiritual. Cuando nos falta la vitamina llamada </a:t>
            </a:r>
            <a:r>
              <a:rPr lang="es-ES_tradnl" sz="1200" b="1" i="1" kern="1200" dirty="0">
                <a:solidFill>
                  <a:schemeClr val="tx1"/>
                </a:solidFill>
                <a:effectLst/>
                <a:latin typeface="+mn-lt"/>
                <a:ea typeface="+mn-ea"/>
                <a:cs typeface="+mn-cs"/>
              </a:rPr>
              <a:t>ORACION</a:t>
            </a:r>
            <a:r>
              <a:rPr lang="es-ES_tradnl" sz="1200" i="1" kern="1200" dirty="0">
                <a:solidFill>
                  <a:schemeClr val="tx1"/>
                </a:solidFill>
                <a:effectLst/>
                <a:latin typeface="+mn-lt"/>
                <a:ea typeface="+mn-ea"/>
                <a:cs typeface="+mn-cs"/>
              </a:rPr>
              <a:t>, se perjudica nuestra visión espiritual, decaemos en la fe y podemos caer más fácilmente en la tentación.</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11</a:t>
            </a:fld>
            <a:endParaRPr lang="es-ES"/>
          </a:p>
        </p:txBody>
      </p:sp>
    </p:spTree>
    <p:extLst>
      <p:ext uri="{BB962C8B-B14F-4D97-AF65-F5344CB8AC3E}">
        <p14:creationId xmlns:p14="http://schemas.microsoft.com/office/powerpoint/2010/main" val="274536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068185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40984517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825233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3228533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01969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8229863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3300736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545683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5631458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9794526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1979725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AA75F-0AF0-4BC9-A137-5F423464ADBC}"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D15F2-7D39-4873-83A5-0341DC67227D}" type="slidenum">
              <a:rPr lang="es-ES" smtClean="0"/>
              <a:t>‹Nº›</a:t>
            </a:fld>
            <a:endParaRPr lang="es-ES"/>
          </a:p>
        </p:txBody>
      </p:sp>
    </p:spTree>
    <p:extLst>
      <p:ext uri="{BB962C8B-B14F-4D97-AF65-F5344CB8AC3E}">
        <p14:creationId xmlns:p14="http://schemas.microsoft.com/office/powerpoint/2010/main" val="70388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jpeg"/><Relationship Id="rId7"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5.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jpe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jpeg"/><Relationship Id="rId7"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jpeg"/><Relationship Id="rId7"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6124165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Definições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de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oração</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oración es una necesidad porque es la vida del alma.”</a:t>
            </a:r>
          </a:p>
        </p:txBody>
      </p:sp>
      <p:sp>
        <p:nvSpPr>
          <p:cNvPr id="7" name="2 Marcador de contenido"/>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“É o acto de abrir o </a:t>
            </a:r>
            <a:r>
              <a:rPr lang="es-ES"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nosso</a:t>
            </a: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coração</a:t>
            </a: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 Deus como a </a:t>
            </a:r>
            <a:r>
              <a:rPr lang="es-ES"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um</a:t>
            </a: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amigo.”</a:t>
            </a:r>
          </a:p>
        </p:txBody>
      </p:sp>
      <p:sp>
        <p:nvSpPr>
          <p:cNvPr id="9" name="2 Marcador de contenido" hidden="1"/>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la llave en la mano de la fe para abrir el almacén del cielo, en donde están atesorados los recursos infinitos de la omnipotencia".</a:t>
            </a:r>
          </a:p>
        </p:txBody>
      </p:sp>
      <p:sp>
        <p:nvSpPr>
          <p:cNvPr id="8" name="2 Marcador de contenido" hidden="1"/>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 una vitamina espiritual.”</a:t>
            </a: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232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9"/>
                                        </p:tgtEl>
                                      </p:cBhvr>
                                    </p:animEffect>
                                    <p:anim calcmode="lin" valueType="num">
                                      <p:cBhvr>
                                        <p:cTn id="33" dur="1000"/>
                                        <p:tgtEl>
                                          <p:spTgt spid="9"/>
                                        </p:tgtEl>
                                        <p:attrNameLst>
                                          <p:attrName>ppt_x</p:attrName>
                                        </p:attrNameLst>
                                      </p:cBhvr>
                                      <p:tavLst>
                                        <p:tav tm="0">
                                          <p:val>
                                            <p:strVal val="ppt_x"/>
                                          </p:val>
                                        </p:tav>
                                        <p:tav tm="100000">
                                          <p:val>
                                            <p:strVal val="ppt_x"/>
                                          </p:val>
                                        </p:tav>
                                      </p:tavLst>
                                    </p:anim>
                                    <p:anim calcmode="lin" valueType="num">
                                      <p:cBhvr>
                                        <p:cTn id="34" dur="1000"/>
                                        <p:tgtEl>
                                          <p:spTgt spid="9"/>
                                        </p:tgtEl>
                                        <p:attrNameLst>
                                          <p:attrName>ppt_y</p:attrName>
                                        </p:attrNameLst>
                                      </p:cBhvr>
                                      <p:tavLst>
                                        <p:tav tm="0">
                                          <p:val>
                                            <p:strVal val="ppt_y"/>
                                          </p:val>
                                        </p:tav>
                                        <p:tav tm="100000">
                                          <p:val>
                                            <p:strVal val="ppt_y-.1"/>
                                          </p:val>
                                        </p:tav>
                                      </p:tavLst>
                                    </p:anim>
                                    <p:set>
                                      <p:cBhvr>
                                        <p:cTn id="35" dur="1" fill="hold">
                                          <p:stCondLst>
                                            <p:cond delay="999"/>
                                          </p:stCondLst>
                                        </p:cTn>
                                        <p:tgtEl>
                                          <p:spTgt spid="9"/>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9" grpId="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Definições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de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oração</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oración es una necesidad porque es la vida del alma.”</a:t>
            </a:r>
          </a:p>
        </p:txBody>
      </p:sp>
      <p:sp>
        <p:nvSpPr>
          <p:cNvPr id="7" name="2 Marcador de contenido" hidden="1"/>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el acto de abrir nuestro corazón a Dios como a un amigo.”</a:t>
            </a:r>
          </a:p>
        </p:txBody>
      </p:sp>
      <p:sp>
        <p:nvSpPr>
          <p:cNvPr id="9" name="2 Marcador de contenido"/>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“É a chave na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mão</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da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fé</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para abrir os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tesouros</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do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céu</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onde</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estão</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atesourados</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os recursos infinitos da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omnipotência</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sp>
        <p:nvSpPr>
          <p:cNvPr id="8" name="2 Marcador de contenido" hidden="1"/>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 una vitamina espiritual.”</a:t>
            </a: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541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Definições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de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oração</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oración es una necesidad porque es la vida del alma.”</a:t>
            </a:r>
          </a:p>
        </p:txBody>
      </p:sp>
      <p:sp>
        <p:nvSpPr>
          <p:cNvPr id="7" name="2 Marcador de contenido" hidden="1"/>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el acto de abrir nuestro corazón a Dios como a un amigo.”</a:t>
            </a:r>
          </a:p>
        </p:txBody>
      </p:sp>
      <p:sp>
        <p:nvSpPr>
          <p:cNvPr id="9" name="2 Marcador de contenido" hidden="1"/>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la llave en la mano de la fe para abrir el almacén del cielo, en donde están atesorados los recursos infinitos de la omnipotencia".</a:t>
            </a:r>
          </a:p>
        </p:txBody>
      </p:sp>
      <p:sp>
        <p:nvSpPr>
          <p:cNvPr id="8" name="2 Marcador de contenido"/>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“É </a:t>
            </a:r>
            <a:r>
              <a:rPr lang="es-ES"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uma</a:t>
            </a: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vitamina espiritual.”</a:t>
            </a:r>
          </a:p>
          <a:p>
            <a:pPr marL="0" indent="0" algn="ctr">
              <a:buNone/>
            </a:pPr>
            <a:r>
              <a:rPr lang="es-ES" sz="1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sz="1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Caminho</a:t>
            </a:r>
            <a:r>
              <a:rPr lang="es-ES" sz="1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 Cristo, pág. 57)</a:t>
            </a: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1479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4476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06 ante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4860032" y="1988840"/>
            <a:ext cx="4176464" cy="3456384"/>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Que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meios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de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comunicação</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proveu</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Deus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depois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da caída no pecado?</a:t>
            </a:r>
          </a:p>
        </p:txBody>
      </p:sp>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512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06 bib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827584" y="1916832"/>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rPr>
              <a:t>O </a:t>
            </a:r>
            <a:r>
              <a:rPr lang="es-ES" sz="4000" b="1" i="1" spc="50" dirty="0" err="1">
                <a:ln w="11430"/>
                <a:solidFill>
                  <a:srgbClr val="660066"/>
                </a:solidFill>
                <a:effectLst>
                  <a:outerShdw blurRad="76200" dist="50800" dir="5400000" algn="tl" rotWithShape="0">
                    <a:srgbClr val="000000">
                      <a:alpha val="65000"/>
                    </a:srgbClr>
                  </a:outerShdw>
                </a:effectLst>
                <a:latin typeface="Myriad Pro" pitchFamily="34" charset="0"/>
              </a:rPr>
              <a:t>nosso</a:t>
            </a:r>
            <a:r>
              <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rPr>
              <a:t> amigo </a:t>
            </a:r>
            <a:r>
              <a:rPr lang="es-ES" sz="4000" b="1" i="1" spc="50" dirty="0" err="1">
                <a:ln w="11430"/>
                <a:solidFill>
                  <a:srgbClr val="660066"/>
                </a:solidFill>
                <a:effectLst>
                  <a:outerShdw blurRad="76200" dist="50800" dir="5400000" algn="tl" rotWithShape="0">
                    <a:srgbClr val="000000">
                      <a:alpha val="65000"/>
                    </a:srgbClr>
                  </a:outerShdw>
                </a:effectLst>
                <a:latin typeface="Myriad Pro" pitchFamily="34" charset="0"/>
              </a:rPr>
              <a:t>Jesus</a:t>
            </a:r>
            <a:r>
              <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660066"/>
                </a:solidFill>
                <a:effectLst>
                  <a:outerShdw blurRad="76200" dist="50800" dir="5400000" algn="tl" rotWithShape="0">
                    <a:srgbClr val="000000">
                      <a:alpha val="65000"/>
                    </a:srgbClr>
                  </a:outerShdw>
                </a:effectLst>
                <a:latin typeface="Myriad Pro" pitchFamily="34" charset="0"/>
              </a:rPr>
              <a:t>deseja</a:t>
            </a:r>
            <a:r>
              <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660066"/>
                </a:solidFill>
                <a:effectLst>
                  <a:outerShdw blurRad="76200" dist="50800" dir="5400000" algn="tl" rotWithShape="0">
                    <a:srgbClr val="000000">
                      <a:alpha val="65000"/>
                    </a:srgbClr>
                  </a:outerShdw>
                </a:effectLst>
                <a:latin typeface="Myriad Pro" pitchFamily="34" charset="0"/>
              </a:rPr>
              <a:t>ajudar</a:t>
            </a:r>
            <a:r>
              <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rPr>
              <a:t>-nos </a:t>
            </a:r>
            <a:r>
              <a:rPr lang="es-ES" sz="4000" b="1" i="1" spc="50" dirty="0" err="1">
                <a:ln w="11430"/>
                <a:solidFill>
                  <a:srgbClr val="660066"/>
                </a:solidFill>
                <a:effectLst>
                  <a:outerShdw blurRad="76200" dist="50800" dir="5400000" algn="tl" rotWithShape="0">
                    <a:srgbClr val="000000">
                      <a:alpha val="65000"/>
                    </a:srgbClr>
                  </a:outerShdw>
                </a:effectLst>
                <a:latin typeface="Myriad Pro" pitchFamily="34" charset="0"/>
              </a:rPr>
              <a:t>quando</a:t>
            </a:r>
            <a:r>
              <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rPr>
              <a:t> nos fala </a:t>
            </a:r>
            <a:r>
              <a:rPr lang="es-ES" sz="4000" b="1" i="1" spc="50" dirty="0" err="1">
                <a:ln w="11430"/>
                <a:solidFill>
                  <a:srgbClr val="660066"/>
                </a:solidFill>
                <a:effectLst>
                  <a:outerShdw blurRad="76200" dist="50800" dir="5400000" algn="tl" rotWithShape="0">
                    <a:srgbClr val="000000">
                      <a:alpha val="65000"/>
                    </a:srgbClr>
                  </a:outerShdw>
                </a:effectLst>
                <a:latin typeface="Myriad Pro" pitchFamily="34" charset="0"/>
              </a:rPr>
              <a:t>através</a:t>
            </a:r>
            <a:r>
              <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rPr>
              <a:t> da </a:t>
            </a:r>
            <a:r>
              <a:rPr lang="es-ES" sz="4000" b="1" i="1" spc="50" dirty="0" err="1">
                <a:ln w="11430"/>
                <a:solidFill>
                  <a:srgbClr val="660066"/>
                </a:solidFill>
                <a:effectLst>
                  <a:outerShdw blurRad="76200" dist="50800" dir="5400000" algn="tl" rotWithShape="0">
                    <a:srgbClr val="000000">
                      <a:alpha val="65000"/>
                    </a:srgbClr>
                  </a:outerShdw>
                </a:effectLst>
                <a:latin typeface="Myriad Pro" pitchFamily="34" charset="0"/>
              </a:rPr>
              <a:t>Sua</a:t>
            </a:r>
            <a:r>
              <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660066"/>
                </a:solidFill>
                <a:effectLst>
                  <a:outerShdw blurRad="76200" dist="50800" dir="5400000" algn="tl" rotWithShape="0">
                    <a:srgbClr val="000000">
                      <a:alpha val="65000"/>
                    </a:srgbClr>
                  </a:outerShdw>
                </a:effectLst>
                <a:latin typeface="Myriad Pro" pitchFamily="34" charset="0"/>
              </a:rPr>
              <a:t>Palavra</a:t>
            </a:r>
            <a:r>
              <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660066"/>
                </a:solidFill>
                <a:effectLst>
                  <a:outerShdw blurRad="76200" dist="50800" dir="5400000" algn="tl" rotWithShape="0">
                    <a:srgbClr val="000000">
                      <a:alpha val="65000"/>
                    </a:srgbClr>
                  </a:outerShdw>
                </a:effectLst>
                <a:latin typeface="Myriad Pro" pitchFamily="34" charset="0"/>
              </a:rPr>
              <a:t>estudemo</a:t>
            </a:r>
            <a:r>
              <a:rPr lang="es-ES" sz="4000" b="1" i="1" spc="50" dirty="0">
                <a:ln w="11430"/>
                <a:solidFill>
                  <a:srgbClr val="660066"/>
                </a:solidFill>
                <a:effectLst>
                  <a:outerShdw blurRad="76200" dist="50800" dir="5400000" algn="tl" rotWithShape="0">
                    <a:srgbClr val="000000">
                      <a:alpha val="65000"/>
                    </a:srgbClr>
                  </a:outerShdw>
                </a:effectLst>
                <a:latin typeface="Myriad Pro" pitchFamily="34" charset="0"/>
              </a:rPr>
              <a:t>-la diariamente. </a:t>
            </a:r>
          </a:p>
          <a:p>
            <a:pPr marL="0" indent="0">
              <a:buNone/>
            </a:pPr>
            <a:r>
              <a:rPr lang="es-ES" sz="2800" b="1" i="1" spc="50" dirty="0">
                <a:ln w="11430"/>
                <a:solidFill>
                  <a:srgbClr val="660066"/>
                </a:solidFill>
                <a:effectLst>
                  <a:outerShdw blurRad="76200" dist="50800" dir="5400000" algn="tl" rotWithShape="0">
                    <a:srgbClr val="000000">
                      <a:alpha val="65000"/>
                    </a:srgbClr>
                  </a:outerShdw>
                </a:effectLst>
                <a:latin typeface="Myriad Pro" pitchFamily="34" charset="0"/>
              </a:rPr>
              <a:t>(João 15:15, </a:t>
            </a:r>
            <a:r>
              <a:rPr lang="es-ES" sz="2800" b="1" i="1" spc="50" dirty="0" err="1">
                <a:ln w="11430"/>
                <a:solidFill>
                  <a:srgbClr val="660066"/>
                </a:solidFill>
                <a:effectLst>
                  <a:outerShdw blurRad="76200" dist="50800" dir="5400000" algn="tl" rotWithShape="0">
                    <a:srgbClr val="000000">
                      <a:alpha val="65000"/>
                    </a:srgbClr>
                  </a:outerShdw>
                </a:effectLst>
                <a:latin typeface="Myriad Pro" pitchFamily="34" charset="0"/>
              </a:rPr>
              <a:t>Atos</a:t>
            </a:r>
            <a:r>
              <a:rPr lang="es-ES" sz="2800" b="1" i="1" spc="50" dirty="0">
                <a:ln w="11430"/>
                <a:solidFill>
                  <a:srgbClr val="660066"/>
                </a:solidFill>
                <a:effectLst>
                  <a:outerShdw blurRad="76200" dist="50800" dir="5400000" algn="tl" rotWithShape="0">
                    <a:srgbClr val="000000">
                      <a:alpha val="65000"/>
                    </a:srgbClr>
                  </a:outerShdw>
                </a:effectLst>
                <a:latin typeface="Myriad Pro" pitchFamily="34" charset="0"/>
              </a:rPr>
              <a:t> 17:11)</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568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56993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Daniel 9:20</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388021"/>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“Estando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eu</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ainda</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falando</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 orando, e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confessando</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o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meu</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pecado, e o pecado do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meu</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povo</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Israel, e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lançando</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a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minha</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súplica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perante</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a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face</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do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Senhor</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meu</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Deus, pelo monte santo do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meu</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Deus.”</a:t>
            </a:r>
          </a:p>
        </p:txBody>
      </p:sp>
      <p:sp>
        <p:nvSpPr>
          <p:cNvPr id="7" name="2 Marcador de contenido"/>
          <p:cNvSpPr txBox="1">
            <a:spLocks/>
          </p:cNvSpPr>
          <p:nvPr/>
        </p:nvSpPr>
        <p:spPr>
          <a:xfrm>
            <a:off x="-77920" y="44624"/>
            <a:ext cx="9114416" cy="111433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b="1" i="1" spc="50" dirty="0" err="1">
                <a:ln w="11430"/>
                <a:solidFill>
                  <a:srgbClr val="660066"/>
                </a:solidFill>
                <a:effectLst>
                  <a:outerShdw blurRad="76200" dist="50800" dir="5400000" algn="tl" rotWithShape="0">
                    <a:srgbClr val="000000">
                      <a:alpha val="65000"/>
                    </a:srgbClr>
                  </a:outerShdw>
                </a:effectLst>
                <a:latin typeface="Myriad Pro" pitchFamily="34" charset="0"/>
              </a:rPr>
              <a:t>Nós</a:t>
            </a:r>
            <a:r>
              <a:rPr lang="es-ES" b="1" i="1" spc="50" dirty="0">
                <a:ln w="11430"/>
                <a:solidFill>
                  <a:srgbClr val="660066"/>
                </a:solidFill>
                <a:effectLst>
                  <a:outerShdw blurRad="76200" dist="50800" dir="5400000" algn="tl" rotWithShape="0">
                    <a:srgbClr val="000000">
                      <a:alpha val="65000"/>
                    </a:srgbClr>
                  </a:outerShdw>
                </a:effectLst>
                <a:latin typeface="Myriad Pro" pitchFamily="34" charset="0"/>
              </a:rPr>
              <a:t> respondemos-</a:t>
            </a:r>
            <a:r>
              <a:rPr lang="es-ES" b="1" i="1" spc="50" dirty="0" err="1">
                <a:ln w="11430"/>
                <a:solidFill>
                  <a:srgbClr val="660066"/>
                </a:solidFill>
                <a:effectLst>
                  <a:outerShdw blurRad="76200" dist="50800" dir="5400000" algn="tl" rotWithShape="0">
                    <a:srgbClr val="000000">
                      <a:alpha val="65000"/>
                    </a:srgbClr>
                  </a:outerShdw>
                </a:effectLst>
                <a:latin typeface="Myriad Pro" pitchFamily="34" charset="0"/>
              </a:rPr>
              <a:t>Lhe</a:t>
            </a:r>
            <a:r>
              <a:rPr lang="es-ES" b="1" i="1" spc="50" dirty="0">
                <a:ln w="11430"/>
                <a:solidFill>
                  <a:srgbClr val="660066"/>
                </a:solidFill>
                <a:effectLst>
                  <a:outerShdw blurRad="76200" dist="50800" dir="5400000" algn="tl" rotWithShape="0">
                    <a:srgbClr val="000000">
                      <a:alpha val="65000"/>
                    </a:srgbClr>
                  </a:outerShdw>
                </a:effectLst>
                <a:latin typeface="Myriad Pro" pitchFamily="34" charset="0"/>
              </a:rPr>
              <a:t> </a:t>
            </a:r>
            <a:br>
              <a:rPr lang="es-ES"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3600" b="1" i="1" spc="50" dirty="0" err="1">
                <a:ln w="11430"/>
                <a:solidFill>
                  <a:srgbClr val="660066"/>
                </a:solidFill>
                <a:effectLst>
                  <a:outerShdw blurRad="76200" dist="50800" dir="5400000" algn="tl" rotWithShape="0">
                    <a:srgbClr val="000000">
                      <a:alpha val="65000"/>
                    </a:srgbClr>
                  </a:outerShdw>
                </a:effectLst>
                <a:latin typeface="Myriad Pro" pitchFamily="34" charset="0"/>
              </a:rPr>
              <a:t>através</a:t>
            </a:r>
            <a: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t> da </a:t>
            </a:r>
            <a:r>
              <a:rPr lang="es-ES" sz="3600" b="1" i="1" spc="50" dirty="0" err="1">
                <a:ln w="11430"/>
                <a:solidFill>
                  <a:srgbClr val="660066"/>
                </a:solidFill>
                <a:effectLst>
                  <a:outerShdw blurRad="76200" dist="50800" dir="5400000" algn="tl" rotWithShape="0">
                    <a:srgbClr val="000000">
                      <a:alpha val="65000"/>
                    </a:srgbClr>
                  </a:outerShdw>
                </a:effectLst>
                <a:latin typeface="Myriad Pro" pitchFamily="34" charset="0"/>
              </a:rPr>
              <a:t>oração</a:t>
            </a:r>
            <a:endParaRPr lang="es-ES" sz="24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4927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0-#ppt_w/2"/>
                                          </p:val>
                                        </p:tav>
                                        <p:tav tm="100000">
                                          <p:val>
                                            <p:strVal val="#ppt_x"/>
                                          </p:val>
                                        </p:tav>
                                      </p:tavLst>
                                    </p:anim>
                                    <p:anim calcmode="lin" valueType="num">
                                      <p:cBhvr additive="base">
                                        <p:cTn id="14" dur="2000" fill="hold"/>
                                        <p:tgtEl>
                                          <p:spTgt spid="4"/>
                                        </p:tgtEl>
                                        <p:attrNameLst>
                                          <p:attrName>ppt_y</p:attrName>
                                        </p:attrNameLst>
                                      </p:cBhvr>
                                      <p:tavLst>
                                        <p:tav tm="0">
                                          <p:val>
                                            <p:strVal val="#ppt_y"/>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25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25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827584" y="1988840"/>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QUANDO, ONDE E COMO DEVEMOS ORAR?</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73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06 disc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155903" y="5085184"/>
            <a:ext cx="8784976" cy="180020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O que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rogaram</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os </a:t>
            </a:r>
            <a:b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discípulos a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Jesus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044182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38558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Lucas 11:1</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aconteceu</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que, estando ele a orar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num</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certo</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lugar,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quando</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acabou</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lhe</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disse</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um</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dos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seus</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discípulos: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Senhor</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ensina</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-nos a orar</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como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também</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João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ensinou</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aos</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seus</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discípulos.”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4893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Quantos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tipos de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oração</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existem</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p>
        </p:txBody>
      </p:sp>
      <p:pic>
        <p:nvPicPr>
          <p:cNvPr id="3076" name="Picture 4" descr="http://chuckwarnockblog.files.wordpress.com/2011/02/praying-in-church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2 Marcador de contenido"/>
          <p:cNvSpPr txBox="1">
            <a:spLocks/>
          </p:cNvSpPr>
          <p:nvPr/>
        </p:nvSpPr>
        <p:spPr>
          <a:xfrm>
            <a:off x="611560" y="229644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EM PÚBLICO</a:t>
            </a:r>
          </a:p>
          <a:p>
            <a:pPr marL="0" indent="0">
              <a:buNone/>
            </a:pP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Alguém</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ora e a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congregação</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escuta</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com</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reverência</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Devem</a:t>
            </a: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ser </a:t>
            </a:r>
            <a:r>
              <a:rPr lang="es-E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orações</a:t>
            </a: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curtas).</a:t>
            </a:r>
          </a:p>
        </p:txBody>
      </p:sp>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HOGAR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 la mañana y por la anoche, debería juntarse la familia, leer la Palabra de Dios y orar.</a:t>
            </a:r>
          </a:p>
        </p:txBody>
      </p:sp>
      <p:pic>
        <p:nvPicPr>
          <p:cNvPr id="3078" name="Picture 6" descr="http://parroquiaguadalupe.files.wordpress.com/2012/04/famiia_orando.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antes de comer" hidden="1"/>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y pedir la bendición para los alimentos.</a:t>
            </a:r>
          </a:p>
        </p:txBody>
      </p:sp>
      <p:pic>
        <p:nvPicPr>
          <p:cNvPr id="3079" name="comer img" descr="D:\10. MUTIMEDIA SDA\Imagenes para estudio\orar-comer.jpg"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2 Marcador de contenido" hidden="1"/>
          <p:cNvSpPr txBox="1">
            <a:spLocks/>
          </p:cNvSpPr>
          <p:nvPr/>
        </p:nvSpPr>
        <p:spPr>
          <a:xfrm>
            <a:off x="395536" y="2348880"/>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LA INTIMIDAD</a:t>
            </a:r>
          </a:p>
          <a:p>
            <a:pPr marL="0" indent="0">
              <a:buNone/>
            </a:pP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“Mas tú, cuando ores, entra en tu aposento, y cerrada la puerta, ora a tu Padre que está en secreto; y tu Padre que ve en lo secreto te recompensará en público.” </a:t>
            </a:r>
            <a:b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Mateo 6:6.</a:t>
            </a:r>
          </a:p>
        </p:txBody>
      </p:sp>
      <p:pic>
        <p:nvPicPr>
          <p:cNvPr id="3083" name="Picture 11" descr="http://1.bp.blogspot.com/_NphfhvQd6HA/TS3B-5JN0LI/AAAAAAAAAOw/MZ3su7ofmD8/s1600/oracion-de-contemplacion.jpg"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33483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fade">
                                      <p:cBhvr>
                                        <p:cTn id="29" dur="1000"/>
                                        <p:tgtEl>
                                          <p:spTgt spid="3078"/>
                                        </p:tgtEl>
                                      </p:cBhvr>
                                    </p:animEffect>
                                    <p:anim calcmode="lin" valueType="num">
                                      <p:cBhvr>
                                        <p:cTn id="30" dur="1000" fill="hold"/>
                                        <p:tgtEl>
                                          <p:spTgt spid="3078"/>
                                        </p:tgtEl>
                                        <p:attrNameLst>
                                          <p:attrName>ppt_x</p:attrName>
                                        </p:attrNameLst>
                                      </p:cBhvr>
                                      <p:tavLst>
                                        <p:tav tm="0">
                                          <p:val>
                                            <p:strVal val="#ppt_x"/>
                                          </p:val>
                                        </p:tav>
                                        <p:tav tm="100000">
                                          <p:val>
                                            <p:strVal val="#ppt_x"/>
                                          </p:val>
                                        </p:tav>
                                      </p:tavLst>
                                    </p:anim>
                                    <p:anim calcmode="lin" valueType="num">
                                      <p:cBhvr>
                                        <p:cTn id="31"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xit" presetSubtype="0" fill="hold" grpId="1" nodeType="clickEffect">
                                  <p:stCondLst>
                                    <p:cond delay="0"/>
                                  </p:stCondLst>
                                  <p:childTnLst>
                                    <p:animEffect transition="out" filter="fade">
                                      <p:cBhvr>
                                        <p:cTn id="35" dur="1000"/>
                                        <p:tgtEl>
                                          <p:spTgt spid="7"/>
                                        </p:tgtEl>
                                      </p:cBhvr>
                                    </p:animEffect>
                                    <p:anim calcmode="lin" valueType="num">
                                      <p:cBhvr>
                                        <p:cTn id="36" dur="1000"/>
                                        <p:tgtEl>
                                          <p:spTgt spid="7"/>
                                        </p:tgtEl>
                                        <p:attrNameLst>
                                          <p:attrName>ppt_x</p:attrName>
                                        </p:attrNameLst>
                                      </p:cBhvr>
                                      <p:tavLst>
                                        <p:tav tm="0">
                                          <p:val>
                                            <p:strVal val="ppt_x"/>
                                          </p:val>
                                        </p:tav>
                                        <p:tav tm="100000">
                                          <p:val>
                                            <p:strVal val="ppt_x"/>
                                          </p:val>
                                        </p:tav>
                                      </p:tavLst>
                                    </p:anim>
                                    <p:anim calcmode="lin" valueType="num">
                                      <p:cBhvr>
                                        <p:cTn id="37" dur="1000"/>
                                        <p:tgtEl>
                                          <p:spTgt spid="7"/>
                                        </p:tgtEl>
                                        <p:attrNameLst>
                                          <p:attrName>ppt_y</p:attrName>
                                        </p:attrNameLst>
                                      </p:cBhvr>
                                      <p:tavLst>
                                        <p:tav tm="0">
                                          <p:val>
                                            <p:strVal val="ppt_y"/>
                                          </p:val>
                                        </p:tav>
                                        <p:tav tm="100000">
                                          <p:val>
                                            <p:strVal val="ppt_y-.1"/>
                                          </p:val>
                                        </p:tav>
                                      </p:tavLst>
                                    </p:anim>
                                    <p:set>
                                      <p:cBhvr>
                                        <p:cTn id="38" dur="1" fill="hold">
                                          <p:stCondLst>
                                            <p:cond delay="999"/>
                                          </p:stCondLst>
                                        </p:cTn>
                                        <p:tgtEl>
                                          <p:spTgt spid="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078"/>
                                        </p:tgtEl>
                                      </p:cBhvr>
                                    </p:animEffect>
                                    <p:set>
                                      <p:cBhvr>
                                        <p:cTn id="41" dur="1" fill="hold">
                                          <p:stCondLst>
                                            <p:cond delay="499"/>
                                          </p:stCondLst>
                                        </p:cTn>
                                        <p:tgtEl>
                                          <p:spTgt spid="3078"/>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nodeType="afterEffect">
                                  <p:stCondLst>
                                    <p:cond delay="0"/>
                                  </p:stCondLst>
                                  <p:childTnLst>
                                    <p:set>
                                      <p:cBhvr>
                                        <p:cTn id="50" dur="1" fill="hold">
                                          <p:stCondLst>
                                            <p:cond delay="0"/>
                                          </p:stCondLst>
                                        </p:cTn>
                                        <p:tgtEl>
                                          <p:spTgt spid="3079"/>
                                        </p:tgtEl>
                                        <p:attrNameLst>
                                          <p:attrName>style.visibility</p:attrName>
                                        </p:attrNameLst>
                                      </p:cBhvr>
                                      <p:to>
                                        <p:strVal val="visible"/>
                                      </p:to>
                                    </p:set>
                                    <p:animEffect transition="in" filter="fade">
                                      <p:cBhvr>
                                        <p:cTn id="51" dur="1000"/>
                                        <p:tgtEl>
                                          <p:spTgt spid="3079"/>
                                        </p:tgtEl>
                                      </p:cBhvr>
                                    </p:animEffect>
                                    <p:anim calcmode="lin" valueType="num">
                                      <p:cBhvr>
                                        <p:cTn id="52" dur="1000" fill="hold"/>
                                        <p:tgtEl>
                                          <p:spTgt spid="3079"/>
                                        </p:tgtEl>
                                        <p:attrNameLst>
                                          <p:attrName>ppt_x</p:attrName>
                                        </p:attrNameLst>
                                      </p:cBhvr>
                                      <p:tavLst>
                                        <p:tav tm="0">
                                          <p:val>
                                            <p:strVal val="#ppt_x"/>
                                          </p:val>
                                        </p:tav>
                                        <p:tav tm="100000">
                                          <p:val>
                                            <p:strVal val="#ppt_x"/>
                                          </p:val>
                                        </p:tav>
                                      </p:tavLst>
                                    </p:anim>
                                    <p:anim calcmode="lin" valueType="num">
                                      <p:cBhvr>
                                        <p:cTn id="53"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xit" presetSubtype="0" fill="hold" grpId="1" nodeType="clickEffect">
                                  <p:stCondLst>
                                    <p:cond delay="0"/>
                                  </p:stCondLst>
                                  <p:childTnLst>
                                    <p:animEffect transition="out" filter="fade">
                                      <p:cBhvr>
                                        <p:cTn id="57" dur="1000"/>
                                        <p:tgtEl>
                                          <p:spTgt spid="9"/>
                                        </p:tgtEl>
                                      </p:cBhvr>
                                    </p:animEffect>
                                    <p:anim calcmode="lin" valueType="num">
                                      <p:cBhvr>
                                        <p:cTn id="58" dur="1000"/>
                                        <p:tgtEl>
                                          <p:spTgt spid="9"/>
                                        </p:tgtEl>
                                        <p:attrNameLst>
                                          <p:attrName>ppt_x</p:attrName>
                                        </p:attrNameLst>
                                      </p:cBhvr>
                                      <p:tavLst>
                                        <p:tav tm="0">
                                          <p:val>
                                            <p:strVal val="ppt_x"/>
                                          </p:val>
                                        </p:tav>
                                        <p:tav tm="100000">
                                          <p:val>
                                            <p:strVal val="ppt_x"/>
                                          </p:val>
                                        </p:tav>
                                      </p:tavLst>
                                    </p:anim>
                                    <p:anim calcmode="lin" valueType="num">
                                      <p:cBhvr>
                                        <p:cTn id="59" dur="1000"/>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079"/>
                                        </p:tgtEl>
                                      </p:cBhvr>
                                    </p:animEffect>
                                    <p:set>
                                      <p:cBhvr>
                                        <p:cTn id="63" dur="1" fill="hold">
                                          <p:stCondLst>
                                            <p:cond delay="499"/>
                                          </p:stCondLst>
                                        </p:cTn>
                                        <p:tgtEl>
                                          <p:spTgt spid="3079"/>
                                        </p:tgtEl>
                                        <p:attrNameLst>
                                          <p:attrName>style.visibility</p:attrName>
                                        </p:attrNameLst>
                                      </p:cBhvr>
                                      <p:to>
                                        <p:strVal val="hidden"/>
                                      </p:to>
                                    </p:set>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42" presetClass="entr" presetSubtype="0" fill="hold" nodeType="afterEffect">
                                  <p:stCondLst>
                                    <p:cond delay="0"/>
                                  </p:stCondLst>
                                  <p:childTnLst>
                                    <p:set>
                                      <p:cBhvr>
                                        <p:cTn id="72" dur="1" fill="hold">
                                          <p:stCondLst>
                                            <p:cond delay="0"/>
                                          </p:stCondLst>
                                        </p:cTn>
                                        <p:tgtEl>
                                          <p:spTgt spid="3083"/>
                                        </p:tgtEl>
                                        <p:attrNameLst>
                                          <p:attrName>style.visibility</p:attrName>
                                        </p:attrNameLst>
                                      </p:cBhvr>
                                      <p:to>
                                        <p:strVal val="visible"/>
                                      </p:to>
                                    </p:set>
                                    <p:animEffect transition="in" filter="fade">
                                      <p:cBhvr>
                                        <p:cTn id="73" dur="1000"/>
                                        <p:tgtEl>
                                          <p:spTgt spid="3083"/>
                                        </p:tgtEl>
                                      </p:cBhvr>
                                    </p:animEffect>
                                    <p:anim calcmode="lin" valueType="num">
                                      <p:cBhvr>
                                        <p:cTn id="74" dur="1000" fill="hold"/>
                                        <p:tgtEl>
                                          <p:spTgt spid="3083"/>
                                        </p:tgtEl>
                                        <p:attrNameLst>
                                          <p:attrName>ppt_x</p:attrName>
                                        </p:attrNameLst>
                                      </p:cBhvr>
                                      <p:tavLst>
                                        <p:tav tm="0">
                                          <p:val>
                                            <p:strVal val="#ppt_x"/>
                                          </p:val>
                                        </p:tav>
                                        <p:tav tm="100000">
                                          <p:val>
                                            <p:strVal val="#ppt_x"/>
                                          </p:val>
                                        </p:tav>
                                      </p:tavLst>
                                    </p:anim>
                                    <p:anim calcmode="lin" valueType="num">
                                      <p:cBhvr>
                                        <p:cTn id="75" dur="1000" fill="hold"/>
                                        <p:tgtEl>
                                          <p:spTgt spid="3083"/>
                                        </p:tgtEl>
                                        <p:attrNameLst>
                                          <p:attrName>ppt_y</p:attrName>
                                        </p:attrNameLst>
                                      </p:cBhvr>
                                      <p:tavLst>
                                        <p:tav tm="0">
                                          <p:val>
                                            <p:strVal val="#ppt_y+.1"/>
                                          </p:val>
                                        </p:tav>
                                        <p:tav tm="100000">
                                          <p:val>
                                            <p:strVal val="#ppt_y"/>
                                          </p:val>
                                        </p:tav>
                                      </p:tavLst>
                                    </p:anim>
                                  </p:childTnLst>
                                </p:cTn>
                              </p:par>
                            </p:childTnLst>
                          </p:cTn>
                        </p:par>
                        <p:par>
                          <p:cTn id="76" fill="hold">
                            <p:stCondLst>
                              <p:cond delay="3000"/>
                            </p:stCondLst>
                            <p:childTnLst>
                              <p:par>
                                <p:cTn id="77" presetID="22" presetClass="entr" presetSubtype="1"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up)">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7" grpId="1"/>
      <p:bldP spid="9" grpId="0"/>
      <p:bldP spid="9"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10. MUTIMEDIA SDA\Imagenes para estudio\tema 06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123728" y="5517232"/>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Um </a:t>
            </a:r>
            <a:r>
              <a:rPr lang="en-US" sz="4800" b="1" u="none" dirty="0" err="1">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momento</a:t>
            </a:r>
            <a:r>
              <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 de </a:t>
            </a:r>
            <a:r>
              <a:rPr lang="en-US" sz="4800" b="1" u="none" dirty="0" err="1">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oração</a:t>
            </a:r>
            <a:r>
              <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a:t>
            </a:r>
            <a:endPar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Verdana" pitchFamily="34" charset="0"/>
            </a:endParaRPr>
          </a:p>
        </p:txBody>
      </p:sp>
    </p:spTree>
    <p:extLst>
      <p:ext uri="{BB962C8B-B14F-4D97-AF65-F5344CB8AC3E}">
        <p14:creationId xmlns:p14="http://schemas.microsoft.com/office/powerpoint/2010/main" val="4280426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Quantos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tipos de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oração</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existem</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PÚBLICO</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Uno ora y la congregación escucha con reverencia.</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(Deben ser cortas).</a:t>
            </a:r>
          </a:p>
        </p:txBody>
      </p:sp>
      <p:pic>
        <p:nvPicPr>
          <p:cNvPr id="3076" name="Picture 4" descr="http://chuckwarnockblog.files.wordpress.com/2011/02/praying-in-church1.jpe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2 Marcador de contenido"/>
          <p:cNvSpPr txBox="1">
            <a:spLocks/>
          </p:cNvSpPr>
          <p:nvPr/>
        </p:nvSpPr>
        <p:spPr>
          <a:xfrm>
            <a:off x="683568" y="229644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NO LAR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manhã</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 à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noite</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deveria</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juntar-se a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família</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ler</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Palavra</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de Deus e orar.</a:t>
            </a:r>
          </a:p>
        </p:txBody>
      </p:sp>
      <p:sp>
        <p:nvSpPr>
          <p:cNvPr id="9" name="antes de comer" hidden="1"/>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y pedir la bendición para los alimentos.</a:t>
            </a:r>
          </a:p>
        </p:txBody>
      </p:sp>
      <p:pic>
        <p:nvPicPr>
          <p:cNvPr id="3079" name="comer img" descr="D:\10. MUTIMEDIA SDA\Imagenes para estudio\orar-comer.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2 Marcador de contenido" hidden="1"/>
          <p:cNvSpPr txBox="1">
            <a:spLocks/>
          </p:cNvSpPr>
          <p:nvPr/>
        </p:nvSpPr>
        <p:spPr>
          <a:xfrm>
            <a:off x="395536" y="2348880"/>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LA INTIMIDAD</a:t>
            </a:r>
          </a:p>
          <a:p>
            <a:pPr marL="0" indent="0">
              <a:buNone/>
            </a:pP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“Mas tú, cuando ores, entra en tu aposento, y cerrada la puerta, ora a tu Padre que está en secreto; y tu Padre que ve en lo secreto te recompensará en público.” </a:t>
            </a:r>
            <a:b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Mateo 6:6.</a:t>
            </a:r>
          </a:p>
        </p:txBody>
      </p:sp>
      <p:pic>
        <p:nvPicPr>
          <p:cNvPr id="3083" name="Picture 11" descr="http://1.bp.blogspot.com/_NphfhvQd6HA/TS3B-5JN0LI/AAAAAAAAAOw/MZ3su7ofmD8/s1600/oracion-de-contemplacion.jpg"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078" name="Picture 6" descr="http://parroquiaguadalupe.files.wordpress.com/2012/04/famiia_orand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6464" y="4055604"/>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74594902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3079"/>
                                        </p:tgtEl>
                                        <p:attrNameLst>
                                          <p:attrName>style.visibility</p:attrName>
                                        </p:attrNameLst>
                                      </p:cBhvr>
                                      <p:to>
                                        <p:strVal val="visible"/>
                                      </p:to>
                                    </p:set>
                                    <p:animEffect transition="in" filter="fade">
                                      <p:cBhvr>
                                        <p:cTn id="47" dur="1000"/>
                                        <p:tgtEl>
                                          <p:spTgt spid="3079"/>
                                        </p:tgtEl>
                                      </p:cBhvr>
                                    </p:animEffect>
                                    <p:anim calcmode="lin" valueType="num">
                                      <p:cBhvr>
                                        <p:cTn id="48" dur="1000" fill="hold"/>
                                        <p:tgtEl>
                                          <p:spTgt spid="3079"/>
                                        </p:tgtEl>
                                        <p:attrNameLst>
                                          <p:attrName>ppt_x</p:attrName>
                                        </p:attrNameLst>
                                      </p:cBhvr>
                                      <p:tavLst>
                                        <p:tav tm="0">
                                          <p:val>
                                            <p:strVal val="#ppt_x"/>
                                          </p:val>
                                        </p:tav>
                                        <p:tav tm="100000">
                                          <p:val>
                                            <p:strVal val="#ppt_x"/>
                                          </p:val>
                                        </p:tav>
                                      </p:tavLst>
                                    </p:anim>
                                    <p:anim calcmode="lin" valueType="num">
                                      <p:cBhvr>
                                        <p:cTn id="49"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xit" presetSubtype="0" fill="hold" grpId="1" nodeType="clickEffect">
                                  <p:stCondLst>
                                    <p:cond delay="0"/>
                                  </p:stCondLst>
                                  <p:childTnLst>
                                    <p:animEffect transition="out" filter="fade">
                                      <p:cBhvr>
                                        <p:cTn id="53" dur="1000"/>
                                        <p:tgtEl>
                                          <p:spTgt spid="9"/>
                                        </p:tgtEl>
                                      </p:cBhvr>
                                    </p:animEffect>
                                    <p:anim calcmode="lin" valueType="num">
                                      <p:cBhvr>
                                        <p:cTn id="54" dur="1000"/>
                                        <p:tgtEl>
                                          <p:spTgt spid="9"/>
                                        </p:tgtEl>
                                        <p:attrNameLst>
                                          <p:attrName>ppt_x</p:attrName>
                                        </p:attrNameLst>
                                      </p:cBhvr>
                                      <p:tavLst>
                                        <p:tav tm="0">
                                          <p:val>
                                            <p:strVal val="ppt_x"/>
                                          </p:val>
                                        </p:tav>
                                        <p:tav tm="100000">
                                          <p:val>
                                            <p:strVal val="ppt_x"/>
                                          </p:val>
                                        </p:tav>
                                      </p:tavLst>
                                    </p:anim>
                                    <p:anim calcmode="lin" valueType="num">
                                      <p:cBhvr>
                                        <p:cTn id="55" dur="1000"/>
                                        <p:tgtEl>
                                          <p:spTgt spid="9"/>
                                        </p:tgtEl>
                                        <p:attrNameLst>
                                          <p:attrName>ppt_y</p:attrName>
                                        </p:attrNameLst>
                                      </p:cBhvr>
                                      <p:tavLst>
                                        <p:tav tm="0">
                                          <p:val>
                                            <p:strVal val="ppt_y"/>
                                          </p:val>
                                        </p:tav>
                                        <p:tav tm="100000">
                                          <p:val>
                                            <p:strVal val="ppt_y-.1"/>
                                          </p:val>
                                        </p:tav>
                                      </p:tavLst>
                                    </p:anim>
                                    <p:set>
                                      <p:cBhvr>
                                        <p:cTn id="56" dur="1" fill="hold">
                                          <p:stCondLst>
                                            <p:cond delay="999"/>
                                          </p:stCondLst>
                                        </p:cTn>
                                        <p:tgtEl>
                                          <p:spTgt spid="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079"/>
                                        </p:tgtEl>
                                      </p:cBhvr>
                                    </p:animEffect>
                                    <p:set>
                                      <p:cBhvr>
                                        <p:cTn id="59" dur="1" fill="hold">
                                          <p:stCondLst>
                                            <p:cond delay="499"/>
                                          </p:stCondLst>
                                        </p:cTn>
                                        <p:tgtEl>
                                          <p:spTgt spid="3079"/>
                                        </p:tgtEl>
                                        <p:attrNameLst>
                                          <p:attrName>style.visibility</p:attrName>
                                        </p:attrNameLst>
                                      </p:cBhvr>
                                      <p:to>
                                        <p:strVal val="hidden"/>
                                      </p:to>
                                    </p:set>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nodeType="after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fade">
                                      <p:cBhvr>
                                        <p:cTn id="69" dur="1000"/>
                                        <p:tgtEl>
                                          <p:spTgt spid="3083"/>
                                        </p:tgtEl>
                                      </p:cBhvr>
                                    </p:animEffect>
                                    <p:anim calcmode="lin" valueType="num">
                                      <p:cBhvr>
                                        <p:cTn id="70" dur="1000" fill="hold"/>
                                        <p:tgtEl>
                                          <p:spTgt spid="3083"/>
                                        </p:tgtEl>
                                        <p:attrNameLst>
                                          <p:attrName>ppt_x</p:attrName>
                                        </p:attrNameLst>
                                      </p:cBhvr>
                                      <p:tavLst>
                                        <p:tav tm="0">
                                          <p:val>
                                            <p:strVal val="#ppt_x"/>
                                          </p:val>
                                        </p:tav>
                                        <p:tav tm="100000">
                                          <p:val>
                                            <p:strVal val="#ppt_x"/>
                                          </p:val>
                                        </p:tav>
                                      </p:tavLst>
                                    </p:anim>
                                    <p:anim calcmode="lin" valueType="num">
                                      <p:cBhvr>
                                        <p:cTn id="71" dur="1000" fill="hold"/>
                                        <p:tgtEl>
                                          <p:spTgt spid="3083"/>
                                        </p:tgtEl>
                                        <p:attrNameLst>
                                          <p:attrName>ppt_y</p:attrName>
                                        </p:attrNameLst>
                                      </p:cBhvr>
                                      <p:tavLst>
                                        <p:tav tm="0">
                                          <p:val>
                                            <p:strVal val="#ppt_y+.1"/>
                                          </p:val>
                                        </p:tav>
                                        <p:tav tm="100000">
                                          <p:val>
                                            <p:strVal val="#ppt_y"/>
                                          </p:val>
                                        </p:tav>
                                      </p:tavLst>
                                    </p:anim>
                                  </p:childTnLst>
                                </p:cTn>
                              </p:par>
                            </p:childTnLst>
                          </p:cTn>
                        </p:par>
                        <p:par>
                          <p:cTn id="72" fill="hold">
                            <p:stCondLst>
                              <p:cond delay="3000"/>
                            </p:stCondLst>
                            <p:childTnLst>
                              <p:par>
                                <p:cTn id="73" presetID="22" presetClass="entr" presetSubtype="1"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9" grpId="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Quantos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tipos de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oração</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existem</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PÚBLICO</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Uno ora y la congregación escucha con reverencia.</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(Deben ser cortas).</a:t>
            </a:r>
          </a:p>
        </p:txBody>
      </p:sp>
      <p:pic>
        <p:nvPicPr>
          <p:cNvPr id="3076" name="Picture 4" descr="http://chuckwarnockblog.files.wordpress.com/2011/02/praying-in-church1.jpe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HOGAR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 la mañana y por la anoche, debería juntarse la familia, leer la Palabra de Dios y orar.</a:t>
            </a:r>
          </a:p>
        </p:txBody>
      </p:sp>
      <p:pic>
        <p:nvPicPr>
          <p:cNvPr id="3078" name="Picture 6" descr="http://parroquiaguadalupe.files.wordpress.com/2012/04/famiia_orando.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antes de comer"/>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e pedir a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bênção</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para os alimentos.</a:t>
            </a:r>
          </a:p>
        </p:txBody>
      </p:sp>
      <p:pic>
        <p:nvPicPr>
          <p:cNvPr id="3079" name="comer img" descr="D:\10. MUTIMEDIA SDA\Imagenes para estudio\orar-com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2 Marcador de contenido" hidden="1"/>
          <p:cNvSpPr txBox="1">
            <a:spLocks/>
          </p:cNvSpPr>
          <p:nvPr/>
        </p:nvSpPr>
        <p:spPr>
          <a:xfrm>
            <a:off x="395536" y="2348880"/>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LA INTIMIDAD</a:t>
            </a:r>
          </a:p>
          <a:p>
            <a:pPr marL="0" indent="0">
              <a:buNone/>
            </a:pP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“Mas tú, cuando ores, entra en tu aposento, y cerrada la puerta, ora a tu Padre que está en secreto; y tu Padre que ve en lo secreto te recompensará en público.” </a:t>
            </a:r>
            <a:b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Mateo 6:6.</a:t>
            </a:r>
          </a:p>
        </p:txBody>
      </p:sp>
      <p:pic>
        <p:nvPicPr>
          <p:cNvPr id="3083" name="Picture 11" descr="http://1.bp.blogspot.com/_NphfhvQd6HA/TS3B-5JN0LI/AAAAAAAAAOw/MZ3su7ofmD8/s1600/oracion-de-contemplacion.jpg"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3789040"/>
            <a:ext cx="3333750" cy="3048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35707529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3078"/>
                                        </p:tgtEl>
                                      </p:cBhvr>
                                    </p:animEffect>
                                    <p:set>
                                      <p:cBhvr>
                                        <p:cTn id="47" dur="1" fill="hold">
                                          <p:stCondLst>
                                            <p:cond delay="499"/>
                                          </p:stCondLst>
                                        </p:cTn>
                                        <p:tgtEl>
                                          <p:spTgt spid="3078"/>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fade">
                                      <p:cBhvr>
                                        <p:cTn id="57" dur="1000"/>
                                        <p:tgtEl>
                                          <p:spTgt spid="3079"/>
                                        </p:tgtEl>
                                      </p:cBhvr>
                                    </p:animEffect>
                                    <p:anim calcmode="lin" valueType="num">
                                      <p:cBhvr>
                                        <p:cTn id="58" dur="1000" fill="hold"/>
                                        <p:tgtEl>
                                          <p:spTgt spid="3079"/>
                                        </p:tgtEl>
                                        <p:attrNameLst>
                                          <p:attrName>ppt_x</p:attrName>
                                        </p:attrNameLst>
                                      </p:cBhvr>
                                      <p:tavLst>
                                        <p:tav tm="0">
                                          <p:val>
                                            <p:strVal val="#ppt_x"/>
                                          </p:val>
                                        </p:tav>
                                        <p:tav tm="100000">
                                          <p:val>
                                            <p:strVal val="#ppt_x"/>
                                          </p:val>
                                        </p:tav>
                                      </p:tavLst>
                                    </p:anim>
                                    <p:anim calcmode="lin" valueType="num">
                                      <p:cBhvr>
                                        <p:cTn id="59" dur="1000" fill="hold"/>
                                        <p:tgtEl>
                                          <p:spTgt spid="3079"/>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4000"/>
                            </p:stCondLst>
                            <p:childTnLst>
                              <p:par>
                                <p:cTn id="67" presetID="42" presetClass="entr" presetSubtype="0" fill="hold" nodeType="after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fade">
                                      <p:cBhvr>
                                        <p:cTn id="69" dur="1000"/>
                                        <p:tgtEl>
                                          <p:spTgt spid="3083"/>
                                        </p:tgtEl>
                                      </p:cBhvr>
                                    </p:animEffect>
                                    <p:anim calcmode="lin" valueType="num">
                                      <p:cBhvr>
                                        <p:cTn id="70" dur="1000" fill="hold"/>
                                        <p:tgtEl>
                                          <p:spTgt spid="3083"/>
                                        </p:tgtEl>
                                        <p:attrNameLst>
                                          <p:attrName>ppt_x</p:attrName>
                                        </p:attrNameLst>
                                      </p:cBhvr>
                                      <p:tavLst>
                                        <p:tav tm="0">
                                          <p:val>
                                            <p:strVal val="#ppt_x"/>
                                          </p:val>
                                        </p:tav>
                                        <p:tav tm="100000">
                                          <p:val>
                                            <p:strVal val="#ppt_x"/>
                                          </p:val>
                                        </p:tav>
                                      </p:tavLst>
                                    </p:anim>
                                    <p:anim calcmode="lin" valueType="num">
                                      <p:cBhvr>
                                        <p:cTn id="71" dur="1000" fill="hold"/>
                                        <p:tgtEl>
                                          <p:spTgt spid="3083"/>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01" y="351841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Quantos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tipos de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oração</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existem</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PÚBLICO</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Uno ora y la congregación escucha con reverencia.</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(Deben ser cortas).</a:t>
            </a:r>
          </a:p>
        </p:txBody>
      </p:sp>
      <p:pic>
        <p:nvPicPr>
          <p:cNvPr id="3076" name="Picture 4" descr="http://chuckwarnockblog.files.wordpress.com/2011/02/praying-in-church1.jpe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HOGAR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 la mañana y por la anoche, debería juntarse la familia, leer la Palabra de Dios y orar.</a:t>
            </a:r>
          </a:p>
        </p:txBody>
      </p:sp>
      <p:pic>
        <p:nvPicPr>
          <p:cNvPr id="3078" name="Picture 6" descr="http://parroquiaguadalupe.files.wordpress.com/2012/04/famiia_orando.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antes de comer" hidden="1"/>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y pedir la bendición para los alimentos.</a:t>
            </a:r>
          </a:p>
        </p:txBody>
      </p:sp>
      <p:pic>
        <p:nvPicPr>
          <p:cNvPr id="3079" name="comer img" descr="D:\10. MUTIMEDIA SDA\Imagenes para estudio\orar-comer.jpg"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2 Marcador de contenido"/>
          <p:cNvSpPr txBox="1">
            <a:spLocks/>
          </p:cNvSpPr>
          <p:nvPr/>
        </p:nvSpPr>
        <p:spPr>
          <a:xfrm>
            <a:off x="200476" y="2465511"/>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NA INTIMIDADE</a:t>
            </a:r>
          </a:p>
          <a:p>
            <a:pPr marL="0" indent="0">
              <a:buNone/>
            </a:pP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“Mas tu,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quando</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orares, entra no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teu</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aposento e, fechando a porta, ora a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teu</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Pai</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que está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em</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secreto; e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teu</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Pai</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que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vê</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em</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secreto, te recompensará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publicamente</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Mateus</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6:6.</a:t>
            </a:r>
          </a:p>
        </p:txBody>
      </p:sp>
      <p:pic>
        <p:nvPicPr>
          <p:cNvPr id="3083" name="Picture 11" descr="http://1.bp.blogspot.com/_NphfhvQd6HA/TS3B-5JN0LI/AAAAAAAAAOw/MZ3su7ofmD8/s1600/oracion-de-contemplac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4404193"/>
            <a:ext cx="2592288" cy="237009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6754799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3078"/>
                                        </p:tgtEl>
                                      </p:cBhvr>
                                    </p:animEffect>
                                    <p:set>
                                      <p:cBhvr>
                                        <p:cTn id="47" dur="1" fill="hold">
                                          <p:stCondLst>
                                            <p:cond delay="499"/>
                                          </p:stCondLst>
                                        </p:cTn>
                                        <p:tgtEl>
                                          <p:spTgt spid="3078"/>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fade">
                                      <p:cBhvr>
                                        <p:cTn id="57" dur="1000"/>
                                        <p:tgtEl>
                                          <p:spTgt spid="3079"/>
                                        </p:tgtEl>
                                      </p:cBhvr>
                                    </p:animEffect>
                                    <p:anim calcmode="lin" valueType="num">
                                      <p:cBhvr>
                                        <p:cTn id="58" dur="1000" fill="hold"/>
                                        <p:tgtEl>
                                          <p:spTgt spid="3079"/>
                                        </p:tgtEl>
                                        <p:attrNameLst>
                                          <p:attrName>ppt_x</p:attrName>
                                        </p:attrNameLst>
                                      </p:cBhvr>
                                      <p:tavLst>
                                        <p:tav tm="0">
                                          <p:val>
                                            <p:strVal val="#ppt_x"/>
                                          </p:val>
                                        </p:tav>
                                        <p:tav tm="100000">
                                          <p:val>
                                            <p:strVal val="#ppt_x"/>
                                          </p:val>
                                        </p:tav>
                                      </p:tavLst>
                                    </p:anim>
                                    <p:anim calcmode="lin" valueType="num">
                                      <p:cBhvr>
                                        <p:cTn id="59" dur="1000" fill="hold"/>
                                        <p:tgtEl>
                                          <p:spTgt spid="3079"/>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4000"/>
                            </p:stCondLst>
                            <p:childTnLst>
                              <p:par>
                                <p:cTn id="67" presetID="42" presetClass="entr" presetSubtype="0" fill="hold" nodeType="after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fade">
                                      <p:cBhvr>
                                        <p:cTn id="69" dur="1000"/>
                                        <p:tgtEl>
                                          <p:spTgt spid="3083"/>
                                        </p:tgtEl>
                                      </p:cBhvr>
                                    </p:animEffect>
                                    <p:anim calcmode="lin" valueType="num">
                                      <p:cBhvr>
                                        <p:cTn id="70" dur="1000" fill="hold"/>
                                        <p:tgtEl>
                                          <p:spTgt spid="3083"/>
                                        </p:tgtEl>
                                        <p:attrNameLst>
                                          <p:attrName>ppt_x</p:attrName>
                                        </p:attrNameLst>
                                      </p:cBhvr>
                                      <p:tavLst>
                                        <p:tav tm="0">
                                          <p:val>
                                            <p:strVal val="#ppt_x"/>
                                          </p:val>
                                        </p:tav>
                                        <p:tav tm="100000">
                                          <p:val>
                                            <p:strVal val="#ppt_x"/>
                                          </p:val>
                                        </p:tav>
                                      </p:tavLst>
                                    </p:anim>
                                    <p:anim calcmode="lin" valueType="num">
                                      <p:cBhvr>
                                        <p:cTn id="71" dur="1000" fill="hold"/>
                                        <p:tgtEl>
                                          <p:spTgt spid="3083"/>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01" y="351841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Quantos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tipos de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oração</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existem</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PÚBLICO</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Uno ora y la congregación escucha con reverencia.</a:t>
            </a:r>
          </a:p>
          <a:p>
            <a:pPr marL="0" indent="0">
              <a:buNone/>
            </a:pPr>
            <a:r>
              <a:rPr lang="es-E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(Deben ser cortas).</a:t>
            </a:r>
          </a:p>
        </p:txBody>
      </p:sp>
      <p:pic>
        <p:nvPicPr>
          <p:cNvPr id="3076" name="Picture 4" descr="http://chuckwarnockblog.files.wordpress.com/2011/02/praying-in-church1.jpe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47011"/>
            <a:ext cx="3456384" cy="23503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HOGAR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 la mañana y por la anoche, debería juntarse la familia, leer la Palabra de Dios y orar.</a:t>
            </a:r>
          </a:p>
        </p:txBody>
      </p:sp>
      <p:pic>
        <p:nvPicPr>
          <p:cNvPr id="3078" name="Picture 6" descr="http://parroquiaguadalupe.files.wordpress.com/2012/04/famiia_orando.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27" y="3965855"/>
            <a:ext cx="2258713" cy="2760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antes de comer" hidden="1"/>
          <p:cNvSpPr txBox="1">
            <a:spLocks/>
          </p:cNvSpPr>
          <p:nvPr/>
        </p:nvSpPr>
        <p:spPr>
          <a:xfrm>
            <a:off x="827584" y="2276872"/>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ANTES DE COMER</a:t>
            </a:r>
          </a:p>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Agradecer y pedir la bendición para los alimentos.</a:t>
            </a:r>
          </a:p>
        </p:txBody>
      </p:sp>
      <p:pic>
        <p:nvPicPr>
          <p:cNvPr id="3079" name="comer img" descr="D:\10. MUTIMEDIA SDA\Imagenes para estudio\orar-comer.jpg"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906" y="4221310"/>
            <a:ext cx="3563542" cy="23720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2 Marcador de contenido"/>
          <p:cNvSpPr txBox="1">
            <a:spLocks/>
          </p:cNvSpPr>
          <p:nvPr/>
        </p:nvSpPr>
        <p:spPr>
          <a:xfrm>
            <a:off x="200476" y="2465511"/>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NA INTIMIDADE</a:t>
            </a:r>
          </a:p>
          <a:p>
            <a:pPr marL="0" indent="0">
              <a:spcBef>
                <a:spcPts val="0"/>
              </a:spcBef>
              <a:buNone/>
              <a:defRPr/>
            </a:pP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“É a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comunhão</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secreta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com</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Deus, a que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sostém</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 vida da alma”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Educação</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pág. 258)</a:t>
            </a:r>
            <a:endParaRPr lang="es-ES" dirty="0"/>
          </a:p>
        </p:txBody>
      </p:sp>
      <p:pic>
        <p:nvPicPr>
          <p:cNvPr id="3083" name="Picture 11" descr="http://1.bp.blogspot.com/_NphfhvQd6HA/TS3B-5JN0LI/AAAAAAAAAOw/MZ3su7ofmD8/s1600/oracion-de-contemplac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4404193"/>
            <a:ext cx="2592288" cy="237009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18265853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3078"/>
                                        </p:tgtEl>
                                      </p:cBhvr>
                                    </p:animEffect>
                                    <p:set>
                                      <p:cBhvr>
                                        <p:cTn id="47" dur="1" fill="hold">
                                          <p:stCondLst>
                                            <p:cond delay="499"/>
                                          </p:stCondLst>
                                        </p:cTn>
                                        <p:tgtEl>
                                          <p:spTgt spid="3078"/>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fade">
                                      <p:cBhvr>
                                        <p:cTn id="57" dur="1000"/>
                                        <p:tgtEl>
                                          <p:spTgt spid="3079"/>
                                        </p:tgtEl>
                                      </p:cBhvr>
                                    </p:animEffect>
                                    <p:anim calcmode="lin" valueType="num">
                                      <p:cBhvr>
                                        <p:cTn id="58" dur="1000" fill="hold"/>
                                        <p:tgtEl>
                                          <p:spTgt spid="3079"/>
                                        </p:tgtEl>
                                        <p:attrNameLst>
                                          <p:attrName>ppt_x</p:attrName>
                                        </p:attrNameLst>
                                      </p:cBhvr>
                                      <p:tavLst>
                                        <p:tav tm="0">
                                          <p:val>
                                            <p:strVal val="#ppt_x"/>
                                          </p:val>
                                        </p:tav>
                                        <p:tav tm="100000">
                                          <p:val>
                                            <p:strVal val="#ppt_x"/>
                                          </p:val>
                                        </p:tav>
                                      </p:tavLst>
                                    </p:anim>
                                    <p:anim calcmode="lin" valueType="num">
                                      <p:cBhvr>
                                        <p:cTn id="59" dur="1000" fill="hold"/>
                                        <p:tgtEl>
                                          <p:spTgt spid="3079"/>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4000"/>
                            </p:stCondLst>
                            <p:childTnLst>
                              <p:par>
                                <p:cTn id="67" presetID="42" presetClass="entr" presetSubtype="0" fill="hold" nodeType="after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fade">
                                      <p:cBhvr>
                                        <p:cTn id="69" dur="1000"/>
                                        <p:tgtEl>
                                          <p:spTgt spid="3083"/>
                                        </p:tgtEl>
                                      </p:cBhvr>
                                    </p:animEffect>
                                    <p:anim calcmode="lin" valueType="num">
                                      <p:cBhvr>
                                        <p:cTn id="70" dur="1000" fill="hold"/>
                                        <p:tgtEl>
                                          <p:spTgt spid="3083"/>
                                        </p:tgtEl>
                                        <p:attrNameLst>
                                          <p:attrName>ppt_x</p:attrName>
                                        </p:attrNameLst>
                                      </p:cBhvr>
                                      <p:tavLst>
                                        <p:tav tm="0">
                                          <p:val>
                                            <p:strVal val="#ppt_x"/>
                                          </p:val>
                                        </p:tav>
                                        <p:tav tm="100000">
                                          <p:val>
                                            <p:strVal val="#ppt_x"/>
                                          </p:val>
                                        </p:tav>
                                      </p:tavLst>
                                    </p:anim>
                                    <p:anim calcmode="lin" valueType="num">
                                      <p:cBhvr>
                                        <p:cTn id="71" dur="1000" fill="hold"/>
                                        <p:tgtEl>
                                          <p:spTgt spid="3083"/>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Em</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que momentos podemos orar?</a:t>
            </a: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el camino mientras viajamos o trabajamos (mentalmente).</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1ª Corintios 14:15</a:t>
            </a:r>
            <a:endPar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12290"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7526" y="4077072"/>
            <a:ext cx="3666922" cy="24476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2 Marcador de contenido" hidden="1"/>
          <p:cNvSpPr txBox="1">
            <a:spLocks/>
          </p:cNvSpPr>
          <p:nvPr/>
        </p:nvSpPr>
        <p:spPr>
          <a:xfrm>
            <a:off x="827584" y="2276872"/>
            <a:ext cx="7992888"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En momentos de peligro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y necesidad.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Jonás 2:1</a:t>
            </a:r>
          </a:p>
        </p:txBody>
      </p:sp>
      <p:pic>
        <p:nvPicPr>
          <p:cNvPr id="12292" name="Picture 4" descr="http://www.joserodriguez.info/bloc/wp-content/themes/mimbo2.2/images/peligro.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708920"/>
            <a:ext cx="3116119" cy="41548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antes de comer"/>
          <p:cNvSpPr txBox="1">
            <a:spLocks/>
          </p:cNvSpPr>
          <p:nvPr/>
        </p:nvSpPr>
        <p:spPr>
          <a:xfrm>
            <a:off x="285622" y="2060848"/>
            <a:ext cx="8676456"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Ainda</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que orar 3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vezes</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ao</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dia</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b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seja</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o ideal, </a:t>
            </a:r>
            <a:r>
              <a:rPr lang="es-ES" b="1" i="1" spc="50" dirty="0">
                <a:ln w="11430"/>
                <a:solidFill>
                  <a:srgbClr val="002060"/>
                </a:solidFill>
                <a:effectLst>
                  <a:outerShdw blurRad="76200" dist="50800" dir="5400000" algn="tl" rotWithShape="0">
                    <a:srgbClr val="000000">
                      <a:alpha val="65000"/>
                    </a:srgbClr>
                  </a:outerShdw>
                </a:effectLst>
                <a:latin typeface="Myriad Pro" pitchFamily="34" charset="0"/>
              </a:rPr>
              <a:t>(Daniel 6:10),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devemos</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ter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um</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constante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espírito</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de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oração</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p>
          <a:p>
            <a:pPr marL="0" indent="0">
              <a:buNone/>
            </a:pP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Orai</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sem</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rPr>
              <a:t>cessar</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1ª </a:t>
            </a: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Tes</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5:17</a:t>
            </a:r>
          </a:p>
        </p:txBody>
      </p:sp>
      <p:pic>
        <p:nvPicPr>
          <p:cNvPr id="10"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712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1000"/>
                                        <p:tgtEl>
                                          <p:spTgt spid="12290"/>
                                        </p:tgtEl>
                                      </p:cBhvr>
                                    </p:animEffect>
                                    <p:anim calcmode="lin" valueType="num">
                                      <p:cBhvr>
                                        <p:cTn id="18" dur="1000" fill="hold"/>
                                        <p:tgtEl>
                                          <p:spTgt spid="12290"/>
                                        </p:tgtEl>
                                        <p:attrNameLst>
                                          <p:attrName>ppt_x</p:attrName>
                                        </p:attrNameLst>
                                      </p:cBhvr>
                                      <p:tavLst>
                                        <p:tav tm="0">
                                          <p:val>
                                            <p:strVal val="#ppt_x"/>
                                          </p:val>
                                        </p:tav>
                                        <p:tav tm="100000">
                                          <p:val>
                                            <p:strVal val="#ppt_x"/>
                                          </p:val>
                                        </p:tav>
                                      </p:tavLst>
                                    </p:anim>
                                    <p:anim calcmode="lin" valueType="num">
                                      <p:cBhvr>
                                        <p:cTn id="1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2290"/>
                                        </p:tgtEl>
                                      </p:cBhvr>
                                    </p:animEffect>
                                    <p:set>
                                      <p:cBhvr>
                                        <p:cTn id="29" dur="1" fill="hold">
                                          <p:stCondLst>
                                            <p:cond delay="499"/>
                                          </p:stCondLst>
                                        </p:cTn>
                                        <p:tgtEl>
                                          <p:spTgt spid="12290"/>
                                        </p:tgtEl>
                                        <p:attrNameLst>
                                          <p:attrName>style.visibility</p:attrName>
                                        </p:attrNameLst>
                                      </p:cBhvr>
                                      <p:to>
                                        <p:strVal val="hidden"/>
                                      </p:to>
                                    </p:se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2292"/>
                                        </p:tgtEl>
                                        <p:attrNameLst>
                                          <p:attrName>style.visibility</p:attrName>
                                        </p:attrNameLst>
                                      </p:cBhvr>
                                      <p:to>
                                        <p:strVal val="visible"/>
                                      </p:to>
                                    </p:set>
                                    <p:animEffect transition="in" filter="fade">
                                      <p:cBhvr>
                                        <p:cTn id="39" dur="1000"/>
                                        <p:tgtEl>
                                          <p:spTgt spid="12292"/>
                                        </p:tgtEl>
                                      </p:cBhvr>
                                    </p:animEffect>
                                    <p:anim calcmode="lin" valueType="num">
                                      <p:cBhvr>
                                        <p:cTn id="40" dur="1000" fill="hold"/>
                                        <p:tgtEl>
                                          <p:spTgt spid="12292"/>
                                        </p:tgtEl>
                                        <p:attrNameLst>
                                          <p:attrName>ppt_x</p:attrName>
                                        </p:attrNameLst>
                                      </p:cBhvr>
                                      <p:tavLst>
                                        <p:tav tm="0">
                                          <p:val>
                                            <p:strVal val="#ppt_x"/>
                                          </p:val>
                                        </p:tav>
                                        <p:tav tm="100000">
                                          <p:val>
                                            <p:strVal val="#ppt_x"/>
                                          </p:val>
                                        </p:tav>
                                      </p:tavLst>
                                    </p:anim>
                                    <p:anim calcmode="lin" valueType="num">
                                      <p:cBhvr>
                                        <p:cTn id="41"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2292"/>
                                        </p:tgtEl>
                                      </p:cBhvr>
                                    </p:animEffect>
                                    <p:set>
                                      <p:cBhvr>
                                        <p:cTn id="51" dur="1" fill="hold">
                                          <p:stCondLst>
                                            <p:cond delay="499"/>
                                          </p:stCondLst>
                                        </p:cTn>
                                        <p:tgtEl>
                                          <p:spTgt spid="12292"/>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22" presetClass="entr" presetSubtype="1"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up)">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7" grpId="0"/>
      <p:bldP spid="7" grpId="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827584" y="1988840"/>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O QUE DEVEMOS EVITAR </a:t>
            </a:r>
            <a:b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AO ORAR?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04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05724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Mateus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6:7-8</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11560"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 orando,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useis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de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vãs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repetições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como os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gentios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que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pensam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que por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muito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falarem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serão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ouvidos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Não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vos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assemelheis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pois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 eles; porque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vosso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Pai</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sabe o que vos é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necessário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antes de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vós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lho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pedirdes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991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Por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quem</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deveriamos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orar?</a:t>
            </a:r>
          </a:p>
        </p:txBody>
      </p:sp>
      <p:sp>
        <p:nvSpPr>
          <p:cNvPr id="6" name="2 Marcador de contenido"/>
          <p:cNvSpPr txBox="1">
            <a:spLocks/>
          </p:cNvSpPr>
          <p:nvPr/>
        </p:nvSpPr>
        <p:spPr>
          <a:xfrm>
            <a:off x="395536" y="2060848"/>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Pelos enfermos e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err="1">
                <a:ln w="11430"/>
                <a:solidFill>
                  <a:srgbClr val="002060"/>
                </a:solidFill>
                <a:effectLst>
                  <a:outerShdw blurRad="76200" dist="50800" dir="5400000" algn="tl" rotWithShape="0">
                    <a:srgbClr val="000000">
                      <a:alpha val="65000"/>
                    </a:srgbClr>
                  </a:outerShdw>
                </a:effectLst>
                <a:latin typeface="Myriad Pro" pitchFamily="34" charset="0"/>
              </a:rPr>
              <a:t>uns</a:t>
            </a: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 pelos </a:t>
            </a:r>
            <a:r>
              <a:rPr lang="es-ES" sz="4400" b="1" i="1" spc="50" dirty="0" err="1">
                <a:ln w="11430"/>
                <a:solidFill>
                  <a:srgbClr val="002060"/>
                </a:solidFill>
                <a:effectLst>
                  <a:outerShdw blurRad="76200" dist="50800" dir="5400000" algn="tl" rotWithShape="0">
                    <a:srgbClr val="000000">
                      <a:alpha val="65000"/>
                    </a:srgbClr>
                  </a:outerShdw>
                </a:effectLst>
                <a:latin typeface="Myriad Pro" pitchFamily="34" charset="0"/>
              </a:rPr>
              <a:t>outros</a:t>
            </a: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Tiago</a:t>
            </a: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5:13-16</a:t>
            </a:r>
          </a:p>
        </p:txBody>
      </p:sp>
      <p:pic>
        <p:nvPicPr>
          <p:cNvPr id="13314" name="Picture 2" descr="http://www.mscperu.org/espirit/enfermo/picespirit_enfermo/enfermo_espiritu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280" y="3533352"/>
            <a:ext cx="4267200" cy="2847976"/>
          </a:xfrm>
          <a:prstGeom prst="rect">
            <a:avLst/>
          </a:prstGeom>
          <a:ln>
            <a:noFill/>
          </a:ln>
          <a:effectLst>
            <a:reflection blurRad="12700" stA="30000" endPos="30000" dist="5000" dir="5400000" sy="-100000" algn="bl" rotWithShape="0"/>
          </a:effectLst>
          <a:scene3d>
            <a:camera prst="perspectiveContrastingLeftFacing" fov="2700000">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hidden="1"/>
          <p:cNvSpPr txBox="1">
            <a:spLocks/>
          </p:cNvSpPr>
          <p:nvPr/>
        </p:nvSpPr>
        <p:spPr>
          <a:xfrm>
            <a:off x="827584" y="1844824"/>
            <a:ext cx="7992888"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Por los mensajeros del Evangelio y la obra de predicación.</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Hechos 12:5</a:t>
            </a:r>
            <a:b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Habacuc 3:2</a:t>
            </a:r>
          </a:p>
        </p:txBody>
      </p:sp>
      <p:pic>
        <p:nvPicPr>
          <p:cNvPr id="13316" name="Picture 4" descr="http://cristianos.com/wp-content/uploads/2008/12/1074-10-08-08-predicador.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2715344"/>
            <a:ext cx="2619375" cy="3810000"/>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antes de comer" hidden="1"/>
          <p:cNvSpPr txBox="1">
            <a:spLocks/>
          </p:cNvSpPr>
          <p:nvPr/>
        </p:nvSpPr>
        <p:spPr>
          <a:xfrm>
            <a:off x="827584" y="2060848"/>
            <a:ext cx="7560840"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Por el derramamiento del Espíritu Santo.</a:t>
            </a:r>
            <a:b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Lucas 11:13</a:t>
            </a:r>
          </a:p>
        </p:txBody>
      </p:sp>
      <p:pic>
        <p:nvPicPr>
          <p:cNvPr id="13318" name="Picture 6" descr="http://www.equipotimondejovenes.com/wp-content/uploads/2010/05/espiritu-santo.jpg" hidden="1"/>
          <p:cNvPicPr>
            <a:picLocks noChangeAspect="1" noChangeArrowheads="1"/>
          </p:cNvPicPr>
          <p:nvPr/>
        </p:nvPicPr>
        <p:blipFill rotWithShape="1">
          <a:blip r:embed="rId7">
            <a:extLst>
              <a:ext uri="{28A0092B-C50C-407E-A947-70E740481C1C}">
                <a14:useLocalDpi xmlns:a14="http://schemas.microsoft.com/office/drawing/2010/main" val="0"/>
              </a:ext>
            </a:extLst>
          </a:blip>
          <a:srcRect l="11988" r="16199"/>
          <a:stretch/>
        </p:blipFill>
        <p:spPr bwMode="auto">
          <a:xfrm>
            <a:off x="4439244" y="3537012"/>
            <a:ext cx="4432516" cy="2905125"/>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898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additive="base">
                                        <p:cTn id="17" dur="1000" fill="hold"/>
                                        <p:tgtEl>
                                          <p:spTgt spid="13314"/>
                                        </p:tgtEl>
                                        <p:attrNameLst>
                                          <p:attrName>ppt_x</p:attrName>
                                        </p:attrNameLst>
                                      </p:cBhvr>
                                      <p:tavLst>
                                        <p:tav tm="0">
                                          <p:val>
                                            <p:strVal val="1+#ppt_w/2"/>
                                          </p:val>
                                        </p:tav>
                                        <p:tav tm="100000">
                                          <p:val>
                                            <p:strVal val="#ppt_x"/>
                                          </p:val>
                                        </p:tav>
                                      </p:tavLst>
                                    </p:anim>
                                    <p:anim calcmode="lin" valueType="num">
                                      <p:cBhvr additive="base">
                                        <p:cTn id="18" dur="10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 presetClass="entr" presetSubtype="2" fill="hold" nodeType="afterEffect">
                                  <p:stCondLst>
                                    <p:cond delay="0"/>
                                  </p:stCondLst>
                                  <p:childTnLst>
                                    <p:set>
                                      <p:cBhvr>
                                        <p:cTn id="27" dur="1" fill="hold">
                                          <p:stCondLst>
                                            <p:cond delay="0"/>
                                          </p:stCondLst>
                                        </p:cTn>
                                        <p:tgtEl>
                                          <p:spTgt spid="13316"/>
                                        </p:tgtEl>
                                        <p:attrNameLst>
                                          <p:attrName>style.visibility</p:attrName>
                                        </p:attrNameLst>
                                      </p:cBhvr>
                                      <p:to>
                                        <p:strVal val="visible"/>
                                      </p:to>
                                    </p:set>
                                    <p:anim calcmode="lin" valueType="num">
                                      <p:cBhvr additive="base">
                                        <p:cTn id="28" dur="1000" fill="hold"/>
                                        <p:tgtEl>
                                          <p:spTgt spid="13316"/>
                                        </p:tgtEl>
                                        <p:attrNameLst>
                                          <p:attrName>ppt_x</p:attrName>
                                        </p:attrNameLst>
                                      </p:cBhvr>
                                      <p:tavLst>
                                        <p:tav tm="0">
                                          <p:val>
                                            <p:strVal val="1+#ppt_w/2"/>
                                          </p:val>
                                        </p:tav>
                                        <p:tav tm="100000">
                                          <p:val>
                                            <p:strVal val="#ppt_x"/>
                                          </p:val>
                                        </p:tav>
                                      </p:tavLst>
                                    </p:anim>
                                    <p:anim calcmode="lin" valueType="num">
                                      <p:cBhvr additive="base">
                                        <p:cTn id="29" dur="10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xit" presetSubtype="0" fill="hold" grpId="1"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3316"/>
                                        </p:tgtEl>
                                      </p:cBhvr>
                                    </p:animEffect>
                                    <p:set>
                                      <p:cBhvr>
                                        <p:cTn id="39" dur="1" fill="hold">
                                          <p:stCondLst>
                                            <p:cond delay="499"/>
                                          </p:stCondLst>
                                        </p:cTn>
                                        <p:tgtEl>
                                          <p:spTgt spid="13316"/>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2" presetClass="entr" presetSubtype="2" fill="hold" nodeType="afterEffect">
                                  <p:stCondLst>
                                    <p:cond delay="0"/>
                                  </p:stCondLst>
                                  <p:childTnLst>
                                    <p:set>
                                      <p:cBhvr>
                                        <p:cTn id="48" dur="1" fill="hold">
                                          <p:stCondLst>
                                            <p:cond delay="0"/>
                                          </p:stCondLst>
                                        </p:cTn>
                                        <p:tgtEl>
                                          <p:spTgt spid="13318"/>
                                        </p:tgtEl>
                                        <p:attrNameLst>
                                          <p:attrName>style.visibility</p:attrName>
                                        </p:attrNameLst>
                                      </p:cBhvr>
                                      <p:to>
                                        <p:strVal val="visible"/>
                                      </p:to>
                                    </p:set>
                                    <p:anim calcmode="lin" valueType="num">
                                      <p:cBhvr additive="base">
                                        <p:cTn id="49" dur="1000" fill="hold"/>
                                        <p:tgtEl>
                                          <p:spTgt spid="13318"/>
                                        </p:tgtEl>
                                        <p:attrNameLst>
                                          <p:attrName>ppt_x</p:attrName>
                                        </p:attrNameLst>
                                      </p:cBhvr>
                                      <p:tavLst>
                                        <p:tav tm="0">
                                          <p:val>
                                            <p:strVal val="1+#ppt_w/2"/>
                                          </p:val>
                                        </p:tav>
                                        <p:tav tm="100000">
                                          <p:val>
                                            <p:strVal val="#ppt_x"/>
                                          </p:val>
                                        </p:tav>
                                      </p:tavLst>
                                    </p:anim>
                                    <p:anim calcmode="lin" valueType="num">
                                      <p:cBhvr additive="base">
                                        <p:cTn id="50" dur="1000" fill="hold"/>
                                        <p:tgtEl>
                                          <p:spTgt spid="13318"/>
                                        </p:tgtEl>
                                        <p:attrNameLst>
                                          <p:attrName>ppt_y</p:attrName>
                                        </p:attrNameLst>
                                      </p:cBhvr>
                                      <p:tavLst>
                                        <p:tav tm="0">
                                          <p:val>
                                            <p:strVal val="#ppt_y"/>
                                          </p:val>
                                        </p:tav>
                                        <p:tav tm="100000">
                                          <p:val>
                                            <p:strVal val="#ppt_y"/>
                                          </p:val>
                                        </p:tav>
                                      </p:tavLst>
                                    </p:anim>
                                  </p:childTnLst>
                                </p:cTn>
                              </p:par>
                            </p:childTnLst>
                          </p:cTn>
                        </p:par>
                        <p:par>
                          <p:cTn id="51" fill="hold">
                            <p:stCondLst>
                              <p:cond delay="3000"/>
                            </p:stCondLst>
                            <p:childTnLst>
                              <p:par>
                                <p:cTn id="52" presetID="22" presetClass="entr" presetSubtype="1"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up)">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7" grpId="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Por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quem</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deveriamos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orar?</a:t>
            </a: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Por los enfermos y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unos por otros.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Santiago 5:13-16</a:t>
            </a:r>
          </a:p>
        </p:txBody>
      </p:sp>
      <p:pic>
        <p:nvPicPr>
          <p:cNvPr id="13314" name="Picture 2" descr="http://www.mscperu.org/espirit/enfermo/picespirit_enfermo/enfermo_espiritu16.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280" y="3533352"/>
            <a:ext cx="4267200" cy="2847976"/>
          </a:xfrm>
          <a:prstGeom prst="rect">
            <a:avLst/>
          </a:prstGeom>
          <a:ln>
            <a:noFill/>
          </a:ln>
          <a:effectLst>
            <a:reflection blurRad="12700" stA="30000" endPos="30000" dist="5000" dir="5400000" sy="-100000" algn="bl" rotWithShape="0"/>
          </a:effectLst>
          <a:scene3d>
            <a:camera prst="perspectiveContrastingLeftFacing" fov="2700000">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395536" y="1779920"/>
            <a:ext cx="6336704"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Pelos </a:t>
            </a:r>
            <a:r>
              <a:rPr lang="es-ES" sz="4400" b="1" i="1" spc="50" dirty="0" err="1">
                <a:ln w="11430"/>
                <a:solidFill>
                  <a:srgbClr val="002060"/>
                </a:solidFill>
                <a:effectLst>
                  <a:outerShdw blurRad="76200" dist="50800" dir="5400000" algn="tl" rotWithShape="0">
                    <a:srgbClr val="000000">
                      <a:alpha val="65000"/>
                    </a:srgbClr>
                  </a:outerShdw>
                </a:effectLst>
                <a:latin typeface="Myriad Pro" pitchFamily="34" charset="0"/>
              </a:rPr>
              <a:t>mensageiros</a:t>
            </a: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 do </a:t>
            </a:r>
            <a:r>
              <a:rPr lang="es-ES" sz="4400" b="1" i="1" spc="50" dirty="0" err="1">
                <a:ln w="11430"/>
                <a:solidFill>
                  <a:srgbClr val="002060"/>
                </a:solidFill>
                <a:effectLst>
                  <a:outerShdw blurRad="76200" dist="50800" dir="5400000" algn="tl" rotWithShape="0">
                    <a:srgbClr val="000000">
                      <a:alpha val="65000"/>
                    </a:srgbClr>
                  </a:outerShdw>
                </a:effectLst>
                <a:latin typeface="Myriad Pro" pitchFamily="34" charset="0"/>
              </a:rPr>
              <a:t>Evangelho</a:t>
            </a: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 e pela obra da </a:t>
            </a:r>
            <a:r>
              <a:rPr lang="es-ES" sz="4400" b="1" i="1" spc="50" dirty="0" err="1">
                <a:ln w="11430"/>
                <a:solidFill>
                  <a:srgbClr val="002060"/>
                </a:solidFill>
                <a:effectLst>
                  <a:outerShdw blurRad="76200" dist="50800" dir="5400000" algn="tl" rotWithShape="0">
                    <a:srgbClr val="000000">
                      <a:alpha val="65000"/>
                    </a:srgbClr>
                  </a:outerShdw>
                </a:effectLst>
                <a:latin typeface="Myriad Pro" pitchFamily="34" charset="0"/>
              </a:rPr>
              <a:t>pregação</a:t>
            </a: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Atos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12:5</a:t>
            </a:r>
            <a:b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Habacuque</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3:2</a:t>
            </a:r>
          </a:p>
        </p:txBody>
      </p:sp>
      <p:pic>
        <p:nvPicPr>
          <p:cNvPr id="13316" name="Picture 4" descr="http://cristianos.com/wp-content/uploads/2008/12/1074-10-08-08-predicado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2715344"/>
            <a:ext cx="2619375" cy="3810000"/>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antes de comer" hidden="1"/>
          <p:cNvSpPr txBox="1">
            <a:spLocks/>
          </p:cNvSpPr>
          <p:nvPr/>
        </p:nvSpPr>
        <p:spPr>
          <a:xfrm>
            <a:off x="827584" y="2060848"/>
            <a:ext cx="7560840"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Por el derramamiento del Espíritu Santo.</a:t>
            </a:r>
            <a:b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Lucas 11:13</a:t>
            </a:r>
          </a:p>
        </p:txBody>
      </p:sp>
      <p:pic>
        <p:nvPicPr>
          <p:cNvPr id="13318" name="Picture 6" descr="http://www.equipotimondejovenes.com/wp-content/uploads/2010/05/espiritu-santo.jpg" hidden="1"/>
          <p:cNvPicPr>
            <a:picLocks noChangeAspect="1" noChangeArrowheads="1"/>
          </p:cNvPicPr>
          <p:nvPr/>
        </p:nvPicPr>
        <p:blipFill rotWithShape="1">
          <a:blip r:embed="rId7">
            <a:extLst>
              <a:ext uri="{28A0092B-C50C-407E-A947-70E740481C1C}">
                <a14:useLocalDpi xmlns:a14="http://schemas.microsoft.com/office/drawing/2010/main" val="0"/>
              </a:ext>
            </a:extLst>
          </a:blip>
          <a:srcRect l="11988" r="16199"/>
          <a:stretch/>
        </p:blipFill>
        <p:spPr bwMode="auto">
          <a:xfrm>
            <a:off x="4439244" y="3537012"/>
            <a:ext cx="4432516" cy="2905125"/>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474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3314"/>
                                        </p:tgtEl>
                                        <p:attrNameLst>
                                          <p:attrName>style.visibility</p:attrName>
                                        </p:attrNameLst>
                                      </p:cBhvr>
                                      <p:to>
                                        <p:strVal val="visible"/>
                                      </p:to>
                                    </p:set>
                                    <p:anim calcmode="lin" valueType="num">
                                      <p:cBhvr additive="base">
                                        <p:cTn id="13" dur="1000" fill="hold"/>
                                        <p:tgtEl>
                                          <p:spTgt spid="13314"/>
                                        </p:tgtEl>
                                        <p:attrNameLst>
                                          <p:attrName>ppt_x</p:attrName>
                                        </p:attrNameLst>
                                      </p:cBhvr>
                                      <p:tavLst>
                                        <p:tav tm="0">
                                          <p:val>
                                            <p:strVal val="1+#ppt_w/2"/>
                                          </p:val>
                                        </p:tav>
                                        <p:tav tm="100000">
                                          <p:val>
                                            <p:strVal val="#ppt_x"/>
                                          </p:val>
                                        </p:tav>
                                      </p:tavLst>
                                    </p:anim>
                                    <p:anim calcmode="lin" valueType="num">
                                      <p:cBhvr additive="base">
                                        <p:cTn id="14" dur="1000" fill="hold"/>
                                        <p:tgtEl>
                                          <p:spTgt spid="1331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13316"/>
                                        </p:tgtEl>
                                        <p:attrNameLst>
                                          <p:attrName>style.visibility</p:attrName>
                                        </p:attrNameLst>
                                      </p:cBhvr>
                                      <p:to>
                                        <p:strVal val="visible"/>
                                      </p:to>
                                    </p:set>
                                    <p:anim calcmode="lin" valueType="num">
                                      <p:cBhvr additive="base">
                                        <p:cTn id="24" dur="1000" fill="hold"/>
                                        <p:tgtEl>
                                          <p:spTgt spid="13316"/>
                                        </p:tgtEl>
                                        <p:attrNameLst>
                                          <p:attrName>ppt_x</p:attrName>
                                        </p:attrNameLst>
                                      </p:cBhvr>
                                      <p:tavLst>
                                        <p:tav tm="0">
                                          <p:val>
                                            <p:strVal val="1+#ppt_w/2"/>
                                          </p:val>
                                        </p:tav>
                                        <p:tav tm="100000">
                                          <p:val>
                                            <p:strVal val="#ppt_x"/>
                                          </p:val>
                                        </p:tav>
                                      </p:tavLst>
                                    </p:anim>
                                    <p:anim calcmode="lin" valueType="num">
                                      <p:cBhvr additive="base">
                                        <p:cTn id="25" dur="1000" fill="hold"/>
                                        <p:tgtEl>
                                          <p:spTgt spid="13316"/>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 presetClass="entr" presetSubtype="2" fill="hold" nodeType="afterEffect">
                                  <p:stCondLst>
                                    <p:cond delay="0"/>
                                  </p:stCondLst>
                                  <p:childTnLst>
                                    <p:set>
                                      <p:cBhvr>
                                        <p:cTn id="34" dur="1" fill="hold">
                                          <p:stCondLst>
                                            <p:cond delay="0"/>
                                          </p:stCondLst>
                                        </p:cTn>
                                        <p:tgtEl>
                                          <p:spTgt spid="13318"/>
                                        </p:tgtEl>
                                        <p:attrNameLst>
                                          <p:attrName>style.visibility</p:attrName>
                                        </p:attrNameLst>
                                      </p:cBhvr>
                                      <p:to>
                                        <p:strVal val="visible"/>
                                      </p:to>
                                    </p:set>
                                    <p:anim calcmode="lin" valueType="num">
                                      <p:cBhvr additive="base">
                                        <p:cTn id="35" dur="1000" fill="hold"/>
                                        <p:tgtEl>
                                          <p:spTgt spid="13318"/>
                                        </p:tgtEl>
                                        <p:attrNameLst>
                                          <p:attrName>ppt_x</p:attrName>
                                        </p:attrNameLst>
                                      </p:cBhvr>
                                      <p:tavLst>
                                        <p:tav tm="0">
                                          <p:val>
                                            <p:strVal val="1+#ppt_w/2"/>
                                          </p:val>
                                        </p:tav>
                                        <p:tav tm="100000">
                                          <p:val>
                                            <p:strVal val="#ppt_x"/>
                                          </p:val>
                                        </p:tav>
                                      </p:tavLst>
                                    </p:anim>
                                    <p:anim calcmode="lin" valueType="num">
                                      <p:cBhvr additive="base">
                                        <p:cTn id="36" dur="1000" fill="hold"/>
                                        <p:tgtEl>
                                          <p:spTgt spid="13318"/>
                                        </p:tgtEl>
                                        <p:attrNameLst>
                                          <p:attrName>ppt_y</p:attrName>
                                        </p:attrNameLst>
                                      </p:cBhvr>
                                      <p:tavLst>
                                        <p:tav tm="0">
                                          <p:val>
                                            <p:strVal val="#ppt_y"/>
                                          </p:val>
                                        </p:tav>
                                        <p:tav tm="100000">
                                          <p:val>
                                            <p:strVal val="#ppt_y"/>
                                          </p:val>
                                        </p:tav>
                                      </p:tavLst>
                                    </p:anim>
                                  </p:childTnLst>
                                </p:cTn>
                              </p:par>
                            </p:childTnLst>
                          </p:cTn>
                        </p:par>
                        <p:par>
                          <p:cTn id="37" fill="hold">
                            <p:stCondLst>
                              <p:cond delay="60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692695"/>
            <a:ext cx="878497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Por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quem</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deveriamos</a:t>
            </a:r>
            <a:r>
              <a:rPr lang="es-ES" sz="4000" b="1" i="1" spc="50" dirty="0">
                <a:ln w="11430"/>
                <a:solidFill>
                  <a:srgbClr val="CC00CC"/>
                </a:solidFill>
                <a:effectLst>
                  <a:outerShdw blurRad="76200" dist="50800" dir="5400000" algn="tl" rotWithShape="0">
                    <a:srgbClr val="000000">
                      <a:alpha val="65000"/>
                    </a:srgbClr>
                  </a:outerShdw>
                </a:effectLst>
                <a:latin typeface="Myriad Pro" pitchFamily="34" charset="0"/>
              </a:rPr>
              <a:t> orar?</a:t>
            </a:r>
          </a:p>
        </p:txBody>
      </p:sp>
      <p:sp>
        <p:nvSpPr>
          <p:cNvPr id="6" name="2 Marcador de contenido" hidden="1"/>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Por los enfermos y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unos por otros. </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Santiago 5:13-16</a:t>
            </a:r>
          </a:p>
        </p:txBody>
      </p:sp>
      <p:pic>
        <p:nvPicPr>
          <p:cNvPr id="13314" name="Picture 2" descr="http://www.mscperu.org/espirit/enfermo/picespirit_enfermo/enfermo_espiritu16.jp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280" y="3533352"/>
            <a:ext cx="4267200" cy="2847976"/>
          </a:xfrm>
          <a:prstGeom prst="rect">
            <a:avLst/>
          </a:prstGeom>
          <a:ln>
            <a:noFill/>
          </a:ln>
          <a:effectLst>
            <a:reflection blurRad="12700" stA="30000" endPos="30000" dist="5000" dir="5400000" sy="-100000" algn="bl" rotWithShape="0"/>
          </a:effectLst>
          <a:scene3d>
            <a:camera prst="perspectiveContrastingLeftFacing" fov="2700000">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hidden="1"/>
          <p:cNvSpPr txBox="1">
            <a:spLocks/>
          </p:cNvSpPr>
          <p:nvPr/>
        </p:nvSpPr>
        <p:spPr>
          <a:xfrm>
            <a:off x="827584" y="1844824"/>
            <a:ext cx="7992888"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t>Por los mensajeros del Evangelio y la obra de predicación.</a:t>
            </a:r>
            <a:br>
              <a:rPr lang="es-ES" sz="44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Hechos 12:5</a:t>
            </a:r>
            <a:b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Habacuc 3:2</a:t>
            </a:r>
          </a:p>
        </p:txBody>
      </p:sp>
      <p:pic>
        <p:nvPicPr>
          <p:cNvPr id="13316" name="Picture 4" descr="http://cristianos.com/wp-content/uploads/2008/12/1074-10-08-08-predicador.jpg"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2715344"/>
            <a:ext cx="2619375" cy="3810000"/>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antes de comer"/>
          <p:cNvSpPr txBox="1">
            <a:spLocks/>
          </p:cNvSpPr>
          <p:nvPr/>
        </p:nvSpPr>
        <p:spPr>
          <a:xfrm>
            <a:off x="827584" y="2060848"/>
            <a:ext cx="7560840" cy="29523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Pelo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derramamento</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do Espírito Santo.</a:t>
            </a:r>
            <a:b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Lucas 11:13</a:t>
            </a:r>
          </a:p>
        </p:txBody>
      </p:sp>
      <p:pic>
        <p:nvPicPr>
          <p:cNvPr id="13318" name="Picture 6" descr="http://www.equipotimondejovenes.com/wp-content/uploads/2010/05/espiritu-santo.jpg"/>
          <p:cNvPicPr>
            <a:picLocks noChangeAspect="1" noChangeArrowheads="1"/>
          </p:cNvPicPr>
          <p:nvPr/>
        </p:nvPicPr>
        <p:blipFill rotWithShape="1">
          <a:blip r:embed="rId7">
            <a:extLst>
              <a:ext uri="{28A0092B-C50C-407E-A947-70E740481C1C}">
                <a14:useLocalDpi xmlns:a14="http://schemas.microsoft.com/office/drawing/2010/main" val="0"/>
              </a:ext>
            </a:extLst>
          </a:blip>
          <a:srcRect l="11988" r="16199"/>
          <a:stretch/>
        </p:blipFill>
        <p:spPr bwMode="auto">
          <a:xfrm>
            <a:off x="4439244" y="3537012"/>
            <a:ext cx="4432516" cy="2905125"/>
          </a:xfrm>
          <a:prstGeom prst="rect">
            <a:avLst/>
          </a:prstGeom>
          <a:ln>
            <a:noFill/>
          </a:ln>
          <a:effectLst>
            <a:reflection blurRad="12700" stA="30000" endPos="30000" dist="5000" dir="5400000" sy="-100000" algn="bl" rotWithShape="0"/>
          </a:effectLst>
          <a:scene3d>
            <a:camera prst="perspectiveContrastingLeftFacing">
              <a:rot lat="600000" lon="27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508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3314"/>
                                        </p:tgtEl>
                                        <p:attrNameLst>
                                          <p:attrName>style.visibility</p:attrName>
                                        </p:attrNameLst>
                                      </p:cBhvr>
                                      <p:to>
                                        <p:strVal val="visible"/>
                                      </p:to>
                                    </p:set>
                                    <p:anim calcmode="lin" valueType="num">
                                      <p:cBhvr additive="base">
                                        <p:cTn id="13" dur="1000" fill="hold"/>
                                        <p:tgtEl>
                                          <p:spTgt spid="13314"/>
                                        </p:tgtEl>
                                        <p:attrNameLst>
                                          <p:attrName>ppt_x</p:attrName>
                                        </p:attrNameLst>
                                      </p:cBhvr>
                                      <p:tavLst>
                                        <p:tav tm="0">
                                          <p:val>
                                            <p:strVal val="1+#ppt_w/2"/>
                                          </p:val>
                                        </p:tav>
                                        <p:tav tm="100000">
                                          <p:val>
                                            <p:strVal val="#ppt_x"/>
                                          </p:val>
                                        </p:tav>
                                      </p:tavLst>
                                    </p:anim>
                                    <p:anim calcmode="lin" valueType="num">
                                      <p:cBhvr additive="base">
                                        <p:cTn id="14" dur="1000" fill="hold"/>
                                        <p:tgtEl>
                                          <p:spTgt spid="1331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13316"/>
                                        </p:tgtEl>
                                        <p:attrNameLst>
                                          <p:attrName>style.visibility</p:attrName>
                                        </p:attrNameLst>
                                      </p:cBhvr>
                                      <p:to>
                                        <p:strVal val="visible"/>
                                      </p:to>
                                    </p:set>
                                    <p:anim calcmode="lin" valueType="num">
                                      <p:cBhvr additive="base">
                                        <p:cTn id="24" dur="1000" fill="hold"/>
                                        <p:tgtEl>
                                          <p:spTgt spid="13316"/>
                                        </p:tgtEl>
                                        <p:attrNameLst>
                                          <p:attrName>ppt_x</p:attrName>
                                        </p:attrNameLst>
                                      </p:cBhvr>
                                      <p:tavLst>
                                        <p:tav tm="0">
                                          <p:val>
                                            <p:strVal val="1+#ppt_w/2"/>
                                          </p:val>
                                        </p:tav>
                                        <p:tav tm="100000">
                                          <p:val>
                                            <p:strVal val="#ppt_x"/>
                                          </p:val>
                                        </p:tav>
                                      </p:tavLst>
                                    </p:anim>
                                    <p:anim calcmode="lin" valueType="num">
                                      <p:cBhvr additive="base">
                                        <p:cTn id="25" dur="1000" fill="hold"/>
                                        <p:tgtEl>
                                          <p:spTgt spid="13316"/>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 presetClass="entr" presetSubtype="2" fill="hold" nodeType="afterEffect">
                                  <p:stCondLst>
                                    <p:cond delay="0"/>
                                  </p:stCondLst>
                                  <p:childTnLst>
                                    <p:set>
                                      <p:cBhvr>
                                        <p:cTn id="34" dur="1" fill="hold">
                                          <p:stCondLst>
                                            <p:cond delay="0"/>
                                          </p:stCondLst>
                                        </p:cTn>
                                        <p:tgtEl>
                                          <p:spTgt spid="13318"/>
                                        </p:tgtEl>
                                        <p:attrNameLst>
                                          <p:attrName>style.visibility</p:attrName>
                                        </p:attrNameLst>
                                      </p:cBhvr>
                                      <p:to>
                                        <p:strVal val="visible"/>
                                      </p:to>
                                    </p:set>
                                    <p:anim calcmode="lin" valueType="num">
                                      <p:cBhvr additive="base">
                                        <p:cTn id="35" dur="1000" fill="hold"/>
                                        <p:tgtEl>
                                          <p:spTgt spid="13318"/>
                                        </p:tgtEl>
                                        <p:attrNameLst>
                                          <p:attrName>ppt_x</p:attrName>
                                        </p:attrNameLst>
                                      </p:cBhvr>
                                      <p:tavLst>
                                        <p:tav tm="0">
                                          <p:val>
                                            <p:strVal val="1+#ppt_w/2"/>
                                          </p:val>
                                        </p:tav>
                                        <p:tav tm="100000">
                                          <p:val>
                                            <p:strVal val="#ppt_x"/>
                                          </p:val>
                                        </p:tav>
                                      </p:tavLst>
                                    </p:anim>
                                    <p:anim calcmode="lin" valueType="num">
                                      <p:cBhvr additive="base">
                                        <p:cTn id="36" dur="1000" fill="hold"/>
                                        <p:tgtEl>
                                          <p:spTgt spid="13318"/>
                                        </p:tgtEl>
                                        <p:attrNameLst>
                                          <p:attrName>ppt_y</p:attrName>
                                        </p:attrNameLst>
                                      </p:cBhvr>
                                      <p:tavLst>
                                        <p:tav tm="0">
                                          <p:val>
                                            <p:strVal val="#ppt_y"/>
                                          </p:val>
                                        </p:tav>
                                        <p:tav tm="100000">
                                          <p:val>
                                            <p:strVal val="#ppt_y"/>
                                          </p:val>
                                        </p:tav>
                                      </p:tavLst>
                                    </p:anim>
                                  </p:childTnLst>
                                </p:cTn>
                              </p:par>
                            </p:childTnLst>
                          </p:cTn>
                        </p:par>
                        <p:par>
                          <p:cTn id="37" fill="hold">
                            <p:stCondLst>
                              <p:cond delay="60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06\titulo tema 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115616" y="764704"/>
            <a:ext cx="7367767" cy="5157822"/>
          </a:xfrm>
          <a:prstGeom prst="rect">
            <a:avLst/>
          </a:prstGeom>
          <a:noFill/>
          <a:effectLst>
            <a:glow rad="736600">
              <a:schemeClr val="bg1">
                <a:alpha val="54000"/>
              </a:schemeClr>
            </a:glow>
            <a:softEdge rad="190500"/>
          </a:effectLst>
        </p:spPr>
        <p:txBody>
          <a:bodyPr wrap="square">
            <a:spAutoFit/>
            <a:scene3d>
              <a:camera prst="perspectiveHeroicExtremeRightFacing" fov="4800000">
                <a:rot lat="470281" lon="19834794" rev="216527"/>
              </a:camera>
              <a:lightRig rig="contrasting" dir="t">
                <a:rot lat="0" lon="0" rev="12600000"/>
              </a:lightRig>
            </a:scene3d>
            <a:sp3d extrusionH="50800" contourW="12700" prstMaterial="metal">
              <a:bevelT w="127000" h="63500" prst="hardEdge"/>
              <a:extrusionClr>
                <a:schemeClr val="tx1"/>
              </a:extrusionClr>
              <a:contourClr>
                <a:schemeClr val="tx1"/>
              </a:contourClr>
            </a:sp3d>
          </a:bodyPr>
          <a:lstStyle/>
          <a:p>
            <a:pPr>
              <a:lnSpc>
                <a:spcPts val="7900"/>
              </a:lnSpc>
            </a:pPr>
            <a:r>
              <a:rPr lang="es-ES" sz="6600" u="none"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   A</a:t>
            </a:r>
            <a:r>
              <a:rPr lang="es-ES" sz="6600"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 </a:t>
            </a:r>
            <a:r>
              <a:rPr lang="es-ES" sz="6600" u="none" cap="all" dirty="0" err="1">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MElhOR</a:t>
            </a:r>
            <a:r>
              <a:rPr lang="es-ES" sz="6600" u="none"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 </a:t>
            </a:r>
            <a:r>
              <a:rPr lang="es-ES" sz="6600" u="none" cap="all" dirty="0" err="1">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SOLUção</a:t>
            </a:r>
            <a:r>
              <a:rPr lang="es-ES" sz="6600" u="none"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 </a:t>
            </a:r>
            <a:r>
              <a:rPr lang="es-ES" sz="6600" u="none" cap="all" dirty="0" err="1">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pArA</a:t>
            </a:r>
            <a:r>
              <a:rPr lang="es-ES" sz="6600" u="none"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 as </a:t>
            </a:r>
            <a:r>
              <a:rPr lang="es-ES" sz="6600" cap="all" dirty="0" err="1">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minhas</a:t>
            </a:r>
            <a:r>
              <a:rPr lang="es-ES" sz="6600" u="none"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 </a:t>
            </a:r>
            <a:r>
              <a:rPr lang="es-ES" sz="6600" u="none" cap="all" dirty="0" err="1">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PREOCUPAções</a:t>
            </a:r>
            <a:r>
              <a:rPr lang="es-ES" sz="6600" u="none"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 </a:t>
            </a:r>
          </a:p>
          <a:p>
            <a:pPr>
              <a:lnSpc>
                <a:spcPts val="7900"/>
              </a:lnSpc>
            </a:pPr>
            <a:r>
              <a:rPr lang="es-ES" sz="6600" u="none" cap="all" dirty="0">
                <a:ln w="0"/>
                <a:gradFill>
                  <a:gsLst>
                    <a:gs pos="0">
                      <a:schemeClr val="tx1"/>
                    </a:gs>
                    <a:gs pos="30000">
                      <a:srgbClr val="CC00CC"/>
                    </a:gs>
                    <a:gs pos="60000">
                      <a:srgbClr val="FF99FF"/>
                    </a:gs>
                    <a:gs pos="92000">
                      <a:srgbClr val="FFFFFF"/>
                    </a:gs>
                  </a:gsLst>
                  <a:lin ang="16200000" scaled="1"/>
                </a:gradFill>
                <a:effectLst>
                  <a:glow rad="495300">
                    <a:schemeClr val="bg1">
                      <a:alpha val="49000"/>
                    </a:schemeClr>
                  </a:glow>
                </a:effectLst>
                <a:latin typeface="Swis721 BlkCn BT" pitchFamily="34" charset="0"/>
              </a:rPr>
              <a:t>E PROBLEMAS</a:t>
            </a: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6</a:t>
            </a:r>
            <a:endParaRPr lang="en-US" sz="7200" b="0" u="none" dirty="0">
              <a:solidFill>
                <a:srgbClr val="800000"/>
              </a:solidFill>
              <a:latin typeface="Impact" pitchFamily="34" charset="0"/>
            </a:endParaRPr>
          </a:p>
        </p:txBody>
      </p:sp>
    </p:spTree>
    <p:extLst>
      <p:ext uri="{BB962C8B-B14F-4D97-AF65-F5344CB8AC3E}">
        <p14:creationId xmlns:p14="http://schemas.microsoft.com/office/powerpoint/2010/main" val="30921589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10. MUTIMEDIA SDA\Imagenes para estudio\tema06 padrenues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708"/>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1844824"/>
            <a:ext cx="8229600" cy="391703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14350" indent="-514350">
              <a:buFont typeface="+mj-lt"/>
              <a:buAutoNum type="arabicPeriod"/>
            </a:pP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Dirigir-se </a:t>
            </a: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ao</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Pai</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Celestial: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Pai</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nosso</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endParaRPr lang="es-ES" sz="3600" b="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Agradecer: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agradeço</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-te por...</a:t>
            </a:r>
            <a:endParaRPr lang="es-ES" sz="3600" b="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Pedir: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necessidades</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 por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outros</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_tradnl"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perdão</a:t>
            </a:r>
            <a:r>
              <a:rPr lang="es-ES_tradnl" sz="3600" b="1" i="1" spc="50" dirty="0">
                <a:ln w="11430"/>
                <a:solidFill>
                  <a:srgbClr val="FF0000"/>
                </a:solidFill>
                <a:effectLst>
                  <a:outerShdw blurRad="76200" dist="50800" dir="5400000" algn="tl" rotWithShape="0">
                    <a:srgbClr val="000000">
                      <a:alpha val="65000"/>
                    </a:srgbClr>
                  </a:outerShdw>
                </a:effectLst>
                <a:latin typeface="Myriad Pro" pitchFamily="34" charset="0"/>
              </a:rPr>
              <a:t> de pecados...</a:t>
            </a:r>
            <a:endParaRPr lang="es-ES" sz="3600" b="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Em</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nome</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de </a:t>
            </a: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Jesus</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endParaRPr lang="es-ES"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Amén.</a:t>
            </a:r>
            <a:endParaRPr lang="es-ES"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endParaRPr>
          </a:p>
        </p:txBody>
      </p:sp>
      <p:sp>
        <p:nvSpPr>
          <p:cNvPr id="5" name="1 Título"/>
          <p:cNvSpPr txBox="1">
            <a:spLocks/>
          </p:cNvSpPr>
          <p:nvPr/>
        </p:nvSpPr>
        <p:spPr>
          <a:xfrm>
            <a:off x="179512" y="476671"/>
            <a:ext cx="8784976" cy="792089"/>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Modelo de </a:t>
            </a:r>
            <a:r>
              <a:rPr lang="es-ES" b="1" i="1" spc="50" dirty="0" err="1">
                <a:ln w="11430"/>
                <a:solidFill>
                  <a:srgbClr val="C00000"/>
                </a:solidFill>
                <a:effectLst>
                  <a:outerShdw blurRad="76200" dist="50800" dir="5400000" algn="tl" rotWithShape="0">
                    <a:srgbClr val="000000">
                      <a:alpha val="65000"/>
                    </a:srgbClr>
                  </a:outerShdw>
                </a:effectLst>
                <a:latin typeface="Myriad Pro" pitchFamily="34" charset="0"/>
              </a:rPr>
              <a:t>oração</a:t>
            </a:r>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a:t>
            </a:r>
          </a:p>
        </p:txBody>
      </p:sp>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3304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up)">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06 padrenues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708"/>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476671"/>
            <a:ext cx="8784976" cy="792089"/>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A </a:t>
            </a:r>
            <a:r>
              <a:rPr lang="es-ES" b="1" i="1" spc="50" dirty="0" err="1">
                <a:ln w="11430"/>
                <a:solidFill>
                  <a:srgbClr val="C00000"/>
                </a:solidFill>
                <a:effectLst>
                  <a:outerShdw blurRad="76200" dist="50800" dir="5400000" algn="tl" rotWithShape="0">
                    <a:srgbClr val="000000">
                      <a:alpha val="65000"/>
                    </a:srgbClr>
                  </a:outerShdw>
                </a:effectLst>
                <a:latin typeface="Myriad Pro" pitchFamily="34" charset="0"/>
              </a:rPr>
              <a:t>oração</a:t>
            </a:r>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 divide-se </a:t>
            </a:r>
            <a:r>
              <a:rPr lang="es-ES" b="1" i="1" spc="50" dirty="0" err="1">
                <a:ln w="11430"/>
                <a:solidFill>
                  <a:srgbClr val="C00000"/>
                </a:solidFill>
                <a:effectLst>
                  <a:outerShdw blurRad="76200" dist="50800" dir="5400000" algn="tl" rotWithShape="0">
                    <a:srgbClr val="000000">
                      <a:alpha val="65000"/>
                    </a:srgbClr>
                  </a:outerShdw>
                </a:effectLst>
                <a:latin typeface="Myriad Pro" pitchFamily="34" charset="0"/>
              </a:rPr>
              <a:t>em</a:t>
            </a:r>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 </a:t>
            </a:r>
            <a:r>
              <a:rPr lang="es-ES" b="1" i="1" spc="50" dirty="0" err="1">
                <a:ln w="11430"/>
                <a:solidFill>
                  <a:srgbClr val="C00000"/>
                </a:solidFill>
                <a:effectLst>
                  <a:outerShdw blurRad="76200" dist="50800" dir="5400000" algn="tl" rotWithShape="0">
                    <a:srgbClr val="000000">
                      <a:alpha val="65000"/>
                    </a:srgbClr>
                  </a:outerShdw>
                </a:effectLst>
                <a:latin typeface="Myriad Pro" pitchFamily="34" charset="0"/>
              </a:rPr>
              <a:t>várias</a:t>
            </a:r>
            <a:r>
              <a:rPr lang="es-ES" b="1" i="1" spc="50" dirty="0">
                <a:ln w="11430"/>
                <a:solidFill>
                  <a:srgbClr val="C00000"/>
                </a:solidFill>
                <a:effectLst>
                  <a:outerShdw blurRad="76200" dist="50800" dir="5400000" algn="tl" rotWithShape="0">
                    <a:srgbClr val="000000">
                      <a:alpha val="65000"/>
                    </a:srgbClr>
                  </a:outerShdw>
                </a:effectLst>
                <a:latin typeface="Myriad Pro" pitchFamily="34" charset="0"/>
              </a:rPr>
              <a:t> partes:</a:t>
            </a:r>
          </a:p>
        </p:txBody>
      </p:sp>
      <p:sp>
        <p:nvSpPr>
          <p:cNvPr id="6" name="2 Marcador de contenido"/>
          <p:cNvSpPr txBox="1">
            <a:spLocks/>
          </p:cNvSpPr>
          <p:nvPr/>
        </p:nvSpPr>
        <p:spPr>
          <a:xfrm>
            <a:off x="107504" y="1556792"/>
            <a:ext cx="9036496" cy="4061048"/>
          </a:xfrm>
          <a:prstGeom prst="rect">
            <a:avLst/>
          </a:prstGeom>
        </p:spPr>
        <p:txBody>
          <a:bodyPr vert="horz" lIns="91440" tIns="45720" rIns="91440" bIns="45720"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Font typeface="+mj-lt"/>
              <a:buAutoNum type="alphaLcPeriod"/>
            </a:pP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Vocativo: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Pai</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nosso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que estás nos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céus</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p>
          <a:p>
            <a:pPr marL="742950" indent="-742950">
              <a:buFont typeface="+mj-lt"/>
              <a:buAutoNum type="alphaLcPeriod"/>
            </a:pP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Corpo</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da </a:t>
            </a: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oração</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p>
          <a:p>
            <a:pPr marL="1143000" lvl="1" indent="-742950">
              <a:buFont typeface="Wingdings" pitchFamily="2" charset="2"/>
              <a:buChar char="§"/>
            </a:pP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louvor</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"Santificado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seja</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o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Teu</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nome</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p>
          <a:p>
            <a:pPr marL="1143000" lvl="1" indent="-742950">
              <a:buFont typeface="Wingdings" pitchFamily="2" charset="2"/>
              <a:buChar char="§"/>
            </a:pP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agradecimento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agradeço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-te por...“</a:t>
            </a:r>
          </a:p>
          <a:p>
            <a:pPr marL="1143000" lvl="1" indent="-742950">
              <a:buFont typeface="Wingdings" pitchFamily="2" charset="2"/>
              <a:buChar char="§"/>
            </a:pP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confissão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perdoa</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-me por...“</a:t>
            </a:r>
          </a:p>
          <a:p>
            <a:pPr marL="1143000" lvl="1" indent="-742950">
              <a:buFont typeface="Wingdings" pitchFamily="2" charset="2"/>
              <a:buChar char="§"/>
            </a:pP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petições</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“rogo-te...“</a:t>
            </a:r>
          </a:p>
          <a:p>
            <a:pPr marL="1143000" lvl="1" indent="-742950">
              <a:buFont typeface="Wingdings" pitchFamily="2" charset="2"/>
              <a:buChar char="§"/>
            </a:pP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intercessão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ajuda</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a:t>
            </a:r>
          </a:p>
          <a:p>
            <a:pPr marL="742950" indent="-742950">
              <a:buFont typeface="+mj-lt"/>
              <a:buAutoNum type="alphaLcPeriod"/>
            </a:pP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Finalização</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em</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nome</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de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Jesus</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p>
          <a:p>
            <a:pPr marL="742950" indent="-742950">
              <a:buFont typeface="+mj-lt"/>
              <a:buAutoNum type="alphaLcPeriod"/>
            </a:pPr>
            <a:r>
              <a:rPr lang="es-ES_tradnl" sz="3600" b="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Conclusão</a:t>
            </a:r>
            <a:r>
              <a:rPr lang="es-ES_tradnl" sz="3600" b="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AMÉN que significa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Assim</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seja</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2126325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5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anim calcmode="lin" valueType="num">
                                      <p:cBhvr>
                                        <p:cTn id="2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5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25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5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1000"/>
                                        <p:tgtEl>
                                          <p:spTgt spid="6">
                                            <p:txEl>
                                              <p:pRg st="5" end="5"/>
                                            </p:txEl>
                                          </p:spTgt>
                                        </p:tgtEl>
                                      </p:cBhvr>
                                    </p:animEffect>
                                    <p:anim calcmode="lin" valueType="num">
                                      <p:cBhvr>
                                        <p:cTn id="3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25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1000"/>
                                        <p:tgtEl>
                                          <p:spTgt spid="6">
                                            <p:txEl>
                                              <p:pRg st="6" end="6"/>
                                            </p:txEl>
                                          </p:spTgt>
                                        </p:tgtEl>
                                      </p:cBhvr>
                                    </p:animEffect>
                                    <p:anim calcmode="lin" valueType="num">
                                      <p:cBhvr>
                                        <p:cTn id="4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fade">
                                      <p:cBhvr>
                                        <p:cTn id="50" dur="1000"/>
                                        <p:tgtEl>
                                          <p:spTgt spid="6">
                                            <p:txEl>
                                              <p:pRg st="7" end="7"/>
                                            </p:txEl>
                                          </p:spTgt>
                                        </p:tgtEl>
                                      </p:cBhvr>
                                    </p:animEffect>
                                    <p:anim calcmode="lin" valueType="num">
                                      <p:cBhvr>
                                        <p:cTn id="51"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1000"/>
                                        <p:tgtEl>
                                          <p:spTgt spid="6">
                                            <p:txEl>
                                              <p:pRg st="8" end="8"/>
                                            </p:txEl>
                                          </p:spTgt>
                                        </p:tgtEl>
                                      </p:cBhvr>
                                    </p:animEffect>
                                    <p:anim calcmode="lin" valueType="num">
                                      <p:cBhvr>
                                        <p:cTn id="5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1"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up)">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827584" y="1988840"/>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PARA QUE DEUS NOS ESCUTE, QUE ATITUDE  DEVEMOS ASSUMIR?</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233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 MUTIMEDIA SDA\Imagenes para estudio\tema 06 sincerid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355977" y="1916832"/>
            <a:ext cx="458490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Que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virtude</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necessitamos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manifestar?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SINCERIDADE</a:t>
            </a:r>
            <a:endParaRPr lang="es-ES" sz="72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spTree>
    <p:extLst>
      <p:ext uri="{BB962C8B-B14F-4D97-AF65-F5344CB8AC3E}">
        <p14:creationId xmlns:p14="http://schemas.microsoft.com/office/powerpoint/2010/main" val="4045781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63405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Mateus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6:5</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11560"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quando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orares,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sejas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como os hipócritas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pois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se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comprazem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orar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pé</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nas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sinagogas, 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às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esquinas das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ruas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para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serem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vistos pelos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homens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verdade</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vos digo que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já</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receberam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seu</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galardão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8209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10. MUTIMEDIA SDA\Imagenes para estudio\tema 06 paragu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355977" y="1916832"/>
            <a:ext cx="4248471"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Como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devemos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pedir?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CoM</a:t>
            </a:r>
            <a:r>
              <a:rPr lang="es-ES" sz="72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72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fÉ</a:t>
            </a:r>
            <a:endParaRPr lang="es-ES" sz="72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spTree>
    <p:extLst>
      <p:ext uri="{BB962C8B-B14F-4D97-AF65-F5344CB8AC3E}">
        <p14:creationId xmlns:p14="http://schemas.microsoft.com/office/powerpoint/2010/main" val="23259314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81807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Tiago</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1:6-7 </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11560"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Peça</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porém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fé</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nada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duvidando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porque o que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duvida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é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semelhante</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à onda do mar, que é levada pelo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vento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lançada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uma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para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outra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parte.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Não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pense</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tal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homem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que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receberá</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do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Senhor</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alguma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coisa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186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10. MUTIMEDIA SDA\Imagenes para estudio\tema 06 paragua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5724128" y="3356992"/>
            <a:ext cx="2880319" cy="172819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Pedir </a:t>
            </a:r>
            <a:b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com</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fé</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43217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68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10. MUTIMEDIA SDA\Imagenes para estudio\tema 06 publica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211960" y="1916832"/>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Necessitamos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humildade</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b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Que parábola o ilustra?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87851"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8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HUMILDADE</a:t>
            </a:r>
            <a:endParaRPr lang="es-ES" sz="54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spTree>
    <p:extLst>
      <p:ext uri="{BB962C8B-B14F-4D97-AF65-F5344CB8AC3E}">
        <p14:creationId xmlns:p14="http://schemas.microsoft.com/office/powerpoint/2010/main" val="27151545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6 faris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2987824" y="260648"/>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FF00FF"/>
                </a:solidFill>
                <a:effectLst>
                  <a:outerShdw blurRad="76200" dist="50800" dir="5400000" algn="tl" rotWithShape="0">
                    <a:srgbClr val="000000">
                      <a:alpha val="65000"/>
                    </a:srgbClr>
                  </a:outerShdw>
                </a:effectLst>
                <a:latin typeface="Myriad Pro" pitchFamily="34" charset="0"/>
              </a:rPr>
              <a:t>O </a:t>
            </a:r>
            <a:r>
              <a:rPr lang="es-ES" sz="4800" b="1" i="1" spc="50" dirty="0" err="1">
                <a:ln w="11430"/>
                <a:solidFill>
                  <a:srgbClr val="FF00FF"/>
                </a:solidFill>
                <a:effectLst>
                  <a:outerShdw blurRad="76200" dist="50800" dir="5400000" algn="tl" rotWithShape="0">
                    <a:srgbClr val="000000">
                      <a:alpha val="65000"/>
                    </a:srgbClr>
                  </a:outerShdw>
                </a:effectLst>
                <a:latin typeface="Myriad Pro" pitchFamily="34" charset="0"/>
              </a:rPr>
              <a:t>fariseu</a:t>
            </a:r>
            <a:r>
              <a:rPr lang="es-ES" sz="4800" b="1" i="1" spc="50" dirty="0">
                <a:ln w="11430"/>
                <a:solidFill>
                  <a:srgbClr val="FF00FF"/>
                </a:solidFill>
                <a:effectLst>
                  <a:outerShdw blurRad="76200" dist="50800" dir="5400000" algn="tl" rotWithShape="0">
                    <a:srgbClr val="000000">
                      <a:alpha val="65000"/>
                    </a:srgbClr>
                  </a:outerShdw>
                </a:effectLst>
                <a:latin typeface="Myriad Pro" pitchFamily="34" charset="0"/>
              </a:rPr>
              <a:t> e o publicano.</a:t>
            </a:r>
          </a:p>
          <a:p>
            <a:pPr marL="0" indent="0" algn="ctr">
              <a:buNone/>
            </a:pP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Lucas 18:9-14</a:t>
            </a:r>
            <a:endParaRPr lang="es-ES" sz="4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7042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06 car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91880" y="1628800"/>
            <a:ext cx="5544616" cy="4032448"/>
          </a:xfrm>
        </p:spPr>
        <p:txBody>
          <a:bodyPr>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O que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fazer</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quando</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existem</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problemas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pessoais</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ou</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espirituais</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de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saúde</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de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família</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ou</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de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trabalho</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p>
          <a:p>
            <a:pPr marL="0" indent="0">
              <a:buNone/>
            </a:pP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Talvez te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sintas</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mal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devido</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aos</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teus</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fracassos</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p>
          <a:p>
            <a:pPr marL="0" indent="0">
              <a:buNone/>
            </a:pP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Talvez te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sintas</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incompreendido</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sózinho</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ou</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desanimado. A </a:t>
            </a:r>
            <a:r>
              <a:rPr lang="es-ES_tradnl"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quem</a:t>
            </a:r>
            <a:r>
              <a:rPr lang="es-ES_tradnl"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recorrer? </a:t>
            </a:r>
            <a:endParaRPr lang="es-ES"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endParaRPr>
          </a:p>
        </p:txBody>
      </p:sp>
      <p:sp>
        <p:nvSpPr>
          <p:cNvPr id="2" name="1 Rectángulo"/>
          <p:cNvSpPr/>
          <p:nvPr/>
        </p:nvSpPr>
        <p:spPr>
          <a:xfrm rot="20669412">
            <a:off x="714275" y="2785256"/>
            <a:ext cx="1025569" cy="369332"/>
          </a:xfrm>
          <a:prstGeom prst="rect">
            <a:avLst/>
          </a:prstGeom>
        </p:spPr>
        <p:txBody>
          <a:bodyPr wrap="square">
            <a:spAutoFit/>
          </a:bodyPr>
          <a:lstStyle/>
          <a:p>
            <a:r>
              <a:rPr lang="es-AR" b="1" dirty="0" err="1">
                <a:solidFill>
                  <a:schemeClr val="tx2">
                    <a:lumMod val="75000"/>
                  </a:schemeClr>
                </a:solidFill>
              </a:rPr>
              <a:t>Dúvidas</a:t>
            </a:r>
            <a:endParaRPr lang="es-AR" b="1" dirty="0">
              <a:solidFill>
                <a:schemeClr val="tx2">
                  <a:lumMod val="75000"/>
                </a:schemeClr>
              </a:solidFill>
            </a:endParaRPr>
          </a:p>
        </p:txBody>
      </p:sp>
      <p:sp>
        <p:nvSpPr>
          <p:cNvPr id="6" name="5 Rectángulo"/>
          <p:cNvSpPr/>
          <p:nvPr/>
        </p:nvSpPr>
        <p:spPr>
          <a:xfrm rot="19964448">
            <a:off x="412026" y="2105134"/>
            <a:ext cx="1226235" cy="369332"/>
          </a:xfrm>
          <a:prstGeom prst="rect">
            <a:avLst/>
          </a:prstGeom>
        </p:spPr>
        <p:txBody>
          <a:bodyPr wrap="square">
            <a:spAutoFit/>
          </a:bodyPr>
          <a:lstStyle/>
          <a:p>
            <a:r>
              <a:rPr lang="es-AR" b="1" dirty="0">
                <a:solidFill>
                  <a:schemeClr val="tx2">
                    <a:lumMod val="75000"/>
                  </a:schemeClr>
                </a:solidFill>
              </a:rPr>
              <a:t>Problemas</a:t>
            </a:r>
          </a:p>
        </p:txBody>
      </p:sp>
      <p:sp>
        <p:nvSpPr>
          <p:cNvPr id="7" name="6 Rectángulo"/>
          <p:cNvSpPr/>
          <p:nvPr/>
        </p:nvSpPr>
        <p:spPr>
          <a:xfrm>
            <a:off x="683568" y="3203684"/>
            <a:ext cx="720080" cy="369332"/>
          </a:xfrm>
          <a:prstGeom prst="rect">
            <a:avLst/>
          </a:prstGeom>
        </p:spPr>
        <p:txBody>
          <a:bodyPr wrap="square">
            <a:spAutoFit/>
          </a:bodyPr>
          <a:lstStyle/>
          <a:p>
            <a:r>
              <a:rPr lang="es-AR" b="1" dirty="0">
                <a:solidFill>
                  <a:schemeClr val="tx2">
                    <a:lumMod val="75000"/>
                  </a:schemeClr>
                </a:solidFill>
              </a:rPr>
              <a:t>Culpa</a:t>
            </a:r>
          </a:p>
        </p:txBody>
      </p:sp>
      <p:sp>
        <p:nvSpPr>
          <p:cNvPr id="5" name="4 Rectángulo"/>
          <p:cNvSpPr/>
          <p:nvPr/>
        </p:nvSpPr>
        <p:spPr>
          <a:xfrm rot="20091695">
            <a:off x="323970" y="2422732"/>
            <a:ext cx="1686076" cy="378009"/>
          </a:xfrm>
          <a:prstGeom prst="rect">
            <a:avLst/>
          </a:prstGeom>
        </p:spPr>
        <p:txBody>
          <a:bodyPr wrap="square">
            <a:spAutoFit/>
          </a:bodyPr>
          <a:lstStyle/>
          <a:p>
            <a:r>
              <a:rPr lang="es-AR" b="1" dirty="0" err="1">
                <a:solidFill>
                  <a:schemeClr val="tx2">
                    <a:lumMod val="75000"/>
                  </a:schemeClr>
                </a:solidFill>
              </a:rPr>
              <a:t>Preocupações</a:t>
            </a:r>
            <a:endParaRPr lang="es-AR" b="1" dirty="0">
              <a:solidFill>
                <a:schemeClr val="tx2">
                  <a:lumMod val="75000"/>
                </a:schemeClr>
              </a:solidFill>
            </a:endParaRPr>
          </a:p>
        </p:txBody>
      </p:sp>
    </p:spTree>
    <p:extLst>
      <p:ext uri="{BB962C8B-B14F-4D97-AF65-F5344CB8AC3E}">
        <p14:creationId xmlns:p14="http://schemas.microsoft.com/office/powerpoint/2010/main" val="2264717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D:\10. MUTIMEDIA SDA\Imagenes para estudio\tema 06 rodill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283968" y="1772816"/>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Para orar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com</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reverência</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qual</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é a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posição</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ideal?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REVERêNCIA</a:t>
            </a:r>
            <a:endParaRPr lang="es-ES" sz="7200" b="1" i="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Myriad Pro" pitchFamily="34" charset="0"/>
            </a:endParaRPr>
          </a:p>
        </p:txBody>
      </p:sp>
      <p:pic>
        <p:nvPicPr>
          <p:cNvPr id="8"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2"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2817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42593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Romanos 14:11</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611560"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“Porque está escrito: Como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eu</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vivo,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diz</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o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Senhor</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que todo o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joelho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se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dobrará</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mim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 toda a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língua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confessará</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 Deus.”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0543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D:\10. MUTIMEDIA SDA\Imagenes para estudio\tema 06 rodil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283968" y="1772816"/>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O que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devemos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ter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sempre</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7"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Espírito  de  </a:t>
            </a:r>
            <a:r>
              <a:rPr lang="es-ES" sz="66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perdão</a:t>
            </a:r>
            <a:endParaRPr lang="es-ES" sz="66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Tree>
    <p:extLst>
      <p:ext uri="{BB962C8B-B14F-4D97-AF65-F5344CB8AC3E}">
        <p14:creationId xmlns:p14="http://schemas.microsoft.com/office/powerpoint/2010/main" val="2511638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89694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Mateus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6:15</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467544" y="2316013"/>
            <a:ext cx="8208912"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porém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não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perdoares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aos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homens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as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suas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ofensas,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também</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vosso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Pai</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vos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não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perdoará</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as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vossas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ofensas.”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664883"/>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346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D:\10. MUTIMEDIA SDA\Imagenes para estudio\Espiritu de  perdó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124744"/>
            <a:ext cx="6048672" cy="44065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323528" y="5949280"/>
            <a:ext cx="8712968" cy="76470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t>Sr. </a:t>
            </a:r>
            <a:r>
              <a:rPr lang="es-ES" sz="3600" b="1" i="1" spc="50" dirty="0" err="1">
                <a:ln w="11430"/>
                <a:solidFill>
                  <a:srgbClr val="660066"/>
                </a:solidFill>
                <a:effectLst>
                  <a:outerShdw blurRad="76200" dist="50800" dir="5400000" algn="tl" rotWithShape="0">
                    <a:srgbClr val="000000">
                      <a:alpha val="65000"/>
                    </a:srgbClr>
                  </a:outerShdw>
                </a:effectLst>
                <a:latin typeface="Myriad Pro" pitchFamily="34" charset="0"/>
              </a:rPr>
              <a:t>See</a:t>
            </a:r>
            <a: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t> e </a:t>
            </a:r>
            <a:r>
              <a:rPr lang="es-ES" sz="3600" b="1" i="1" spc="50" dirty="0" err="1">
                <a:ln w="11430"/>
                <a:solidFill>
                  <a:srgbClr val="660066"/>
                </a:solidFill>
                <a:effectLst>
                  <a:outerShdw blurRad="76200" dist="50800" dir="5400000" algn="tl" rotWithShape="0">
                    <a:srgbClr val="000000">
                      <a:alpha val="65000"/>
                    </a:srgbClr>
                  </a:outerShdw>
                </a:effectLst>
                <a:latin typeface="Myriad Pro" pitchFamily="34" charset="0"/>
              </a:rPr>
              <a:t>Takunda</a:t>
            </a:r>
            <a:r>
              <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660066"/>
                </a:solidFill>
                <a:effectLst>
                  <a:outerShdw blurRad="76200" dist="50800" dir="5400000" algn="tl" rotWithShape="0">
                    <a:srgbClr val="000000">
                      <a:alpha val="65000"/>
                    </a:srgbClr>
                  </a:outerShdw>
                </a:effectLst>
                <a:latin typeface="Myriad Pro" pitchFamily="34" charset="0"/>
              </a:rPr>
              <a:t>Mavima</a:t>
            </a:r>
            <a:endParaRPr lang="es-ES" sz="24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917922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D:\10. MUTIMEDIA SDA\Imagenes para estudio\tema 06 rodil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3341597" y="1772816"/>
            <a:ext cx="5616624"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O que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devemos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recordar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quando</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pedimos algo? </a:t>
            </a:r>
            <a:r>
              <a:rPr lang="es-ES" sz="2400" b="1" i="1" spc="50" dirty="0" err="1">
                <a:ln w="11430"/>
                <a:solidFill>
                  <a:srgbClr val="660066"/>
                </a:solidFill>
                <a:effectLst>
                  <a:outerShdw blurRad="76200" dist="50800" dir="5400000" algn="tl" rotWithShape="0">
                    <a:srgbClr val="000000">
                      <a:alpha val="65000"/>
                    </a:srgbClr>
                  </a:outerShdw>
                </a:effectLst>
                <a:latin typeface="Myriad Pro" pitchFamily="34" charset="0"/>
              </a:rPr>
              <a:t>Mateus</a:t>
            </a:r>
            <a:r>
              <a:rPr lang="es-ES" sz="2400" b="1" i="1" spc="50" dirty="0">
                <a:ln w="11430"/>
                <a:solidFill>
                  <a:srgbClr val="660066"/>
                </a:solidFill>
                <a:effectLst>
                  <a:outerShdw blurRad="76200" dist="50800" dir="5400000" algn="tl" rotWithShape="0">
                    <a:srgbClr val="000000">
                      <a:alpha val="65000"/>
                    </a:srgbClr>
                  </a:outerShdw>
                </a:effectLst>
                <a:latin typeface="Myriad Pro" pitchFamily="34" charset="0"/>
              </a:rPr>
              <a:t> 26:39</a:t>
            </a:r>
          </a:p>
        </p:txBody>
      </p:sp>
      <p:sp>
        <p:nvSpPr>
          <p:cNvPr id="7" name="1 Título"/>
          <p:cNvSpPr txBox="1">
            <a:spLocks/>
          </p:cNvSpPr>
          <p:nvPr/>
        </p:nvSpPr>
        <p:spPr>
          <a:xfrm>
            <a:off x="-1" y="5445224"/>
            <a:ext cx="8961314"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Que se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faça</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tua</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vontade</a:t>
            </a:r>
            <a:endPar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Tree>
    <p:extLst>
      <p:ext uri="{BB962C8B-B14F-4D97-AF65-F5344CB8AC3E}">
        <p14:creationId xmlns:p14="http://schemas.microsoft.com/office/powerpoint/2010/main" val="3456675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10. MUTIMEDIA SDA\Imagenes para estudio\tema 06 alfar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571993" y="260648"/>
            <a:ext cx="8176471" cy="1296144"/>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Deus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conhece</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a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nossa</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necessidade</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(Romanos 8:26)</a:t>
            </a:r>
          </a:p>
        </p:txBody>
      </p:sp>
      <p:sp>
        <p:nvSpPr>
          <p:cNvPr id="8" name="2 Marcador de contenido"/>
          <p:cNvSpPr txBox="1">
            <a:spLocks/>
          </p:cNvSpPr>
          <p:nvPr/>
        </p:nvSpPr>
        <p:spPr>
          <a:xfrm>
            <a:off x="4355976" y="1988840"/>
            <a:ext cx="4680520" cy="33843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b="1" i="1" spc="50" dirty="0">
                <a:ln w="11430"/>
                <a:solidFill>
                  <a:srgbClr val="660066"/>
                </a:solidFill>
                <a:effectLst>
                  <a:outerShdw blurRad="76200" dist="50800" dir="5400000" algn="tl" rotWithShape="0">
                    <a:srgbClr val="000000">
                      <a:alpha val="65000"/>
                    </a:srgbClr>
                  </a:outerShdw>
                </a:effectLst>
                <a:latin typeface="Myriad Pro" pitchFamily="34" charset="0"/>
              </a:rPr>
              <a:t>Como o barro na </a:t>
            </a:r>
            <a:r>
              <a:rPr lang="es-ES" b="1" i="1" spc="50" dirty="0" err="1">
                <a:ln w="11430"/>
                <a:solidFill>
                  <a:srgbClr val="660066"/>
                </a:solidFill>
                <a:effectLst>
                  <a:outerShdw blurRad="76200" dist="50800" dir="5400000" algn="tl" rotWithShape="0">
                    <a:srgbClr val="000000">
                      <a:alpha val="65000"/>
                    </a:srgbClr>
                  </a:outerShdw>
                </a:effectLst>
                <a:latin typeface="Myriad Pro" pitchFamily="34" charset="0"/>
              </a:rPr>
              <a:t>mão</a:t>
            </a:r>
            <a:r>
              <a:rPr lang="es-ES" b="1" i="1" spc="50" dirty="0">
                <a:ln w="11430"/>
                <a:solidFill>
                  <a:srgbClr val="660066"/>
                </a:solidFill>
                <a:effectLst>
                  <a:outerShdw blurRad="76200" dist="50800" dir="5400000" algn="tl" rotWithShape="0">
                    <a:srgbClr val="000000">
                      <a:alpha val="65000"/>
                    </a:srgbClr>
                  </a:outerShdw>
                </a:effectLst>
                <a:latin typeface="Myriad Pro" pitchFamily="34" charset="0"/>
              </a:rPr>
              <a:t> do </a:t>
            </a:r>
            <a:r>
              <a:rPr lang="es-ES" b="1" i="1" spc="50" dirty="0" err="1">
                <a:ln w="11430"/>
                <a:solidFill>
                  <a:srgbClr val="660066"/>
                </a:solidFill>
                <a:effectLst>
                  <a:outerShdw blurRad="76200" dist="50800" dir="5400000" algn="tl" rotWithShape="0">
                    <a:srgbClr val="000000">
                      <a:alpha val="65000"/>
                    </a:srgbClr>
                  </a:outerShdw>
                </a:effectLst>
                <a:latin typeface="Myriad Pro" pitchFamily="34" charset="0"/>
              </a:rPr>
              <a:t>oleiro</a:t>
            </a:r>
            <a:r>
              <a:rPr lang="es-ES"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b="1" i="1" spc="50" dirty="0" err="1">
                <a:ln w="11430"/>
                <a:solidFill>
                  <a:srgbClr val="660066"/>
                </a:solidFill>
                <a:effectLst>
                  <a:outerShdw blurRad="76200" dist="50800" dir="5400000" algn="tl" rotWithShape="0">
                    <a:srgbClr val="000000">
                      <a:alpha val="65000"/>
                    </a:srgbClr>
                  </a:outerShdw>
                </a:effectLst>
                <a:latin typeface="Myriad Pro" pitchFamily="34" charset="0"/>
              </a:rPr>
              <a:t>deixemo</a:t>
            </a:r>
            <a:r>
              <a:rPr lang="es-ES" b="1" i="1" spc="50" dirty="0">
                <a:ln w="11430"/>
                <a:solidFill>
                  <a:srgbClr val="660066"/>
                </a:solidFill>
                <a:effectLst>
                  <a:outerShdw blurRad="76200" dist="50800" dir="5400000" algn="tl" rotWithShape="0">
                    <a:srgbClr val="000000">
                      <a:alpha val="65000"/>
                    </a:srgbClr>
                  </a:outerShdw>
                </a:effectLst>
                <a:latin typeface="Myriad Pro" pitchFamily="34" charset="0"/>
              </a:rPr>
              <a:t>-nos moldar pelo </a:t>
            </a:r>
            <a:r>
              <a:rPr lang="es-ES" b="1" i="1" spc="50" dirty="0" err="1">
                <a:ln w="11430"/>
                <a:solidFill>
                  <a:srgbClr val="660066"/>
                </a:solidFill>
                <a:effectLst>
                  <a:outerShdw blurRad="76200" dist="50800" dir="5400000" algn="tl" rotWithShape="0">
                    <a:srgbClr val="000000">
                      <a:alpha val="65000"/>
                    </a:srgbClr>
                  </a:outerShdw>
                </a:effectLst>
                <a:latin typeface="Myriad Pro" pitchFamily="34" charset="0"/>
              </a:rPr>
              <a:t>Senhor</a:t>
            </a:r>
            <a:r>
              <a:rPr lang="es-ES" b="1" i="1" spc="50" dirty="0">
                <a:ln w="11430"/>
                <a:solidFill>
                  <a:srgbClr val="660066"/>
                </a:solidFill>
                <a:effectLst>
                  <a:outerShdw blurRad="76200" dist="50800" dir="5400000" algn="tl" rotWithShape="0">
                    <a:srgbClr val="000000">
                      <a:alpha val="65000"/>
                    </a:srgbClr>
                  </a:outerShdw>
                </a:effectLst>
                <a:latin typeface="Myriad Pro" pitchFamily="34" charset="0"/>
              </a:rPr>
              <a:t>. </a:t>
            </a:r>
          </a:p>
          <a:p>
            <a:pPr marL="0" indent="0" algn="ctr">
              <a:buNone/>
            </a:pP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Jeremias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18:6)</a:t>
            </a:r>
          </a:p>
        </p:txBody>
      </p:sp>
      <p:sp>
        <p:nvSpPr>
          <p:cNvPr id="10" name="1 Título"/>
          <p:cNvSpPr txBox="1">
            <a:spLocks/>
          </p:cNvSpPr>
          <p:nvPr/>
        </p:nvSpPr>
        <p:spPr>
          <a:xfrm>
            <a:off x="215777" y="5516253"/>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Que se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faça</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tua</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vontade</a:t>
            </a:r>
            <a:endPar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Tree>
    <p:extLst>
      <p:ext uri="{BB962C8B-B14F-4D97-AF65-F5344CB8AC3E}">
        <p14:creationId xmlns:p14="http://schemas.microsoft.com/office/powerpoint/2010/main" val="3545657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0" fill="hold"/>
                                        <p:tgtEl>
                                          <p:spTgt spid="10"/>
                                        </p:tgtEl>
                                        <p:attrNameLst>
                                          <p:attrName>ppt_w</p:attrName>
                                        </p:attrNameLst>
                                      </p:cBhvr>
                                      <p:tavLst>
                                        <p:tav tm="0">
                                          <p:val>
                                            <p:fltVal val="0"/>
                                          </p:val>
                                        </p:tav>
                                        <p:tav tm="100000">
                                          <p:val>
                                            <p:strVal val="#ppt_w"/>
                                          </p:val>
                                        </p:tav>
                                      </p:tavLst>
                                    </p:anim>
                                    <p:anim calcmode="lin" valueType="num">
                                      <p:cBhvr>
                                        <p:cTn id="8" dur="2500" fill="hold"/>
                                        <p:tgtEl>
                                          <p:spTgt spid="10"/>
                                        </p:tgtEl>
                                        <p:attrNameLst>
                                          <p:attrName>ppt_h</p:attrName>
                                        </p:attrNameLst>
                                      </p:cBhvr>
                                      <p:tavLst>
                                        <p:tav tm="0">
                                          <p:val>
                                            <p:fltVal val="0"/>
                                          </p:val>
                                        </p:tav>
                                        <p:tav tm="100000">
                                          <p:val>
                                            <p:strVal val="#ppt_h"/>
                                          </p:val>
                                        </p:tav>
                                      </p:tavLst>
                                    </p:anim>
                                    <p:animEffect transition="in" filter="fade">
                                      <p:cBhvr>
                                        <p:cTn id="9" dur="2500"/>
                                        <p:tgtEl>
                                          <p:spTgt spid="10"/>
                                        </p:tgtEl>
                                      </p:cBhvr>
                                    </p:animEffect>
                                  </p:childTnLst>
                                </p:cTn>
                              </p:par>
                            </p:childTnLst>
                          </p:cTn>
                        </p:par>
                        <p:par>
                          <p:cTn id="10" fill="hold">
                            <p:stCondLst>
                              <p:cond delay="2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3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10. MUTIMEDIA SDA\Imagenes para estudio\tema 06 semafo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4654018" y="2060848"/>
            <a:ext cx="4382478" cy="295232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Ele pode responder: </a:t>
            </a:r>
          </a:p>
          <a:p>
            <a:r>
              <a:rPr lang="es-ES" sz="3800" b="1" i="1" spc="50" dirty="0">
                <a:ln w="11430"/>
                <a:solidFill>
                  <a:srgbClr val="FF0000"/>
                </a:solidFill>
                <a:effectLst>
                  <a:outerShdw blurRad="76200" dist="50800" dir="5400000" algn="tl" rotWithShape="0">
                    <a:srgbClr val="000000">
                      <a:alpha val="65000"/>
                    </a:srgbClr>
                  </a:outerShdw>
                </a:effectLst>
                <a:latin typeface="Myriad Pro" pitchFamily="34" charset="0"/>
              </a:rPr>
              <a:t>NÃO. </a:t>
            </a:r>
            <a:r>
              <a:rPr lang="es-ES" sz="3800" b="1" i="1" spc="50" dirty="0">
                <a:ln w="11430"/>
                <a:solidFill>
                  <a:srgbClr val="FFFF00"/>
                </a:solidFill>
                <a:effectLst>
                  <a:outerShdw blurRad="76200" dist="50800" dir="5400000" algn="tl" rotWithShape="0">
                    <a:srgbClr val="000000">
                      <a:alpha val="65000"/>
                    </a:srgbClr>
                  </a:outerShdw>
                </a:effectLst>
                <a:latin typeface="Myriad Pro" pitchFamily="34" charset="0"/>
              </a:rPr>
              <a:t>ESPERA. </a:t>
            </a:r>
            <a:r>
              <a:rPr lang="es-ES" sz="3800" b="1" i="1" spc="50" dirty="0">
                <a:ln w="11430"/>
                <a:solidFill>
                  <a:srgbClr val="00B050"/>
                </a:solidFill>
                <a:effectLst>
                  <a:outerShdw blurRad="76200" dist="50800" dir="5400000" algn="tl" rotWithShape="0">
                    <a:srgbClr val="000000">
                      <a:alpha val="65000"/>
                    </a:srgbClr>
                  </a:outerShdw>
                </a:effectLst>
                <a:latin typeface="Myriad Pro" pitchFamily="34" charset="0"/>
              </a:rPr>
              <a:t>SIM. </a:t>
            </a:r>
            <a:endPar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a:p>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Ele sabe o que é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melhor</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 para </a:t>
            </a:r>
            <a:r>
              <a:rPr lang="es-ES" sz="3800" b="1" i="1" spc="50" dirty="0" err="1">
                <a:ln w="11430"/>
                <a:solidFill>
                  <a:srgbClr val="CC00CC"/>
                </a:solidFill>
                <a:effectLst>
                  <a:outerShdw blurRad="76200" dist="50800" dir="5400000" algn="tl" rotWithShape="0">
                    <a:srgbClr val="000000">
                      <a:alpha val="65000"/>
                    </a:srgbClr>
                  </a:outerShdw>
                </a:effectLst>
                <a:latin typeface="Myriad Pro" pitchFamily="34" charset="0"/>
              </a:rPr>
              <a:t>nós</a:t>
            </a:r>
            <a:r>
              <a:rPr lang="es-ES" sz="38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p>
        </p:txBody>
      </p:sp>
      <p:sp>
        <p:nvSpPr>
          <p:cNvPr id="6"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Que se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faça</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tua</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vontade</a:t>
            </a:r>
            <a:endPar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Tree>
    <p:extLst>
      <p:ext uri="{BB962C8B-B14F-4D97-AF65-F5344CB8AC3E}">
        <p14:creationId xmlns:p14="http://schemas.microsoft.com/office/powerpoint/2010/main" val="17454402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0" fill="hold"/>
                                        <p:tgtEl>
                                          <p:spTgt spid="6"/>
                                        </p:tgtEl>
                                        <p:attrNameLst>
                                          <p:attrName>ppt_w</p:attrName>
                                        </p:attrNameLst>
                                      </p:cBhvr>
                                      <p:tavLst>
                                        <p:tav tm="0">
                                          <p:val>
                                            <p:fltVal val="0"/>
                                          </p:val>
                                        </p:tav>
                                        <p:tav tm="100000">
                                          <p:val>
                                            <p:strVal val="#ppt_w"/>
                                          </p:val>
                                        </p:tav>
                                      </p:tavLst>
                                    </p:anim>
                                    <p:anim calcmode="lin" valueType="num">
                                      <p:cBhvr>
                                        <p:cTn id="8" dur="2500" fill="hold"/>
                                        <p:tgtEl>
                                          <p:spTgt spid="6"/>
                                        </p:tgtEl>
                                        <p:attrNameLst>
                                          <p:attrName>ppt_h</p:attrName>
                                        </p:attrNameLst>
                                      </p:cBhvr>
                                      <p:tavLst>
                                        <p:tav tm="0">
                                          <p:val>
                                            <p:fltVal val="0"/>
                                          </p:val>
                                        </p:tav>
                                        <p:tav tm="100000">
                                          <p:val>
                                            <p:strVal val="#ppt_h"/>
                                          </p:val>
                                        </p:tav>
                                      </p:tavLst>
                                    </p:anim>
                                    <p:animEffect transition="in" filter="fade">
                                      <p:cBhvr>
                                        <p:cTn id="9" dur="2500"/>
                                        <p:tgtEl>
                                          <p:spTgt spid="6"/>
                                        </p:tgtEl>
                                      </p:cBhvr>
                                    </p:animEffect>
                                  </p:childTnLst>
                                </p:cTn>
                              </p:par>
                            </p:childTnLst>
                          </p:cTn>
                        </p:par>
                        <p:par>
                          <p:cTn id="10" fill="hold">
                            <p:stCondLst>
                              <p:cond delay="2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10. MUTIMEDIA SDA\Imagenes para estudio\tema 06 jue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965057" y="3573016"/>
            <a:ext cx="184731" cy="461665"/>
          </a:xfrm>
          <a:prstGeom prst="rect">
            <a:avLst/>
          </a:prstGeom>
        </p:spPr>
        <p:txBody>
          <a:bodyPr wrap="none">
            <a:spAutoFit/>
          </a:bodyPr>
          <a:lstStyle/>
          <a:p>
            <a:endParaRPr lang="es-ES_tradnl" sz="2400" i="1" u="sng" dirty="0"/>
          </a:p>
        </p:txBody>
      </p:sp>
      <p:sp>
        <p:nvSpPr>
          <p:cNvPr id="7" name="2 Marcador de contenido"/>
          <p:cNvSpPr txBox="1">
            <a:spLocks/>
          </p:cNvSpPr>
          <p:nvPr/>
        </p:nvSpPr>
        <p:spPr>
          <a:xfrm>
            <a:off x="5652120" y="1844824"/>
            <a:ext cx="3384376" cy="33843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Parábola </a:t>
            </a:r>
            <a:b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da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viúva</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a:t>
            </a:r>
          </a:p>
          <a:p>
            <a:pPr marL="0" indent="0" algn="ctr">
              <a:buNone/>
            </a:pP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rPr>
              <a:t>Lucas 18:1-7</a:t>
            </a:r>
            <a:endParaRPr lang="es-ES" sz="4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8"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perseverar</a:t>
            </a:r>
          </a:p>
        </p:txBody>
      </p:sp>
    </p:spTree>
    <p:extLst>
      <p:ext uri="{BB962C8B-B14F-4D97-AF65-F5344CB8AC3E}">
        <p14:creationId xmlns:p14="http://schemas.microsoft.com/office/powerpoint/2010/main" val="29949384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3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0" fill="hold"/>
                                        <p:tgtEl>
                                          <p:spTgt spid="8"/>
                                        </p:tgtEl>
                                        <p:attrNameLst>
                                          <p:attrName>ppt_w</p:attrName>
                                        </p:attrNameLst>
                                      </p:cBhvr>
                                      <p:tavLst>
                                        <p:tav tm="0">
                                          <p:val>
                                            <p:fltVal val="0"/>
                                          </p:val>
                                        </p:tav>
                                        <p:tav tm="100000">
                                          <p:val>
                                            <p:strVal val="#ppt_w"/>
                                          </p:val>
                                        </p:tav>
                                      </p:tavLst>
                                    </p:anim>
                                    <p:anim calcmode="lin" valueType="num">
                                      <p:cBhvr>
                                        <p:cTn id="14" dur="2500" fill="hold"/>
                                        <p:tgtEl>
                                          <p:spTgt spid="8"/>
                                        </p:tgtEl>
                                        <p:attrNameLst>
                                          <p:attrName>ppt_h</p:attrName>
                                        </p:attrNameLst>
                                      </p:cBhvr>
                                      <p:tavLst>
                                        <p:tav tm="0">
                                          <p:val>
                                            <p:fltVal val="0"/>
                                          </p:val>
                                        </p:tav>
                                        <p:tav tm="100000">
                                          <p:val>
                                            <p:strVal val="#ppt_h"/>
                                          </p:val>
                                        </p:tav>
                                      </p:tavLst>
                                    </p:anim>
                                    <p:animEffect transition="in" filter="fade">
                                      <p:cBhvr>
                                        <p:cTn id="15" dur="2500"/>
                                        <p:tgtEl>
                                          <p:spTgt spid="8"/>
                                        </p:tgtEl>
                                      </p:cBhvr>
                                    </p:animEffect>
                                  </p:childTnLst>
                                </p:cTn>
                              </p:par>
                            </p:childTnLst>
                          </p:cTn>
                        </p:par>
                        <p:par>
                          <p:cTn id="16" fill="hold">
                            <p:stCondLst>
                              <p:cond delay="6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10. MUTIMEDIA SDA\Imagenes para estudio\tema 06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RESPEitar</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SUa</a:t>
            </a:r>
            <a:r>
              <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60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LEi</a:t>
            </a:r>
            <a:endParaRPr lang="es-ES" sz="60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
        <p:nvSpPr>
          <p:cNvPr id="5" name="2 Marcador de contenido"/>
          <p:cNvSpPr txBox="1">
            <a:spLocks/>
          </p:cNvSpPr>
          <p:nvPr/>
        </p:nvSpPr>
        <p:spPr>
          <a:xfrm>
            <a:off x="4211960" y="1916832"/>
            <a:ext cx="4608512"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O que se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deve</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respeitar</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para ser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ouvido</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por Deus? </a:t>
            </a:r>
          </a:p>
        </p:txBody>
      </p:sp>
      <p:sp>
        <p:nvSpPr>
          <p:cNvPr id="2" name="1 Rectángulo"/>
          <p:cNvSpPr/>
          <p:nvPr/>
        </p:nvSpPr>
        <p:spPr>
          <a:xfrm>
            <a:off x="251521" y="2131695"/>
            <a:ext cx="1944216" cy="2554545"/>
          </a:xfrm>
          <a:prstGeom prst="rect">
            <a:avLst/>
          </a:prstGeom>
          <a:noFill/>
        </p:spPr>
        <p:txBody>
          <a:bodyPr wrap="square" lIns="91440" tIns="45720" rIns="91440" bIns="45720">
            <a:spAutoFit/>
          </a:bodyPr>
          <a:lstStyle/>
          <a:p>
            <a:pPr algn="ctr"/>
            <a: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a:t>
            </a:r>
          </a:p>
          <a:p>
            <a:pPr algn="ctr"/>
            <a:r>
              <a:rPr lang="es-E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II</a:t>
            </a:r>
          </a:p>
          <a:p>
            <a:pPr algn="ctr"/>
            <a: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III</a:t>
            </a:r>
          </a:p>
          <a:p>
            <a:pPr algn="ctr"/>
            <a:r>
              <a:rPr lang="es-E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IV</a:t>
            </a:r>
          </a:p>
        </p:txBody>
      </p:sp>
      <p:sp>
        <p:nvSpPr>
          <p:cNvPr id="7" name="6 Rectángulo"/>
          <p:cNvSpPr/>
          <p:nvPr/>
        </p:nvSpPr>
        <p:spPr>
          <a:xfrm>
            <a:off x="2232721" y="1700808"/>
            <a:ext cx="1944216" cy="3416320"/>
          </a:xfrm>
          <a:prstGeom prst="rect">
            <a:avLst/>
          </a:prstGeom>
          <a:noFill/>
        </p:spPr>
        <p:txBody>
          <a:bodyPr wrap="square" lIns="91440" tIns="45720" rIns="91440" bIns="45720">
            <a:spAutoFit/>
          </a:bodyPr>
          <a:lstStyle/>
          <a:p>
            <a:pPr algn="ctr"/>
            <a:r>
              <a:rPr lang="es-E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a:t>
            </a:r>
          </a:p>
          <a:p>
            <a:pPr algn="ct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a:t>
            </a:r>
          </a:p>
          <a:p>
            <a:pPr algn="ctr"/>
            <a:r>
              <a:rPr lang="es-E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VII</a:t>
            </a:r>
          </a:p>
          <a:p>
            <a:pPr algn="ct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VIII</a:t>
            </a:r>
          </a:p>
          <a:p>
            <a:pPr algn="ctr"/>
            <a:r>
              <a:rPr lang="es-E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IX</a:t>
            </a:r>
          </a:p>
          <a:p>
            <a:pPr algn="ct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X</a:t>
            </a:r>
            <a:endParaRPr lang="es-E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3413339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0" fill="hold"/>
                                        <p:tgtEl>
                                          <p:spTgt spid="6"/>
                                        </p:tgtEl>
                                        <p:attrNameLst>
                                          <p:attrName>ppt_w</p:attrName>
                                        </p:attrNameLst>
                                      </p:cBhvr>
                                      <p:tavLst>
                                        <p:tav tm="0">
                                          <p:val>
                                            <p:fltVal val="0"/>
                                          </p:val>
                                        </p:tav>
                                        <p:tav tm="100000">
                                          <p:val>
                                            <p:strVal val="#ppt_w"/>
                                          </p:val>
                                        </p:tav>
                                      </p:tavLst>
                                    </p:anim>
                                    <p:anim calcmode="lin" valueType="num">
                                      <p:cBhvr>
                                        <p:cTn id="14" dur="2500" fill="hold"/>
                                        <p:tgtEl>
                                          <p:spTgt spid="6"/>
                                        </p:tgtEl>
                                        <p:attrNameLst>
                                          <p:attrName>ppt_h</p:attrName>
                                        </p:attrNameLst>
                                      </p:cBhvr>
                                      <p:tavLst>
                                        <p:tav tm="0">
                                          <p:val>
                                            <p:fltVal val="0"/>
                                          </p:val>
                                        </p:tav>
                                        <p:tav tm="100000">
                                          <p:val>
                                            <p:strVal val="#ppt_h"/>
                                          </p:val>
                                        </p:tav>
                                      </p:tavLst>
                                    </p:anim>
                                    <p:animEffect transition="in" filter="fade">
                                      <p:cBhvr>
                                        <p:cTn id="15" dur="2500"/>
                                        <p:tgtEl>
                                          <p:spTgt spid="6"/>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10. MUTIMEDIA SDA\Imagenes para estudio\Joseph_Haydn.jp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3568" y="978888"/>
            <a:ext cx="3528392" cy="44598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249052" y="4542218"/>
            <a:ext cx="4076244" cy="830997"/>
          </a:xfrm>
          <a:prstGeom prst="rect">
            <a:avLst/>
          </a:prstGeom>
          <a:noFill/>
        </p:spPr>
        <p:txBody>
          <a:bodyPr wrap="none" rtlCol="0">
            <a:spAutoFit/>
          </a:bodyPr>
          <a:lstStyle/>
          <a:p>
            <a:r>
              <a:rPr lang="es-E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Joseph </a:t>
            </a:r>
            <a:r>
              <a:rPr lang="es-E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Haydn</a:t>
            </a:r>
            <a:endParaRPr lang="es-E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2 Marcador de contenido"/>
          <p:cNvSpPr>
            <a:spLocks noGrp="1"/>
          </p:cNvSpPr>
          <p:nvPr>
            <p:ph idx="1"/>
          </p:nvPr>
        </p:nvSpPr>
        <p:spPr>
          <a:xfrm>
            <a:off x="4260067" y="2492896"/>
            <a:ext cx="4392488" cy="2232248"/>
          </a:xfrm>
        </p:spPr>
        <p:txBody>
          <a:bodyPr>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b="1" i="1" spc="50" dirty="0" err="1">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Quando</a:t>
            </a:r>
            <a:r>
              <a:rPr lang="es-ES"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 b="1" i="1" spc="50" dirty="0" err="1">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eu</a:t>
            </a:r>
            <a:r>
              <a:rPr lang="es-ES"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 me </a:t>
            </a:r>
            <a:r>
              <a:rPr lang="es-ES" b="1" i="1" spc="50" dirty="0" err="1">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sinto</a:t>
            </a:r>
            <a:r>
              <a:rPr lang="es-ES"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 triste, ORO AO SENHOR. </a:t>
            </a:r>
            <a:r>
              <a:rPr lang="es-ES" b="1" i="1" spc="50" dirty="0" err="1">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Ninguém</a:t>
            </a:r>
            <a:r>
              <a:rPr lang="es-ES"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 como Ele para consolar e dar </a:t>
            </a:r>
            <a:r>
              <a:rPr lang="es-ES" b="1" i="1" spc="50" dirty="0" err="1">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forças</a:t>
            </a:r>
            <a:r>
              <a:rPr lang="es-ES"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ES" b="1" i="1" spc="50" dirty="0" err="1">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ao</a:t>
            </a:r>
            <a:r>
              <a:rPr lang="es-ES" b="1" i="1" spc="50" dirty="0">
                <a:ln w="11430"/>
                <a:solidFill>
                  <a:srgbClr val="0070C0"/>
                </a:solidFill>
                <a:effectLst>
                  <a:outerShdw blurRad="76200" dist="50800" dir="5400000" algn="tl" rotWithShape="0">
                    <a:srgbClr val="000000">
                      <a:alpha val="65000"/>
                    </a:srgbClr>
                  </a:outerShdw>
                </a:effectLst>
                <a:latin typeface="Myriad Pro Cond" pitchFamily="34" charset="0"/>
                <a:ea typeface="Adobe Fan Heiti Std B" pitchFamily="34" charset="-128"/>
              </a:rPr>
              <a:t> cansado...</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51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500"/>
                                        <p:tgtEl>
                                          <p:spTgt spid="5"/>
                                        </p:tgtEl>
                                      </p:cBhvr>
                                    </p:animEffect>
                                  </p:childTnLst>
                                </p:cTn>
                              </p:par>
                            </p:childTnLst>
                          </p:cTn>
                        </p:par>
                        <p:par>
                          <p:cTn id="14" fill="hold">
                            <p:stCondLst>
                              <p:cond delay="2500"/>
                            </p:stCondLst>
                            <p:childTnLst>
                              <p:par>
                                <p:cTn id="15" presetID="10" presetClass="entr" presetSubtype="0" fill="hold" grpId="0" nodeType="afterEffect">
                                  <p:stCondLst>
                                    <p:cond delay="35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500"/>
                                        <p:tgtEl>
                                          <p:spTgt spid="12">
                                            <p:txEl>
                                              <p:pRg st="0" end="0"/>
                                            </p:txEl>
                                          </p:spTgt>
                                        </p:tgtEl>
                                      </p:cBhvr>
                                    </p:animEffect>
                                  </p:childTnLst>
                                </p:cTn>
                              </p:par>
                            </p:childTnLst>
                          </p:cTn>
                        </p:par>
                        <p:par>
                          <p:cTn id="18" fill="hold">
                            <p:stCondLst>
                              <p:cond delay="7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94664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1ª João 3:22</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467544" y="2316013"/>
            <a:ext cx="842493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qualquer</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coisa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que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lhe</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pedirmos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dele a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receberemos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porque guardamos os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seus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mandamentos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fazemos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o que é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agradável</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à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sua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vista.”</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23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10. MUTIMEDIA SDA\Imagenes para estudio\tema 06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5076056" y="1678395"/>
            <a:ext cx="4067944"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400" b="1" i="1" spc="50" dirty="0" err="1">
                <a:ln w="11430"/>
                <a:solidFill>
                  <a:srgbClr val="660066"/>
                </a:solidFill>
                <a:effectLst>
                  <a:outerShdw blurRad="76200" dist="50800" dir="5400000" algn="tl" rotWithShape="0">
                    <a:srgbClr val="000000">
                      <a:alpha val="65000"/>
                    </a:srgbClr>
                  </a:outerShdw>
                </a:effectLst>
                <a:latin typeface="Myriad Pro" pitchFamily="34" charset="0"/>
              </a:rPr>
              <a:t>Em</a:t>
            </a:r>
            <a:r>
              <a:rPr lang="es-ES" sz="4400" b="1" i="1" spc="50" dirty="0">
                <a:ln w="11430"/>
                <a:solidFill>
                  <a:srgbClr val="660066"/>
                </a:solidFill>
                <a:effectLst>
                  <a:outerShdw blurRad="76200" dist="50800" dir="5400000" algn="tl" rotWithShape="0">
                    <a:srgbClr val="000000">
                      <a:alpha val="65000"/>
                    </a:srgbClr>
                  </a:outerShdw>
                </a:effectLst>
                <a:latin typeface="Myriad Pro" pitchFamily="34" charset="0"/>
              </a:rPr>
              <a:t> que </a:t>
            </a:r>
            <a:r>
              <a:rPr lang="es-ES" sz="4400" b="1" i="1" spc="50" dirty="0" err="1">
                <a:ln w="11430"/>
                <a:solidFill>
                  <a:srgbClr val="660066"/>
                </a:solidFill>
                <a:effectLst>
                  <a:outerShdw blurRad="76200" dist="50800" dir="5400000" algn="tl" rotWithShape="0">
                    <a:srgbClr val="000000">
                      <a:alpha val="65000"/>
                    </a:srgbClr>
                  </a:outerShdw>
                </a:effectLst>
                <a:latin typeface="Myriad Pro" pitchFamily="34" charset="0"/>
              </a:rPr>
              <a:t>nome</a:t>
            </a:r>
            <a:r>
              <a:rPr lang="es-ES" sz="44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r>
              <a:rPr lang="es-ES" sz="4400" b="1" i="1" spc="50" dirty="0" err="1">
                <a:ln w="11430"/>
                <a:solidFill>
                  <a:srgbClr val="660066"/>
                </a:solidFill>
                <a:effectLst>
                  <a:outerShdw blurRad="76200" dist="50800" dir="5400000" algn="tl" rotWithShape="0">
                    <a:srgbClr val="000000">
                      <a:alpha val="65000"/>
                    </a:srgbClr>
                  </a:outerShdw>
                </a:effectLst>
                <a:latin typeface="Myriad Pro" pitchFamily="34" charset="0"/>
              </a:rPr>
              <a:t>devemos</a:t>
            </a:r>
            <a:r>
              <a:rPr lang="es-ES" sz="4400" b="1" i="1" spc="50" dirty="0">
                <a:ln w="11430"/>
                <a:solidFill>
                  <a:srgbClr val="660066"/>
                </a:solidFill>
                <a:effectLst>
                  <a:outerShdw blurRad="76200" dist="50800" dir="5400000" algn="tl" rotWithShape="0">
                    <a:srgbClr val="000000">
                      <a:alpha val="65000"/>
                    </a:srgbClr>
                  </a:outerShdw>
                </a:effectLst>
                <a:latin typeface="Myriad Pro" pitchFamily="34" charset="0"/>
              </a:rPr>
              <a:t> orar e </a:t>
            </a:r>
            <a:r>
              <a:rPr lang="es-ES" sz="4400" b="1" i="1" spc="50" dirty="0" err="1">
                <a:ln w="11430"/>
                <a:solidFill>
                  <a:srgbClr val="660066"/>
                </a:solidFill>
                <a:effectLst>
                  <a:outerShdw blurRad="76200" dist="50800" dir="5400000" algn="tl" rotWithShape="0">
                    <a:srgbClr val="000000">
                      <a:alpha val="65000"/>
                    </a:srgbClr>
                  </a:outerShdw>
                </a:effectLst>
                <a:latin typeface="Myriad Pro" pitchFamily="34" charset="0"/>
              </a:rPr>
              <a:t>porquê</a:t>
            </a:r>
            <a:r>
              <a:rPr lang="es-ES" sz="44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p>
        </p:txBody>
      </p:sp>
      <p:sp>
        <p:nvSpPr>
          <p:cNvPr id="6" name="1 Título"/>
          <p:cNvSpPr txBox="1">
            <a:spLocks/>
          </p:cNvSpPr>
          <p:nvPr/>
        </p:nvSpPr>
        <p:spPr>
          <a:xfrm>
            <a:off x="176337" y="5445224"/>
            <a:ext cx="8784976" cy="1224137"/>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54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Em</a:t>
            </a:r>
            <a:r>
              <a:rPr lang="es-ES" sz="54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a:t>
            </a:r>
            <a:r>
              <a:rPr lang="es-ES" sz="54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nome</a:t>
            </a:r>
            <a:r>
              <a:rPr lang="es-ES" sz="54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  de  </a:t>
            </a:r>
            <a:r>
              <a:rPr lang="es-ES" sz="5400" b="1" cap="all" dirty="0" err="1">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rPr>
              <a:t>jesus</a:t>
            </a:r>
            <a:endParaRPr lang="es-ES" sz="5400" b="1" cap="all" dirty="0">
              <a:ln w="0"/>
              <a:gradFill flip="none">
                <a:gsLst>
                  <a:gs pos="0">
                    <a:srgbClr val="00B0F0"/>
                  </a:gs>
                  <a:gs pos="46000">
                    <a:schemeClr val="accent1">
                      <a:tint val="88000"/>
                      <a:shade val="65000"/>
                      <a:satMod val="172000"/>
                    </a:schemeClr>
                  </a:gs>
                  <a:gs pos="50000">
                    <a:schemeClr val="accent1">
                      <a:shade val="65000"/>
                      <a:satMod val="130000"/>
                    </a:schemeClr>
                  </a:gs>
                  <a:gs pos="83000">
                    <a:schemeClr val="tx2">
                      <a:lumMod val="50000"/>
                    </a:schemeClr>
                  </a:gs>
                  <a:gs pos="100000">
                    <a:schemeClr val="tx2">
                      <a:lumMod val="50000"/>
                    </a:schemeClr>
                  </a:gs>
                </a:gsLst>
                <a:lin ang="5400000"/>
              </a:gradFill>
              <a:effectLst>
                <a:reflection blurRad="12700" stA="50000" endPos="50000" dist="5000" dir="5400000" sy="-100000" rotWithShape="0"/>
              </a:effectLst>
              <a:latin typeface="Impact" pitchFamily="34" charset="0"/>
            </a:endParaRPr>
          </a:p>
        </p:txBody>
      </p:sp>
    </p:spTree>
    <p:extLst>
      <p:ext uri="{BB962C8B-B14F-4D97-AF65-F5344CB8AC3E}">
        <p14:creationId xmlns:p14="http://schemas.microsoft.com/office/powerpoint/2010/main" val="27991923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0" fill="hold"/>
                                        <p:tgtEl>
                                          <p:spTgt spid="6"/>
                                        </p:tgtEl>
                                        <p:attrNameLst>
                                          <p:attrName>ppt_w</p:attrName>
                                        </p:attrNameLst>
                                      </p:cBhvr>
                                      <p:tavLst>
                                        <p:tav tm="0">
                                          <p:val>
                                            <p:fltVal val="0"/>
                                          </p:val>
                                        </p:tav>
                                        <p:tav tm="100000">
                                          <p:val>
                                            <p:strVal val="#ppt_w"/>
                                          </p:val>
                                        </p:tav>
                                      </p:tavLst>
                                    </p:anim>
                                    <p:anim calcmode="lin" valueType="num">
                                      <p:cBhvr>
                                        <p:cTn id="14" dur="2500" fill="hold"/>
                                        <p:tgtEl>
                                          <p:spTgt spid="6"/>
                                        </p:tgtEl>
                                        <p:attrNameLst>
                                          <p:attrName>ppt_h</p:attrName>
                                        </p:attrNameLst>
                                      </p:cBhvr>
                                      <p:tavLst>
                                        <p:tav tm="0">
                                          <p:val>
                                            <p:fltVal val="0"/>
                                          </p:val>
                                        </p:tav>
                                        <p:tav tm="100000">
                                          <p:val>
                                            <p:strVal val="#ppt_h"/>
                                          </p:val>
                                        </p:tav>
                                      </p:tavLst>
                                    </p:anim>
                                    <p:animEffect transition="in" filter="fade">
                                      <p:cBhvr>
                                        <p:cTn id="15" dur="2500"/>
                                        <p:tgtEl>
                                          <p:spTgt spid="6"/>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32014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João 16:23-24</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469567" y="2316013"/>
            <a:ext cx="8062873"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naquele</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dia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nada me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perguntareis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verdade</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na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verdade</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vos digo que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tudo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quanto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pedirdes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meu</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Pai</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em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meu</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nome</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Ele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-lo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há</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de dar. Até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agora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nada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pedistes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em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meu</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nome</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pedi</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recebereis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para que o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vosso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gozo se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cumpra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892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tema06 subtitu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827584" y="1988840"/>
            <a:ext cx="7560840" cy="31683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ALÍVIO E CONTENTAMENTO ATRAVÉS DA ORAÇÃO</a:t>
            </a:r>
            <a:endParaRPr lang="es-ES" sz="36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5481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427552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Provérbios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15:8,9</a:t>
            </a:r>
          </a:p>
        </p:txBody>
      </p:sp>
      <p:sp>
        <p:nvSpPr>
          <p:cNvPr id="6" name="2 Marcador de contenido"/>
          <p:cNvSpPr txBox="1">
            <a:spLocks/>
          </p:cNvSpPr>
          <p:nvPr/>
        </p:nvSpPr>
        <p:spPr>
          <a:xfrm>
            <a:off x="683568" y="2316013"/>
            <a:ext cx="770485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 sacrificio dos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ímpios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é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abominável</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Senhor</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mas 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oração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dos retos é o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seu</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contentamento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21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10. MUTIMEDIA SDA\Imagenes para estudio\tema06 telecar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0" y="0"/>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2411760" y="1700808"/>
            <a:ext cx="6488174" cy="331236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Quando</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nos sentimos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carregados</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de problemas, </a:t>
            </a:r>
            <a:b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a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quem</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podemos </a:t>
            </a: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telefonar</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 pedir </a:t>
            </a:r>
            <a:b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4800" b="1" i="1" spc="50" dirty="0" err="1">
                <a:ln w="11430"/>
                <a:solidFill>
                  <a:srgbClr val="660066"/>
                </a:solidFill>
                <a:effectLst>
                  <a:outerShdw blurRad="76200" dist="50800" dir="5400000" algn="tl" rotWithShape="0">
                    <a:srgbClr val="000000">
                      <a:alpha val="65000"/>
                    </a:srgbClr>
                  </a:outerShdw>
                </a:effectLst>
                <a:latin typeface="Myriad Pro" pitchFamily="34" charset="0"/>
              </a:rPr>
              <a:t>ajuda</a:t>
            </a: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 </a:t>
            </a:r>
          </a:p>
        </p:txBody>
      </p:sp>
    </p:spTree>
    <p:extLst>
      <p:ext uri="{BB962C8B-B14F-4D97-AF65-F5344CB8AC3E}">
        <p14:creationId xmlns:p14="http://schemas.microsoft.com/office/powerpoint/2010/main" val="23283410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313438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solidFill>
                  <a:srgbClr val="660066"/>
                </a:solidFill>
                <a:effectLst>
                  <a:outerShdw blurRad="76200" dist="50800" dir="5400000" algn="tl" rotWithShape="0">
                    <a:srgbClr val="000000">
                      <a:alpha val="65000"/>
                    </a:srgbClr>
                  </a:outerShdw>
                </a:effectLst>
                <a:latin typeface="Myriad Pro" pitchFamily="34" charset="0"/>
              </a:rPr>
              <a:t>Mateus</a:t>
            </a:r>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 11:28</a:t>
            </a:r>
          </a:p>
        </p:txBody>
      </p:sp>
      <p:sp>
        <p:nvSpPr>
          <p:cNvPr id="6" name="2 Marcador de contenido"/>
          <p:cNvSpPr txBox="1">
            <a:spLocks/>
          </p:cNvSpPr>
          <p:nvPr/>
        </p:nvSpPr>
        <p:spPr>
          <a:xfrm>
            <a:off x="683568" y="2316013"/>
            <a:ext cx="770485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Vinde</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mim</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todos os que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estais</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cansados e oprimidos, e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eu</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vos </a:t>
            </a:r>
            <a:r>
              <a:rPr lang="es-ES"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aliviarei</a:t>
            </a: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486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10. MUTIMEDIA SDA\Imagenes para estudio\tema 06 lla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2483768" y="2060848"/>
            <a:ext cx="5904656" cy="280831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Que chamado </a:t>
            </a:r>
            <a:b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br>
            <a:r>
              <a:rPr lang="es-ES" sz="4800" b="1" i="1" spc="50" dirty="0">
                <a:ln w="11430"/>
                <a:solidFill>
                  <a:srgbClr val="660066"/>
                </a:solidFill>
                <a:effectLst>
                  <a:outerShdw blurRad="76200" dist="50800" dir="5400000" algn="tl" rotWithShape="0">
                    <a:srgbClr val="000000">
                      <a:alpha val="65000"/>
                    </a:srgbClr>
                  </a:outerShdw>
                </a:effectLst>
                <a:latin typeface="Myriad Pro" pitchFamily="34" charset="0"/>
              </a:rPr>
              <a:t>nos dirige Deus?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078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420660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Romanos 12:11-12 </a:t>
            </a:r>
          </a:p>
        </p:txBody>
      </p:sp>
      <p:sp>
        <p:nvSpPr>
          <p:cNvPr id="6" name="2 Marcador de contenido"/>
          <p:cNvSpPr txBox="1">
            <a:spLocks/>
          </p:cNvSpPr>
          <p:nvPr/>
        </p:nvSpPr>
        <p:spPr>
          <a:xfrm>
            <a:off x="683568" y="2316013"/>
            <a:ext cx="7704856"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Não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sejais</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vagarosos no cuidado; sede fervorosos no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espírito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servindo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Senhor</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Alegrai</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-vos na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esperança</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sede pacientes na </a:t>
            </a:r>
            <a:r>
              <a:rPr lang="es-ES" sz="36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tribulação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perseverai</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na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oração</a:t>
            </a:r>
            <a:r>
              <a:rPr lang="es-ES"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986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D:\10. MUTIMEDIA SDA\Imagenes para estudio\tema 06 huel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1" y="188640"/>
            <a:ext cx="5004047" cy="14127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600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PEGADAS</a:t>
            </a:r>
            <a:r>
              <a:rPr lang="es-ES" sz="480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rPr>
              <a:t>…</a:t>
            </a:r>
            <a:endParaRPr lang="es-ES" sz="3600" b="1" spc="50" dirty="0">
              <a:ln w="11430"/>
              <a:solidFill>
                <a:srgbClr val="660066"/>
              </a:solidFill>
              <a:effectLst>
                <a:outerShdw blurRad="76200" dist="50800" dir="5400000" algn="tl" rotWithShape="0">
                  <a:srgbClr val="000000">
                    <a:alpha val="65000"/>
                  </a:srgbClr>
                </a:outerShdw>
                <a:reflection blurRad="6350" stA="60000" endA="900" endPos="58000" dir="5400000" sy="-100000" algn="bl" rotWithShape="0"/>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7764" y="1811118"/>
            <a:ext cx="8640960" cy="4708981"/>
          </a:xfrm>
          <a:prstGeom prst="rect">
            <a:avLst/>
          </a:prstGeom>
          <a:solidFill>
            <a:srgbClr val="FFFFFF">
              <a:alpha val="50196"/>
            </a:srgbClr>
          </a:solidFill>
          <a:effectLst>
            <a:glow rad="228600">
              <a:schemeClr val="bg1">
                <a:alpha val="40000"/>
              </a:schemeClr>
            </a:glow>
            <a:softEdge rad="63500"/>
          </a:effectLst>
        </p:spPr>
        <p:txBody>
          <a:bodyPr wrap="square">
            <a:spAutoFit/>
          </a:bodyPr>
          <a:lstStyle/>
          <a:p>
            <a:r>
              <a:rPr lang="es-ES_tradnl" sz="2000" b="1" i="1" dirty="0"/>
              <a:t>"</a:t>
            </a:r>
            <a:r>
              <a:rPr lang="es-ES_tradnl" sz="2000" b="1" i="1" dirty="0" err="1"/>
              <a:t>Sonhei</a:t>
            </a:r>
            <a:r>
              <a:rPr lang="es-ES_tradnl" sz="2000" b="1" i="1" dirty="0"/>
              <a:t> que </a:t>
            </a:r>
            <a:r>
              <a:rPr lang="es-ES_tradnl" sz="2000" b="1" i="1" dirty="0" err="1"/>
              <a:t>caminhava</a:t>
            </a:r>
            <a:r>
              <a:rPr lang="es-ES_tradnl" sz="2000" b="1" i="1" dirty="0"/>
              <a:t> na </a:t>
            </a:r>
            <a:r>
              <a:rPr lang="es-ES_tradnl" sz="2000" b="1" i="1" dirty="0" err="1"/>
              <a:t>margem</a:t>
            </a:r>
            <a:r>
              <a:rPr lang="es-ES_tradnl" sz="2000" b="1" i="1" dirty="0"/>
              <a:t> do mar junto </a:t>
            </a:r>
            <a:r>
              <a:rPr lang="es-ES_tradnl" sz="2000" b="1" i="1" dirty="0" err="1"/>
              <a:t>ao</a:t>
            </a:r>
            <a:r>
              <a:rPr lang="es-ES_tradnl" sz="2000" b="1" i="1" dirty="0"/>
              <a:t> </a:t>
            </a:r>
            <a:r>
              <a:rPr lang="es-ES_tradnl" sz="2000" b="1" i="1" dirty="0" err="1"/>
              <a:t>meu</a:t>
            </a:r>
            <a:r>
              <a:rPr lang="es-ES_tradnl" sz="2000" b="1" i="1" dirty="0"/>
              <a:t> </a:t>
            </a:r>
            <a:r>
              <a:rPr lang="es-ES_tradnl" sz="2000" b="1" i="1" dirty="0" err="1"/>
              <a:t>Senhor</a:t>
            </a:r>
            <a:r>
              <a:rPr lang="es-ES_tradnl" sz="2000" b="1" i="1" dirty="0"/>
              <a:t>... </a:t>
            </a:r>
          </a:p>
          <a:p>
            <a:r>
              <a:rPr lang="es-ES_tradnl" sz="2000" b="1" i="1" dirty="0" err="1"/>
              <a:t>Apareceram</a:t>
            </a:r>
            <a:r>
              <a:rPr lang="es-ES_tradnl" sz="2000" b="1" i="1" dirty="0"/>
              <a:t> </a:t>
            </a:r>
            <a:r>
              <a:rPr lang="es-ES_tradnl" sz="2000" b="1" i="1" dirty="0" err="1"/>
              <a:t>perante</a:t>
            </a:r>
            <a:r>
              <a:rPr lang="es-ES_tradnl" sz="2000" b="1" i="1" dirty="0"/>
              <a:t> </a:t>
            </a:r>
            <a:r>
              <a:rPr lang="es-ES_tradnl" sz="2000" b="1" i="1" dirty="0" err="1"/>
              <a:t>mim</a:t>
            </a:r>
            <a:r>
              <a:rPr lang="es-ES_tradnl" sz="2000" b="1" i="1" dirty="0"/>
              <a:t> todas as cenas da </a:t>
            </a:r>
            <a:r>
              <a:rPr lang="es-ES_tradnl" sz="2000" b="1" i="1" dirty="0" err="1"/>
              <a:t>minha</a:t>
            </a:r>
            <a:r>
              <a:rPr lang="es-ES_tradnl" sz="2000" b="1" i="1" dirty="0"/>
              <a:t> vida, e </a:t>
            </a:r>
            <a:r>
              <a:rPr lang="es-ES_tradnl" sz="2000" b="1" i="1" dirty="0" err="1"/>
              <a:t>em</a:t>
            </a:r>
            <a:r>
              <a:rPr lang="es-ES_tradnl" sz="2000" b="1" i="1" dirty="0"/>
              <a:t> cada </a:t>
            </a:r>
            <a:r>
              <a:rPr lang="es-ES_tradnl" sz="2000" b="1" i="1" dirty="0" err="1"/>
              <a:t>quadro</a:t>
            </a:r>
            <a:r>
              <a:rPr lang="es-ES_tradnl" sz="2000" b="1" i="1" dirty="0"/>
              <a:t> </a:t>
            </a:r>
            <a:r>
              <a:rPr lang="es-ES_tradnl" sz="2000" b="1" i="1" dirty="0" err="1"/>
              <a:t>pareceu</a:t>
            </a:r>
            <a:r>
              <a:rPr lang="es-ES_tradnl" sz="2000" b="1" i="1" dirty="0"/>
              <a:t>-me ver </a:t>
            </a:r>
            <a:r>
              <a:rPr lang="es-ES_tradnl" sz="2000" b="1" i="1" dirty="0" err="1"/>
              <a:t>dois</a:t>
            </a:r>
            <a:r>
              <a:rPr lang="es-ES_tradnl" sz="2000" b="1" i="1" dirty="0"/>
              <a:t> pares de pegadas na </a:t>
            </a:r>
            <a:r>
              <a:rPr lang="es-ES_tradnl" sz="2000" b="1" i="1" dirty="0" err="1"/>
              <a:t>areia</a:t>
            </a:r>
            <a:r>
              <a:rPr lang="es-ES_tradnl" sz="2000" b="1" i="1" dirty="0"/>
              <a:t>, </a:t>
            </a:r>
            <a:r>
              <a:rPr lang="es-ES_tradnl" sz="2000" b="1" i="1" dirty="0" err="1"/>
              <a:t>umas</a:t>
            </a:r>
            <a:r>
              <a:rPr lang="es-ES_tradnl" sz="2000" b="1" i="1" dirty="0"/>
              <a:t> </a:t>
            </a:r>
            <a:r>
              <a:rPr lang="es-ES_tradnl" sz="2000" b="1" i="1" dirty="0" err="1"/>
              <a:t>eram</a:t>
            </a:r>
            <a:r>
              <a:rPr lang="es-ES_tradnl" sz="2000" b="1" i="1" dirty="0"/>
              <a:t> </a:t>
            </a:r>
            <a:r>
              <a:rPr lang="es-ES_tradnl" sz="2000" b="1" i="1" dirty="0" err="1"/>
              <a:t>minhas</a:t>
            </a:r>
            <a:r>
              <a:rPr lang="es-ES_tradnl" sz="2000" b="1" i="1" dirty="0"/>
              <a:t> e as </a:t>
            </a:r>
            <a:r>
              <a:rPr lang="es-ES_tradnl" sz="2000" b="1" i="1" dirty="0" err="1"/>
              <a:t>outras</a:t>
            </a:r>
            <a:r>
              <a:rPr lang="es-ES_tradnl" sz="2000" b="1" i="1" dirty="0"/>
              <a:t> do </a:t>
            </a:r>
            <a:r>
              <a:rPr lang="es-ES_tradnl" sz="2000" b="1" i="1" dirty="0" err="1"/>
              <a:t>meu</a:t>
            </a:r>
            <a:r>
              <a:rPr lang="es-ES_tradnl" sz="2000" b="1" i="1" dirty="0"/>
              <a:t> </a:t>
            </a:r>
            <a:r>
              <a:rPr lang="es-ES_tradnl" sz="2000" b="1" i="1" dirty="0" err="1"/>
              <a:t>Senhor</a:t>
            </a:r>
            <a:r>
              <a:rPr lang="es-ES_tradnl" sz="2000" b="1" i="1" dirty="0"/>
              <a:t>. </a:t>
            </a:r>
            <a:r>
              <a:rPr lang="es-ES_tradnl" sz="2000" b="1" i="1" dirty="0" err="1"/>
              <a:t>Ao</a:t>
            </a:r>
            <a:r>
              <a:rPr lang="es-ES_tradnl" sz="2000" b="1" i="1" dirty="0"/>
              <a:t> </a:t>
            </a:r>
            <a:r>
              <a:rPr lang="es-ES_tradnl" sz="2000" b="1" i="1" dirty="0" err="1"/>
              <a:t>passar</a:t>
            </a:r>
            <a:r>
              <a:rPr lang="es-ES_tradnl" sz="2000" b="1" i="1" dirty="0"/>
              <a:t> a última cena, </a:t>
            </a:r>
            <a:r>
              <a:rPr lang="es-ES_tradnl" sz="2000" b="1" i="1" dirty="0" err="1"/>
              <a:t>olhei</a:t>
            </a:r>
            <a:r>
              <a:rPr lang="es-ES_tradnl" sz="2000" b="1" i="1" dirty="0"/>
              <a:t> para </a:t>
            </a:r>
            <a:r>
              <a:rPr lang="es-ES_tradnl" sz="2000" b="1" i="1" dirty="0" err="1"/>
              <a:t>trás</a:t>
            </a:r>
            <a:r>
              <a:rPr lang="es-ES_tradnl" sz="2000" b="1" i="1" dirty="0"/>
              <a:t> e </a:t>
            </a:r>
            <a:r>
              <a:rPr lang="es-ES_tradnl" sz="2000" b="1" i="1" dirty="0" err="1"/>
              <a:t>comprovei</a:t>
            </a:r>
            <a:r>
              <a:rPr lang="es-ES_tradnl" sz="2000" b="1" i="1" dirty="0"/>
              <a:t> que </a:t>
            </a:r>
            <a:r>
              <a:rPr lang="es-ES_tradnl" sz="2000" b="1" i="1" dirty="0" err="1"/>
              <a:t>em</a:t>
            </a:r>
            <a:r>
              <a:rPr lang="es-ES_tradnl" sz="2000" b="1" i="1" dirty="0"/>
              <a:t> </a:t>
            </a:r>
            <a:r>
              <a:rPr lang="es-ES_tradnl" sz="2000" b="1" i="1" dirty="0" err="1"/>
              <a:t>muitas</a:t>
            </a:r>
            <a:r>
              <a:rPr lang="es-ES_tradnl" sz="2000" b="1" i="1" dirty="0"/>
              <a:t> </a:t>
            </a:r>
            <a:r>
              <a:rPr lang="es-ES_tradnl" sz="2000" b="1" i="1" dirty="0" err="1"/>
              <a:t>ocasiões</a:t>
            </a:r>
            <a:r>
              <a:rPr lang="es-ES_tradnl" sz="2000" b="1" i="1" dirty="0"/>
              <a:t> apenas se </a:t>
            </a:r>
            <a:r>
              <a:rPr lang="es-ES_tradnl" sz="2000" b="1" i="1" dirty="0" err="1"/>
              <a:t>via</a:t>
            </a:r>
            <a:r>
              <a:rPr lang="es-ES_tradnl" sz="2000" b="1" i="1" dirty="0"/>
              <a:t> </a:t>
            </a:r>
            <a:r>
              <a:rPr lang="es-ES_tradnl" sz="2000" b="1" i="1" dirty="0" err="1"/>
              <a:t>um</a:t>
            </a:r>
            <a:r>
              <a:rPr lang="es-ES_tradnl" sz="2000" b="1" i="1" dirty="0"/>
              <a:t> par de pegadas na </a:t>
            </a:r>
            <a:r>
              <a:rPr lang="es-ES_tradnl" sz="2000" b="1" i="1" dirty="0" err="1"/>
              <a:t>areia</a:t>
            </a:r>
            <a:r>
              <a:rPr lang="es-ES_tradnl" sz="2000" b="1" i="1" dirty="0"/>
              <a:t>. </a:t>
            </a:r>
            <a:r>
              <a:rPr lang="es-ES_tradnl" sz="2000" b="1" i="1" dirty="0" err="1"/>
              <a:t>Reparei</a:t>
            </a:r>
            <a:r>
              <a:rPr lang="es-ES_tradnl" sz="2000" b="1" i="1" dirty="0"/>
              <a:t> </a:t>
            </a:r>
            <a:r>
              <a:rPr lang="es-ES_tradnl" sz="2000" b="1" i="1" dirty="0" err="1"/>
              <a:t>também</a:t>
            </a:r>
            <a:r>
              <a:rPr lang="es-ES_tradnl" sz="2000" b="1" i="1" dirty="0"/>
              <a:t> que </a:t>
            </a:r>
            <a:r>
              <a:rPr lang="es-ES_tradnl" sz="2000" b="1" i="1" dirty="0" err="1"/>
              <a:t>isso</a:t>
            </a:r>
            <a:r>
              <a:rPr lang="es-ES_tradnl" sz="2000" b="1" i="1" dirty="0"/>
              <a:t> </a:t>
            </a:r>
            <a:r>
              <a:rPr lang="es-ES_tradnl" sz="2000" b="1" i="1" dirty="0" err="1"/>
              <a:t>sucedia</a:t>
            </a:r>
            <a:r>
              <a:rPr lang="es-ES_tradnl" sz="2000" b="1" i="1" dirty="0"/>
              <a:t> nos momentos </a:t>
            </a:r>
            <a:r>
              <a:rPr lang="es-ES_tradnl" sz="2000" b="1" i="1" dirty="0" err="1"/>
              <a:t>mais</a:t>
            </a:r>
            <a:r>
              <a:rPr lang="es-ES_tradnl" sz="2000" b="1" i="1" dirty="0"/>
              <a:t> </a:t>
            </a:r>
            <a:r>
              <a:rPr lang="es-ES_tradnl" sz="2000" b="1" i="1" dirty="0" err="1"/>
              <a:t>difíceis</a:t>
            </a:r>
            <a:r>
              <a:rPr lang="es-ES_tradnl" sz="2000" b="1" i="1" dirty="0"/>
              <a:t> e angustiosos da </a:t>
            </a:r>
            <a:r>
              <a:rPr lang="es-ES_tradnl" sz="2000" b="1" i="1" dirty="0" err="1"/>
              <a:t>minha</a:t>
            </a:r>
            <a:r>
              <a:rPr lang="es-ES_tradnl" sz="2000" b="1" i="1" dirty="0"/>
              <a:t> </a:t>
            </a:r>
            <a:r>
              <a:rPr lang="es-ES_tradnl" sz="2000" b="1" i="1" dirty="0" err="1"/>
              <a:t>existência</a:t>
            </a:r>
            <a:r>
              <a:rPr lang="es-ES_tradnl" sz="2000" b="1" i="1" dirty="0"/>
              <a:t>.</a:t>
            </a:r>
            <a:endParaRPr lang="es-ES" sz="2000" b="1" i="1" dirty="0"/>
          </a:p>
          <a:p>
            <a:r>
              <a:rPr lang="es-ES_tradnl" sz="2000" b="1" i="1" dirty="0" err="1"/>
              <a:t>Isto</a:t>
            </a:r>
            <a:r>
              <a:rPr lang="es-ES_tradnl" sz="2000" b="1" i="1" dirty="0"/>
              <a:t> </a:t>
            </a:r>
            <a:r>
              <a:rPr lang="es-ES_tradnl" sz="2000" b="1" i="1" dirty="0" err="1"/>
              <a:t>perturbou</a:t>
            </a:r>
            <a:r>
              <a:rPr lang="es-ES_tradnl" sz="2000" b="1" i="1" dirty="0"/>
              <a:t>-me realmente e </a:t>
            </a:r>
            <a:r>
              <a:rPr lang="es-ES_tradnl" sz="2000" b="1" i="1" dirty="0" err="1"/>
              <a:t>dirigindo</a:t>
            </a:r>
            <a:r>
              <a:rPr lang="es-ES_tradnl" sz="2000" b="1" i="1" dirty="0"/>
              <a:t>-me </a:t>
            </a:r>
            <a:r>
              <a:rPr lang="es-ES_tradnl" sz="2000" b="1" i="1" dirty="0" err="1"/>
              <a:t>então</a:t>
            </a:r>
            <a:r>
              <a:rPr lang="es-ES_tradnl" sz="2000" b="1" i="1" dirty="0"/>
              <a:t> </a:t>
            </a:r>
            <a:r>
              <a:rPr lang="es-ES_tradnl" sz="2000" b="1" i="1" dirty="0" err="1"/>
              <a:t>ao</a:t>
            </a:r>
            <a:r>
              <a:rPr lang="es-ES_tradnl" sz="2000" b="1" i="1" dirty="0"/>
              <a:t> </a:t>
            </a:r>
            <a:r>
              <a:rPr lang="es-ES_tradnl" sz="2000" b="1" i="1" dirty="0" err="1"/>
              <a:t>Senhor</a:t>
            </a:r>
            <a:r>
              <a:rPr lang="es-ES_tradnl" sz="2000" b="1" i="1" dirty="0"/>
              <a:t> </a:t>
            </a:r>
            <a:r>
              <a:rPr lang="es-ES_tradnl" sz="2000" b="1" i="1" dirty="0" err="1"/>
              <a:t>disse-lhe</a:t>
            </a:r>
            <a:r>
              <a:rPr lang="es-ES_tradnl" sz="2000" b="1" i="1" dirty="0"/>
              <a:t>: "</a:t>
            </a:r>
            <a:r>
              <a:rPr lang="es-ES_tradnl" sz="2000" b="1" i="1" dirty="0" err="1"/>
              <a:t>Senhor</a:t>
            </a:r>
            <a:r>
              <a:rPr lang="es-ES_tradnl" sz="2000" b="1" i="1" dirty="0"/>
              <a:t>, tu </a:t>
            </a:r>
            <a:r>
              <a:rPr lang="es-ES_tradnl" sz="2000" b="1" i="1" dirty="0" err="1"/>
              <a:t>disseste</a:t>
            </a:r>
            <a:r>
              <a:rPr lang="es-ES_tradnl" sz="2000" b="1" i="1" dirty="0"/>
              <a:t>-me </a:t>
            </a:r>
            <a:r>
              <a:rPr lang="es-ES_tradnl" sz="2000" b="1" i="1" dirty="0" err="1"/>
              <a:t>quando</a:t>
            </a:r>
            <a:r>
              <a:rPr lang="es-ES_tradnl" sz="2000" b="1" i="1" dirty="0"/>
              <a:t> </a:t>
            </a:r>
            <a:r>
              <a:rPr lang="es-ES_tradnl" sz="2000" b="1" i="1" dirty="0" err="1"/>
              <a:t>resolvi</a:t>
            </a:r>
            <a:r>
              <a:rPr lang="es-ES_tradnl" sz="2000" b="1" i="1" dirty="0"/>
              <a:t> seguir-te, que </a:t>
            </a:r>
            <a:r>
              <a:rPr lang="es-ES_tradnl" sz="2000" b="1" i="1" dirty="0" err="1"/>
              <a:t>estarias</a:t>
            </a:r>
            <a:r>
              <a:rPr lang="es-ES_tradnl" sz="2000" b="1" i="1" dirty="0"/>
              <a:t> </a:t>
            </a:r>
            <a:r>
              <a:rPr lang="es-ES_tradnl" sz="2000" b="1" i="1" dirty="0" err="1"/>
              <a:t>sempre</a:t>
            </a:r>
            <a:r>
              <a:rPr lang="es-ES_tradnl" sz="2000" b="1" i="1" dirty="0"/>
              <a:t> </a:t>
            </a:r>
            <a:r>
              <a:rPr lang="es-ES_tradnl" sz="2000" b="1" i="1" dirty="0" err="1"/>
              <a:t>comigo</a:t>
            </a:r>
            <a:r>
              <a:rPr lang="es-ES_tradnl" sz="2000" b="1" i="1" dirty="0"/>
              <a:t>, todo o </a:t>
            </a:r>
            <a:r>
              <a:rPr lang="es-ES_tradnl" sz="2000" b="1" i="1" dirty="0" err="1"/>
              <a:t>caminho</a:t>
            </a:r>
            <a:r>
              <a:rPr lang="es-ES_tradnl" sz="2000" b="1" i="1" dirty="0"/>
              <a:t>. No </a:t>
            </a:r>
            <a:r>
              <a:rPr lang="es-ES_tradnl" sz="2000" b="1" i="1" dirty="0" err="1"/>
              <a:t>entanto</a:t>
            </a:r>
            <a:r>
              <a:rPr lang="es-ES_tradnl" sz="2000" b="1" i="1" dirty="0"/>
              <a:t>, vi que nos momentos </a:t>
            </a:r>
            <a:r>
              <a:rPr lang="es-ES_tradnl" sz="2000" b="1" i="1" dirty="0" err="1"/>
              <a:t>mais</a:t>
            </a:r>
            <a:r>
              <a:rPr lang="es-ES_tradnl" sz="2000" b="1" i="1" dirty="0"/>
              <a:t> </a:t>
            </a:r>
            <a:r>
              <a:rPr lang="es-ES_tradnl" sz="2000" b="1" i="1" dirty="0" err="1"/>
              <a:t>difíceis</a:t>
            </a:r>
            <a:r>
              <a:rPr lang="es-ES_tradnl" sz="2000" b="1" i="1" dirty="0"/>
              <a:t> da </a:t>
            </a:r>
            <a:r>
              <a:rPr lang="es-ES_tradnl" sz="2000" b="1" i="1" dirty="0" err="1"/>
              <a:t>minha</a:t>
            </a:r>
            <a:r>
              <a:rPr lang="es-ES_tradnl" sz="2000" b="1" i="1" dirty="0"/>
              <a:t> vida, </a:t>
            </a:r>
            <a:r>
              <a:rPr lang="es-ES_tradnl" sz="2000" b="1" i="1" dirty="0" err="1"/>
              <a:t>havia</a:t>
            </a:r>
            <a:r>
              <a:rPr lang="es-ES_tradnl" sz="2000" b="1" i="1" dirty="0"/>
              <a:t> apenas </a:t>
            </a:r>
            <a:r>
              <a:rPr lang="es-ES_tradnl" sz="2000" b="1" i="1" dirty="0" err="1"/>
              <a:t>um</a:t>
            </a:r>
            <a:r>
              <a:rPr lang="es-ES_tradnl" sz="2000" b="1" i="1" dirty="0"/>
              <a:t> par de pegadas.</a:t>
            </a:r>
            <a:endParaRPr lang="es-ES" sz="2000" b="1" i="1" dirty="0"/>
          </a:p>
          <a:p>
            <a:r>
              <a:rPr lang="es-ES_tradnl" sz="2000" b="1" i="1" dirty="0" err="1"/>
              <a:t>Não</a:t>
            </a:r>
            <a:r>
              <a:rPr lang="es-ES_tradnl" sz="2000" b="1" i="1" dirty="0"/>
              <a:t> </a:t>
            </a:r>
            <a:r>
              <a:rPr lang="es-ES_tradnl" sz="2000" b="1" i="1" dirty="0" err="1"/>
              <a:t>compreendo</a:t>
            </a:r>
            <a:r>
              <a:rPr lang="es-ES_tradnl" sz="2000" b="1" i="1" dirty="0"/>
              <a:t> porque me abandonaste </a:t>
            </a:r>
            <a:r>
              <a:rPr lang="es-ES_tradnl" sz="2000" b="1" i="1" dirty="0" err="1"/>
              <a:t>quando</a:t>
            </a:r>
            <a:r>
              <a:rPr lang="es-ES_tradnl" sz="2000" b="1" i="1" dirty="0"/>
              <a:t> </a:t>
            </a:r>
            <a:r>
              <a:rPr lang="es-ES_tradnl" sz="2000" b="1" i="1" dirty="0" err="1"/>
              <a:t>mais</a:t>
            </a:r>
            <a:r>
              <a:rPr lang="es-ES_tradnl" sz="2000" b="1" i="1" dirty="0"/>
              <a:t> te </a:t>
            </a:r>
            <a:r>
              <a:rPr lang="es-ES_tradnl" sz="2000" b="1" i="1" dirty="0" err="1"/>
              <a:t>necessitava</a:t>
            </a:r>
            <a:r>
              <a:rPr lang="es-ES_tradnl" sz="2000" b="1" i="1" dirty="0"/>
              <a:t>". </a:t>
            </a:r>
            <a:endParaRPr lang="es-ES" sz="2000" b="1" i="1" dirty="0"/>
          </a:p>
          <a:p>
            <a:r>
              <a:rPr lang="es-ES_tradnl" sz="2000" b="1" i="1" dirty="0"/>
              <a:t>O </a:t>
            </a:r>
            <a:r>
              <a:rPr lang="es-ES_tradnl" sz="2000" b="1" i="1" dirty="0" err="1"/>
              <a:t>Senhor</a:t>
            </a:r>
            <a:r>
              <a:rPr lang="es-ES_tradnl" sz="2000" b="1" i="1" dirty="0"/>
              <a:t> </a:t>
            </a:r>
            <a:r>
              <a:rPr lang="es-ES_tradnl" sz="2000" b="1" i="1" dirty="0" err="1"/>
              <a:t>tomou</a:t>
            </a:r>
            <a:r>
              <a:rPr lang="es-ES_tradnl" sz="2000" b="1" i="1" dirty="0"/>
              <a:t> a </a:t>
            </a:r>
            <a:r>
              <a:rPr lang="es-ES_tradnl" sz="2000" b="1" i="1" dirty="0" err="1"/>
              <a:t>minha</a:t>
            </a:r>
            <a:r>
              <a:rPr lang="es-ES_tradnl" sz="2000" b="1" i="1" dirty="0"/>
              <a:t> </a:t>
            </a:r>
            <a:r>
              <a:rPr lang="es-ES_tradnl" sz="2000" b="1" i="1" dirty="0" err="1"/>
              <a:t>mão</a:t>
            </a:r>
            <a:r>
              <a:rPr lang="es-ES_tradnl" sz="2000" b="1" i="1" dirty="0"/>
              <a:t> e </a:t>
            </a:r>
            <a:r>
              <a:rPr lang="es-ES_tradnl" sz="2000" b="1" i="1" dirty="0" err="1"/>
              <a:t>disse</a:t>
            </a:r>
            <a:r>
              <a:rPr lang="es-ES_tradnl" sz="2000" b="1" i="1" dirty="0"/>
              <a:t>: "</a:t>
            </a:r>
            <a:r>
              <a:rPr lang="es-ES_tradnl" sz="2000" b="1" i="1" dirty="0" err="1"/>
              <a:t>Meu</a:t>
            </a:r>
            <a:r>
              <a:rPr lang="es-ES_tradnl" sz="2000" b="1" i="1" dirty="0"/>
              <a:t> </a:t>
            </a:r>
            <a:r>
              <a:rPr lang="es-ES_tradnl" sz="2000" b="1" i="1" dirty="0" err="1"/>
              <a:t>filho</a:t>
            </a:r>
            <a:r>
              <a:rPr lang="es-ES_tradnl" sz="2000" b="1" i="1" dirty="0"/>
              <a:t> querido, </a:t>
            </a:r>
            <a:r>
              <a:rPr lang="es-ES_tradnl" sz="2000" b="1" i="1" dirty="0" err="1"/>
              <a:t>eu</a:t>
            </a:r>
            <a:r>
              <a:rPr lang="es-ES_tradnl" sz="2000" b="1" i="1" dirty="0"/>
              <a:t> amo-te, e  </a:t>
            </a:r>
            <a:r>
              <a:rPr lang="es-ES_tradnl" sz="2000" b="1" i="1" dirty="0" err="1"/>
              <a:t>jamais</a:t>
            </a:r>
            <a:r>
              <a:rPr lang="es-ES_tradnl" sz="2000" b="1" i="1" dirty="0"/>
              <a:t> te </a:t>
            </a:r>
            <a:r>
              <a:rPr lang="es-ES_tradnl" sz="2000" b="1" i="1" dirty="0" err="1"/>
              <a:t>deixaria</a:t>
            </a:r>
            <a:r>
              <a:rPr lang="es-ES_tradnl" sz="2000" b="1" i="1" dirty="0"/>
              <a:t>. Durante os </a:t>
            </a:r>
            <a:r>
              <a:rPr lang="es-ES_tradnl" sz="2000" b="1" i="1" dirty="0" err="1"/>
              <a:t>teus</a:t>
            </a:r>
            <a:r>
              <a:rPr lang="es-ES_tradnl" sz="2000" b="1" i="1" dirty="0"/>
              <a:t> momentos de </a:t>
            </a:r>
            <a:r>
              <a:rPr lang="es-ES_tradnl" sz="2000" b="1" i="1" dirty="0" err="1"/>
              <a:t>sofrimento</a:t>
            </a:r>
            <a:r>
              <a:rPr lang="es-ES_tradnl" sz="2000" b="1" i="1" dirty="0"/>
              <a:t>, </a:t>
            </a:r>
            <a:r>
              <a:rPr lang="es-ES_tradnl" sz="2000" b="1" i="1" dirty="0" err="1"/>
              <a:t>provas</a:t>
            </a:r>
            <a:r>
              <a:rPr lang="es-ES_tradnl" sz="2000" b="1" i="1" dirty="0"/>
              <a:t> e </a:t>
            </a:r>
            <a:r>
              <a:rPr lang="es-ES_tradnl" sz="2000" b="1" i="1" dirty="0" err="1"/>
              <a:t>dor</a:t>
            </a:r>
            <a:r>
              <a:rPr lang="es-ES_tradnl" sz="2000" b="1" i="1" dirty="0"/>
              <a:t>, </a:t>
            </a:r>
            <a:r>
              <a:rPr lang="es-ES_tradnl" sz="2000" b="1" i="1" dirty="0" err="1"/>
              <a:t>quando</a:t>
            </a:r>
            <a:r>
              <a:rPr lang="es-ES_tradnl" sz="2000" b="1" i="1" dirty="0"/>
              <a:t> viste apenas </a:t>
            </a:r>
            <a:r>
              <a:rPr lang="es-ES_tradnl" sz="2000" b="1" i="1" dirty="0" err="1"/>
              <a:t>um</a:t>
            </a:r>
            <a:r>
              <a:rPr lang="es-ES_tradnl" sz="2000" b="1" i="1" dirty="0"/>
              <a:t> par de pegadas na </a:t>
            </a:r>
            <a:r>
              <a:rPr lang="es-ES_tradnl" sz="2000" b="1" i="1" dirty="0" err="1"/>
              <a:t>areia</a:t>
            </a:r>
            <a:r>
              <a:rPr lang="es-ES_tradnl" sz="2000" b="1" i="1" dirty="0"/>
              <a:t>, </a:t>
            </a:r>
            <a:r>
              <a:rPr lang="es-ES_tradnl" sz="2000" b="1" i="1" dirty="0" err="1"/>
              <a:t>foi</a:t>
            </a:r>
            <a:r>
              <a:rPr lang="es-ES_tradnl" sz="2000" b="1" i="1" dirty="0"/>
              <a:t> justamente </a:t>
            </a:r>
            <a:r>
              <a:rPr lang="es-ES_tradnl" sz="2000" b="1" i="1" dirty="0" err="1"/>
              <a:t>onde</a:t>
            </a:r>
            <a:r>
              <a:rPr lang="es-ES_tradnl" sz="2000" b="1" i="1" dirty="0"/>
              <a:t> </a:t>
            </a:r>
            <a:r>
              <a:rPr lang="es-ES_tradnl" sz="2000" b="1" i="1" dirty="0" err="1"/>
              <a:t>eu</a:t>
            </a:r>
            <a:r>
              <a:rPr lang="es-ES_tradnl" sz="2000" b="1" i="1" dirty="0"/>
              <a:t> TE CARREGUEI NOS MEUS BRAÇOS.”</a:t>
            </a:r>
            <a:endParaRPr lang="es-ES" sz="2000" b="1" i="1" dirty="0"/>
          </a:p>
        </p:txBody>
      </p:sp>
    </p:spTree>
    <p:extLst>
      <p:ext uri="{BB962C8B-B14F-4D97-AF65-F5344CB8AC3E}">
        <p14:creationId xmlns:p14="http://schemas.microsoft.com/office/powerpoint/2010/main" val="3237961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10. MUTIMEDIA SDA\Imagenes para estudio\tema06 telefo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355969" y="160304"/>
            <a:ext cx="8568952" cy="172819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O grande </a:t>
            </a:r>
            <a:r>
              <a:rPr lang="es-ES" sz="3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remédio</a:t>
            </a:r>
            <a:r>
              <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é a </a:t>
            </a:r>
            <a:r>
              <a:rPr lang="es-ES" sz="3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oração</a:t>
            </a:r>
            <a:r>
              <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pode comparar-se a </a:t>
            </a:r>
            <a:r>
              <a:rPr lang="es-ES" sz="3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um</a:t>
            </a:r>
            <a:r>
              <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telefonema dirigido a Deus. </a:t>
            </a:r>
          </a:p>
        </p:txBody>
      </p:sp>
      <p:sp>
        <p:nvSpPr>
          <p:cNvPr id="7" name="6 CuadroTexto"/>
          <p:cNvSpPr txBox="1"/>
          <p:nvPr/>
        </p:nvSpPr>
        <p:spPr>
          <a:xfrm rot="1130709">
            <a:off x="5580318" y="6002137"/>
            <a:ext cx="618327" cy="276999"/>
          </a:xfrm>
          <a:prstGeom prst="rect">
            <a:avLst/>
          </a:prstGeom>
          <a:noFill/>
        </p:spPr>
        <p:txBody>
          <a:bodyPr wrap="square" rtlCol="0">
            <a:spAutoFit/>
          </a:bodyPr>
          <a:lstStyle/>
          <a:p>
            <a:r>
              <a:rPr lang="es-ES"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DIOS</a:t>
            </a: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7776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10. MUTIMEDIA SDA\Imagenes para estudio\tema 06 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8358" y="2132856"/>
            <a:ext cx="9330878" cy="2055403"/>
          </a:xfrm>
          <a:prstGeom prst="rect">
            <a:avLst/>
          </a:prstGeom>
          <a:solidFill>
            <a:schemeClr val="bg1">
              <a:alpha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p:cNvSpPr txBox="1">
            <a:spLocks/>
          </p:cNvSpPr>
          <p:nvPr/>
        </p:nvSpPr>
        <p:spPr>
          <a:xfrm>
            <a:off x="2915816" y="2060848"/>
            <a:ext cx="5760640"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Obrigado</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Senhor</a:t>
            </a:r>
            <a:b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b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por me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ouvires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63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0"/>
                                        <p:tgtEl>
                                          <p:spTgt spid="5"/>
                                        </p:tgtEl>
                                      </p:cBhvr>
                                    </p:animEffect>
                                  </p:childTnLst>
                                </p:cTn>
                              </p:par>
                            </p:childTnLst>
                          </p:cTn>
                        </p:par>
                        <p:par>
                          <p:cTn id="11" fill="hold">
                            <p:stCondLst>
                              <p:cond delay="50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0. MUTIMEDIA SDA\Imagenes para estudio\tema 06 versiculo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567" y="323945"/>
            <a:ext cx="272593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660066"/>
                </a:solidFill>
                <a:effectLst>
                  <a:outerShdw blurRad="76200" dist="50800" dir="5400000" algn="tl" rotWithShape="0">
                    <a:srgbClr val="000000">
                      <a:alpha val="65000"/>
                    </a:srgbClr>
                  </a:outerShdw>
                </a:effectLst>
                <a:latin typeface="Myriad Pro" pitchFamily="34" charset="0"/>
              </a:rPr>
              <a:t>Salmos 34:6</a:t>
            </a:r>
            <a:endParaRPr lang="es-ES" sz="3600" b="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ES" sz="44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4400" b="1" i="1" spc="50" dirty="0" err="1">
                <a:ln w="11430"/>
                <a:solidFill>
                  <a:srgbClr val="FF0000"/>
                </a:solidFill>
                <a:effectLst>
                  <a:outerShdw blurRad="76200" dist="50800" dir="5400000" algn="tl" rotWithShape="0">
                    <a:srgbClr val="000000">
                      <a:alpha val="65000"/>
                    </a:srgbClr>
                  </a:outerShdw>
                </a:effectLst>
                <a:latin typeface="Myriad Pro" pitchFamily="34" charset="0"/>
              </a:rPr>
              <a:t>Clamou</a:t>
            </a:r>
            <a:r>
              <a:rPr lang="es-ES" sz="4400" b="1" i="1" spc="50" dirty="0">
                <a:ln w="11430"/>
                <a:solidFill>
                  <a:srgbClr val="FF0000"/>
                </a:solidFill>
                <a:effectLst>
                  <a:outerShdw blurRad="76200" dist="50800" dir="5400000" algn="tl" rotWithShape="0">
                    <a:srgbClr val="000000">
                      <a:alpha val="65000"/>
                    </a:srgbClr>
                  </a:outerShdw>
                </a:effectLst>
                <a:latin typeface="Myriad Pro" pitchFamily="34" charset="0"/>
              </a:rPr>
              <a:t> este pobre, e o </a:t>
            </a:r>
            <a:r>
              <a:rPr lang="es-ES" sz="44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Senhor</a:t>
            </a:r>
            <a:r>
              <a:rPr lang="es-ES" sz="4400" b="1" i="1" spc="50" dirty="0">
                <a:ln w="11430"/>
                <a:solidFill>
                  <a:srgbClr val="FF0000"/>
                </a:solidFill>
                <a:effectLst>
                  <a:outerShdw blurRad="76200" dist="50800" dir="5400000" algn="tl" rotWithShape="0">
                    <a:srgbClr val="000000">
                      <a:alpha val="65000"/>
                    </a:srgbClr>
                  </a:outerShdw>
                </a:effectLst>
                <a:latin typeface="Myriad Pro" pitchFamily="34" charset="0"/>
              </a:rPr>
              <a:t> o </a:t>
            </a:r>
            <a:r>
              <a:rPr lang="es-ES" sz="4400" b="1" i="1" spc="50" dirty="0" err="1">
                <a:ln w="11430"/>
                <a:solidFill>
                  <a:srgbClr val="FF0000"/>
                </a:solidFill>
                <a:effectLst>
                  <a:outerShdw blurRad="76200" dist="50800" dir="5400000" algn="tl" rotWithShape="0">
                    <a:srgbClr val="000000">
                      <a:alpha val="65000"/>
                    </a:srgbClr>
                  </a:outerShdw>
                </a:effectLst>
                <a:latin typeface="Myriad Pro" pitchFamily="34" charset="0"/>
              </a:rPr>
              <a:t>ouviu</a:t>
            </a:r>
            <a:r>
              <a:rPr lang="es-ES" sz="4400" b="1" i="1" spc="50" dirty="0">
                <a:ln w="11430"/>
                <a:solidFill>
                  <a:srgbClr val="FF0000"/>
                </a:solidFill>
                <a:effectLst>
                  <a:outerShdw blurRad="76200" dist="50800" dir="5400000" algn="tl" rotWithShape="0">
                    <a:srgbClr val="000000">
                      <a:alpha val="65000"/>
                    </a:srgbClr>
                  </a:outerShdw>
                </a:effectLst>
                <a:latin typeface="Myriad Pro" pitchFamily="34" charset="0"/>
              </a:rPr>
              <a:t>, e o </a:t>
            </a:r>
            <a:r>
              <a:rPr lang="es-ES" sz="44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salvou</a:t>
            </a:r>
            <a:r>
              <a:rPr lang="es-ES" sz="4400" b="1" i="1" spc="50" dirty="0">
                <a:ln w="11430"/>
                <a:solidFill>
                  <a:srgbClr val="FF0000"/>
                </a:solidFill>
                <a:effectLst>
                  <a:outerShdw blurRad="76200" dist="50800" dir="5400000" algn="tl" rotWithShape="0">
                    <a:srgbClr val="000000">
                      <a:alpha val="65000"/>
                    </a:srgbClr>
                  </a:outerShdw>
                </a:effectLst>
                <a:latin typeface="Myriad Pro" pitchFamily="34" charset="0"/>
              </a:rPr>
              <a:t> de todas as </a:t>
            </a:r>
            <a:r>
              <a:rPr lang="es-ES" sz="4400" b="1" i="1" spc="50" dirty="0" err="1">
                <a:ln w="11430"/>
                <a:solidFill>
                  <a:srgbClr val="FF0000"/>
                </a:solidFill>
                <a:effectLst>
                  <a:outerShdw blurRad="76200" dist="50800" dir="5400000" algn="tl" rotWithShape="0">
                    <a:srgbClr val="000000">
                      <a:alpha val="65000"/>
                    </a:srgbClr>
                  </a:outerShdw>
                </a:effectLst>
                <a:latin typeface="Myriad Pro" pitchFamily="34" charset="0"/>
              </a:rPr>
              <a:t>suas</a:t>
            </a:r>
            <a:r>
              <a:rPr lang="es-ES" sz="4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4400" b="1" i="1" spc="50" dirty="0" err="1">
                <a:ln w="11430"/>
                <a:solidFill>
                  <a:srgbClr val="FF0000"/>
                </a:solidFill>
                <a:effectLst>
                  <a:outerShdw blurRad="76200" dist="50800" dir="5400000" algn="tl" rotWithShape="0">
                    <a:srgbClr val="000000">
                      <a:alpha val="65000"/>
                    </a:srgbClr>
                  </a:outerShdw>
                </a:effectLst>
                <a:latin typeface="Myriad Pro" pitchFamily="34" charset="0"/>
              </a:rPr>
              <a:t>angústias</a:t>
            </a:r>
            <a:r>
              <a:rPr lang="es-ES" sz="44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endPar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60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25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0. MUTIMEDIA SDA\Imagenes para estudio\tema06 niñ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971600" y="2564904"/>
            <a:ext cx="4576071"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A </a:t>
            </a:r>
            <a:r>
              <a:rPr lang="es-ES" sz="3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fé</a:t>
            </a:r>
            <a:r>
              <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inocente de </a:t>
            </a:r>
            <a:r>
              <a:rPr lang="es-ES" sz="3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uma</a:t>
            </a:r>
            <a:r>
              <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criança</a:t>
            </a:r>
            <a:endParaRPr lang="es-ES" sz="3800" b="1" i="1" spc="50" dirty="0">
              <a:ln w="11430"/>
              <a:solidFill>
                <a:srgbClr val="CC00CC"/>
              </a:solidFill>
              <a:effectLst>
                <a:outerShdw blurRad="76200" dist="50800" dir="5400000" algn="tl" rotWithShape="0">
                  <a:srgbClr val="000000">
                    <a:alpha val="65000"/>
                  </a:srgbClr>
                </a:outerShdw>
              </a:effectLst>
              <a:latin typeface="Myriad Pro Cond"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0930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06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A Diseño\Graficos\orar.jp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4753"/>
          <a:stretch/>
        </p:blipFill>
        <p:spPr bwMode="auto">
          <a:xfrm>
            <a:off x="4534236" y="260649"/>
            <a:ext cx="5019387" cy="626469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539552" y="404663"/>
            <a:ext cx="8064896" cy="1080121"/>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Definições</a:t>
            </a:r>
            <a:r>
              <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rPr>
              <a:t> de </a:t>
            </a:r>
            <a:r>
              <a:rPr lang="es-ES" sz="4800" b="1" i="1" spc="50" dirty="0" err="1">
                <a:ln w="11430"/>
                <a:solidFill>
                  <a:srgbClr val="CC00CC"/>
                </a:solidFill>
                <a:effectLst>
                  <a:outerShdw blurRad="76200" dist="50800" dir="5400000" algn="tl" rotWithShape="0">
                    <a:srgbClr val="000000">
                      <a:alpha val="65000"/>
                    </a:srgbClr>
                  </a:outerShdw>
                </a:effectLst>
                <a:latin typeface="Myriad Pro" pitchFamily="34" charset="0"/>
              </a:rPr>
              <a:t>oração</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827584" y="2299616"/>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 </a:t>
            </a:r>
            <a:r>
              <a:rPr lang="es-ES"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oração</a:t>
            </a: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é </a:t>
            </a:r>
            <a:r>
              <a:rPr lang="es-ES"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uma</a:t>
            </a: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ES"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necessidade</a:t>
            </a: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porque é a vida da alma.”</a:t>
            </a:r>
          </a:p>
        </p:txBody>
      </p:sp>
      <p:sp>
        <p:nvSpPr>
          <p:cNvPr id="7" name="2 Marcador de contenido" hidden="1"/>
          <p:cNvSpPr txBox="1">
            <a:spLocks/>
          </p:cNvSpPr>
          <p:nvPr/>
        </p:nvSpPr>
        <p:spPr>
          <a:xfrm>
            <a:off x="827584" y="2316013"/>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el acto de abrir nuestro corazón a Dios como a un amigo.”</a:t>
            </a:r>
          </a:p>
        </p:txBody>
      </p:sp>
      <p:sp>
        <p:nvSpPr>
          <p:cNvPr id="9" name="2 Marcador de contenido" hidden="1"/>
          <p:cNvSpPr txBox="1">
            <a:spLocks/>
          </p:cNvSpPr>
          <p:nvPr/>
        </p:nvSpPr>
        <p:spPr>
          <a:xfrm>
            <a:off x="827584" y="2348880"/>
            <a:ext cx="7560840" cy="22651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la llave en la mano de la fe para abrir el almacén del cielo, en donde están atesorados los recursos infinitos de la omnipotencia".</a:t>
            </a:r>
          </a:p>
        </p:txBody>
      </p:sp>
      <p:sp>
        <p:nvSpPr>
          <p:cNvPr id="8" name="2 Marcador de contenido" hidden="1"/>
          <p:cNvSpPr txBox="1">
            <a:spLocks/>
          </p:cNvSpPr>
          <p:nvPr/>
        </p:nvSpPr>
        <p:spPr>
          <a:xfrm>
            <a:off x="395536" y="2492896"/>
            <a:ext cx="8568952" cy="21602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 una vitamina espiritual.”</a:t>
            </a:r>
          </a:p>
        </p:txBody>
      </p:sp>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1655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22" presetClass="entr" presetSubtype="1"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7" grpId="1"/>
      <p:bldP spid="9" grpId="0"/>
      <p:bldP spid="9" grpId="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291&quot;/&gt;&lt;/object&gt;&lt;object type=&quot;3&quot; unique_id=&quot;10005&quot;&gt;&lt;property id=&quot;20148&quot; value=&quot;5&quot;/&gt;&lt;property id=&quot;20300&quot; value=&quot;Diapositiva 3&quot;/&gt;&lt;property id=&quot;20307&quot; value=&quot;292&quot;/&gt;&lt;/object&gt;&lt;object type=&quot;3&quot; unique_id=&quot;10006&quot;&gt;&lt;property id=&quot;20148&quot; value=&quot;5&quot;/&gt;&lt;property id=&quot;20300&quot; value=&quot;Diapositiva 4&quot;/&gt;&lt;property id=&quot;20307&quot; value=&quot;257&quot;/&gt;&lt;/object&gt;&lt;object type=&quot;3&quot; unique_id=&quot;10007&quot;&gt;&lt;property id=&quot;20148&quot; value=&quot;5&quot;/&gt;&lt;property id=&quot;20300&quot; value=&quot;Diapositiva 5&quot;/&gt;&lt;property id=&quot;20307&quot; value=&quot;258&quot;/&gt;&lt;/object&gt;&lt;object type=&quot;3&quot; unique_id=&quot;10008&quot;&gt;&lt;property id=&quot;20148&quot; value=&quot;5&quot;/&gt;&lt;property id=&quot;20300&quot; value=&quot;Diapositiva 6&quot;/&gt;&lt;property id=&quot;20307&quot; value=&quot;259&quot;/&gt;&lt;/object&gt;&lt;object type=&quot;3&quot; unique_id=&quot;10009&quot;&gt;&lt;property id=&quot;20148&quot; value=&quot;5&quot;/&gt;&lt;property id=&quot;20300&quot; value=&quot;Diapositiva 7&quot;/&gt;&lt;property id=&quot;20307&quot; value=&quot;293&quot;/&gt;&lt;/object&gt;&lt;object type=&quot;3&quot; unique_id=&quot;10010&quot;&gt;&lt;property id=&quot;20148&quot; value=&quot;5&quot;/&gt;&lt;property id=&quot;20300&quot; value=&quot;Diapositiva 8&quot;/&gt;&lt;property id=&quot;20307&quot; value=&quot;260&quot;/&gt;&lt;/object&gt;&lt;object type=&quot;3&quot; unique_id=&quot;10011&quot;&gt;&lt;property id=&quot;20148&quot; value=&quot;5&quot;/&gt;&lt;property id=&quot;20300&quot; value=&quot;Diapositiva 9&quot;/&gt;&lt;property id=&quot;20307&quot; value=&quot;261&quot;/&gt;&lt;/object&gt;&lt;object type=&quot;3&quot; unique_id=&quot;10012&quot;&gt;&lt;property id=&quot;20148&quot; value=&quot;5&quot;/&gt;&lt;property id=&quot;20300&quot; value=&quot;Diapositiva 13&quot;/&gt;&lt;property id=&quot;20307&quot; value=&quot;294&quot;/&gt;&lt;/object&gt;&lt;object type=&quot;3&quot; unique_id=&quot;10013&quot;&gt;&lt;property id=&quot;20148&quot; value=&quot;5&quot;/&gt;&lt;property id=&quot;20300&quot; value=&quot;Diapositiva 14&quot;/&gt;&lt;property id=&quot;20307&quot; value=&quot;262&quot;/&gt;&lt;/object&gt;&lt;object type=&quot;3&quot; unique_id=&quot;10014&quot;&gt;&lt;property id=&quot;20148&quot; value=&quot;5&quot;/&gt;&lt;property id=&quot;20300&quot; value=&quot;Diapositiva 15&quot;/&gt;&lt;property id=&quot;20307&quot; value=&quot;295&quot;/&gt;&lt;/object&gt;&lt;object type=&quot;3&quot; unique_id=&quot;10015&quot;&gt;&lt;property id=&quot;20148&quot; value=&quot;5&quot;/&gt;&lt;property id=&quot;20300&quot; value=&quot;Diapositiva 16&quot;/&gt;&lt;property id=&quot;20307&quot; value=&quot;264&quot;/&gt;&lt;/object&gt;&lt;object type=&quot;3&quot; unique_id=&quot;10016&quot;&gt;&lt;property id=&quot;20148&quot; value=&quot;5&quot;/&gt;&lt;property id=&quot;20300&quot; value=&quot;Diapositiva 17&quot;/&gt;&lt;property id=&quot;20307&quot; value=&quot;265&quot;/&gt;&lt;/object&gt;&lt;object type=&quot;3&quot; unique_id=&quot;10017&quot;&gt;&lt;property id=&quot;20148&quot; value=&quot;5&quot;/&gt;&lt;property id=&quot;20300&quot; value=&quot;Diapositiva 18&quot;/&gt;&lt;property id=&quot;20307&quot; value=&quot;296&quot;/&gt;&lt;/object&gt;&lt;object type=&quot;3&quot; unique_id=&quot;10018&quot;&gt;&lt;property id=&quot;20148&quot; value=&quot;5&quot;/&gt;&lt;property id=&quot;20300&quot; value=&quot;Diapositiva 19&quot;/&gt;&lt;property id=&quot;20307&quot; value=&quot;297&quot;/&gt;&lt;/object&gt;&lt;object type=&quot;3&quot; unique_id=&quot;10019&quot;&gt;&lt;property id=&quot;20148&quot; value=&quot;5&quot;/&gt;&lt;property id=&quot;20300&quot; value=&quot;Diapositiva 23&quot;/&gt;&lt;property id=&quot;20307&quot; value=&quot;301&quot;/&gt;&lt;/object&gt;&lt;object type=&quot;3&quot; unique_id=&quot;10020&quot;&gt;&lt;property id=&quot;20148&quot; value=&quot;5&quot;/&gt;&lt;property id=&quot;20300&quot; value=&quot;Diapositiva 24&quot;/&gt;&lt;property id=&quot;20307&quot; value=&quot;299&quot;/&gt;&lt;/object&gt;&lt;object type=&quot;3&quot; unique_id=&quot;10021&quot;&gt;&lt;property id=&quot;20148&quot; value=&quot;5&quot;/&gt;&lt;property id=&quot;20300&quot; value=&quot;Diapositiva 25&quot;/&gt;&lt;property id=&quot;20307&quot; value=&quot;300&quot;/&gt;&lt;/object&gt;&lt;object type=&quot;3&quot; unique_id=&quot;10022&quot;&gt;&lt;property id=&quot;20148&quot; value=&quot;5&quot;/&gt;&lt;property id=&quot;20300&quot; value=&quot;Diapositiva 26&quot;/&gt;&lt;property id=&quot;20307&quot; value=&quot;302&quot;/&gt;&lt;/object&gt;&lt;object type=&quot;3&quot; unique_id=&quot;10023&quot;&gt;&lt;property id=&quot;20148&quot; value=&quot;5&quot;/&gt;&lt;property id=&quot;20300&quot; value=&quot;Diapositiva 29&quot;/&gt;&lt;property id=&quot;20307&quot; value=&quot;271&quot;/&gt;&lt;/object&gt;&lt;object type=&quot;3&quot; unique_id=&quot;10024&quot;&gt;&lt;property id=&quot;20148&quot; value=&quot;5&quot;/&gt;&lt;property id=&quot;20300&quot; value=&quot;Diapositiva 30&quot;/&gt;&lt;property id=&quot;20307&quot; value=&quot;272&quot;/&gt;&lt;/object&gt;&lt;object type=&quot;3&quot; unique_id=&quot;10025&quot;&gt;&lt;property id=&quot;20148&quot; value=&quot;5&quot;/&gt;&lt;property id=&quot;20300&quot; value=&quot;Diapositiva 31&quot;/&gt;&lt;property id=&quot;20307&quot; value=&quot;303&quot;/&gt;&lt;/object&gt;&lt;object type=&quot;3&quot; unique_id=&quot;10026&quot;&gt;&lt;property id=&quot;20148&quot; value=&quot;5&quot;/&gt;&lt;property id=&quot;20300&quot; value=&quot;Diapositiva 32&quot;/&gt;&lt;property id=&quot;20307&quot; value=&quot;274&quot;/&gt;&lt;/object&gt;&lt;object type=&quot;3&quot; unique_id=&quot;10027&quot;&gt;&lt;property id=&quot;20148&quot; value=&quot;5&quot;/&gt;&lt;property id=&quot;20300&quot; value=&quot;Diapositiva 33&quot;/&gt;&lt;property id=&quot;20307&quot; value=&quot;304&quot;/&gt;&lt;/object&gt;&lt;object type=&quot;3&quot; unique_id=&quot;10028&quot;&gt;&lt;property id=&quot;20148&quot; value=&quot;5&quot;/&gt;&lt;property id=&quot;20300&quot; value=&quot;Diapositiva 34&quot;/&gt;&lt;property id=&quot;20307&quot; value=&quot;305&quot;/&gt;&lt;/object&gt;&lt;object type=&quot;3&quot; unique_id=&quot;10029&quot;&gt;&lt;property id=&quot;20148&quot; value=&quot;5&quot;/&gt;&lt;property id=&quot;20300&quot; value=&quot;Diapositiva 35&quot;/&gt;&lt;property id=&quot;20307&quot; value=&quot;306&quot;/&gt;&lt;/object&gt;&lt;object type=&quot;3&quot; unique_id=&quot;10030&quot;&gt;&lt;property id=&quot;20148&quot; value=&quot;5&quot;/&gt;&lt;property id=&quot;20300&quot; value=&quot;Diapositiva 36&quot;/&gt;&lt;property id=&quot;20307&quot; value=&quot;276&quot;/&gt;&lt;/object&gt;&lt;object type=&quot;3&quot; unique_id=&quot;10031&quot;&gt;&lt;property id=&quot;20148&quot; value=&quot;5&quot;/&gt;&lt;property id=&quot;20300&quot; value=&quot;Diapositiva 37&quot;/&gt;&lt;property id=&quot;20307&quot; value=&quot;307&quot;/&gt;&lt;/object&gt;&lt;object type=&quot;3&quot; unique_id=&quot;10032&quot;&gt;&lt;property id=&quot;20148&quot; value=&quot;5&quot;/&gt;&lt;property id=&quot;20300&quot; value=&quot;Diapositiva 38&quot;/&gt;&lt;property id=&quot;20307&quot; value=&quot;277&quot;/&gt;&lt;/object&gt;&lt;object type=&quot;3&quot; unique_id=&quot;10033&quot;&gt;&lt;property id=&quot;20148&quot; value=&quot;5&quot;/&gt;&lt;property id=&quot;20300&quot; value=&quot;Diapositiva 39&quot;/&gt;&lt;property id=&quot;20307&quot; value=&quot;308&quot;/&gt;&lt;/object&gt;&lt;object type=&quot;3&quot; unique_id=&quot;10034&quot;&gt;&lt;property id=&quot;20148&quot; value=&quot;5&quot;/&gt;&lt;property id=&quot;20300&quot; value=&quot;Diapositiva 40&quot;/&gt;&lt;property id=&quot;20307&quot; value=&quot;309&quot;/&gt;&lt;/object&gt;&lt;object type=&quot;3&quot; unique_id=&quot;10035&quot;&gt;&lt;property id=&quot;20148&quot; value=&quot;5&quot;/&gt;&lt;property id=&quot;20300&quot; value=&quot;Diapositiva 41&quot;/&gt;&lt;property id=&quot;20307&quot; value=&quot;310&quot;/&gt;&lt;/object&gt;&lt;object type=&quot;3&quot; unique_id=&quot;10036&quot;&gt;&lt;property id=&quot;20148&quot; value=&quot;5&quot;/&gt;&lt;property id=&quot;20300&quot; value=&quot;Diapositiva 42&quot;/&gt;&lt;property id=&quot;20307&quot; value=&quot;311&quot;/&gt;&lt;/object&gt;&lt;object type=&quot;3&quot; unique_id=&quot;10037&quot;&gt;&lt;property id=&quot;20148&quot; value=&quot;5&quot;/&gt;&lt;property id=&quot;20300&quot; value=&quot;Diapositiva 43&quot;/&gt;&lt;property id=&quot;20307&quot; value=&quot;312&quot;/&gt;&lt;/object&gt;&lt;object type=&quot;3&quot; unique_id=&quot;10038&quot;&gt;&lt;property id=&quot;20148&quot; value=&quot;5&quot;/&gt;&lt;property id=&quot;20300&quot; value=&quot;Diapositiva 44&quot;/&gt;&lt;property id=&quot;20307&quot; value=&quot;313&quot;/&gt;&lt;/object&gt;&lt;object type=&quot;3&quot; unique_id=&quot;10039&quot;&gt;&lt;property id=&quot;20148&quot; value=&quot;5&quot;/&gt;&lt;property id=&quot;20300&quot; value=&quot;Diapositiva 45&quot;/&gt;&lt;property id=&quot;20307&quot; value=&quot;280&quot;/&gt;&lt;/object&gt;&lt;object type=&quot;3&quot; unique_id=&quot;10040&quot;&gt;&lt;property id=&quot;20148&quot; value=&quot;5&quot;/&gt;&lt;property id=&quot;20300&quot; value=&quot;Diapositiva 46&quot;/&gt;&lt;property id=&quot;20307&quot; value=&quot;314&quot;/&gt;&lt;/object&gt;&lt;object type=&quot;3&quot; unique_id=&quot;10041&quot;&gt;&lt;property id=&quot;20148&quot; value=&quot;5&quot;/&gt;&lt;property id=&quot;20300&quot; value=&quot;Diapositiva 47&quot;/&gt;&lt;property id=&quot;20307&quot; value=&quot;281&quot;/&gt;&lt;/object&gt;&lt;object type=&quot;3&quot; unique_id=&quot;10042&quot;&gt;&lt;property id=&quot;20148&quot; value=&quot;5&quot;/&gt;&lt;property id=&quot;20300&quot; value=&quot;Diapositiva 48&quot;/&gt;&lt;property id=&quot;20307&quot; value=&quot;315&quot;/&gt;&lt;/object&gt;&lt;object type=&quot;3&quot; unique_id=&quot;10043&quot;&gt;&lt;property id=&quot;20148&quot; value=&quot;5&quot;/&gt;&lt;property id=&quot;20300&quot; value=&quot;Diapositiva 49&quot;/&gt;&lt;property id=&quot;20307&quot; value=&quot;316&quot;/&gt;&lt;/object&gt;&lt;object type=&quot;3&quot; unique_id=&quot;10044&quot;&gt;&lt;property id=&quot;20148&quot; value=&quot;5&quot;/&gt;&lt;property id=&quot;20300&quot; value=&quot;Diapositiva 50&quot;/&gt;&lt;property id=&quot;20307&quot; value=&quot;283&quot;/&gt;&lt;/object&gt;&lt;object type=&quot;3&quot; unique_id=&quot;10045&quot;&gt;&lt;property id=&quot;20148&quot; value=&quot;5&quot;/&gt;&lt;property id=&quot;20300&quot; value=&quot;Diapositiva 51&quot;/&gt;&lt;property id=&quot;20307&quot; value=&quot;317&quot;/&gt;&lt;/object&gt;&lt;object type=&quot;3&quot; unique_id=&quot;10046&quot;&gt;&lt;property id=&quot;20148&quot; value=&quot;5&quot;/&gt;&lt;property id=&quot;20300&quot; value=&quot;Diapositiva 52&quot;/&gt;&lt;property id=&quot;20307&quot; value=&quot;318&quot;/&gt;&lt;/object&gt;&lt;object type=&quot;3&quot; unique_id=&quot;10047&quot;&gt;&lt;property id=&quot;20148&quot; value=&quot;5&quot;/&gt;&lt;property id=&quot;20300&quot; value=&quot;Diapositiva 53&quot;/&gt;&lt;property id=&quot;20307&quot; value=&quot;319&quot;/&gt;&lt;/object&gt;&lt;object type=&quot;3&quot; unique_id=&quot;10048&quot;&gt;&lt;property id=&quot;20148&quot; value=&quot;5&quot;/&gt;&lt;property id=&quot;20300&quot; value=&quot;Diapositiva 54&quot;/&gt;&lt;property id=&quot;20307&quot; value=&quot;286&quot;/&gt;&lt;/object&gt;&lt;object type=&quot;3&quot; unique_id=&quot;10049&quot;&gt;&lt;property id=&quot;20148&quot; value=&quot;5&quot;/&gt;&lt;property id=&quot;20300&quot; value=&quot;Diapositiva 55&quot;/&gt;&lt;property id=&quot;20307&quot; value=&quot;320&quot;/&gt;&lt;/object&gt;&lt;object type=&quot;3&quot; unique_id=&quot;10050&quot;&gt;&lt;property id=&quot;20148&quot; value=&quot;5&quot;/&gt;&lt;property id=&quot;20300&quot; value=&quot;Diapositiva 56&quot;/&gt;&lt;property id=&quot;20307&quot; value=&quot;287&quot;/&gt;&lt;/object&gt;&lt;object type=&quot;3&quot; unique_id=&quot;10051&quot;&gt;&lt;property id=&quot;20148&quot; value=&quot;5&quot;/&gt;&lt;property id=&quot;20300&quot; value=&quot;Diapositiva 57&quot;/&gt;&lt;property id=&quot;20307&quot; value=&quot;321&quot;/&gt;&lt;/object&gt;&lt;object type=&quot;3&quot; unique_id=&quot;10052&quot;&gt;&lt;property id=&quot;20148&quot; value=&quot;5&quot;/&gt;&lt;property id=&quot;20300&quot; value=&quot;Diapositiva 58&quot;/&gt;&lt;property id=&quot;20307&quot; value=&quot;288&quot;/&gt;&lt;/object&gt;&lt;object type=&quot;3&quot; unique_id=&quot;10053&quot;&gt;&lt;property id=&quot;20148&quot; value=&quot;5&quot;/&gt;&lt;property id=&quot;20300&quot; value=&quot;Diapositiva 59&quot;/&gt;&lt;property id=&quot;20307&quot; value=&quot;322&quot;/&gt;&lt;/object&gt;&lt;object type=&quot;3&quot; unique_id=&quot;10054&quot;&gt;&lt;property id=&quot;20148&quot; value=&quot;5&quot;/&gt;&lt;property id=&quot;20300&quot; value=&quot;Diapositiva 60&quot;/&gt;&lt;property id=&quot;20307&quot; value=&quot;323&quot;/&gt;&lt;/object&gt;&lt;object type=&quot;3&quot; unique_id=&quot;10055&quot;&gt;&lt;property id=&quot;20148&quot; value=&quot;5&quot;/&gt;&lt;property id=&quot;20300&quot; value=&quot;Diapositiva 61&quot;/&gt;&lt;property id=&quot;20307&quot; value=&quot;325&quot;/&gt;&lt;/object&gt;&lt;object type=&quot;3&quot; unique_id=&quot;19988&quot;&gt;&lt;property id=&quot;20148&quot; value=&quot;5&quot;/&gt;&lt;property id=&quot;20300&quot; value=&quot;Diapositiva 1&quot;/&gt;&lt;property id=&quot;20307&quot; value=&quot;326&quot;/&gt;&lt;/object&gt;&lt;object type=&quot;3&quot; unique_id=&quot;20761&quot;&gt;&lt;property id=&quot;20148&quot; value=&quot;5&quot;/&gt;&lt;property id=&quot;20300&quot; value=&quot;Diapositiva 10&quot;/&gt;&lt;property id=&quot;20307&quot; value=&quot;327&quot;/&gt;&lt;/object&gt;&lt;object type=&quot;3&quot; unique_id=&quot;20762&quot;&gt;&lt;property id=&quot;20148&quot; value=&quot;5&quot;/&gt;&lt;property id=&quot;20300&quot; value=&quot;Diapositiva 11&quot;/&gt;&lt;property id=&quot;20307&quot; value=&quot;329&quot;/&gt;&lt;/object&gt;&lt;object type=&quot;3&quot; unique_id=&quot;20763&quot;&gt;&lt;property id=&quot;20148&quot; value=&quot;5&quot;/&gt;&lt;property id=&quot;20300&quot; value=&quot;Diapositiva 12&quot;/&gt;&lt;property id=&quot;20307&quot; value=&quot;330&quot;/&gt;&lt;/object&gt;&lt;object type=&quot;3&quot; unique_id=&quot;20764&quot;&gt;&lt;property id=&quot;20148&quot; value=&quot;5&quot;/&gt;&lt;property id=&quot;20300&quot; value=&quot;Diapositiva 20&quot;/&gt;&lt;property id=&quot;20307&quot; value=&quot;332&quot;/&gt;&lt;/object&gt;&lt;object type=&quot;3&quot; unique_id=&quot;20765&quot;&gt;&lt;property id=&quot;20148&quot; value=&quot;5&quot;/&gt;&lt;property id=&quot;20300&quot; value=&quot;Diapositiva 21&quot;/&gt;&lt;property id=&quot;20307&quot; value=&quot;333&quot;/&gt;&lt;/object&gt;&lt;object type=&quot;3&quot; unique_id=&quot;20766&quot;&gt;&lt;property id=&quot;20148&quot; value=&quot;5&quot;/&gt;&lt;property id=&quot;20300&quot; value=&quot;Diapositiva 22&quot;/&gt;&lt;property id=&quot;20307&quot; value=&quot;334&quot;/&gt;&lt;/object&gt;&lt;object type=&quot;3&quot; unique_id=&quot;20767&quot;&gt;&lt;property id=&quot;20148&quot; value=&quot;5&quot;/&gt;&lt;property id=&quot;20300&quot; value=&quot;Diapositiva 27&quot;/&gt;&lt;property id=&quot;20307&quot; value=&quot;336&quot;/&gt;&lt;/object&gt;&lt;object type=&quot;3&quot; unique_id=&quot;20768&quot;&gt;&lt;property id=&quot;20148&quot; value=&quot;5&quot;/&gt;&lt;property id=&quot;20300&quot; value=&quot;Diapositiva 28&quot;/&gt;&lt;property id=&quot;20307&quot; value=&quot;337&quot;/&gt;&lt;/object&gt;&lt;/object&gt;&lt;object type=&quot;8&quot; unique_id=&quot;10110&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2109</TotalTime>
  <Words>4497</Words>
  <Application>Microsoft Office PowerPoint</Application>
  <PresentationFormat>Presentación en pantalla (4:3)</PresentationFormat>
  <Paragraphs>342</Paragraphs>
  <Slides>60</Slides>
  <Notes>50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60</vt:i4>
      </vt:variant>
    </vt:vector>
  </HeadingPairs>
  <TitlesOfParts>
    <vt:vector size="70" baseType="lpstr">
      <vt:lpstr>Impact</vt:lpstr>
      <vt:lpstr>Myriad Pro</vt:lpstr>
      <vt:lpstr>Calibri</vt:lpstr>
      <vt:lpstr>Swis721 Blk BT</vt:lpstr>
      <vt:lpstr>Verdana</vt:lpstr>
      <vt:lpstr>Wingdings</vt:lpstr>
      <vt:lpstr>Arial</vt:lpstr>
      <vt:lpstr>Myriad Pro Cond</vt:lpstr>
      <vt:lpstr>Swis721 BlkCn BT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110</cp:revision>
  <dcterms:created xsi:type="dcterms:W3CDTF">2013-09-27T10:41:28Z</dcterms:created>
  <dcterms:modified xsi:type="dcterms:W3CDTF">2022-01-20T13:44:41Z</dcterms:modified>
</cp:coreProperties>
</file>