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5"/>
  </p:notesMasterIdLst>
  <p:sldIdLst>
    <p:sldId id="340" r:id="rId2"/>
    <p:sldId id="291" r:id="rId3"/>
    <p:sldId id="292" r:id="rId4"/>
    <p:sldId id="257" r:id="rId5"/>
    <p:sldId id="258" r:id="rId6"/>
    <p:sldId id="259" r:id="rId7"/>
    <p:sldId id="293" r:id="rId8"/>
    <p:sldId id="260" r:id="rId9"/>
    <p:sldId id="261" r:id="rId10"/>
    <p:sldId id="327" r:id="rId11"/>
    <p:sldId id="329" r:id="rId12"/>
    <p:sldId id="330" r:id="rId13"/>
    <p:sldId id="294" r:id="rId14"/>
    <p:sldId id="262" r:id="rId15"/>
    <p:sldId id="295" r:id="rId16"/>
    <p:sldId id="264" r:id="rId17"/>
    <p:sldId id="265" r:id="rId18"/>
    <p:sldId id="296" r:id="rId19"/>
    <p:sldId id="297" r:id="rId20"/>
    <p:sldId id="332" r:id="rId21"/>
    <p:sldId id="333" r:id="rId22"/>
    <p:sldId id="334" r:id="rId23"/>
    <p:sldId id="301" r:id="rId24"/>
    <p:sldId id="338" r:id="rId25"/>
    <p:sldId id="299" r:id="rId26"/>
    <p:sldId id="300" r:id="rId27"/>
    <p:sldId id="302" r:id="rId28"/>
    <p:sldId id="336" r:id="rId29"/>
    <p:sldId id="337" r:id="rId30"/>
    <p:sldId id="271" r:id="rId31"/>
    <p:sldId id="272" r:id="rId32"/>
    <p:sldId id="303" r:id="rId33"/>
    <p:sldId id="274" r:id="rId34"/>
    <p:sldId id="304" r:id="rId35"/>
    <p:sldId id="305" r:id="rId36"/>
    <p:sldId id="306" r:id="rId37"/>
    <p:sldId id="276" r:id="rId38"/>
    <p:sldId id="307" r:id="rId39"/>
    <p:sldId id="277" r:id="rId40"/>
    <p:sldId id="308" r:id="rId41"/>
    <p:sldId id="309" r:id="rId42"/>
    <p:sldId id="310" r:id="rId43"/>
    <p:sldId id="311" r:id="rId44"/>
    <p:sldId id="312" r:id="rId45"/>
    <p:sldId id="313" r:id="rId46"/>
    <p:sldId id="280" r:id="rId47"/>
    <p:sldId id="314" r:id="rId48"/>
    <p:sldId id="281" r:id="rId49"/>
    <p:sldId id="315" r:id="rId50"/>
    <p:sldId id="316" r:id="rId51"/>
    <p:sldId id="283" r:id="rId52"/>
    <p:sldId id="317" r:id="rId53"/>
    <p:sldId id="318" r:id="rId54"/>
    <p:sldId id="319" r:id="rId55"/>
    <p:sldId id="286" r:id="rId56"/>
    <p:sldId id="320" r:id="rId57"/>
    <p:sldId id="287" r:id="rId58"/>
    <p:sldId id="321" r:id="rId59"/>
    <p:sldId id="288" r:id="rId60"/>
    <p:sldId id="341" r:id="rId61"/>
    <p:sldId id="322" r:id="rId62"/>
    <p:sldId id="323" r:id="rId63"/>
    <p:sldId id="339" r:id="rId64"/>
  </p:sldIdLst>
  <p:sldSz cx="9144000" cy="6858000" type="screen4x3"/>
  <p:notesSz cx="6858000" cy="9144000"/>
  <p:embeddedFontLst>
    <p:embeddedFont>
      <p:font typeface="Swis721 LtEx BT" panose="020B0505020202020204" pitchFamily="34" charset="0"/>
      <p:regular r:id="rId66"/>
    </p:embeddedFont>
    <p:embeddedFont>
      <p:font typeface="Impact" panose="020B0806030902050204" pitchFamily="34" charset="0"/>
      <p:regular r:id="rId67"/>
    </p:embeddedFont>
    <p:embeddedFont>
      <p:font typeface="Adobe Fan Heiti Std B" panose="020B0700000000000000" pitchFamily="34" charset="-128"/>
      <p:bold r:id="rId68"/>
    </p:embeddedFont>
    <p:embeddedFont>
      <p:font typeface="Myriad Pro Cond" panose="020B0506030403020204" pitchFamily="34" charset="0"/>
      <p:regular r:id="rId69"/>
      <p:bold r:id="rId70"/>
      <p:italic r:id="rId71"/>
      <p:boldItalic r:id="rId72"/>
    </p:embeddedFont>
    <p:embeddedFont>
      <p:font typeface="Swis721 BlkCn BT" panose="020B0806030502040204" pitchFamily="34" charset="0"/>
      <p:regular r:id="rId73"/>
    </p:embeddedFont>
    <p:embeddedFont>
      <p:font typeface="Myriad Pro" panose="020B0503030403020204" pitchFamily="34" charset="0"/>
      <p:regular r:id="rId74"/>
      <p:bold r:id="rId75"/>
      <p:italic r:id="rId76"/>
      <p:boldItalic r:id="rId77"/>
    </p:embeddedFont>
    <p:embeddedFont>
      <p:font typeface="Verdana" panose="020B0604030504040204" pitchFamily="34" charset="0"/>
      <p:regular r:id="rId78"/>
      <p:bold r:id="rId79"/>
      <p:italic r:id="rId80"/>
      <p:boldItalic r:id="rId81"/>
    </p:embeddedFont>
    <p:embeddedFont>
      <p:font typeface="Calibri" panose="020F0502020204030204" pitchFamily="34" charset="0"/>
      <p:regular r:id="rId82"/>
      <p:bold r:id="rId83"/>
      <p:italic r:id="rId84"/>
      <p:boldItalic r:id="rId85"/>
    </p:embeddedFont>
  </p:embeddedFontLst>
  <p:custDataLst>
    <p:tags r:id="rId86"/>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00FF"/>
    <a:srgbClr val="CC00CC"/>
    <a:srgbClr val="660066"/>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47" autoAdjust="0"/>
    <p:restoredTop sz="82853" autoAdjust="0"/>
  </p:normalViewPr>
  <p:slideViewPr>
    <p:cSldViewPr>
      <p:cViewPr varScale="1">
        <p:scale>
          <a:sx n="61" d="100"/>
          <a:sy n="61" d="100"/>
        </p:scale>
        <p:origin x="1674" y="60"/>
      </p:cViewPr>
      <p:guideLst>
        <p:guide orient="horz" pos="2160"/>
        <p:guide pos="2880"/>
      </p:guideLst>
    </p:cSldViewPr>
  </p:slideViewPr>
  <p:outlineViewPr>
    <p:cViewPr>
      <p:scale>
        <a:sx n="33" d="100"/>
        <a:sy n="33" d="100"/>
      </p:scale>
      <p:origin x="0" y="772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3.fntdata"/><Relationship Id="rId84" Type="http://schemas.openxmlformats.org/officeDocument/2006/relationships/font" Target="fonts/font19.fntdata"/><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9.fntdata"/><Relationship Id="rId79" Type="http://schemas.openxmlformats.org/officeDocument/2006/relationships/font" Target="fonts/font14.fntdata"/><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4.fntdata"/><Relationship Id="rId77"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7.fntdata"/><Relationship Id="rId80" Type="http://schemas.openxmlformats.org/officeDocument/2006/relationships/font" Target="fonts/font15.fntdata"/><Relationship Id="rId85" Type="http://schemas.openxmlformats.org/officeDocument/2006/relationships/font" Target="fonts/font2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font" Target="fonts/font18.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font" Target="fonts/font16.fntdata"/><Relationship Id="rId86"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1.fntdata"/><Relationship Id="rId7" Type="http://schemas.openxmlformats.org/officeDocument/2006/relationships/slide" Target="slides/slide6.xml"/><Relationship Id="rId71" Type="http://schemas.openxmlformats.org/officeDocument/2006/relationships/font" Target="fonts/font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fntdata"/><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font" Target="fonts/font17.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B48ABD-27A8-4ED2-85C1-F24FA71DE4A9}" type="datetimeFigureOut">
              <a:rPr lang="es-ES" smtClean="0"/>
              <a:t>16/06/2019</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47034A-C78E-4FA5-A1FD-A9872B087509}" type="slidenum">
              <a:rPr lang="es-ES" smtClean="0"/>
              <a:t>‹Nº›</a:t>
            </a:fld>
            <a:endParaRPr lang="es-ES"/>
          </a:p>
        </p:txBody>
      </p:sp>
    </p:spTree>
    <p:extLst>
      <p:ext uri="{BB962C8B-B14F-4D97-AF65-F5344CB8AC3E}">
        <p14:creationId xmlns:p14="http://schemas.microsoft.com/office/powerpoint/2010/main" val="4027047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i="1" baseline="30000" dirty="0" smtClean="0"/>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1ED3859D-A883-482E-98F7-3D42B8D3FB00}" type="slidenum">
              <a:rPr lang="es-ES" smtClean="0"/>
              <a:pPr eaLnBrk="1" hangingPunct="1"/>
              <a:t>1</a:t>
            </a:fld>
            <a:endParaRPr lang="es-E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fr-FR" sz="1200" kern="1200" dirty="0" smtClean="0">
                <a:solidFill>
                  <a:schemeClr val="tx1"/>
                </a:solidFill>
                <a:effectLst/>
                <a:latin typeface="+mn-lt"/>
                <a:ea typeface="+mn-ea"/>
                <a:cs typeface="+mn-cs"/>
              </a:rPr>
              <a:t>C’est le cœur qui s’ouvre à Dieu comme à un ami.</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10</a:t>
            </a:fld>
            <a:endParaRPr lang="es-ES"/>
          </a:p>
        </p:txBody>
      </p:sp>
    </p:spTree>
    <p:extLst>
      <p:ext uri="{BB962C8B-B14F-4D97-AF65-F5344CB8AC3E}">
        <p14:creationId xmlns:p14="http://schemas.microsoft.com/office/powerpoint/2010/main" val="2745361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fr-FR" sz="1200" kern="1200" dirty="0" smtClean="0">
                <a:solidFill>
                  <a:schemeClr val="tx1"/>
                </a:solidFill>
                <a:effectLst/>
                <a:latin typeface="+mn-lt"/>
                <a:ea typeface="+mn-ea"/>
                <a:cs typeface="+mn-cs"/>
              </a:rPr>
              <a:t>« La prière est, dans la main de la foi, la clé qui ouvre les trésors du ciel où sont renfermées les ressources infinies de la toute-puissance. » (Ellen G. White, Vers Jésus, ou Le meilleur Chemin, chapitre 11.)</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11</a:t>
            </a:fld>
            <a:endParaRPr lang="es-ES"/>
          </a:p>
        </p:txBody>
      </p:sp>
    </p:spTree>
    <p:extLst>
      <p:ext uri="{BB962C8B-B14F-4D97-AF65-F5344CB8AC3E}">
        <p14:creationId xmlns:p14="http://schemas.microsoft.com/office/powerpoint/2010/main" val="2745361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C’est</a:t>
            </a:r>
            <a:r>
              <a:rPr lang="es-ES" sz="1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une </a:t>
            </a:r>
            <a:r>
              <a:rPr lang="es-ES" sz="1200" b="1" i="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vitamine</a:t>
            </a:r>
            <a:r>
              <a:rPr lang="es-ES" sz="1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1200" b="1" i="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spirituelle</a:t>
            </a:r>
            <a:r>
              <a:rPr lang="es-ES" sz="1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a:p>
            <a:r>
              <a:rPr lang="fr-FR" sz="1200" i="1" kern="1200" dirty="0" smtClean="0">
                <a:solidFill>
                  <a:schemeClr val="tx1"/>
                </a:solidFill>
                <a:effectLst/>
                <a:latin typeface="+mn-lt"/>
                <a:ea typeface="+mn-ea"/>
                <a:cs typeface="+mn-cs"/>
              </a:rPr>
              <a:t>Quand nous avons un manque de vitamine A, nous avons des problèmes de vue; si nous manquons de vitamine B, nous avons des problèmes avec nos nerfs. La déficience en vitamine C conduit aux infections virales. </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La même chose arrive avec notre santé spirituelle. Quand nous manquons de «vitamine» de la </a:t>
            </a:r>
            <a:r>
              <a:rPr lang="fr-FR" sz="1200" b="1" i="1" kern="1200" dirty="0" smtClean="0">
                <a:solidFill>
                  <a:schemeClr val="tx1"/>
                </a:solidFill>
                <a:effectLst/>
                <a:latin typeface="+mn-lt"/>
                <a:ea typeface="+mn-ea"/>
                <a:cs typeface="+mn-cs"/>
              </a:rPr>
              <a:t>prière</a:t>
            </a:r>
            <a:r>
              <a:rPr lang="fr-FR" sz="1200" i="1" kern="1200" dirty="0" smtClean="0">
                <a:solidFill>
                  <a:schemeClr val="tx1"/>
                </a:solidFill>
                <a:effectLst/>
                <a:latin typeface="+mn-lt"/>
                <a:ea typeface="+mn-ea"/>
                <a:cs typeface="+mn-cs"/>
              </a:rPr>
              <a:t> notre vue spirituelle souffre, notre foi vacille et nous pouvons facilement devenir la proie de la tentation.</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12</a:t>
            </a:fld>
            <a:endParaRPr lang="es-ES"/>
          </a:p>
        </p:txBody>
      </p:sp>
    </p:spTree>
    <p:extLst>
      <p:ext uri="{BB962C8B-B14F-4D97-AF65-F5344CB8AC3E}">
        <p14:creationId xmlns:p14="http://schemas.microsoft.com/office/powerpoint/2010/main" val="2745361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i="1" spc="50" dirty="0" smtClean="0">
                <a:ln w="11430"/>
                <a:solidFill>
                  <a:srgbClr val="CC00CC"/>
                </a:solidFill>
                <a:effectLst>
                  <a:outerShdw blurRad="76200" dist="50800" dir="5400000" algn="tl" rotWithShape="0">
                    <a:srgbClr val="000000">
                      <a:alpha val="65000"/>
                    </a:srgbClr>
                  </a:outerShdw>
                </a:effectLst>
                <a:latin typeface="Myriad Pro" pitchFamily="34" charset="0"/>
              </a:rPr>
              <a:t>2. </a:t>
            </a:r>
            <a:r>
              <a:rPr lang="fr-FR" sz="1200" b="1" kern="1200" dirty="0" smtClean="0">
                <a:solidFill>
                  <a:schemeClr val="tx1"/>
                </a:solidFill>
                <a:effectLst/>
                <a:latin typeface="+mn-lt"/>
                <a:ea typeface="+mn-ea"/>
                <a:cs typeface="+mn-cs"/>
              </a:rPr>
              <a:t>Comment l’homme a-t-il communiqué avec Dieu depuis la chute ?</a:t>
            </a:r>
            <a:endParaRPr lang="es-AR"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13</a:t>
            </a:fld>
            <a:endParaRPr lang="es-ES"/>
          </a:p>
        </p:txBody>
      </p:sp>
    </p:spTree>
    <p:extLst>
      <p:ext uri="{BB962C8B-B14F-4D97-AF65-F5344CB8AC3E}">
        <p14:creationId xmlns:p14="http://schemas.microsoft.com/office/powerpoint/2010/main" val="2181333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indent="0">
              <a:buNone/>
            </a:pPr>
            <a:r>
              <a:rPr lang="fr-FR" sz="1200" kern="1200" dirty="0" smtClean="0">
                <a:solidFill>
                  <a:schemeClr val="tx1"/>
                </a:solidFill>
                <a:effectLst/>
                <a:latin typeface="+mn-lt"/>
                <a:ea typeface="+mn-ea"/>
                <a:cs typeface="+mn-cs"/>
              </a:rPr>
              <a:t>Dieu nous parle par sa Parole. Il désire nous aider, nous conseiller et nous guider. (Jean 15 : 15). Nous devons l’étudier quotidiennement. (Actes 17 : 11). </a:t>
            </a:r>
            <a:endParaRPr lang="es-AR"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14</a:t>
            </a:fld>
            <a:endParaRPr lang="es-ES"/>
          </a:p>
        </p:txBody>
      </p:sp>
    </p:spTree>
    <p:extLst>
      <p:ext uri="{BB962C8B-B14F-4D97-AF65-F5344CB8AC3E}">
        <p14:creationId xmlns:p14="http://schemas.microsoft.com/office/powerpoint/2010/main" val="142235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Nous lui répondons par la prière. </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Je parlais encore, je priais, je confessais mon péché et le péché de mon peuple d'Israël, et je présentais mes supplications à l'Éternel, mon Dieu, en faveur de la sainte montagne de mon Dieu.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spc="50" dirty="0" smtClean="0">
                <a:ln w="11430"/>
                <a:solidFill>
                  <a:srgbClr val="660066"/>
                </a:solidFill>
                <a:effectLst>
                  <a:outerShdw blurRad="76200" dist="50800" dir="5400000" algn="tl" rotWithShape="0">
                    <a:srgbClr val="000000">
                      <a:alpha val="65000"/>
                    </a:srgbClr>
                  </a:outerShdw>
                </a:effectLst>
                <a:latin typeface="Myriad Pro" pitchFamily="34" charset="0"/>
              </a:rPr>
              <a:t>Daniel 9 : 20</a:t>
            </a:r>
            <a:endParaRPr lang="es-ES" dirty="0" smtClean="0"/>
          </a:p>
          <a:p>
            <a:endParaRPr lang="es-ES" dirty="0" smtClean="0"/>
          </a:p>
          <a:p>
            <a:r>
              <a:rPr lang="fr-FR" dirty="0" smtClean="0"/>
              <a:t>Un criminel, lorsqu'il a été emmené dans la potence, disait : "Oh, si j'avais prié Dieu à ce matin-là ... Je n'aurais pas commis ce crime et si j'avais pensé à toi, Seigneur, tu m'aurais empêché de le commettre."</a:t>
            </a:r>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15</a:t>
            </a:fld>
            <a:endParaRPr lang="es-ES"/>
          </a:p>
        </p:txBody>
      </p:sp>
    </p:spTree>
    <p:extLst>
      <p:ext uri="{BB962C8B-B14F-4D97-AF65-F5344CB8AC3E}">
        <p14:creationId xmlns:p14="http://schemas.microsoft.com/office/powerpoint/2010/main" val="3642643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i="1" kern="1200" dirty="0" smtClean="0">
                <a:solidFill>
                  <a:schemeClr val="tx1"/>
                </a:solidFill>
                <a:effectLst/>
                <a:latin typeface="+mn-lt"/>
                <a:ea typeface="+mn-ea"/>
                <a:cs typeface="+mn-cs"/>
              </a:rPr>
              <a:t>QUAND, OÙ ET COMMENT DEVONS-NOUS PRIER ?</a:t>
            </a:r>
            <a:endParaRPr lang="es-AR"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16</a:t>
            </a:fld>
            <a:endParaRPr lang="es-ES"/>
          </a:p>
        </p:txBody>
      </p:sp>
    </p:spTree>
    <p:extLst>
      <p:ext uri="{BB962C8B-B14F-4D97-AF65-F5344CB8AC3E}">
        <p14:creationId xmlns:p14="http://schemas.microsoft.com/office/powerpoint/2010/main" val="3902008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smtClean="0">
                <a:ln w="11430"/>
                <a:solidFill>
                  <a:srgbClr val="660066"/>
                </a:solidFill>
                <a:effectLst>
                  <a:outerShdw blurRad="76200" dist="50800" dir="5400000" algn="tl" rotWithShape="0">
                    <a:srgbClr val="000000">
                      <a:alpha val="65000"/>
                    </a:srgbClr>
                  </a:outerShdw>
                </a:effectLst>
                <a:latin typeface="Myriad Pro" pitchFamily="34" charset="0"/>
              </a:rPr>
              <a:t>3. </a:t>
            </a:r>
            <a:r>
              <a:rPr lang="fr-FR" sz="1200" b="1" kern="1200" dirty="0" smtClean="0">
                <a:solidFill>
                  <a:schemeClr val="tx1"/>
                </a:solidFill>
                <a:effectLst/>
                <a:latin typeface="+mn-lt"/>
                <a:ea typeface="+mn-ea"/>
                <a:cs typeface="+mn-cs"/>
              </a:rPr>
              <a:t>Qu’est-ce que les disciples ont demandé à Jésus de faire ? </a:t>
            </a:r>
            <a:endParaRPr lang="es-AR"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17</a:t>
            </a:fld>
            <a:endParaRPr lang="es-ES"/>
          </a:p>
        </p:txBody>
      </p:sp>
    </p:spTree>
    <p:extLst>
      <p:ext uri="{BB962C8B-B14F-4D97-AF65-F5344CB8AC3E}">
        <p14:creationId xmlns:p14="http://schemas.microsoft.com/office/powerpoint/2010/main" val="3693845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Jésus priait un jour en un certain lieu. Lorsqu'il eut achevé, un de ses disciples lui dit : Seigneur, enseigne-nous à prier, comme Jean l'a enseigné à ses disciples.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spc="50" dirty="0" err="1" smtClean="0">
                <a:ln w="11430"/>
                <a:solidFill>
                  <a:srgbClr val="660066"/>
                </a:solidFill>
                <a:effectLst>
                  <a:outerShdw blurRad="76200" dist="50800" dir="5400000" algn="tl" rotWithShape="0">
                    <a:srgbClr val="000000">
                      <a:alpha val="65000"/>
                    </a:srgbClr>
                  </a:outerShdw>
                </a:effectLst>
                <a:latin typeface="Myriad Pro" pitchFamily="34" charset="0"/>
              </a:rPr>
              <a:t>Luc</a:t>
            </a:r>
            <a:r>
              <a:rPr lang="es-ES_tradnl" sz="1200" b="1" spc="50" dirty="0" smtClean="0">
                <a:ln w="11430"/>
                <a:solidFill>
                  <a:srgbClr val="660066"/>
                </a:solidFill>
                <a:effectLst>
                  <a:outerShdw blurRad="76200" dist="50800" dir="5400000" algn="tl" rotWithShape="0">
                    <a:srgbClr val="000000">
                      <a:alpha val="65000"/>
                    </a:srgbClr>
                  </a:outerShdw>
                </a:effectLst>
                <a:latin typeface="Myriad Pro" pitchFamily="34" charset="0"/>
              </a:rPr>
              <a:t> 11 : 1</a:t>
            </a:r>
            <a:endParaRPr lang="es-ES" sz="1200" b="1" spc="50" dirty="0" smtClean="0">
              <a:ln w="11430"/>
              <a:solidFill>
                <a:srgbClr val="660066"/>
              </a:solidFill>
              <a:effectLst>
                <a:outerShdw blurRad="76200" dist="50800" dir="5400000" algn="tl" rotWithShape="0">
                  <a:srgbClr val="000000">
                    <a:alpha val="65000"/>
                  </a:srgbClr>
                </a:outerShdw>
              </a:effectLst>
              <a:latin typeface="Myriad Pro" pitchFamily="34" charset="0"/>
            </a:endParaRPr>
          </a:p>
          <a:p>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18</a:t>
            </a:fld>
            <a:endParaRPr lang="es-ES"/>
          </a:p>
        </p:txBody>
      </p:sp>
    </p:spTree>
    <p:extLst>
      <p:ext uri="{BB962C8B-B14F-4D97-AF65-F5344CB8AC3E}">
        <p14:creationId xmlns:p14="http://schemas.microsoft.com/office/powerpoint/2010/main" val="3642643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smtClean="0">
                <a:ln w="11430"/>
                <a:solidFill>
                  <a:srgbClr val="CC00CC"/>
                </a:solidFill>
                <a:effectLst>
                  <a:outerShdw blurRad="76200" dist="50800" dir="5400000" algn="tl" rotWithShape="0">
                    <a:srgbClr val="000000">
                      <a:alpha val="65000"/>
                    </a:srgbClr>
                  </a:outerShdw>
                </a:effectLst>
                <a:latin typeface="Myriad Pro" pitchFamily="34" charset="0"/>
              </a:rPr>
              <a:t>4. </a:t>
            </a:r>
            <a:r>
              <a:rPr lang="fr-FR" sz="1200" b="1" kern="1200" dirty="0" smtClean="0">
                <a:solidFill>
                  <a:schemeClr val="tx1"/>
                </a:solidFill>
                <a:effectLst/>
                <a:latin typeface="+mn-lt"/>
                <a:ea typeface="+mn-ea"/>
                <a:cs typeface="+mn-cs"/>
              </a:rPr>
              <a:t>Quels sont les différents types de prière?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En public</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Une personne prie et le reste du groupe écoute avec révérence. </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(Cette prière ne devrait pas être longue</a:t>
            </a:r>
            <a:r>
              <a:rPr lang="es-ES" sz="10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s-ES" dirty="0" smtClean="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19</a:t>
            </a:fld>
            <a:endParaRPr lang="es-ES"/>
          </a:p>
        </p:txBody>
      </p:sp>
    </p:spTree>
    <p:extLst>
      <p:ext uri="{BB962C8B-B14F-4D97-AF65-F5344CB8AC3E}">
        <p14:creationId xmlns:p14="http://schemas.microsoft.com/office/powerpoint/2010/main" val="2745361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UN MOMENT DE PRIÈRE</a:t>
            </a:r>
            <a:r>
              <a:rPr lang="en-US" sz="1200" b="1" u="none" smtClean="0">
                <a:ln w="17780" cmpd="sng">
                  <a:solidFill>
                    <a:srgbClr val="FFFFFF"/>
                  </a:solidFill>
                  <a:prstDash val="solid"/>
                  <a:miter lim="800000"/>
                </a:ln>
                <a:gradFill rotWithShape="1">
                  <a:gsLst>
                    <a:gs pos="0">
                      <a:srgbClr val="000000"/>
                    </a:gs>
                    <a:gs pos="20000">
                      <a:srgbClr val="000040"/>
                    </a:gs>
                    <a:gs pos="50000">
                      <a:srgbClr val="400040"/>
                    </a:gs>
                    <a:gs pos="75000">
                      <a:srgbClr val="8F0040"/>
                    </a:gs>
                    <a:gs pos="89999">
                      <a:srgbClr val="F27300"/>
                    </a:gs>
                    <a:gs pos="100000">
                      <a:srgbClr val="FFBF00"/>
                    </a:gs>
                  </a:gsLst>
                  <a:lin ang="5400000" scaled="0"/>
                </a:gradFill>
                <a:effectLst>
                  <a:outerShdw blurRad="50800" algn="tl" rotWithShape="0">
                    <a:srgbClr val="000000"/>
                  </a:outerShdw>
                </a:effectLst>
                <a:latin typeface="Impact" pitchFamily="34" charset="0"/>
              </a:rPr>
              <a:t>…</a:t>
            </a:r>
            <a:endParaRPr lang="en-US" sz="1200" b="1" u="none" dirty="0" smtClean="0">
              <a:ln w="17780" cmpd="sng">
                <a:solidFill>
                  <a:srgbClr val="FFFFFF"/>
                </a:solidFill>
                <a:prstDash val="solid"/>
                <a:miter lim="800000"/>
              </a:ln>
              <a:gradFill rotWithShape="1">
                <a:gsLst>
                  <a:gs pos="0">
                    <a:srgbClr val="000000"/>
                  </a:gs>
                  <a:gs pos="20000">
                    <a:srgbClr val="000040"/>
                  </a:gs>
                  <a:gs pos="50000">
                    <a:srgbClr val="400040"/>
                  </a:gs>
                  <a:gs pos="75000">
                    <a:srgbClr val="8F0040"/>
                  </a:gs>
                  <a:gs pos="89999">
                    <a:srgbClr val="F27300"/>
                  </a:gs>
                  <a:gs pos="100000">
                    <a:srgbClr val="FFBF00"/>
                  </a:gs>
                </a:gsLst>
                <a:lin ang="5400000" scaled="0"/>
              </a:gradFill>
              <a:effectLst>
                <a:outerShdw blurRad="50800" algn="tl" rotWithShape="0">
                  <a:srgbClr val="000000"/>
                </a:outerShdw>
              </a:effectLst>
              <a:latin typeface="Verdana" pitchFamily="34" charset="0"/>
            </a:endParaRPr>
          </a:p>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a:t>
            </a:fld>
            <a:endParaRPr lang="es-ES"/>
          </a:p>
        </p:txBody>
      </p:sp>
    </p:spTree>
    <p:extLst>
      <p:ext uri="{BB962C8B-B14F-4D97-AF65-F5344CB8AC3E}">
        <p14:creationId xmlns:p14="http://schemas.microsoft.com/office/powerpoint/2010/main" val="3880106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indent="0">
              <a:buNone/>
            </a:pPr>
            <a:r>
              <a:rPr lang="fr-FR" sz="14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EN FAMILLE</a:t>
            </a:r>
          </a:p>
          <a:p>
            <a:pPr marL="0" indent="0">
              <a:buNone/>
            </a:pPr>
            <a:r>
              <a:rPr lang="fr-FR" sz="14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Chaque matin et chaque soir, la famille doit lire la Parole de Dieu, la méditer et prier. </a:t>
            </a:r>
            <a:endParaRPr lang="es-ES" sz="1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20</a:t>
            </a:fld>
            <a:endParaRPr lang="es-ES"/>
          </a:p>
        </p:txBody>
      </p:sp>
    </p:spTree>
    <p:extLst>
      <p:ext uri="{BB962C8B-B14F-4D97-AF65-F5344CB8AC3E}">
        <p14:creationId xmlns:p14="http://schemas.microsoft.com/office/powerpoint/2010/main" val="27453610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indent="0">
              <a:buNone/>
            </a:pPr>
            <a:r>
              <a:rPr lang="fr-FR" sz="12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AVANT DE MANGER</a:t>
            </a:r>
          </a:p>
          <a:p>
            <a:pPr marL="0" indent="0">
              <a:buNone/>
            </a:pPr>
            <a:r>
              <a:rPr lang="fr-FR" sz="12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remercier et demander la bénédiction sur les aliments.</a:t>
            </a:r>
            <a:endParaRPr lang="es-ES" sz="1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21</a:t>
            </a:fld>
            <a:endParaRPr lang="es-ES"/>
          </a:p>
        </p:txBody>
      </p:sp>
    </p:spTree>
    <p:extLst>
      <p:ext uri="{BB962C8B-B14F-4D97-AF65-F5344CB8AC3E}">
        <p14:creationId xmlns:p14="http://schemas.microsoft.com/office/powerpoint/2010/main" val="2745361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indent="0">
              <a:buNone/>
            </a:pPr>
            <a:r>
              <a:rPr lang="fr-FR" sz="1200" b="1" kern="1200" dirty="0" smtClean="0">
                <a:solidFill>
                  <a:schemeClr val="tx1"/>
                </a:solidFill>
                <a:effectLst/>
                <a:latin typeface="+mn-lt"/>
                <a:ea typeface="+mn-ea"/>
                <a:cs typeface="+mn-cs"/>
              </a:rPr>
              <a:t>EN PRIVÉ</a:t>
            </a:r>
          </a:p>
          <a:p>
            <a:pPr marL="0" indent="0">
              <a:buNone/>
            </a:pPr>
            <a:r>
              <a:rPr lang="fr-FR"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Mais quand tu pries, entre dans ta chambre, ferme ta porte, et prie ton Père qui est là dans le lieu secret; et ton Père, qui voit dans le secret, te le rendra. »</a:t>
            </a:r>
            <a:r>
              <a:rPr lang="es-ES"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r>
            <a:br>
              <a:rPr lang="es-ES"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br>
            <a:r>
              <a:rPr lang="es-ES" b="1" i="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Matthieu</a:t>
            </a:r>
            <a:r>
              <a:rPr lang="es-ES"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6 : 6</a:t>
            </a:r>
          </a:p>
          <a:p>
            <a:pPr marL="0" indent="0">
              <a:buNone/>
            </a:pPr>
            <a:endParaRPr lang="es-ES_tradnl"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 C’est la communion secrète avec le ciel qui entretient la vie de l’âme. » (E. G. White </a:t>
            </a:r>
            <a:r>
              <a:rPr lang="fr-FR" sz="1200" i="1" kern="1200" dirty="0" smtClean="0">
                <a:solidFill>
                  <a:schemeClr val="tx1"/>
                </a:solidFill>
                <a:effectLst/>
                <a:latin typeface="+mn-lt"/>
                <a:ea typeface="+mn-ea"/>
                <a:cs typeface="+mn-cs"/>
              </a:rPr>
              <a:t>Éducation</a:t>
            </a:r>
            <a:r>
              <a:rPr lang="fr-FR" sz="1200" kern="1200" dirty="0" smtClean="0">
                <a:solidFill>
                  <a:schemeClr val="tx1"/>
                </a:solidFill>
                <a:effectLst/>
                <a:latin typeface="+mn-lt"/>
                <a:ea typeface="+mn-ea"/>
                <a:cs typeface="+mn-cs"/>
              </a:rPr>
              <a:t>, p. 265.)</a:t>
            </a:r>
            <a:endParaRPr lang="es-ES" dirty="0" smtClean="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22</a:t>
            </a:fld>
            <a:endParaRPr lang="es-ES"/>
          </a:p>
        </p:txBody>
      </p:sp>
    </p:spTree>
    <p:extLst>
      <p:ext uri="{BB962C8B-B14F-4D97-AF65-F5344CB8AC3E}">
        <p14:creationId xmlns:p14="http://schemas.microsoft.com/office/powerpoint/2010/main" val="27453610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i="1" spc="50" dirty="0" smtClean="0">
                <a:ln w="11430"/>
                <a:solidFill>
                  <a:srgbClr val="CC00CC"/>
                </a:solidFill>
                <a:effectLst>
                  <a:outerShdw blurRad="76200" dist="50800" dir="5400000" algn="tl" rotWithShape="0">
                    <a:srgbClr val="000000">
                      <a:alpha val="65000"/>
                    </a:srgbClr>
                  </a:outerShdw>
                </a:effectLst>
                <a:latin typeface="Myriad Pro" pitchFamily="34" charset="0"/>
              </a:rPr>
              <a:t>5. </a:t>
            </a:r>
            <a:r>
              <a:rPr lang="fr-FR" sz="1200" b="1" kern="1200" dirty="0" smtClean="0">
                <a:solidFill>
                  <a:schemeClr val="tx1"/>
                </a:solidFill>
                <a:effectLst/>
                <a:latin typeface="+mn-lt"/>
                <a:ea typeface="+mn-ea"/>
                <a:cs typeface="+mn-cs"/>
              </a:rPr>
              <a:t>Quand pouvons-nous prier ?</a:t>
            </a:r>
          </a:p>
          <a:p>
            <a:pPr marL="228600" indent="-228600">
              <a:buAutoNum type="alphaLcParenR"/>
            </a:pPr>
            <a:r>
              <a:rPr lang="fr-FR" sz="1200" b="1" i="1" spc="50" dirty="0" smtClean="0">
                <a:ln w="11430"/>
                <a:solidFill>
                  <a:srgbClr val="CC00CC"/>
                </a:solidFill>
                <a:effectLst>
                  <a:outerShdw blurRad="76200" dist="50800" dir="5400000" algn="tl" rotWithShape="0">
                    <a:srgbClr val="000000">
                      <a:alpha val="65000"/>
                    </a:srgbClr>
                  </a:outerShdw>
                </a:effectLst>
                <a:latin typeface="Myriad Pro" pitchFamily="34" charset="0"/>
              </a:rPr>
              <a:t>Nous pouvons prier à tout moment, même quand nous voyageons ou travaillons. (Mentalement). </a:t>
            </a:r>
          </a:p>
          <a:p>
            <a:pPr marL="0" indent="0">
              <a:buNone/>
            </a:pPr>
            <a:r>
              <a:rPr lang="fr-FR" sz="1200" b="1" i="1" spc="50" dirty="0" smtClean="0">
                <a:ln w="11430"/>
                <a:solidFill>
                  <a:srgbClr val="CC00CC"/>
                </a:solidFill>
                <a:effectLst>
                  <a:outerShdw blurRad="76200" dist="50800" dir="5400000" algn="tl" rotWithShape="0">
                    <a:srgbClr val="000000">
                      <a:alpha val="65000"/>
                    </a:srgbClr>
                  </a:outerShdw>
                </a:effectLst>
                <a:latin typeface="Myriad Pro" pitchFamily="34" charset="0"/>
              </a:rPr>
              <a:t>(1 Corinthiens 14 : 15).</a:t>
            </a:r>
          </a:p>
          <a:p>
            <a:r>
              <a:rPr lang="fr-FR" sz="1200" b="1" i="1" spc="50" dirty="0" smtClean="0">
                <a:ln w="11430"/>
                <a:solidFill>
                  <a:srgbClr val="CC00CC"/>
                </a:solidFill>
                <a:effectLst>
                  <a:outerShdw blurRad="76200" dist="50800" dir="5400000" algn="tl" rotWithShape="0">
                    <a:srgbClr val="000000">
                      <a:alpha val="65000"/>
                    </a:srgbClr>
                  </a:outerShdw>
                </a:effectLst>
                <a:latin typeface="Myriad Pro" pitchFamily="34" charset="0"/>
              </a:rPr>
              <a:t>b)	Dans des moments de danger ou de besoin. (Jonas 2 : 1).</a:t>
            </a: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23</a:t>
            </a:fld>
            <a:endParaRPr lang="es-ES"/>
          </a:p>
        </p:txBody>
      </p:sp>
    </p:spTree>
    <p:extLst>
      <p:ext uri="{BB962C8B-B14F-4D97-AF65-F5344CB8AC3E}">
        <p14:creationId xmlns:p14="http://schemas.microsoft.com/office/powerpoint/2010/main" val="27453610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es-ES" sz="1200" b="1" i="1" spc="50" dirty="0" smtClean="0">
                <a:ln w="11430"/>
                <a:solidFill>
                  <a:srgbClr val="CC00CC"/>
                </a:solidFill>
                <a:effectLst>
                  <a:outerShdw blurRad="76200" dist="50800" dir="5400000" algn="tl" rotWithShape="0">
                    <a:srgbClr val="000000">
                      <a:alpha val="65000"/>
                    </a:srgbClr>
                  </a:outerShdw>
                </a:effectLst>
                <a:latin typeface="Myriad Pro" pitchFamily="34" charset="0"/>
              </a:rPr>
              <a:t>c)</a:t>
            </a:r>
            <a:r>
              <a:rPr lang="es-ES" sz="1200" b="1" i="1" spc="50" baseline="0" dirty="0" smtClean="0">
                <a:ln w="11430"/>
                <a:solidFill>
                  <a:srgbClr val="CC00CC"/>
                </a:solidFill>
                <a:effectLst>
                  <a:outerShdw blurRad="76200" dist="50800" dir="5400000" algn="tl" rotWithShape="0">
                    <a:srgbClr val="000000">
                      <a:alpha val="65000"/>
                    </a:srgbClr>
                  </a:outerShdw>
                </a:effectLst>
                <a:latin typeface="Myriad Pro" pitchFamily="34" charset="0"/>
              </a:rPr>
              <a:t> </a:t>
            </a:r>
            <a:r>
              <a:rPr lang="fr-FR" sz="1200" kern="1200" dirty="0" smtClean="0">
                <a:solidFill>
                  <a:schemeClr val="tx1"/>
                </a:solidFill>
                <a:effectLst/>
                <a:latin typeface="+mn-lt"/>
                <a:ea typeface="+mn-ea"/>
                <a:cs typeface="+mn-cs"/>
              </a:rPr>
              <a:t>Prier 3 fois par jour c’est l’idéal, (Daniel 6 : 10) Nous devons </a:t>
            </a:r>
            <a:r>
              <a:rPr lang="fr-FR" sz="1200" b="1" kern="1200" dirty="0" smtClean="0">
                <a:solidFill>
                  <a:schemeClr val="tx1"/>
                </a:solidFill>
                <a:effectLst/>
                <a:latin typeface="+mn-lt"/>
                <a:ea typeface="+mn-ea"/>
                <a:cs typeface="+mn-cs"/>
              </a:rPr>
              <a:t>toujours être dans un esprit de prière. </a:t>
            </a:r>
            <a:r>
              <a:rPr lang="fr-FR" sz="1200" kern="1200" dirty="0" smtClean="0">
                <a:solidFill>
                  <a:schemeClr val="tx1"/>
                </a:solidFill>
                <a:effectLst/>
                <a:latin typeface="+mn-lt"/>
                <a:ea typeface="+mn-ea"/>
                <a:cs typeface="+mn-cs"/>
              </a:rPr>
              <a:t>(1 Thessaloniciens 5 : 17). </a:t>
            </a:r>
            <a:endParaRPr lang="es-AR" sz="1200" kern="1200" dirty="0" smtClean="0">
              <a:solidFill>
                <a:schemeClr val="tx1"/>
              </a:solidFill>
              <a:effectLst/>
              <a:latin typeface="+mn-lt"/>
              <a:ea typeface="+mn-ea"/>
              <a:cs typeface="+mn-cs"/>
            </a:endParaRPr>
          </a:p>
          <a:p>
            <a:endParaRPr lang="es-ES" sz="1200" b="1" i="1" spc="50" dirty="0">
              <a:ln w="11430"/>
              <a:solidFill>
                <a:srgbClr val="CC00CC"/>
              </a:solidFill>
              <a:effectLst>
                <a:outerShdw blurRad="76200" dist="50800" dir="5400000" algn="tl" rotWithShape="0">
                  <a:srgbClr val="000000">
                    <a:alpha val="65000"/>
                  </a:srgbClr>
                </a:outerShdw>
              </a:effectLst>
              <a:latin typeface="Myriad Pro" pitchFamily="34" charset="0"/>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24</a:t>
            </a:fld>
            <a:endParaRPr lang="es-ES"/>
          </a:p>
        </p:txBody>
      </p:sp>
    </p:spTree>
    <p:extLst>
      <p:ext uri="{BB962C8B-B14F-4D97-AF65-F5344CB8AC3E}">
        <p14:creationId xmlns:p14="http://schemas.microsoft.com/office/powerpoint/2010/main" val="27453610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smtClean="0">
                <a:ln w="11430"/>
                <a:solidFill>
                  <a:srgbClr val="660066"/>
                </a:solidFill>
                <a:effectLst>
                  <a:outerShdw blurRad="76200" dist="50800" dir="5400000" algn="tl" rotWithShape="0">
                    <a:srgbClr val="000000">
                      <a:alpha val="65000"/>
                    </a:srgbClr>
                  </a:outerShdw>
                </a:effectLst>
                <a:latin typeface="Myriad Pro" pitchFamily="34" charset="0"/>
              </a:rPr>
              <a:t>6.</a:t>
            </a:r>
            <a:r>
              <a:rPr lang="es-ES" sz="1200" b="1" i="1" spc="50" baseline="0" dirty="0" smtClean="0">
                <a:ln w="11430"/>
                <a:solidFill>
                  <a:srgbClr val="660066"/>
                </a:solidFill>
                <a:effectLst>
                  <a:outerShdw blurRad="76200" dist="50800" dir="5400000" algn="tl" rotWithShape="0">
                    <a:srgbClr val="000000">
                      <a:alpha val="65000"/>
                    </a:srgbClr>
                  </a:outerShdw>
                </a:effectLst>
                <a:latin typeface="Myriad Pro" pitchFamily="34" charset="0"/>
              </a:rPr>
              <a:t> </a:t>
            </a:r>
            <a:r>
              <a:rPr lang="fr-FR" sz="1200" b="1" i="1" kern="1200" dirty="0" smtClean="0">
                <a:solidFill>
                  <a:schemeClr val="tx1"/>
                </a:solidFill>
                <a:effectLst/>
                <a:latin typeface="+mn-lt"/>
                <a:ea typeface="+mn-ea"/>
                <a:cs typeface="+mn-cs"/>
              </a:rPr>
              <a:t>QUE DEVONS-NOUS ÉVITER QUAND NOUS PRIONS ? </a:t>
            </a:r>
            <a:endParaRPr lang="es-AR" i="1"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25</a:t>
            </a:fld>
            <a:endParaRPr lang="es-ES"/>
          </a:p>
        </p:txBody>
      </p:sp>
    </p:spTree>
    <p:extLst>
      <p:ext uri="{BB962C8B-B14F-4D97-AF65-F5344CB8AC3E}">
        <p14:creationId xmlns:p14="http://schemas.microsoft.com/office/powerpoint/2010/main" val="41761044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indent="0" algn="l">
              <a:buNone/>
            </a:pPr>
            <a:r>
              <a:rPr lang="fr-FR" sz="1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En priant, ne multipliez pas de vaines paroles, comme les païens, qui s'imaginent qu'à force de paroles ils seront exaucés.</a:t>
            </a:r>
          </a:p>
          <a:p>
            <a:pPr marL="0" indent="0" algn="l">
              <a:buNone/>
            </a:pPr>
            <a:r>
              <a:rPr lang="fr-FR" sz="1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Ne leur ressemblez pas; car votre Père sait de quoi vous avez besoin, avant que vous le lui demandiez. »</a:t>
            </a:r>
          </a:p>
          <a:p>
            <a:pPr marL="0" indent="0" algn="l">
              <a:buNone/>
            </a:pPr>
            <a:r>
              <a:rPr lang="fr-FR" sz="1200" b="1" kern="1200" dirty="0" smtClean="0">
                <a:solidFill>
                  <a:schemeClr val="tx1"/>
                </a:solidFill>
                <a:effectLst/>
                <a:latin typeface="+mn-lt"/>
                <a:ea typeface="+mn-ea"/>
                <a:cs typeface="+mn-cs"/>
              </a:rPr>
              <a:t>Matthieu </a:t>
            </a:r>
            <a:r>
              <a:rPr lang="es-ES_tradnl" sz="1200" b="1" spc="50" dirty="0" smtClean="0">
                <a:ln w="11430"/>
                <a:solidFill>
                  <a:srgbClr val="660066"/>
                </a:solidFill>
                <a:effectLst>
                  <a:outerShdw blurRad="76200" dist="50800" dir="5400000" algn="tl" rotWithShape="0">
                    <a:srgbClr val="000000">
                      <a:alpha val="65000"/>
                    </a:srgbClr>
                  </a:outerShdw>
                </a:effectLst>
                <a:latin typeface="Myriad Pro" pitchFamily="34" charset="0"/>
              </a:rPr>
              <a:t>6 : 7-8</a:t>
            </a:r>
            <a:endParaRPr lang="es-ES" sz="1200" b="1" spc="50" dirty="0" smtClean="0">
              <a:ln w="11430"/>
              <a:solidFill>
                <a:srgbClr val="660066"/>
              </a:solidFill>
              <a:effectLst>
                <a:outerShdw blurRad="76200" dist="50800" dir="5400000" algn="tl" rotWithShape="0">
                  <a:srgbClr val="000000">
                    <a:alpha val="65000"/>
                  </a:srgbClr>
                </a:outerShdw>
              </a:effectLst>
              <a:latin typeface="Myriad Pro" pitchFamily="34" charset="0"/>
            </a:endParaRPr>
          </a:p>
          <a:p>
            <a:endParaRPr lang="es-ES_tradnl" i="1" u="sng" dirty="0" smtClean="0"/>
          </a:p>
          <a:p>
            <a:r>
              <a:rPr lang="fr-FR" sz="1200" i="1" u="sng" kern="1200" dirty="0" smtClean="0">
                <a:solidFill>
                  <a:schemeClr val="tx1"/>
                </a:solidFill>
                <a:effectLst/>
                <a:latin typeface="+mn-lt"/>
                <a:ea typeface="+mn-ea"/>
                <a:cs typeface="+mn-cs"/>
              </a:rPr>
              <a:t>Faire de vaines répétitions.</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Priez d’une manière simple et directe. Le Notre Père est un merveilleux exemple de ce qu’une prière doit être.</a:t>
            </a:r>
            <a:endParaRPr lang="es-AR" sz="1200" kern="1200" dirty="0" smtClean="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26</a:t>
            </a:fld>
            <a:endParaRPr lang="es-ES"/>
          </a:p>
        </p:txBody>
      </p:sp>
    </p:spTree>
    <p:extLst>
      <p:ext uri="{BB962C8B-B14F-4D97-AF65-F5344CB8AC3E}">
        <p14:creationId xmlns:p14="http://schemas.microsoft.com/office/powerpoint/2010/main" val="36426434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i="1" spc="50" dirty="0" smtClean="0">
                <a:ln w="11430"/>
                <a:solidFill>
                  <a:srgbClr val="CC00CC"/>
                </a:solidFill>
                <a:effectLst>
                  <a:outerShdw blurRad="76200" dist="50800" dir="5400000" algn="tl" rotWithShape="0">
                    <a:srgbClr val="000000">
                      <a:alpha val="65000"/>
                    </a:srgbClr>
                  </a:outerShdw>
                </a:effectLst>
                <a:latin typeface="Myriad Pro" pitchFamily="34" charset="0"/>
              </a:rPr>
              <a:t>7. </a:t>
            </a:r>
            <a:r>
              <a:rPr lang="fr-FR" sz="1200" b="1" kern="1200" dirty="0" smtClean="0">
                <a:solidFill>
                  <a:schemeClr val="tx1"/>
                </a:solidFill>
                <a:effectLst/>
                <a:latin typeface="+mn-lt"/>
                <a:ea typeface="+mn-ea"/>
                <a:cs typeface="+mn-cs"/>
              </a:rPr>
              <a:t>Pour qui devons-nous prier ?</a:t>
            </a:r>
          </a:p>
          <a:p>
            <a:endParaRPr lang="es-ES" sz="1200" b="1" i="1" spc="50" dirty="0" smtClean="0">
              <a:ln w="11430"/>
              <a:solidFill>
                <a:srgbClr val="CC00CC"/>
              </a:solidFill>
              <a:effectLst>
                <a:outerShdw blurRad="76200" dist="50800" dir="5400000" algn="tl" rotWithShape="0">
                  <a:srgbClr val="000000">
                    <a:alpha val="65000"/>
                  </a:srgbClr>
                </a:outerShdw>
              </a:effectLst>
              <a:latin typeface="Myriad Pro" pitchFamily="34" charset="0"/>
            </a:endParaRPr>
          </a:p>
          <a:p>
            <a:r>
              <a:rPr lang="fr-FR" sz="1200" b="1" kern="1200" dirty="0" smtClean="0">
                <a:solidFill>
                  <a:schemeClr val="tx1"/>
                </a:solidFill>
                <a:effectLst/>
                <a:latin typeface="+mn-lt"/>
                <a:ea typeface="+mn-ea"/>
                <a:cs typeface="+mn-cs"/>
              </a:rPr>
              <a:t>Pour les malades et les uns pour les autres.</a:t>
            </a:r>
            <a:r>
              <a:rPr lang="fr-FR" sz="1200" kern="1200" dirty="0" smtClean="0">
                <a:solidFill>
                  <a:schemeClr val="tx1"/>
                </a:solidFill>
                <a:effectLst/>
                <a:latin typeface="+mn-lt"/>
                <a:ea typeface="+mn-ea"/>
                <a:cs typeface="+mn-cs"/>
              </a:rPr>
              <a:t> (Jacques 5 : 13-16).</a:t>
            </a:r>
            <a:endParaRPr lang="es-AR" sz="1200" kern="1200" dirty="0" smtClean="0">
              <a:solidFill>
                <a:schemeClr val="tx1"/>
              </a:solidFill>
              <a:effectLst/>
              <a:latin typeface="+mn-lt"/>
              <a:ea typeface="+mn-ea"/>
              <a:cs typeface="+mn-cs"/>
            </a:endParaRPr>
          </a:p>
          <a:p>
            <a:endParaRPr lang="es-ES" sz="1200" b="1" i="1" spc="50" dirty="0">
              <a:ln w="11430"/>
              <a:solidFill>
                <a:srgbClr val="CC00CC"/>
              </a:solidFill>
              <a:effectLst>
                <a:outerShdw blurRad="76200" dist="50800" dir="5400000" algn="tl" rotWithShape="0">
                  <a:srgbClr val="000000">
                    <a:alpha val="65000"/>
                  </a:srgbClr>
                </a:outerShdw>
              </a:effectLst>
              <a:latin typeface="Myriad Pro" pitchFamily="34" charset="0"/>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27</a:t>
            </a:fld>
            <a:endParaRPr lang="es-ES"/>
          </a:p>
        </p:txBody>
      </p:sp>
    </p:spTree>
    <p:extLst>
      <p:ext uri="{BB962C8B-B14F-4D97-AF65-F5344CB8AC3E}">
        <p14:creationId xmlns:p14="http://schemas.microsoft.com/office/powerpoint/2010/main" val="27453610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Pour les messagers de Dieu et le progrès de l’Évangile</a:t>
            </a:r>
            <a:r>
              <a:rPr lang="fr-FR" sz="1200" kern="1200" dirty="0" smtClean="0">
                <a:solidFill>
                  <a:schemeClr val="tx1"/>
                </a:solidFill>
                <a:effectLst/>
                <a:latin typeface="+mn-lt"/>
                <a:ea typeface="+mn-ea"/>
                <a:cs typeface="+mn-cs"/>
              </a:rPr>
              <a:t>. (Actes 12 : 5; Habacuc 3 : 2). </a:t>
            </a:r>
            <a:endParaRPr lang="es-ES" dirty="0" smtClean="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28</a:t>
            </a:fld>
            <a:endParaRPr lang="es-ES"/>
          </a:p>
        </p:txBody>
      </p:sp>
    </p:spTree>
    <p:extLst>
      <p:ext uri="{BB962C8B-B14F-4D97-AF65-F5344CB8AC3E}">
        <p14:creationId xmlns:p14="http://schemas.microsoft.com/office/powerpoint/2010/main" val="27453610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Pour que le Saint-Esprit vienne sur nous</a:t>
            </a:r>
            <a:r>
              <a:rPr lang="fr-FR" sz="1200" kern="1200" dirty="0" smtClean="0">
                <a:solidFill>
                  <a:schemeClr val="tx1"/>
                </a:solidFill>
                <a:effectLst/>
                <a:latin typeface="+mn-lt"/>
                <a:ea typeface="+mn-ea"/>
                <a:cs typeface="+mn-cs"/>
              </a:rPr>
              <a:t>. (Luc 11 : 13).</a:t>
            </a:r>
            <a:endParaRPr lang="es-ES" dirty="0" smtClean="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29</a:t>
            </a:fld>
            <a:endParaRPr lang="es-ES"/>
          </a:p>
        </p:txBody>
      </p:sp>
    </p:spTree>
    <p:extLst>
      <p:ext uri="{BB962C8B-B14F-4D97-AF65-F5344CB8AC3E}">
        <p14:creationId xmlns:p14="http://schemas.microsoft.com/office/powerpoint/2010/main" val="2745361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LA MEILLEURE SOLUTION À MES SOUCIS ET PROBLÈMES </a:t>
            </a:r>
            <a:endParaRPr lang="es-AR" sz="1200" kern="1200" dirty="0" smtClean="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a:t>
            </a:fld>
            <a:endParaRPr lang="es-ES"/>
          </a:p>
        </p:txBody>
      </p:sp>
    </p:spTree>
    <p:extLst>
      <p:ext uri="{BB962C8B-B14F-4D97-AF65-F5344CB8AC3E}">
        <p14:creationId xmlns:p14="http://schemas.microsoft.com/office/powerpoint/2010/main" val="928450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b="1" i="1" spc="50" dirty="0" smtClean="0">
                <a:ln w="11430"/>
                <a:solidFill>
                  <a:srgbClr val="C00000"/>
                </a:solidFill>
                <a:effectLst>
                  <a:outerShdw blurRad="76200" dist="50800" dir="5400000" algn="tl" rotWithShape="0">
                    <a:srgbClr val="000000">
                      <a:alpha val="65000"/>
                    </a:srgbClr>
                  </a:outerShdw>
                </a:effectLst>
                <a:latin typeface="Myriad Pro" pitchFamily="34" charset="0"/>
              </a:rPr>
              <a:t>Une </a:t>
            </a:r>
            <a:r>
              <a:rPr lang="es-ES" b="1" i="1" spc="50" dirty="0" err="1" smtClean="0">
                <a:ln w="11430"/>
                <a:solidFill>
                  <a:srgbClr val="C00000"/>
                </a:solidFill>
                <a:effectLst>
                  <a:outerShdw blurRad="76200" dist="50800" dir="5400000" algn="tl" rotWithShape="0">
                    <a:srgbClr val="000000">
                      <a:alpha val="65000"/>
                    </a:srgbClr>
                  </a:outerShdw>
                </a:effectLst>
                <a:latin typeface="Myriad Pro" pitchFamily="34" charset="0"/>
              </a:rPr>
              <a:t>prière</a:t>
            </a:r>
            <a:r>
              <a:rPr lang="es-ES" b="1" i="1" spc="50" dirty="0" smtClean="0">
                <a:ln w="11430"/>
                <a:solidFill>
                  <a:srgbClr val="C00000"/>
                </a:solidFill>
                <a:effectLst>
                  <a:outerShdw blurRad="76200" dist="50800" dir="5400000" algn="tl" rotWithShape="0">
                    <a:srgbClr val="000000">
                      <a:alpha val="65000"/>
                    </a:srgbClr>
                  </a:outerShdw>
                </a:effectLst>
                <a:latin typeface="Myriad Pro" pitchFamily="34" charset="0"/>
              </a:rPr>
              <a:t> </a:t>
            </a:r>
            <a:r>
              <a:rPr lang="es-ES" b="1" i="1" spc="50" dirty="0" err="1" smtClean="0">
                <a:ln w="11430"/>
                <a:solidFill>
                  <a:srgbClr val="C00000"/>
                </a:solidFill>
                <a:effectLst>
                  <a:outerShdw blurRad="76200" dist="50800" dir="5400000" algn="tl" rotWithShape="0">
                    <a:srgbClr val="000000">
                      <a:alpha val="65000"/>
                    </a:srgbClr>
                  </a:outerShdw>
                </a:effectLst>
                <a:latin typeface="Myriad Pro" pitchFamily="34" charset="0"/>
              </a:rPr>
              <a:t>modèle</a:t>
            </a:r>
            <a:r>
              <a:rPr lang="es-ES" b="1" i="1" spc="50" dirty="0" smtClean="0">
                <a:ln w="11430"/>
                <a:solidFill>
                  <a:srgbClr val="C00000"/>
                </a:solidFill>
                <a:effectLst>
                  <a:outerShdw blurRad="76200" dist="50800" dir="5400000" algn="tl" rotWithShape="0">
                    <a:srgbClr val="000000">
                      <a:alpha val="65000"/>
                    </a:srgbClr>
                  </a:outerShdw>
                </a:effectLst>
                <a:latin typeface="Myriad Pro" pitchFamily="34" charset="0"/>
              </a:rPr>
              <a:t> :</a:t>
            </a:r>
          </a:p>
          <a:p>
            <a:pPr marL="514350" indent="-514350">
              <a:buFont typeface="+mj-lt"/>
              <a:buAutoNum type="arabicPeriod"/>
            </a:pPr>
            <a:r>
              <a:rPr lang="fr-FR" sz="1200" b="1" spc="50" dirty="0" smtClean="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S’adresser au Père : Notre Père…</a:t>
            </a:r>
          </a:p>
          <a:p>
            <a:pPr marL="514350" indent="-514350">
              <a:buFont typeface="+mj-lt"/>
              <a:buAutoNum type="arabicPeriod"/>
            </a:pPr>
            <a:r>
              <a:rPr lang="fr-FR" sz="1200" b="1" spc="50" dirty="0" smtClean="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Le remercier : Merci pour…</a:t>
            </a:r>
          </a:p>
          <a:p>
            <a:pPr marL="514350" indent="-514350">
              <a:buFont typeface="+mj-lt"/>
              <a:buAutoNum type="arabicPeriod"/>
            </a:pPr>
            <a:r>
              <a:rPr lang="fr-FR" sz="1200" b="1" spc="50" dirty="0" smtClean="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Demander : pour vos besoins, pour les autres, pour le pardon des péchés</a:t>
            </a:r>
          </a:p>
          <a:p>
            <a:pPr marL="514350" indent="-514350">
              <a:buFont typeface="+mj-lt"/>
              <a:buAutoNum type="arabicPeriod"/>
            </a:pPr>
            <a:r>
              <a:rPr lang="fr-FR" sz="1200" b="1" spc="50" dirty="0" smtClean="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Au nom de Jésus. </a:t>
            </a:r>
          </a:p>
          <a:p>
            <a:pPr marL="514350" indent="-514350">
              <a:buFont typeface="+mj-lt"/>
              <a:buAutoNum type="arabicPeriod"/>
            </a:pPr>
            <a:r>
              <a:rPr lang="fr-FR" sz="1200" b="1" spc="50" dirty="0" smtClean="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Amen.</a:t>
            </a:r>
          </a:p>
          <a:p>
            <a:pPr marL="514350" indent="-514350">
              <a:buFont typeface="+mj-lt"/>
              <a:buAutoNum type="arabicPeriod"/>
            </a:pPr>
            <a:endParaRPr lang="fr-FR" sz="1200" b="1" spc="50" dirty="0" smtClean="0">
              <a:ln w="11430"/>
              <a:solidFill>
                <a:schemeClr val="tx2">
                  <a:lumMod val="50000"/>
                </a:schemeClr>
              </a:solidFill>
              <a:effectLst>
                <a:outerShdw blurRad="76200" dist="50800" dir="5400000" algn="tl" rotWithShape="0">
                  <a:srgbClr val="000000">
                    <a:alpha val="65000"/>
                  </a:srgbClr>
                </a:outerShdw>
              </a:effectLst>
              <a:latin typeface="Myriad Pro" pitchFamily="34" charset="0"/>
            </a:endParaRPr>
          </a:p>
          <a:p>
            <a:r>
              <a:rPr lang="fr-FR" sz="1200" i="1" kern="1200" dirty="0" smtClean="0">
                <a:solidFill>
                  <a:schemeClr val="tx1"/>
                </a:solidFill>
                <a:effectLst/>
                <a:latin typeface="+mn-lt"/>
                <a:ea typeface="+mn-ea"/>
                <a:cs typeface="+mn-cs"/>
              </a:rPr>
              <a:t>Le « Père notre » est un model merveilleux de prière. </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Parlez comme si vous </a:t>
            </a:r>
            <a:r>
              <a:rPr lang="fr-FR" sz="1200" i="1" kern="1200" dirty="0" err="1" smtClean="0">
                <a:solidFill>
                  <a:schemeClr val="tx1"/>
                </a:solidFill>
                <a:effectLst/>
                <a:latin typeface="+mn-lt"/>
                <a:ea typeface="+mn-ea"/>
                <a:cs typeface="+mn-cs"/>
              </a:rPr>
              <a:t>etiez</a:t>
            </a:r>
            <a:r>
              <a:rPr lang="fr-FR" sz="1200" i="1" kern="1200" dirty="0" smtClean="0">
                <a:solidFill>
                  <a:schemeClr val="tx1"/>
                </a:solidFill>
                <a:effectLst/>
                <a:latin typeface="+mn-lt"/>
                <a:ea typeface="+mn-ea"/>
                <a:cs typeface="+mn-cs"/>
              </a:rPr>
              <a:t> en parlant directement à Dieu.</a:t>
            </a:r>
            <a:endParaRPr lang="es-AR"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30</a:t>
            </a:fld>
            <a:endParaRPr lang="es-ES"/>
          </a:p>
        </p:txBody>
      </p:sp>
    </p:spTree>
    <p:extLst>
      <p:ext uri="{BB962C8B-B14F-4D97-AF65-F5344CB8AC3E}">
        <p14:creationId xmlns:p14="http://schemas.microsoft.com/office/powerpoint/2010/main" val="35086920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i="1" spc="50" dirty="0" smtClean="0">
                <a:ln w="11430"/>
                <a:solidFill>
                  <a:srgbClr val="C00000"/>
                </a:solidFill>
                <a:effectLst>
                  <a:outerShdw blurRad="76200" dist="50800" dir="5400000" algn="tl" rotWithShape="0">
                    <a:srgbClr val="000000">
                      <a:alpha val="65000"/>
                    </a:srgbClr>
                  </a:outerShdw>
                </a:effectLst>
                <a:latin typeface="Myriad Pro" pitchFamily="34" charset="0"/>
              </a:rPr>
              <a:t>ºLa prière a plusieurs parties :</a:t>
            </a:r>
          </a:p>
          <a:p>
            <a:pPr marL="0" marR="0" indent="0" algn="l" defTabSz="914400" rtl="0" eaLnBrk="1" fontAlgn="auto" latinLnBrk="0" hangingPunct="1">
              <a:lnSpc>
                <a:spcPct val="100000"/>
              </a:lnSpc>
              <a:spcBef>
                <a:spcPts val="0"/>
              </a:spcBef>
              <a:spcAft>
                <a:spcPts val="0"/>
              </a:spcAft>
              <a:buClrTx/>
              <a:buSzTx/>
              <a:buFontTx/>
              <a:buNone/>
              <a:tabLst/>
              <a:defRPr/>
            </a:pPr>
            <a:r>
              <a:rPr lang="fr-FR" b="1" i="1" spc="50" dirty="0" smtClean="0">
                <a:ln w="11430"/>
                <a:solidFill>
                  <a:srgbClr val="C00000"/>
                </a:solidFill>
                <a:effectLst>
                  <a:outerShdw blurRad="76200" dist="50800" dir="5400000" algn="tl" rotWithShape="0">
                    <a:srgbClr val="000000">
                      <a:alpha val="65000"/>
                    </a:srgbClr>
                  </a:outerShdw>
                </a:effectLst>
                <a:latin typeface="Myriad Pro" pitchFamily="34" charset="0"/>
              </a:rPr>
              <a:t>a)</a:t>
            </a:r>
            <a:r>
              <a:rPr lang="fr-FR" b="1" i="1" spc="50" baseline="0" dirty="0" smtClean="0">
                <a:ln w="11430"/>
                <a:solidFill>
                  <a:srgbClr val="C00000"/>
                </a:solidFill>
                <a:effectLst>
                  <a:outerShdw blurRad="76200" dist="50800" dir="5400000" algn="tl" rotWithShape="0">
                    <a:srgbClr val="000000">
                      <a:alpha val="65000"/>
                    </a:srgbClr>
                  </a:outerShdw>
                </a:effectLst>
                <a:latin typeface="Myriad Pro" pitchFamily="34" charset="0"/>
              </a:rPr>
              <a:t> </a:t>
            </a:r>
            <a:r>
              <a:rPr lang="fr-FR" b="1" i="1" spc="50" dirty="0" smtClean="0">
                <a:ln w="11430"/>
                <a:solidFill>
                  <a:srgbClr val="C00000"/>
                </a:solidFill>
                <a:effectLst>
                  <a:outerShdw blurRad="76200" dist="50800" dir="5400000" algn="tl" rotWithShape="0">
                    <a:srgbClr val="000000">
                      <a:alpha val="65000"/>
                    </a:srgbClr>
                  </a:outerShdw>
                </a:effectLst>
                <a:latin typeface="Myriad Pro" pitchFamily="34" charset="0"/>
              </a:rPr>
              <a:t>A qui elle est adressée : « Notre Père qui est aux cieux »</a:t>
            </a:r>
          </a:p>
          <a:p>
            <a:pPr marL="0" marR="0" indent="0" algn="l" defTabSz="914400" rtl="0" eaLnBrk="1" fontAlgn="auto" latinLnBrk="0" hangingPunct="1">
              <a:lnSpc>
                <a:spcPct val="100000"/>
              </a:lnSpc>
              <a:spcBef>
                <a:spcPts val="0"/>
              </a:spcBef>
              <a:spcAft>
                <a:spcPts val="0"/>
              </a:spcAft>
              <a:buClrTx/>
              <a:buSzTx/>
              <a:buFontTx/>
              <a:buNone/>
              <a:tabLst/>
              <a:defRPr/>
            </a:pPr>
            <a:r>
              <a:rPr lang="fr-FR" b="1" i="1" spc="50" dirty="0" smtClean="0">
                <a:ln w="11430"/>
                <a:solidFill>
                  <a:srgbClr val="C00000"/>
                </a:solidFill>
                <a:effectLst>
                  <a:outerShdw blurRad="76200" dist="50800" dir="5400000" algn="tl" rotWithShape="0">
                    <a:srgbClr val="000000">
                      <a:alpha val="65000"/>
                    </a:srgbClr>
                  </a:outerShdw>
                </a:effectLst>
                <a:latin typeface="Myriad Pro" pitchFamily="34" charset="0"/>
              </a:rPr>
              <a:t>b)</a:t>
            </a:r>
            <a:r>
              <a:rPr lang="fr-FR" b="1" i="1" spc="50" baseline="0" dirty="0" smtClean="0">
                <a:ln w="11430"/>
                <a:solidFill>
                  <a:srgbClr val="C00000"/>
                </a:solidFill>
                <a:effectLst>
                  <a:outerShdw blurRad="76200" dist="50800" dir="5400000" algn="tl" rotWithShape="0">
                    <a:srgbClr val="000000">
                      <a:alpha val="65000"/>
                    </a:srgbClr>
                  </a:outerShdw>
                </a:effectLst>
                <a:latin typeface="Myriad Pro" pitchFamily="34" charset="0"/>
              </a:rPr>
              <a:t> </a:t>
            </a:r>
            <a:r>
              <a:rPr lang="fr-FR" b="1" i="1" spc="50" dirty="0" smtClean="0">
                <a:ln w="11430"/>
                <a:solidFill>
                  <a:srgbClr val="C00000"/>
                </a:solidFill>
                <a:effectLst>
                  <a:outerShdw blurRad="76200" dist="50800" dir="5400000" algn="tl" rotWithShape="0">
                    <a:srgbClr val="000000">
                      <a:alpha val="65000"/>
                    </a:srgbClr>
                  </a:outerShdw>
                </a:effectLst>
                <a:latin typeface="Myriad Pro" pitchFamily="34" charset="0"/>
              </a:rPr>
              <a:t>Objet de la prière :</a:t>
            </a:r>
          </a:p>
          <a:p>
            <a:pPr marL="0" marR="0" indent="0" algn="l" defTabSz="914400" rtl="0" eaLnBrk="1" fontAlgn="auto" latinLnBrk="0" hangingPunct="1">
              <a:lnSpc>
                <a:spcPct val="100000"/>
              </a:lnSpc>
              <a:spcBef>
                <a:spcPts val="0"/>
              </a:spcBef>
              <a:spcAft>
                <a:spcPts val="0"/>
              </a:spcAft>
              <a:buClrTx/>
              <a:buSzTx/>
              <a:buFontTx/>
              <a:buNone/>
              <a:tabLst/>
              <a:defRPr/>
            </a:pPr>
            <a:endParaRPr lang="fr-FR" b="1" i="1" spc="50" dirty="0" smtClean="0">
              <a:ln w="11430"/>
              <a:solidFill>
                <a:srgbClr val="C00000"/>
              </a:solidFill>
              <a:effectLst>
                <a:outerShdw blurRad="76200" dist="50800" dir="5400000" algn="tl" rotWithShape="0">
                  <a:srgbClr val="000000">
                    <a:alpha val="65000"/>
                  </a:srgbClr>
                </a:outerShdw>
              </a:effectLst>
              <a:latin typeface="Myriad Pro"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b="1" i="1" spc="50" dirty="0" smtClean="0">
                <a:ln w="11430"/>
                <a:solidFill>
                  <a:srgbClr val="C00000"/>
                </a:solidFill>
                <a:effectLst>
                  <a:outerShdw blurRad="76200" dist="50800" dir="5400000" algn="tl" rotWithShape="0">
                    <a:srgbClr val="000000">
                      <a:alpha val="65000"/>
                    </a:srgbClr>
                  </a:outerShdw>
                </a:effectLst>
                <a:latin typeface="Myriad Pro" pitchFamily="34" charset="0"/>
              </a:rPr>
              <a:t>Louange	 	« Que ton nom soit sanctifié… »</a:t>
            </a:r>
          </a:p>
          <a:p>
            <a:pPr marL="0" marR="0" indent="0" algn="l" defTabSz="914400" rtl="0" eaLnBrk="1" fontAlgn="auto" latinLnBrk="0" hangingPunct="1">
              <a:lnSpc>
                <a:spcPct val="100000"/>
              </a:lnSpc>
              <a:spcBef>
                <a:spcPts val="0"/>
              </a:spcBef>
              <a:spcAft>
                <a:spcPts val="0"/>
              </a:spcAft>
              <a:buClrTx/>
              <a:buSzTx/>
              <a:buFontTx/>
              <a:buNone/>
              <a:tabLst/>
              <a:defRPr/>
            </a:pPr>
            <a:r>
              <a:rPr lang="fr-FR" b="1" i="1" spc="50" dirty="0" smtClean="0">
                <a:ln w="11430"/>
                <a:solidFill>
                  <a:srgbClr val="C00000"/>
                </a:solidFill>
                <a:effectLst>
                  <a:outerShdw blurRad="76200" dist="50800" dir="5400000" algn="tl" rotWithShape="0">
                    <a:srgbClr val="000000">
                      <a:alpha val="65000"/>
                    </a:srgbClr>
                  </a:outerShdw>
                </a:effectLst>
                <a:latin typeface="Myriad Pro" pitchFamily="34" charset="0"/>
              </a:rPr>
              <a:t>Remerciement	« Je te remercie pour… »</a:t>
            </a:r>
          </a:p>
          <a:p>
            <a:pPr marL="0" marR="0" indent="0" algn="l" defTabSz="914400" rtl="0" eaLnBrk="1" fontAlgn="auto" latinLnBrk="0" hangingPunct="1">
              <a:lnSpc>
                <a:spcPct val="100000"/>
              </a:lnSpc>
              <a:spcBef>
                <a:spcPts val="0"/>
              </a:spcBef>
              <a:spcAft>
                <a:spcPts val="0"/>
              </a:spcAft>
              <a:buClrTx/>
              <a:buSzTx/>
              <a:buFontTx/>
              <a:buNone/>
              <a:tabLst/>
              <a:defRPr/>
            </a:pPr>
            <a:r>
              <a:rPr lang="fr-FR" b="1" i="1" spc="50" dirty="0" smtClean="0">
                <a:ln w="11430"/>
                <a:solidFill>
                  <a:srgbClr val="C00000"/>
                </a:solidFill>
                <a:effectLst>
                  <a:outerShdw blurRad="76200" dist="50800" dir="5400000" algn="tl" rotWithShape="0">
                    <a:srgbClr val="000000">
                      <a:alpha val="65000"/>
                    </a:srgbClr>
                  </a:outerShdw>
                </a:effectLst>
                <a:latin typeface="Myriad Pro" pitchFamily="34" charset="0"/>
              </a:rPr>
              <a:t>Confession		« Pardonne… »</a:t>
            </a:r>
          </a:p>
          <a:p>
            <a:pPr marL="0" marR="0" indent="0" algn="l" defTabSz="914400" rtl="0" eaLnBrk="1" fontAlgn="auto" latinLnBrk="0" hangingPunct="1">
              <a:lnSpc>
                <a:spcPct val="100000"/>
              </a:lnSpc>
              <a:spcBef>
                <a:spcPts val="0"/>
              </a:spcBef>
              <a:spcAft>
                <a:spcPts val="0"/>
              </a:spcAft>
              <a:buClrTx/>
              <a:buSzTx/>
              <a:buFontTx/>
              <a:buNone/>
              <a:tabLst/>
              <a:defRPr/>
            </a:pPr>
            <a:r>
              <a:rPr lang="fr-FR" b="1" i="1" spc="50" dirty="0" smtClean="0">
                <a:ln w="11430"/>
                <a:solidFill>
                  <a:srgbClr val="C00000"/>
                </a:solidFill>
                <a:effectLst>
                  <a:outerShdw blurRad="76200" dist="50800" dir="5400000" algn="tl" rotWithShape="0">
                    <a:srgbClr val="000000">
                      <a:alpha val="65000"/>
                    </a:srgbClr>
                  </a:outerShdw>
                </a:effectLst>
                <a:latin typeface="Myriad Pro" pitchFamily="34" charset="0"/>
              </a:rPr>
              <a:t>Requête		« Je te prie de… »</a:t>
            </a:r>
          </a:p>
          <a:p>
            <a:pPr marL="0" marR="0" indent="0" algn="l" defTabSz="914400" rtl="0" eaLnBrk="1" fontAlgn="auto" latinLnBrk="0" hangingPunct="1">
              <a:lnSpc>
                <a:spcPct val="100000"/>
              </a:lnSpc>
              <a:spcBef>
                <a:spcPts val="0"/>
              </a:spcBef>
              <a:spcAft>
                <a:spcPts val="0"/>
              </a:spcAft>
              <a:buClrTx/>
              <a:buSzTx/>
              <a:buFontTx/>
              <a:buNone/>
              <a:tabLst/>
              <a:defRPr/>
            </a:pPr>
            <a:r>
              <a:rPr lang="fr-FR" b="1" i="1" spc="50" dirty="0" smtClean="0">
                <a:ln w="11430"/>
                <a:solidFill>
                  <a:srgbClr val="C00000"/>
                </a:solidFill>
                <a:effectLst>
                  <a:outerShdw blurRad="76200" dist="50800" dir="5400000" algn="tl" rotWithShape="0">
                    <a:srgbClr val="000000">
                      <a:alpha val="65000"/>
                    </a:srgbClr>
                  </a:outerShdw>
                </a:effectLst>
                <a:latin typeface="Myriad Pro" pitchFamily="34" charset="0"/>
              </a:rPr>
              <a:t>Intercession	« S’il te plait, aide tel ou tel… »</a:t>
            </a:r>
          </a:p>
          <a:p>
            <a:pPr marL="0" marR="0" indent="0" algn="l" defTabSz="914400" rtl="0" eaLnBrk="1" fontAlgn="auto" latinLnBrk="0" hangingPunct="1">
              <a:lnSpc>
                <a:spcPct val="100000"/>
              </a:lnSpc>
              <a:spcBef>
                <a:spcPts val="0"/>
              </a:spcBef>
              <a:spcAft>
                <a:spcPts val="0"/>
              </a:spcAft>
              <a:buClrTx/>
              <a:buSzTx/>
              <a:buFontTx/>
              <a:buNone/>
              <a:tabLst/>
              <a:defRPr/>
            </a:pPr>
            <a:r>
              <a:rPr lang="fr-FR" b="1" i="1" spc="50" dirty="0" smtClean="0">
                <a:ln w="11430"/>
                <a:solidFill>
                  <a:srgbClr val="C00000"/>
                </a:solidFill>
                <a:effectLst>
                  <a:outerShdw blurRad="76200" dist="50800" dir="5400000" algn="tl" rotWithShape="0">
                    <a:srgbClr val="000000">
                      <a:alpha val="65000"/>
                    </a:srgbClr>
                  </a:outerShdw>
                </a:effectLst>
                <a:latin typeface="Myriad Pro" pitchFamily="34" charset="0"/>
              </a:rPr>
              <a:t>c)</a:t>
            </a:r>
            <a:r>
              <a:rPr lang="fr-FR" b="1" i="1" spc="50" baseline="0" dirty="0" smtClean="0">
                <a:ln w="11430"/>
                <a:solidFill>
                  <a:srgbClr val="C00000"/>
                </a:solidFill>
                <a:effectLst>
                  <a:outerShdw blurRad="76200" dist="50800" dir="5400000" algn="tl" rotWithShape="0">
                    <a:srgbClr val="000000">
                      <a:alpha val="65000"/>
                    </a:srgbClr>
                  </a:outerShdw>
                </a:effectLst>
                <a:latin typeface="Myriad Pro" pitchFamily="34" charset="0"/>
              </a:rPr>
              <a:t> </a:t>
            </a:r>
            <a:r>
              <a:rPr lang="fr-FR" b="1" i="1" spc="50" dirty="0" smtClean="0">
                <a:ln w="11430"/>
                <a:solidFill>
                  <a:srgbClr val="C00000"/>
                </a:solidFill>
                <a:effectLst>
                  <a:outerShdw blurRad="76200" dist="50800" dir="5400000" algn="tl" rotWithShape="0">
                    <a:srgbClr val="000000">
                      <a:alpha val="65000"/>
                    </a:srgbClr>
                  </a:outerShdw>
                </a:effectLst>
                <a:latin typeface="Myriad Pro" pitchFamily="34" charset="0"/>
              </a:rPr>
              <a:t>Final		« Au nom de Jésus »</a:t>
            </a:r>
          </a:p>
          <a:p>
            <a:pPr marL="0" marR="0" indent="0" algn="l" defTabSz="914400" rtl="0" eaLnBrk="1" fontAlgn="auto" latinLnBrk="0" hangingPunct="1">
              <a:lnSpc>
                <a:spcPct val="100000"/>
              </a:lnSpc>
              <a:spcBef>
                <a:spcPts val="0"/>
              </a:spcBef>
              <a:spcAft>
                <a:spcPts val="0"/>
              </a:spcAft>
              <a:buClrTx/>
              <a:buSzTx/>
              <a:buFontTx/>
              <a:buNone/>
              <a:tabLst/>
              <a:defRPr/>
            </a:pPr>
            <a:r>
              <a:rPr lang="fr-FR" b="1" i="1" spc="50" dirty="0" smtClean="0">
                <a:ln w="11430"/>
                <a:solidFill>
                  <a:srgbClr val="C00000"/>
                </a:solidFill>
                <a:effectLst>
                  <a:outerShdw blurRad="76200" dist="50800" dir="5400000" algn="tl" rotWithShape="0">
                    <a:srgbClr val="000000">
                      <a:alpha val="65000"/>
                    </a:srgbClr>
                  </a:outerShdw>
                </a:effectLst>
                <a:latin typeface="Myriad Pro" pitchFamily="34" charset="0"/>
              </a:rPr>
              <a:t>d)</a:t>
            </a:r>
            <a:r>
              <a:rPr lang="fr-FR" b="1" i="1" spc="50" baseline="0" dirty="0" smtClean="0">
                <a:ln w="11430"/>
                <a:solidFill>
                  <a:srgbClr val="C00000"/>
                </a:solidFill>
                <a:effectLst>
                  <a:outerShdw blurRad="76200" dist="50800" dir="5400000" algn="tl" rotWithShape="0">
                    <a:srgbClr val="000000">
                      <a:alpha val="65000"/>
                    </a:srgbClr>
                  </a:outerShdw>
                </a:effectLst>
                <a:latin typeface="Myriad Pro" pitchFamily="34" charset="0"/>
              </a:rPr>
              <a:t> </a:t>
            </a:r>
            <a:r>
              <a:rPr lang="fr-FR" b="1" i="1" spc="50" dirty="0" smtClean="0">
                <a:ln w="11430"/>
                <a:solidFill>
                  <a:srgbClr val="C00000"/>
                </a:solidFill>
                <a:effectLst>
                  <a:outerShdw blurRad="76200" dist="50800" dir="5400000" algn="tl" rotWithShape="0">
                    <a:srgbClr val="000000">
                      <a:alpha val="65000"/>
                    </a:srgbClr>
                  </a:outerShdw>
                </a:effectLst>
                <a:latin typeface="Myriad Pro" pitchFamily="34" charset="0"/>
              </a:rPr>
              <a:t>Fin		« Amen qui veut dire « Ainsi soit-il. »</a:t>
            </a:r>
          </a:p>
          <a:p>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31</a:t>
            </a:fld>
            <a:endParaRPr lang="es-ES"/>
          </a:p>
        </p:txBody>
      </p:sp>
    </p:spTree>
    <p:extLst>
      <p:ext uri="{BB962C8B-B14F-4D97-AF65-F5344CB8AC3E}">
        <p14:creationId xmlns:p14="http://schemas.microsoft.com/office/powerpoint/2010/main" val="40783121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i="1" kern="1200" dirty="0" smtClean="0">
                <a:solidFill>
                  <a:schemeClr val="tx1"/>
                </a:solidFill>
                <a:effectLst/>
                <a:latin typeface="+mn-lt"/>
                <a:ea typeface="+mn-ea"/>
                <a:cs typeface="+mn-cs"/>
              </a:rPr>
              <a:t>POUR QUE DIEU NOUS ÉCOUTE</a:t>
            </a:r>
            <a:endParaRPr lang="es-AR" sz="1200" kern="1200" dirty="0" smtClean="0">
              <a:solidFill>
                <a:schemeClr val="tx1"/>
              </a:solidFill>
              <a:effectLst/>
              <a:latin typeface="+mn-lt"/>
              <a:ea typeface="+mn-ea"/>
              <a:cs typeface="+mn-cs"/>
            </a:endParaRPr>
          </a:p>
          <a:p>
            <a:r>
              <a:rPr lang="fr-FR" sz="1200" b="1" i="1" kern="1200" dirty="0" smtClean="0">
                <a:solidFill>
                  <a:schemeClr val="tx1"/>
                </a:solidFill>
                <a:effectLst/>
                <a:latin typeface="+mn-lt"/>
                <a:ea typeface="+mn-ea"/>
                <a:cs typeface="+mn-cs"/>
              </a:rPr>
              <a:t>QUELLE DEVRAIT ÊTRE NOTRE ATTITUDE ? </a:t>
            </a:r>
            <a:endParaRPr lang="es-AR"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32</a:t>
            </a:fld>
            <a:endParaRPr lang="es-ES"/>
          </a:p>
        </p:txBody>
      </p:sp>
    </p:spTree>
    <p:extLst>
      <p:ext uri="{BB962C8B-B14F-4D97-AF65-F5344CB8AC3E}">
        <p14:creationId xmlns:p14="http://schemas.microsoft.com/office/powerpoint/2010/main" val="27789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smtClean="0">
                <a:ln w="11430"/>
                <a:solidFill>
                  <a:srgbClr val="660066"/>
                </a:solidFill>
                <a:effectLst>
                  <a:outerShdw blurRad="76200" dist="50800" dir="5400000" algn="tl" rotWithShape="0">
                    <a:srgbClr val="000000">
                      <a:alpha val="65000"/>
                    </a:srgbClr>
                  </a:outerShdw>
                </a:effectLst>
                <a:latin typeface="Myriad Pro" pitchFamily="34" charset="0"/>
              </a:rPr>
              <a:t>8. </a:t>
            </a:r>
            <a:r>
              <a:rPr lang="fr-FR" sz="1200" b="1" kern="1200" dirty="0" smtClean="0">
                <a:solidFill>
                  <a:schemeClr val="tx1"/>
                </a:solidFill>
                <a:effectLst/>
                <a:latin typeface="+mn-lt"/>
                <a:ea typeface="+mn-ea"/>
                <a:cs typeface="+mn-cs"/>
              </a:rPr>
              <a:t>Que devrions-nous montrer ? </a:t>
            </a:r>
            <a:endParaRPr lang="es-ES" dirty="0" smtClean="0"/>
          </a:p>
          <a:p>
            <a:r>
              <a:rPr lang="fr-FR" sz="1200" i="1" kern="1200" dirty="0" smtClean="0">
                <a:solidFill>
                  <a:schemeClr val="tx1"/>
                </a:solidFill>
                <a:effectLst/>
                <a:latin typeface="+mn-lt"/>
                <a:ea typeface="+mn-ea"/>
                <a:cs typeface="+mn-cs"/>
              </a:rPr>
              <a:t>Sincérité, sans aucune trace </a:t>
            </a:r>
            <a:r>
              <a:rPr lang="fr-FR" sz="1200" i="1" u="sng" kern="1200" dirty="0" smtClean="0">
                <a:solidFill>
                  <a:schemeClr val="tx1"/>
                </a:solidFill>
                <a:effectLst/>
                <a:latin typeface="+mn-lt"/>
                <a:ea typeface="+mn-ea"/>
                <a:cs typeface="+mn-cs"/>
              </a:rPr>
              <a:t>d’hypocrisie</a:t>
            </a:r>
            <a:r>
              <a:rPr lang="fr-FR" sz="1200" i="1" kern="1200" dirty="0" smtClean="0">
                <a:solidFill>
                  <a:schemeClr val="tx1"/>
                </a:solidFill>
                <a:effectLst/>
                <a:latin typeface="+mn-lt"/>
                <a:ea typeface="+mn-ea"/>
                <a:cs typeface="+mn-cs"/>
              </a:rPr>
              <a:t>.</a:t>
            </a:r>
            <a:endParaRPr lang="es-AR" sz="1200" kern="1200" dirty="0" smtClean="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33</a:t>
            </a:fld>
            <a:endParaRPr lang="es-ES"/>
          </a:p>
        </p:txBody>
      </p:sp>
    </p:spTree>
    <p:extLst>
      <p:ext uri="{BB962C8B-B14F-4D97-AF65-F5344CB8AC3E}">
        <p14:creationId xmlns:p14="http://schemas.microsoft.com/office/powerpoint/2010/main" val="7768008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Lorsque vous priez, ne soyez pas comme les hypocrites, qui aiment à prier debout dans les synagogues et aux coins des rues, pour être vus des hommes. Je vous le dis en vérité, ils reçoivent leur récompense.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Matthieu </a:t>
            </a:r>
            <a:r>
              <a:rPr lang="es-ES_tradnl" sz="1200" b="1" spc="50" dirty="0" smtClean="0">
                <a:ln w="11430"/>
                <a:solidFill>
                  <a:srgbClr val="660066"/>
                </a:solidFill>
                <a:effectLst>
                  <a:outerShdw blurRad="76200" dist="50800" dir="5400000" algn="tl" rotWithShape="0">
                    <a:srgbClr val="000000">
                      <a:alpha val="65000"/>
                    </a:srgbClr>
                  </a:outerShdw>
                </a:effectLst>
                <a:latin typeface="Myriad Pro" pitchFamily="34" charset="0"/>
              </a:rPr>
              <a:t>6 : 5</a:t>
            </a:r>
            <a:endParaRPr lang="es-ES" sz="1200" b="1" spc="50" dirty="0" smtClean="0">
              <a:ln w="11430"/>
              <a:solidFill>
                <a:srgbClr val="660066"/>
              </a:solidFill>
              <a:effectLst>
                <a:outerShdw blurRad="76200" dist="50800" dir="5400000" algn="tl" rotWithShape="0">
                  <a:srgbClr val="000000">
                    <a:alpha val="65000"/>
                  </a:srgbClr>
                </a:outerShdw>
              </a:effectLst>
              <a:latin typeface="Myriad Pro" pitchFamily="34" charset="0"/>
            </a:endParaRPr>
          </a:p>
          <a:p>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34</a:t>
            </a:fld>
            <a:endParaRPr lang="es-ES"/>
          </a:p>
        </p:txBody>
      </p:sp>
    </p:spTree>
    <p:extLst>
      <p:ext uri="{BB962C8B-B14F-4D97-AF65-F5344CB8AC3E}">
        <p14:creationId xmlns:p14="http://schemas.microsoft.com/office/powerpoint/2010/main" val="36426434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smtClean="0">
                <a:ln w="11430"/>
                <a:solidFill>
                  <a:srgbClr val="660066"/>
                </a:solidFill>
                <a:effectLst>
                  <a:outerShdw blurRad="76200" dist="50800" dir="5400000" algn="tl" rotWithShape="0">
                    <a:srgbClr val="000000">
                      <a:alpha val="65000"/>
                    </a:srgbClr>
                  </a:outerShdw>
                </a:effectLst>
                <a:latin typeface="Myriad Pro" pitchFamily="34" charset="0"/>
              </a:rPr>
              <a:t>9.</a:t>
            </a:r>
            <a:r>
              <a:rPr lang="es-ES" sz="1200" b="1" i="1" spc="50" baseline="0" dirty="0" smtClean="0">
                <a:ln w="11430"/>
                <a:solidFill>
                  <a:srgbClr val="660066"/>
                </a:solidFill>
                <a:effectLst>
                  <a:outerShdw blurRad="76200" dist="50800" dir="5400000" algn="tl" rotWithShape="0">
                    <a:srgbClr val="000000">
                      <a:alpha val="65000"/>
                    </a:srgbClr>
                  </a:outerShdw>
                </a:effectLst>
                <a:latin typeface="Myriad Pro" pitchFamily="34" charset="0"/>
              </a:rPr>
              <a:t> </a:t>
            </a:r>
            <a:r>
              <a:rPr lang="fr-FR" sz="1200" b="1" kern="1200" dirty="0" smtClean="0">
                <a:solidFill>
                  <a:schemeClr val="tx1"/>
                </a:solidFill>
                <a:effectLst/>
                <a:latin typeface="+mn-lt"/>
                <a:ea typeface="+mn-ea"/>
                <a:cs typeface="+mn-cs"/>
              </a:rPr>
              <a:t>Comment devrions-nous demander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i="1" u="sng" kern="1200" dirty="0" smtClean="0">
                <a:solidFill>
                  <a:schemeClr val="tx1"/>
                </a:solidFill>
                <a:effectLst/>
                <a:latin typeface="+mn-lt"/>
                <a:ea typeface="+mn-ea"/>
                <a:cs typeface="+mn-cs"/>
              </a:rPr>
              <a:t>AVEC FOI</a:t>
            </a:r>
            <a:r>
              <a:rPr lang="fr-FR" sz="1200" i="1" kern="1200" dirty="0" smtClean="0">
                <a:solidFill>
                  <a:schemeClr val="tx1"/>
                </a:solidFill>
                <a:effectLst/>
                <a:latin typeface="+mn-lt"/>
                <a:ea typeface="+mn-ea"/>
                <a:cs typeface="+mn-cs"/>
              </a:rPr>
              <a:t>.</a:t>
            </a:r>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35</a:t>
            </a:fld>
            <a:endParaRPr lang="es-ES"/>
          </a:p>
        </p:txBody>
      </p:sp>
    </p:spTree>
    <p:extLst>
      <p:ext uri="{BB962C8B-B14F-4D97-AF65-F5344CB8AC3E}">
        <p14:creationId xmlns:p14="http://schemas.microsoft.com/office/powerpoint/2010/main" val="7768008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indent="0" algn="l">
              <a:buNone/>
            </a:pPr>
            <a:r>
              <a:rPr lang="fr-FR" sz="12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 Mais qu'il l'a demande avec foi, sans douter; car celui qui doute est semblable au flot de la mer, agité par le vent et poussé de côté et d'autre.</a:t>
            </a:r>
          </a:p>
          <a:p>
            <a:pPr marL="0" indent="0" algn="l">
              <a:buNone/>
            </a:pPr>
            <a:r>
              <a:rPr lang="fr-FR" sz="12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Qu'un tel homme ne s'imagine pas qu'il recevra quelque chose du Seigneur »</a:t>
            </a:r>
          </a:p>
          <a:p>
            <a:pPr marL="0" indent="0" algn="l">
              <a:buNone/>
            </a:pPr>
            <a:r>
              <a:rPr lang="fr-FR" sz="1200" b="1" kern="1200" dirty="0" smtClean="0">
                <a:solidFill>
                  <a:schemeClr val="tx1"/>
                </a:solidFill>
                <a:effectLst/>
                <a:latin typeface="+mn-lt"/>
                <a:ea typeface="+mn-ea"/>
                <a:cs typeface="+mn-cs"/>
              </a:rPr>
              <a:t>Jacques </a:t>
            </a:r>
            <a:r>
              <a:rPr lang="es-ES_tradnl" sz="1200" b="1" spc="50" dirty="0" smtClean="0">
                <a:ln w="11430"/>
                <a:solidFill>
                  <a:srgbClr val="660066"/>
                </a:solidFill>
                <a:effectLst>
                  <a:outerShdw blurRad="76200" dist="50800" dir="5400000" algn="tl" rotWithShape="0">
                    <a:srgbClr val="000000">
                      <a:alpha val="65000"/>
                    </a:srgbClr>
                  </a:outerShdw>
                </a:effectLst>
                <a:latin typeface="Myriad Pro" pitchFamily="34" charset="0"/>
              </a:rPr>
              <a:t>1 : 6-7 </a:t>
            </a:r>
            <a:endParaRPr lang="es-ES" sz="1200" b="1" spc="50" dirty="0" smtClean="0">
              <a:ln w="11430"/>
              <a:solidFill>
                <a:srgbClr val="660066"/>
              </a:solidFill>
              <a:effectLst>
                <a:outerShdw blurRad="76200" dist="50800" dir="5400000" algn="tl" rotWithShape="0">
                  <a:srgbClr val="000000">
                    <a:alpha val="65000"/>
                  </a:srgbClr>
                </a:outerShdw>
              </a:effectLst>
              <a:latin typeface="Myriad Pro" pitchFamily="34" charset="0"/>
            </a:endParaRPr>
          </a:p>
          <a:p>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36</a:t>
            </a:fld>
            <a:endParaRPr lang="es-ES"/>
          </a:p>
        </p:txBody>
      </p:sp>
    </p:spTree>
    <p:extLst>
      <p:ext uri="{BB962C8B-B14F-4D97-AF65-F5344CB8AC3E}">
        <p14:creationId xmlns:p14="http://schemas.microsoft.com/office/powerpoint/2010/main" val="36426434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smtClean="0">
                <a:ln w="11430"/>
                <a:solidFill>
                  <a:srgbClr val="660066"/>
                </a:solidFill>
                <a:effectLst>
                  <a:outerShdw blurRad="76200" dist="50800" dir="5400000" algn="tl" rotWithShape="0">
                    <a:srgbClr val="000000">
                      <a:alpha val="65000"/>
                    </a:srgbClr>
                  </a:outerShdw>
                </a:effectLst>
                <a:latin typeface="Myriad Pro" pitchFamily="34" charset="0"/>
              </a:rPr>
              <a:t>demande </a:t>
            </a:r>
            <a:r>
              <a:rPr lang="es-ES" sz="1200" b="1" i="1" spc="50" dirty="0" err="1" smtClean="0">
                <a:ln w="11430"/>
                <a:solidFill>
                  <a:srgbClr val="660066"/>
                </a:solidFill>
                <a:effectLst>
                  <a:outerShdw blurRad="76200" dist="50800" dir="5400000" algn="tl" rotWithShape="0">
                    <a:srgbClr val="000000">
                      <a:alpha val="65000"/>
                    </a:srgbClr>
                  </a:outerShdw>
                </a:effectLst>
                <a:latin typeface="Myriad Pro" pitchFamily="34" charset="0"/>
              </a:rPr>
              <a:t>avec</a:t>
            </a:r>
            <a:r>
              <a:rPr lang="es-ES" sz="1200" b="1" i="1" spc="50" dirty="0" smtClean="0">
                <a:ln w="11430"/>
                <a:solidFill>
                  <a:srgbClr val="660066"/>
                </a:solidFill>
                <a:effectLst>
                  <a:outerShdw blurRad="76200" dist="50800" dir="5400000" algn="tl" rotWithShape="0">
                    <a:srgbClr val="000000">
                      <a:alpha val="65000"/>
                    </a:srgbClr>
                  </a:outerShdw>
                </a:effectLst>
                <a:latin typeface="Myriad Pro" pitchFamily="34" charset="0"/>
              </a:rPr>
              <a:t> </a:t>
            </a:r>
            <a:r>
              <a:rPr lang="es-ES" sz="1200" b="1" i="1" spc="50" dirty="0" err="1" smtClean="0">
                <a:ln w="11430"/>
                <a:solidFill>
                  <a:srgbClr val="660066"/>
                </a:solidFill>
                <a:effectLst>
                  <a:outerShdw blurRad="76200" dist="50800" dir="5400000" algn="tl" rotWithShape="0">
                    <a:srgbClr val="000000">
                      <a:alpha val="65000"/>
                    </a:srgbClr>
                  </a:outerShdw>
                </a:effectLst>
                <a:latin typeface="Myriad Pro" pitchFamily="34" charset="0"/>
              </a:rPr>
              <a:t>foi</a:t>
            </a:r>
            <a:endParaRPr lang="es-ES" sz="1200" b="1" i="1" spc="50" dirty="0" smtClean="0">
              <a:ln w="11430"/>
              <a:solidFill>
                <a:srgbClr val="660066"/>
              </a:solidFill>
              <a:effectLst>
                <a:outerShdw blurRad="76200" dist="50800" dir="5400000" algn="tl" rotWithShape="0">
                  <a:srgbClr val="000000">
                    <a:alpha val="65000"/>
                  </a:srgbClr>
                </a:outerShdw>
              </a:effectLst>
              <a:latin typeface="Myriad Pro"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i="1" kern="1200" dirty="0" smtClean="0">
                <a:solidFill>
                  <a:schemeClr val="tx1"/>
                </a:solidFill>
                <a:effectLst/>
                <a:latin typeface="+mn-lt"/>
                <a:ea typeface="+mn-ea"/>
                <a:cs typeface="+mn-cs"/>
              </a:rPr>
              <a:t>Il y avait une fois une terrible sécheresse ; la terre était craquelée et incapable de produire quoi que ce soit. Tout le monde était soucieux.</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Les croyants décidèrent de se retrouver dans les champs pour demander à Dieu qu’il pleuve. </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Dans une des maisons, la famille se préparait pour aller à la réunion quand ils virent leur fillette porter un parapluie. Son père lui demanda : « Pourquoi portes-tu un parapluie ? Ne vois-tu pas comme le temps est ensoleillé? »</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 N’allons-nous pas demander à Dieu qu’il pleuve? » demanda la fillette.</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Elle avait la véritable foi.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La foi est comparée à une semence qui a été plantée, arrosée et protégée. Elle devrait être nourrie par l’étude quotidienne de la Parole de Dieu. </a:t>
            </a:r>
          </a:p>
          <a:p>
            <a:r>
              <a:rPr lang="fr-FR" sz="1200" kern="1200" dirty="0" smtClean="0">
                <a:solidFill>
                  <a:schemeClr val="tx1"/>
                </a:solidFill>
                <a:effectLst/>
                <a:latin typeface="+mn-lt"/>
                <a:ea typeface="+mn-ea"/>
                <a:cs typeface="+mn-cs"/>
              </a:rPr>
              <a:t>Romains 10 : 17.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37</a:t>
            </a:fld>
            <a:endParaRPr lang="es-ES"/>
          </a:p>
        </p:txBody>
      </p:sp>
    </p:spTree>
    <p:extLst>
      <p:ext uri="{BB962C8B-B14F-4D97-AF65-F5344CB8AC3E}">
        <p14:creationId xmlns:p14="http://schemas.microsoft.com/office/powerpoint/2010/main" val="25748672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smtClean="0">
                <a:ln w="11430"/>
                <a:solidFill>
                  <a:srgbClr val="660066"/>
                </a:solidFill>
                <a:effectLst>
                  <a:outerShdw blurRad="76200" dist="50800" dir="5400000" algn="tl" rotWithShape="0">
                    <a:srgbClr val="000000">
                      <a:alpha val="65000"/>
                    </a:srgbClr>
                  </a:outerShdw>
                </a:effectLst>
                <a:latin typeface="Myriad Pro" pitchFamily="34" charset="0"/>
              </a:rPr>
              <a:t>10. </a:t>
            </a:r>
            <a:r>
              <a:rPr lang="fr-FR" sz="1200" b="1" kern="1200" dirty="0" smtClean="0">
                <a:solidFill>
                  <a:schemeClr val="tx1"/>
                </a:solidFill>
                <a:effectLst/>
                <a:latin typeface="+mn-lt"/>
                <a:ea typeface="+mn-ea"/>
                <a:cs typeface="+mn-cs"/>
              </a:rPr>
              <a:t>Nous devons être humbles. Quelle parabole nous montre cela ? </a:t>
            </a:r>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38</a:t>
            </a:fld>
            <a:endParaRPr lang="es-ES"/>
          </a:p>
        </p:txBody>
      </p:sp>
    </p:spTree>
    <p:extLst>
      <p:ext uri="{BB962C8B-B14F-4D97-AF65-F5344CB8AC3E}">
        <p14:creationId xmlns:p14="http://schemas.microsoft.com/office/powerpoint/2010/main" val="7768008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b="1" dirty="0" err="1" smtClean="0"/>
              <a:t>Luc</a:t>
            </a:r>
            <a:r>
              <a:rPr lang="es-ES_tradnl" b="1" dirty="0" smtClean="0"/>
              <a:t> 18 : 9-14</a:t>
            </a:r>
            <a:endParaRPr lang="es-ES" b="1" baseline="30000" dirty="0" smtClean="0"/>
          </a:p>
          <a:p>
            <a:r>
              <a:rPr lang="fr-FR" sz="1200" b="1" i="0" kern="1200" baseline="30000" dirty="0" smtClean="0">
                <a:solidFill>
                  <a:schemeClr val="tx1"/>
                </a:solidFill>
                <a:effectLst/>
                <a:latin typeface="+mn-lt"/>
                <a:ea typeface="+mn-ea"/>
                <a:cs typeface="+mn-cs"/>
              </a:rPr>
              <a:t>9 </a:t>
            </a:r>
            <a:r>
              <a:rPr lang="fr-FR" sz="1200" b="0" i="0" kern="1200" dirty="0" smtClean="0">
                <a:solidFill>
                  <a:schemeClr val="tx1"/>
                </a:solidFill>
                <a:effectLst/>
                <a:latin typeface="+mn-lt"/>
                <a:ea typeface="+mn-ea"/>
                <a:cs typeface="+mn-cs"/>
              </a:rPr>
              <a:t>Il dit encore cette parabole, en vue de certaines personnes se persuadant qu'elles étaient justes, et ne faisant aucun cas des autres:</a:t>
            </a:r>
          </a:p>
          <a:p>
            <a:r>
              <a:rPr lang="fr-FR" sz="1200" b="1" i="0" kern="1200" baseline="30000" dirty="0" smtClean="0">
                <a:solidFill>
                  <a:schemeClr val="tx1"/>
                </a:solidFill>
                <a:effectLst/>
                <a:latin typeface="+mn-lt"/>
                <a:ea typeface="+mn-ea"/>
                <a:cs typeface="+mn-cs"/>
              </a:rPr>
              <a:t>10 </a:t>
            </a:r>
            <a:r>
              <a:rPr lang="fr-FR" sz="1200" b="0" i="0" kern="1200" dirty="0" smtClean="0">
                <a:solidFill>
                  <a:schemeClr val="tx1"/>
                </a:solidFill>
                <a:effectLst/>
                <a:latin typeface="+mn-lt"/>
                <a:ea typeface="+mn-ea"/>
                <a:cs typeface="+mn-cs"/>
              </a:rPr>
              <a:t>Deux hommes montèrent au temple pour prier; l'un était pharisien, et l'autre publicain.</a:t>
            </a:r>
          </a:p>
          <a:p>
            <a:r>
              <a:rPr lang="fr-FR" sz="1200" b="1" i="0" kern="1200" baseline="30000" dirty="0" smtClean="0">
                <a:solidFill>
                  <a:schemeClr val="tx1"/>
                </a:solidFill>
                <a:effectLst/>
                <a:latin typeface="+mn-lt"/>
                <a:ea typeface="+mn-ea"/>
                <a:cs typeface="+mn-cs"/>
              </a:rPr>
              <a:t>11 </a:t>
            </a:r>
            <a:r>
              <a:rPr lang="fr-FR" sz="1200" b="0" i="0" kern="1200" dirty="0" smtClean="0">
                <a:solidFill>
                  <a:schemeClr val="tx1"/>
                </a:solidFill>
                <a:effectLst/>
                <a:latin typeface="+mn-lt"/>
                <a:ea typeface="+mn-ea"/>
                <a:cs typeface="+mn-cs"/>
              </a:rPr>
              <a:t>Le pharisien, debout, priait ainsi en lui-même : O Dieu, je te rends grâces de ce que je ne suis pas comme le reste des hommes, qui sont ravisseurs, injustes, adultères, ou même comme ce publicain ;</a:t>
            </a:r>
          </a:p>
          <a:p>
            <a:r>
              <a:rPr lang="fr-FR" sz="1200" b="1" i="0" kern="1200" baseline="30000" dirty="0" smtClean="0">
                <a:solidFill>
                  <a:schemeClr val="tx1"/>
                </a:solidFill>
                <a:effectLst/>
                <a:latin typeface="+mn-lt"/>
                <a:ea typeface="+mn-ea"/>
                <a:cs typeface="+mn-cs"/>
              </a:rPr>
              <a:t>12 </a:t>
            </a:r>
            <a:r>
              <a:rPr lang="fr-FR" sz="1200" b="0" i="0" kern="1200" dirty="0" smtClean="0">
                <a:solidFill>
                  <a:schemeClr val="tx1"/>
                </a:solidFill>
                <a:effectLst/>
                <a:latin typeface="+mn-lt"/>
                <a:ea typeface="+mn-ea"/>
                <a:cs typeface="+mn-cs"/>
              </a:rPr>
              <a:t>je jeûne deux fois la semaine, je donne la dîme de tous mes revenus.</a:t>
            </a:r>
          </a:p>
          <a:p>
            <a:r>
              <a:rPr lang="fr-FR" sz="1200" b="1" i="0" kern="1200" baseline="30000" dirty="0" smtClean="0">
                <a:solidFill>
                  <a:schemeClr val="tx1"/>
                </a:solidFill>
                <a:effectLst/>
                <a:latin typeface="+mn-lt"/>
                <a:ea typeface="+mn-ea"/>
                <a:cs typeface="+mn-cs"/>
              </a:rPr>
              <a:t>13 </a:t>
            </a:r>
            <a:r>
              <a:rPr lang="fr-FR" sz="1200" b="0" i="0" kern="1200" dirty="0" smtClean="0">
                <a:solidFill>
                  <a:schemeClr val="tx1"/>
                </a:solidFill>
                <a:effectLst/>
                <a:latin typeface="+mn-lt"/>
                <a:ea typeface="+mn-ea"/>
                <a:cs typeface="+mn-cs"/>
              </a:rPr>
              <a:t>Le publicain, se tenant à distance, n'osait même pas lever les yeux au ciel; mais il se frappait la poitrine, en disant: O Dieu, sois apaisé envers moi, qui suis un pécheur.</a:t>
            </a:r>
          </a:p>
          <a:p>
            <a:r>
              <a:rPr lang="fr-FR" sz="1200" b="1" i="0" kern="1200" baseline="30000" dirty="0" smtClean="0">
                <a:solidFill>
                  <a:schemeClr val="tx1"/>
                </a:solidFill>
                <a:effectLst/>
                <a:latin typeface="+mn-lt"/>
                <a:ea typeface="+mn-ea"/>
                <a:cs typeface="+mn-cs"/>
              </a:rPr>
              <a:t>14 </a:t>
            </a:r>
            <a:r>
              <a:rPr lang="fr-FR" sz="1200" b="0" i="0" kern="1200" dirty="0" smtClean="0">
                <a:solidFill>
                  <a:schemeClr val="tx1"/>
                </a:solidFill>
                <a:effectLst/>
                <a:latin typeface="+mn-lt"/>
                <a:ea typeface="+mn-ea"/>
                <a:cs typeface="+mn-cs"/>
              </a:rPr>
              <a:t>Je vous le dis, celui-ci descendit dans sa maison justifié, plutôt que l'autre. Car quiconque s'élève sera abaissé, et celui qui s'abaisse sera élevé.</a:t>
            </a:r>
            <a:endParaRPr lang="fr-FR"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39</a:t>
            </a:fld>
            <a:endParaRPr lang="es-ES"/>
          </a:p>
        </p:txBody>
      </p:sp>
    </p:spTree>
    <p:extLst>
      <p:ext uri="{BB962C8B-B14F-4D97-AF65-F5344CB8AC3E}">
        <p14:creationId xmlns:p14="http://schemas.microsoft.com/office/powerpoint/2010/main" val="1155122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Chacun de nous fait face à des soucis et des problèmes une fois ou l’autre dans sa vie. Ceux-ci peuvent impliquer notre famille, notre travail, notre santé, notre statut social ou notre vie personnelle et spirituelle.</a:t>
            </a:r>
            <a:endParaRPr lang="es-AR"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Un enfant est malade et près de la mort.</a:t>
            </a:r>
            <a:endParaRPr lang="es-AR"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Une femme désespérée. Son mari est alcoolique, et ses enfants souffrent par manque de nourriture, de vêtements, ou d’un toit. Elle désire un changement.</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Que pouvons-nous faire quand nous avons des problèmes personnels ou spirituels, des problèmes de santé, de famille, de travail ? </a:t>
            </a:r>
            <a:r>
              <a:rPr lang="fr-FR" sz="1200" i="1" kern="1200" dirty="0" smtClean="0">
                <a:solidFill>
                  <a:schemeClr val="tx1"/>
                </a:solidFill>
                <a:effectLst/>
                <a:latin typeface="+mn-lt"/>
                <a:ea typeface="+mn-ea"/>
                <a:cs typeface="+mn-cs"/>
              </a:rPr>
              <a:t>Peut-être avez-vous des remords pour vos échecs, ou vous vous sentez frustré, seul et découragé ne sachant pas à qui ouvrir votre cœur. </a:t>
            </a:r>
            <a:endParaRPr lang="es-AR" sz="1200" kern="1200" dirty="0" smtClean="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4</a:t>
            </a:fld>
            <a:endParaRPr lang="es-ES"/>
          </a:p>
        </p:txBody>
      </p:sp>
    </p:spTree>
    <p:extLst>
      <p:ext uri="{BB962C8B-B14F-4D97-AF65-F5344CB8AC3E}">
        <p14:creationId xmlns:p14="http://schemas.microsoft.com/office/powerpoint/2010/main" val="16384447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smtClean="0">
                <a:ln w="11430"/>
                <a:solidFill>
                  <a:srgbClr val="660066"/>
                </a:solidFill>
                <a:effectLst>
                  <a:outerShdw blurRad="76200" dist="50800" dir="5400000" algn="tl" rotWithShape="0">
                    <a:srgbClr val="000000">
                      <a:alpha val="65000"/>
                    </a:srgbClr>
                  </a:outerShdw>
                </a:effectLst>
                <a:latin typeface="Myriad Pro" pitchFamily="34" charset="0"/>
              </a:rPr>
              <a:t>11. </a:t>
            </a:r>
            <a:r>
              <a:rPr lang="fr-FR" sz="1200" b="1" kern="1200" dirty="0" smtClean="0">
                <a:solidFill>
                  <a:schemeClr val="tx1"/>
                </a:solidFill>
                <a:effectLst/>
                <a:latin typeface="+mn-lt"/>
                <a:ea typeface="+mn-ea"/>
                <a:cs typeface="+mn-cs"/>
              </a:rPr>
              <a:t>Quelle est la meilleure position pour une prière respectueuse ? </a:t>
            </a:r>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40</a:t>
            </a:fld>
            <a:endParaRPr lang="es-ES"/>
          </a:p>
        </p:txBody>
      </p:sp>
    </p:spTree>
    <p:extLst>
      <p:ext uri="{BB962C8B-B14F-4D97-AF65-F5344CB8AC3E}">
        <p14:creationId xmlns:p14="http://schemas.microsoft.com/office/powerpoint/2010/main" val="7768008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Car il est écrit: Je suis vivant, dit le Seigneur, Tout genou fléchira devant moi, Et toute langue donnera gloire à Dieu.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Romains </a:t>
            </a:r>
            <a:r>
              <a:rPr lang="es-ES_tradnl" sz="1200" b="1" spc="50" dirty="0" smtClean="0">
                <a:ln w="11430"/>
                <a:solidFill>
                  <a:srgbClr val="660066"/>
                </a:solidFill>
                <a:effectLst>
                  <a:outerShdw blurRad="76200" dist="50800" dir="5400000" algn="tl" rotWithShape="0">
                    <a:srgbClr val="000000">
                      <a:alpha val="65000"/>
                    </a:srgbClr>
                  </a:outerShdw>
                </a:effectLst>
                <a:latin typeface="Myriad Pro" pitchFamily="34" charset="0"/>
              </a:rPr>
              <a:t>14 : 11</a:t>
            </a:r>
            <a:endParaRPr lang="es-ES" sz="1200" b="1" spc="50" dirty="0" smtClean="0">
              <a:ln w="11430"/>
              <a:solidFill>
                <a:srgbClr val="660066"/>
              </a:solidFill>
              <a:effectLst>
                <a:outerShdw blurRad="76200" dist="50800" dir="5400000" algn="tl" rotWithShape="0">
                  <a:srgbClr val="000000">
                    <a:alpha val="65000"/>
                  </a:srgbClr>
                </a:outerShdw>
              </a:effectLst>
              <a:latin typeface="Myriad Pro" pitchFamily="34" charset="0"/>
            </a:endParaRPr>
          </a:p>
          <a:p>
            <a:endParaRPr lang="es-ES_tradnl" sz="1200" i="1" u="sng" dirty="0" smtClean="0"/>
          </a:p>
          <a:p>
            <a:r>
              <a:rPr lang="fr-FR" sz="1200" i="1" u="sng" kern="1200" dirty="0" smtClean="0">
                <a:solidFill>
                  <a:schemeClr val="tx1"/>
                </a:solidFill>
                <a:effectLst/>
                <a:latin typeface="+mn-lt"/>
                <a:ea typeface="+mn-ea"/>
                <a:cs typeface="+mn-cs"/>
              </a:rPr>
              <a:t>A genoux</a:t>
            </a:r>
            <a:r>
              <a:rPr lang="fr-FR" sz="1200" u="sng" kern="1200" dirty="0" smtClean="0">
                <a:solidFill>
                  <a:schemeClr val="tx1"/>
                </a:solidFill>
                <a:effectLst/>
                <a:latin typeface="+mn-lt"/>
                <a:ea typeface="+mn-ea"/>
                <a:cs typeface="+mn-cs"/>
              </a:rPr>
              <a:t>.</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On peut aussi prier debout, mais en inclinant la tête, en fermant les yeux et en joignant les mains. </a:t>
            </a:r>
            <a:endParaRPr lang="es-AR" sz="1200" kern="1200" dirty="0" smtClean="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41</a:t>
            </a:fld>
            <a:endParaRPr lang="es-ES"/>
          </a:p>
        </p:txBody>
      </p:sp>
    </p:spTree>
    <p:extLst>
      <p:ext uri="{BB962C8B-B14F-4D97-AF65-F5344CB8AC3E}">
        <p14:creationId xmlns:p14="http://schemas.microsoft.com/office/powerpoint/2010/main" val="36426434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smtClean="0">
                <a:ln w="11430"/>
                <a:solidFill>
                  <a:srgbClr val="660066"/>
                </a:solidFill>
                <a:effectLst>
                  <a:outerShdw blurRad="76200" dist="50800" dir="5400000" algn="tl" rotWithShape="0">
                    <a:srgbClr val="000000">
                      <a:alpha val="65000"/>
                    </a:srgbClr>
                  </a:outerShdw>
                </a:effectLst>
                <a:latin typeface="Myriad Pro" pitchFamily="34" charset="0"/>
              </a:rPr>
              <a:t>12.</a:t>
            </a:r>
            <a:r>
              <a:rPr lang="es-ES" sz="1200" b="1" i="1" spc="50" baseline="0" dirty="0" smtClean="0">
                <a:ln w="11430"/>
                <a:solidFill>
                  <a:srgbClr val="660066"/>
                </a:solidFill>
                <a:effectLst>
                  <a:outerShdw blurRad="76200" dist="50800" dir="5400000" algn="tl" rotWithShape="0">
                    <a:srgbClr val="000000">
                      <a:alpha val="65000"/>
                    </a:srgbClr>
                  </a:outerShdw>
                </a:effectLst>
                <a:latin typeface="Myriad Pro" pitchFamily="34" charset="0"/>
              </a:rPr>
              <a:t> </a:t>
            </a:r>
            <a:r>
              <a:rPr lang="fr-FR" sz="1200" b="1" kern="1200" dirty="0" smtClean="0">
                <a:solidFill>
                  <a:schemeClr val="tx1"/>
                </a:solidFill>
                <a:effectLst/>
                <a:latin typeface="+mn-lt"/>
                <a:ea typeface="+mn-ea"/>
                <a:cs typeface="+mn-cs"/>
              </a:rPr>
              <a:t>Que devons-nous toujours avoir ?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Un esprit</a:t>
            </a:r>
            <a:r>
              <a:rPr lang="fr-FR" sz="1200" i="1" kern="1200" dirty="0" smtClean="0">
                <a:solidFill>
                  <a:schemeClr val="tx1"/>
                </a:solidFill>
                <a:effectLst/>
                <a:latin typeface="+mn-lt"/>
                <a:ea typeface="+mn-ea"/>
                <a:cs typeface="+mn-cs"/>
              </a:rPr>
              <a:t> de </a:t>
            </a:r>
            <a:r>
              <a:rPr lang="fr-FR" sz="1200" i="1" u="sng" kern="1200" dirty="0" smtClean="0">
                <a:solidFill>
                  <a:schemeClr val="tx1"/>
                </a:solidFill>
                <a:effectLst/>
                <a:latin typeface="+mn-lt"/>
                <a:ea typeface="+mn-ea"/>
                <a:cs typeface="+mn-cs"/>
              </a:rPr>
              <a:t>pardon</a:t>
            </a:r>
            <a:r>
              <a:rPr lang="fr-FR" sz="1200" i="1" kern="1200" dirty="0" smtClean="0">
                <a:solidFill>
                  <a:schemeClr val="tx1"/>
                </a:solidFill>
                <a:effectLst/>
                <a:latin typeface="+mn-lt"/>
                <a:ea typeface="+mn-ea"/>
                <a:cs typeface="+mn-cs"/>
              </a:rPr>
              <a:t>.</a:t>
            </a:r>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42</a:t>
            </a:fld>
            <a:endParaRPr lang="es-ES"/>
          </a:p>
        </p:txBody>
      </p:sp>
    </p:spTree>
    <p:extLst>
      <p:ext uri="{BB962C8B-B14F-4D97-AF65-F5344CB8AC3E}">
        <p14:creationId xmlns:p14="http://schemas.microsoft.com/office/powerpoint/2010/main" val="7768008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Mais si vous ne pardonnez pas aux hommes, votre Père ne vous pardonnera pas non plus vos offenses.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spc="50" dirty="0" err="1" smtClean="0">
                <a:ln w="11430"/>
                <a:solidFill>
                  <a:srgbClr val="660066"/>
                </a:solidFill>
                <a:effectLst>
                  <a:outerShdw blurRad="76200" dist="50800" dir="5400000" algn="tl" rotWithShape="0">
                    <a:srgbClr val="000000">
                      <a:alpha val="65000"/>
                    </a:srgbClr>
                  </a:outerShdw>
                </a:effectLst>
                <a:latin typeface="Myriad Pro" pitchFamily="34" charset="0"/>
              </a:rPr>
              <a:t>Matthieu</a:t>
            </a:r>
            <a:r>
              <a:rPr lang="es-ES_tradnl" sz="1200" b="1" spc="50" dirty="0" smtClean="0">
                <a:ln w="11430"/>
                <a:solidFill>
                  <a:srgbClr val="660066"/>
                </a:solidFill>
                <a:effectLst>
                  <a:outerShdw blurRad="76200" dist="50800" dir="5400000" algn="tl" rotWithShape="0">
                    <a:srgbClr val="000000">
                      <a:alpha val="65000"/>
                    </a:srgbClr>
                  </a:outerShdw>
                </a:effectLst>
                <a:latin typeface="Myriad Pro" pitchFamily="34" charset="0"/>
              </a:rPr>
              <a:t> 6 : 15</a:t>
            </a:r>
            <a:endParaRPr lang="es-ES_tradnl" sz="1200" dirty="0" smtClean="0"/>
          </a:p>
          <a:p>
            <a:endParaRPr lang="es-ES_tradnl" sz="1200" dirty="0" smtClean="0"/>
          </a:p>
          <a:p>
            <a:r>
              <a:rPr lang="fr-FR" sz="1200" b="1" kern="1200" dirty="0" smtClean="0">
                <a:solidFill>
                  <a:schemeClr val="tx1"/>
                </a:solidFill>
                <a:effectLst/>
                <a:latin typeface="+mn-lt"/>
                <a:ea typeface="+mn-ea"/>
                <a:cs typeface="+mn-cs"/>
              </a:rPr>
              <a:t>Un esprit</a:t>
            </a:r>
            <a:r>
              <a:rPr lang="fr-FR" sz="1200" i="1" kern="1200" dirty="0" smtClean="0">
                <a:solidFill>
                  <a:schemeClr val="tx1"/>
                </a:solidFill>
                <a:effectLst/>
                <a:latin typeface="+mn-lt"/>
                <a:ea typeface="+mn-ea"/>
                <a:cs typeface="+mn-cs"/>
              </a:rPr>
              <a:t> de </a:t>
            </a:r>
            <a:r>
              <a:rPr lang="fr-FR" sz="1200" i="1" u="sng" kern="1200" dirty="0" smtClean="0">
                <a:solidFill>
                  <a:schemeClr val="tx1"/>
                </a:solidFill>
                <a:effectLst/>
                <a:latin typeface="+mn-lt"/>
                <a:ea typeface="+mn-ea"/>
                <a:cs typeface="+mn-cs"/>
              </a:rPr>
              <a:t>pardon</a:t>
            </a:r>
            <a:r>
              <a:rPr lang="fr-FR" sz="1200" i="1" kern="1200" dirty="0" smtClean="0">
                <a:solidFill>
                  <a:schemeClr val="tx1"/>
                </a:solidFill>
                <a:effectLst/>
                <a:latin typeface="+mn-lt"/>
                <a:ea typeface="+mn-ea"/>
                <a:cs typeface="+mn-cs"/>
              </a:rPr>
              <a:t>.</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Cela est montré dans la parabole des deux débiteurs. (Matthieu 18 : 23-35).</a:t>
            </a:r>
            <a:endParaRPr lang="es-AR" sz="1200" kern="1200" dirty="0" smtClean="0">
              <a:solidFill>
                <a:schemeClr val="tx1"/>
              </a:solidFill>
              <a:effectLst/>
              <a:latin typeface="+mn-lt"/>
              <a:ea typeface="+mn-ea"/>
              <a:cs typeface="+mn-cs"/>
            </a:endParaRPr>
          </a:p>
          <a:p>
            <a:endParaRPr lang="es-ES" sz="1200" dirty="0" smtClean="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43</a:t>
            </a:fld>
            <a:endParaRPr lang="es-ES"/>
          </a:p>
        </p:txBody>
      </p:sp>
    </p:spTree>
    <p:extLst>
      <p:ext uri="{BB962C8B-B14F-4D97-AF65-F5344CB8AC3E}">
        <p14:creationId xmlns:p14="http://schemas.microsoft.com/office/powerpoint/2010/main" val="36426434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i="1" kern="1200" dirty="0" smtClean="0">
                <a:solidFill>
                  <a:schemeClr val="tx1"/>
                </a:solidFill>
                <a:effectLst/>
                <a:latin typeface="+mn-lt"/>
                <a:ea typeface="+mn-ea"/>
                <a:cs typeface="+mn-cs"/>
              </a:rPr>
              <a:t>Le 20 mai 2012, </a:t>
            </a:r>
            <a:r>
              <a:rPr lang="fr-FR" sz="1200" i="1" kern="1200" dirty="0" err="1" smtClean="0">
                <a:solidFill>
                  <a:schemeClr val="tx1"/>
                </a:solidFill>
                <a:effectLst/>
                <a:latin typeface="+mn-lt"/>
                <a:ea typeface="+mn-ea"/>
                <a:cs typeface="+mn-cs"/>
              </a:rPr>
              <a:t>Takunda</a:t>
            </a:r>
            <a:r>
              <a:rPr lang="fr-FR" sz="1200" i="1" kern="1200" dirty="0" smtClean="0">
                <a:solidFill>
                  <a:schemeClr val="tx1"/>
                </a:solidFill>
                <a:effectLst/>
                <a:latin typeface="+mn-lt"/>
                <a:ea typeface="+mn-ea"/>
                <a:cs typeface="+mn-cs"/>
              </a:rPr>
              <a:t> </a:t>
            </a:r>
            <a:r>
              <a:rPr lang="fr-FR" sz="1200" i="1" kern="1200" dirty="0" err="1" smtClean="0">
                <a:solidFill>
                  <a:schemeClr val="tx1"/>
                </a:solidFill>
                <a:effectLst/>
                <a:latin typeface="+mn-lt"/>
                <a:ea typeface="+mn-ea"/>
                <a:cs typeface="+mn-cs"/>
              </a:rPr>
              <a:t>Mavima</a:t>
            </a:r>
            <a:r>
              <a:rPr lang="fr-FR" sz="1200" i="1" kern="1200" dirty="0" smtClean="0">
                <a:solidFill>
                  <a:schemeClr val="tx1"/>
                </a:solidFill>
                <a:effectLst/>
                <a:latin typeface="+mn-lt"/>
                <a:ea typeface="+mn-ea"/>
                <a:cs typeface="+mn-cs"/>
              </a:rPr>
              <a:t>, âgée de 18 ans, est revenue d'une fête, en conduisant ivre et a perdu le contrôle de sa voiture qui s'est écrasée sur une rampe de sortie près de Grand Rapids, Michigan. Il était accompagné par Tim </a:t>
            </a:r>
            <a:r>
              <a:rPr lang="fr-FR" sz="1200" i="1" kern="1200" dirty="0" err="1" smtClean="0">
                <a:solidFill>
                  <a:schemeClr val="tx1"/>
                </a:solidFill>
                <a:effectLst/>
                <a:latin typeface="+mn-lt"/>
                <a:ea typeface="+mn-ea"/>
                <a:cs typeface="+mn-cs"/>
              </a:rPr>
              <a:t>See</a:t>
            </a:r>
            <a:r>
              <a:rPr lang="fr-FR" sz="1200" i="1" kern="1200" dirty="0" smtClean="0">
                <a:solidFill>
                  <a:schemeClr val="tx1"/>
                </a:solidFill>
                <a:effectLst/>
                <a:latin typeface="+mn-lt"/>
                <a:ea typeface="+mn-ea"/>
                <a:cs typeface="+mn-cs"/>
              </a:rPr>
              <a:t>, 17 ans, et </a:t>
            </a:r>
            <a:r>
              <a:rPr lang="fr-FR" sz="1200" i="1" kern="1200" dirty="0" err="1" smtClean="0">
                <a:solidFill>
                  <a:schemeClr val="tx1"/>
                </a:solidFill>
                <a:effectLst/>
                <a:latin typeface="+mn-lt"/>
                <a:ea typeface="+mn-ea"/>
                <a:cs typeface="+mn-cs"/>
              </a:rPr>
              <a:t>Howell</a:t>
            </a:r>
            <a:r>
              <a:rPr lang="fr-FR" sz="1200" i="1" kern="1200" dirty="0" smtClean="0">
                <a:solidFill>
                  <a:schemeClr val="tx1"/>
                </a:solidFill>
                <a:effectLst/>
                <a:latin typeface="+mn-lt"/>
                <a:ea typeface="+mn-ea"/>
                <a:cs typeface="+mn-cs"/>
              </a:rPr>
              <a:t> </a:t>
            </a:r>
            <a:r>
              <a:rPr lang="fr-FR" sz="1200" i="1" kern="1200" dirty="0" err="1" smtClean="0">
                <a:solidFill>
                  <a:schemeClr val="tx1"/>
                </a:solidFill>
                <a:effectLst/>
                <a:latin typeface="+mn-lt"/>
                <a:ea typeface="+mn-ea"/>
                <a:cs typeface="+mn-cs"/>
              </a:rPr>
              <a:t>Crista</a:t>
            </a:r>
            <a:r>
              <a:rPr lang="fr-FR" sz="1200" i="1" kern="1200" dirty="0" smtClean="0">
                <a:solidFill>
                  <a:schemeClr val="tx1"/>
                </a:solidFill>
                <a:effectLst/>
                <a:latin typeface="+mn-lt"/>
                <a:ea typeface="+mn-ea"/>
                <a:cs typeface="+mn-cs"/>
              </a:rPr>
              <a:t>, 15 ans. Tous les deux sont morts dans l'accident.</a:t>
            </a:r>
            <a:endParaRPr lang="es-AR" sz="1200" kern="1200" dirty="0" smtClean="0">
              <a:solidFill>
                <a:schemeClr val="tx1"/>
              </a:solidFill>
              <a:effectLst/>
              <a:latin typeface="+mn-lt"/>
              <a:ea typeface="+mn-ea"/>
              <a:cs typeface="+mn-cs"/>
            </a:endParaRPr>
          </a:p>
          <a:p>
            <a:r>
              <a:rPr lang="fr-FR" sz="1200" i="1" kern="1200" dirty="0" err="1" smtClean="0">
                <a:solidFill>
                  <a:schemeClr val="tx1"/>
                </a:solidFill>
                <a:effectLst/>
                <a:latin typeface="+mn-lt"/>
                <a:ea typeface="+mn-ea"/>
                <a:cs typeface="+mn-cs"/>
              </a:rPr>
              <a:t>Mavima</a:t>
            </a:r>
            <a:r>
              <a:rPr lang="fr-FR" sz="1200" i="1" kern="1200" dirty="0" smtClean="0">
                <a:solidFill>
                  <a:schemeClr val="tx1"/>
                </a:solidFill>
                <a:effectLst/>
                <a:latin typeface="+mn-lt"/>
                <a:ea typeface="+mn-ea"/>
                <a:cs typeface="+mn-cs"/>
              </a:rPr>
              <a:t> a survécu à l'accident et a plaidé coupable à toutes les accusations. Sa peine était de servir entre 30 mois et 15 ans de prison.</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Malgré sa douleur et sa colère inimaginable, le père de Tim </a:t>
            </a:r>
            <a:r>
              <a:rPr lang="fr-FR" sz="1200" i="1" kern="1200" dirty="0" err="1" smtClean="0">
                <a:solidFill>
                  <a:schemeClr val="tx1"/>
                </a:solidFill>
                <a:effectLst/>
                <a:latin typeface="+mn-lt"/>
                <a:ea typeface="+mn-ea"/>
                <a:cs typeface="+mn-cs"/>
              </a:rPr>
              <a:t>See</a:t>
            </a:r>
            <a:r>
              <a:rPr lang="fr-FR" sz="1200" i="1" kern="1200" dirty="0" smtClean="0">
                <a:solidFill>
                  <a:schemeClr val="tx1"/>
                </a:solidFill>
                <a:effectLst/>
                <a:latin typeface="+mn-lt"/>
                <a:ea typeface="+mn-ea"/>
                <a:cs typeface="+mn-cs"/>
              </a:rPr>
              <a:t>, l'une des victimes, a prononcé un discours émouvant devant le tribunal au nom de </a:t>
            </a:r>
            <a:r>
              <a:rPr lang="fr-FR" sz="1200" i="1" kern="1200" dirty="0" err="1" smtClean="0">
                <a:solidFill>
                  <a:schemeClr val="tx1"/>
                </a:solidFill>
                <a:effectLst/>
                <a:latin typeface="+mn-lt"/>
                <a:ea typeface="+mn-ea"/>
                <a:cs typeface="+mn-cs"/>
              </a:rPr>
              <a:t>Mavima</a:t>
            </a:r>
            <a:r>
              <a:rPr lang="fr-FR" sz="1200" i="1" kern="1200" dirty="0" smtClean="0">
                <a:solidFill>
                  <a:schemeClr val="tx1"/>
                </a:solidFill>
                <a:effectLst/>
                <a:latin typeface="+mn-lt"/>
                <a:ea typeface="+mn-ea"/>
                <a:cs typeface="+mn-cs"/>
              </a:rPr>
              <a:t>, en incitant le juge à lui donner une légère sentence.</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 Je vous prie de laisser </a:t>
            </a:r>
            <a:r>
              <a:rPr lang="fr-FR" sz="1200" i="1" kern="1200" dirty="0" err="1" smtClean="0">
                <a:solidFill>
                  <a:schemeClr val="tx1"/>
                </a:solidFill>
                <a:effectLst/>
                <a:latin typeface="+mn-lt"/>
                <a:ea typeface="+mn-ea"/>
                <a:cs typeface="+mn-cs"/>
              </a:rPr>
              <a:t>Takunda</a:t>
            </a:r>
            <a:r>
              <a:rPr lang="fr-FR" sz="1200" i="1" kern="1200" dirty="0" smtClean="0">
                <a:solidFill>
                  <a:schemeClr val="tx1"/>
                </a:solidFill>
                <a:effectLst/>
                <a:latin typeface="+mn-lt"/>
                <a:ea typeface="+mn-ea"/>
                <a:cs typeface="+mn-cs"/>
              </a:rPr>
              <a:t> </a:t>
            </a:r>
            <a:r>
              <a:rPr lang="fr-FR" sz="1200" i="1" kern="1200" dirty="0" err="1" smtClean="0">
                <a:solidFill>
                  <a:schemeClr val="tx1"/>
                </a:solidFill>
                <a:effectLst/>
                <a:latin typeface="+mn-lt"/>
                <a:ea typeface="+mn-ea"/>
                <a:cs typeface="+mn-cs"/>
              </a:rPr>
              <a:t>Mavima</a:t>
            </a:r>
            <a:r>
              <a:rPr lang="fr-FR" sz="1200" i="1" kern="1200" dirty="0" smtClean="0">
                <a:solidFill>
                  <a:schemeClr val="tx1"/>
                </a:solidFill>
                <a:effectLst/>
                <a:latin typeface="+mn-lt"/>
                <a:ea typeface="+mn-ea"/>
                <a:cs typeface="+mn-cs"/>
              </a:rPr>
              <a:t> faire quelque chose à propos de lui-même dans le monde réel, ne l'envoyez pas en prison pour devenir dur et amer. Ce garçon a appris sa leçon mille fois et ne fera jamais la même erreur, </a:t>
            </a:r>
            <a:r>
              <a:rPr lang="fr-FR" sz="1200" i="1" kern="1200" dirty="0" err="1" smtClean="0">
                <a:solidFill>
                  <a:schemeClr val="tx1"/>
                </a:solidFill>
                <a:effectLst/>
                <a:latin typeface="+mn-lt"/>
                <a:ea typeface="+mn-ea"/>
                <a:cs typeface="+mn-cs"/>
              </a:rPr>
              <a:t>at</a:t>
            </a:r>
            <a:r>
              <a:rPr lang="fr-FR" sz="1200" i="1" kern="1200" dirty="0" smtClean="0">
                <a:solidFill>
                  <a:schemeClr val="tx1"/>
                </a:solidFill>
                <a:effectLst/>
                <a:latin typeface="+mn-lt"/>
                <a:ea typeface="+mn-ea"/>
                <a:cs typeface="+mn-cs"/>
              </a:rPr>
              <a:t>-il dit. »</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Lorsque l'audience s'est terminée, la famille de la victime a traversé la salle pour embrasser, réconforter et pardonner publiquement </a:t>
            </a:r>
            <a:r>
              <a:rPr lang="fr-FR" sz="1200" i="1" kern="1200" dirty="0" err="1" smtClean="0">
                <a:solidFill>
                  <a:schemeClr val="tx1"/>
                </a:solidFill>
                <a:effectLst/>
                <a:latin typeface="+mn-lt"/>
                <a:ea typeface="+mn-ea"/>
                <a:cs typeface="+mn-cs"/>
              </a:rPr>
              <a:t>Mavima</a:t>
            </a:r>
            <a:r>
              <a:rPr lang="fr-FR" sz="1200" i="1" kern="1200" dirty="0" smtClean="0">
                <a:solidFill>
                  <a:schemeClr val="tx1"/>
                </a:solidFill>
                <a:effectLst/>
                <a:latin typeface="+mn-lt"/>
                <a:ea typeface="+mn-ea"/>
                <a:cs typeface="+mn-cs"/>
              </a:rPr>
              <a:t>.</a:t>
            </a:r>
            <a:endParaRPr lang="es-AR" sz="1200" kern="1200" dirty="0" smtClean="0">
              <a:solidFill>
                <a:schemeClr val="tx1"/>
              </a:solidFill>
              <a:effectLst/>
              <a:latin typeface="+mn-lt"/>
              <a:ea typeface="+mn-ea"/>
              <a:cs typeface="+mn-cs"/>
            </a:endParaRPr>
          </a:p>
          <a:p>
            <a:endParaRPr lang="en-US" sz="1200" dirty="0" smtClean="0"/>
          </a:p>
          <a:p>
            <a:r>
              <a:rPr lang="en-US" sz="1200" dirty="0" smtClean="0"/>
              <a:t>Photo </a:t>
            </a:r>
            <a:r>
              <a:rPr lang="en-US" sz="1200" dirty="0" err="1" smtClean="0"/>
              <a:t>prise</a:t>
            </a:r>
            <a:r>
              <a:rPr lang="en-US" sz="1200" dirty="0" smtClean="0"/>
              <a:t> par : Chris Clark, Grand Rapids Press</a:t>
            </a:r>
          </a:p>
          <a:p>
            <a:endParaRPr lang="en-US" sz="1200" dirty="0" smtClean="0"/>
          </a:p>
          <a:p>
            <a:endParaRPr lang="es-ES" sz="1200" dirty="0" smtClean="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44</a:t>
            </a:fld>
            <a:endParaRPr lang="es-ES"/>
          </a:p>
        </p:txBody>
      </p:sp>
    </p:spTree>
    <p:extLst>
      <p:ext uri="{BB962C8B-B14F-4D97-AF65-F5344CB8AC3E}">
        <p14:creationId xmlns:p14="http://schemas.microsoft.com/office/powerpoint/2010/main" val="36426434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smtClean="0">
                <a:ln w="11430"/>
                <a:solidFill>
                  <a:srgbClr val="660066"/>
                </a:solidFill>
                <a:effectLst>
                  <a:outerShdw blurRad="76200" dist="50800" dir="5400000" algn="tl" rotWithShape="0">
                    <a:srgbClr val="000000">
                      <a:alpha val="65000"/>
                    </a:srgbClr>
                  </a:outerShdw>
                </a:effectLst>
                <a:latin typeface="Myriad Pro" pitchFamily="34" charset="0"/>
              </a:rPr>
              <a:t>13. </a:t>
            </a:r>
            <a:r>
              <a:rPr lang="fr-FR" sz="1200" b="1" kern="1200" dirty="0" smtClean="0">
                <a:solidFill>
                  <a:schemeClr val="tx1"/>
                </a:solidFill>
                <a:effectLst/>
                <a:latin typeface="+mn-lt"/>
                <a:ea typeface="+mn-ea"/>
                <a:cs typeface="+mn-cs"/>
              </a:rPr>
              <a:t>Que devons-nous nous rappeler de dire quand nous demandons</a:t>
            </a:r>
            <a:r>
              <a:rPr lang="fr-FR" sz="1200" kern="120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à Dieu quelque chose? Matthieu </a:t>
            </a:r>
            <a:r>
              <a:rPr lang="es-ES" sz="800" b="1" i="1" spc="50" dirty="0" smtClean="0">
                <a:ln w="11430"/>
                <a:solidFill>
                  <a:srgbClr val="660066"/>
                </a:solidFill>
                <a:effectLst>
                  <a:outerShdw blurRad="76200" dist="50800" dir="5400000" algn="tl" rotWithShape="0">
                    <a:srgbClr val="000000">
                      <a:alpha val="65000"/>
                    </a:srgbClr>
                  </a:outerShdw>
                </a:effectLst>
                <a:latin typeface="Myriad Pro" pitchFamily="34" charset="0"/>
              </a:rPr>
              <a:t>26 : 39</a:t>
            </a:r>
          </a:p>
          <a:p>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45</a:t>
            </a:fld>
            <a:endParaRPr lang="es-ES"/>
          </a:p>
        </p:txBody>
      </p:sp>
    </p:spTree>
    <p:extLst>
      <p:ext uri="{BB962C8B-B14F-4D97-AF65-F5344CB8AC3E}">
        <p14:creationId xmlns:p14="http://schemas.microsoft.com/office/powerpoint/2010/main" val="7768008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err="1" smtClean="0">
                <a:ln w="11430"/>
                <a:solidFill>
                  <a:srgbClr val="CC00CC"/>
                </a:solidFill>
                <a:effectLst>
                  <a:outerShdw blurRad="76200" dist="50800" dir="5400000" algn="tl" rotWithShape="0">
                    <a:srgbClr val="000000">
                      <a:alpha val="65000"/>
                    </a:srgbClr>
                  </a:outerShdw>
                </a:effectLst>
                <a:latin typeface="Myriad Pro" pitchFamily="34" charset="0"/>
              </a:rPr>
              <a:t>Dieu</a:t>
            </a:r>
            <a:r>
              <a:rPr lang="es-ES" sz="1200" b="1" i="1" spc="50" dirty="0" smtClean="0">
                <a:ln w="11430"/>
                <a:solidFill>
                  <a:srgbClr val="CC00CC"/>
                </a:solidFill>
                <a:effectLst>
                  <a:outerShdw blurRad="76200" dist="50800" dir="5400000" algn="tl" rotWithShape="0">
                    <a:srgbClr val="000000">
                      <a:alpha val="65000"/>
                    </a:srgbClr>
                  </a:outerShdw>
                </a:effectLst>
                <a:latin typeface="Myriad Pro" pitchFamily="34" charset="0"/>
              </a:rPr>
              <a:t> </a:t>
            </a:r>
            <a:r>
              <a:rPr lang="es-ES" sz="1200" b="1" i="1" spc="50" dirty="0" err="1" smtClean="0">
                <a:ln w="11430"/>
                <a:solidFill>
                  <a:srgbClr val="CC00CC"/>
                </a:solidFill>
                <a:effectLst>
                  <a:outerShdw blurRad="76200" dist="50800" dir="5400000" algn="tl" rotWithShape="0">
                    <a:srgbClr val="000000">
                      <a:alpha val="65000"/>
                    </a:srgbClr>
                  </a:outerShdw>
                </a:effectLst>
                <a:latin typeface="Myriad Pro" pitchFamily="34" charset="0"/>
              </a:rPr>
              <a:t>connaît</a:t>
            </a:r>
            <a:r>
              <a:rPr lang="es-ES" sz="1200" b="1" i="1" spc="50" dirty="0" smtClean="0">
                <a:ln w="11430"/>
                <a:solidFill>
                  <a:srgbClr val="CC00CC"/>
                </a:solidFill>
                <a:effectLst>
                  <a:outerShdw blurRad="76200" dist="50800" dir="5400000" algn="tl" rotWithShape="0">
                    <a:srgbClr val="000000">
                      <a:alpha val="65000"/>
                    </a:srgbClr>
                  </a:outerShdw>
                </a:effectLst>
                <a:latin typeface="Myriad Pro" pitchFamily="34" charset="0"/>
              </a:rPr>
              <a:t> nos </a:t>
            </a:r>
            <a:r>
              <a:rPr lang="es-ES" sz="1200" b="1" i="1" spc="50" dirty="0" err="1" smtClean="0">
                <a:ln w="11430"/>
                <a:solidFill>
                  <a:srgbClr val="CC00CC"/>
                </a:solidFill>
                <a:effectLst>
                  <a:outerShdw blurRad="76200" dist="50800" dir="5400000" algn="tl" rotWithShape="0">
                    <a:srgbClr val="000000">
                      <a:alpha val="65000"/>
                    </a:srgbClr>
                  </a:outerShdw>
                </a:effectLst>
                <a:latin typeface="Myriad Pro" pitchFamily="34" charset="0"/>
              </a:rPr>
              <a:t>besoins</a:t>
            </a:r>
            <a:r>
              <a:rPr lang="es-ES" sz="1200" b="1" i="1" spc="50" dirty="0" smtClean="0">
                <a:ln w="11430"/>
                <a:solidFill>
                  <a:srgbClr val="CC00CC"/>
                </a:solidFill>
                <a:effectLst>
                  <a:outerShdw blurRad="76200" dist="50800" dir="5400000" algn="tl" rotWithShape="0">
                    <a:srgbClr val="000000">
                      <a:alpha val="65000"/>
                    </a:srgbClr>
                  </a:outerShdw>
                </a:effectLst>
                <a:latin typeface="Myriad Pro" pitchFamily="34" charset="0"/>
              </a:rPr>
              <a:t>. </a:t>
            </a:r>
            <a:r>
              <a:rPr lang="es-ES" sz="10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(Romanos 8 : 26)</a:t>
            </a:r>
          </a:p>
          <a:p>
            <a:r>
              <a:rPr lang="fr-FR" sz="1200" kern="1200" dirty="0" smtClean="0">
                <a:solidFill>
                  <a:schemeClr val="tx1"/>
                </a:solidFill>
                <a:effectLst/>
                <a:latin typeface="+mn-lt"/>
                <a:ea typeface="+mn-ea"/>
                <a:cs typeface="+mn-cs"/>
              </a:rPr>
              <a:t>Nous devrions laisser le Seigneur nous façonner, comme le potier façonne l’argile avec ses mains. </a:t>
            </a:r>
            <a:r>
              <a:rPr lang="es-AR" dirty="0" smtClean="0"/>
              <a:t> </a:t>
            </a:r>
          </a:p>
          <a:p>
            <a:r>
              <a:rPr lang="es-AR" dirty="0" smtClean="0"/>
              <a:t>(</a:t>
            </a:r>
            <a:r>
              <a:rPr lang="fr-FR" sz="1200" kern="1200" dirty="0" smtClean="0">
                <a:solidFill>
                  <a:schemeClr val="tx1"/>
                </a:solidFill>
                <a:effectLst/>
                <a:latin typeface="+mn-lt"/>
                <a:ea typeface="+mn-ea"/>
                <a:cs typeface="+mn-cs"/>
              </a:rPr>
              <a:t>Jérémie </a:t>
            </a:r>
            <a:r>
              <a:rPr lang="es-AR" dirty="0" smtClean="0"/>
              <a:t>18 : 6)</a:t>
            </a:r>
          </a:p>
          <a:p>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46</a:t>
            </a:fld>
            <a:endParaRPr lang="es-ES"/>
          </a:p>
        </p:txBody>
      </p:sp>
    </p:spTree>
    <p:extLst>
      <p:ext uri="{BB962C8B-B14F-4D97-AF65-F5344CB8AC3E}">
        <p14:creationId xmlns:p14="http://schemas.microsoft.com/office/powerpoint/2010/main" val="13835706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i="1" spc="50" dirty="0" smtClean="0">
                <a:ln w="11430"/>
                <a:solidFill>
                  <a:srgbClr val="CC00CC"/>
                </a:solidFill>
                <a:effectLst>
                  <a:outerShdw blurRad="76200" dist="50800" dir="5400000" algn="tl" rotWithShape="0">
                    <a:srgbClr val="000000">
                      <a:alpha val="65000"/>
                    </a:srgbClr>
                  </a:outerShdw>
                </a:effectLst>
                <a:latin typeface="Myriad Pro" pitchFamily="34" charset="0"/>
              </a:rPr>
              <a:t>Dieu peut donner une réponse. </a:t>
            </a:r>
          </a:p>
          <a:p>
            <a:r>
              <a:rPr lang="fr-FR" sz="1200" b="1" i="1" spc="50" dirty="0" smtClean="0">
                <a:ln w="11430"/>
                <a:solidFill>
                  <a:srgbClr val="CC00CC"/>
                </a:solidFill>
                <a:effectLst>
                  <a:outerShdw blurRad="76200" dist="50800" dir="5400000" algn="tl" rotWithShape="0">
                    <a:srgbClr val="000000">
                      <a:alpha val="65000"/>
                    </a:srgbClr>
                  </a:outerShdw>
                </a:effectLst>
                <a:latin typeface="Myriad Pro" pitchFamily="34" charset="0"/>
              </a:rPr>
              <a:t>OUI. NON. ATTENDEZ. </a:t>
            </a:r>
          </a:p>
          <a:p>
            <a:r>
              <a:rPr lang="fr-FR" sz="1200" b="1" i="1" spc="50" dirty="0" smtClean="0">
                <a:ln w="11430"/>
                <a:solidFill>
                  <a:srgbClr val="CC00CC"/>
                </a:solidFill>
                <a:effectLst>
                  <a:outerShdw blurRad="76200" dist="50800" dir="5400000" algn="tl" rotWithShape="0">
                    <a:srgbClr val="000000">
                      <a:alpha val="65000"/>
                    </a:srgbClr>
                  </a:outerShdw>
                </a:effectLst>
                <a:latin typeface="Myriad Pro" pitchFamily="34" charset="0"/>
              </a:rPr>
              <a:t>Il sait ce qui est bon pour nous.</a:t>
            </a:r>
          </a:p>
          <a:p>
            <a:endParaRPr lang="es-ES_tradnl" sz="1200" i="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Une mère désespérée priait Dieu en faveur de son fils mourant. Elle répétait encore et encore : « Seigneur, tu dois lui redonner la santé.</a:t>
            </a:r>
            <a:r>
              <a:rPr lang="fr-FR" sz="1200" i="1" kern="1200" baseline="0" dirty="0" smtClean="0">
                <a:solidFill>
                  <a:schemeClr val="tx1"/>
                </a:solidFill>
                <a:effectLst/>
                <a:latin typeface="+mn-lt"/>
                <a:ea typeface="+mn-ea"/>
                <a:cs typeface="+mn-cs"/>
              </a:rPr>
              <a:t> </a:t>
            </a:r>
            <a:r>
              <a:rPr lang="fr-FR" sz="1200" i="1" kern="1200" dirty="0" smtClean="0">
                <a:solidFill>
                  <a:schemeClr val="tx1"/>
                </a:solidFill>
                <a:effectLst/>
                <a:latin typeface="+mn-lt"/>
                <a:ea typeface="+mn-ea"/>
                <a:cs typeface="+mn-cs"/>
              </a:rPr>
              <a:t>» ordonnant virtuellement Dieu de le faire. </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L’enfant guérit mais comme il grandissait, il devint un véritable tourment pour sa mère, qui vécut l’amère expérience de le voir à l’échafaud comme criminel à l’âge de vingt-deux ans. Elle réalisa alors qu’elle aurait dû dire, « </a:t>
            </a:r>
            <a:r>
              <a:rPr lang="fr-FR" sz="1200" b="1" i="1" kern="1200" dirty="0" smtClean="0">
                <a:solidFill>
                  <a:schemeClr val="tx1"/>
                </a:solidFill>
                <a:effectLst/>
                <a:latin typeface="+mn-lt"/>
                <a:ea typeface="+mn-ea"/>
                <a:cs typeface="+mn-cs"/>
              </a:rPr>
              <a:t>QUE TA VOLONTÉ SOIT FAITE</a:t>
            </a:r>
            <a:r>
              <a:rPr lang="fr-FR" sz="1200" i="1" kern="1200" dirty="0" smtClean="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47</a:t>
            </a:fld>
            <a:endParaRPr lang="es-ES"/>
          </a:p>
        </p:txBody>
      </p:sp>
    </p:spTree>
    <p:extLst>
      <p:ext uri="{BB962C8B-B14F-4D97-AF65-F5344CB8AC3E}">
        <p14:creationId xmlns:p14="http://schemas.microsoft.com/office/powerpoint/2010/main" val="13835706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Soyons persévérants</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b="1" i="1" spc="50" dirty="0" smtClean="0">
              <a:ln w="11430"/>
              <a:solidFill>
                <a:srgbClr val="660066"/>
              </a:solidFill>
              <a:effectLst>
                <a:outerShdw blurRad="76200" dist="50800" dir="5400000" algn="tl" rotWithShape="0">
                  <a:srgbClr val="000000">
                    <a:alpha val="65000"/>
                  </a:srgbClr>
                </a:outerShdw>
              </a:effectLst>
              <a:latin typeface="Myriad Pro" pitchFamily="34" charset="0"/>
            </a:endParaRPr>
          </a:p>
          <a:p>
            <a:r>
              <a:rPr lang="fr-FR" sz="1200" i="1" u="sng" kern="1200" dirty="0" smtClean="0">
                <a:solidFill>
                  <a:schemeClr val="tx1"/>
                </a:solidFill>
                <a:effectLst/>
                <a:latin typeface="+mn-lt"/>
                <a:ea typeface="+mn-ea"/>
                <a:cs typeface="+mn-cs"/>
              </a:rPr>
              <a:t>Parabole de la veuve qui importunait</a:t>
            </a:r>
            <a:r>
              <a:rPr lang="fr-FR" sz="1200" i="1" kern="1200" dirty="0" smtClean="0">
                <a:solidFill>
                  <a:schemeClr val="tx1"/>
                </a:solidFill>
                <a:effectLst/>
                <a:latin typeface="+mn-lt"/>
                <a:ea typeface="+mn-ea"/>
                <a:cs typeface="+mn-cs"/>
              </a:rPr>
              <a:t>.</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dirty="0" err="1" smtClean="0"/>
              <a:t>Luc</a:t>
            </a:r>
            <a:r>
              <a:rPr lang="es-ES_tradnl" sz="1200" b="1" dirty="0" smtClean="0"/>
              <a:t> 18 : 1-7</a:t>
            </a:r>
            <a:endParaRPr lang="es-ES_tradnl" sz="1200" i="1" u="sng" dirty="0" smtClean="0"/>
          </a:p>
          <a:p>
            <a:r>
              <a:rPr lang="fr-FR" sz="1200" b="0" i="0" kern="1200" dirty="0" smtClean="0">
                <a:solidFill>
                  <a:schemeClr val="tx1"/>
                </a:solidFill>
                <a:effectLst/>
                <a:latin typeface="+mn-lt"/>
                <a:ea typeface="+mn-ea"/>
                <a:cs typeface="+mn-cs"/>
              </a:rPr>
              <a:t>Jésus leur adressa une parabole, pour montrer qu'il faut toujours prier, et ne point se relâcher.</a:t>
            </a:r>
          </a:p>
          <a:p>
            <a:r>
              <a:rPr lang="fr-FR" sz="1200" b="1" i="0" kern="1200" baseline="30000" dirty="0" smtClean="0">
                <a:solidFill>
                  <a:schemeClr val="tx1"/>
                </a:solidFill>
                <a:effectLst/>
                <a:latin typeface="+mn-lt"/>
                <a:ea typeface="+mn-ea"/>
                <a:cs typeface="+mn-cs"/>
              </a:rPr>
              <a:t>2 </a:t>
            </a:r>
            <a:r>
              <a:rPr lang="fr-FR" sz="1200" b="0" i="0" kern="1200" dirty="0" smtClean="0">
                <a:solidFill>
                  <a:schemeClr val="tx1"/>
                </a:solidFill>
                <a:effectLst/>
                <a:latin typeface="+mn-lt"/>
                <a:ea typeface="+mn-ea"/>
                <a:cs typeface="+mn-cs"/>
              </a:rPr>
              <a:t>Il dit: Il y avait dans une ville un juge qui ne craignait point Dieu et qui n'avait d'égard pour personne.</a:t>
            </a:r>
          </a:p>
          <a:p>
            <a:r>
              <a:rPr lang="fr-FR" sz="1200" b="1" i="0" kern="1200" baseline="30000" dirty="0" smtClean="0">
                <a:solidFill>
                  <a:schemeClr val="tx1"/>
                </a:solidFill>
                <a:effectLst/>
                <a:latin typeface="+mn-lt"/>
                <a:ea typeface="+mn-ea"/>
                <a:cs typeface="+mn-cs"/>
              </a:rPr>
              <a:t>3 </a:t>
            </a:r>
            <a:r>
              <a:rPr lang="fr-FR" sz="1200" b="0" i="0" kern="1200" dirty="0" smtClean="0">
                <a:solidFill>
                  <a:schemeClr val="tx1"/>
                </a:solidFill>
                <a:effectLst/>
                <a:latin typeface="+mn-lt"/>
                <a:ea typeface="+mn-ea"/>
                <a:cs typeface="+mn-cs"/>
              </a:rPr>
              <a:t>Il y avait aussi dans cette ville une veuve qui venait lui dire: Fais-moi justice de ma partie adverse.</a:t>
            </a:r>
          </a:p>
          <a:p>
            <a:r>
              <a:rPr lang="fr-FR" sz="1200" b="1" i="0" kern="1200" baseline="30000" dirty="0" smtClean="0">
                <a:solidFill>
                  <a:schemeClr val="tx1"/>
                </a:solidFill>
                <a:effectLst/>
                <a:latin typeface="+mn-lt"/>
                <a:ea typeface="+mn-ea"/>
                <a:cs typeface="+mn-cs"/>
              </a:rPr>
              <a:t>4 </a:t>
            </a:r>
            <a:r>
              <a:rPr lang="fr-FR" sz="1200" b="0" i="0" kern="1200" dirty="0" smtClean="0">
                <a:solidFill>
                  <a:schemeClr val="tx1"/>
                </a:solidFill>
                <a:effectLst/>
                <a:latin typeface="+mn-lt"/>
                <a:ea typeface="+mn-ea"/>
                <a:cs typeface="+mn-cs"/>
              </a:rPr>
              <a:t>Pendant longtemps il refusa. Mais ensuite il dit en lui-même: Quoique je ne craigne point Dieu et que je n'aie d'égard pour personne,</a:t>
            </a:r>
          </a:p>
          <a:p>
            <a:r>
              <a:rPr lang="fr-FR" sz="1200" b="1" i="0" kern="1200" baseline="30000" dirty="0" smtClean="0">
                <a:solidFill>
                  <a:schemeClr val="tx1"/>
                </a:solidFill>
                <a:effectLst/>
                <a:latin typeface="+mn-lt"/>
                <a:ea typeface="+mn-ea"/>
                <a:cs typeface="+mn-cs"/>
              </a:rPr>
              <a:t>5 </a:t>
            </a:r>
            <a:r>
              <a:rPr lang="fr-FR" sz="1200" b="0" i="0" kern="1200" dirty="0" smtClean="0">
                <a:solidFill>
                  <a:schemeClr val="tx1"/>
                </a:solidFill>
                <a:effectLst/>
                <a:latin typeface="+mn-lt"/>
                <a:ea typeface="+mn-ea"/>
                <a:cs typeface="+mn-cs"/>
              </a:rPr>
              <a:t>néanmoins, parce que cette veuve m'importune, je lui ferai justice, afin qu'elle ne vienne pas sans cesse me rompre la tête.</a:t>
            </a:r>
          </a:p>
          <a:p>
            <a:r>
              <a:rPr lang="fr-FR" sz="1200" b="1" i="0" kern="1200" baseline="30000" dirty="0" smtClean="0">
                <a:solidFill>
                  <a:schemeClr val="tx1"/>
                </a:solidFill>
                <a:effectLst/>
                <a:latin typeface="+mn-lt"/>
                <a:ea typeface="+mn-ea"/>
                <a:cs typeface="+mn-cs"/>
              </a:rPr>
              <a:t>6 </a:t>
            </a:r>
            <a:r>
              <a:rPr lang="fr-FR" sz="1200" b="0" i="0" kern="1200" dirty="0" smtClean="0">
                <a:solidFill>
                  <a:schemeClr val="tx1"/>
                </a:solidFill>
                <a:effectLst/>
                <a:latin typeface="+mn-lt"/>
                <a:ea typeface="+mn-ea"/>
                <a:cs typeface="+mn-cs"/>
              </a:rPr>
              <a:t>Le Seigneur ajouta: Entendez ce que dit le juge inique.</a:t>
            </a:r>
          </a:p>
          <a:p>
            <a:r>
              <a:rPr lang="fr-FR" sz="1200" b="1" i="0" kern="1200" baseline="30000" dirty="0" smtClean="0">
                <a:solidFill>
                  <a:schemeClr val="tx1"/>
                </a:solidFill>
                <a:effectLst/>
                <a:latin typeface="+mn-lt"/>
                <a:ea typeface="+mn-ea"/>
                <a:cs typeface="+mn-cs"/>
              </a:rPr>
              <a:t>7 </a:t>
            </a:r>
            <a:r>
              <a:rPr lang="fr-FR" sz="1200" b="0" i="0" kern="1200" dirty="0" smtClean="0">
                <a:solidFill>
                  <a:schemeClr val="tx1"/>
                </a:solidFill>
                <a:effectLst/>
                <a:latin typeface="+mn-lt"/>
                <a:ea typeface="+mn-ea"/>
                <a:cs typeface="+mn-cs"/>
              </a:rPr>
              <a:t>Et Dieu ne fera-t-il pas justice à ses élus, qui crient à lui jour et nuit, et tardera-t-il à leur égard ?</a:t>
            </a:r>
          </a:p>
          <a:p>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48</a:t>
            </a:fld>
            <a:endParaRPr lang="es-ES"/>
          </a:p>
        </p:txBody>
      </p:sp>
    </p:spTree>
    <p:extLst>
      <p:ext uri="{BB962C8B-B14F-4D97-AF65-F5344CB8AC3E}">
        <p14:creationId xmlns:p14="http://schemas.microsoft.com/office/powerpoint/2010/main" val="18039681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smtClean="0">
                <a:ln w="11430"/>
                <a:solidFill>
                  <a:srgbClr val="660066"/>
                </a:solidFill>
                <a:effectLst>
                  <a:outerShdw blurRad="76200" dist="50800" dir="5400000" algn="tl" rotWithShape="0">
                    <a:srgbClr val="000000">
                      <a:alpha val="65000"/>
                    </a:srgbClr>
                  </a:outerShdw>
                </a:effectLst>
                <a:latin typeface="Myriad Pro" pitchFamily="34" charset="0"/>
              </a:rPr>
              <a:t>15.</a:t>
            </a:r>
            <a:r>
              <a:rPr lang="es-ES" sz="1200" b="1" i="1" spc="50" baseline="0" dirty="0" smtClean="0">
                <a:ln w="11430"/>
                <a:solidFill>
                  <a:srgbClr val="660066"/>
                </a:solidFill>
                <a:effectLst>
                  <a:outerShdw blurRad="76200" dist="50800" dir="5400000" algn="tl" rotWithShape="0">
                    <a:srgbClr val="000000">
                      <a:alpha val="65000"/>
                    </a:srgbClr>
                  </a:outerShdw>
                </a:effectLst>
                <a:latin typeface="Myriad Pro" pitchFamily="34" charset="0"/>
              </a:rPr>
              <a:t> </a:t>
            </a:r>
            <a:r>
              <a:rPr lang="fr-FR" sz="1200" b="1" kern="1200" dirty="0" smtClean="0">
                <a:solidFill>
                  <a:schemeClr val="tx1"/>
                </a:solidFill>
                <a:effectLst/>
                <a:latin typeface="+mn-lt"/>
                <a:ea typeface="+mn-ea"/>
                <a:cs typeface="+mn-cs"/>
              </a:rPr>
              <a:t>Que devrions-nous respecter pour être entendus par Dieu ? </a:t>
            </a:r>
            <a:r>
              <a:rPr lang="fr-FR" sz="1200" b="1" i="1" kern="1200" dirty="0" smtClean="0">
                <a:solidFill>
                  <a:schemeClr val="tx1"/>
                </a:solidFill>
                <a:effectLst/>
                <a:latin typeface="+mn-lt"/>
                <a:ea typeface="+mn-ea"/>
                <a:cs typeface="+mn-cs"/>
              </a:rPr>
              <a:t>RESPECT À SA LOI</a:t>
            </a:r>
            <a:endParaRPr lang="es-A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b="1" cap="all" dirty="0" smtClean="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endParaRPr>
          </a:p>
          <a:p>
            <a:endParaRPr lang="es-ES" sz="1200" i="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49</a:t>
            </a:fld>
            <a:endParaRPr lang="es-ES"/>
          </a:p>
        </p:txBody>
      </p:sp>
    </p:spTree>
    <p:extLst>
      <p:ext uri="{BB962C8B-B14F-4D97-AF65-F5344CB8AC3E}">
        <p14:creationId xmlns:p14="http://schemas.microsoft.com/office/powerpoint/2010/main" val="1383570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i="1" kern="1200" dirty="0" smtClean="0">
                <a:solidFill>
                  <a:schemeClr val="tx1"/>
                </a:solidFill>
                <a:effectLst/>
                <a:latin typeface="+mn-lt"/>
                <a:ea typeface="+mn-ea"/>
                <a:cs typeface="+mn-cs"/>
              </a:rPr>
              <a:t>Le grand compositeur Franz Josef HAYDN, parlait une fois de tristesse et de dépression avec deux de ses amis.</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 Quand je suis troublé, je commence à boire et cela me donne des forces,» dit l’un d’eux. »</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 Ce que je fais » dit l’autre, « je commence à jouer de la musique, et bientôt je me sens mieux. »</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 Quand je suis triste » dit HAYDN « Je prie; seulement Dieu peut nous donner force et réconfort.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5</a:t>
            </a:fld>
            <a:endParaRPr lang="es-ES"/>
          </a:p>
        </p:txBody>
      </p:sp>
    </p:spTree>
    <p:extLst>
      <p:ext uri="{BB962C8B-B14F-4D97-AF65-F5344CB8AC3E}">
        <p14:creationId xmlns:p14="http://schemas.microsoft.com/office/powerpoint/2010/main" val="6280060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"Quoi que ce soit que nous demandions, nous le recevons de lui, parce que nous gardons ses commandements et que nous faisons ce qui lui est agréable.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spc="50" dirty="0" smtClean="0">
                <a:ln w="11430"/>
                <a:solidFill>
                  <a:srgbClr val="660066"/>
                </a:solidFill>
                <a:effectLst>
                  <a:outerShdw blurRad="76200" dist="50800" dir="5400000" algn="tl" rotWithShape="0">
                    <a:srgbClr val="000000">
                      <a:alpha val="65000"/>
                    </a:srgbClr>
                  </a:outerShdw>
                </a:effectLst>
                <a:latin typeface="Myriad Pro" pitchFamily="34" charset="0"/>
              </a:rPr>
              <a:t>1 Jean 3 : 22</a:t>
            </a:r>
            <a:endParaRPr lang="es-ES" sz="1200" b="0" i="0" kern="1200" dirty="0" smtClean="0">
              <a:solidFill>
                <a:schemeClr val="tx1"/>
              </a:solidFill>
              <a:effectLst/>
              <a:latin typeface="+mn-lt"/>
              <a:ea typeface="+mn-ea"/>
              <a:cs typeface="+mn-cs"/>
            </a:endParaRPr>
          </a:p>
          <a:p>
            <a:endParaRPr lang="es-ES" sz="1200" b="0" i="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Celui qui détourne l'oreille de l'audition de la loi, sa prière est aussi abominable. (Proverbes 28 : 9)</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50</a:t>
            </a:fld>
            <a:endParaRPr lang="es-ES"/>
          </a:p>
        </p:txBody>
      </p:sp>
    </p:spTree>
    <p:extLst>
      <p:ext uri="{BB962C8B-B14F-4D97-AF65-F5344CB8AC3E}">
        <p14:creationId xmlns:p14="http://schemas.microsoft.com/office/powerpoint/2010/main" val="36426434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smtClean="0">
                <a:ln w="11430"/>
                <a:solidFill>
                  <a:srgbClr val="660066"/>
                </a:solidFill>
                <a:effectLst>
                  <a:outerShdw blurRad="76200" dist="50800" dir="5400000" algn="tl" rotWithShape="0">
                    <a:srgbClr val="000000">
                      <a:alpha val="65000"/>
                    </a:srgbClr>
                  </a:outerShdw>
                </a:effectLst>
                <a:latin typeface="Myriad Pro" pitchFamily="34" charset="0"/>
              </a:rPr>
              <a:t>16.</a:t>
            </a:r>
            <a:r>
              <a:rPr lang="es-ES" sz="1200" b="1" i="1" spc="50" baseline="0" dirty="0" smtClean="0">
                <a:ln w="11430"/>
                <a:solidFill>
                  <a:srgbClr val="660066"/>
                </a:solidFill>
                <a:effectLst>
                  <a:outerShdw blurRad="76200" dist="50800" dir="5400000" algn="tl" rotWithShape="0">
                    <a:srgbClr val="000000">
                      <a:alpha val="65000"/>
                    </a:srgbClr>
                  </a:outerShdw>
                </a:effectLst>
                <a:latin typeface="Myriad Pro" pitchFamily="34" charset="0"/>
              </a:rPr>
              <a:t> </a:t>
            </a:r>
            <a:r>
              <a:rPr lang="fr-FR" sz="1200" b="1" i="1" spc="50" dirty="0" smtClean="0">
                <a:ln w="11430"/>
                <a:solidFill>
                  <a:srgbClr val="660066"/>
                </a:solidFill>
                <a:effectLst>
                  <a:outerShdw blurRad="76200" dist="50800" dir="5400000" algn="tl" rotWithShape="0">
                    <a:srgbClr val="000000">
                      <a:alpha val="65000"/>
                    </a:srgbClr>
                  </a:outerShdw>
                </a:effectLst>
                <a:latin typeface="Myriad Pro" pitchFamily="34" charset="0"/>
              </a:rPr>
              <a:t>Au nom de qui devons-nous prier ? Pourquoi ? </a:t>
            </a:r>
          </a:p>
          <a:p>
            <a:endParaRPr lang="es-ES" dirty="0" smtClean="0"/>
          </a:p>
          <a:p>
            <a:r>
              <a:rPr lang="fr-FR" sz="1200" i="1" u="sng" kern="1200" dirty="0" smtClean="0">
                <a:solidFill>
                  <a:schemeClr val="tx1"/>
                </a:solidFill>
                <a:effectLst/>
                <a:latin typeface="+mn-lt"/>
                <a:ea typeface="+mn-ea"/>
                <a:cs typeface="+mn-cs"/>
              </a:rPr>
              <a:t>Au nom de Jésus.</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Le péché nous a séparés de Dieu. C’est seulement par la grâce de Christ que nous pouvons espérer que nos prières arrivent jusqu’au trône de Dieu.</a:t>
            </a:r>
            <a:endParaRPr lang="es-AR" sz="1200" kern="1200" dirty="0" smtClean="0">
              <a:solidFill>
                <a:schemeClr val="tx1"/>
              </a:solidFill>
              <a:effectLst/>
              <a:latin typeface="+mn-lt"/>
              <a:ea typeface="+mn-ea"/>
              <a:cs typeface="+mn-cs"/>
            </a:endParaRPr>
          </a:p>
          <a:p>
            <a:endParaRPr lang="es-ES" dirty="0" smtClean="0"/>
          </a:p>
          <a:p>
            <a:endParaRPr lang="es-ES" dirty="0" smtClean="0"/>
          </a:p>
          <a:p>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51</a:t>
            </a:fld>
            <a:endParaRPr lang="es-ES"/>
          </a:p>
        </p:txBody>
      </p:sp>
    </p:spTree>
    <p:extLst>
      <p:ext uri="{BB962C8B-B14F-4D97-AF65-F5344CB8AC3E}">
        <p14:creationId xmlns:p14="http://schemas.microsoft.com/office/powerpoint/2010/main" val="401545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0" i="0" kern="1200" dirty="0" smtClean="0">
                <a:solidFill>
                  <a:schemeClr val="tx1"/>
                </a:solidFill>
                <a:effectLst/>
                <a:latin typeface="+mn-lt"/>
                <a:ea typeface="+mn-ea"/>
                <a:cs typeface="+mn-cs"/>
              </a:rPr>
              <a:t>En ce jour-là, vous ne m'interrogerez plus sur rien. En vérité, en vérité, je vous le dis, ce que vous demanderez au Père, il vous le donnera en mon nom.</a:t>
            </a:r>
          </a:p>
          <a:p>
            <a:r>
              <a:rPr lang="fr-FR" sz="1200" b="0" i="0" kern="1200" dirty="0" smtClean="0">
                <a:solidFill>
                  <a:schemeClr val="tx1"/>
                </a:solidFill>
                <a:effectLst/>
                <a:latin typeface="+mn-lt"/>
                <a:ea typeface="+mn-ea"/>
                <a:cs typeface="+mn-cs"/>
              </a:rPr>
              <a:t>Jusqu'à présent vous n'avez rien demandé en mon nom. Demandez, et vous recevrez, afin que votre joie soit parfaite</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spc="50" dirty="0" smtClean="0">
                <a:ln w="11430"/>
                <a:solidFill>
                  <a:srgbClr val="660066"/>
                </a:solidFill>
                <a:effectLst>
                  <a:outerShdw blurRad="76200" dist="50800" dir="5400000" algn="tl" rotWithShape="0">
                    <a:srgbClr val="000000">
                      <a:alpha val="65000"/>
                    </a:srgbClr>
                  </a:outerShdw>
                </a:effectLst>
                <a:latin typeface="Myriad Pro" pitchFamily="34" charset="0"/>
              </a:rPr>
              <a:t>Jean 16 : 23-24</a:t>
            </a:r>
            <a:endParaRPr lang="es-ES" sz="1200" b="1" spc="50" dirty="0" smtClean="0">
              <a:ln w="11430"/>
              <a:solidFill>
                <a:srgbClr val="660066"/>
              </a:solidFill>
              <a:effectLst>
                <a:outerShdw blurRad="76200" dist="50800" dir="5400000" algn="tl" rotWithShape="0">
                  <a:srgbClr val="000000">
                    <a:alpha val="65000"/>
                  </a:srgbClr>
                </a:outerShdw>
              </a:effectLst>
              <a:latin typeface="Myriad Pro" pitchFamily="34" charset="0"/>
            </a:endParaRPr>
          </a:p>
          <a:p>
            <a:endParaRPr lang="es-ES" sz="1200" dirty="0" smtClean="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52</a:t>
            </a:fld>
            <a:endParaRPr lang="es-ES"/>
          </a:p>
        </p:txBody>
      </p:sp>
    </p:spTree>
    <p:extLst>
      <p:ext uri="{BB962C8B-B14F-4D97-AF65-F5344CB8AC3E}">
        <p14:creationId xmlns:p14="http://schemas.microsoft.com/office/powerpoint/2010/main" val="36426434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SOULAGEMENT ET JOIE DANS LA PRIÈRE</a:t>
            </a:r>
            <a:endParaRPr lang="es-AR"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53</a:t>
            </a:fld>
            <a:endParaRPr lang="es-ES"/>
          </a:p>
        </p:txBody>
      </p:sp>
    </p:spTree>
    <p:extLst>
      <p:ext uri="{BB962C8B-B14F-4D97-AF65-F5344CB8AC3E}">
        <p14:creationId xmlns:p14="http://schemas.microsoft.com/office/powerpoint/2010/main" val="42464397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0" i="0" kern="1200" dirty="0" smtClean="0">
                <a:solidFill>
                  <a:schemeClr val="tx1"/>
                </a:solidFill>
                <a:effectLst/>
                <a:latin typeface="+mn-lt"/>
                <a:ea typeface="+mn-ea"/>
                <a:cs typeface="+mn-cs"/>
              </a:rPr>
              <a:t>Le sacrifice des méchants est en horreur à l'Éternel, Mais la prière des hommes droits lui est agréable. </a:t>
            </a:r>
          </a:p>
          <a:p>
            <a:r>
              <a:rPr lang="fr-FR" sz="1200" b="0" i="0" kern="1200" dirty="0" smtClean="0">
                <a:solidFill>
                  <a:schemeClr val="tx1"/>
                </a:solidFill>
                <a:effectLst/>
                <a:latin typeface="+mn-lt"/>
                <a:ea typeface="+mn-ea"/>
                <a:cs typeface="+mn-cs"/>
              </a:rPr>
              <a:t>La voie du méchant est en horreur à l'Éternel, Mais il aime celui qui poursuit la justice.</a:t>
            </a:r>
          </a:p>
          <a:p>
            <a:r>
              <a:rPr lang="fr-FR" sz="1200" b="1" kern="1200" dirty="0" smtClean="0">
                <a:solidFill>
                  <a:schemeClr val="tx1"/>
                </a:solidFill>
                <a:effectLst/>
                <a:latin typeface="+mn-lt"/>
                <a:ea typeface="+mn-ea"/>
                <a:cs typeface="+mn-cs"/>
              </a:rPr>
              <a:t>Proverbes </a:t>
            </a:r>
            <a:r>
              <a:rPr lang="es-ES_tradnl" sz="1200" b="1" spc="50" dirty="0" smtClean="0">
                <a:ln w="11430"/>
                <a:solidFill>
                  <a:srgbClr val="660066"/>
                </a:solidFill>
                <a:effectLst>
                  <a:outerShdw blurRad="76200" dist="50800" dir="5400000" algn="tl" rotWithShape="0">
                    <a:srgbClr val="000000">
                      <a:alpha val="65000"/>
                    </a:srgbClr>
                  </a:outerShdw>
                </a:effectLst>
                <a:latin typeface="Myriad Pro" pitchFamily="34" charset="0"/>
              </a:rPr>
              <a:t>15 : 8, 9</a:t>
            </a:r>
          </a:p>
          <a:p>
            <a:endParaRPr lang="es-ES" sz="1200" dirty="0" smtClean="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54</a:t>
            </a:fld>
            <a:endParaRPr lang="es-ES"/>
          </a:p>
        </p:txBody>
      </p:sp>
    </p:spTree>
    <p:extLst>
      <p:ext uri="{BB962C8B-B14F-4D97-AF65-F5344CB8AC3E}">
        <p14:creationId xmlns:p14="http://schemas.microsoft.com/office/powerpoint/2010/main" val="36426434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smtClean="0">
                <a:ln w="11430"/>
                <a:solidFill>
                  <a:srgbClr val="660066"/>
                </a:solidFill>
                <a:effectLst>
                  <a:outerShdw blurRad="76200" dist="50800" dir="5400000" algn="tl" rotWithShape="0">
                    <a:srgbClr val="000000">
                      <a:alpha val="65000"/>
                    </a:srgbClr>
                  </a:outerShdw>
                </a:effectLst>
                <a:latin typeface="Myriad Pro" pitchFamily="34" charset="0"/>
              </a:rPr>
              <a:t>17. </a:t>
            </a:r>
            <a:r>
              <a:rPr lang="fr-FR" sz="1200" b="1" kern="1200" dirty="0" smtClean="0">
                <a:solidFill>
                  <a:schemeClr val="tx1"/>
                </a:solidFill>
                <a:effectLst/>
                <a:latin typeface="+mn-lt"/>
                <a:ea typeface="+mn-ea"/>
                <a:cs typeface="+mn-cs"/>
              </a:rPr>
              <a:t>Quand nous nous sentons submergés par des problèmes, qui pouvons-nous appeler à l’aide ? </a:t>
            </a: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i="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Chaque être humain porte sur ses épaules un poids de soucis et de problèmes : la peur, l’incertitude, la déception, la frustration, l’amertume et l’insuccès, ainsi que ses propres défauts et ses péchés. </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Le poids de ce lourd fardeau menace de l’écraser et de le détruire. </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Dans de telles circonstances, nous devons communiquer avec Dieu par la prière, comme nous le faisons avec un ami.</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Quand nous faisons cela, Jésus se tient à nos côtés et prend notre lourd fardeau sur ses propres épaules ; il porte nos soucis, nos problèmes, nos péchés.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55</a:t>
            </a:fld>
            <a:endParaRPr lang="es-ES"/>
          </a:p>
        </p:txBody>
      </p:sp>
    </p:spTree>
    <p:extLst>
      <p:ext uri="{BB962C8B-B14F-4D97-AF65-F5344CB8AC3E}">
        <p14:creationId xmlns:p14="http://schemas.microsoft.com/office/powerpoint/2010/main" val="26221173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Venez à moi, vous tous qui êtes fatigués et chargés, et je vous donnerai du repos.</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Matthieu </a:t>
            </a:r>
            <a:r>
              <a:rPr lang="es-ES_tradnl" sz="1200" b="1" spc="50" dirty="0" smtClean="0">
                <a:ln w="11430"/>
                <a:solidFill>
                  <a:srgbClr val="660066"/>
                </a:solidFill>
                <a:effectLst>
                  <a:outerShdw blurRad="76200" dist="50800" dir="5400000" algn="tl" rotWithShape="0">
                    <a:srgbClr val="000000">
                      <a:alpha val="65000"/>
                    </a:srgbClr>
                  </a:outerShdw>
                </a:effectLst>
                <a:latin typeface="Myriad Pro" pitchFamily="34" charset="0"/>
              </a:rPr>
              <a:t>11 : 28</a:t>
            </a:r>
          </a:p>
          <a:p>
            <a:endParaRPr lang="es-ES" sz="1200" dirty="0" smtClean="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56</a:t>
            </a:fld>
            <a:endParaRPr lang="es-ES"/>
          </a:p>
        </p:txBody>
      </p:sp>
    </p:spTree>
    <p:extLst>
      <p:ext uri="{BB962C8B-B14F-4D97-AF65-F5344CB8AC3E}">
        <p14:creationId xmlns:p14="http://schemas.microsoft.com/office/powerpoint/2010/main" val="36426434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smtClean="0">
                <a:ln w="11430"/>
                <a:solidFill>
                  <a:srgbClr val="660066"/>
                </a:solidFill>
                <a:effectLst>
                  <a:outerShdw blurRad="76200" dist="50800" dir="5400000" algn="tl" rotWithShape="0">
                    <a:srgbClr val="000000">
                      <a:alpha val="65000"/>
                    </a:srgbClr>
                  </a:outerShdw>
                </a:effectLst>
                <a:latin typeface="Myriad Pro" pitchFamily="34" charset="0"/>
              </a:rPr>
              <a:t>18. </a:t>
            </a:r>
            <a:r>
              <a:rPr lang="fr-FR" sz="1200" b="1" kern="1200" dirty="0" smtClean="0">
                <a:solidFill>
                  <a:schemeClr val="tx1"/>
                </a:solidFill>
                <a:effectLst/>
                <a:latin typeface="+mn-lt"/>
                <a:ea typeface="+mn-ea"/>
                <a:cs typeface="+mn-cs"/>
              </a:rPr>
              <a:t>A quoi Dieu nous exhorte-il ? </a:t>
            </a:r>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57</a:t>
            </a:fld>
            <a:endParaRPr lang="es-ES"/>
          </a:p>
        </p:txBody>
      </p:sp>
    </p:spTree>
    <p:extLst>
      <p:ext uri="{BB962C8B-B14F-4D97-AF65-F5344CB8AC3E}">
        <p14:creationId xmlns:p14="http://schemas.microsoft.com/office/powerpoint/2010/main" val="42658966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Ayez du zèle, et non de la paresse. Soyez fervents d'esprit. Servez le Seigneur.</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Réjouissez-vous en espérance. Soyez patients dans l'affliction. Persévérez dans la prière.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Romains </a:t>
            </a:r>
            <a:r>
              <a:rPr lang="es-ES_tradnl" sz="1200" b="1" spc="50" dirty="0" smtClean="0">
                <a:ln w="11430"/>
                <a:solidFill>
                  <a:srgbClr val="660066"/>
                </a:solidFill>
                <a:effectLst>
                  <a:outerShdw blurRad="76200" dist="50800" dir="5400000" algn="tl" rotWithShape="0">
                    <a:srgbClr val="000000">
                      <a:alpha val="65000"/>
                    </a:srgbClr>
                  </a:outerShdw>
                </a:effectLst>
                <a:latin typeface="Myriad Pro" pitchFamily="34" charset="0"/>
              </a:rPr>
              <a:t>12 : 11-12 </a:t>
            </a:r>
          </a:p>
          <a:p>
            <a:endParaRPr lang="es-ES" sz="1200" dirty="0" smtClean="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58</a:t>
            </a:fld>
            <a:endParaRPr lang="es-ES"/>
          </a:p>
        </p:txBody>
      </p:sp>
    </p:spTree>
    <p:extLst>
      <p:ext uri="{BB962C8B-B14F-4D97-AF65-F5344CB8AC3E}">
        <p14:creationId xmlns:p14="http://schemas.microsoft.com/office/powerpoint/2010/main" val="36426434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spc="50" dirty="0" smtClean="0">
                <a:ln w="11430"/>
                <a:solidFill>
                  <a:srgbClr val="660066"/>
                </a:solidFill>
                <a:effectLst>
                  <a:outerShdw blurRad="76200" dist="50800" dir="5400000" algn="tl" rotWithShape="0">
                    <a:srgbClr val="000000">
                      <a:alpha val="65000"/>
                    </a:srgbClr>
                  </a:outerShdw>
                  <a:reflection blurRad="6350" stA="60000" endA="900" endPos="58000" dir="5400000" sy="-100000" algn="bl" rotWithShape="0"/>
                </a:effectLst>
                <a:latin typeface="Myriad Pro" pitchFamily="34" charset="0"/>
              </a:rPr>
              <a:t>EMPREINTES</a:t>
            </a:r>
            <a:r>
              <a:rPr lang="es-ES" sz="1050" b="1" spc="50" dirty="0" smtClean="0">
                <a:ln w="11430"/>
                <a:solidFill>
                  <a:srgbClr val="660066"/>
                </a:solidFill>
                <a:effectLst>
                  <a:outerShdw blurRad="76200" dist="50800" dir="5400000" algn="tl" rotWithShape="0">
                    <a:srgbClr val="000000">
                      <a:alpha val="65000"/>
                    </a:srgbClr>
                  </a:outerShdw>
                  <a:reflection blurRad="6350" stA="60000" endA="900" endPos="58000" dir="5400000" sy="-100000" algn="bl" rotWithShape="0"/>
                </a:effectLst>
                <a:latin typeface="Myriad Pro" pitchFamily="34" charset="0"/>
              </a:rPr>
              <a:t>…</a:t>
            </a:r>
            <a:endParaRPr lang="es-ES_tradnl" sz="1200" i="1"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 Une nuit, j’ai rêvé que je marchais sur la plage avec le Seigneur. Plusieurs scènes de ma vie se projetaient à travers le ciel. Dans chaque scène, j’ai remarqué des empreintes de pas dans le sable. Parfois il y avait deux paires d’empreintes ; à d’autres moments il n’y en avait qu’une. Cela m’ennuyait, parce que j’ai remarqué que durant les périodes difficiles de ma vie, quand je souffrais d’anxiété, de tristesse ou de défaite, je ne voyais qu’une empreinte de pas, alors j’ai dit au Seigneur </a:t>
            </a:r>
            <a:r>
              <a:rPr lang="fr-FR" sz="1200" i="1" kern="1200" dirty="0" smtClean="0">
                <a:solidFill>
                  <a:schemeClr val="tx1"/>
                </a:solidFill>
                <a:effectLst/>
                <a:latin typeface="+mn-lt"/>
                <a:ea typeface="+mn-ea"/>
                <a:cs typeface="+mn-cs"/>
              </a:rPr>
              <a:t>:</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59</a:t>
            </a:fld>
            <a:endParaRPr lang="es-ES"/>
          </a:p>
        </p:txBody>
      </p:sp>
    </p:spTree>
    <p:extLst>
      <p:ext uri="{BB962C8B-B14F-4D97-AF65-F5344CB8AC3E}">
        <p14:creationId xmlns:p14="http://schemas.microsoft.com/office/powerpoint/2010/main" val="4249830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La prière est une merveilleuse solution. Elle peut être comparée à un téléphone, par lequel nous pouvons entrer en contact direct avec Dieu. </a:t>
            </a:r>
            <a:endParaRPr lang="es-AR"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6</a:t>
            </a:fld>
            <a:endParaRPr lang="es-ES"/>
          </a:p>
        </p:txBody>
      </p:sp>
    </p:spTree>
    <p:extLst>
      <p:ext uri="{BB962C8B-B14F-4D97-AF65-F5344CB8AC3E}">
        <p14:creationId xmlns:p14="http://schemas.microsoft.com/office/powerpoint/2010/main" val="26478581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spc="50" dirty="0" smtClean="0">
                <a:ln w="11430"/>
                <a:solidFill>
                  <a:srgbClr val="660066"/>
                </a:solidFill>
                <a:effectLst>
                  <a:outerShdw blurRad="76200" dist="50800" dir="5400000" algn="tl" rotWithShape="0">
                    <a:srgbClr val="000000">
                      <a:alpha val="65000"/>
                    </a:srgbClr>
                  </a:outerShdw>
                  <a:reflection blurRad="6350" stA="60000" endA="900" endPos="58000" dir="5400000" sy="-100000" algn="bl" rotWithShape="0"/>
                </a:effectLst>
                <a:latin typeface="Myriad Pro" pitchFamily="34" charset="0"/>
              </a:rPr>
              <a:t>EMPREINTES</a:t>
            </a:r>
            <a:r>
              <a:rPr lang="es-ES" sz="1050" b="1" spc="50" dirty="0" smtClean="0">
                <a:ln w="11430"/>
                <a:solidFill>
                  <a:srgbClr val="660066"/>
                </a:solidFill>
                <a:effectLst>
                  <a:outerShdw blurRad="76200" dist="50800" dir="5400000" algn="tl" rotWithShape="0">
                    <a:srgbClr val="000000">
                      <a:alpha val="65000"/>
                    </a:srgbClr>
                  </a:outerShdw>
                  <a:reflection blurRad="6350" stA="60000" endA="900" endPos="58000" dir="5400000" sy="-100000" algn="bl" rotWithShape="0"/>
                </a:effectLst>
                <a:latin typeface="Myriad Pro" pitchFamily="34" charset="0"/>
              </a:rPr>
              <a:t>…</a:t>
            </a:r>
            <a:endParaRPr lang="es-ES_tradnl" sz="1200" i="1"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 </a:t>
            </a:r>
            <a:r>
              <a:rPr lang="fr-FR" sz="1200" i="1" kern="1200" dirty="0" smtClean="0">
                <a:solidFill>
                  <a:schemeClr val="tx1"/>
                </a:solidFill>
                <a:effectLst/>
                <a:latin typeface="+mn-lt"/>
                <a:ea typeface="+mn-ea"/>
                <a:cs typeface="+mn-cs"/>
              </a:rPr>
              <a:t>Tu m’as promis, que si je te suivais tu marcherais toujours avec moi. Mais j’ai remarqué que pendant les périodes les plus difficiles de ma vie, il n’y avait qu’une paire d’empreintes dans le sable. Pourquoi, quand j’avais le plus besoin de toi, tu n’étais pas là pour moi? » Le Seigneur répondit : « Les moments où tu n’as vu qu’une paire d’empreintes, mon enfant, c’est quand JE TE PORTAIS DANS MES BRAS.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60</a:t>
            </a:fld>
            <a:endParaRPr lang="es-ES"/>
          </a:p>
        </p:txBody>
      </p:sp>
    </p:spTree>
    <p:extLst>
      <p:ext uri="{BB962C8B-B14F-4D97-AF65-F5344CB8AC3E}">
        <p14:creationId xmlns:p14="http://schemas.microsoft.com/office/powerpoint/2010/main" val="15456431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Utilisons le « téléphone » pour appeler Dieu, la clé dans la main de la foi, la « vitamine » de l’âme pour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Le louer, le remercier, lui confesser nos péchés, lui dire nos soucis, et garder un contact personnel avec lui.</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Ayez l’habitude de prier, dans votre famille et enseignez à vos enfants comment prier.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C’est la seule manière de vivre heureux et en paix, en étant certains que nos problèmes les plus difficiles trouveront une solution et qu’il nous soutiendra.</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Merci Seigneur pour m’écouter !</a:t>
            </a:r>
            <a:endParaRPr lang="es-AR" sz="1200" kern="1200" dirty="0" smtClean="0">
              <a:solidFill>
                <a:schemeClr val="tx1"/>
              </a:solidFill>
              <a:effectLst/>
              <a:latin typeface="+mn-lt"/>
              <a:ea typeface="+mn-ea"/>
              <a:cs typeface="+mn-cs"/>
            </a:endParaRPr>
          </a:p>
          <a:p>
            <a:pPr marL="171450" indent="-171450">
              <a:buFontTx/>
              <a:buChar char="-"/>
            </a:pPr>
            <a:endParaRPr lang="es-ES_tradnl" sz="1200" dirty="0" smtClean="0"/>
          </a:p>
          <a:p>
            <a:r>
              <a:rPr lang="fr-FR" sz="1200" b="1" i="1" kern="1200" dirty="0" smtClean="0">
                <a:solidFill>
                  <a:schemeClr val="tx1"/>
                </a:solidFill>
                <a:effectLst/>
                <a:latin typeface="+mn-lt"/>
                <a:ea typeface="+mn-ea"/>
                <a:cs typeface="+mn-cs"/>
              </a:rPr>
              <a:t>Merci Seigneur pour m'écouter ! </a:t>
            </a:r>
            <a:endParaRPr lang="es-AR" sz="1200" kern="1200" dirty="0" smtClean="0">
              <a:solidFill>
                <a:schemeClr val="tx1"/>
              </a:solidFill>
              <a:effectLst/>
              <a:latin typeface="+mn-lt"/>
              <a:ea typeface="+mn-ea"/>
              <a:cs typeface="+mn-cs"/>
            </a:endParaRPr>
          </a:p>
          <a:p>
            <a:pPr marL="171450" indent="-171450">
              <a:buFontTx/>
              <a:buChar char="-"/>
            </a:pPr>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61</a:t>
            </a:fld>
            <a:endParaRPr lang="es-ES"/>
          </a:p>
        </p:txBody>
      </p:sp>
    </p:spTree>
    <p:extLst>
      <p:ext uri="{BB962C8B-B14F-4D97-AF65-F5344CB8AC3E}">
        <p14:creationId xmlns:p14="http://schemas.microsoft.com/office/powerpoint/2010/main" val="42271114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kern="1200" dirty="0" smtClean="0">
                <a:solidFill>
                  <a:schemeClr val="tx1"/>
                </a:solidFill>
                <a:effectLst/>
                <a:latin typeface="+mn-lt"/>
                <a:ea typeface="+mn-ea"/>
                <a:cs typeface="+mn-cs"/>
              </a:rPr>
              <a:t>QUE DIEU VOUS BENISSE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s-ES" dirty="0" smtClean="0"/>
          </a:p>
          <a:p>
            <a:r>
              <a:rPr lang="fr-FR" sz="1200" b="1" i="1" kern="1200" dirty="0" smtClean="0">
                <a:solidFill>
                  <a:schemeClr val="tx1"/>
                </a:solidFill>
                <a:effectLst/>
                <a:latin typeface="+mn-lt"/>
                <a:ea typeface="+mn-ea"/>
                <a:cs typeface="+mn-cs"/>
              </a:rPr>
              <a:t>Notre prochain thème :  </a:t>
            </a:r>
            <a:endParaRPr lang="es-AR" sz="1200" kern="1200" dirty="0" smtClean="0">
              <a:solidFill>
                <a:schemeClr val="tx1"/>
              </a:solidFill>
              <a:effectLst/>
              <a:latin typeface="+mn-lt"/>
              <a:ea typeface="+mn-ea"/>
              <a:cs typeface="+mn-cs"/>
            </a:endParaRPr>
          </a:p>
          <a:p>
            <a:r>
              <a:rPr lang="fr-FR" sz="1200" b="1" i="1" kern="1200" dirty="0" smtClean="0">
                <a:solidFill>
                  <a:schemeClr val="tx1"/>
                </a:solidFill>
                <a:effectLst/>
                <a:latin typeface="+mn-lt"/>
                <a:ea typeface="+mn-ea"/>
                <a:cs typeface="+mn-cs"/>
              </a:rPr>
              <a:t> « Qui gouvernera le monde dans le futur ? »</a:t>
            </a:r>
            <a:r>
              <a:rPr lang="fr-FR" sz="1200" i="1"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Est-ce que ce sera les États-Unis d’Amérique, la Chine, le Japon ou une autre puissance mondiale ? </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Pourquoi Hitler et Napoléon ont-ils perdu la guerre ? A cause de huit paroles écrites il y a 2600 ans à Babylone.</a:t>
            </a:r>
            <a:endParaRPr lang="es-AR"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s-ES" dirty="0" smtClean="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62</a:t>
            </a:fld>
            <a:endParaRPr lang="es-ES"/>
          </a:p>
        </p:txBody>
      </p:sp>
    </p:spTree>
    <p:extLst>
      <p:ext uri="{BB962C8B-B14F-4D97-AF65-F5344CB8AC3E}">
        <p14:creationId xmlns:p14="http://schemas.microsoft.com/office/powerpoint/2010/main" val="2315591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AR" sz="1200" kern="1200" dirty="0" err="1" smtClean="0">
                <a:solidFill>
                  <a:schemeClr val="tx1"/>
                </a:solidFill>
                <a:effectLst/>
                <a:latin typeface="+mn-lt"/>
                <a:ea typeface="+mn-ea"/>
                <a:cs typeface="+mn-cs"/>
              </a:rPr>
              <a:t>info</a:t>
            </a:r>
            <a:r>
              <a:rPr lang="es-AR" sz="1200" kern="1200" dirty="0" smtClean="0">
                <a:solidFill>
                  <a:schemeClr val="tx1"/>
                </a:solidFill>
                <a:effectLst/>
                <a:latin typeface="+mn-lt"/>
                <a:ea typeface="+mn-ea"/>
                <a:cs typeface="+mn-cs"/>
              </a:rPr>
              <a:t>@</a:t>
            </a:r>
            <a:r>
              <a:rPr lang="en-US" sz="12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labiblearaison.org</a:t>
            </a:r>
            <a:endParaRPr lang="en-US" sz="11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63</a:t>
            </a:fld>
            <a:endParaRPr lang="es-ES"/>
          </a:p>
        </p:txBody>
      </p:sp>
    </p:spTree>
    <p:extLst>
      <p:ext uri="{BB962C8B-B14F-4D97-AF65-F5344CB8AC3E}">
        <p14:creationId xmlns:p14="http://schemas.microsoft.com/office/powerpoint/2010/main" val="801400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0" i="0" kern="1200" dirty="0" smtClean="0">
                <a:solidFill>
                  <a:schemeClr val="tx1"/>
                </a:solidFill>
                <a:effectLst/>
                <a:latin typeface="+mn-lt"/>
                <a:ea typeface="+mn-ea"/>
                <a:cs typeface="+mn-cs"/>
              </a:rPr>
              <a:t>« Quand un malheureux crie, l'Éternel entend, Et il le sauve de toutes ses détresses. »</a:t>
            </a:r>
          </a:p>
          <a:p>
            <a:r>
              <a:rPr lang="fr-FR" sz="1200" kern="1200" dirty="0" smtClean="0">
                <a:solidFill>
                  <a:schemeClr val="tx1"/>
                </a:solidFill>
                <a:effectLst/>
                <a:latin typeface="+mn-lt"/>
                <a:ea typeface="+mn-ea"/>
                <a:cs typeface="+mn-cs"/>
              </a:rPr>
              <a:t>Psaumes </a:t>
            </a:r>
            <a:r>
              <a:rPr lang="es-AR" dirty="0" smtClean="0"/>
              <a:t>34 : 6</a:t>
            </a:r>
            <a:endParaRPr lang="es-AR"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7</a:t>
            </a:fld>
            <a:endParaRPr lang="es-ES"/>
          </a:p>
        </p:txBody>
      </p:sp>
    </p:spTree>
    <p:extLst>
      <p:ext uri="{BB962C8B-B14F-4D97-AF65-F5344CB8AC3E}">
        <p14:creationId xmlns:p14="http://schemas.microsoft.com/office/powerpoint/2010/main" val="3920015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i="1" kern="1200" dirty="0" smtClean="0">
                <a:solidFill>
                  <a:schemeClr val="tx1"/>
                </a:solidFill>
                <a:effectLst/>
                <a:latin typeface="+mn-lt"/>
                <a:ea typeface="+mn-ea"/>
                <a:cs typeface="+mn-cs"/>
              </a:rPr>
              <a:t>Il y avait une fois une pauvre veuve qui venait de lire l’histoire d’Élie et comment il avait été nourri par un corbeau. La veuve et son enfant étaient assis dans une petite chambre sans feu pour les réchauffer. Tous les deux avaient faim.</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 Maman » dit l’enfant, « si les corbeaux viennent, ils trouveront la porte fermée. Est-ce que je peux ouvrir la porte ? »</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 Certainement » répondit sa mère.</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 Maintenant qu’elle est ouverte, pourquoi ne demandons-nous pas au Seigneur de nous envoyer au moins un corbeau avec une miche de pain ? »</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 Faisons cela » dit la mère.</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Alors qu’ils priaient, le maire passa par là, et quand il entendit la prière il s’arrêta près de la porte ouverte pour écouter. Touché par les paroles, il rentra rapidement chez lui et ramena un panier plein de nourriture. Dieu répondit à leur prière et récompensa la foi de l’enfant.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8</a:t>
            </a:fld>
            <a:endParaRPr lang="es-ES"/>
          </a:p>
        </p:txBody>
      </p:sp>
    </p:spTree>
    <p:extLst>
      <p:ext uri="{BB962C8B-B14F-4D97-AF65-F5344CB8AC3E}">
        <p14:creationId xmlns:p14="http://schemas.microsoft.com/office/powerpoint/2010/main" val="530983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fr-FR" sz="1200" b="1" kern="1200" dirty="0" smtClean="0">
                <a:solidFill>
                  <a:schemeClr val="tx1"/>
                </a:solidFill>
                <a:effectLst/>
                <a:latin typeface="+mn-lt"/>
                <a:ea typeface="+mn-ea"/>
                <a:cs typeface="+mn-cs"/>
              </a:rPr>
              <a:t>Comment définir la prière?</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s-ES" sz="1200" b="1" i="1" spc="50" dirty="0" smtClean="0">
              <a:ln w="11430"/>
              <a:solidFill>
                <a:srgbClr val="CC00CC"/>
              </a:solidFill>
              <a:effectLst>
                <a:outerShdw blurRad="76200" dist="50800" dir="5400000" algn="tl" rotWithShape="0">
                  <a:srgbClr val="000000">
                    <a:alpha val="65000"/>
                  </a:srgbClr>
                </a:outerShdw>
              </a:effectLst>
              <a:latin typeface="Myriad Pro"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err="1" smtClean="0">
                <a:ln w="11430"/>
                <a:solidFill>
                  <a:srgbClr val="CC00CC"/>
                </a:solidFill>
                <a:effectLst>
                  <a:outerShdw blurRad="76200" dist="50800" dir="5400000" algn="tl" rotWithShape="0">
                    <a:srgbClr val="000000">
                      <a:alpha val="65000"/>
                    </a:srgbClr>
                  </a:outerShdw>
                </a:effectLst>
                <a:latin typeface="Myriad Pro" pitchFamily="34" charset="0"/>
              </a:rPr>
              <a:t>Définitions</a:t>
            </a:r>
            <a:r>
              <a:rPr lang="es-ES" sz="1200" b="1" i="1" spc="50" dirty="0" smtClean="0">
                <a:ln w="11430"/>
                <a:solidFill>
                  <a:srgbClr val="CC00CC"/>
                </a:solidFill>
                <a:effectLst>
                  <a:outerShdw blurRad="76200" dist="50800" dir="5400000" algn="tl" rotWithShape="0">
                    <a:srgbClr val="000000">
                      <a:alpha val="65000"/>
                    </a:srgbClr>
                  </a:outerShdw>
                </a:effectLst>
                <a:latin typeface="Myriad Pro" pitchFamily="34" charset="0"/>
              </a:rPr>
              <a:t> de la </a:t>
            </a:r>
            <a:r>
              <a:rPr lang="es-ES" sz="1200" b="1" i="1" spc="50" dirty="0" err="1" smtClean="0">
                <a:ln w="11430"/>
                <a:solidFill>
                  <a:srgbClr val="CC00CC"/>
                </a:solidFill>
                <a:effectLst>
                  <a:outerShdw blurRad="76200" dist="50800" dir="5400000" algn="tl" rotWithShape="0">
                    <a:srgbClr val="000000">
                      <a:alpha val="65000"/>
                    </a:srgbClr>
                  </a:outerShdw>
                </a:effectLst>
                <a:latin typeface="Myriad Pro" pitchFamily="34" charset="0"/>
              </a:rPr>
              <a:t>prière</a:t>
            </a:r>
            <a:endParaRPr lang="es-ES" sz="1200" b="1" i="1" spc="50" dirty="0" smtClean="0">
              <a:ln w="11430"/>
              <a:solidFill>
                <a:srgbClr val="CC00CC"/>
              </a:solidFill>
              <a:effectLst>
                <a:outerShdw blurRad="76200" dist="50800" dir="5400000" algn="tl" rotWithShape="0">
                  <a:srgbClr val="000000">
                    <a:alpha val="65000"/>
                  </a:srgbClr>
                </a:outerShdw>
              </a:effectLst>
              <a:latin typeface="Myriad Pro"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La prière est un besoin, car c’est la vie de l’âme.</a:t>
            </a:r>
            <a:endParaRPr lang="es-A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i="1"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9</a:t>
            </a:fld>
            <a:endParaRPr lang="es-ES"/>
          </a:p>
        </p:txBody>
      </p:sp>
    </p:spTree>
    <p:extLst>
      <p:ext uri="{BB962C8B-B14F-4D97-AF65-F5344CB8AC3E}">
        <p14:creationId xmlns:p14="http://schemas.microsoft.com/office/powerpoint/2010/main" val="2745361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C01AA75F-0AF0-4BC9-A137-5F423464ADBC}" type="datetimeFigureOut">
              <a:rPr lang="es-ES" smtClean="0"/>
              <a:t>16/06/2019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20681858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C01AA75F-0AF0-4BC9-A137-5F423464ADBC}" type="datetimeFigureOut">
              <a:rPr lang="es-ES" smtClean="0"/>
              <a:t>16/06/2019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40984517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C01AA75F-0AF0-4BC9-A137-5F423464ADBC}" type="datetimeFigureOut">
              <a:rPr lang="es-ES" smtClean="0"/>
              <a:t>16/06/2019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28252338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C01AA75F-0AF0-4BC9-A137-5F423464ADBC}" type="datetimeFigureOut">
              <a:rPr lang="es-ES" smtClean="0"/>
              <a:t>16/06/2019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32285333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C01AA75F-0AF0-4BC9-A137-5F423464ADBC}" type="datetimeFigureOut">
              <a:rPr lang="es-ES" smtClean="0"/>
              <a:t>16/06/2019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2019699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C01AA75F-0AF0-4BC9-A137-5F423464ADBC}" type="datetimeFigureOut">
              <a:rPr lang="es-ES" smtClean="0"/>
              <a:t>16/06/2019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282298634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C01AA75F-0AF0-4BC9-A137-5F423464ADBC}" type="datetimeFigureOut">
              <a:rPr lang="es-ES" smtClean="0"/>
              <a:t>16/06/2019</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33007360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C01AA75F-0AF0-4BC9-A137-5F423464ADBC}" type="datetimeFigureOut">
              <a:rPr lang="es-ES" smtClean="0"/>
              <a:t>16/06/2019</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2545683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C01AA75F-0AF0-4BC9-A137-5F423464ADBC}" type="datetimeFigureOut">
              <a:rPr lang="es-ES" smtClean="0"/>
              <a:t>16/06/2019</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25631458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01AA75F-0AF0-4BC9-A137-5F423464ADBC}" type="datetimeFigureOut">
              <a:rPr lang="es-ES" smtClean="0"/>
              <a:t>16/06/2019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9794526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01AA75F-0AF0-4BC9-A137-5F423464ADBC}" type="datetimeFigureOut">
              <a:rPr lang="es-ES" smtClean="0"/>
              <a:t>16/06/2019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19797250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1AA75F-0AF0-4BC9-A137-5F423464ADBC}" type="datetimeFigureOut">
              <a:rPr lang="es-ES" smtClean="0"/>
              <a:t>16/06/2019</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1D15F2-7D39-4873-83A5-0341DC67227D}" type="slidenum">
              <a:rPr lang="es-ES" smtClean="0"/>
              <a:t>‹Nº›</a:t>
            </a:fld>
            <a:endParaRPr lang="es-ES"/>
          </a:p>
        </p:txBody>
      </p:sp>
    </p:spTree>
    <p:extLst>
      <p:ext uri="{BB962C8B-B14F-4D97-AF65-F5344CB8AC3E}">
        <p14:creationId xmlns:p14="http://schemas.microsoft.com/office/powerpoint/2010/main" val="703888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0" i="0" u="none"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7.jpeg"/><Relationship Id="rId7"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2.png"/><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7.jpeg"/><Relationship Id="rId7"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6.jpeg"/><Relationship Id="rId4" Type="http://schemas.openxmlformats.org/officeDocument/2006/relationships/image" Target="../media/image2.png"/><Relationship Id="rId9"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7.jpeg"/><Relationship Id="rId7"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2.png"/><Relationship Id="rId9"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7.jpeg"/><Relationship Id="rId7"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2.png"/><Relationship Id="rId9"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1.jpe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1.jpe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jpeg"/><Relationship Id="rId7"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jpeg"/><Relationship Id="rId7"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jpeg"/><Relationship Id="rId7"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1.jpeg"/></Relationships>
</file>

<file path=ppt/slides/_rels/slide4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2.jpe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43.png"/><Relationship Id="rId5" Type="http://schemas.openxmlformats.org/officeDocument/2006/relationships/image" Target="../media/image2.png"/><Relationship Id="rId4" Type="http://schemas.openxmlformats.org/officeDocument/2006/relationships/notesSlide" Target="../notesSlides/notesSlide6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2" descr="C:\Users\Gerhard\Documents\_Estudios Biblicos PPT\_Frances\A los pies de JesusFR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9143999" cy="68579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2053" name="2 CuadroTexto"/>
          <p:cNvSpPr txBox="1">
            <a:spLocks noChangeArrowheads="1"/>
          </p:cNvSpPr>
          <p:nvPr>
            <p:custDataLst>
              <p:tags r:id="rId2"/>
            </p:custDataLst>
          </p:nvPr>
        </p:nvSpPr>
        <p:spPr bwMode="auto">
          <a:xfrm>
            <a:off x="0" y="6404510"/>
            <a:ext cx="34198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r>
              <a:rPr lang="es-ES" sz="1200" b="0" u="none" dirty="0" err="1">
                <a:latin typeface="Swis721 LtEx BT" pitchFamily="34" charset="0"/>
              </a:rPr>
              <a:t>Association</a:t>
            </a:r>
            <a:r>
              <a:rPr lang="es-ES" sz="1200" b="0" u="none" dirty="0">
                <a:latin typeface="Swis721 LtEx BT" pitchFamily="34" charset="0"/>
              </a:rPr>
              <a:t> G</a:t>
            </a:r>
            <a:r>
              <a:rPr lang="es-ES" sz="1200" b="0" u="none" dirty="0" smtClean="0">
                <a:latin typeface="Swis721 LtEx BT" pitchFamily="34" charset="0"/>
              </a:rPr>
              <a:t>énérale</a:t>
            </a:r>
            <a:endParaRPr lang="es-ES" sz="1200" b="0" u="none" dirty="0">
              <a:latin typeface="Swis721 LtEx BT" pitchFamily="34" charset="0"/>
            </a:endParaRPr>
          </a:p>
          <a:p>
            <a:pPr algn="ctr" eaLnBrk="1" hangingPunct="1"/>
            <a:r>
              <a:rPr lang="es-ES" sz="1200" b="0" u="none" dirty="0" err="1">
                <a:latin typeface="Swis721 LtEx BT" pitchFamily="34" charset="0"/>
              </a:rPr>
              <a:t>Département</a:t>
            </a:r>
            <a:r>
              <a:rPr lang="es-ES" sz="1200" b="0" u="none" dirty="0">
                <a:latin typeface="Swis721 LtEx BT" pitchFamily="34" charset="0"/>
              </a:rPr>
              <a:t> </a:t>
            </a:r>
            <a:r>
              <a:rPr lang="es-ES" sz="1200" b="0" u="none" dirty="0" err="1" smtClean="0">
                <a:latin typeface="Swis721 LtEx BT" pitchFamily="34" charset="0"/>
              </a:rPr>
              <a:t>Multimédia</a:t>
            </a:r>
            <a:endParaRPr lang="es-ES" sz="1200" b="0" u="none" dirty="0">
              <a:latin typeface="Swis721 LtEx BT" pitchFamily="34" charset="0"/>
            </a:endParaRPr>
          </a:p>
        </p:txBody>
      </p:sp>
    </p:spTree>
    <p:custDataLst>
      <p:tags r:id="rId1"/>
    </p:custDataLst>
    <p:extLst>
      <p:ext uri="{BB962C8B-B14F-4D97-AF65-F5344CB8AC3E}">
        <p14:creationId xmlns:p14="http://schemas.microsoft.com/office/powerpoint/2010/main" val="35235978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fade">
                                      <p:cBhvr>
                                        <p:cTn id="7" dur="500"/>
                                        <p:tgtEl>
                                          <p:spTgt spid="205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10. MUTIMEDIA SDA\Imagenes para estudio\tema06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Gerhard\Documents\_A Diseño\Graficos\orar.jpg"/>
          <p:cNvPicPr>
            <a:picLocks noChangeAspect="1" noChangeArrowheads="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l="34753"/>
          <a:stretch/>
        </p:blipFill>
        <p:spPr bwMode="auto">
          <a:xfrm>
            <a:off x="4534236" y="260649"/>
            <a:ext cx="5019387" cy="6264696"/>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539552" y="404663"/>
            <a:ext cx="8064896" cy="1080121"/>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4800" b="1" i="1" spc="50" dirty="0" err="1">
                <a:ln w="11430"/>
                <a:solidFill>
                  <a:srgbClr val="CC00CC"/>
                </a:solidFill>
                <a:effectLst>
                  <a:outerShdw blurRad="76200" dist="50800" dir="5400000" algn="tl" rotWithShape="0">
                    <a:srgbClr val="000000">
                      <a:alpha val="65000"/>
                    </a:srgbClr>
                  </a:outerShdw>
                </a:effectLst>
                <a:latin typeface="Myriad Pro" pitchFamily="34" charset="0"/>
              </a:rPr>
              <a:t>Définitions</a:t>
            </a:r>
            <a:r>
              <a:rPr lang="es-ES" sz="4800" b="1" i="1" spc="50" dirty="0">
                <a:ln w="11430"/>
                <a:solidFill>
                  <a:srgbClr val="CC00CC"/>
                </a:solidFill>
                <a:effectLst>
                  <a:outerShdw blurRad="76200" dist="50800" dir="5400000" algn="tl" rotWithShape="0">
                    <a:srgbClr val="000000">
                      <a:alpha val="65000"/>
                    </a:srgbClr>
                  </a:outerShdw>
                </a:effectLst>
                <a:latin typeface="Myriad Pro" pitchFamily="34" charset="0"/>
              </a:rPr>
              <a:t> de la </a:t>
            </a:r>
            <a:r>
              <a:rPr lang="es-ES" sz="4800" b="1" i="1" spc="50" dirty="0" err="1">
                <a:ln w="11430"/>
                <a:solidFill>
                  <a:srgbClr val="CC00CC"/>
                </a:solidFill>
                <a:effectLst>
                  <a:outerShdw blurRad="76200" dist="50800" dir="5400000" algn="tl" rotWithShape="0">
                    <a:srgbClr val="000000">
                      <a:alpha val="65000"/>
                    </a:srgbClr>
                  </a:outerShdw>
                </a:effectLst>
                <a:latin typeface="Myriad Pro" pitchFamily="34" charset="0"/>
              </a:rPr>
              <a:t>prière</a:t>
            </a:r>
            <a:endParaRPr lang="es-ES" sz="4800" b="1" i="1" spc="50" dirty="0">
              <a:ln w="11430"/>
              <a:solidFill>
                <a:srgbClr val="CC00CC"/>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hidden="1"/>
          <p:cNvSpPr txBox="1">
            <a:spLocks/>
          </p:cNvSpPr>
          <p:nvPr/>
        </p:nvSpPr>
        <p:spPr>
          <a:xfrm>
            <a:off x="827584" y="2299616"/>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“La oración es una necesidad porque es la vida del alma.”</a:t>
            </a:r>
          </a:p>
        </p:txBody>
      </p:sp>
      <p:sp>
        <p:nvSpPr>
          <p:cNvPr id="7" name="2 Marcador de contenido"/>
          <p:cNvSpPr txBox="1">
            <a:spLocks/>
          </p:cNvSpPr>
          <p:nvPr/>
        </p:nvSpPr>
        <p:spPr>
          <a:xfrm>
            <a:off x="827584" y="2316013"/>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44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C’est </a:t>
            </a:r>
            <a:r>
              <a:rPr lang="fr-FR"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le cœur qui s’ouvre à Dieu comme à un </a:t>
            </a:r>
            <a:r>
              <a:rPr lang="fr-FR" sz="44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ami</a:t>
            </a:r>
            <a:endParaRPr lang="es-E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p:txBody>
      </p:sp>
      <p:sp>
        <p:nvSpPr>
          <p:cNvPr id="9" name="2 Marcador de contenido" hidden="1"/>
          <p:cNvSpPr txBox="1">
            <a:spLocks/>
          </p:cNvSpPr>
          <p:nvPr/>
        </p:nvSpPr>
        <p:spPr>
          <a:xfrm>
            <a:off x="827584" y="2348880"/>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"Es la llave en la mano de la fe para abrir el almacén del cielo, en donde están atesorados los recursos infinitos de la omnipotencia".</a:t>
            </a:r>
          </a:p>
        </p:txBody>
      </p:sp>
      <p:sp>
        <p:nvSpPr>
          <p:cNvPr id="8" name="2 Marcador de contenido" hidden="1"/>
          <p:cNvSpPr txBox="1">
            <a:spLocks/>
          </p:cNvSpPr>
          <p:nvPr/>
        </p:nvSpPr>
        <p:spPr>
          <a:xfrm>
            <a:off x="395536" y="2492896"/>
            <a:ext cx="8568952" cy="2160240"/>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“Es una vitamina espiritual.”</a:t>
            </a:r>
          </a:p>
        </p:txBody>
      </p:sp>
      <p:pic>
        <p:nvPicPr>
          <p:cNvPr id="11"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92322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6"/>
                                        </p:tgtEl>
                                      </p:cBhvr>
                                    </p:animEffect>
                                    <p:anim calcmode="lin" valueType="num">
                                      <p:cBhvr>
                                        <p:cTn id="14" dur="1000"/>
                                        <p:tgtEl>
                                          <p:spTgt spid="6"/>
                                        </p:tgtEl>
                                        <p:attrNameLst>
                                          <p:attrName>ppt_x</p:attrName>
                                        </p:attrNameLst>
                                      </p:cBhvr>
                                      <p:tavLst>
                                        <p:tav tm="0">
                                          <p:val>
                                            <p:strVal val="ppt_x"/>
                                          </p:val>
                                        </p:tav>
                                        <p:tav tm="100000">
                                          <p:val>
                                            <p:strVal val="ppt_x"/>
                                          </p:val>
                                        </p:tav>
                                      </p:tavLst>
                                    </p:anim>
                                    <p:anim calcmode="lin" valueType="num">
                                      <p:cBhvr>
                                        <p:cTn id="15" dur="1000"/>
                                        <p:tgtEl>
                                          <p:spTgt spid="6"/>
                                        </p:tgtEl>
                                        <p:attrNameLst>
                                          <p:attrName>ppt_y</p:attrName>
                                        </p:attrNameLst>
                                      </p:cBhvr>
                                      <p:tavLst>
                                        <p:tav tm="0">
                                          <p:val>
                                            <p:strVal val="ppt_y"/>
                                          </p:val>
                                        </p:tav>
                                        <p:tav tm="100000">
                                          <p:val>
                                            <p:strVal val="ppt_y-.1"/>
                                          </p:val>
                                        </p:tav>
                                      </p:tavLst>
                                    </p:anim>
                                    <p:set>
                                      <p:cBhvr>
                                        <p:cTn id="16" dur="1" fill="hold">
                                          <p:stCondLst>
                                            <p:cond delay="999"/>
                                          </p:stCondLst>
                                        </p:cTn>
                                        <p:tgtEl>
                                          <p:spTgt spid="6"/>
                                        </p:tgtEl>
                                        <p:attrNameLst>
                                          <p:attrName>style.visibility</p:attrName>
                                        </p:attrNameLst>
                                      </p:cBhvr>
                                      <p:to>
                                        <p:strVal val="hidden"/>
                                      </p:to>
                                    </p:se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xit" presetSubtype="0" fill="hold" grpId="1" nodeType="clickEffect">
                                  <p:stCondLst>
                                    <p:cond delay="0"/>
                                  </p:stCondLst>
                                  <p:childTnLst>
                                    <p:animEffect transition="out" filter="fade">
                                      <p:cBhvr>
                                        <p:cTn id="32" dur="1000"/>
                                        <p:tgtEl>
                                          <p:spTgt spid="9"/>
                                        </p:tgtEl>
                                      </p:cBhvr>
                                    </p:animEffect>
                                    <p:anim calcmode="lin" valueType="num">
                                      <p:cBhvr>
                                        <p:cTn id="33" dur="1000"/>
                                        <p:tgtEl>
                                          <p:spTgt spid="9"/>
                                        </p:tgtEl>
                                        <p:attrNameLst>
                                          <p:attrName>ppt_x</p:attrName>
                                        </p:attrNameLst>
                                      </p:cBhvr>
                                      <p:tavLst>
                                        <p:tav tm="0">
                                          <p:val>
                                            <p:strVal val="ppt_x"/>
                                          </p:val>
                                        </p:tav>
                                        <p:tav tm="100000">
                                          <p:val>
                                            <p:strVal val="ppt_x"/>
                                          </p:val>
                                        </p:tav>
                                      </p:tavLst>
                                    </p:anim>
                                    <p:anim calcmode="lin" valueType="num">
                                      <p:cBhvr>
                                        <p:cTn id="34" dur="1000"/>
                                        <p:tgtEl>
                                          <p:spTgt spid="9"/>
                                        </p:tgtEl>
                                        <p:attrNameLst>
                                          <p:attrName>ppt_y</p:attrName>
                                        </p:attrNameLst>
                                      </p:cBhvr>
                                      <p:tavLst>
                                        <p:tav tm="0">
                                          <p:val>
                                            <p:strVal val="ppt_y"/>
                                          </p:val>
                                        </p:tav>
                                        <p:tav tm="100000">
                                          <p:val>
                                            <p:strVal val="ppt_y-.1"/>
                                          </p:val>
                                        </p:tav>
                                      </p:tavLst>
                                    </p:anim>
                                    <p:set>
                                      <p:cBhvr>
                                        <p:cTn id="35" dur="1" fill="hold">
                                          <p:stCondLst>
                                            <p:cond delay="999"/>
                                          </p:stCondLst>
                                        </p:cTn>
                                        <p:tgtEl>
                                          <p:spTgt spid="9"/>
                                        </p:tgtEl>
                                        <p:attrNameLst>
                                          <p:attrName>style.visibility</p:attrName>
                                        </p:attrNameLst>
                                      </p:cBhvr>
                                      <p:to>
                                        <p:strVal val="hidden"/>
                                      </p:to>
                                    </p:set>
                                  </p:childTnLst>
                                </p:cTn>
                              </p:par>
                            </p:childTnLst>
                          </p:cTn>
                        </p:par>
                        <p:par>
                          <p:cTn id="36" fill="hold">
                            <p:stCondLst>
                              <p:cond delay="1000"/>
                            </p:stCondLst>
                            <p:childTnLst>
                              <p:par>
                                <p:cTn id="37" presetID="42"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par>
                          <p:cTn id="42" fill="hold">
                            <p:stCondLst>
                              <p:cond delay="2000"/>
                            </p:stCondLst>
                            <p:childTnLst>
                              <p:par>
                                <p:cTn id="43" presetID="22" presetClass="entr" presetSubtype="1"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up)">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9" grpId="0"/>
      <p:bldP spid="9" grpId="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10. MUTIMEDIA SDA\Imagenes para estudio\tema06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Gerhard\Documents\_A Diseño\Graficos\orar.jpg"/>
          <p:cNvPicPr>
            <a:picLocks noChangeAspect="1" noChangeArrowheads="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l="34753"/>
          <a:stretch/>
        </p:blipFill>
        <p:spPr bwMode="auto">
          <a:xfrm>
            <a:off x="4534236" y="260649"/>
            <a:ext cx="5019387" cy="6264696"/>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539552" y="404663"/>
            <a:ext cx="8064896" cy="1080121"/>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4800" b="1" i="1" spc="50" dirty="0" err="1">
                <a:ln w="11430"/>
                <a:solidFill>
                  <a:srgbClr val="CC00CC"/>
                </a:solidFill>
                <a:effectLst>
                  <a:outerShdw blurRad="76200" dist="50800" dir="5400000" algn="tl" rotWithShape="0">
                    <a:srgbClr val="000000">
                      <a:alpha val="65000"/>
                    </a:srgbClr>
                  </a:outerShdw>
                </a:effectLst>
                <a:latin typeface="Myriad Pro" pitchFamily="34" charset="0"/>
              </a:rPr>
              <a:t>Définitions</a:t>
            </a:r>
            <a:r>
              <a:rPr lang="es-ES" sz="4800" b="1" i="1" spc="50" dirty="0">
                <a:ln w="11430"/>
                <a:solidFill>
                  <a:srgbClr val="CC00CC"/>
                </a:solidFill>
                <a:effectLst>
                  <a:outerShdw blurRad="76200" dist="50800" dir="5400000" algn="tl" rotWithShape="0">
                    <a:srgbClr val="000000">
                      <a:alpha val="65000"/>
                    </a:srgbClr>
                  </a:outerShdw>
                </a:effectLst>
                <a:latin typeface="Myriad Pro" pitchFamily="34" charset="0"/>
              </a:rPr>
              <a:t> de la </a:t>
            </a:r>
            <a:r>
              <a:rPr lang="es-ES" sz="4800" b="1" i="1" spc="50" dirty="0" err="1">
                <a:ln w="11430"/>
                <a:solidFill>
                  <a:srgbClr val="CC00CC"/>
                </a:solidFill>
                <a:effectLst>
                  <a:outerShdw blurRad="76200" dist="50800" dir="5400000" algn="tl" rotWithShape="0">
                    <a:srgbClr val="000000">
                      <a:alpha val="65000"/>
                    </a:srgbClr>
                  </a:outerShdw>
                </a:effectLst>
                <a:latin typeface="Myriad Pro" pitchFamily="34" charset="0"/>
              </a:rPr>
              <a:t>prière</a:t>
            </a:r>
            <a:endParaRPr lang="es-ES" sz="4800" b="1" i="1" spc="50" dirty="0">
              <a:ln w="11430"/>
              <a:solidFill>
                <a:srgbClr val="CC00CC"/>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hidden="1"/>
          <p:cNvSpPr txBox="1">
            <a:spLocks/>
          </p:cNvSpPr>
          <p:nvPr/>
        </p:nvSpPr>
        <p:spPr>
          <a:xfrm>
            <a:off x="827584" y="2299616"/>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“La oración es una necesidad porque es la vida del alma.”</a:t>
            </a:r>
          </a:p>
        </p:txBody>
      </p:sp>
      <p:sp>
        <p:nvSpPr>
          <p:cNvPr id="7" name="2 Marcador de contenido" hidden="1"/>
          <p:cNvSpPr txBox="1">
            <a:spLocks/>
          </p:cNvSpPr>
          <p:nvPr/>
        </p:nvSpPr>
        <p:spPr>
          <a:xfrm>
            <a:off x="827584" y="2316013"/>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“Es el acto de abrir nuestro corazón a Dios como a un amigo.”</a:t>
            </a:r>
          </a:p>
        </p:txBody>
      </p:sp>
      <p:sp>
        <p:nvSpPr>
          <p:cNvPr id="9" name="2 Marcador de contenido"/>
          <p:cNvSpPr txBox="1">
            <a:spLocks/>
          </p:cNvSpPr>
          <p:nvPr/>
        </p:nvSpPr>
        <p:spPr>
          <a:xfrm>
            <a:off x="539552" y="2348880"/>
            <a:ext cx="7848872"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36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La </a:t>
            </a:r>
            <a:r>
              <a:rPr lang="fr-FR"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prière est, dans la main de la foi, la clé qui ouvre les trésors du ciel où sont renfermées les ressources infinies de la </a:t>
            </a:r>
            <a:r>
              <a:rPr lang="fr-FR" sz="36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toute-puissance. » </a:t>
            </a:r>
            <a:endPar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p:txBody>
      </p:sp>
      <p:sp>
        <p:nvSpPr>
          <p:cNvPr id="8" name="2 Marcador de contenido" hidden="1"/>
          <p:cNvSpPr txBox="1">
            <a:spLocks/>
          </p:cNvSpPr>
          <p:nvPr/>
        </p:nvSpPr>
        <p:spPr>
          <a:xfrm>
            <a:off x="395536" y="2492896"/>
            <a:ext cx="8568952" cy="2160240"/>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“Es una vitamina espiritual.”</a:t>
            </a:r>
          </a:p>
        </p:txBody>
      </p:sp>
      <p:pic>
        <p:nvPicPr>
          <p:cNvPr id="11"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5410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6"/>
                                        </p:tgtEl>
                                      </p:cBhvr>
                                    </p:animEffect>
                                    <p:anim calcmode="lin" valueType="num">
                                      <p:cBhvr>
                                        <p:cTn id="14" dur="1000"/>
                                        <p:tgtEl>
                                          <p:spTgt spid="6"/>
                                        </p:tgtEl>
                                        <p:attrNameLst>
                                          <p:attrName>ppt_x</p:attrName>
                                        </p:attrNameLst>
                                      </p:cBhvr>
                                      <p:tavLst>
                                        <p:tav tm="0">
                                          <p:val>
                                            <p:strVal val="ppt_x"/>
                                          </p:val>
                                        </p:tav>
                                        <p:tav tm="100000">
                                          <p:val>
                                            <p:strVal val="ppt_x"/>
                                          </p:val>
                                        </p:tav>
                                      </p:tavLst>
                                    </p:anim>
                                    <p:anim calcmode="lin" valueType="num">
                                      <p:cBhvr>
                                        <p:cTn id="15" dur="1000"/>
                                        <p:tgtEl>
                                          <p:spTgt spid="6"/>
                                        </p:tgtEl>
                                        <p:attrNameLst>
                                          <p:attrName>ppt_y</p:attrName>
                                        </p:attrNameLst>
                                      </p:cBhvr>
                                      <p:tavLst>
                                        <p:tav tm="0">
                                          <p:val>
                                            <p:strVal val="ppt_y"/>
                                          </p:val>
                                        </p:tav>
                                        <p:tav tm="100000">
                                          <p:val>
                                            <p:strVal val="ppt_y-.1"/>
                                          </p:val>
                                        </p:tav>
                                      </p:tavLst>
                                    </p:anim>
                                    <p:set>
                                      <p:cBhvr>
                                        <p:cTn id="16" dur="1" fill="hold">
                                          <p:stCondLst>
                                            <p:cond delay="999"/>
                                          </p:stCondLst>
                                        </p:cTn>
                                        <p:tgtEl>
                                          <p:spTgt spid="6"/>
                                        </p:tgtEl>
                                        <p:attrNameLst>
                                          <p:attrName>style.visibility</p:attrName>
                                        </p:attrNameLst>
                                      </p:cBhvr>
                                      <p:to>
                                        <p:strVal val="hidden"/>
                                      </p:to>
                                    </p:se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xit" presetSubtype="0" fill="hold" grpId="1" nodeType="clickEffect">
                                  <p:stCondLst>
                                    <p:cond delay="0"/>
                                  </p:stCondLst>
                                  <p:childTnLst>
                                    <p:animEffect transition="out" filter="fade">
                                      <p:cBhvr>
                                        <p:cTn id="26" dur="1000"/>
                                        <p:tgtEl>
                                          <p:spTgt spid="7"/>
                                        </p:tgtEl>
                                      </p:cBhvr>
                                    </p:animEffect>
                                    <p:anim calcmode="lin" valueType="num">
                                      <p:cBhvr>
                                        <p:cTn id="27" dur="1000"/>
                                        <p:tgtEl>
                                          <p:spTgt spid="7"/>
                                        </p:tgtEl>
                                        <p:attrNameLst>
                                          <p:attrName>ppt_x</p:attrName>
                                        </p:attrNameLst>
                                      </p:cBhvr>
                                      <p:tavLst>
                                        <p:tav tm="0">
                                          <p:val>
                                            <p:strVal val="ppt_x"/>
                                          </p:val>
                                        </p:tav>
                                        <p:tav tm="100000">
                                          <p:val>
                                            <p:strVal val="ppt_x"/>
                                          </p:val>
                                        </p:tav>
                                      </p:tavLst>
                                    </p:anim>
                                    <p:anim calcmode="lin" valueType="num">
                                      <p:cBhvr>
                                        <p:cTn id="28" dur="1000"/>
                                        <p:tgtEl>
                                          <p:spTgt spid="7"/>
                                        </p:tgtEl>
                                        <p:attrNameLst>
                                          <p:attrName>ppt_y</p:attrName>
                                        </p:attrNameLst>
                                      </p:cBhvr>
                                      <p:tavLst>
                                        <p:tav tm="0">
                                          <p:val>
                                            <p:strVal val="ppt_y"/>
                                          </p:val>
                                        </p:tav>
                                        <p:tav tm="100000">
                                          <p:val>
                                            <p:strVal val="ppt_y-.1"/>
                                          </p:val>
                                        </p:tav>
                                      </p:tavLst>
                                    </p:anim>
                                    <p:set>
                                      <p:cBhvr>
                                        <p:cTn id="29" dur="1" fill="hold">
                                          <p:stCondLst>
                                            <p:cond delay="999"/>
                                          </p:stCondLst>
                                        </p:cTn>
                                        <p:tgtEl>
                                          <p:spTgt spid="7"/>
                                        </p:tgtEl>
                                        <p:attrNameLst>
                                          <p:attrName>style.visibility</p:attrName>
                                        </p:attrNameLst>
                                      </p:cBhvr>
                                      <p:to>
                                        <p:strVal val="hidden"/>
                                      </p:to>
                                    </p:set>
                                  </p:childTnLst>
                                </p:cTn>
                              </p:par>
                            </p:childTnLst>
                          </p:cTn>
                        </p:par>
                        <p:par>
                          <p:cTn id="30" fill="hold">
                            <p:stCondLst>
                              <p:cond delay="2000"/>
                            </p:stCondLst>
                            <p:childTnLst>
                              <p:par>
                                <p:cTn id="31" presetID="42"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42"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par>
                          <p:cTn id="42" fill="hold">
                            <p:stCondLst>
                              <p:cond delay="4000"/>
                            </p:stCondLst>
                            <p:childTnLst>
                              <p:par>
                                <p:cTn id="43" presetID="22" presetClass="entr" presetSubtype="1"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up)">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9"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10. MUTIMEDIA SDA\Imagenes para estudio\tema06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Gerhard\Documents\_A Diseño\Graficos\orar.jpg"/>
          <p:cNvPicPr>
            <a:picLocks noChangeAspect="1" noChangeArrowheads="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l="34753"/>
          <a:stretch/>
        </p:blipFill>
        <p:spPr bwMode="auto">
          <a:xfrm>
            <a:off x="4534236" y="260649"/>
            <a:ext cx="5019387" cy="6264696"/>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539552" y="404663"/>
            <a:ext cx="8064896" cy="1080121"/>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4800" b="1" i="1" spc="50" dirty="0" err="1">
                <a:ln w="11430"/>
                <a:solidFill>
                  <a:srgbClr val="CC00CC"/>
                </a:solidFill>
                <a:effectLst>
                  <a:outerShdw blurRad="76200" dist="50800" dir="5400000" algn="tl" rotWithShape="0">
                    <a:srgbClr val="000000">
                      <a:alpha val="65000"/>
                    </a:srgbClr>
                  </a:outerShdw>
                </a:effectLst>
                <a:latin typeface="Myriad Pro" pitchFamily="34" charset="0"/>
              </a:rPr>
              <a:t>Définitions</a:t>
            </a:r>
            <a:r>
              <a:rPr lang="es-ES" sz="4800" b="1" i="1" spc="50" dirty="0">
                <a:ln w="11430"/>
                <a:solidFill>
                  <a:srgbClr val="CC00CC"/>
                </a:solidFill>
                <a:effectLst>
                  <a:outerShdw blurRad="76200" dist="50800" dir="5400000" algn="tl" rotWithShape="0">
                    <a:srgbClr val="000000">
                      <a:alpha val="65000"/>
                    </a:srgbClr>
                  </a:outerShdw>
                </a:effectLst>
                <a:latin typeface="Myriad Pro" pitchFamily="34" charset="0"/>
              </a:rPr>
              <a:t> de la </a:t>
            </a:r>
            <a:r>
              <a:rPr lang="es-ES" sz="4800" b="1" i="1" spc="50" dirty="0" err="1">
                <a:ln w="11430"/>
                <a:solidFill>
                  <a:srgbClr val="CC00CC"/>
                </a:solidFill>
                <a:effectLst>
                  <a:outerShdw blurRad="76200" dist="50800" dir="5400000" algn="tl" rotWithShape="0">
                    <a:srgbClr val="000000">
                      <a:alpha val="65000"/>
                    </a:srgbClr>
                  </a:outerShdw>
                </a:effectLst>
                <a:latin typeface="Myriad Pro" pitchFamily="34" charset="0"/>
              </a:rPr>
              <a:t>prière</a:t>
            </a:r>
            <a:endParaRPr lang="es-ES" sz="4800" b="1" i="1" spc="50" dirty="0">
              <a:ln w="11430"/>
              <a:solidFill>
                <a:srgbClr val="CC00CC"/>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hidden="1"/>
          <p:cNvSpPr txBox="1">
            <a:spLocks/>
          </p:cNvSpPr>
          <p:nvPr/>
        </p:nvSpPr>
        <p:spPr>
          <a:xfrm>
            <a:off x="827584" y="2299616"/>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“La oración es una necesidad porque es la vida del alma.”</a:t>
            </a:r>
          </a:p>
        </p:txBody>
      </p:sp>
      <p:sp>
        <p:nvSpPr>
          <p:cNvPr id="7" name="2 Marcador de contenido" hidden="1"/>
          <p:cNvSpPr txBox="1">
            <a:spLocks/>
          </p:cNvSpPr>
          <p:nvPr/>
        </p:nvSpPr>
        <p:spPr>
          <a:xfrm>
            <a:off x="827584" y="2316013"/>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“Es el acto de abrir nuestro corazón a Dios como a un amigo.”</a:t>
            </a:r>
          </a:p>
        </p:txBody>
      </p:sp>
      <p:sp>
        <p:nvSpPr>
          <p:cNvPr id="9" name="2 Marcador de contenido" hidden="1"/>
          <p:cNvSpPr txBox="1">
            <a:spLocks/>
          </p:cNvSpPr>
          <p:nvPr/>
        </p:nvSpPr>
        <p:spPr>
          <a:xfrm>
            <a:off x="827584" y="2348880"/>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"Es la llave en la mano de la fe para abrir el almacén del cielo, en donde están atesorados los recursos infinitos de la omnipotencia".</a:t>
            </a:r>
          </a:p>
        </p:txBody>
      </p:sp>
      <p:sp>
        <p:nvSpPr>
          <p:cNvPr id="8" name="2 Marcador de contenido"/>
          <p:cNvSpPr txBox="1">
            <a:spLocks/>
          </p:cNvSpPr>
          <p:nvPr/>
        </p:nvSpPr>
        <p:spPr>
          <a:xfrm>
            <a:off x="395536" y="2492896"/>
            <a:ext cx="8568952" cy="2160240"/>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C’est</a:t>
            </a:r>
            <a:r>
              <a:rPr lang="es-E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une </a:t>
            </a:r>
            <a:r>
              <a:rPr lang="es-ES" sz="44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vitamine</a:t>
            </a:r>
            <a:r>
              <a:rPr lang="es-E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4400" b="1" i="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spirituelle</a:t>
            </a:r>
            <a:endParaRPr lang="es-E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p:txBody>
      </p:sp>
      <p:pic>
        <p:nvPicPr>
          <p:cNvPr id="11"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54476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6"/>
                                        </p:tgtEl>
                                      </p:cBhvr>
                                    </p:animEffect>
                                    <p:anim calcmode="lin" valueType="num">
                                      <p:cBhvr>
                                        <p:cTn id="14" dur="1000"/>
                                        <p:tgtEl>
                                          <p:spTgt spid="6"/>
                                        </p:tgtEl>
                                        <p:attrNameLst>
                                          <p:attrName>ppt_x</p:attrName>
                                        </p:attrNameLst>
                                      </p:cBhvr>
                                      <p:tavLst>
                                        <p:tav tm="0">
                                          <p:val>
                                            <p:strVal val="ppt_x"/>
                                          </p:val>
                                        </p:tav>
                                        <p:tav tm="100000">
                                          <p:val>
                                            <p:strVal val="ppt_x"/>
                                          </p:val>
                                        </p:tav>
                                      </p:tavLst>
                                    </p:anim>
                                    <p:anim calcmode="lin" valueType="num">
                                      <p:cBhvr>
                                        <p:cTn id="15" dur="1000"/>
                                        <p:tgtEl>
                                          <p:spTgt spid="6"/>
                                        </p:tgtEl>
                                        <p:attrNameLst>
                                          <p:attrName>ppt_y</p:attrName>
                                        </p:attrNameLst>
                                      </p:cBhvr>
                                      <p:tavLst>
                                        <p:tav tm="0">
                                          <p:val>
                                            <p:strVal val="ppt_y"/>
                                          </p:val>
                                        </p:tav>
                                        <p:tav tm="100000">
                                          <p:val>
                                            <p:strVal val="ppt_y-.1"/>
                                          </p:val>
                                        </p:tav>
                                      </p:tavLst>
                                    </p:anim>
                                    <p:set>
                                      <p:cBhvr>
                                        <p:cTn id="16" dur="1" fill="hold">
                                          <p:stCondLst>
                                            <p:cond delay="999"/>
                                          </p:stCondLst>
                                        </p:cTn>
                                        <p:tgtEl>
                                          <p:spTgt spid="6"/>
                                        </p:tgtEl>
                                        <p:attrNameLst>
                                          <p:attrName>style.visibility</p:attrName>
                                        </p:attrNameLst>
                                      </p:cBhvr>
                                      <p:to>
                                        <p:strVal val="hidden"/>
                                      </p:to>
                                    </p:se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xit" presetSubtype="0" fill="hold" grpId="1" nodeType="clickEffect">
                                  <p:stCondLst>
                                    <p:cond delay="0"/>
                                  </p:stCondLst>
                                  <p:childTnLst>
                                    <p:animEffect transition="out" filter="fade">
                                      <p:cBhvr>
                                        <p:cTn id="26" dur="1000"/>
                                        <p:tgtEl>
                                          <p:spTgt spid="7"/>
                                        </p:tgtEl>
                                      </p:cBhvr>
                                    </p:animEffect>
                                    <p:anim calcmode="lin" valueType="num">
                                      <p:cBhvr>
                                        <p:cTn id="27" dur="1000"/>
                                        <p:tgtEl>
                                          <p:spTgt spid="7"/>
                                        </p:tgtEl>
                                        <p:attrNameLst>
                                          <p:attrName>ppt_x</p:attrName>
                                        </p:attrNameLst>
                                      </p:cBhvr>
                                      <p:tavLst>
                                        <p:tav tm="0">
                                          <p:val>
                                            <p:strVal val="ppt_x"/>
                                          </p:val>
                                        </p:tav>
                                        <p:tav tm="100000">
                                          <p:val>
                                            <p:strVal val="ppt_x"/>
                                          </p:val>
                                        </p:tav>
                                      </p:tavLst>
                                    </p:anim>
                                    <p:anim calcmode="lin" valueType="num">
                                      <p:cBhvr>
                                        <p:cTn id="28" dur="1000"/>
                                        <p:tgtEl>
                                          <p:spTgt spid="7"/>
                                        </p:tgtEl>
                                        <p:attrNameLst>
                                          <p:attrName>ppt_y</p:attrName>
                                        </p:attrNameLst>
                                      </p:cBhvr>
                                      <p:tavLst>
                                        <p:tav tm="0">
                                          <p:val>
                                            <p:strVal val="ppt_y"/>
                                          </p:val>
                                        </p:tav>
                                        <p:tav tm="100000">
                                          <p:val>
                                            <p:strVal val="ppt_y-.1"/>
                                          </p:val>
                                        </p:tav>
                                      </p:tavLst>
                                    </p:anim>
                                    <p:set>
                                      <p:cBhvr>
                                        <p:cTn id="29" dur="1" fill="hold">
                                          <p:stCondLst>
                                            <p:cond delay="999"/>
                                          </p:stCondLst>
                                        </p:cTn>
                                        <p:tgtEl>
                                          <p:spTgt spid="7"/>
                                        </p:tgtEl>
                                        <p:attrNameLst>
                                          <p:attrName>style.visibility</p:attrName>
                                        </p:attrNameLst>
                                      </p:cBhvr>
                                      <p:to>
                                        <p:strVal val="hidden"/>
                                      </p:to>
                                    </p:set>
                                  </p:childTnLst>
                                </p:cTn>
                              </p:par>
                            </p:childTnLst>
                          </p:cTn>
                        </p:par>
                        <p:par>
                          <p:cTn id="30" fill="hold">
                            <p:stCondLst>
                              <p:cond delay="2000"/>
                            </p:stCondLst>
                            <p:childTnLst>
                              <p:par>
                                <p:cTn id="31" presetID="42"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42"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par>
                          <p:cTn id="42" fill="hold">
                            <p:stCondLst>
                              <p:cond delay="4000"/>
                            </p:stCondLst>
                            <p:childTnLst>
                              <p:par>
                                <p:cTn id="43" presetID="22" presetClass="entr" presetSubtype="1"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up)">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9"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10. MUTIMEDIA SDA\Imagenes para estudio\tema06 anten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4860032" y="1988840"/>
            <a:ext cx="4176464" cy="3456384"/>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000" b="1" i="1" spc="50" dirty="0">
                <a:ln w="11430"/>
                <a:solidFill>
                  <a:srgbClr val="CC00CC"/>
                </a:solidFill>
                <a:effectLst>
                  <a:outerShdw blurRad="76200" dist="50800" dir="5400000" algn="tl" rotWithShape="0">
                    <a:srgbClr val="000000">
                      <a:alpha val="65000"/>
                    </a:srgbClr>
                  </a:outerShdw>
                </a:effectLst>
                <a:latin typeface="Myriad Pro" pitchFamily="34" charset="0"/>
              </a:rPr>
              <a:t>Comment l’homme a-t-il communiqué avec Dieu depuis la </a:t>
            </a:r>
            <a:r>
              <a:rPr lang="fr-FR" sz="4000" b="1" i="1" spc="50" dirty="0" smtClean="0">
                <a:ln w="11430"/>
                <a:solidFill>
                  <a:srgbClr val="CC00CC"/>
                </a:solidFill>
                <a:effectLst>
                  <a:outerShdw blurRad="76200" dist="50800" dir="5400000" algn="tl" rotWithShape="0">
                    <a:srgbClr val="000000">
                      <a:alpha val="65000"/>
                    </a:srgbClr>
                  </a:outerShdw>
                </a:effectLst>
                <a:latin typeface="Myriad Pro" pitchFamily="34" charset="0"/>
              </a:rPr>
              <a:t>chute ?</a:t>
            </a:r>
            <a:endPar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1512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10. MUTIMEDIA SDA\Imagenes para estudio\tema06 bibl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351" cy="6864351"/>
          </a:xfrm>
          <a:prstGeom prst="rect">
            <a:avLst/>
          </a:prstGeom>
          <a:noFill/>
          <a:extLst>
            <a:ext uri="{909E8E84-426E-40DD-AFC4-6F175D3DCCD1}">
              <a14:hiddenFill xmlns:a14="http://schemas.microsoft.com/office/drawing/2010/main">
                <a:solidFill>
                  <a:srgbClr val="FFFFFF"/>
                </a:solidFill>
              </a14:hiddenFill>
            </a:ext>
          </a:extLst>
        </p:spPr>
      </p:pic>
      <p:sp>
        <p:nvSpPr>
          <p:cNvPr id="7" name="2 Marcador de contenido"/>
          <p:cNvSpPr txBox="1">
            <a:spLocks/>
          </p:cNvSpPr>
          <p:nvPr/>
        </p:nvSpPr>
        <p:spPr>
          <a:xfrm>
            <a:off x="1259631" y="1916832"/>
            <a:ext cx="7056785" cy="3168352"/>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3600" b="1" i="1" spc="50" dirty="0">
                <a:ln w="11430"/>
                <a:solidFill>
                  <a:srgbClr val="660066"/>
                </a:solidFill>
                <a:effectLst>
                  <a:outerShdw blurRad="76200" dist="50800" dir="5400000" algn="tl" rotWithShape="0">
                    <a:srgbClr val="000000">
                      <a:alpha val="65000"/>
                    </a:srgbClr>
                  </a:outerShdw>
                </a:effectLst>
                <a:latin typeface="Myriad Pro" pitchFamily="34" charset="0"/>
              </a:rPr>
              <a:t>Dieu nous parle par sa Parole</a:t>
            </a:r>
            <a:r>
              <a:rPr lang="es-ES" sz="3600" b="1" i="1" spc="50" dirty="0" smtClean="0">
                <a:ln w="11430"/>
                <a:solidFill>
                  <a:srgbClr val="660066"/>
                </a:solidFill>
                <a:effectLst>
                  <a:outerShdw blurRad="76200" dist="50800" dir="5400000" algn="tl" rotWithShape="0">
                    <a:srgbClr val="000000">
                      <a:alpha val="65000"/>
                    </a:srgbClr>
                  </a:outerShdw>
                </a:effectLst>
                <a:latin typeface="Myriad Pro" pitchFamily="34" charset="0"/>
              </a:rPr>
              <a:t>; </a:t>
            </a:r>
            <a:br>
              <a:rPr lang="es-ES" sz="3600" b="1" i="1" spc="50" dirty="0" smtClean="0">
                <a:ln w="11430"/>
                <a:solidFill>
                  <a:srgbClr val="660066"/>
                </a:solidFill>
                <a:effectLst>
                  <a:outerShdw blurRad="76200" dist="50800" dir="5400000" algn="tl" rotWithShape="0">
                    <a:srgbClr val="000000">
                      <a:alpha val="65000"/>
                    </a:srgbClr>
                  </a:outerShdw>
                </a:effectLst>
                <a:latin typeface="Myriad Pro" pitchFamily="34" charset="0"/>
              </a:rPr>
            </a:br>
            <a:r>
              <a:rPr lang="fr-FR" sz="3600" b="1" i="1" spc="50" dirty="0" smtClean="0">
                <a:ln w="11430"/>
                <a:solidFill>
                  <a:srgbClr val="660066"/>
                </a:solidFill>
                <a:effectLst>
                  <a:outerShdw blurRad="76200" dist="50800" dir="5400000" algn="tl" rotWithShape="0">
                    <a:srgbClr val="000000">
                      <a:alpha val="65000"/>
                    </a:srgbClr>
                  </a:outerShdw>
                </a:effectLst>
                <a:latin typeface="Myriad Pro" pitchFamily="34" charset="0"/>
              </a:rPr>
              <a:t>Il </a:t>
            </a:r>
            <a:r>
              <a:rPr lang="fr-FR" sz="3600" b="1" i="1" spc="50" dirty="0">
                <a:ln w="11430"/>
                <a:solidFill>
                  <a:srgbClr val="660066"/>
                </a:solidFill>
                <a:effectLst>
                  <a:outerShdw blurRad="76200" dist="50800" dir="5400000" algn="tl" rotWithShape="0">
                    <a:srgbClr val="000000">
                      <a:alpha val="65000"/>
                    </a:srgbClr>
                  </a:outerShdw>
                </a:effectLst>
                <a:latin typeface="Myriad Pro" pitchFamily="34" charset="0"/>
              </a:rPr>
              <a:t>désire nous aider, nous conseiller et nous guider. </a:t>
            </a:r>
            <a:r>
              <a:rPr lang="es-ES" sz="3600" b="1" i="1" spc="50" dirty="0">
                <a:ln w="11430"/>
                <a:solidFill>
                  <a:srgbClr val="660066"/>
                </a:solidFill>
                <a:effectLst>
                  <a:outerShdw blurRad="76200" dist="50800" dir="5400000" algn="tl" rotWithShape="0">
                    <a:srgbClr val="000000">
                      <a:alpha val="65000"/>
                    </a:srgbClr>
                  </a:outerShdw>
                </a:effectLst>
                <a:latin typeface="Myriad Pro" pitchFamily="34" charset="0"/>
              </a:rPr>
              <a:t/>
            </a:r>
            <a:br>
              <a:rPr lang="es-ES" sz="3600" b="1" i="1" spc="50" dirty="0">
                <a:ln w="11430"/>
                <a:solidFill>
                  <a:srgbClr val="660066"/>
                </a:solidFill>
                <a:effectLst>
                  <a:outerShdw blurRad="76200" dist="50800" dir="5400000" algn="tl" rotWithShape="0">
                    <a:srgbClr val="000000">
                      <a:alpha val="65000"/>
                    </a:srgbClr>
                  </a:outerShdw>
                </a:effectLst>
                <a:latin typeface="Myriad Pro" pitchFamily="34" charset="0"/>
              </a:rPr>
            </a:br>
            <a:r>
              <a:rPr lang="es-ES" sz="3600" b="1" i="1" spc="50" dirty="0" err="1" smtClean="0">
                <a:ln w="11430"/>
                <a:solidFill>
                  <a:srgbClr val="660066"/>
                </a:solidFill>
                <a:effectLst>
                  <a:outerShdw blurRad="76200" dist="50800" dir="5400000" algn="tl" rotWithShape="0">
                    <a:srgbClr val="000000">
                      <a:alpha val="65000"/>
                    </a:srgbClr>
                  </a:outerShdw>
                </a:effectLst>
                <a:latin typeface="Myriad Pro" pitchFamily="34" charset="0"/>
              </a:rPr>
              <a:t>Nous</a:t>
            </a:r>
            <a:r>
              <a:rPr lang="es-ES" sz="3600" b="1" i="1" spc="50" dirty="0" smtClean="0">
                <a:ln w="11430"/>
                <a:solidFill>
                  <a:srgbClr val="660066"/>
                </a:solidFill>
                <a:effectLst>
                  <a:outerShdw blurRad="76200" dist="50800" dir="5400000" algn="tl" rotWithShape="0">
                    <a:srgbClr val="000000">
                      <a:alpha val="65000"/>
                    </a:srgbClr>
                  </a:outerShdw>
                </a:effectLst>
                <a:latin typeface="Myriad Pro" pitchFamily="34" charset="0"/>
              </a:rPr>
              <a:t> </a:t>
            </a:r>
            <a:r>
              <a:rPr lang="es-ES" sz="3600" b="1" i="1" spc="50" dirty="0" err="1">
                <a:ln w="11430"/>
                <a:solidFill>
                  <a:srgbClr val="660066"/>
                </a:solidFill>
                <a:effectLst>
                  <a:outerShdw blurRad="76200" dist="50800" dir="5400000" algn="tl" rotWithShape="0">
                    <a:srgbClr val="000000">
                      <a:alpha val="65000"/>
                    </a:srgbClr>
                  </a:outerShdw>
                </a:effectLst>
                <a:latin typeface="Myriad Pro" pitchFamily="34" charset="0"/>
              </a:rPr>
              <a:t>devons</a:t>
            </a:r>
            <a:r>
              <a:rPr lang="es-ES" sz="3600" b="1" i="1" spc="50" dirty="0">
                <a:ln w="11430"/>
                <a:solidFill>
                  <a:srgbClr val="660066"/>
                </a:solidFill>
                <a:effectLst>
                  <a:outerShdw blurRad="76200" dist="50800" dir="5400000" algn="tl" rotWithShape="0">
                    <a:srgbClr val="000000">
                      <a:alpha val="65000"/>
                    </a:srgbClr>
                  </a:outerShdw>
                </a:effectLst>
                <a:latin typeface="Myriad Pro" pitchFamily="34" charset="0"/>
              </a:rPr>
              <a:t> </a:t>
            </a:r>
            <a:r>
              <a:rPr lang="es-ES" sz="3600" b="1" i="1" spc="50" dirty="0" err="1" smtClean="0">
                <a:ln w="11430"/>
                <a:solidFill>
                  <a:srgbClr val="660066"/>
                </a:solidFill>
                <a:effectLst>
                  <a:outerShdw blurRad="76200" dist="50800" dir="5400000" algn="tl" rotWithShape="0">
                    <a:srgbClr val="000000">
                      <a:alpha val="65000"/>
                    </a:srgbClr>
                  </a:outerShdw>
                </a:effectLst>
                <a:latin typeface="Myriad Pro" pitchFamily="34" charset="0"/>
              </a:rPr>
              <a:t>l’étudier</a:t>
            </a:r>
            <a:r>
              <a:rPr lang="es-ES" sz="3600" b="1" i="1" spc="50" dirty="0">
                <a:ln w="11430"/>
                <a:solidFill>
                  <a:srgbClr val="660066"/>
                </a:solidFill>
                <a:effectLst>
                  <a:outerShdw blurRad="76200" dist="50800" dir="5400000" algn="tl" rotWithShape="0">
                    <a:srgbClr val="000000">
                      <a:alpha val="65000"/>
                    </a:srgbClr>
                  </a:outerShdw>
                </a:effectLst>
                <a:latin typeface="Myriad Pro" pitchFamily="34" charset="0"/>
              </a:rPr>
              <a:t> </a:t>
            </a:r>
            <a:r>
              <a:rPr lang="es-ES" sz="3600" b="1" i="1" spc="50" dirty="0" err="1" smtClean="0">
                <a:ln w="11430"/>
                <a:solidFill>
                  <a:srgbClr val="660066"/>
                </a:solidFill>
                <a:effectLst>
                  <a:outerShdw blurRad="76200" dist="50800" dir="5400000" algn="tl" rotWithShape="0">
                    <a:srgbClr val="000000">
                      <a:alpha val="65000"/>
                    </a:srgbClr>
                  </a:outerShdw>
                </a:effectLst>
                <a:latin typeface="Myriad Pro" pitchFamily="34" charset="0"/>
              </a:rPr>
              <a:t>quotidiennement</a:t>
            </a:r>
            <a:r>
              <a:rPr lang="es-ES" sz="3600" b="1" i="1" spc="50" dirty="0" smtClean="0">
                <a:ln w="11430"/>
                <a:solidFill>
                  <a:srgbClr val="660066"/>
                </a:solidFill>
                <a:effectLst>
                  <a:outerShdw blurRad="76200" dist="50800" dir="5400000" algn="tl" rotWithShape="0">
                    <a:srgbClr val="000000">
                      <a:alpha val="65000"/>
                    </a:srgbClr>
                  </a:outerShdw>
                </a:effectLst>
                <a:latin typeface="Myriad Pro" pitchFamily="34" charset="0"/>
              </a:rPr>
              <a:t>.</a:t>
            </a:r>
          </a:p>
          <a:p>
            <a:pPr marL="0" indent="0">
              <a:buNone/>
            </a:pPr>
            <a:r>
              <a:rPr lang="es-ES" sz="2800" b="1" i="1" spc="50" dirty="0" smtClean="0">
                <a:ln w="11430"/>
                <a:solidFill>
                  <a:srgbClr val="660066"/>
                </a:solidFill>
                <a:effectLst>
                  <a:outerShdw blurRad="76200" dist="50800" dir="5400000" algn="tl" rotWithShape="0">
                    <a:srgbClr val="000000">
                      <a:alpha val="65000"/>
                    </a:srgbClr>
                  </a:outerShdw>
                </a:effectLst>
                <a:latin typeface="Myriad Pro" pitchFamily="34" charset="0"/>
              </a:rPr>
              <a:t>(Jean 15 : 15, </a:t>
            </a:r>
            <a:r>
              <a:rPr lang="es-ES" sz="2800" b="1" i="1" spc="50" dirty="0" err="1" smtClean="0">
                <a:ln w="11430"/>
                <a:solidFill>
                  <a:srgbClr val="660066"/>
                </a:solidFill>
                <a:effectLst>
                  <a:outerShdw blurRad="76200" dist="50800" dir="5400000" algn="tl" rotWithShape="0">
                    <a:srgbClr val="000000">
                      <a:alpha val="65000"/>
                    </a:srgbClr>
                  </a:outerShdw>
                </a:effectLst>
                <a:latin typeface="Myriad Pro" pitchFamily="34" charset="0"/>
              </a:rPr>
              <a:t>Actes</a:t>
            </a:r>
            <a:r>
              <a:rPr lang="es-ES" sz="2800" b="1" i="1" spc="50" dirty="0" smtClean="0">
                <a:ln w="11430"/>
                <a:solidFill>
                  <a:srgbClr val="660066"/>
                </a:solidFill>
                <a:effectLst>
                  <a:outerShdw blurRad="76200" dist="50800" dir="5400000" algn="tl" rotWithShape="0">
                    <a:srgbClr val="000000">
                      <a:alpha val="65000"/>
                    </a:srgbClr>
                  </a:outerShdw>
                </a:effectLst>
                <a:latin typeface="Myriad Pro" pitchFamily="34" charset="0"/>
              </a:rPr>
              <a:t> 17 : 11)</a:t>
            </a:r>
            <a:endParaRPr lang="es-ES" sz="2800" b="1" i="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5684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D:\10. MUTIMEDIA SDA\Imagenes para estudio\tema 06 versiculo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9567" y="323945"/>
            <a:ext cx="2768707"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a:ln w="11430"/>
                <a:solidFill>
                  <a:srgbClr val="660066"/>
                </a:solidFill>
                <a:effectLst>
                  <a:outerShdw blurRad="76200" dist="50800" dir="5400000" algn="tl" rotWithShape="0">
                    <a:srgbClr val="000000">
                      <a:alpha val="65000"/>
                    </a:srgbClr>
                  </a:outerShdw>
                </a:effectLst>
                <a:latin typeface="Myriad Pro" pitchFamily="34" charset="0"/>
              </a:rPr>
              <a:t>Daniel </a:t>
            </a:r>
            <a:r>
              <a:rPr lang="es-ES_tradnl" sz="3600" b="1" spc="50" dirty="0" smtClean="0">
                <a:ln w="11430"/>
                <a:solidFill>
                  <a:srgbClr val="660066"/>
                </a:solidFill>
                <a:effectLst>
                  <a:outerShdw blurRad="76200" dist="50800" dir="5400000" algn="tl" rotWithShape="0">
                    <a:srgbClr val="000000">
                      <a:alpha val="65000"/>
                    </a:srgbClr>
                  </a:outerShdw>
                </a:effectLst>
                <a:latin typeface="Myriad Pro" pitchFamily="34" charset="0"/>
              </a:rPr>
              <a:t>9 : 20</a:t>
            </a:r>
            <a:endParaRPr lang="es-ES" sz="3600" b="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p:cNvSpPr txBox="1">
            <a:spLocks/>
          </p:cNvSpPr>
          <p:nvPr/>
        </p:nvSpPr>
        <p:spPr>
          <a:xfrm>
            <a:off x="683568" y="2276872"/>
            <a:ext cx="7992888"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r-FR"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Je parlais encore, je priais, je confessais mon péché et le péché de mon peuple d'Israël, </a:t>
            </a:r>
            <a:r>
              <a:rPr lang="fr-FR" sz="4000" b="1" i="1" spc="50" dirty="0">
                <a:ln w="11430"/>
                <a:solidFill>
                  <a:srgbClr val="FF0000"/>
                </a:solidFill>
                <a:effectLst>
                  <a:outerShdw blurRad="76200" dist="50800" dir="5400000" algn="tl" rotWithShape="0">
                    <a:srgbClr val="000000">
                      <a:alpha val="65000"/>
                    </a:srgbClr>
                  </a:outerShdw>
                </a:effectLst>
                <a:latin typeface="Myriad Pro" pitchFamily="34" charset="0"/>
              </a:rPr>
              <a:t>et je présentais mes supplications à l'Éternel</a:t>
            </a:r>
            <a:r>
              <a:rPr lang="fr-FR"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fr-FR" sz="4000" b="1" i="1" spc="50" dirty="0">
                <a:ln w="11430"/>
                <a:solidFill>
                  <a:srgbClr val="FF0000"/>
                </a:solidFill>
                <a:effectLst>
                  <a:outerShdw blurRad="76200" dist="50800" dir="5400000" algn="tl" rotWithShape="0">
                    <a:srgbClr val="000000">
                      <a:alpha val="65000"/>
                    </a:srgbClr>
                  </a:outerShdw>
                </a:effectLst>
                <a:latin typeface="Myriad Pro" pitchFamily="34" charset="0"/>
              </a:rPr>
              <a:t>mon Dieu</a:t>
            </a:r>
            <a:r>
              <a:rPr lang="fr-FR"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en faveur de la sainte montagne de mon Dieu. »</a:t>
            </a:r>
          </a:p>
        </p:txBody>
      </p:sp>
      <p:sp>
        <p:nvSpPr>
          <p:cNvPr id="7" name="2 Marcador de contenido"/>
          <p:cNvSpPr txBox="1">
            <a:spLocks/>
          </p:cNvSpPr>
          <p:nvPr/>
        </p:nvSpPr>
        <p:spPr>
          <a:xfrm>
            <a:off x="-77920" y="44624"/>
            <a:ext cx="9114416" cy="111433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fr-FR" b="1" i="1" spc="50" dirty="0">
                <a:ln w="11430"/>
                <a:solidFill>
                  <a:srgbClr val="660066"/>
                </a:solidFill>
                <a:effectLst>
                  <a:outerShdw blurRad="76200" dist="50800" dir="5400000" algn="tl" rotWithShape="0">
                    <a:srgbClr val="000000">
                      <a:alpha val="65000"/>
                    </a:srgbClr>
                  </a:outerShdw>
                </a:effectLst>
                <a:latin typeface="Myriad Pro" pitchFamily="34" charset="0"/>
              </a:rPr>
              <a:t>Nous lui répondons </a:t>
            </a:r>
            <a:r>
              <a:rPr lang="fr-FR" b="1" i="1" spc="50" dirty="0">
                <a:ln w="11430"/>
                <a:solidFill>
                  <a:srgbClr val="660066"/>
                </a:solidFill>
                <a:effectLst>
                  <a:outerShdw blurRad="76200" dist="50800" dir="5400000" algn="tl" rotWithShape="0">
                    <a:srgbClr val="000000">
                      <a:alpha val="65000"/>
                    </a:srgbClr>
                  </a:outerShdw>
                </a:effectLst>
                <a:latin typeface="Myriad Pro" pitchFamily="34" charset="0"/>
              </a:rPr>
              <a:t/>
            </a:r>
            <a:br>
              <a:rPr lang="fr-FR" b="1" i="1" spc="50" dirty="0">
                <a:ln w="11430"/>
                <a:solidFill>
                  <a:srgbClr val="660066"/>
                </a:solidFill>
                <a:effectLst>
                  <a:outerShdw blurRad="76200" dist="50800" dir="5400000" algn="tl" rotWithShape="0">
                    <a:srgbClr val="000000">
                      <a:alpha val="65000"/>
                    </a:srgbClr>
                  </a:outerShdw>
                </a:effectLst>
                <a:latin typeface="Myriad Pro" pitchFamily="34" charset="0"/>
              </a:rPr>
            </a:br>
            <a:r>
              <a:rPr lang="fr-FR" b="1" i="1" spc="50" dirty="0" smtClean="0">
                <a:ln w="11430"/>
                <a:solidFill>
                  <a:srgbClr val="660066"/>
                </a:solidFill>
                <a:effectLst>
                  <a:outerShdw blurRad="76200" dist="50800" dir="5400000" algn="tl" rotWithShape="0">
                    <a:srgbClr val="000000">
                      <a:alpha val="65000"/>
                    </a:srgbClr>
                  </a:outerShdw>
                </a:effectLst>
                <a:latin typeface="Myriad Pro" pitchFamily="34" charset="0"/>
              </a:rPr>
              <a:t>par </a:t>
            </a:r>
            <a:r>
              <a:rPr lang="fr-FR" b="1" i="1" spc="50" dirty="0">
                <a:ln w="11430"/>
                <a:solidFill>
                  <a:srgbClr val="660066"/>
                </a:solidFill>
                <a:effectLst>
                  <a:outerShdw blurRad="76200" dist="50800" dir="5400000" algn="tl" rotWithShape="0">
                    <a:srgbClr val="000000">
                      <a:alpha val="65000"/>
                    </a:srgbClr>
                  </a:outerShdw>
                </a:effectLst>
                <a:latin typeface="Myriad Pro" pitchFamily="34" charset="0"/>
              </a:rPr>
              <a:t>la prière. </a:t>
            </a:r>
            <a:endParaRPr lang="es-ES" sz="2400" b="1" i="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pic>
        <p:nvPicPr>
          <p:cNvPr id="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4927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2000" fill="hold"/>
                                        <p:tgtEl>
                                          <p:spTgt spid="4"/>
                                        </p:tgtEl>
                                        <p:attrNameLst>
                                          <p:attrName>ppt_x</p:attrName>
                                        </p:attrNameLst>
                                      </p:cBhvr>
                                      <p:tavLst>
                                        <p:tav tm="0">
                                          <p:val>
                                            <p:strVal val="0-#ppt_w/2"/>
                                          </p:val>
                                        </p:tav>
                                        <p:tav tm="100000">
                                          <p:val>
                                            <p:strVal val="#ppt_x"/>
                                          </p:val>
                                        </p:tav>
                                      </p:tavLst>
                                    </p:anim>
                                    <p:anim calcmode="lin" valueType="num">
                                      <p:cBhvr additive="base">
                                        <p:cTn id="14" dur="2000" fill="hold"/>
                                        <p:tgtEl>
                                          <p:spTgt spid="4"/>
                                        </p:tgtEl>
                                        <p:attrNameLst>
                                          <p:attrName>ppt_y</p:attrName>
                                        </p:attrNameLst>
                                      </p:cBhvr>
                                      <p:tavLst>
                                        <p:tav tm="0">
                                          <p:val>
                                            <p:strVal val="#ppt_y"/>
                                          </p:val>
                                        </p:tav>
                                        <p:tav tm="100000">
                                          <p:val>
                                            <p:strVal val="#ppt_y"/>
                                          </p:val>
                                        </p:tav>
                                      </p:tavLst>
                                    </p:anim>
                                  </p:childTnLst>
                                </p:cTn>
                              </p:par>
                              <p:par>
                                <p:cTn id="15" presetID="10" presetClass="entr" presetSubtype="0" fill="hold" grpId="1"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3250"/>
                                        <p:tgtEl>
                                          <p:spTgt spid="4"/>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par>
                          <p:cTn id="23" fill="hold">
                            <p:stCondLst>
                              <p:cond delay="4250"/>
                            </p:stCondLst>
                            <p:childTnLst>
                              <p:par>
                                <p:cTn id="24" presetID="22" presetClass="entr" presetSubtype="1"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D:\10. MUTIMEDIA SDA\Imagenes para estudio\tema06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4" name="2 Marcador de contenido"/>
          <p:cNvSpPr txBox="1">
            <a:spLocks/>
          </p:cNvSpPr>
          <p:nvPr/>
        </p:nvSpPr>
        <p:spPr>
          <a:xfrm>
            <a:off x="827584" y="1988840"/>
            <a:ext cx="7560840" cy="3168352"/>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r-FR" sz="4800" b="1" i="1" spc="50" dirty="0">
                <a:ln w="11430"/>
                <a:solidFill>
                  <a:srgbClr val="660066"/>
                </a:solidFill>
                <a:effectLst>
                  <a:outerShdw blurRad="76200" dist="50800" dir="5400000" algn="tl" rotWithShape="0">
                    <a:srgbClr val="000000">
                      <a:alpha val="65000"/>
                    </a:srgbClr>
                  </a:outerShdw>
                </a:effectLst>
                <a:latin typeface="Myriad Pro" pitchFamily="34" charset="0"/>
              </a:rPr>
              <a:t>QUAND, OÙ ET COMMENT DEVONS-NOUS </a:t>
            </a:r>
            <a:r>
              <a:rPr lang="fr-FR" sz="4800" b="1" i="1" spc="50" dirty="0" smtClean="0">
                <a:ln w="11430"/>
                <a:solidFill>
                  <a:srgbClr val="660066"/>
                </a:solidFill>
                <a:effectLst>
                  <a:outerShdw blurRad="76200" dist="50800" dir="5400000" algn="tl" rotWithShape="0">
                    <a:srgbClr val="000000">
                      <a:alpha val="65000"/>
                    </a:srgbClr>
                  </a:outerShdw>
                </a:effectLst>
                <a:latin typeface="Myriad Pro" pitchFamily="34" charset="0"/>
              </a:rPr>
              <a:t>PRIER ?</a:t>
            </a:r>
            <a:endParaRPr lang="es-ES" sz="3600" b="1" i="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1739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10. MUTIMEDIA SDA\Imagenes para estudio\tema06 disci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9150350" cy="68643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6" name="2 Marcador de contenido"/>
          <p:cNvSpPr txBox="1">
            <a:spLocks/>
          </p:cNvSpPr>
          <p:nvPr/>
        </p:nvSpPr>
        <p:spPr>
          <a:xfrm>
            <a:off x="155903" y="5085184"/>
            <a:ext cx="8784976" cy="1800200"/>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r-FR" sz="4400" b="1" i="1" spc="50" dirty="0">
                <a:ln w="11430"/>
                <a:solidFill>
                  <a:srgbClr val="660066"/>
                </a:solidFill>
                <a:effectLst>
                  <a:outerShdw blurRad="76200" dist="50800" dir="5400000" algn="tl" rotWithShape="0">
                    <a:srgbClr val="000000">
                      <a:alpha val="65000"/>
                    </a:srgbClr>
                  </a:outerShdw>
                </a:effectLst>
                <a:latin typeface="Myriad Pro" pitchFamily="34" charset="0"/>
              </a:rPr>
              <a:t>Qu’est-ce que les disciples ont demandé à Jésus de </a:t>
            </a:r>
            <a:r>
              <a:rPr lang="fr-FR" sz="4400" b="1" i="1" spc="50" dirty="0" smtClean="0">
                <a:ln w="11430"/>
                <a:solidFill>
                  <a:srgbClr val="660066"/>
                </a:solidFill>
                <a:effectLst>
                  <a:outerShdw blurRad="76200" dist="50800" dir="5400000" algn="tl" rotWithShape="0">
                    <a:srgbClr val="000000">
                      <a:alpha val="65000"/>
                    </a:srgbClr>
                  </a:outerShdw>
                </a:effectLst>
                <a:latin typeface="Myriad Pro" pitchFamily="34" charset="0"/>
              </a:rPr>
              <a:t>faire ? </a:t>
            </a:r>
            <a:endParaRPr lang="es-ES" b="1" i="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pic>
        <p:nvPicPr>
          <p:cNvPr id="5"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1825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D:\10. MUTIMEDIA SDA\Imagenes para estudio\tema 06 versiculo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9567" y="323945"/>
            <a:ext cx="2125647"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err="1" smtClean="0">
                <a:ln w="11430"/>
                <a:solidFill>
                  <a:srgbClr val="660066"/>
                </a:solidFill>
                <a:effectLst>
                  <a:outerShdw blurRad="76200" dist="50800" dir="5400000" algn="tl" rotWithShape="0">
                    <a:srgbClr val="000000">
                      <a:alpha val="65000"/>
                    </a:srgbClr>
                  </a:outerShdw>
                </a:effectLst>
                <a:latin typeface="Myriad Pro" pitchFamily="34" charset="0"/>
              </a:rPr>
              <a:t>Luc</a:t>
            </a:r>
            <a:r>
              <a:rPr lang="es-ES_tradnl" sz="3600" b="1" spc="50" dirty="0" smtClean="0">
                <a:ln w="11430"/>
                <a:solidFill>
                  <a:srgbClr val="660066"/>
                </a:solidFill>
                <a:effectLst>
                  <a:outerShdw blurRad="76200" dist="50800" dir="5400000" algn="tl" rotWithShape="0">
                    <a:srgbClr val="000000">
                      <a:alpha val="65000"/>
                    </a:srgbClr>
                  </a:outerShdw>
                </a:effectLst>
                <a:latin typeface="Myriad Pro" pitchFamily="34" charset="0"/>
              </a:rPr>
              <a:t> 11 : 1</a:t>
            </a:r>
            <a:endParaRPr lang="es-ES" sz="3600" b="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p:cNvSpPr txBox="1">
            <a:spLocks/>
          </p:cNvSpPr>
          <p:nvPr/>
        </p:nvSpPr>
        <p:spPr>
          <a:xfrm>
            <a:off x="827584" y="2276872"/>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r-FR"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Jésus priait un jour en un certain lieu. Lorsqu'il eut achevé, un de ses disciples lui </a:t>
            </a:r>
            <a:r>
              <a:rPr lang="fr-FR" sz="40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dit : </a:t>
            </a:r>
            <a:r>
              <a:rPr lang="fr-FR" sz="4000" b="1" i="1" spc="50" dirty="0">
                <a:ln w="11430"/>
                <a:solidFill>
                  <a:srgbClr val="FF0000"/>
                </a:solidFill>
                <a:effectLst>
                  <a:outerShdw blurRad="76200" dist="50800" dir="5400000" algn="tl" rotWithShape="0">
                    <a:srgbClr val="000000">
                      <a:alpha val="65000"/>
                    </a:srgbClr>
                  </a:outerShdw>
                </a:effectLst>
                <a:latin typeface="Myriad Pro" pitchFamily="34" charset="0"/>
              </a:rPr>
              <a:t>Seigneur, enseigne-nous à prier</a:t>
            </a:r>
            <a:r>
              <a:rPr lang="fr-FR"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comme Jean l'a enseigné à ses disciples. »</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4893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250"/>
                                        <p:tgtEl>
                                          <p:spTgt spid="4"/>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3250"/>
                            </p:stCondLst>
                            <p:childTnLst>
                              <p:par>
                                <p:cTn id="18" presetID="22"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10. MUTIMEDIA SDA\Imagenes para estudio\tema06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179512" y="692695"/>
            <a:ext cx="8784976" cy="1080121"/>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000" b="1" i="1" spc="50" dirty="0">
                <a:ln w="11430"/>
                <a:solidFill>
                  <a:srgbClr val="CC00CC"/>
                </a:solidFill>
                <a:effectLst>
                  <a:outerShdw blurRad="76200" dist="50800" dir="5400000" algn="tl" rotWithShape="0">
                    <a:srgbClr val="000000">
                      <a:alpha val="65000"/>
                    </a:srgbClr>
                  </a:outerShdw>
                </a:effectLst>
                <a:latin typeface="Myriad Pro" pitchFamily="34" charset="0"/>
              </a:rPr>
              <a:t>Quels sont les différents </a:t>
            </a:r>
            <a:r>
              <a:rPr lang="fr-FR" sz="4000" b="1" i="1" spc="50" dirty="0" smtClean="0">
                <a:ln w="11430"/>
                <a:solidFill>
                  <a:srgbClr val="CC00CC"/>
                </a:solidFill>
                <a:effectLst>
                  <a:outerShdw blurRad="76200" dist="50800" dir="5400000" algn="tl" rotWithShape="0">
                    <a:srgbClr val="000000">
                      <a:alpha val="65000"/>
                    </a:srgbClr>
                  </a:outerShdw>
                </a:effectLst>
                <a:latin typeface="Myriad Pro" pitchFamily="34" charset="0"/>
              </a:rPr>
              <a:t/>
            </a:r>
            <a:br>
              <a:rPr lang="fr-FR" sz="4000" b="1" i="1" spc="50" dirty="0" smtClean="0">
                <a:ln w="11430"/>
                <a:solidFill>
                  <a:srgbClr val="CC00CC"/>
                </a:solidFill>
                <a:effectLst>
                  <a:outerShdw blurRad="76200" dist="50800" dir="5400000" algn="tl" rotWithShape="0">
                    <a:srgbClr val="000000">
                      <a:alpha val="65000"/>
                    </a:srgbClr>
                  </a:outerShdw>
                </a:effectLst>
                <a:latin typeface="Myriad Pro" pitchFamily="34" charset="0"/>
              </a:rPr>
            </a:br>
            <a:r>
              <a:rPr lang="fr-FR" sz="4000" b="1" i="1" spc="50" dirty="0" smtClean="0">
                <a:ln w="11430"/>
                <a:solidFill>
                  <a:srgbClr val="CC00CC"/>
                </a:solidFill>
                <a:effectLst>
                  <a:outerShdw blurRad="76200" dist="50800" dir="5400000" algn="tl" rotWithShape="0">
                    <a:srgbClr val="000000">
                      <a:alpha val="65000"/>
                    </a:srgbClr>
                  </a:outerShdw>
                </a:effectLst>
                <a:latin typeface="Myriad Pro" pitchFamily="34" charset="0"/>
              </a:rPr>
              <a:t>types </a:t>
            </a:r>
            <a:r>
              <a:rPr lang="fr-FR" sz="4000" b="1" i="1" spc="50" dirty="0">
                <a:ln w="11430"/>
                <a:solidFill>
                  <a:srgbClr val="CC00CC"/>
                </a:solidFill>
                <a:effectLst>
                  <a:outerShdw blurRad="76200" dist="50800" dir="5400000" algn="tl" rotWithShape="0">
                    <a:srgbClr val="000000">
                      <a:alpha val="65000"/>
                    </a:srgbClr>
                  </a:outerShdw>
                </a:effectLst>
                <a:latin typeface="Myriad Pro" pitchFamily="34" charset="0"/>
              </a:rPr>
              <a:t>de </a:t>
            </a:r>
            <a:r>
              <a:rPr lang="fr-FR" sz="4000" b="1" i="1" spc="50" dirty="0" smtClean="0">
                <a:ln w="11430"/>
                <a:solidFill>
                  <a:srgbClr val="CC00CC"/>
                </a:solidFill>
                <a:effectLst>
                  <a:outerShdw blurRad="76200" dist="50800" dir="5400000" algn="tl" rotWithShape="0">
                    <a:srgbClr val="000000">
                      <a:alpha val="65000"/>
                    </a:srgbClr>
                  </a:outerShdw>
                </a:effectLst>
                <a:latin typeface="Myriad Pro" pitchFamily="34" charset="0"/>
              </a:rPr>
              <a:t>prière ?</a:t>
            </a:r>
            <a:endPar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endParaRPr>
          </a:p>
        </p:txBody>
      </p:sp>
      <p:pic>
        <p:nvPicPr>
          <p:cNvPr id="3076" name="Picture 4" descr="http://chuckwarnockblog.files.wordpress.com/2011/02/praying-in-church1.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4247011"/>
            <a:ext cx="3456384" cy="235034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
        <p:nvSpPr>
          <p:cNvPr id="6" name="2 Marcador de contenido"/>
          <p:cNvSpPr txBox="1">
            <a:spLocks/>
          </p:cNvSpPr>
          <p:nvPr/>
        </p:nvSpPr>
        <p:spPr>
          <a:xfrm>
            <a:off x="827584" y="2299616"/>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EN PUBLIC</a:t>
            </a:r>
          </a:p>
          <a:p>
            <a:pPr marL="0" indent="0">
              <a:spcBef>
                <a:spcPts val="0"/>
              </a:spcBef>
              <a:buNone/>
              <a:defRPr/>
            </a:pPr>
            <a:r>
              <a:rPr lang="fr-FR" sz="40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Une </a:t>
            </a:r>
            <a:r>
              <a:rPr lang="fr-FR"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personne prie et le reste du groupe écoute avec révérence. </a:t>
            </a:r>
          </a:p>
          <a:p>
            <a:pPr marL="0" indent="0">
              <a:spcBef>
                <a:spcPts val="0"/>
              </a:spcBef>
              <a:buNone/>
              <a:defRPr/>
            </a:pPr>
            <a:r>
              <a:rPr lang="fr-FR" sz="28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t>
            </a:r>
            <a:r>
              <a:rPr lang="fr-FR"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Cette prière ne devrait pas être longue</a:t>
            </a:r>
            <a:r>
              <a:rPr lang="es-E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t>
            </a:r>
          </a:p>
        </p:txBody>
      </p:sp>
      <p:sp>
        <p:nvSpPr>
          <p:cNvPr id="7" name="2 Marcador de contenido" hidden="1"/>
          <p:cNvSpPr txBox="1">
            <a:spLocks/>
          </p:cNvSpPr>
          <p:nvPr/>
        </p:nvSpPr>
        <p:spPr>
          <a:xfrm>
            <a:off x="827584" y="2276872"/>
            <a:ext cx="7992888"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EN EL HOGAR</a:t>
            </a:r>
          </a:p>
          <a:p>
            <a:pPr marL="0" indent="0">
              <a:buNone/>
            </a:pPr>
            <a:r>
              <a:rPr lang="es-ES" sz="40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Por </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la mañana y por la anoche, debería juntarse la familia, leer la Palabra de Dios y orar.</a:t>
            </a:r>
          </a:p>
        </p:txBody>
      </p:sp>
      <p:pic>
        <p:nvPicPr>
          <p:cNvPr id="3078" name="Picture 6" descr="http://parroquiaguadalupe.files.wordpress.com/2012/04/famiia_orando.jpg"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3727" y="3965855"/>
            <a:ext cx="2258713" cy="276065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
        <p:nvSpPr>
          <p:cNvPr id="9" name="antes de comer" hidden="1"/>
          <p:cNvSpPr txBox="1">
            <a:spLocks/>
          </p:cNvSpPr>
          <p:nvPr/>
        </p:nvSpPr>
        <p:spPr>
          <a:xfrm>
            <a:off x="827584" y="2276872"/>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0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ANTES DE COMER</a:t>
            </a:r>
          </a:p>
          <a:p>
            <a:pPr marL="0" indent="0">
              <a:buNone/>
            </a:pPr>
            <a:r>
              <a:rPr lang="es-ES" sz="40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Agradecer </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y pedir la bendición para los alimentos.</a:t>
            </a:r>
          </a:p>
        </p:txBody>
      </p:sp>
      <p:pic>
        <p:nvPicPr>
          <p:cNvPr id="3079" name="comer img" descr="D:\10. MUTIMEDIA SDA\Imagenes para estudio\orar-comer.jpg"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0906" y="4221310"/>
            <a:ext cx="3563542" cy="237202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
        <p:nvSpPr>
          <p:cNvPr id="8" name="2 Marcador de contenido" hidden="1"/>
          <p:cNvSpPr txBox="1">
            <a:spLocks/>
          </p:cNvSpPr>
          <p:nvPr/>
        </p:nvSpPr>
        <p:spPr>
          <a:xfrm>
            <a:off x="395536" y="2348880"/>
            <a:ext cx="8568952" cy="2160240"/>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EN LA INTIMIDAD</a:t>
            </a:r>
          </a:p>
          <a:p>
            <a:pPr marL="0" indent="0">
              <a:buNone/>
            </a:pPr>
            <a:r>
              <a:rPr lang="es-ES"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“Mas </a:t>
            </a: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tú, cuando ores, entra en tu aposento, y cerrada la puerta, ora a tu Padre que está en secreto; y tu Padre que ve en lo secreto te recompensará en </a:t>
            </a:r>
            <a:r>
              <a:rPr lang="es-ES"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público.” </a:t>
            </a:r>
            <a:br>
              <a:rPr lang="es-ES"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br>
            <a:r>
              <a:rPr lang="es-ES"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Mateo 6:6.</a:t>
            </a:r>
            <a:endPar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p:txBody>
      </p:sp>
      <p:pic>
        <p:nvPicPr>
          <p:cNvPr id="3083" name="Picture 11" descr="http://1.bp.blogspot.com/_NphfhvQd6HA/TS3B-5JN0LI/AAAAAAAAAOw/MZ3su7ofmD8/s1600/oracion-de-contemplacion.jpg" hidden="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64088" y="3789040"/>
            <a:ext cx="3333750" cy="304800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pic>
        <p:nvPicPr>
          <p:cNvPr id="13"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8302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fade">
                                      <p:cBhvr>
                                        <p:cTn id="17" dur="1000"/>
                                        <p:tgtEl>
                                          <p:spTgt spid="3076"/>
                                        </p:tgtEl>
                                      </p:cBhvr>
                                    </p:animEffect>
                                    <p:anim calcmode="lin" valueType="num">
                                      <p:cBhvr>
                                        <p:cTn id="18" dur="1000" fill="hold"/>
                                        <p:tgtEl>
                                          <p:spTgt spid="3076"/>
                                        </p:tgtEl>
                                        <p:attrNameLst>
                                          <p:attrName>ppt_x</p:attrName>
                                        </p:attrNameLst>
                                      </p:cBhvr>
                                      <p:tavLst>
                                        <p:tav tm="0">
                                          <p:val>
                                            <p:strVal val="#ppt_x"/>
                                          </p:val>
                                        </p:tav>
                                        <p:tav tm="100000">
                                          <p:val>
                                            <p:strVal val="#ppt_x"/>
                                          </p:val>
                                        </p:tav>
                                      </p:tavLst>
                                    </p:anim>
                                    <p:anim calcmode="lin" valueType="num">
                                      <p:cBhvr>
                                        <p:cTn id="19" dur="1000" fill="hold"/>
                                        <p:tgtEl>
                                          <p:spTgt spid="3076"/>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3078"/>
                                        </p:tgtEl>
                                        <p:attrNameLst>
                                          <p:attrName>style.visibility</p:attrName>
                                        </p:attrNameLst>
                                      </p:cBhvr>
                                      <p:to>
                                        <p:strVal val="visible"/>
                                      </p:to>
                                    </p:set>
                                    <p:animEffect transition="in" filter="fade">
                                      <p:cBhvr>
                                        <p:cTn id="29" dur="1000"/>
                                        <p:tgtEl>
                                          <p:spTgt spid="3078"/>
                                        </p:tgtEl>
                                      </p:cBhvr>
                                    </p:animEffect>
                                    <p:anim calcmode="lin" valueType="num">
                                      <p:cBhvr>
                                        <p:cTn id="30" dur="1000" fill="hold"/>
                                        <p:tgtEl>
                                          <p:spTgt spid="3078"/>
                                        </p:tgtEl>
                                        <p:attrNameLst>
                                          <p:attrName>ppt_x</p:attrName>
                                        </p:attrNameLst>
                                      </p:cBhvr>
                                      <p:tavLst>
                                        <p:tav tm="0">
                                          <p:val>
                                            <p:strVal val="#ppt_x"/>
                                          </p:val>
                                        </p:tav>
                                        <p:tav tm="100000">
                                          <p:val>
                                            <p:strVal val="#ppt_x"/>
                                          </p:val>
                                        </p:tav>
                                      </p:tavLst>
                                    </p:anim>
                                    <p:anim calcmode="lin" valueType="num">
                                      <p:cBhvr>
                                        <p:cTn id="31"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xit" presetSubtype="0" fill="hold" grpId="1" nodeType="clickEffect">
                                  <p:stCondLst>
                                    <p:cond delay="0"/>
                                  </p:stCondLst>
                                  <p:childTnLst>
                                    <p:animEffect transition="out" filter="fade">
                                      <p:cBhvr>
                                        <p:cTn id="35" dur="1000"/>
                                        <p:tgtEl>
                                          <p:spTgt spid="7"/>
                                        </p:tgtEl>
                                      </p:cBhvr>
                                    </p:animEffect>
                                    <p:anim calcmode="lin" valueType="num">
                                      <p:cBhvr>
                                        <p:cTn id="36" dur="1000"/>
                                        <p:tgtEl>
                                          <p:spTgt spid="7"/>
                                        </p:tgtEl>
                                        <p:attrNameLst>
                                          <p:attrName>ppt_x</p:attrName>
                                        </p:attrNameLst>
                                      </p:cBhvr>
                                      <p:tavLst>
                                        <p:tav tm="0">
                                          <p:val>
                                            <p:strVal val="ppt_x"/>
                                          </p:val>
                                        </p:tav>
                                        <p:tav tm="100000">
                                          <p:val>
                                            <p:strVal val="ppt_x"/>
                                          </p:val>
                                        </p:tav>
                                      </p:tavLst>
                                    </p:anim>
                                    <p:anim calcmode="lin" valueType="num">
                                      <p:cBhvr>
                                        <p:cTn id="37" dur="1000"/>
                                        <p:tgtEl>
                                          <p:spTgt spid="7"/>
                                        </p:tgtEl>
                                        <p:attrNameLst>
                                          <p:attrName>ppt_y</p:attrName>
                                        </p:attrNameLst>
                                      </p:cBhvr>
                                      <p:tavLst>
                                        <p:tav tm="0">
                                          <p:val>
                                            <p:strVal val="ppt_y"/>
                                          </p:val>
                                        </p:tav>
                                        <p:tav tm="100000">
                                          <p:val>
                                            <p:strVal val="ppt_y-.1"/>
                                          </p:val>
                                        </p:tav>
                                      </p:tavLst>
                                    </p:anim>
                                    <p:set>
                                      <p:cBhvr>
                                        <p:cTn id="38" dur="1" fill="hold">
                                          <p:stCondLst>
                                            <p:cond delay="999"/>
                                          </p:stCondLst>
                                        </p:cTn>
                                        <p:tgtEl>
                                          <p:spTgt spid="7"/>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3078"/>
                                        </p:tgtEl>
                                      </p:cBhvr>
                                    </p:animEffect>
                                    <p:set>
                                      <p:cBhvr>
                                        <p:cTn id="41" dur="1" fill="hold">
                                          <p:stCondLst>
                                            <p:cond delay="499"/>
                                          </p:stCondLst>
                                        </p:cTn>
                                        <p:tgtEl>
                                          <p:spTgt spid="3078"/>
                                        </p:tgtEl>
                                        <p:attrNameLst>
                                          <p:attrName>style.visibility</p:attrName>
                                        </p:attrNameLst>
                                      </p:cBhvr>
                                      <p:to>
                                        <p:strVal val="hidden"/>
                                      </p:to>
                                    </p:set>
                                  </p:childTnLst>
                                </p:cTn>
                              </p:par>
                            </p:childTnLst>
                          </p:cTn>
                        </p:par>
                        <p:par>
                          <p:cTn id="42" fill="hold">
                            <p:stCondLst>
                              <p:cond delay="1000"/>
                            </p:stCondLst>
                            <p:childTnLst>
                              <p:par>
                                <p:cTn id="43" presetID="42" presetClass="entr" presetSubtype="0" fill="hold" grpId="0"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anim calcmode="lin" valueType="num">
                                      <p:cBhvr>
                                        <p:cTn id="46" dur="1000" fill="hold"/>
                                        <p:tgtEl>
                                          <p:spTgt spid="9"/>
                                        </p:tgtEl>
                                        <p:attrNameLst>
                                          <p:attrName>ppt_x</p:attrName>
                                        </p:attrNameLst>
                                      </p:cBhvr>
                                      <p:tavLst>
                                        <p:tav tm="0">
                                          <p:val>
                                            <p:strVal val="#ppt_x"/>
                                          </p:val>
                                        </p:tav>
                                        <p:tav tm="100000">
                                          <p:val>
                                            <p:strVal val="#ppt_x"/>
                                          </p:val>
                                        </p:tav>
                                      </p:tavLst>
                                    </p:anim>
                                    <p:anim calcmode="lin" valueType="num">
                                      <p:cBhvr>
                                        <p:cTn id="47" dur="1000" fill="hold"/>
                                        <p:tgtEl>
                                          <p:spTgt spid="9"/>
                                        </p:tgtEl>
                                        <p:attrNameLst>
                                          <p:attrName>ppt_y</p:attrName>
                                        </p:attrNameLst>
                                      </p:cBhvr>
                                      <p:tavLst>
                                        <p:tav tm="0">
                                          <p:val>
                                            <p:strVal val="#ppt_y+.1"/>
                                          </p:val>
                                        </p:tav>
                                        <p:tav tm="100000">
                                          <p:val>
                                            <p:strVal val="#ppt_y"/>
                                          </p:val>
                                        </p:tav>
                                      </p:tavLst>
                                    </p:anim>
                                  </p:childTnLst>
                                </p:cTn>
                              </p:par>
                            </p:childTnLst>
                          </p:cTn>
                        </p:par>
                        <p:par>
                          <p:cTn id="48" fill="hold">
                            <p:stCondLst>
                              <p:cond delay="2000"/>
                            </p:stCondLst>
                            <p:childTnLst>
                              <p:par>
                                <p:cTn id="49" presetID="42" presetClass="entr" presetSubtype="0" fill="hold" nodeType="afterEffect">
                                  <p:stCondLst>
                                    <p:cond delay="0"/>
                                  </p:stCondLst>
                                  <p:childTnLst>
                                    <p:set>
                                      <p:cBhvr>
                                        <p:cTn id="50" dur="1" fill="hold">
                                          <p:stCondLst>
                                            <p:cond delay="0"/>
                                          </p:stCondLst>
                                        </p:cTn>
                                        <p:tgtEl>
                                          <p:spTgt spid="3079"/>
                                        </p:tgtEl>
                                        <p:attrNameLst>
                                          <p:attrName>style.visibility</p:attrName>
                                        </p:attrNameLst>
                                      </p:cBhvr>
                                      <p:to>
                                        <p:strVal val="visible"/>
                                      </p:to>
                                    </p:set>
                                    <p:animEffect transition="in" filter="fade">
                                      <p:cBhvr>
                                        <p:cTn id="51" dur="1000"/>
                                        <p:tgtEl>
                                          <p:spTgt spid="3079"/>
                                        </p:tgtEl>
                                      </p:cBhvr>
                                    </p:animEffect>
                                    <p:anim calcmode="lin" valueType="num">
                                      <p:cBhvr>
                                        <p:cTn id="52" dur="1000" fill="hold"/>
                                        <p:tgtEl>
                                          <p:spTgt spid="3079"/>
                                        </p:tgtEl>
                                        <p:attrNameLst>
                                          <p:attrName>ppt_x</p:attrName>
                                        </p:attrNameLst>
                                      </p:cBhvr>
                                      <p:tavLst>
                                        <p:tav tm="0">
                                          <p:val>
                                            <p:strVal val="#ppt_x"/>
                                          </p:val>
                                        </p:tav>
                                        <p:tav tm="100000">
                                          <p:val>
                                            <p:strVal val="#ppt_x"/>
                                          </p:val>
                                        </p:tav>
                                      </p:tavLst>
                                    </p:anim>
                                    <p:anim calcmode="lin" valueType="num">
                                      <p:cBhvr>
                                        <p:cTn id="53" dur="1000" fill="hold"/>
                                        <p:tgtEl>
                                          <p:spTgt spid="307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7" presetClass="exit" presetSubtype="0" fill="hold" grpId="1" nodeType="clickEffect">
                                  <p:stCondLst>
                                    <p:cond delay="0"/>
                                  </p:stCondLst>
                                  <p:childTnLst>
                                    <p:animEffect transition="out" filter="fade">
                                      <p:cBhvr>
                                        <p:cTn id="57" dur="1000"/>
                                        <p:tgtEl>
                                          <p:spTgt spid="9"/>
                                        </p:tgtEl>
                                      </p:cBhvr>
                                    </p:animEffect>
                                    <p:anim calcmode="lin" valueType="num">
                                      <p:cBhvr>
                                        <p:cTn id="58" dur="1000"/>
                                        <p:tgtEl>
                                          <p:spTgt spid="9"/>
                                        </p:tgtEl>
                                        <p:attrNameLst>
                                          <p:attrName>ppt_x</p:attrName>
                                        </p:attrNameLst>
                                      </p:cBhvr>
                                      <p:tavLst>
                                        <p:tav tm="0">
                                          <p:val>
                                            <p:strVal val="ppt_x"/>
                                          </p:val>
                                        </p:tav>
                                        <p:tav tm="100000">
                                          <p:val>
                                            <p:strVal val="ppt_x"/>
                                          </p:val>
                                        </p:tav>
                                      </p:tavLst>
                                    </p:anim>
                                    <p:anim calcmode="lin" valueType="num">
                                      <p:cBhvr>
                                        <p:cTn id="59" dur="1000"/>
                                        <p:tgtEl>
                                          <p:spTgt spid="9"/>
                                        </p:tgtEl>
                                        <p:attrNameLst>
                                          <p:attrName>ppt_y</p:attrName>
                                        </p:attrNameLst>
                                      </p:cBhvr>
                                      <p:tavLst>
                                        <p:tav tm="0">
                                          <p:val>
                                            <p:strVal val="ppt_y"/>
                                          </p:val>
                                        </p:tav>
                                        <p:tav tm="100000">
                                          <p:val>
                                            <p:strVal val="ppt_y-.1"/>
                                          </p:val>
                                        </p:tav>
                                      </p:tavLst>
                                    </p:anim>
                                    <p:set>
                                      <p:cBhvr>
                                        <p:cTn id="60" dur="1" fill="hold">
                                          <p:stCondLst>
                                            <p:cond delay="999"/>
                                          </p:stCondLst>
                                        </p:cTn>
                                        <p:tgtEl>
                                          <p:spTgt spid="9"/>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3079"/>
                                        </p:tgtEl>
                                      </p:cBhvr>
                                    </p:animEffect>
                                    <p:set>
                                      <p:cBhvr>
                                        <p:cTn id="63" dur="1" fill="hold">
                                          <p:stCondLst>
                                            <p:cond delay="499"/>
                                          </p:stCondLst>
                                        </p:cTn>
                                        <p:tgtEl>
                                          <p:spTgt spid="3079"/>
                                        </p:tgtEl>
                                        <p:attrNameLst>
                                          <p:attrName>style.visibility</p:attrName>
                                        </p:attrNameLst>
                                      </p:cBhvr>
                                      <p:to>
                                        <p:strVal val="hidden"/>
                                      </p:to>
                                    </p:set>
                                  </p:childTnLst>
                                </p:cTn>
                              </p:par>
                            </p:childTnLst>
                          </p:cTn>
                        </p:par>
                        <p:par>
                          <p:cTn id="64" fill="hold">
                            <p:stCondLst>
                              <p:cond delay="1000"/>
                            </p:stCondLst>
                            <p:childTnLst>
                              <p:par>
                                <p:cTn id="65" presetID="42" presetClass="entr" presetSubtype="0" fill="hold" grpId="0" nodeType="after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1000"/>
                                        <p:tgtEl>
                                          <p:spTgt spid="8"/>
                                        </p:tgtEl>
                                      </p:cBhvr>
                                    </p:animEffect>
                                    <p:anim calcmode="lin" valueType="num">
                                      <p:cBhvr>
                                        <p:cTn id="68" dur="1000" fill="hold"/>
                                        <p:tgtEl>
                                          <p:spTgt spid="8"/>
                                        </p:tgtEl>
                                        <p:attrNameLst>
                                          <p:attrName>ppt_x</p:attrName>
                                        </p:attrNameLst>
                                      </p:cBhvr>
                                      <p:tavLst>
                                        <p:tav tm="0">
                                          <p:val>
                                            <p:strVal val="#ppt_x"/>
                                          </p:val>
                                        </p:tav>
                                        <p:tav tm="100000">
                                          <p:val>
                                            <p:strVal val="#ppt_x"/>
                                          </p:val>
                                        </p:tav>
                                      </p:tavLst>
                                    </p:anim>
                                    <p:anim calcmode="lin" valueType="num">
                                      <p:cBhvr>
                                        <p:cTn id="69" dur="1000" fill="hold"/>
                                        <p:tgtEl>
                                          <p:spTgt spid="8"/>
                                        </p:tgtEl>
                                        <p:attrNameLst>
                                          <p:attrName>ppt_y</p:attrName>
                                        </p:attrNameLst>
                                      </p:cBhvr>
                                      <p:tavLst>
                                        <p:tav tm="0">
                                          <p:val>
                                            <p:strVal val="#ppt_y+.1"/>
                                          </p:val>
                                        </p:tav>
                                        <p:tav tm="100000">
                                          <p:val>
                                            <p:strVal val="#ppt_y"/>
                                          </p:val>
                                        </p:tav>
                                      </p:tavLst>
                                    </p:anim>
                                  </p:childTnLst>
                                </p:cTn>
                              </p:par>
                            </p:childTnLst>
                          </p:cTn>
                        </p:par>
                        <p:par>
                          <p:cTn id="70" fill="hold">
                            <p:stCondLst>
                              <p:cond delay="2000"/>
                            </p:stCondLst>
                            <p:childTnLst>
                              <p:par>
                                <p:cTn id="71" presetID="42" presetClass="entr" presetSubtype="0" fill="hold" nodeType="afterEffect">
                                  <p:stCondLst>
                                    <p:cond delay="0"/>
                                  </p:stCondLst>
                                  <p:childTnLst>
                                    <p:set>
                                      <p:cBhvr>
                                        <p:cTn id="72" dur="1" fill="hold">
                                          <p:stCondLst>
                                            <p:cond delay="0"/>
                                          </p:stCondLst>
                                        </p:cTn>
                                        <p:tgtEl>
                                          <p:spTgt spid="3083"/>
                                        </p:tgtEl>
                                        <p:attrNameLst>
                                          <p:attrName>style.visibility</p:attrName>
                                        </p:attrNameLst>
                                      </p:cBhvr>
                                      <p:to>
                                        <p:strVal val="visible"/>
                                      </p:to>
                                    </p:set>
                                    <p:animEffect transition="in" filter="fade">
                                      <p:cBhvr>
                                        <p:cTn id="73" dur="1000"/>
                                        <p:tgtEl>
                                          <p:spTgt spid="3083"/>
                                        </p:tgtEl>
                                      </p:cBhvr>
                                    </p:animEffect>
                                    <p:anim calcmode="lin" valueType="num">
                                      <p:cBhvr>
                                        <p:cTn id="74" dur="1000" fill="hold"/>
                                        <p:tgtEl>
                                          <p:spTgt spid="3083"/>
                                        </p:tgtEl>
                                        <p:attrNameLst>
                                          <p:attrName>ppt_x</p:attrName>
                                        </p:attrNameLst>
                                      </p:cBhvr>
                                      <p:tavLst>
                                        <p:tav tm="0">
                                          <p:val>
                                            <p:strVal val="#ppt_x"/>
                                          </p:val>
                                        </p:tav>
                                        <p:tav tm="100000">
                                          <p:val>
                                            <p:strVal val="#ppt_x"/>
                                          </p:val>
                                        </p:tav>
                                      </p:tavLst>
                                    </p:anim>
                                    <p:anim calcmode="lin" valueType="num">
                                      <p:cBhvr>
                                        <p:cTn id="75" dur="1000" fill="hold"/>
                                        <p:tgtEl>
                                          <p:spTgt spid="3083"/>
                                        </p:tgtEl>
                                        <p:attrNameLst>
                                          <p:attrName>ppt_y</p:attrName>
                                        </p:attrNameLst>
                                      </p:cBhvr>
                                      <p:tavLst>
                                        <p:tav tm="0">
                                          <p:val>
                                            <p:strVal val="#ppt_y+.1"/>
                                          </p:val>
                                        </p:tav>
                                        <p:tav tm="100000">
                                          <p:val>
                                            <p:strVal val="#ppt_y"/>
                                          </p:val>
                                        </p:tav>
                                      </p:tavLst>
                                    </p:anim>
                                  </p:childTnLst>
                                </p:cTn>
                              </p:par>
                            </p:childTnLst>
                          </p:cTn>
                        </p:par>
                        <p:par>
                          <p:cTn id="76" fill="hold">
                            <p:stCondLst>
                              <p:cond delay="3000"/>
                            </p:stCondLst>
                            <p:childTnLst>
                              <p:par>
                                <p:cTn id="77" presetID="22" presetClass="entr" presetSubtype="1" fill="hold" nodeType="after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wipe(up)">
                                      <p:cBhvr>
                                        <p:cTn id="7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7" grpId="1"/>
      <p:bldP spid="9" grpId="0"/>
      <p:bldP spid="9" grpId="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descr="D:\10. MUTIMEDIA SDA\Imagenes para estudio\tema 06 or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3011" name="Rectangle 3"/>
          <p:cNvSpPr>
            <a:spLocks noChangeArrowheads="1"/>
          </p:cNvSpPr>
          <p:nvPr/>
        </p:nvSpPr>
        <p:spPr bwMode="auto">
          <a:xfrm>
            <a:off x="2123728" y="5517232"/>
            <a:ext cx="7596188" cy="143827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n-US" sz="4800" b="1" dirty="0" smtClean="0">
                <a:ln w="17780" cmpd="sng">
                  <a:solidFill>
                    <a:srgbClr val="FFFFFF"/>
                  </a:solidFill>
                  <a:prstDash val="solid"/>
                  <a:miter lim="800000"/>
                </a:ln>
                <a:gradFill rotWithShape="1">
                  <a:gsLst>
                    <a:gs pos="0">
                      <a:srgbClr val="000000"/>
                    </a:gs>
                    <a:gs pos="20000">
                      <a:srgbClr val="000040"/>
                    </a:gs>
                    <a:gs pos="50000">
                      <a:srgbClr val="400040"/>
                    </a:gs>
                    <a:gs pos="75000">
                      <a:srgbClr val="8F0040"/>
                    </a:gs>
                    <a:gs pos="89999">
                      <a:srgbClr val="F27300"/>
                    </a:gs>
                    <a:gs pos="100000">
                      <a:srgbClr val="FFBF00"/>
                    </a:gs>
                  </a:gsLst>
                  <a:lin ang="5400000" scaled="0"/>
                </a:gradFill>
                <a:effectLst>
                  <a:outerShdw blurRad="50800" algn="tl" rotWithShape="0">
                    <a:srgbClr val="000000"/>
                  </a:outerShdw>
                </a:effectLst>
                <a:latin typeface="Impact" pitchFamily="34" charset="0"/>
              </a:rPr>
              <a:t>Un Moment De </a:t>
            </a:r>
            <a:r>
              <a:rPr lang="en-US" sz="4800" b="1" dirty="0" err="1" smtClean="0">
                <a:ln w="17780" cmpd="sng">
                  <a:solidFill>
                    <a:srgbClr val="FFFFFF"/>
                  </a:solidFill>
                  <a:prstDash val="solid"/>
                  <a:miter lim="800000"/>
                </a:ln>
                <a:gradFill rotWithShape="1">
                  <a:gsLst>
                    <a:gs pos="0">
                      <a:srgbClr val="000000"/>
                    </a:gs>
                    <a:gs pos="20000">
                      <a:srgbClr val="000040"/>
                    </a:gs>
                    <a:gs pos="50000">
                      <a:srgbClr val="400040"/>
                    </a:gs>
                    <a:gs pos="75000">
                      <a:srgbClr val="8F0040"/>
                    </a:gs>
                    <a:gs pos="89999">
                      <a:srgbClr val="F27300"/>
                    </a:gs>
                    <a:gs pos="100000">
                      <a:srgbClr val="FFBF00"/>
                    </a:gs>
                  </a:gsLst>
                  <a:lin ang="5400000" scaled="0"/>
                </a:gradFill>
                <a:effectLst>
                  <a:outerShdw blurRad="50800" algn="tl" rotWithShape="0">
                    <a:srgbClr val="000000"/>
                  </a:outerShdw>
                </a:effectLst>
                <a:latin typeface="Impact" pitchFamily="34" charset="0"/>
              </a:rPr>
              <a:t>Prière</a:t>
            </a:r>
            <a:r>
              <a:rPr lang="en-US" sz="4800" b="1" dirty="0" smtClean="0">
                <a:ln w="17780" cmpd="sng">
                  <a:solidFill>
                    <a:srgbClr val="FFFFFF"/>
                  </a:solidFill>
                  <a:prstDash val="solid"/>
                  <a:miter lim="800000"/>
                </a:ln>
                <a:gradFill rotWithShape="1">
                  <a:gsLst>
                    <a:gs pos="0">
                      <a:srgbClr val="000000"/>
                    </a:gs>
                    <a:gs pos="20000">
                      <a:srgbClr val="000040"/>
                    </a:gs>
                    <a:gs pos="50000">
                      <a:srgbClr val="400040"/>
                    </a:gs>
                    <a:gs pos="75000">
                      <a:srgbClr val="8F0040"/>
                    </a:gs>
                    <a:gs pos="89999">
                      <a:srgbClr val="F27300"/>
                    </a:gs>
                    <a:gs pos="100000">
                      <a:srgbClr val="FFBF00"/>
                    </a:gs>
                  </a:gsLst>
                  <a:lin ang="5400000" scaled="0"/>
                </a:gradFill>
                <a:effectLst>
                  <a:outerShdw blurRad="50800" algn="tl" rotWithShape="0">
                    <a:srgbClr val="000000"/>
                  </a:outerShdw>
                </a:effectLst>
                <a:latin typeface="Impact" pitchFamily="34" charset="0"/>
              </a:rPr>
              <a:t>…</a:t>
            </a:r>
            <a:endParaRPr lang="en-US" sz="4800" b="1" u="none" dirty="0">
              <a:ln w="17780" cmpd="sng">
                <a:solidFill>
                  <a:srgbClr val="FFFFFF"/>
                </a:solidFill>
                <a:prstDash val="solid"/>
                <a:miter lim="800000"/>
              </a:ln>
              <a:gradFill rotWithShape="1">
                <a:gsLst>
                  <a:gs pos="0">
                    <a:srgbClr val="000000"/>
                  </a:gs>
                  <a:gs pos="20000">
                    <a:srgbClr val="000040"/>
                  </a:gs>
                  <a:gs pos="50000">
                    <a:srgbClr val="400040"/>
                  </a:gs>
                  <a:gs pos="75000">
                    <a:srgbClr val="8F0040"/>
                  </a:gs>
                  <a:gs pos="89999">
                    <a:srgbClr val="F27300"/>
                  </a:gs>
                  <a:gs pos="100000">
                    <a:srgbClr val="FFBF00"/>
                  </a:gs>
                </a:gsLst>
                <a:lin ang="5400000" scaled="0"/>
              </a:gradFill>
              <a:effectLst>
                <a:outerShdw blurRad="50800" algn="tl" rotWithShape="0">
                  <a:srgbClr val="000000"/>
                </a:outerShdw>
              </a:effectLst>
              <a:latin typeface="Verdana" pitchFamily="34" charset="0"/>
            </a:endParaRPr>
          </a:p>
        </p:txBody>
      </p:sp>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4269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fade">
                                      <p:cBhvr>
                                        <p:cTn id="7" dur="1000"/>
                                        <p:tgtEl>
                                          <p:spTgt spid="43011"/>
                                        </p:tgtEl>
                                      </p:cBhvr>
                                    </p:animEffect>
                                    <p:anim calcmode="lin" valueType="num">
                                      <p:cBhvr>
                                        <p:cTn id="8" dur="1000" fill="hold"/>
                                        <p:tgtEl>
                                          <p:spTgt spid="43011"/>
                                        </p:tgtEl>
                                        <p:attrNameLst>
                                          <p:attrName>ppt_x</p:attrName>
                                        </p:attrNameLst>
                                      </p:cBhvr>
                                      <p:tavLst>
                                        <p:tav tm="0">
                                          <p:val>
                                            <p:strVal val="#ppt_x"/>
                                          </p:val>
                                        </p:tav>
                                        <p:tav tm="100000">
                                          <p:val>
                                            <p:strVal val="#ppt_x"/>
                                          </p:val>
                                        </p:tav>
                                      </p:tavLst>
                                    </p:anim>
                                    <p:anim calcmode="lin" valueType="num">
                                      <p:cBhvr>
                                        <p:cTn id="9" dur="1000" fill="hold"/>
                                        <p:tgtEl>
                                          <p:spTgt spid="430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10. MUTIMEDIA SDA\Imagenes para estudio\tema06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179512" y="692695"/>
            <a:ext cx="8784976" cy="1080121"/>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000" b="1" i="1" spc="50" dirty="0">
                <a:ln w="11430"/>
                <a:solidFill>
                  <a:srgbClr val="CC00CC"/>
                </a:solidFill>
                <a:effectLst>
                  <a:outerShdw blurRad="76200" dist="50800" dir="5400000" algn="tl" rotWithShape="0">
                    <a:srgbClr val="000000">
                      <a:alpha val="65000"/>
                    </a:srgbClr>
                  </a:outerShdw>
                </a:effectLst>
                <a:latin typeface="Myriad Pro" pitchFamily="34" charset="0"/>
              </a:rPr>
              <a:t>Quels sont les différents </a:t>
            </a:r>
            <a:r>
              <a:rPr lang="fr-FR" sz="4000" b="1" i="1" spc="50" dirty="0" smtClean="0">
                <a:ln w="11430"/>
                <a:solidFill>
                  <a:srgbClr val="CC00CC"/>
                </a:solidFill>
                <a:effectLst>
                  <a:outerShdw blurRad="76200" dist="50800" dir="5400000" algn="tl" rotWithShape="0">
                    <a:srgbClr val="000000">
                      <a:alpha val="65000"/>
                    </a:srgbClr>
                  </a:outerShdw>
                </a:effectLst>
                <a:latin typeface="Myriad Pro" pitchFamily="34" charset="0"/>
              </a:rPr>
              <a:t/>
            </a:r>
            <a:br>
              <a:rPr lang="fr-FR" sz="4000" b="1" i="1" spc="50" dirty="0" smtClean="0">
                <a:ln w="11430"/>
                <a:solidFill>
                  <a:srgbClr val="CC00CC"/>
                </a:solidFill>
                <a:effectLst>
                  <a:outerShdw blurRad="76200" dist="50800" dir="5400000" algn="tl" rotWithShape="0">
                    <a:srgbClr val="000000">
                      <a:alpha val="65000"/>
                    </a:srgbClr>
                  </a:outerShdw>
                </a:effectLst>
                <a:latin typeface="Myriad Pro" pitchFamily="34" charset="0"/>
              </a:rPr>
            </a:br>
            <a:r>
              <a:rPr lang="fr-FR" sz="4000" b="1" i="1" spc="50" dirty="0" smtClean="0">
                <a:ln w="11430"/>
                <a:solidFill>
                  <a:srgbClr val="CC00CC"/>
                </a:solidFill>
                <a:effectLst>
                  <a:outerShdw blurRad="76200" dist="50800" dir="5400000" algn="tl" rotWithShape="0">
                    <a:srgbClr val="000000">
                      <a:alpha val="65000"/>
                    </a:srgbClr>
                  </a:outerShdw>
                </a:effectLst>
                <a:latin typeface="Myriad Pro" pitchFamily="34" charset="0"/>
              </a:rPr>
              <a:t>types </a:t>
            </a:r>
            <a:r>
              <a:rPr lang="fr-FR" sz="4000" b="1" i="1" spc="50" dirty="0">
                <a:ln w="11430"/>
                <a:solidFill>
                  <a:srgbClr val="CC00CC"/>
                </a:solidFill>
                <a:effectLst>
                  <a:outerShdw blurRad="76200" dist="50800" dir="5400000" algn="tl" rotWithShape="0">
                    <a:srgbClr val="000000">
                      <a:alpha val="65000"/>
                    </a:srgbClr>
                  </a:outerShdw>
                </a:effectLst>
                <a:latin typeface="Myriad Pro" pitchFamily="34" charset="0"/>
              </a:rPr>
              <a:t>de </a:t>
            </a:r>
            <a:r>
              <a:rPr lang="fr-FR" sz="4000" b="1" i="1" spc="50" dirty="0" smtClean="0">
                <a:ln w="11430"/>
                <a:solidFill>
                  <a:srgbClr val="CC00CC"/>
                </a:solidFill>
                <a:effectLst>
                  <a:outerShdw blurRad="76200" dist="50800" dir="5400000" algn="tl" rotWithShape="0">
                    <a:srgbClr val="000000">
                      <a:alpha val="65000"/>
                    </a:srgbClr>
                  </a:outerShdw>
                </a:effectLst>
                <a:latin typeface="Myriad Pro" pitchFamily="34" charset="0"/>
              </a:rPr>
              <a:t>prière ?</a:t>
            </a:r>
            <a:endPar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hidden="1"/>
          <p:cNvSpPr txBox="1">
            <a:spLocks/>
          </p:cNvSpPr>
          <p:nvPr/>
        </p:nvSpPr>
        <p:spPr>
          <a:xfrm>
            <a:off x="827584" y="2299616"/>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EN PÚBLICO</a:t>
            </a:r>
          </a:p>
          <a:p>
            <a:pPr marL="0" indent="0">
              <a:buNone/>
            </a:pPr>
            <a:r>
              <a:rPr lang="es-ES" sz="40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Uno </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ora y la congregación escucha con reverencia</a:t>
            </a:r>
            <a:r>
              <a:rPr lang="es-ES" sz="40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t>
            </a:r>
          </a:p>
          <a:p>
            <a:pPr marL="0" indent="0">
              <a:buNone/>
            </a:pPr>
            <a:r>
              <a:rPr lang="es-E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(Deben ser cortas).</a:t>
            </a:r>
          </a:p>
        </p:txBody>
      </p:sp>
      <p:pic>
        <p:nvPicPr>
          <p:cNvPr id="3076" name="Picture 4" descr="http://chuckwarnockblog.files.wordpress.com/2011/02/praying-in-church1.jpeg"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4247011"/>
            <a:ext cx="3456384" cy="235034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
        <p:nvSpPr>
          <p:cNvPr id="7" name="2 Marcador de contenido"/>
          <p:cNvSpPr txBox="1">
            <a:spLocks/>
          </p:cNvSpPr>
          <p:nvPr/>
        </p:nvSpPr>
        <p:spPr>
          <a:xfrm>
            <a:off x="827584" y="2276872"/>
            <a:ext cx="7992888"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4400" b="1" i="1" spc="50" dirty="0">
                <a:ln w="11430"/>
                <a:solidFill>
                  <a:srgbClr val="002060"/>
                </a:solidFill>
                <a:effectLst>
                  <a:outerShdw blurRad="76200" dist="50800" dir="5400000" algn="tl" rotWithShape="0">
                    <a:srgbClr val="000000">
                      <a:alpha val="65000"/>
                    </a:srgbClr>
                  </a:outerShdw>
                </a:effectLst>
                <a:latin typeface="Myriad Pro" pitchFamily="34" charset="0"/>
              </a:rPr>
              <a:t>EN FAMILLE</a:t>
            </a:r>
          </a:p>
          <a:p>
            <a:pPr marL="0" indent="0">
              <a:buNone/>
            </a:pPr>
            <a:r>
              <a:rPr lang="fr-FR"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Chaque matin et chaque soir, la famille doit lire la Parole de Dieu, la méditer et </a:t>
            </a:r>
            <a:r>
              <a:rPr lang="fr-FR" sz="40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prier</a:t>
            </a:r>
            <a:endPar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p:txBody>
      </p:sp>
      <p:sp>
        <p:nvSpPr>
          <p:cNvPr id="9" name="antes de comer" hidden="1"/>
          <p:cNvSpPr txBox="1">
            <a:spLocks/>
          </p:cNvSpPr>
          <p:nvPr/>
        </p:nvSpPr>
        <p:spPr>
          <a:xfrm>
            <a:off x="827584" y="2276872"/>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0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ANTES DE COMER</a:t>
            </a:r>
          </a:p>
          <a:p>
            <a:pPr marL="0" indent="0">
              <a:buNone/>
            </a:pPr>
            <a:r>
              <a:rPr lang="es-ES" sz="40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Agradecer </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y pedir la bendición para los alimentos.</a:t>
            </a:r>
          </a:p>
        </p:txBody>
      </p:sp>
      <p:pic>
        <p:nvPicPr>
          <p:cNvPr id="3079" name="comer img" descr="D:\10. MUTIMEDIA SDA\Imagenes para estudio\orar-comer.jpg"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0906" y="4221310"/>
            <a:ext cx="3563542" cy="237202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
        <p:nvSpPr>
          <p:cNvPr id="8" name="2 Marcador de contenido" hidden="1"/>
          <p:cNvSpPr txBox="1">
            <a:spLocks/>
          </p:cNvSpPr>
          <p:nvPr/>
        </p:nvSpPr>
        <p:spPr>
          <a:xfrm>
            <a:off x="395536" y="2348880"/>
            <a:ext cx="8568952" cy="2160240"/>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EN LA INTIMIDAD</a:t>
            </a:r>
          </a:p>
          <a:p>
            <a:pPr marL="0" indent="0">
              <a:buNone/>
            </a:pPr>
            <a:r>
              <a:rPr lang="es-ES"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“Mas </a:t>
            </a: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tú, cuando ores, entra en tu aposento, y cerrada la puerta, ora a tu Padre que está en secreto; y tu Padre que ve en lo secreto te recompensará en </a:t>
            </a:r>
            <a:r>
              <a:rPr lang="es-ES"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público.” </a:t>
            </a:r>
            <a:br>
              <a:rPr lang="es-ES"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br>
            <a:r>
              <a:rPr lang="es-ES"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Mateo 6:6.</a:t>
            </a:r>
            <a:endPar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p:txBody>
      </p:sp>
      <p:pic>
        <p:nvPicPr>
          <p:cNvPr id="3083" name="Picture 11" descr="http://1.bp.blogspot.com/_NphfhvQd6HA/TS3B-5JN0LI/AAAAAAAAAOw/MZ3su7ofmD8/s1600/oracion-de-contemplacion.jpg"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4088" y="3789040"/>
            <a:ext cx="3333750" cy="304800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pic>
        <p:nvPicPr>
          <p:cNvPr id="3078" name="Picture 6" descr="http://parroquiaguadalupe.files.wordpress.com/2012/04/famiia_orand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73727" y="3965855"/>
            <a:ext cx="2258713" cy="276065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pic>
        <p:nvPicPr>
          <p:cNvPr id="13"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594902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fade">
                                      <p:cBhvr>
                                        <p:cTn id="13" dur="1000"/>
                                        <p:tgtEl>
                                          <p:spTgt spid="3076"/>
                                        </p:tgtEl>
                                      </p:cBhvr>
                                    </p:animEffect>
                                    <p:anim calcmode="lin" valueType="num">
                                      <p:cBhvr>
                                        <p:cTn id="14" dur="1000" fill="hold"/>
                                        <p:tgtEl>
                                          <p:spTgt spid="3076"/>
                                        </p:tgtEl>
                                        <p:attrNameLst>
                                          <p:attrName>ppt_x</p:attrName>
                                        </p:attrNameLst>
                                      </p:cBhvr>
                                      <p:tavLst>
                                        <p:tav tm="0">
                                          <p:val>
                                            <p:strVal val="#ppt_x"/>
                                          </p:val>
                                        </p:tav>
                                        <p:tav tm="100000">
                                          <p:val>
                                            <p:strVal val="#ppt_x"/>
                                          </p:val>
                                        </p:tav>
                                      </p:tavLst>
                                    </p:anim>
                                    <p:anim calcmode="lin" valueType="num">
                                      <p:cBhvr>
                                        <p:cTn id="15"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xit" presetSubtype="0" fill="hold" grpId="1" nodeType="clickEffect">
                                  <p:stCondLst>
                                    <p:cond delay="0"/>
                                  </p:stCondLst>
                                  <p:childTnLst>
                                    <p:animEffect transition="out" filter="fade">
                                      <p:cBhvr>
                                        <p:cTn id="19" dur="1000"/>
                                        <p:tgtEl>
                                          <p:spTgt spid="6"/>
                                        </p:tgtEl>
                                      </p:cBhvr>
                                    </p:animEffect>
                                    <p:anim calcmode="lin" valueType="num">
                                      <p:cBhvr>
                                        <p:cTn id="20" dur="1000"/>
                                        <p:tgtEl>
                                          <p:spTgt spid="6"/>
                                        </p:tgtEl>
                                        <p:attrNameLst>
                                          <p:attrName>ppt_x</p:attrName>
                                        </p:attrNameLst>
                                      </p:cBhvr>
                                      <p:tavLst>
                                        <p:tav tm="0">
                                          <p:val>
                                            <p:strVal val="ppt_x"/>
                                          </p:val>
                                        </p:tav>
                                        <p:tav tm="100000">
                                          <p:val>
                                            <p:strVal val="ppt_x"/>
                                          </p:val>
                                        </p:tav>
                                      </p:tavLst>
                                    </p:anim>
                                    <p:anim calcmode="lin" valueType="num">
                                      <p:cBhvr>
                                        <p:cTn id="21" dur="1000"/>
                                        <p:tgtEl>
                                          <p:spTgt spid="6"/>
                                        </p:tgtEl>
                                        <p:attrNameLst>
                                          <p:attrName>ppt_y</p:attrName>
                                        </p:attrNameLst>
                                      </p:cBhvr>
                                      <p:tavLst>
                                        <p:tav tm="0">
                                          <p:val>
                                            <p:strVal val="ppt_y"/>
                                          </p:val>
                                        </p:tav>
                                        <p:tav tm="100000">
                                          <p:val>
                                            <p:strVal val="ppt_y-.1"/>
                                          </p:val>
                                        </p:tav>
                                      </p:tavLst>
                                    </p:anim>
                                    <p:set>
                                      <p:cBhvr>
                                        <p:cTn id="22" dur="1" fill="hold">
                                          <p:stCondLst>
                                            <p:cond delay="999"/>
                                          </p:stCondLst>
                                        </p:cTn>
                                        <p:tgtEl>
                                          <p:spTgt spid="6"/>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3076"/>
                                        </p:tgtEl>
                                      </p:cBhvr>
                                    </p:animEffect>
                                    <p:set>
                                      <p:cBhvr>
                                        <p:cTn id="25" dur="1" fill="hold">
                                          <p:stCondLst>
                                            <p:cond delay="499"/>
                                          </p:stCondLst>
                                        </p:cTn>
                                        <p:tgtEl>
                                          <p:spTgt spid="3076"/>
                                        </p:tgtEl>
                                        <p:attrNameLst>
                                          <p:attrName>style.visibility</p:attrName>
                                        </p:attrNameLst>
                                      </p:cBhvr>
                                      <p:to>
                                        <p:strVal val="hidden"/>
                                      </p:to>
                                    </p:set>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42" presetClass="entr" presetSubtype="0" fill="hold" nodeType="afterEffect">
                                  <p:stCondLst>
                                    <p:cond delay="0"/>
                                  </p:stCondLst>
                                  <p:childTnLst>
                                    <p:set>
                                      <p:cBhvr>
                                        <p:cTn id="34" dur="1" fill="hold">
                                          <p:stCondLst>
                                            <p:cond delay="0"/>
                                          </p:stCondLst>
                                        </p:cTn>
                                        <p:tgtEl>
                                          <p:spTgt spid="3078"/>
                                        </p:tgtEl>
                                        <p:attrNameLst>
                                          <p:attrName>style.visibility</p:attrName>
                                        </p:attrNameLst>
                                      </p:cBhvr>
                                      <p:to>
                                        <p:strVal val="visible"/>
                                      </p:to>
                                    </p:set>
                                    <p:animEffect transition="in" filter="fade">
                                      <p:cBhvr>
                                        <p:cTn id="35" dur="1000"/>
                                        <p:tgtEl>
                                          <p:spTgt spid="3078"/>
                                        </p:tgtEl>
                                      </p:cBhvr>
                                    </p:animEffect>
                                    <p:anim calcmode="lin" valueType="num">
                                      <p:cBhvr>
                                        <p:cTn id="36" dur="1000" fill="hold"/>
                                        <p:tgtEl>
                                          <p:spTgt spid="3078"/>
                                        </p:tgtEl>
                                        <p:attrNameLst>
                                          <p:attrName>ppt_x</p:attrName>
                                        </p:attrNameLst>
                                      </p:cBhvr>
                                      <p:tavLst>
                                        <p:tav tm="0">
                                          <p:val>
                                            <p:strVal val="#ppt_x"/>
                                          </p:val>
                                        </p:tav>
                                        <p:tav tm="100000">
                                          <p:val>
                                            <p:strVal val="#ppt_x"/>
                                          </p:val>
                                        </p:tav>
                                      </p:tavLst>
                                    </p:anim>
                                    <p:anim calcmode="lin" valueType="num">
                                      <p:cBhvr>
                                        <p:cTn id="37" dur="1000" fill="hold"/>
                                        <p:tgtEl>
                                          <p:spTgt spid="3078"/>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42"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par>
                          <p:cTn id="44" fill="hold">
                            <p:stCondLst>
                              <p:cond delay="4000"/>
                            </p:stCondLst>
                            <p:childTnLst>
                              <p:par>
                                <p:cTn id="45" presetID="42" presetClass="entr" presetSubtype="0" fill="hold" nodeType="afterEffect">
                                  <p:stCondLst>
                                    <p:cond delay="0"/>
                                  </p:stCondLst>
                                  <p:childTnLst>
                                    <p:set>
                                      <p:cBhvr>
                                        <p:cTn id="46" dur="1" fill="hold">
                                          <p:stCondLst>
                                            <p:cond delay="0"/>
                                          </p:stCondLst>
                                        </p:cTn>
                                        <p:tgtEl>
                                          <p:spTgt spid="3079"/>
                                        </p:tgtEl>
                                        <p:attrNameLst>
                                          <p:attrName>style.visibility</p:attrName>
                                        </p:attrNameLst>
                                      </p:cBhvr>
                                      <p:to>
                                        <p:strVal val="visible"/>
                                      </p:to>
                                    </p:set>
                                    <p:animEffect transition="in" filter="fade">
                                      <p:cBhvr>
                                        <p:cTn id="47" dur="1000"/>
                                        <p:tgtEl>
                                          <p:spTgt spid="3079"/>
                                        </p:tgtEl>
                                      </p:cBhvr>
                                    </p:animEffect>
                                    <p:anim calcmode="lin" valueType="num">
                                      <p:cBhvr>
                                        <p:cTn id="48" dur="1000" fill="hold"/>
                                        <p:tgtEl>
                                          <p:spTgt spid="3079"/>
                                        </p:tgtEl>
                                        <p:attrNameLst>
                                          <p:attrName>ppt_x</p:attrName>
                                        </p:attrNameLst>
                                      </p:cBhvr>
                                      <p:tavLst>
                                        <p:tav tm="0">
                                          <p:val>
                                            <p:strVal val="#ppt_x"/>
                                          </p:val>
                                        </p:tav>
                                        <p:tav tm="100000">
                                          <p:val>
                                            <p:strVal val="#ppt_x"/>
                                          </p:val>
                                        </p:tav>
                                      </p:tavLst>
                                    </p:anim>
                                    <p:anim calcmode="lin" valueType="num">
                                      <p:cBhvr>
                                        <p:cTn id="49" dur="1000" fill="hold"/>
                                        <p:tgtEl>
                                          <p:spTgt spid="307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xit" presetSubtype="0" fill="hold" grpId="1" nodeType="clickEffect">
                                  <p:stCondLst>
                                    <p:cond delay="0"/>
                                  </p:stCondLst>
                                  <p:childTnLst>
                                    <p:animEffect transition="out" filter="fade">
                                      <p:cBhvr>
                                        <p:cTn id="53" dur="1000"/>
                                        <p:tgtEl>
                                          <p:spTgt spid="9"/>
                                        </p:tgtEl>
                                      </p:cBhvr>
                                    </p:animEffect>
                                    <p:anim calcmode="lin" valueType="num">
                                      <p:cBhvr>
                                        <p:cTn id="54" dur="1000"/>
                                        <p:tgtEl>
                                          <p:spTgt spid="9"/>
                                        </p:tgtEl>
                                        <p:attrNameLst>
                                          <p:attrName>ppt_x</p:attrName>
                                        </p:attrNameLst>
                                      </p:cBhvr>
                                      <p:tavLst>
                                        <p:tav tm="0">
                                          <p:val>
                                            <p:strVal val="ppt_x"/>
                                          </p:val>
                                        </p:tav>
                                        <p:tav tm="100000">
                                          <p:val>
                                            <p:strVal val="ppt_x"/>
                                          </p:val>
                                        </p:tav>
                                      </p:tavLst>
                                    </p:anim>
                                    <p:anim calcmode="lin" valueType="num">
                                      <p:cBhvr>
                                        <p:cTn id="55" dur="1000"/>
                                        <p:tgtEl>
                                          <p:spTgt spid="9"/>
                                        </p:tgtEl>
                                        <p:attrNameLst>
                                          <p:attrName>ppt_y</p:attrName>
                                        </p:attrNameLst>
                                      </p:cBhvr>
                                      <p:tavLst>
                                        <p:tav tm="0">
                                          <p:val>
                                            <p:strVal val="ppt_y"/>
                                          </p:val>
                                        </p:tav>
                                        <p:tav tm="100000">
                                          <p:val>
                                            <p:strVal val="ppt_y-.1"/>
                                          </p:val>
                                        </p:tav>
                                      </p:tavLst>
                                    </p:anim>
                                    <p:set>
                                      <p:cBhvr>
                                        <p:cTn id="56" dur="1" fill="hold">
                                          <p:stCondLst>
                                            <p:cond delay="999"/>
                                          </p:stCondLst>
                                        </p:cTn>
                                        <p:tgtEl>
                                          <p:spTgt spid="9"/>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3079"/>
                                        </p:tgtEl>
                                      </p:cBhvr>
                                    </p:animEffect>
                                    <p:set>
                                      <p:cBhvr>
                                        <p:cTn id="59" dur="1" fill="hold">
                                          <p:stCondLst>
                                            <p:cond delay="499"/>
                                          </p:stCondLst>
                                        </p:cTn>
                                        <p:tgtEl>
                                          <p:spTgt spid="3079"/>
                                        </p:tgtEl>
                                        <p:attrNameLst>
                                          <p:attrName>style.visibility</p:attrName>
                                        </p:attrNameLst>
                                      </p:cBhvr>
                                      <p:to>
                                        <p:strVal val="hidden"/>
                                      </p:to>
                                    </p:set>
                                  </p:childTnLst>
                                </p:cTn>
                              </p:par>
                            </p:childTnLst>
                          </p:cTn>
                        </p:par>
                        <p:par>
                          <p:cTn id="60" fill="hold">
                            <p:stCondLst>
                              <p:cond delay="1000"/>
                            </p:stCondLst>
                            <p:childTnLst>
                              <p:par>
                                <p:cTn id="61" presetID="42" presetClass="entr" presetSubtype="0" fill="hold" grpId="0" nodeType="after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1000"/>
                                        <p:tgtEl>
                                          <p:spTgt spid="8"/>
                                        </p:tgtEl>
                                      </p:cBhvr>
                                    </p:animEffect>
                                    <p:anim calcmode="lin" valueType="num">
                                      <p:cBhvr>
                                        <p:cTn id="64" dur="1000" fill="hold"/>
                                        <p:tgtEl>
                                          <p:spTgt spid="8"/>
                                        </p:tgtEl>
                                        <p:attrNameLst>
                                          <p:attrName>ppt_x</p:attrName>
                                        </p:attrNameLst>
                                      </p:cBhvr>
                                      <p:tavLst>
                                        <p:tav tm="0">
                                          <p:val>
                                            <p:strVal val="#ppt_x"/>
                                          </p:val>
                                        </p:tav>
                                        <p:tav tm="100000">
                                          <p:val>
                                            <p:strVal val="#ppt_x"/>
                                          </p:val>
                                        </p:tav>
                                      </p:tavLst>
                                    </p:anim>
                                    <p:anim calcmode="lin" valueType="num">
                                      <p:cBhvr>
                                        <p:cTn id="65" dur="1000" fill="hold"/>
                                        <p:tgtEl>
                                          <p:spTgt spid="8"/>
                                        </p:tgtEl>
                                        <p:attrNameLst>
                                          <p:attrName>ppt_y</p:attrName>
                                        </p:attrNameLst>
                                      </p:cBhvr>
                                      <p:tavLst>
                                        <p:tav tm="0">
                                          <p:val>
                                            <p:strVal val="#ppt_y+.1"/>
                                          </p:val>
                                        </p:tav>
                                        <p:tav tm="100000">
                                          <p:val>
                                            <p:strVal val="#ppt_y"/>
                                          </p:val>
                                        </p:tav>
                                      </p:tavLst>
                                    </p:anim>
                                  </p:childTnLst>
                                </p:cTn>
                              </p:par>
                            </p:childTnLst>
                          </p:cTn>
                        </p:par>
                        <p:par>
                          <p:cTn id="66" fill="hold">
                            <p:stCondLst>
                              <p:cond delay="2000"/>
                            </p:stCondLst>
                            <p:childTnLst>
                              <p:par>
                                <p:cTn id="67" presetID="42" presetClass="entr" presetSubtype="0" fill="hold" nodeType="afterEffect">
                                  <p:stCondLst>
                                    <p:cond delay="0"/>
                                  </p:stCondLst>
                                  <p:childTnLst>
                                    <p:set>
                                      <p:cBhvr>
                                        <p:cTn id="68" dur="1" fill="hold">
                                          <p:stCondLst>
                                            <p:cond delay="0"/>
                                          </p:stCondLst>
                                        </p:cTn>
                                        <p:tgtEl>
                                          <p:spTgt spid="3083"/>
                                        </p:tgtEl>
                                        <p:attrNameLst>
                                          <p:attrName>style.visibility</p:attrName>
                                        </p:attrNameLst>
                                      </p:cBhvr>
                                      <p:to>
                                        <p:strVal val="visible"/>
                                      </p:to>
                                    </p:set>
                                    <p:animEffect transition="in" filter="fade">
                                      <p:cBhvr>
                                        <p:cTn id="69" dur="1000"/>
                                        <p:tgtEl>
                                          <p:spTgt spid="3083"/>
                                        </p:tgtEl>
                                      </p:cBhvr>
                                    </p:animEffect>
                                    <p:anim calcmode="lin" valueType="num">
                                      <p:cBhvr>
                                        <p:cTn id="70" dur="1000" fill="hold"/>
                                        <p:tgtEl>
                                          <p:spTgt spid="3083"/>
                                        </p:tgtEl>
                                        <p:attrNameLst>
                                          <p:attrName>ppt_x</p:attrName>
                                        </p:attrNameLst>
                                      </p:cBhvr>
                                      <p:tavLst>
                                        <p:tav tm="0">
                                          <p:val>
                                            <p:strVal val="#ppt_x"/>
                                          </p:val>
                                        </p:tav>
                                        <p:tav tm="100000">
                                          <p:val>
                                            <p:strVal val="#ppt_x"/>
                                          </p:val>
                                        </p:tav>
                                      </p:tavLst>
                                    </p:anim>
                                    <p:anim calcmode="lin" valueType="num">
                                      <p:cBhvr>
                                        <p:cTn id="71" dur="1000" fill="hold"/>
                                        <p:tgtEl>
                                          <p:spTgt spid="3083"/>
                                        </p:tgtEl>
                                        <p:attrNameLst>
                                          <p:attrName>ppt_y</p:attrName>
                                        </p:attrNameLst>
                                      </p:cBhvr>
                                      <p:tavLst>
                                        <p:tav tm="0">
                                          <p:val>
                                            <p:strVal val="#ppt_y+.1"/>
                                          </p:val>
                                        </p:tav>
                                        <p:tav tm="100000">
                                          <p:val>
                                            <p:strVal val="#ppt_y"/>
                                          </p:val>
                                        </p:tav>
                                      </p:tavLst>
                                    </p:anim>
                                  </p:childTnLst>
                                </p:cTn>
                              </p:par>
                            </p:childTnLst>
                          </p:cTn>
                        </p:par>
                        <p:par>
                          <p:cTn id="72" fill="hold">
                            <p:stCondLst>
                              <p:cond delay="3000"/>
                            </p:stCondLst>
                            <p:childTnLst>
                              <p:par>
                                <p:cTn id="73" presetID="22" presetClass="entr" presetSubtype="1" fill="hold" nodeType="after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wipe(up)">
                                      <p:cBhvr>
                                        <p:cTn id="7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9" grpId="0"/>
      <p:bldP spid="9" grpId="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10. MUTIMEDIA SDA\Imagenes para estudio\tema06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179512" y="692695"/>
            <a:ext cx="8784976" cy="1080121"/>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000" b="1" i="1" spc="50" dirty="0">
                <a:ln w="11430"/>
                <a:solidFill>
                  <a:srgbClr val="CC00CC"/>
                </a:solidFill>
                <a:effectLst>
                  <a:outerShdw blurRad="76200" dist="50800" dir="5400000" algn="tl" rotWithShape="0">
                    <a:srgbClr val="000000">
                      <a:alpha val="65000"/>
                    </a:srgbClr>
                  </a:outerShdw>
                </a:effectLst>
                <a:latin typeface="Myriad Pro" pitchFamily="34" charset="0"/>
              </a:rPr>
              <a:t>Quels sont les différents </a:t>
            </a:r>
            <a:r>
              <a:rPr lang="fr-FR" sz="4000" b="1" i="1" spc="50" dirty="0" smtClean="0">
                <a:ln w="11430"/>
                <a:solidFill>
                  <a:srgbClr val="CC00CC"/>
                </a:solidFill>
                <a:effectLst>
                  <a:outerShdw blurRad="76200" dist="50800" dir="5400000" algn="tl" rotWithShape="0">
                    <a:srgbClr val="000000">
                      <a:alpha val="65000"/>
                    </a:srgbClr>
                  </a:outerShdw>
                </a:effectLst>
                <a:latin typeface="Myriad Pro" pitchFamily="34" charset="0"/>
              </a:rPr>
              <a:t/>
            </a:r>
            <a:br>
              <a:rPr lang="fr-FR" sz="4000" b="1" i="1" spc="50" dirty="0" smtClean="0">
                <a:ln w="11430"/>
                <a:solidFill>
                  <a:srgbClr val="CC00CC"/>
                </a:solidFill>
                <a:effectLst>
                  <a:outerShdw blurRad="76200" dist="50800" dir="5400000" algn="tl" rotWithShape="0">
                    <a:srgbClr val="000000">
                      <a:alpha val="65000"/>
                    </a:srgbClr>
                  </a:outerShdw>
                </a:effectLst>
                <a:latin typeface="Myriad Pro" pitchFamily="34" charset="0"/>
              </a:rPr>
            </a:br>
            <a:r>
              <a:rPr lang="fr-FR" sz="4000" b="1" i="1" spc="50" dirty="0" smtClean="0">
                <a:ln w="11430"/>
                <a:solidFill>
                  <a:srgbClr val="CC00CC"/>
                </a:solidFill>
                <a:effectLst>
                  <a:outerShdw blurRad="76200" dist="50800" dir="5400000" algn="tl" rotWithShape="0">
                    <a:srgbClr val="000000">
                      <a:alpha val="65000"/>
                    </a:srgbClr>
                  </a:outerShdw>
                </a:effectLst>
                <a:latin typeface="Myriad Pro" pitchFamily="34" charset="0"/>
              </a:rPr>
              <a:t>types </a:t>
            </a:r>
            <a:r>
              <a:rPr lang="fr-FR" sz="4000" b="1" i="1" spc="50" dirty="0">
                <a:ln w="11430"/>
                <a:solidFill>
                  <a:srgbClr val="CC00CC"/>
                </a:solidFill>
                <a:effectLst>
                  <a:outerShdw blurRad="76200" dist="50800" dir="5400000" algn="tl" rotWithShape="0">
                    <a:srgbClr val="000000">
                      <a:alpha val="65000"/>
                    </a:srgbClr>
                  </a:outerShdw>
                </a:effectLst>
                <a:latin typeface="Myriad Pro" pitchFamily="34" charset="0"/>
              </a:rPr>
              <a:t>de </a:t>
            </a:r>
            <a:r>
              <a:rPr lang="fr-FR" sz="4000" b="1" i="1" spc="50" dirty="0" smtClean="0">
                <a:ln w="11430"/>
                <a:solidFill>
                  <a:srgbClr val="CC00CC"/>
                </a:solidFill>
                <a:effectLst>
                  <a:outerShdw blurRad="76200" dist="50800" dir="5400000" algn="tl" rotWithShape="0">
                    <a:srgbClr val="000000">
                      <a:alpha val="65000"/>
                    </a:srgbClr>
                  </a:outerShdw>
                </a:effectLst>
                <a:latin typeface="Myriad Pro" pitchFamily="34" charset="0"/>
              </a:rPr>
              <a:t>prière ?</a:t>
            </a:r>
            <a:endPar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hidden="1"/>
          <p:cNvSpPr txBox="1">
            <a:spLocks/>
          </p:cNvSpPr>
          <p:nvPr/>
        </p:nvSpPr>
        <p:spPr>
          <a:xfrm>
            <a:off x="827584" y="2299616"/>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EN PÚBLICO</a:t>
            </a:r>
          </a:p>
          <a:p>
            <a:pPr marL="0" indent="0">
              <a:buNone/>
            </a:pPr>
            <a:r>
              <a:rPr lang="es-ES" sz="40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Uno </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ora y la congregación escucha con reverencia</a:t>
            </a:r>
            <a:r>
              <a:rPr lang="es-ES" sz="40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t>
            </a:r>
          </a:p>
          <a:p>
            <a:pPr marL="0" indent="0">
              <a:buNone/>
            </a:pPr>
            <a:r>
              <a:rPr lang="es-E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(Deben ser cortas).</a:t>
            </a:r>
          </a:p>
        </p:txBody>
      </p:sp>
      <p:pic>
        <p:nvPicPr>
          <p:cNvPr id="3076" name="Picture 4" descr="http://chuckwarnockblog.files.wordpress.com/2011/02/praying-in-church1.jpeg"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4247011"/>
            <a:ext cx="3456384" cy="235034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
        <p:nvSpPr>
          <p:cNvPr id="7" name="2 Marcador de contenido" hidden="1"/>
          <p:cNvSpPr txBox="1">
            <a:spLocks/>
          </p:cNvSpPr>
          <p:nvPr/>
        </p:nvSpPr>
        <p:spPr>
          <a:xfrm>
            <a:off x="827584" y="2276872"/>
            <a:ext cx="7992888"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EN EL HOGAR</a:t>
            </a:r>
          </a:p>
          <a:p>
            <a:pPr marL="0" indent="0">
              <a:buNone/>
            </a:pPr>
            <a:r>
              <a:rPr lang="es-ES" sz="40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Por </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la mañana y por la anoche, debería juntarse la familia, leer la Palabra de Dios y orar.</a:t>
            </a:r>
          </a:p>
        </p:txBody>
      </p:sp>
      <p:pic>
        <p:nvPicPr>
          <p:cNvPr id="3078" name="Picture 6" descr="http://parroquiaguadalupe.files.wordpress.com/2012/04/famiia_orando.jpg"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3727" y="3965855"/>
            <a:ext cx="2258713" cy="276065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
        <p:nvSpPr>
          <p:cNvPr id="9" name="antes de comer"/>
          <p:cNvSpPr txBox="1">
            <a:spLocks/>
          </p:cNvSpPr>
          <p:nvPr/>
        </p:nvSpPr>
        <p:spPr>
          <a:xfrm>
            <a:off x="827584" y="2276872"/>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4000" b="1" i="1" spc="50" dirty="0">
                <a:ln w="11430"/>
                <a:solidFill>
                  <a:srgbClr val="002060"/>
                </a:solidFill>
                <a:effectLst>
                  <a:outerShdw blurRad="76200" dist="50800" dir="5400000" algn="tl" rotWithShape="0">
                    <a:srgbClr val="000000">
                      <a:alpha val="65000"/>
                    </a:srgbClr>
                  </a:outerShdw>
                </a:effectLst>
                <a:latin typeface="Myriad Pro" pitchFamily="34" charset="0"/>
              </a:rPr>
              <a:t>AVANT DE MANGER</a:t>
            </a:r>
          </a:p>
          <a:p>
            <a:pPr marL="0" indent="0">
              <a:buNone/>
            </a:pPr>
            <a:r>
              <a:rPr lang="fr-FR" sz="40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Remercier </a:t>
            </a:r>
            <a:r>
              <a:rPr lang="fr-FR"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et demander la bénédiction sur les </a:t>
            </a:r>
            <a:r>
              <a:rPr lang="fr-FR" sz="40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aliments</a:t>
            </a:r>
            <a:endParaRPr lang="fr-FR"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p:txBody>
      </p:sp>
      <p:pic>
        <p:nvPicPr>
          <p:cNvPr id="3079" name="comer img" descr="D:\10. MUTIMEDIA SDA\Imagenes para estudio\orar-come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0906" y="4221310"/>
            <a:ext cx="3563542" cy="237202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
        <p:nvSpPr>
          <p:cNvPr id="8" name="2 Marcador de contenido" hidden="1"/>
          <p:cNvSpPr txBox="1">
            <a:spLocks/>
          </p:cNvSpPr>
          <p:nvPr/>
        </p:nvSpPr>
        <p:spPr>
          <a:xfrm>
            <a:off x="395536" y="2348880"/>
            <a:ext cx="8568952" cy="2160240"/>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EN LA INTIMIDAD</a:t>
            </a:r>
          </a:p>
          <a:p>
            <a:pPr marL="0" indent="0">
              <a:buNone/>
            </a:pPr>
            <a:r>
              <a:rPr lang="es-ES"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“Mas </a:t>
            </a: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tú, cuando ores, entra en tu aposento, y cerrada la puerta, ora a tu Padre que está en secreto; y tu Padre que ve en lo secreto te recompensará en </a:t>
            </a:r>
            <a:r>
              <a:rPr lang="es-ES"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público.” </a:t>
            </a:r>
            <a:br>
              <a:rPr lang="es-ES"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br>
            <a:r>
              <a:rPr lang="es-ES"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Mateo 6:6.</a:t>
            </a:r>
            <a:endPar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p:txBody>
      </p:sp>
      <p:pic>
        <p:nvPicPr>
          <p:cNvPr id="3083" name="Picture 11" descr="http://1.bp.blogspot.com/_NphfhvQd6HA/TS3B-5JN0LI/AAAAAAAAAOw/MZ3su7ofmD8/s1600/oracion-de-contemplacion.jpg" hidden="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64088" y="3789040"/>
            <a:ext cx="3333750" cy="304800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pic>
        <p:nvPicPr>
          <p:cNvPr id="13"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07529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fade">
                                      <p:cBhvr>
                                        <p:cTn id="13" dur="1000"/>
                                        <p:tgtEl>
                                          <p:spTgt spid="3076"/>
                                        </p:tgtEl>
                                      </p:cBhvr>
                                    </p:animEffect>
                                    <p:anim calcmode="lin" valueType="num">
                                      <p:cBhvr>
                                        <p:cTn id="14" dur="1000" fill="hold"/>
                                        <p:tgtEl>
                                          <p:spTgt spid="3076"/>
                                        </p:tgtEl>
                                        <p:attrNameLst>
                                          <p:attrName>ppt_x</p:attrName>
                                        </p:attrNameLst>
                                      </p:cBhvr>
                                      <p:tavLst>
                                        <p:tav tm="0">
                                          <p:val>
                                            <p:strVal val="#ppt_x"/>
                                          </p:val>
                                        </p:tav>
                                        <p:tav tm="100000">
                                          <p:val>
                                            <p:strVal val="#ppt_x"/>
                                          </p:val>
                                        </p:tav>
                                      </p:tavLst>
                                    </p:anim>
                                    <p:anim calcmode="lin" valueType="num">
                                      <p:cBhvr>
                                        <p:cTn id="15"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xit" presetSubtype="0" fill="hold" grpId="1" nodeType="clickEffect">
                                  <p:stCondLst>
                                    <p:cond delay="0"/>
                                  </p:stCondLst>
                                  <p:childTnLst>
                                    <p:animEffect transition="out" filter="fade">
                                      <p:cBhvr>
                                        <p:cTn id="19" dur="1000"/>
                                        <p:tgtEl>
                                          <p:spTgt spid="6"/>
                                        </p:tgtEl>
                                      </p:cBhvr>
                                    </p:animEffect>
                                    <p:anim calcmode="lin" valueType="num">
                                      <p:cBhvr>
                                        <p:cTn id="20" dur="1000"/>
                                        <p:tgtEl>
                                          <p:spTgt spid="6"/>
                                        </p:tgtEl>
                                        <p:attrNameLst>
                                          <p:attrName>ppt_x</p:attrName>
                                        </p:attrNameLst>
                                      </p:cBhvr>
                                      <p:tavLst>
                                        <p:tav tm="0">
                                          <p:val>
                                            <p:strVal val="ppt_x"/>
                                          </p:val>
                                        </p:tav>
                                        <p:tav tm="100000">
                                          <p:val>
                                            <p:strVal val="ppt_x"/>
                                          </p:val>
                                        </p:tav>
                                      </p:tavLst>
                                    </p:anim>
                                    <p:anim calcmode="lin" valueType="num">
                                      <p:cBhvr>
                                        <p:cTn id="21" dur="1000"/>
                                        <p:tgtEl>
                                          <p:spTgt spid="6"/>
                                        </p:tgtEl>
                                        <p:attrNameLst>
                                          <p:attrName>ppt_y</p:attrName>
                                        </p:attrNameLst>
                                      </p:cBhvr>
                                      <p:tavLst>
                                        <p:tav tm="0">
                                          <p:val>
                                            <p:strVal val="ppt_y"/>
                                          </p:val>
                                        </p:tav>
                                        <p:tav tm="100000">
                                          <p:val>
                                            <p:strVal val="ppt_y-.1"/>
                                          </p:val>
                                        </p:tav>
                                      </p:tavLst>
                                    </p:anim>
                                    <p:set>
                                      <p:cBhvr>
                                        <p:cTn id="22" dur="1" fill="hold">
                                          <p:stCondLst>
                                            <p:cond delay="999"/>
                                          </p:stCondLst>
                                        </p:cTn>
                                        <p:tgtEl>
                                          <p:spTgt spid="6"/>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3076"/>
                                        </p:tgtEl>
                                      </p:cBhvr>
                                    </p:animEffect>
                                    <p:set>
                                      <p:cBhvr>
                                        <p:cTn id="25" dur="1" fill="hold">
                                          <p:stCondLst>
                                            <p:cond delay="499"/>
                                          </p:stCondLst>
                                        </p:cTn>
                                        <p:tgtEl>
                                          <p:spTgt spid="3076"/>
                                        </p:tgtEl>
                                        <p:attrNameLst>
                                          <p:attrName>style.visibility</p:attrName>
                                        </p:attrNameLst>
                                      </p:cBhvr>
                                      <p:to>
                                        <p:strVal val="hidden"/>
                                      </p:to>
                                    </p:set>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42" presetClass="entr" presetSubtype="0" fill="hold" nodeType="afterEffect">
                                  <p:stCondLst>
                                    <p:cond delay="0"/>
                                  </p:stCondLst>
                                  <p:childTnLst>
                                    <p:set>
                                      <p:cBhvr>
                                        <p:cTn id="34" dur="1" fill="hold">
                                          <p:stCondLst>
                                            <p:cond delay="0"/>
                                          </p:stCondLst>
                                        </p:cTn>
                                        <p:tgtEl>
                                          <p:spTgt spid="3078"/>
                                        </p:tgtEl>
                                        <p:attrNameLst>
                                          <p:attrName>style.visibility</p:attrName>
                                        </p:attrNameLst>
                                      </p:cBhvr>
                                      <p:to>
                                        <p:strVal val="visible"/>
                                      </p:to>
                                    </p:set>
                                    <p:animEffect transition="in" filter="fade">
                                      <p:cBhvr>
                                        <p:cTn id="35" dur="1000"/>
                                        <p:tgtEl>
                                          <p:spTgt spid="3078"/>
                                        </p:tgtEl>
                                      </p:cBhvr>
                                    </p:animEffect>
                                    <p:anim calcmode="lin" valueType="num">
                                      <p:cBhvr>
                                        <p:cTn id="36" dur="1000" fill="hold"/>
                                        <p:tgtEl>
                                          <p:spTgt spid="3078"/>
                                        </p:tgtEl>
                                        <p:attrNameLst>
                                          <p:attrName>ppt_x</p:attrName>
                                        </p:attrNameLst>
                                      </p:cBhvr>
                                      <p:tavLst>
                                        <p:tav tm="0">
                                          <p:val>
                                            <p:strVal val="#ppt_x"/>
                                          </p:val>
                                        </p:tav>
                                        <p:tav tm="100000">
                                          <p:val>
                                            <p:strVal val="#ppt_x"/>
                                          </p:val>
                                        </p:tav>
                                      </p:tavLst>
                                    </p:anim>
                                    <p:anim calcmode="lin" valueType="num">
                                      <p:cBhvr>
                                        <p:cTn id="37"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xit" presetSubtype="0" fill="hold" grpId="1" nodeType="clickEffect">
                                  <p:stCondLst>
                                    <p:cond delay="0"/>
                                  </p:stCondLst>
                                  <p:childTnLst>
                                    <p:animEffect transition="out" filter="fade">
                                      <p:cBhvr>
                                        <p:cTn id="41" dur="1000"/>
                                        <p:tgtEl>
                                          <p:spTgt spid="7"/>
                                        </p:tgtEl>
                                      </p:cBhvr>
                                    </p:animEffect>
                                    <p:anim calcmode="lin" valueType="num">
                                      <p:cBhvr>
                                        <p:cTn id="42" dur="1000"/>
                                        <p:tgtEl>
                                          <p:spTgt spid="7"/>
                                        </p:tgtEl>
                                        <p:attrNameLst>
                                          <p:attrName>ppt_x</p:attrName>
                                        </p:attrNameLst>
                                      </p:cBhvr>
                                      <p:tavLst>
                                        <p:tav tm="0">
                                          <p:val>
                                            <p:strVal val="ppt_x"/>
                                          </p:val>
                                        </p:tav>
                                        <p:tav tm="100000">
                                          <p:val>
                                            <p:strVal val="ppt_x"/>
                                          </p:val>
                                        </p:tav>
                                      </p:tavLst>
                                    </p:anim>
                                    <p:anim calcmode="lin" valueType="num">
                                      <p:cBhvr>
                                        <p:cTn id="43" dur="1000"/>
                                        <p:tgtEl>
                                          <p:spTgt spid="7"/>
                                        </p:tgtEl>
                                        <p:attrNameLst>
                                          <p:attrName>ppt_y</p:attrName>
                                        </p:attrNameLst>
                                      </p:cBhvr>
                                      <p:tavLst>
                                        <p:tav tm="0">
                                          <p:val>
                                            <p:strVal val="ppt_y"/>
                                          </p:val>
                                        </p:tav>
                                        <p:tav tm="100000">
                                          <p:val>
                                            <p:strVal val="ppt_y-.1"/>
                                          </p:val>
                                        </p:tav>
                                      </p:tavLst>
                                    </p:anim>
                                    <p:set>
                                      <p:cBhvr>
                                        <p:cTn id="44" dur="1" fill="hold">
                                          <p:stCondLst>
                                            <p:cond delay="999"/>
                                          </p:stCondLst>
                                        </p:cTn>
                                        <p:tgtEl>
                                          <p:spTgt spid="7"/>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3078"/>
                                        </p:tgtEl>
                                      </p:cBhvr>
                                    </p:animEffect>
                                    <p:set>
                                      <p:cBhvr>
                                        <p:cTn id="47" dur="1" fill="hold">
                                          <p:stCondLst>
                                            <p:cond delay="499"/>
                                          </p:stCondLst>
                                        </p:cTn>
                                        <p:tgtEl>
                                          <p:spTgt spid="3078"/>
                                        </p:tgtEl>
                                        <p:attrNameLst>
                                          <p:attrName>style.visibility</p:attrName>
                                        </p:attrNameLst>
                                      </p:cBhvr>
                                      <p:to>
                                        <p:strVal val="hidden"/>
                                      </p:to>
                                    </p:set>
                                  </p:childTnLst>
                                </p:cTn>
                              </p:par>
                            </p:childTnLst>
                          </p:cTn>
                        </p:par>
                        <p:par>
                          <p:cTn id="48" fill="hold">
                            <p:stCondLst>
                              <p:cond delay="1000"/>
                            </p:stCondLst>
                            <p:childTnLst>
                              <p:par>
                                <p:cTn id="49" presetID="42" presetClass="entr" presetSubtype="0" fill="hold" grpId="0"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childTnLst>
                          </p:cTn>
                        </p:par>
                        <p:par>
                          <p:cTn id="54" fill="hold">
                            <p:stCondLst>
                              <p:cond delay="2000"/>
                            </p:stCondLst>
                            <p:childTnLst>
                              <p:par>
                                <p:cTn id="55" presetID="42" presetClass="entr" presetSubtype="0" fill="hold" nodeType="afterEffect">
                                  <p:stCondLst>
                                    <p:cond delay="0"/>
                                  </p:stCondLst>
                                  <p:childTnLst>
                                    <p:set>
                                      <p:cBhvr>
                                        <p:cTn id="56" dur="1" fill="hold">
                                          <p:stCondLst>
                                            <p:cond delay="0"/>
                                          </p:stCondLst>
                                        </p:cTn>
                                        <p:tgtEl>
                                          <p:spTgt spid="3079"/>
                                        </p:tgtEl>
                                        <p:attrNameLst>
                                          <p:attrName>style.visibility</p:attrName>
                                        </p:attrNameLst>
                                      </p:cBhvr>
                                      <p:to>
                                        <p:strVal val="visible"/>
                                      </p:to>
                                    </p:set>
                                    <p:animEffect transition="in" filter="fade">
                                      <p:cBhvr>
                                        <p:cTn id="57" dur="1000"/>
                                        <p:tgtEl>
                                          <p:spTgt spid="3079"/>
                                        </p:tgtEl>
                                      </p:cBhvr>
                                    </p:animEffect>
                                    <p:anim calcmode="lin" valueType="num">
                                      <p:cBhvr>
                                        <p:cTn id="58" dur="1000" fill="hold"/>
                                        <p:tgtEl>
                                          <p:spTgt spid="3079"/>
                                        </p:tgtEl>
                                        <p:attrNameLst>
                                          <p:attrName>ppt_x</p:attrName>
                                        </p:attrNameLst>
                                      </p:cBhvr>
                                      <p:tavLst>
                                        <p:tav tm="0">
                                          <p:val>
                                            <p:strVal val="#ppt_x"/>
                                          </p:val>
                                        </p:tav>
                                        <p:tav tm="100000">
                                          <p:val>
                                            <p:strVal val="#ppt_x"/>
                                          </p:val>
                                        </p:tav>
                                      </p:tavLst>
                                    </p:anim>
                                    <p:anim calcmode="lin" valueType="num">
                                      <p:cBhvr>
                                        <p:cTn id="59" dur="1000" fill="hold"/>
                                        <p:tgtEl>
                                          <p:spTgt spid="3079"/>
                                        </p:tgtEl>
                                        <p:attrNameLst>
                                          <p:attrName>ppt_y</p:attrName>
                                        </p:attrNameLst>
                                      </p:cBhvr>
                                      <p:tavLst>
                                        <p:tav tm="0">
                                          <p:val>
                                            <p:strVal val="#ppt_y+.1"/>
                                          </p:val>
                                        </p:tav>
                                        <p:tav tm="100000">
                                          <p:val>
                                            <p:strVal val="#ppt_y"/>
                                          </p:val>
                                        </p:tav>
                                      </p:tavLst>
                                    </p:anim>
                                  </p:childTnLst>
                                </p:cTn>
                              </p:par>
                            </p:childTnLst>
                          </p:cTn>
                        </p:par>
                        <p:par>
                          <p:cTn id="60" fill="hold">
                            <p:stCondLst>
                              <p:cond delay="3000"/>
                            </p:stCondLst>
                            <p:childTnLst>
                              <p:par>
                                <p:cTn id="61" presetID="42" presetClass="entr" presetSubtype="0" fill="hold" grpId="0" nodeType="after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1000"/>
                                        <p:tgtEl>
                                          <p:spTgt spid="8"/>
                                        </p:tgtEl>
                                      </p:cBhvr>
                                    </p:animEffect>
                                    <p:anim calcmode="lin" valueType="num">
                                      <p:cBhvr>
                                        <p:cTn id="64" dur="1000" fill="hold"/>
                                        <p:tgtEl>
                                          <p:spTgt spid="8"/>
                                        </p:tgtEl>
                                        <p:attrNameLst>
                                          <p:attrName>ppt_x</p:attrName>
                                        </p:attrNameLst>
                                      </p:cBhvr>
                                      <p:tavLst>
                                        <p:tav tm="0">
                                          <p:val>
                                            <p:strVal val="#ppt_x"/>
                                          </p:val>
                                        </p:tav>
                                        <p:tav tm="100000">
                                          <p:val>
                                            <p:strVal val="#ppt_x"/>
                                          </p:val>
                                        </p:tav>
                                      </p:tavLst>
                                    </p:anim>
                                    <p:anim calcmode="lin" valueType="num">
                                      <p:cBhvr>
                                        <p:cTn id="65" dur="1000" fill="hold"/>
                                        <p:tgtEl>
                                          <p:spTgt spid="8"/>
                                        </p:tgtEl>
                                        <p:attrNameLst>
                                          <p:attrName>ppt_y</p:attrName>
                                        </p:attrNameLst>
                                      </p:cBhvr>
                                      <p:tavLst>
                                        <p:tav tm="0">
                                          <p:val>
                                            <p:strVal val="#ppt_y+.1"/>
                                          </p:val>
                                        </p:tav>
                                        <p:tav tm="100000">
                                          <p:val>
                                            <p:strVal val="#ppt_y"/>
                                          </p:val>
                                        </p:tav>
                                      </p:tavLst>
                                    </p:anim>
                                  </p:childTnLst>
                                </p:cTn>
                              </p:par>
                            </p:childTnLst>
                          </p:cTn>
                        </p:par>
                        <p:par>
                          <p:cTn id="66" fill="hold">
                            <p:stCondLst>
                              <p:cond delay="4000"/>
                            </p:stCondLst>
                            <p:childTnLst>
                              <p:par>
                                <p:cTn id="67" presetID="42" presetClass="entr" presetSubtype="0" fill="hold" nodeType="afterEffect">
                                  <p:stCondLst>
                                    <p:cond delay="0"/>
                                  </p:stCondLst>
                                  <p:childTnLst>
                                    <p:set>
                                      <p:cBhvr>
                                        <p:cTn id="68" dur="1" fill="hold">
                                          <p:stCondLst>
                                            <p:cond delay="0"/>
                                          </p:stCondLst>
                                        </p:cTn>
                                        <p:tgtEl>
                                          <p:spTgt spid="3083"/>
                                        </p:tgtEl>
                                        <p:attrNameLst>
                                          <p:attrName>style.visibility</p:attrName>
                                        </p:attrNameLst>
                                      </p:cBhvr>
                                      <p:to>
                                        <p:strVal val="visible"/>
                                      </p:to>
                                    </p:set>
                                    <p:animEffect transition="in" filter="fade">
                                      <p:cBhvr>
                                        <p:cTn id="69" dur="1000"/>
                                        <p:tgtEl>
                                          <p:spTgt spid="3083"/>
                                        </p:tgtEl>
                                      </p:cBhvr>
                                    </p:animEffect>
                                    <p:anim calcmode="lin" valueType="num">
                                      <p:cBhvr>
                                        <p:cTn id="70" dur="1000" fill="hold"/>
                                        <p:tgtEl>
                                          <p:spTgt spid="3083"/>
                                        </p:tgtEl>
                                        <p:attrNameLst>
                                          <p:attrName>ppt_x</p:attrName>
                                        </p:attrNameLst>
                                      </p:cBhvr>
                                      <p:tavLst>
                                        <p:tav tm="0">
                                          <p:val>
                                            <p:strVal val="#ppt_x"/>
                                          </p:val>
                                        </p:tav>
                                        <p:tav tm="100000">
                                          <p:val>
                                            <p:strVal val="#ppt_x"/>
                                          </p:val>
                                        </p:tav>
                                      </p:tavLst>
                                    </p:anim>
                                    <p:anim calcmode="lin" valueType="num">
                                      <p:cBhvr>
                                        <p:cTn id="71" dur="1000" fill="hold"/>
                                        <p:tgtEl>
                                          <p:spTgt spid="3083"/>
                                        </p:tgtEl>
                                        <p:attrNameLst>
                                          <p:attrName>ppt_y</p:attrName>
                                        </p:attrNameLst>
                                      </p:cBhvr>
                                      <p:tavLst>
                                        <p:tav tm="0">
                                          <p:val>
                                            <p:strVal val="#ppt_y+.1"/>
                                          </p:val>
                                        </p:tav>
                                        <p:tav tm="100000">
                                          <p:val>
                                            <p:strVal val="#ppt_y"/>
                                          </p:val>
                                        </p:tav>
                                      </p:tavLst>
                                    </p:anim>
                                  </p:childTnLst>
                                </p:cTn>
                              </p:par>
                            </p:childTnLst>
                          </p:cTn>
                        </p:par>
                        <p:par>
                          <p:cTn id="72" fill="hold">
                            <p:stCondLst>
                              <p:cond delay="5000"/>
                            </p:stCondLst>
                            <p:childTnLst>
                              <p:par>
                                <p:cTn id="73" presetID="22" presetClass="entr" presetSubtype="1" fill="hold" nodeType="after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wipe(up)">
                                      <p:cBhvr>
                                        <p:cTn id="7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9"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10. MUTIMEDIA SDA\Imagenes para estudio\tema06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179512" y="692695"/>
            <a:ext cx="8784976" cy="1080121"/>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000" b="1" i="1" spc="50" dirty="0">
                <a:ln w="11430"/>
                <a:solidFill>
                  <a:srgbClr val="CC00CC"/>
                </a:solidFill>
                <a:effectLst>
                  <a:outerShdw blurRad="76200" dist="50800" dir="5400000" algn="tl" rotWithShape="0">
                    <a:srgbClr val="000000">
                      <a:alpha val="65000"/>
                    </a:srgbClr>
                  </a:outerShdw>
                </a:effectLst>
                <a:latin typeface="Myriad Pro" pitchFamily="34" charset="0"/>
              </a:rPr>
              <a:t>Quels sont les différents </a:t>
            </a:r>
            <a:r>
              <a:rPr lang="fr-FR" sz="4000" b="1" i="1" spc="50" dirty="0" smtClean="0">
                <a:ln w="11430"/>
                <a:solidFill>
                  <a:srgbClr val="CC00CC"/>
                </a:solidFill>
                <a:effectLst>
                  <a:outerShdw blurRad="76200" dist="50800" dir="5400000" algn="tl" rotWithShape="0">
                    <a:srgbClr val="000000">
                      <a:alpha val="65000"/>
                    </a:srgbClr>
                  </a:outerShdw>
                </a:effectLst>
                <a:latin typeface="Myriad Pro" pitchFamily="34" charset="0"/>
              </a:rPr>
              <a:t/>
            </a:r>
            <a:br>
              <a:rPr lang="fr-FR" sz="4000" b="1" i="1" spc="50" dirty="0" smtClean="0">
                <a:ln w="11430"/>
                <a:solidFill>
                  <a:srgbClr val="CC00CC"/>
                </a:solidFill>
                <a:effectLst>
                  <a:outerShdw blurRad="76200" dist="50800" dir="5400000" algn="tl" rotWithShape="0">
                    <a:srgbClr val="000000">
                      <a:alpha val="65000"/>
                    </a:srgbClr>
                  </a:outerShdw>
                </a:effectLst>
                <a:latin typeface="Myriad Pro" pitchFamily="34" charset="0"/>
              </a:rPr>
            </a:br>
            <a:r>
              <a:rPr lang="fr-FR" sz="4000" b="1" i="1" spc="50" dirty="0" smtClean="0">
                <a:ln w="11430"/>
                <a:solidFill>
                  <a:srgbClr val="CC00CC"/>
                </a:solidFill>
                <a:effectLst>
                  <a:outerShdw blurRad="76200" dist="50800" dir="5400000" algn="tl" rotWithShape="0">
                    <a:srgbClr val="000000">
                      <a:alpha val="65000"/>
                    </a:srgbClr>
                  </a:outerShdw>
                </a:effectLst>
                <a:latin typeface="Myriad Pro" pitchFamily="34" charset="0"/>
              </a:rPr>
              <a:t>types </a:t>
            </a:r>
            <a:r>
              <a:rPr lang="fr-FR" sz="4000" b="1" i="1" spc="50" dirty="0">
                <a:ln w="11430"/>
                <a:solidFill>
                  <a:srgbClr val="CC00CC"/>
                </a:solidFill>
                <a:effectLst>
                  <a:outerShdw blurRad="76200" dist="50800" dir="5400000" algn="tl" rotWithShape="0">
                    <a:srgbClr val="000000">
                      <a:alpha val="65000"/>
                    </a:srgbClr>
                  </a:outerShdw>
                </a:effectLst>
                <a:latin typeface="Myriad Pro" pitchFamily="34" charset="0"/>
              </a:rPr>
              <a:t>de </a:t>
            </a:r>
            <a:r>
              <a:rPr lang="fr-FR" sz="4000" b="1" i="1" spc="50" dirty="0" smtClean="0">
                <a:ln w="11430"/>
                <a:solidFill>
                  <a:srgbClr val="CC00CC"/>
                </a:solidFill>
                <a:effectLst>
                  <a:outerShdw blurRad="76200" dist="50800" dir="5400000" algn="tl" rotWithShape="0">
                    <a:srgbClr val="000000">
                      <a:alpha val="65000"/>
                    </a:srgbClr>
                  </a:outerShdw>
                </a:effectLst>
                <a:latin typeface="Myriad Pro" pitchFamily="34" charset="0"/>
              </a:rPr>
              <a:t>prière ?</a:t>
            </a:r>
            <a:endPar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hidden="1"/>
          <p:cNvSpPr txBox="1">
            <a:spLocks/>
          </p:cNvSpPr>
          <p:nvPr/>
        </p:nvSpPr>
        <p:spPr>
          <a:xfrm>
            <a:off x="827584" y="2299616"/>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EN PÚBLICO</a:t>
            </a:r>
          </a:p>
          <a:p>
            <a:pPr marL="0" indent="0">
              <a:buNone/>
            </a:pPr>
            <a:r>
              <a:rPr lang="es-ES" sz="40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Uno </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ora y la congregación escucha con reverencia</a:t>
            </a:r>
            <a:r>
              <a:rPr lang="es-ES" sz="40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t>
            </a:r>
          </a:p>
          <a:p>
            <a:pPr marL="0" indent="0">
              <a:buNone/>
            </a:pPr>
            <a:r>
              <a:rPr lang="es-E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(Deben ser cortas).</a:t>
            </a:r>
          </a:p>
        </p:txBody>
      </p:sp>
      <p:pic>
        <p:nvPicPr>
          <p:cNvPr id="3076" name="Picture 4" descr="http://chuckwarnockblog.files.wordpress.com/2011/02/praying-in-church1.jpeg"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4247011"/>
            <a:ext cx="3456384" cy="235034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
        <p:nvSpPr>
          <p:cNvPr id="7" name="2 Marcador de contenido" hidden="1"/>
          <p:cNvSpPr txBox="1">
            <a:spLocks/>
          </p:cNvSpPr>
          <p:nvPr/>
        </p:nvSpPr>
        <p:spPr>
          <a:xfrm>
            <a:off x="827584" y="2276872"/>
            <a:ext cx="7992888"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EN EL HOGAR</a:t>
            </a:r>
          </a:p>
          <a:p>
            <a:pPr marL="0" indent="0">
              <a:buNone/>
            </a:pPr>
            <a:r>
              <a:rPr lang="es-ES" sz="40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Por </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la mañana y por la anoche, debería juntarse la familia, leer la Palabra de Dios y orar.</a:t>
            </a:r>
          </a:p>
        </p:txBody>
      </p:sp>
      <p:pic>
        <p:nvPicPr>
          <p:cNvPr id="3078" name="Picture 6" descr="http://parroquiaguadalupe.files.wordpress.com/2012/04/famiia_orando.jpg"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3727" y="3965855"/>
            <a:ext cx="2258713" cy="276065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
        <p:nvSpPr>
          <p:cNvPr id="9" name="antes de comer" hidden="1"/>
          <p:cNvSpPr txBox="1">
            <a:spLocks/>
          </p:cNvSpPr>
          <p:nvPr/>
        </p:nvSpPr>
        <p:spPr>
          <a:xfrm>
            <a:off x="827584" y="2276872"/>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0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ANTES DE COMER</a:t>
            </a:r>
          </a:p>
          <a:p>
            <a:pPr marL="0" indent="0">
              <a:buNone/>
            </a:pPr>
            <a:r>
              <a:rPr lang="es-ES" sz="40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Agradecer </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y pedir la bendición para los alimentos.</a:t>
            </a:r>
          </a:p>
        </p:txBody>
      </p:sp>
      <p:pic>
        <p:nvPicPr>
          <p:cNvPr id="3079" name="comer img" descr="D:\10. MUTIMEDIA SDA\Imagenes para estudio\orar-comer.jpg"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0906" y="4221310"/>
            <a:ext cx="3563542" cy="237202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
        <p:nvSpPr>
          <p:cNvPr id="8" name="2 Marcador de contenido"/>
          <p:cNvSpPr txBox="1">
            <a:spLocks/>
          </p:cNvSpPr>
          <p:nvPr/>
        </p:nvSpPr>
        <p:spPr>
          <a:xfrm>
            <a:off x="395536" y="2348880"/>
            <a:ext cx="8568952" cy="2160240"/>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EN PRIVÉ</a:t>
            </a:r>
          </a:p>
          <a:p>
            <a:pPr marL="0" indent="0">
              <a:buNone/>
            </a:pPr>
            <a:r>
              <a:rPr lang="fr-FR"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Mais quand tu pries, entre dans ta chambre, ferme ta porte, et prie ton Père qui est là dans le lieu secret; et ton Père, qui voit dans le secret, te le rendra. </a:t>
            </a:r>
            <a:r>
              <a:rPr lang="fr-FR"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t>
            </a:r>
          </a:p>
          <a:p>
            <a:pPr marL="0" indent="0">
              <a:buNone/>
            </a:pPr>
            <a:r>
              <a:rPr lang="es-ES" b="1" i="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Matthieu</a:t>
            </a:r>
            <a:r>
              <a:rPr lang="es-ES"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6 : 6.</a:t>
            </a:r>
            <a:endPar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p:txBody>
      </p:sp>
      <p:pic>
        <p:nvPicPr>
          <p:cNvPr id="3083" name="Picture 11" descr="http://1.bp.blogspot.com/_NphfhvQd6HA/TS3B-5JN0LI/AAAAAAAAAOw/MZ3su7ofmD8/s1600/oracion-de-contemplacio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64088" y="3789040"/>
            <a:ext cx="3333750" cy="304800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pic>
        <p:nvPicPr>
          <p:cNvPr id="13"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47998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fade">
                                      <p:cBhvr>
                                        <p:cTn id="13" dur="1000"/>
                                        <p:tgtEl>
                                          <p:spTgt spid="3076"/>
                                        </p:tgtEl>
                                      </p:cBhvr>
                                    </p:animEffect>
                                    <p:anim calcmode="lin" valueType="num">
                                      <p:cBhvr>
                                        <p:cTn id="14" dur="1000" fill="hold"/>
                                        <p:tgtEl>
                                          <p:spTgt spid="3076"/>
                                        </p:tgtEl>
                                        <p:attrNameLst>
                                          <p:attrName>ppt_x</p:attrName>
                                        </p:attrNameLst>
                                      </p:cBhvr>
                                      <p:tavLst>
                                        <p:tav tm="0">
                                          <p:val>
                                            <p:strVal val="#ppt_x"/>
                                          </p:val>
                                        </p:tav>
                                        <p:tav tm="100000">
                                          <p:val>
                                            <p:strVal val="#ppt_x"/>
                                          </p:val>
                                        </p:tav>
                                      </p:tavLst>
                                    </p:anim>
                                    <p:anim calcmode="lin" valueType="num">
                                      <p:cBhvr>
                                        <p:cTn id="15"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xit" presetSubtype="0" fill="hold" grpId="1" nodeType="clickEffect">
                                  <p:stCondLst>
                                    <p:cond delay="0"/>
                                  </p:stCondLst>
                                  <p:childTnLst>
                                    <p:animEffect transition="out" filter="fade">
                                      <p:cBhvr>
                                        <p:cTn id="19" dur="1000"/>
                                        <p:tgtEl>
                                          <p:spTgt spid="6"/>
                                        </p:tgtEl>
                                      </p:cBhvr>
                                    </p:animEffect>
                                    <p:anim calcmode="lin" valueType="num">
                                      <p:cBhvr>
                                        <p:cTn id="20" dur="1000"/>
                                        <p:tgtEl>
                                          <p:spTgt spid="6"/>
                                        </p:tgtEl>
                                        <p:attrNameLst>
                                          <p:attrName>ppt_x</p:attrName>
                                        </p:attrNameLst>
                                      </p:cBhvr>
                                      <p:tavLst>
                                        <p:tav tm="0">
                                          <p:val>
                                            <p:strVal val="ppt_x"/>
                                          </p:val>
                                        </p:tav>
                                        <p:tav tm="100000">
                                          <p:val>
                                            <p:strVal val="ppt_x"/>
                                          </p:val>
                                        </p:tav>
                                      </p:tavLst>
                                    </p:anim>
                                    <p:anim calcmode="lin" valueType="num">
                                      <p:cBhvr>
                                        <p:cTn id="21" dur="1000"/>
                                        <p:tgtEl>
                                          <p:spTgt spid="6"/>
                                        </p:tgtEl>
                                        <p:attrNameLst>
                                          <p:attrName>ppt_y</p:attrName>
                                        </p:attrNameLst>
                                      </p:cBhvr>
                                      <p:tavLst>
                                        <p:tav tm="0">
                                          <p:val>
                                            <p:strVal val="ppt_y"/>
                                          </p:val>
                                        </p:tav>
                                        <p:tav tm="100000">
                                          <p:val>
                                            <p:strVal val="ppt_y-.1"/>
                                          </p:val>
                                        </p:tav>
                                      </p:tavLst>
                                    </p:anim>
                                    <p:set>
                                      <p:cBhvr>
                                        <p:cTn id="22" dur="1" fill="hold">
                                          <p:stCondLst>
                                            <p:cond delay="999"/>
                                          </p:stCondLst>
                                        </p:cTn>
                                        <p:tgtEl>
                                          <p:spTgt spid="6"/>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3076"/>
                                        </p:tgtEl>
                                      </p:cBhvr>
                                    </p:animEffect>
                                    <p:set>
                                      <p:cBhvr>
                                        <p:cTn id="25" dur="1" fill="hold">
                                          <p:stCondLst>
                                            <p:cond delay="499"/>
                                          </p:stCondLst>
                                        </p:cTn>
                                        <p:tgtEl>
                                          <p:spTgt spid="3076"/>
                                        </p:tgtEl>
                                        <p:attrNameLst>
                                          <p:attrName>style.visibility</p:attrName>
                                        </p:attrNameLst>
                                      </p:cBhvr>
                                      <p:to>
                                        <p:strVal val="hidden"/>
                                      </p:to>
                                    </p:set>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42" presetClass="entr" presetSubtype="0" fill="hold" nodeType="afterEffect">
                                  <p:stCondLst>
                                    <p:cond delay="0"/>
                                  </p:stCondLst>
                                  <p:childTnLst>
                                    <p:set>
                                      <p:cBhvr>
                                        <p:cTn id="34" dur="1" fill="hold">
                                          <p:stCondLst>
                                            <p:cond delay="0"/>
                                          </p:stCondLst>
                                        </p:cTn>
                                        <p:tgtEl>
                                          <p:spTgt spid="3078"/>
                                        </p:tgtEl>
                                        <p:attrNameLst>
                                          <p:attrName>style.visibility</p:attrName>
                                        </p:attrNameLst>
                                      </p:cBhvr>
                                      <p:to>
                                        <p:strVal val="visible"/>
                                      </p:to>
                                    </p:set>
                                    <p:animEffect transition="in" filter="fade">
                                      <p:cBhvr>
                                        <p:cTn id="35" dur="1000"/>
                                        <p:tgtEl>
                                          <p:spTgt spid="3078"/>
                                        </p:tgtEl>
                                      </p:cBhvr>
                                    </p:animEffect>
                                    <p:anim calcmode="lin" valueType="num">
                                      <p:cBhvr>
                                        <p:cTn id="36" dur="1000" fill="hold"/>
                                        <p:tgtEl>
                                          <p:spTgt spid="3078"/>
                                        </p:tgtEl>
                                        <p:attrNameLst>
                                          <p:attrName>ppt_x</p:attrName>
                                        </p:attrNameLst>
                                      </p:cBhvr>
                                      <p:tavLst>
                                        <p:tav tm="0">
                                          <p:val>
                                            <p:strVal val="#ppt_x"/>
                                          </p:val>
                                        </p:tav>
                                        <p:tav tm="100000">
                                          <p:val>
                                            <p:strVal val="#ppt_x"/>
                                          </p:val>
                                        </p:tav>
                                      </p:tavLst>
                                    </p:anim>
                                    <p:anim calcmode="lin" valueType="num">
                                      <p:cBhvr>
                                        <p:cTn id="37"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xit" presetSubtype="0" fill="hold" grpId="1" nodeType="clickEffect">
                                  <p:stCondLst>
                                    <p:cond delay="0"/>
                                  </p:stCondLst>
                                  <p:childTnLst>
                                    <p:animEffect transition="out" filter="fade">
                                      <p:cBhvr>
                                        <p:cTn id="41" dur="1000"/>
                                        <p:tgtEl>
                                          <p:spTgt spid="7"/>
                                        </p:tgtEl>
                                      </p:cBhvr>
                                    </p:animEffect>
                                    <p:anim calcmode="lin" valueType="num">
                                      <p:cBhvr>
                                        <p:cTn id="42" dur="1000"/>
                                        <p:tgtEl>
                                          <p:spTgt spid="7"/>
                                        </p:tgtEl>
                                        <p:attrNameLst>
                                          <p:attrName>ppt_x</p:attrName>
                                        </p:attrNameLst>
                                      </p:cBhvr>
                                      <p:tavLst>
                                        <p:tav tm="0">
                                          <p:val>
                                            <p:strVal val="ppt_x"/>
                                          </p:val>
                                        </p:tav>
                                        <p:tav tm="100000">
                                          <p:val>
                                            <p:strVal val="ppt_x"/>
                                          </p:val>
                                        </p:tav>
                                      </p:tavLst>
                                    </p:anim>
                                    <p:anim calcmode="lin" valueType="num">
                                      <p:cBhvr>
                                        <p:cTn id="43" dur="1000"/>
                                        <p:tgtEl>
                                          <p:spTgt spid="7"/>
                                        </p:tgtEl>
                                        <p:attrNameLst>
                                          <p:attrName>ppt_y</p:attrName>
                                        </p:attrNameLst>
                                      </p:cBhvr>
                                      <p:tavLst>
                                        <p:tav tm="0">
                                          <p:val>
                                            <p:strVal val="ppt_y"/>
                                          </p:val>
                                        </p:tav>
                                        <p:tav tm="100000">
                                          <p:val>
                                            <p:strVal val="ppt_y-.1"/>
                                          </p:val>
                                        </p:tav>
                                      </p:tavLst>
                                    </p:anim>
                                    <p:set>
                                      <p:cBhvr>
                                        <p:cTn id="44" dur="1" fill="hold">
                                          <p:stCondLst>
                                            <p:cond delay="999"/>
                                          </p:stCondLst>
                                        </p:cTn>
                                        <p:tgtEl>
                                          <p:spTgt spid="7"/>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3078"/>
                                        </p:tgtEl>
                                      </p:cBhvr>
                                    </p:animEffect>
                                    <p:set>
                                      <p:cBhvr>
                                        <p:cTn id="47" dur="1" fill="hold">
                                          <p:stCondLst>
                                            <p:cond delay="499"/>
                                          </p:stCondLst>
                                        </p:cTn>
                                        <p:tgtEl>
                                          <p:spTgt spid="3078"/>
                                        </p:tgtEl>
                                        <p:attrNameLst>
                                          <p:attrName>style.visibility</p:attrName>
                                        </p:attrNameLst>
                                      </p:cBhvr>
                                      <p:to>
                                        <p:strVal val="hidden"/>
                                      </p:to>
                                    </p:set>
                                  </p:childTnLst>
                                </p:cTn>
                              </p:par>
                            </p:childTnLst>
                          </p:cTn>
                        </p:par>
                        <p:par>
                          <p:cTn id="48" fill="hold">
                            <p:stCondLst>
                              <p:cond delay="1000"/>
                            </p:stCondLst>
                            <p:childTnLst>
                              <p:par>
                                <p:cTn id="49" presetID="42" presetClass="entr" presetSubtype="0" fill="hold" grpId="0"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childTnLst>
                          </p:cTn>
                        </p:par>
                        <p:par>
                          <p:cTn id="54" fill="hold">
                            <p:stCondLst>
                              <p:cond delay="2000"/>
                            </p:stCondLst>
                            <p:childTnLst>
                              <p:par>
                                <p:cTn id="55" presetID="42" presetClass="entr" presetSubtype="0" fill="hold" nodeType="afterEffect">
                                  <p:stCondLst>
                                    <p:cond delay="0"/>
                                  </p:stCondLst>
                                  <p:childTnLst>
                                    <p:set>
                                      <p:cBhvr>
                                        <p:cTn id="56" dur="1" fill="hold">
                                          <p:stCondLst>
                                            <p:cond delay="0"/>
                                          </p:stCondLst>
                                        </p:cTn>
                                        <p:tgtEl>
                                          <p:spTgt spid="3079"/>
                                        </p:tgtEl>
                                        <p:attrNameLst>
                                          <p:attrName>style.visibility</p:attrName>
                                        </p:attrNameLst>
                                      </p:cBhvr>
                                      <p:to>
                                        <p:strVal val="visible"/>
                                      </p:to>
                                    </p:set>
                                    <p:animEffect transition="in" filter="fade">
                                      <p:cBhvr>
                                        <p:cTn id="57" dur="1000"/>
                                        <p:tgtEl>
                                          <p:spTgt spid="3079"/>
                                        </p:tgtEl>
                                      </p:cBhvr>
                                    </p:animEffect>
                                    <p:anim calcmode="lin" valueType="num">
                                      <p:cBhvr>
                                        <p:cTn id="58" dur="1000" fill="hold"/>
                                        <p:tgtEl>
                                          <p:spTgt spid="3079"/>
                                        </p:tgtEl>
                                        <p:attrNameLst>
                                          <p:attrName>ppt_x</p:attrName>
                                        </p:attrNameLst>
                                      </p:cBhvr>
                                      <p:tavLst>
                                        <p:tav tm="0">
                                          <p:val>
                                            <p:strVal val="#ppt_x"/>
                                          </p:val>
                                        </p:tav>
                                        <p:tav tm="100000">
                                          <p:val>
                                            <p:strVal val="#ppt_x"/>
                                          </p:val>
                                        </p:tav>
                                      </p:tavLst>
                                    </p:anim>
                                    <p:anim calcmode="lin" valueType="num">
                                      <p:cBhvr>
                                        <p:cTn id="59" dur="1000" fill="hold"/>
                                        <p:tgtEl>
                                          <p:spTgt spid="3079"/>
                                        </p:tgtEl>
                                        <p:attrNameLst>
                                          <p:attrName>ppt_y</p:attrName>
                                        </p:attrNameLst>
                                      </p:cBhvr>
                                      <p:tavLst>
                                        <p:tav tm="0">
                                          <p:val>
                                            <p:strVal val="#ppt_y+.1"/>
                                          </p:val>
                                        </p:tav>
                                        <p:tav tm="100000">
                                          <p:val>
                                            <p:strVal val="#ppt_y"/>
                                          </p:val>
                                        </p:tav>
                                      </p:tavLst>
                                    </p:anim>
                                  </p:childTnLst>
                                </p:cTn>
                              </p:par>
                            </p:childTnLst>
                          </p:cTn>
                        </p:par>
                        <p:par>
                          <p:cTn id="60" fill="hold">
                            <p:stCondLst>
                              <p:cond delay="3000"/>
                            </p:stCondLst>
                            <p:childTnLst>
                              <p:par>
                                <p:cTn id="61" presetID="42" presetClass="entr" presetSubtype="0" fill="hold" grpId="0" nodeType="after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1000"/>
                                        <p:tgtEl>
                                          <p:spTgt spid="8"/>
                                        </p:tgtEl>
                                      </p:cBhvr>
                                    </p:animEffect>
                                    <p:anim calcmode="lin" valueType="num">
                                      <p:cBhvr>
                                        <p:cTn id="64" dur="1000" fill="hold"/>
                                        <p:tgtEl>
                                          <p:spTgt spid="8"/>
                                        </p:tgtEl>
                                        <p:attrNameLst>
                                          <p:attrName>ppt_x</p:attrName>
                                        </p:attrNameLst>
                                      </p:cBhvr>
                                      <p:tavLst>
                                        <p:tav tm="0">
                                          <p:val>
                                            <p:strVal val="#ppt_x"/>
                                          </p:val>
                                        </p:tav>
                                        <p:tav tm="100000">
                                          <p:val>
                                            <p:strVal val="#ppt_x"/>
                                          </p:val>
                                        </p:tav>
                                      </p:tavLst>
                                    </p:anim>
                                    <p:anim calcmode="lin" valueType="num">
                                      <p:cBhvr>
                                        <p:cTn id="65" dur="1000" fill="hold"/>
                                        <p:tgtEl>
                                          <p:spTgt spid="8"/>
                                        </p:tgtEl>
                                        <p:attrNameLst>
                                          <p:attrName>ppt_y</p:attrName>
                                        </p:attrNameLst>
                                      </p:cBhvr>
                                      <p:tavLst>
                                        <p:tav tm="0">
                                          <p:val>
                                            <p:strVal val="#ppt_y+.1"/>
                                          </p:val>
                                        </p:tav>
                                        <p:tav tm="100000">
                                          <p:val>
                                            <p:strVal val="#ppt_y"/>
                                          </p:val>
                                        </p:tav>
                                      </p:tavLst>
                                    </p:anim>
                                  </p:childTnLst>
                                </p:cTn>
                              </p:par>
                            </p:childTnLst>
                          </p:cTn>
                        </p:par>
                        <p:par>
                          <p:cTn id="66" fill="hold">
                            <p:stCondLst>
                              <p:cond delay="4000"/>
                            </p:stCondLst>
                            <p:childTnLst>
                              <p:par>
                                <p:cTn id="67" presetID="42" presetClass="entr" presetSubtype="0" fill="hold" nodeType="afterEffect">
                                  <p:stCondLst>
                                    <p:cond delay="0"/>
                                  </p:stCondLst>
                                  <p:childTnLst>
                                    <p:set>
                                      <p:cBhvr>
                                        <p:cTn id="68" dur="1" fill="hold">
                                          <p:stCondLst>
                                            <p:cond delay="0"/>
                                          </p:stCondLst>
                                        </p:cTn>
                                        <p:tgtEl>
                                          <p:spTgt spid="3083"/>
                                        </p:tgtEl>
                                        <p:attrNameLst>
                                          <p:attrName>style.visibility</p:attrName>
                                        </p:attrNameLst>
                                      </p:cBhvr>
                                      <p:to>
                                        <p:strVal val="visible"/>
                                      </p:to>
                                    </p:set>
                                    <p:animEffect transition="in" filter="fade">
                                      <p:cBhvr>
                                        <p:cTn id="69" dur="1000"/>
                                        <p:tgtEl>
                                          <p:spTgt spid="3083"/>
                                        </p:tgtEl>
                                      </p:cBhvr>
                                    </p:animEffect>
                                    <p:anim calcmode="lin" valueType="num">
                                      <p:cBhvr>
                                        <p:cTn id="70" dur="1000" fill="hold"/>
                                        <p:tgtEl>
                                          <p:spTgt spid="3083"/>
                                        </p:tgtEl>
                                        <p:attrNameLst>
                                          <p:attrName>ppt_x</p:attrName>
                                        </p:attrNameLst>
                                      </p:cBhvr>
                                      <p:tavLst>
                                        <p:tav tm="0">
                                          <p:val>
                                            <p:strVal val="#ppt_x"/>
                                          </p:val>
                                        </p:tav>
                                        <p:tav tm="100000">
                                          <p:val>
                                            <p:strVal val="#ppt_x"/>
                                          </p:val>
                                        </p:tav>
                                      </p:tavLst>
                                    </p:anim>
                                    <p:anim calcmode="lin" valueType="num">
                                      <p:cBhvr>
                                        <p:cTn id="71" dur="1000" fill="hold"/>
                                        <p:tgtEl>
                                          <p:spTgt spid="3083"/>
                                        </p:tgtEl>
                                        <p:attrNameLst>
                                          <p:attrName>ppt_y</p:attrName>
                                        </p:attrNameLst>
                                      </p:cBhvr>
                                      <p:tavLst>
                                        <p:tav tm="0">
                                          <p:val>
                                            <p:strVal val="#ppt_y+.1"/>
                                          </p:val>
                                        </p:tav>
                                        <p:tav tm="100000">
                                          <p:val>
                                            <p:strVal val="#ppt_y"/>
                                          </p:val>
                                        </p:tav>
                                      </p:tavLst>
                                    </p:anim>
                                  </p:childTnLst>
                                </p:cTn>
                              </p:par>
                            </p:childTnLst>
                          </p:cTn>
                        </p:par>
                        <p:par>
                          <p:cTn id="72" fill="hold">
                            <p:stCondLst>
                              <p:cond delay="5000"/>
                            </p:stCondLst>
                            <p:childTnLst>
                              <p:par>
                                <p:cTn id="73" presetID="22" presetClass="entr" presetSubtype="1" fill="hold" nodeType="after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wipe(up)">
                                      <p:cBhvr>
                                        <p:cTn id="7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9"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10. MUTIMEDIA SDA\Imagenes para estudio\tema06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179512" y="620687"/>
            <a:ext cx="8784976" cy="1080121"/>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4000" b="1" i="1" spc="50" dirty="0" err="1">
                <a:ln w="11430"/>
                <a:solidFill>
                  <a:srgbClr val="CC00CC"/>
                </a:solidFill>
                <a:effectLst>
                  <a:outerShdw blurRad="76200" dist="50800" dir="5400000" algn="tl" rotWithShape="0">
                    <a:srgbClr val="000000">
                      <a:alpha val="65000"/>
                    </a:srgbClr>
                  </a:outerShdw>
                </a:effectLst>
                <a:latin typeface="Myriad Pro" pitchFamily="34" charset="0"/>
              </a:rPr>
              <a:t>Quand</a:t>
            </a:r>
            <a:r>
              <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rPr>
              <a:t> </a:t>
            </a:r>
            <a:r>
              <a:rPr lang="es-ES" sz="4000" b="1" i="1" spc="50" dirty="0" err="1">
                <a:ln w="11430"/>
                <a:solidFill>
                  <a:srgbClr val="CC00CC"/>
                </a:solidFill>
                <a:effectLst>
                  <a:outerShdw blurRad="76200" dist="50800" dir="5400000" algn="tl" rotWithShape="0">
                    <a:srgbClr val="000000">
                      <a:alpha val="65000"/>
                    </a:srgbClr>
                  </a:outerShdw>
                </a:effectLst>
                <a:latin typeface="Myriad Pro" pitchFamily="34" charset="0"/>
              </a:rPr>
              <a:t>pouvons-nous</a:t>
            </a:r>
            <a:r>
              <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rPr>
              <a:t> </a:t>
            </a:r>
            <a:r>
              <a:rPr lang="es-ES" sz="4000" b="1" i="1" spc="50" dirty="0" err="1" smtClean="0">
                <a:ln w="11430"/>
                <a:solidFill>
                  <a:srgbClr val="CC00CC"/>
                </a:solidFill>
                <a:effectLst>
                  <a:outerShdw blurRad="76200" dist="50800" dir="5400000" algn="tl" rotWithShape="0">
                    <a:srgbClr val="000000">
                      <a:alpha val="65000"/>
                    </a:srgbClr>
                  </a:outerShdw>
                </a:effectLst>
                <a:latin typeface="Myriad Pro" pitchFamily="34" charset="0"/>
              </a:rPr>
              <a:t>prier</a:t>
            </a:r>
            <a:r>
              <a:rPr lang="es-ES" sz="4000" b="1" i="1" spc="50" dirty="0" smtClean="0">
                <a:ln w="11430"/>
                <a:solidFill>
                  <a:srgbClr val="CC00CC"/>
                </a:solidFill>
                <a:effectLst>
                  <a:outerShdw blurRad="76200" dist="50800" dir="5400000" algn="tl" rotWithShape="0">
                    <a:srgbClr val="000000">
                      <a:alpha val="65000"/>
                    </a:srgbClr>
                  </a:outerShdw>
                </a:effectLst>
                <a:latin typeface="Myriad Pro" pitchFamily="34" charset="0"/>
              </a:rPr>
              <a:t> ?</a:t>
            </a:r>
            <a:endPar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hidden="1"/>
          <p:cNvSpPr txBox="1">
            <a:spLocks/>
          </p:cNvSpPr>
          <p:nvPr/>
        </p:nvSpPr>
        <p:spPr>
          <a:xfrm>
            <a:off x="827584" y="2299616"/>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En el camino mientras viajamos o trabajamos (mentalmente</a:t>
            </a:r>
            <a:r>
              <a:rPr lang="es-ES" sz="44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a:t>
            </a:r>
            <a:br>
              <a:rPr lang="es-ES" sz="44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br>
            <a:r>
              <a:rPr lang="es-ES"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1ª Corintios 14:15</a:t>
            </a:r>
            <a:endPar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p:txBody>
      </p:sp>
      <p:pic>
        <p:nvPicPr>
          <p:cNvPr id="12290" name="Picture 2" hidde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7526" y="4077072"/>
            <a:ext cx="3666922" cy="244767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
        <p:nvSpPr>
          <p:cNvPr id="7" name="2 Marcador de contenido" hidden="1"/>
          <p:cNvSpPr txBox="1">
            <a:spLocks/>
          </p:cNvSpPr>
          <p:nvPr/>
        </p:nvSpPr>
        <p:spPr>
          <a:xfrm>
            <a:off x="827584" y="2276872"/>
            <a:ext cx="7992888"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En momentos de peligro </a:t>
            </a:r>
            <a:r>
              <a:rPr lang="es-ES" sz="44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
            </a:r>
            <a:br>
              <a:rPr lang="es-ES" sz="44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br>
            <a:r>
              <a:rPr lang="es-ES" sz="44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y </a:t>
            </a: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necesidad. </a:t>
            </a:r>
            <a:b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br>
            <a:r>
              <a:rPr lang="es-ES" sz="36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Jonás 2:1</a:t>
            </a:r>
            <a:endPar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p:txBody>
      </p:sp>
      <p:pic>
        <p:nvPicPr>
          <p:cNvPr id="12292" name="Picture 4" descr="http://www.joserodriguez.info/bloc/wp-content/themes/mimbo2.2/images/peligro.jpg"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088" y="2708920"/>
            <a:ext cx="3116119" cy="415482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
        <p:nvSpPr>
          <p:cNvPr id="9" name="antes de comer"/>
          <p:cNvSpPr txBox="1">
            <a:spLocks/>
          </p:cNvSpPr>
          <p:nvPr/>
        </p:nvSpPr>
        <p:spPr>
          <a:xfrm>
            <a:off x="432048" y="1916832"/>
            <a:ext cx="8316416" cy="295232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indent="-742950">
              <a:buFont typeface="+mj-lt"/>
              <a:buAutoNum type="alphaLcParenR"/>
            </a:pPr>
            <a:r>
              <a:rPr lang="fr-FR" sz="3600" b="1" i="1" spc="50" dirty="0">
                <a:ln w="11430"/>
                <a:solidFill>
                  <a:srgbClr val="002060"/>
                </a:solidFill>
                <a:effectLst>
                  <a:outerShdw blurRad="76200" dist="50800" dir="5400000" algn="tl" rotWithShape="0">
                    <a:srgbClr val="000000">
                      <a:alpha val="65000"/>
                    </a:srgbClr>
                  </a:outerShdw>
                </a:effectLst>
                <a:latin typeface="Myriad Pro" pitchFamily="34" charset="0"/>
              </a:rPr>
              <a:t>Nous pouvons prier à tout moment, même quand nous voyageons ou travaillons. (Mentalement</a:t>
            </a:r>
            <a:r>
              <a:rPr lang="fr-FR" sz="36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a:t>
            </a:r>
            <a:r>
              <a:rPr lang="es-AR" sz="36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 </a:t>
            </a:r>
            <a:r>
              <a:rPr lang="es-AR" sz="3600" b="1" i="1" spc="50" dirty="0" smtClean="0">
                <a:ln w="11430"/>
                <a:solidFill>
                  <a:srgbClr val="CC00CC"/>
                </a:solidFill>
                <a:effectLst>
                  <a:outerShdw blurRad="76200" dist="50800" dir="5400000" algn="tl" rotWithShape="0">
                    <a:srgbClr val="000000">
                      <a:alpha val="65000"/>
                    </a:srgbClr>
                  </a:outerShdw>
                </a:effectLst>
                <a:latin typeface="Myriad Pro" pitchFamily="34" charset="0"/>
              </a:rPr>
              <a:t/>
            </a:r>
            <a:br>
              <a:rPr lang="es-AR" sz="3600" b="1" i="1" spc="50" dirty="0" smtClean="0">
                <a:ln w="11430"/>
                <a:solidFill>
                  <a:srgbClr val="CC00CC"/>
                </a:solidFill>
                <a:effectLst>
                  <a:outerShdw blurRad="76200" dist="50800" dir="5400000" algn="tl" rotWithShape="0">
                    <a:srgbClr val="000000">
                      <a:alpha val="65000"/>
                    </a:srgbClr>
                  </a:outerShdw>
                </a:effectLst>
                <a:latin typeface="Myriad Pro" pitchFamily="34" charset="0"/>
              </a:rPr>
            </a:br>
            <a:r>
              <a:rPr lang="es-AR" sz="3600" b="1" i="1" spc="50" dirty="0" smtClean="0">
                <a:ln w="11430"/>
                <a:solidFill>
                  <a:srgbClr val="CC00CC"/>
                </a:solidFill>
                <a:effectLst>
                  <a:outerShdw blurRad="76200" dist="50800" dir="5400000" algn="tl" rotWithShape="0">
                    <a:srgbClr val="000000">
                      <a:alpha val="65000"/>
                    </a:srgbClr>
                  </a:outerShdw>
                </a:effectLst>
                <a:latin typeface="Myriad Pro" pitchFamily="34" charset="0"/>
              </a:rPr>
              <a:t>(</a:t>
            </a:r>
            <a:r>
              <a:rPr lang="es-AR" sz="3600" b="1" i="1" spc="50" dirty="0">
                <a:ln w="11430"/>
                <a:solidFill>
                  <a:srgbClr val="CC00CC"/>
                </a:solidFill>
                <a:effectLst>
                  <a:outerShdw blurRad="76200" dist="50800" dir="5400000" algn="tl" rotWithShape="0">
                    <a:srgbClr val="000000">
                      <a:alpha val="65000"/>
                    </a:srgbClr>
                  </a:outerShdw>
                </a:effectLst>
                <a:latin typeface="Myriad Pro" pitchFamily="34" charset="0"/>
              </a:rPr>
              <a:t>1 </a:t>
            </a:r>
            <a:r>
              <a:rPr lang="fr-FR" sz="3600" b="1" i="1" spc="50" dirty="0">
                <a:ln w="11430"/>
                <a:solidFill>
                  <a:srgbClr val="CC00CC"/>
                </a:solidFill>
                <a:effectLst>
                  <a:outerShdw blurRad="76200" dist="50800" dir="5400000" algn="tl" rotWithShape="0">
                    <a:srgbClr val="000000">
                      <a:alpha val="65000"/>
                    </a:srgbClr>
                  </a:outerShdw>
                </a:effectLst>
                <a:latin typeface="Myriad Pro" pitchFamily="34" charset="0"/>
              </a:rPr>
              <a:t>Corinthiens </a:t>
            </a:r>
            <a:r>
              <a:rPr lang="es-AR" sz="3600" b="1" i="1" spc="50" dirty="0" smtClean="0">
                <a:ln w="11430"/>
                <a:solidFill>
                  <a:srgbClr val="CC00CC"/>
                </a:solidFill>
                <a:effectLst>
                  <a:outerShdw blurRad="76200" dist="50800" dir="5400000" algn="tl" rotWithShape="0">
                    <a:srgbClr val="000000">
                      <a:alpha val="65000"/>
                    </a:srgbClr>
                  </a:outerShdw>
                </a:effectLst>
                <a:latin typeface="Myriad Pro" pitchFamily="34" charset="0"/>
              </a:rPr>
              <a:t>14 : 15).</a:t>
            </a:r>
          </a:p>
          <a:p>
            <a:pPr marL="742950" indent="-742950">
              <a:buFont typeface="+mj-lt"/>
              <a:buAutoNum type="alphaLcParenR"/>
            </a:pPr>
            <a:r>
              <a:rPr lang="fr-FR" sz="36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Dans </a:t>
            </a:r>
            <a:r>
              <a:rPr lang="fr-FR" sz="3600" b="1" i="1" spc="50" dirty="0">
                <a:ln w="11430"/>
                <a:solidFill>
                  <a:srgbClr val="002060"/>
                </a:solidFill>
                <a:effectLst>
                  <a:outerShdw blurRad="76200" dist="50800" dir="5400000" algn="tl" rotWithShape="0">
                    <a:srgbClr val="000000">
                      <a:alpha val="65000"/>
                    </a:srgbClr>
                  </a:outerShdw>
                </a:effectLst>
                <a:latin typeface="Myriad Pro" pitchFamily="34" charset="0"/>
              </a:rPr>
              <a:t>des moments de danger ou de </a:t>
            </a:r>
            <a:r>
              <a:rPr lang="fr-FR" sz="36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besoin</a:t>
            </a:r>
            <a:r>
              <a:rPr lang="es-AR" sz="36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a:t>
            </a:r>
            <a:r>
              <a:rPr lang="es-AR" sz="3600" b="1" i="1" spc="50" dirty="0" smtClean="0">
                <a:ln w="11430"/>
                <a:solidFill>
                  <a:srgbClr val="CC00CC"/>
                </a:solidFill>
                <a:effectLst>
                  <a:outerShdw blurRad="76200" dist="50800" dir="5400000" algn="tl" rotWithShape="0">
                    <a:srgbClr val="000000">
                      <a:alpha val="65000"/>
                    </a:srgbClr>
                  </a:outerShdw>
                </a:effectLst>
                <a:latin typeface="Myriad Pro" pitchFamily="34" charset="0"/>
              </a:rPr>
              <a:t> </a:t>
            </a:r>
            <a:r>
              <a:rPr lang="es-AR" sz="3600" b="1" i="1" spc="50" dirty="0">
                <a:ln w="11430"/>
                <a:solidFill>
                  <a:srgbClr val="CC00CC"/>
                </a:solidFill>
                <a:effectLst>
                  <a:outerShdw blurRad="76200" dist="50800" dir="5400000" algn="tl" rotWithShape="0">
                    <a:srgbClr val="000000">
                      <a:alpha val="65000"/>
                    </a:srgbClr>
                  </a:outerShdw>
                </a:effectLst>
                <a:latin typeface="Myriad Pro" pitchFamily="34" charset="0"/>
              </a:rPr>
              <a:t>(</a:t>
            </a:r>
            <a:r>
              <a:rPr lang="es-AR" sz="3600" b="1" i="1" spc="50" dirty="0" err="1" smtClean="0">
                <a:ln w="11430"/>
                <a:solidFill>
                  <a:srgbClr val="CC00CC"/>
                </a:solidFill>
                <a:effectLst>
                  <a:outerShdw blurRad="76200" dist="50800" dir="5400000" algn="tl" rotWithShape="0">
                    <a:srgbClr val="000000">
                      <a:alpha val="65000"/>
                    </a:srgbClr>
                  </a:outerShdw>
                </a:effectLst>
                <a:latin typeface="Myriad Pro" pitchFamily="34" charset="0"/>
              </a:rPr>
              <a:t>Jonas</a:t>
            </a:r>
            <a:r>
              <a:rPr lang="es-AR" sz="3600" b="1" i="1" spc="50" dirty="0" smtClean="0">
                <a:ln w="11430"/>
                <a:solidFill>
                  <a:srgbClr val="CC00CC"/>
                </a:solidFill>
                <a:effectLst>
                  <a:outerShdw blurRad="76200" dist="50800" dir="5400000" algn="tl" rotWithShape="0">
                    <a:srgbClr val="000000">
                      <a:alpha val="65000"/>
                    </a:srgbClr>
                  </a:outerShdw>
                </a:effectLst>
                <a:latin typeface="Myriad Pro" pitchFamily="34" charset="0"/>
              </a:rPr>
              <a:t> 2 : 1).</a:t>
            </a:r>
            <a:endParaRPr lang="es-ES" sz="3600" b="1" i="1" spc="50" dirty="0">
              <a:ln w="11430"/>
              <a:solidFill>
                <a:srgbClr val="CC00CC"/>
              </a:solidFill>
              <a:effectLst>
                <a:outerShdw blurRad="76200" dist="50800" dir="5400000" algn="tl" rotWithShape="0">
                  <a:srgbClr val="000000">
                    <a:alpha val="65000"/>
                  </a:srgbClr>
                </a:outerShdw>
              </a:effectLst>
              <a:latin typeface="Myriad Pro" pitchFamily="34" charset="0"/>
            </a:endParaRPr>
          </a:p>
        </p:txBody>
      </p:sp>
      <p:pic>
        <p:nvPicPr>
          <p:cNvPr id="10"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7712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12290"/>
                                        </p:tgtEl>
                                        <p:attrNameLst>
                                          <p:attrName>style.visibility</p:attrName>
                                        </p:attrNameLst>
                                      </p:cBhvr>
                                      <p:to>
                                        <p:strVal val="visible"/>
                                      </p:to>
                                    </p:set>
                                    <p:animEffect transition="in" filter="fade">
                                      <p:cBhvr>
                                        <p:cTn id="17" dur="1000"/>
                                        <p:tgtEl>
                                          <p:spTgt spid="12290"/>
                                        </p:tgtEl>
                                      </p:cBhvr>
                                    </p:animEffect>
                                    <p:anim calcmode="lin" valueType="num">
                                      <p:cBhvr>
                                        <p:cTn id="18" dur="1000" fill="hold"/>
                                        <p:tgtEl>
                                          <p:spTgt spid="12290"/>
                                        </p:tgtEl>
                                        <p:attrNameLst>
                                          <p:attrName>ppt_x</p:attrName>
                                        </p:attrNameLst>
                                      </p:cBhvr>
                                      <p:tavLst>
                                        <p:tav tm="0">
                                          <p:val>
                                            <p:strVal val="#ppt_x"/>
                                          </p:val>
                                        </p:tav>
                                        <p:tav tm="100000">
                                          <p:val>
                                            <p:strVal val="#ppt_x"/>
                                          </p:val>
                                        </p:tav>
                                      </p:tavLst>
                                    </p:anim>
                                    <p:anim calcmode="lin" valueType="num">
                                      <p:cBhvr>
                                        <p:cTn id="19"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xit" presetSubtype="0" fill="hold" grpId="1" nodeType="clickEffect">
                                  <p:stCondLst>
                                    <p:cond delay="0"/>
                                  </p:stCondLst>
                                  <p:childTnLst>
                                    <p:animEffect transition="out" filter="fade">
                                      <p:cBhvr>
                                        <p:cTn id="23" dur="1000"/>
                                        <p:tgtEl>
                                          <p:spTgt spid="6"/>
                                        </p:tgtEl>
                                      </p:cBhvr>
                                    </p:animEffect>
                                    <p:anim calcmode="lin" valueType="num">
                                      <p:cBhvr>
                                        <p:cTn id="24" dur="1000"/>
                                        <p:tgtEl>
                                          <p:spTgt spid="6"/>
                                        </p:tgtEl>
                                        <p:attrNameLst>
                                          <p:attrName>ppt_x</p:attrName>
                                        </p:attrNameLst>
                                      </p:cBhvr>
                                      <p:tavLst>
                                        <p:tav tm="0">
                                          <p:val>
                                            <p:strVal val="ppt_x"/>
                                          </p:val>
                                        </p:tav>
                                        <p:tav tm="100000">
                                          <p:val>
                                            <p:strVal val="ppt_x"/>
                                          </p:val>
                                        </p:tav>
                                      </p:tavLst>
                                    </p:anim>
                                    <p:anim calcmode="lin" valueType="num">
                                      <p:cBhvr>
                                        <p:cTn id="25" dur="1000"/>
                                        <p:tgtEl>
                                          <p:spTgt spid="6"/>
                                        </p:tgtEl>
                                        <p:attrNameLst>
                                          <p:attrName>ppt_y</p:attrName>
                                        </p:attrNameLst>
                                      </p:cBhvr>
                                      <p:tavLst>
                                        <p:tav tm="0">
                                          <p:val>
                                            <p:strVal val="ppt_y"/>
                                          </p:val>
                                        </p:tav>
                                        <p:tav tm="100000">
                                          <p:val>
                                            <p:strVal val="ppt_y-.1"/>
                                          </p:val>
                                        </p:tav>
                                      </p:tavLst>
                                    </p:anim>
                                    <p:set>
                                      <p:cBhvr>
                                        <p:cTn id="26" dur="1" fill="hold">
                                          <p:stCondLst>
                                            <p:cond delay="999"/>
                                          </p:stCondLst>
                                        </p:cTn>
                                        <p:tgtEl>
                                          <p:spTgt spid="6"/>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12290"/>
                                        </p:tgtEl>
                                      </p:cBhvr>
                                    </p:animEffect>
                                    <p:set>
                                      <p:cBhvr>
                                        <p:cTn id="29" dur="1" fill="hold">
                                          <p:stCondLst>
                                            <p:cond delay="499"/>
                                          </p:stCondLst>
                                        </p:cTn>
                                        <p:tgtEl>
                                          <p:spTgt spid="12290"/>
                                        </p:tgtEl>
                                        <p:attrNameLst>
                                          <p:attrName>style.visibility</p:attrName>
                                        </p:attrNameLst>
                                      </p:cBhvr>
                                      <p:to>
                                        <p:strVal val="hidden"/>
                                      </p:to>
                                    </p:set>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2" presetClass="entr" presetSubtype="0" fill="hold" nodeType="afterEffect">
                                  <p:stCondLst>
                                    <p:cond delay="0"/>
                                  </p:stCondLst>
                                  <p:childTnLst>
                                    <p:set>
                                      <p:cBhvr>
                                        <p:cTn id="38" dur="1" fill="hold">
                                          <p:stCondLst>
                                            <p:cond delay="0"/>
                                          </p:stCondLst>
                                        </p:cTn>
                                        <p:tgtEl>
                                          <p:spTgt spid="12292"/>
                                        </p:tgtEl>
                                        <p:attrNameLst>
                                          <p:attrName>style.visibility</p:attrName>
                                        </p:attrNameLst>
                                      </p:cBhvr>
                                      <p:to>
                                        <p:strVal val="visible"/>
                                      </p:to>
                                    </p:set>
                                    <p:animEffect transition="in" filter="fade">
                                      <p:cBhvr>
                                        <p:cTn id="39" dur="1000"/>
                                        <p:tgtEl>
                                          <p:spTgt spid="12292"/>
                                        </p:tgtEl>
                                      </p:cBhvr>
                                    </p:animEffect>
                                    <p:anim calcmode="lin" valueType="num">
                                      <p:cBhvr>
                                        <p:cTn id="40" dur="1000" fill="hold"/>
                                        <p:tgtEl>
                                          <p:spTgt spid="12292"/>
                                        </p:tgtEl>
                                        <p:attrNameLst>
                                          <p:attrName>ppt_x</p:attrName>
                                        </p:attrNameLst>
                                      </p:cBhvr>
                                      <p:tavLst>
                                        <p:tav tm="0">
                                          <p:val>
                                            <p:strVal val="#ppt_x"/>
                                          </p:val>
                                        </p:tav>
                                        <p:tav tm="100000">
                                          <p:val>
                                            <p:strVal val="#ppt_x"/>
                                          </p:val>
                                        </p:tav>
                                      </p:tavLst>
                                    </p:anim>
                                    <p:anim calcmode="lin" valueType="num">
                                      <p:cBhvr>
                                        <p:cTn id="41" dur="1000" fill="hold"/>
                                        <p:tgtEl>
                                          <p:spTgt spid="1229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xit" presetSubtype="0" fill="hold" grpId="1" nodeType="clickEffect">
                                  <p:stCondLst>
                                    <p:cond delay="0"/>
                                  </p:stCondLst>
                                  <p:childTnLst>
                                    <p:animEffect transition="out" filter="fade">
                                      <p:cBhvr>
                                        <p:cTn id="45" dur="1000"/>
                                        <p:tgtEl>
                                          <p:spTgt spid="7"/>
                                        </p:tgtEl>
                                      </p:cBhvr>
                                    </p:animEffect>
                                    <p:anim calcmode="lin" valueType="num">
                                      <p:cBhvr>
                                        <p:cTn id="46" dur="1000"/>
                                        <p:tgtEl>
                                          <p:spTgt spid="7"/>
                                        </p:tgtEl>
                                        <p:attrNameLst>
                                          <p:attrName>ppt_x</p:attrName>
                                        </p:attrNameLst>
                                      </p:cBhvr>
                                      <p:tavLst>
                                        <p:tav tm="0">
                                          <p:val>
                                            <p:strVal val="ppt_x"/>
                                          </p:val>
                                        </p:tav>
                                        <p:tav tm="100000">
                                          <p:val>
                                            <p:strVal val="ppt_x"/>
                                          </p:val>
                                        </p:tav>
                                      </p:tavLst>
                                    </p:anim>
                                    <p:anim calcmode="lin" valueType="num">
                                      <p:cBhvr>
                                        <p:cTn id="47" dur="1000"/>
                                        <p:tgtEl>
                                          <p:spTgt spid="7"/>
                                        </p:tgtEl>
                                        <p:attrNameLst>
                                          <p:attrName>ppt_y</p:attrName>
                                        </p:attrNameLst>
                                      </p:cBhvr>
                                      <p:tavLst>
                                        <p:tav tm="0">
                                          <p:val>
                                            <p:strVal val="ppt_y"/>
                                          </p:val>
                                        </p:tav>
                                        <p:tav tm="100000">
                                          <p:val>
                                            <p:strVal val="ppt_y-.1"/>
                                          </p:val>
                                        </p:tav>
                                      </p:tavLst>
                                    </p:anim>
                                    <p:set>
                                      <p:cBhvr>
                                        <p:cTn id="48" dur="1" fill="hold">
                                          <p:stCondLst>
                                            <p:cond delay="999"/>
                                          </p:stCondLst>
                                        </p:cTn>
                                        <p:tgtEl>
                                          <p:spTgt spid="7"/>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2292"/>
                                        </p:tgtEl>
                                      </p:cBhvr>
                                    </p:animEffect>
                                    <p:set>
                                      <p:cBhvr>
                                        <p:cTn id="51" dur="1" fill="hold">
                                          <p:stCondLst>
                                            <p:cond delay="499"/>
                                          </p:stCondLst>
                                        </p:cTn>
                                        <p:tgtEl>
                                          <p:spTgt spid="12292"/>
                                        </p:tgtEl>
                                        <p:attrNameLst>
                                          <p:attrName>style.visibility</p:attrName>
                                        </p:attrNameLst>
                                      </p:cBhvr>
                                      <p:to>
                                        <p:strVal val="hidden"/>
                                      </p:to>
                                    </p:set>
                                  </p:childTnLst>
                                </p:cTn>
                              </p:par>
                            </p:childTnLst>
                          </p:cTn>
                        </p:par>
                        <p:par>
                          <p:cTn id="52" fill="hold">
                            <p:stCondLst>
                              <p:cond delay="1000"/>
                            </p:stCondLst>
                            <p:childTnLst>
                              <p:par>
                                <p:cTn id="53" presetID="42" presetClass="entr" presetSubtype="0" fill="hold" grpId="0" nodeType="afterEffect">
                                  <p:stCondLst>
                                    <p:cond delay="0"/>
                                  </p:stCondLst>
                                  <p:childTnLst>
                                    <p:set>
                                      <p:cBhvr>
                                        <p:cTn id="54" dur="1" fill="hold">
                                          <p:stCondLst>
                                            <p:cond delay="0"/>
                                          </p:stCondLst>
                                        </p:cTn>
                                        <p:tgtEl>
                                          <p:spTgt spid="9">
                                            <p:txEl>
                                              <p:pRg st="0" end="0"/>
                                            </p:txEl>
                                          </p:spTgt>
                                        </p:tgtEl>
                                        <p:attrNameLst>
                                          <p:attrName>style.visibility</p:attrName>
                                        </p:attrNameLst>
                                      </p:cBhvr>
                                      <p:to>
                                        <p:strVal val="visible"/>
                                      </p:to>
                                    </p:set>
                                    <p:animEffect transition="in" filter="fade">
                                      <p:cBhvr>
                                        <p:cTn id="55" dur="1000"/>
                                        <p:tgtEl>
                                          <p:spTgt spid="9">
                                            <p:txEl>
                                              <p:pRg st="0" end="0"/>
                                            </p:txEl>
                                          </p:spTgt>
                                        </p:tgtEl>
                                      </p:cBhvr>
                                    </p:animEffect>
                                    <p:anim calcmode="lin" valueType="num">
                                      <p:cBhvr>
                                        <p:cTn id="56"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7"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58" fill="hold">
                            <p:stCondLst>
                              <p:cond delay="2000"/>
                            </p:stCondLst>
                            <p:childTnLst>
                              <p:par>
                                <p:cTn id="59" presetID="42" presetClass="entr" presetSubtype="0" fill="hold" grpId="0" nodeType="afterEffect">
                                  <p:stCondLst>
                                    <p:cond delay="0"/>
                                  </p:stCondLst>
                                  <p:childTnLst>
                                    <p:set>
                                      <p:cBhvr>
                                        <p:cTn id="60" dur="1" fill="hold">
                                          <p:stCondLst>
                                            <p:cond delay="0"/>
                                          </p:stCondLst>
                                        </p:cTn>
                                        <p:tgtEl>
                                          <p:spTgt spid="9">
                                            <p:txEl>
                                              <p:pRg st="1" end="1"/>
                                            </p:txEl>
                                          </p:spTgt>
                                        </p:tgtEl>
                                        <p:attrNameLst>
                                          <p:attrName>style.visibility</p:attrName>
                                        </p:attrNameLst>
                                      </p:cBhvr>
                                      <p:to>
                                        <p:strVal val="visible"/>
                                      </p:to>
                                    </p:set>
                                    <p:animEffect transition="in" filter="fade">
                                      <p:cBhvr>
                                        <p:cTn id="61" dur="1000"/>
                                        <p:tgtEl>
                                          <p:spTgt spid="9">
                                            <p:txEl>
                                              <p:pRg st="1" end="1"/>
                                            </p:txEl>
                                          </p:spTgt>
                                        </p:tgtEl>
                                      </p:cBhvr>
                                    </p:animEffect>
                                    <p:anim calcmode="lin" valueType="num">
                                      <p:cBhvr>
                                        <p:cTn id="62"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63"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64" fill="hold">
                            <p:stCondLst>
                              <p:cond delay="3000"/>
                            </p:stCondLst>
                            <p:childTnLst>
                              <p:par>
                                <p:cTn id="65" presetID="22" presetClass="entr" presetSubtype="1" fill="hold" nodeType="after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wipe(up)">
                                      <p:cBhvr>
                                        <p:cTn id="6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6" grpId="1"/>
      <p:bldP spid="7" grpId="0"/>
      <p:bldP spid="7" grpId="1"/>
      <p:bldP spid="9"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10. MUTIMEDIA SDA\Imagenes para estudio\tema06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179512" y="692695"/>
            <a:ext cx="8784976" cy="1080121"/>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4000" b="1" i="1" spc="50" dirty="0" err="1">
                <a:ln w="11430"/>
                <a:solidFill>
                  <a:srgbClr val="CC00CC"/>
                </a:solidFill>
                <a:effectLst>
                  <a:outerShdw blurRad="76200" dist="50800" dir="5400000" algn="tl" rotWithShape="0">
                    <a:srgbClr val="000000">
                      <a:alpha val="65000"/>
                    </a:srgbClr>
                  </a:outerShdw>
                </a:effectLst>
                <a:latin typeface="Myriad Pro" pitchFamily="34" charset="0"/>
              </a:rPr>
              <a:t>Quand</a:t>
            </a:r>
            <a:r>
              <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rPr>
              <a:t> </a:t>
            </a:r>
            <a:r>
              <a:rPr lang="es-ES" sz="4000" b="1" i="1" spc="50" dirty="0" err="1">
                <a:ln w="11430"/>
                <a:solidFill>
                  <a:srgbClr val="CC00CC"/>
                </a:solidFill>
                <a:effectLst>
                  <a:outerShdw blurRad="76200" dist="50800" dir="5400000" algn="tl" rotWithShape="0">
                    <a:srgbClr val="000000">
                      <a:alpha val="65000"/>
                    </a:srgbClr>
                  </a:outerShdw>
                </a:effectLst>
                <a:latin typeface="Myriad Pro" pitchFamily="34" charset="0"/>
              </a:rPr>
              <a:t>pouvons-nous</a:t>
            </a:r>
            <a:r>
              <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rPr>
              <a:t> </a:t>
            </a:r>
            <a:r>
              <a:rPr lang="es-ES" sz="4000" b="1" i="1" spc="50" dirty="0" err="1" smtClean="0">
                <a:ln w="11430"/>
                <a:solidFill>
                  <a:srgbClr val="CC00CC"/>
                </a:solidFill>
                <a:effectLst>
                  <a:outerShdw blurRad="76200" dist="50800" dir="5400000" algn="tl" rotWithShape="0">
                    <a:srgbClr val="000000">
                      <a:alpha val="65000"/>
                    </a:srgbClr>
                  </a:outerShdw>
                </a:effectLst>
                <a:latin typeface="Myriad Pro" pitchFamily="34" charset="0"/>
              </a:rPr>
              <a:t>prier</a:t>
            </a:r>
            <a:r>
              <a:rPr lang="es-ES" sz="4000" b="1" i="1" spc="50" dirty="0" smtClean="0">
                <a:ln w="11430"/>
                <a:solidFill>
                  <a:srgbClr val="CC00CC"/>
                </a:solidFill>
                <a:effectLst>
                  <a:outerShdw blurRad="76200" dist="50800" dir="5400000" algn="tl" rotWithShape="0">
                    <a:srgbClr val="000000">
                      <a:alpha val="65000"/>
                    </a:srgbClr>
                  </a:outerShdw>
                </a:effectLst>
                <a:latin typeface="Myriad Pro" pitchFamily="34" charset="0"/>
              </a:rPr>
              <a:t> ?</a:t>
            </a:r>
            <a:endPar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hidden="1"/>
          <p:cNvSpPr txBox="1">
            <a:spLocks/>
          </p:cNvSpPr>
          <p:nvPr/>
        </p:nvSpPr>
        <p:spPr>
          <a:xfrm>
            <a:off x="827584" y="2299616"/>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En el camino mientras viajamos o trabajamos (mentalmente</a:t>
            </a:r>
            <a:r>
              <a:rPr lang="es-ES" sz="44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a:t>
            </a:r>
            <a:br>
              <a:rPr lang="es-ES" sz="44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br>
            <a:r>
              <a:rPr lang="es-ES"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1ª Corintios 14:15</a:t>
            </a:r>
            <a:endPar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p:txBody>
      </p:sp>
      <p:pic>
        <p:nvPicPr>
          <p:cNvPr id="12290" name="Picture 2" hidde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7526" y="4077072"/>
            <a:ext cx="3666922" cy="244767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
        <p:nvSpPr>
          <p:cNvPr id="7" name="2 Marcador de contenido" hidden="1"/>
          <p:cNvSpPr txBox="1">
            <a:spLocks/>
          </p:cNvSpPr>
          <p:nvPr/>
        </p:nvSpPr>
        <p:spPr>
          <a:xfrm>
            <a:off x="827584" y="2276872"/>
            <a:ext cx="7992888"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En momentos de peligro </a:t>
            </a:r>
            <a:r>
              <a:rPr lang="es-ES" sz="44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
            </a:r>
            <a:br>
              <a:rPr lang="es-ES" sz="44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br>
            <a:r>
              <a:rPr lang="es-ES" sz="44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y </a:t>
            </a: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necesidad. </a:t>
            </a:r>
            <a:b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br>
            <a:r>
              <a:rPr lang="es-ES" sz="36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Jonás 2:1</a:t>
            </a:r>
            <a:endPar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p:txBody>
      </p:sp>
      <p:pic>
        <p:nvPicPr>
          <p:cNvPr id="12292" name="Picture 4" descr="http://www.joserodriguez.info/bloc/wp-content/themes/mimbo2.2/images/peligro.jpg"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088" y="2708920"/>
            <a:ext cx="3116119" cy="415482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
        <p:nvSpPr>
          <p:cNvPr id="9" name="antes de comer"/>
          <p:cNvSpPr txBox="1">
            <a:spLocks/>
          </p:cNvSpPr>
          <p:nvPr/>
        </p:nvSpPr>
        <p:spPr>
          <a:xfrm>
            <a:off x="683568" y="2060848"/>
            <a:ext cx="8316416" cy="295232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4000" b="1" i="1" spc="50" dirty="0">
                <a:ln w="11430"/>
                <a:solidFill>
                  <a:srgbClr val="002060"/>
                </a:solidFill>
                <a:effectLst>
                  <a:outerShdw blurRad="76200" dist="50800" dir="5400000" algn="tl" rotWithShape="0">
                    <a:srgbClr val="000000">
                      <a:alpha val="65000"/>
                    </a:srgbClr>
                  </a:outerShdw>
                </a:effectLst>
                <a:latin typeface="Myriad Pro" pitchFamily="34" charset="0"/>
              </a:rPr>
              <a:t>Prier 3 fois par jour c’est l’idéal, (Daniel </a:t>
            </a:r>
            <a:r>
              <a:rPr lang="fr-FR" sz="40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6 : 10</a:t>
            </a:r>
            <a:r>
              <a:rPr lang="fr-FR" sz="4000" b="1" i="1" spc="50" dirty="0">
                <a:ln w="11430"/>
                <a:solidFill>
                  <a:srgbClr val="002060"/>
                </a:solidFill>
                <a:effectLst>
                  <a:outerShdw blurRad="76200" dist="50800" dir="5400000" algn="tl" rotWithShape="0">
                    <a:srgbClr val="000000">
                      <a:alpha val="65000"/>
                    </a:srgbClr>
                  </a:outerShdw>
                </a:effectLst>
                <a:latin typeface="Myriad Pro" pitchFamily="34" charset="0"/>
              </a:rPr>
              <a:t>) Nous devons toujours être dans un esprit de prière. </a:t>
            </a:r>
          </a:p>
          <a:p>
            <a:pPr marL="0" indent="0">
              <a:buNone/>
            </a:pPr>
            <a:r>
              <a:rPr lang="es-ES" sz="40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 </a:t>
            </a:r>
            <a:r>
              <a:rPr lang="es-ES" sz="4000" b="1" i="1" spc="50" dirty="0" err="1" smtClean="0">
                <a:ln w="11430"/>
                <a:solidFill>
                  <a:srgbClr val="FF0000"/>
                </a:solidFill>
                <a:effectLst>
                  <a:outerShdw blurRad="76200" dist="50800" dir="5400000" algn="tl" rotWithShape="0">
                    <a:srgbClr val="000000">
                      <a:alpha val="65000"/>
                    </a:srgbClr>
                  </a:outerShdw>
                </a:effectLst>
                <a:latin typeface="Myriad Pro" pitchFamily="34" charset="0"/>
              </a:rPr>
              <a:t>Priez</a:t>
            </a:r>
            <a:r>
              <a:rPr lang="es-ES" sz="40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 </a:t>
            </a:r>
            <a:r>
              <a:rPr lang="es-ES" sz="4000" b="1" i="1" spc="50" dirty="0" err="1">
                <a:ln w="11430"/>
                <a:solidFill>
                  <a:srgbClr val="FF0000"/>
                </a:solidFill>
                <a:effectLst>
                  <a:outerShdw blurRad="76200" dist="50800" dir="5400000" algn="tl" rotWithShape="0">
                    <a:srgbClr val="000000">
                      <a:alpha val="65000"/>
                    </a:srgbClr>
                  </a:outerShdw>
                </a:effectLst>
                <a:latin typeface="Myriad Pro" pitchFamily="34" charset="0"/>
              </a:rPr>
              <a:t>sans</a:t>
            </a:r>
            <a:r>
              <a:rPr lang="es-ES" sz="40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4000" b="1" i="1" spc="50" dirty="0" err="1">
                <a:ln w="11430"/>
                <a:solidFill>
                  <a:srgbClr val="FF0000"/>
                </a:solidFill>
                <a:effectLst>
                  <a:outerShdw blurRad="76200" dist="50800" dir="5400000" algn="tl" rotWithShape="0">
                    <a:srgbClr val="000000">
                      <a:alpha val="65000"/>
                    </a:srgbClr>
                  </a:outerShdw>
                </a:effectLst>
                <a:latin typeface="Myriad Pro" pitchFamily="34" charset="0"/>
              </a:rPr>
              <a:t>cesse</a:t>
            </a:r>
            <a:r>
              <a:rPr lang="es-ES" sz="40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 »</a:t>
            </a:r>
          </a:p>
          <a:p>
            <a:pPr marL="0" indent="0">
              <a:buNone/>
            </a:pPr>
            <a:r>
              <a:rPr lang="es-ES"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1 </a:t>
            </a:r>
            <a:r>
              <a:rPr lang="es-ES"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Thessaloniciens</a:t>
            </a: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5 : 17</a:t>
            </a:r>
            <a:endPar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p:txBody>
      </p:sp>
      <p:pic>
        <p:nvPicPr>
          <p:cNvPr id="10"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6096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2290"/>
                                        </p:tgtEl>
                                        <p:attrNameLst>
                                          <p:attrName>style.visibility</p:attrName>
                                        </p:attrNameLst>
                                      </p:cBhvr>
                                      <p:to>
                                        <p:strVal val="visible"/>
                                      </p:to>
                                    </p:set>
                                    <p:animEffect transition="in" filter="fade">
                                      <p:cBhvr>
                                        <p:cTn id="13" dur="1000"/>
                                        <p:tgtEl>
                                          <p:spTgt spid="12290"/>
                                        </p:tgtEl>
                                      </p:cBhvr>
                                    </p:animEffect>
                                    <p:anim calcmode="lin" valueType="num">
                                      <p:cBhvr>
                                        <p:cTn id="14" dur="1000" fill="hold"/>
                                        <p:tgtEl>
                                          <p:spTgt spid="12290"/>
                                        </p:tgtEl>
                                        <p:attrNameLst>
                                          <p:attrName>ppt_x</p:attrName>
                                        </p:attrNameLst>
                                      </p:cBhvr>
                                      <p:tavLst>
                                        <p:tav tm="0">
                                          <p:val>
                                            <p:strVal val="#ppt_x"/>
                                          </p:val>
                                        </p:tav>
                                        <p:tav tm="100000">
                                          <p:val>
                                            <p:strVal val="#ppt_x"/>
                                          </p:val>
                                        </p:tav>
                                      </p:tavLst>
                                    </p:anim>
                                    <p:anim calcmode="lin" valueType="num">
                                      <p:cBhvr>
                                        <p:cTn id="15"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xit" presetSubtype="0" fill="hold" grpId="1" nodeType="clickEffect">
                                  <p:stCondLst>
                                    <p:cond delay="0"/>
                                  </p:stCondLst>
                                  <p:childTnLst>
                                    <p:animEffect transition="out" filter="fade">
                                      <p:cBhvr>
                                        <p:cTn id="19" dur="1000"/>
                                        <p:tgtEl>
                                          <p:spTgt spid="6"/>
                                        </p:tgtEl>
                                      </p:cBhvr>
                                    </p:animEffect>
                                    <p:anim calcmode="lin" valueType="num">
                                      <p:cBhvr>
                                        <p:cTn id="20" dur="1000"/>
                                        <p:tgtEl>
                                          <p:spTgt spid="6"/>
                                        </p:tgtEl>
                                        <p:attrNameLst>
                                          <p:attrName>ppt_x</p:attrName>
                                        </p:attrNameLst>
                                      </p:cBhvr>
                                      <p:tavLst>
                                        <p:tav tm="0">
                                          <p:val>
                                            <p:strVal val="ppt_x"/>
                                          </p:val>
                                        </p:tav>
                                        <p:tav tm="100000">
                                          <p:val>
                                            <p:strVal val="ppt_x"/>
                                          </p:val>
                                        </p:tav>
                                      </p:tavLst>
                                    </p:anim>
                                    <p:anim calcmode="lin" valueType="num">
                                      <p:cBhvr>
                                        <p:cTn id="21" dur="1000"/>
                                        <p:tgtEl>
                                          <p:spTgt spid="6"/>
                                        </p:tgtEl>
                                        <p:attrNameLst>
                                          <p:attrName>ppt_y</p:attrName>
                                        </p:attrNameLst>
                                      </p:cBhvr>
                                      <p:tavLst>
                                        <p:tav tm="0">
                                          <p:val>
                                            <p:strVal val="ppt_y"/>
                                          </p:val>
                                        </p:tav>
                                        <p:tav tm="100000">
                                          <p:val>
                                            <p:strVal val="ppt_y-.1"/>
                                          </p:val>
                                        </p:tav>
                                      </p:tavLst>
                                    </p:anim>
                                    <p:set>
                                      <p:cBhvr>
                                        <p:cTn id="22" dur="1" fill="hold">
                                          <p:stCondLst>
                                            <p:cond delay="999"/>
                                          </p:stCondLst>
                                        </p:cTn>
                                        <p:tgtEl>
                                          <p:spTgt spid="6"/>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2290"/>
                                        </p:tgtEl>
                                      </p:cBhvr>
                                    </p:animEffect>
                                    <p:set>
                                      <p:cBhvr>
                                        <p:cTn id="25" dur="1" fill="hold">
                                          <p:stCondLst>
                                            <p:cond delay="499"/>
                                          </p:stCondLst>
                                        </p:cTn>
                                        <p:tgtEl>
                                          <p:spTgt spid="12290"/>
                                        </p:tgtEl>
                                        <p:attrNameLst>
                                          <p:attrName>style.visibility</p:attrName>
                                        </p:attrNameLst>
                                      </p:cBhvr>
                                      <p:to>
                                        <p:strVal val="hidden"/>
                                      </p:to>
                                    </p:set>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42" presetClass="entr" presetSubtype="0" fill="hold" nodeType="afterEffect">
                                  <p:stCondLst>
                                    <p:cond delay="0"/>
                                  </p:stCondLst>
                                  <p:childTnLst>
                                    <p:set>
                                      <p:cBhvr>
                                        <p:cTn id="34" dur="1" fill="hold">
                                          <p:stCondLst>
                                            <p:cond delay="0"/>
                                          </p:stCondLst>
                                        </p:cTn>
                                        <p:tgtEl>
                                          <p:spTgt spid="12292"/>
                                        </p:tgtEl>
                                        <p:attrNameLst>
                                          <p:attrName>style.visibility</p:attrName>
                                        </p:attrNameLst>
                                      </p:cBhvr>
                                      <p:to>
                                        <p:strVal val="visible"/>
                                      </p:to>
                                    </p:set>
                                    <p:animEffect transition="in" filter="fade">
                                      <p:cBhvr>
                                        <p:cTn id="35" dur="1000"/>
                                        <p:tgtEl>
                                          <p:spTgt spid="12292"/>
                                        </p:tgtEl>
                                      </p:cBhvr>
                                    </p:animEffect>
                                    <p:anim calcmode="lin" valueType="num">
                                      <p:cBhvr>
                                        <p:cTn id="36" dur="1000" fill="hold"/>
                                        <p:tgtEl>
                                          <p:spTgt spid="12292"/>
                                        </p:tgtEl>
                                        <p:attrNameLst>
                                          <p:attrName>ppt_x</p:attrName>
                                        </p:attrNameLst>
                                      </p:cBhvr>
                                      <p:tavLst>
                                        <p:tav tm="0">
                                          <p:val>
                                            <p:strVal val="#ppt_x"/>
                                          </p:val>
                                        </p:tav>
                                        <p:tav tm="100000">
                                          <p:val>
                                            <p:strVal val="#ppt_x"/>
                                          </p:val>
                                        </p:tav>
                                      </p:tavLst>
                                    </p:anim>
                                    <p:anim calcmode="lin" valueType="num">
                                      <p:cBhvr>
                                        <p:cTn id="37" dur="1000" fill="hold"/>
                                        <p:tgtEl>
                                          <p:spTgt spid="1229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xit" presetSubtype="0" fill="hold" grpId="1" nodeType="clickEffect">
                                  <p:stCondLst>
                                    <p:cond delay="0"/>
                                  </p:stCondLst>
                                  <p:childTnLst>
                                    <p:animEffect transition="out" filter="fade">
                                      <p:cBhvr>
                                        <p:cTn id="41" dur="1000"/>
                                        <p:tgtEl>
                                          <p:spTgt spid="7"/>
                                        </p:tgtEl>
                                      </p:cBhvr>
                                    </p:animEffect>
                                    <p:anim calcmode="lin" valueType="num">
                                      <p:cBhvr>
                                        <p:cTn id="42" dur="1000"/>
                                        <p:tgtEl>
                                          <p:spTgt spid="7"/>
                                        </p:tgtEl>
                                        <p:attrNameLst>
                                          <p:attrName>ppt_x</p:attrName>
                                        </p:attrNameLst>
                                      </p:cBhvr>
                                      <p:tavLst>
                                        <p:tav tm="0">
                                          <p:val>
                                            <p:strVal val="ppt_x"/>
                                          </p:val>
                                        </p:tav>
                                        <p:tav tm="100000">
                                          <p:val>
                                            <p:strVal val="ppt_x"/>
                                          </p:val>
                                        </p:tav>
                                      </p:tavLst>
                                    </p:anim>
                                    <p:anim calcmode="lin" valueType="num">
                                      <p:cBhvr>
                                        <p:cTn id="43" dur="1000"/>
                                        <p:tgtEl>
                                          <p:spTgt spid="7"/>
                                        </p:tgtEl>
                                        <p:attrNameLst>
                                          <p:attrName>ppt_y</p:attrName>
                                        </p:attrNameLst>
                                      </p:cBhvr>
                                      <p:tavLst>
                                        <p:tav tm="0">
                                          <p:val>
                                            <p:strVal val="ppt_y"/>
                                          </p:val>
                                        </p:tav>
                                        <p:tav tm="100000">
                                          <p:val>
                                            <p:strVal val="ppt_y-.1"/>
                                          </p:val>
                                        </p:tav>
                                      </p:tavLst>
                                    </p:anim>
                                    <p:set>
                                      <p:cBhvr>
                                        <p:cTn id="44" dur="1" fill="hold">
                                          <p:stCondLst>
                                            <p:cond delay="999"/>
                                          </p:stCondLst>
                                        </p:cTn>
                                        <p:tgtEl>
                                          <p:spTgt spid="7"/>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2292"/>
                                        </p:tgtEl>
                                      </p:cBhvr>
                                    </p:animEffect>
                                    <p:set>
                                      <p:cBhvr>
                                        <p:cTn id="47" dur="1" fill="hold">
                                          <p:stCondLst>
                                            <p:cond delay="499"/>
                                          </p:stCondLst>
                                        </p:cTn>
                                        <p:tgtEl>
                                          <p:spTgt spid="12292"/>
                                        </p:tgtEl>
                                        <p:attrNameLst>
                                          <p:attrName>style.visibility</p:attrName>
                                        </p:attrNameLst>
                                      </p:cBhvr>
                                      <p:to>
                                        <p:strVal val="hidden"/>
                                      </p:to>
                                    </p:set>
                                  </p:childTnLst>
                                </p:cTn>
                              </p:par>
                            </p:childTnLst>
                          </p:cTn>
                        </p:par>
                        <p:par>
                          <p:cTn id="48" fill="hold">
                            <p:stCondLst>
                              <p:cond delay="1000"/>
                            </p:stCondLst>
                            <p:childTnLst>
                              <p:par>
                                <p:cTn id="49" presetID="42" presetClass="entr" presetSubtype="0" fill="hold" grpId="0" nodeType="afterEffect">
                                  <p:stCondLst>
                                    <p:cond delay="0"/>
                                  </p:stCondLst>
                                  <p:childTnLst>
                                    <p:set>
                                      <p:cBhvr>
                                        <p:cTn id="50" dur="1" fill="hold">
                                          <p:stCondLst>
                                            <p:cond delay="0"/>
                                          </p:stCondLst>
                                        </p:cTn>
                                        <p:tgtEl>
                                          <p:spTgt spid="9">
                                            <p:txEl>
                                              <p:pRg st="0" end="0"/>
                                            </p:txEl>
                                          </p:spTgt>
                                        </p:tgtEl>
                                        <p:attrNameLst>
                                          <p:attrName>style.visibility</p:attrName>
                                        </p:attrNameLst>
                                      </p:cBhvr>
                                      <p:to>
                                        <p:strVal val="visible"/>
                                      </p:to>
                                    </p:set>
                                    <p:animEffect transition="in" filter="fade">
                                      <p:cBhvr>
                                        <p:cTn id="51" dur="1000"/>
                                        <p:tgtEl>
                                          <p:spTgt spid="9">
                                            <p:txEl>
                                              <p:pRg st="0" end="0"/>
                                            </p:txEl>
                                          </p:spTgt>
                                        </p:tgtEl>
                                      </p:cBhvr>
                                    </p:animEffect>
                                    <p:anim calcmode="lin" valueType="num">
                                      <p:cBhvr>
                                        <p:cTn id="52"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3"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54" fill="hold">
                            <p:stCondLst>
                              <p:cond delay="2000"/>
                            </p:stCondLst>
                            <p:childTnLst>
                              <p:par>
                                <p:cTn id="55" presetID="42" presetClass="entr" presetSubtype="0" fill="hold" grpId="0" nodeType="afterEffect">
                                  <p:stCondLst>
                                    <p:cond delay="0"/>
                                  </p:stCondLst>
                                  <p:childTnLst>
                                    <p:set>
                                      <p:cBhvr>
                                        <p:cTn id="56" dur="1" fill="hold">
                                          <p:stCondLst>
                                            <p:cond delay="0"/>
                                          </p:stCondLst>
                                        </p:cTn>
                                        <p:tgtEl>
                                          <p:spTgt spid="9">
                                            <p:txEl>
                                              <p:pRg st="1" end="1"/>
                                            </p:txEl>
                                          </p:spTgt>
                                        </p:tgtEl>
                                        <p:attrNameLst>
                                          <p:attrName>style.visibility</p:attrName>
                                        </p:attrNameLst>
                                      </p:cBhvr>
                                      <p:to>
                                        <p:strVal val="visible"/>
                                      </p:to>
                                    </p:set>
                                    <p:animEffect transition="in" filter="fade">
                                      <p:cBhvr>
                                        <p:cTn id="57" dur="1000"/>
                                        <p:tgtEl>
                                          <p:spTgt spid="9">
                                            <p:txEl>
                                              <p:pRg st="1" end="1"/>
                                            </p:txEl>
                                          </p:spTgt>
                                        </p:tgtEl>
                                      </p:cBhvr>
                                    </p:animEffect>
                                    <p:anim calcmode="lin" valueType="num">
                                      <p:cBhvr>
                                        <p:cTn id="5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5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60" fill="hold">
                            <p:stCondLst>
                              <p:cond delay="3000"/>
                            </p:stCondLst>
                            <p:childTnLst>
                              <p:par>
                                <p:cTn id="61" presetID="42" presetClass="entr" presetSubtype="0" fill="hold" grpId="0" nodeType="afterEffect">
                                  <p:stCondLst>
                                    <p:cond delay="0"/>
                                  </p:stCondLst>
                                  <p:childTnLst>
                                    <p:set>
                                      <p:cBhvr>
                                        <p:cTn id="62" dur="1" fill="hold">
                                          <p:stCondLst>
                                            <p:cond delay="0"/>
                                          </p:stCondLst>
                                        </p:cTn>
                                        <p:tgtEl>
                                          <p:spTgt spid="9">
                                            <p:txEl>
                                              <p:pRg st="2" end="2"/>
                                            </p:txEl>
                                          </p:spTgt>
                                        </p:tgtEl>
                                        <p:attrNameLst>
                                          <p:attrName>style.visibility</p:attrName>
                                        </p:attrNameLst>
                                      </p:cBhvr>
                                      <p:to>
                                        <p:strVal val="visible"/>
                                      </p:to>
                                    </p:set>
                                    <p:animEffect transition="in" filter="fade">
                                      <p:cBhvr>
                                        <p:cTn id="63" dur="1000"/>
                                        <p:tgtEl>
                                          <p:spTgt spid="9">
                                            <p:txEl>
                                              <p:pRg st="2" end="2"/>
                                            </p:txEl>
                                          </p:spTgt>
                                        </p:tgtEl>
                                      </p:cBhvr>
                                    </p:animEffect>
                                    <p:anim calcmode="lin" valueType="num">
                                      <p:cBhvr>
                                        <p:cTn id="64"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65"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par>
                          <p:cTn id="66" fill="hold">
                            <p:stCondLst>
                              <p:cond delay="4000"/>
                            </p:stCondLst>
                            <p:childTnLst>
                              <p:par>
                                <p:cTn id="67" presetID="22" presetClass="entr" presetSubtype="1" fill="hold" nodeType="after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wipe(up)">
                                      <p:cBhvr>
                                        <p:cTn id="6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9"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D:\10. MUTIMEDIA SDA\Imagenes para estudio\tema06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4" name="2 Marcador de contenido"/>
          <p:cNvSpPr txBox="1">
            <a:spLocks/>
          </p:cNvSpPr>
          <p:nvPr/>
        </p:nvSpPr>
        <p:spPr>
          <a:xfrm>
            <a:off x="827584" y="1988840"/>
            <a:ext cx="7560840" cy="3168352"/>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r-FR" sz="4800" b="1" i="1" spc="50" dirty="0">
                <a:ln w="11430"/>
                <a:solidFill>
                  <a:srgbClr val="660066"/>
                </a:solidFill>
                <a:effectLst>
                  <a:outerShdw blurRad="76200" dist="50800" dir="5400000" algn="tl" rotWithShape="0">
                    <a:srgbClr val="000000">
                      <a:alpha val="65000"/>
                    </a:srgbClr>
                  </a:outerShdw>
                </a:effectLst>
                <a:latin typeface="Myriad Pro" pitchFamily="34" charset="0"/>
              </a:rPr>
              <a:t>QUE DEVONS-NOUS ÉVITER QUAND NOUS </a:t>
            </a:r>
            <a:r>
              <a:rPr lang="fr-FR" sz="4800" b="1" i="1" spc="50" dirty="0" smtClean="0">
                <a:ln w="11430"/>
                <a:solidFill>
                  <a:srgbClr val="660066"/>
                </a:solidFill>
                <a:effectLst>
                  <a:outerShdw blurRad="76200" dist="50800" dir="5400000" algn="tl" rotWithShape="0">
                    <a:srgbClr val="000000">
                      <a:alpha val="65000"/>
                    </a:srgbClr>
                  </a:outerShdw>
                </a:effectLst>
                <a:latin typeface="Myriad Pro" pitchFamily="34" charset="0"/>
              </a:rPr>
              <a:t>PRIONS ? </a:t>
            </a:r>
            <a:endParaRPr lang="es-ES" sz="3600" b="1" i="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045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D:\10. MUTIMEDIA SDA\Imagenes para estudio\tema 06 versiculo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9567" y="323945"/>
            <a:ext cx="3487750"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err="1">
                <a:ln w="11430"/>
                <a:solidFill>
                  <a:srgbClr val="660066"/>
                </a:solidFill>
                <a:effectLst>
                  <a:outerShdw blurRad="76200" dist="50800" dir="5400000" algn="tl" rotWithShape="0">
                    <a:srgbClr val="000000">
                      <a:alpha val="65000"/>
                    </a:srgbClr>
                  </a:outerShdw>
                </a:effectLst>
                <a:latin typeface="Myriad Pro" pitchFamily="34" charset="0"/>
              </a:rPr>
              <a:t>Matthieu</a:t>
            </a:r>
            <a:r>
              <a:rPr lang="es-ES_tradnl" sz="3600" b="1" spc="50" dirty="0">
                <a:ln w="11430"/>
                <a:solidFill>
                  <a:srgbClr val="660066"/>
                </a:solidFill>
                <a:effectLst>
                  <a:outerShdw blurRad="76200" dist="50800" dir="5400000" algn="tl" rotWithShape="0">
                    <a:srgbClr val="000000">
                      <a:alpha val="65000"/>
                    </a:srgbClr>
                  </a:outerShdw>
                </a:effectLst>
                <a:latin typeface="Myriad Pro" pitchFamily="34" charset="0"/>
              </a:rPr>
              <a:t> </a:t>
            </a:r>
            <a:r>
              <a:rPr lang="es-ES_tradnl" sz="3600" b="1" spc="50" dirty="0" smtClean="0">
                <a:ln w="11430"/>
                <a:solidFill>
                  <a:srgbClr val="660066"/>
                </a:solidFill>
                <a:effectLst>
                  <a:outerShdw blurRad="76200" dist="50800" dir="5400000" algn="tl" rotWithShape="0">
                    <a:srgbClr val="000000">
                      <a:alpha val="65000"/>
                    </a:srgbClr>
                  </a:outerShdw>
                </a:effectLst>
                <a:latin typeface="Myriad Pro" pitchFamily="34" charset="0"/>
              </a:rPr>
              <a:t>6 : 7-8</a:t>
            </a:r>
            <a:endParaRPr lang="es-ES" sz="3600" b="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p:cNvSpPr txBox="1">
            <a:spLocks/>
          </p:cNvSpPr>
          <p:nvPr/>
        </p:nvSpPr>
        <p:spPr>
          <a:xfrm>
            <a:off x="611560" y="2316013"/>
            <a:ext cx="8208912"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r-FR"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En priant, </a:t>
            </a:r>
            <a:r>
              <a:rPr lang="fr-FR" sz="3600" b="1" i="1" spc="50" dirty="0">
                <a:ln w="11430"/>
                <a:solidFill>
                  <a:srgbClr val="FF0000"/>
                </a:solidFill>
                <a:effectLst>
                  <a:outerShdw blurRad="76200" dist="50800" dir="5400000" algn="tl" rotWithShape="0">
                    <a:srgbClr val="000000">
                      <a:alpha val="65000"/>
                    </a:srgbClr>
                  </a:outerShdw>
                </a:effectLst>
                <a:latin typeface="Myriad Pro" pitchFamily="34" charset="0"/>
              </a:rPr>
              <a:t>ne multipliez pas de vaines paroles</a:t>
            </a:r>
            <a:r>
              <a:rPr lang="fr-FR"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comme les païens, qui s'imaginent qu'à force de paroles ils seront exaucés.</a:t>
            </a:r>
          </a:p>
          <a:p>
            <a:pPr marL="0" indent="0" algn="ctr">
              <a:buNone/>
            </a:pPr>
            <a:r>
              <a:rPr lang="fr-FR"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Ne leur ressemblez pas; car votre Père sait de quoi vous avez besoin, avant que vous le lui demandiez. »</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9914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10. MUTIMEDIA SDA\Imagenes para estudio\tema06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179512" y="692695"/>
            <a:ext cx="8784976" cy="1080121"/>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4000" b="1" i="1" spc="50" dirty="0" err="1">
                <a:ln w="11430"/>
                <a:solidFill>
                  <a:srgbClr val="CC00CC"/>
                </a:solidFill>
                <a:effectLst>
                  <a:outerShdw blurRad="76200" dist="50800" dir="5400000" algn="tl" rotWithShape="0">
                    <a:srgbClr val="000000">
                      <a:alpha val="65000"/>
                    </a:srgbClr>
                  </a:outerShdw>
                </a:effectLst>
                <a:latin typeface="Myriad Pro" pitchFamily="34" charset="0"/>
              </a:rPr>
              <a:t>Pour</a:t>
            </a:r>
            <a:r>
              <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rPr>
              <a:t> </a:t>
            </a:r>
            <a:r>
              <a:rPr lang="es-ES" sz="4000" b="1" i="1" spc="50" dirty="0" err="1">
                <a:ln w="11430"/>
                <a:solidFill>
                  <a:srgbClr val="CC00CC"/>
                </a:solidFill>
                <a:effectLst>
                  <a:outerShdw blurRad="76200" dist="50800" dir="5400000" algn="tl" rotWithShape="0">
                    <a:srgbClr val="000000">
                      <a:alpha val="65000"/>
                    </a:srgbClr>
                  </a:outerShdw>
                </a:effectLst>
                <a:latin typeface="Myriad Pro" pitchFamily="34" charset="0"/>
              </a:rPr>
              <a:t>qui</a:t>
            </a:r>
            <a:r>
              <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rPr>
              <a:t> </a:t>
            </a:r>
            <a:r>
              <a:rPr lang="es-ES" sz="4000" b="1" i="1" spc="50" dirty="0" err="1">
                <a:ln w="11430"/>
                <a:solidFill>
                  <a:srgbClr val="CC00CC"/>
                </a:solidFill>
                <a:effectLst>
                  <a:outerShdw blurRad="76200" dist="50800" dir="5400000" algn="tl" rotWithShape="0">
                    <a:srgbClr val="000000">
                      <a:alpha val="65000"/>
                    </a:srgbClr>
                  </a:outerShdw>
                </a:effectLst>
                <a:latin typeface="Myriad Pro" pitchFamily="34" charset="0"/>
              </a:rPr>
              <a:t>devons-nous</a:t>
            </a:r>
            <a:r>
              <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rPr>
              <a:t> </a:t>
            </a:r>
            <a:r>
              <a:rPr lang="es-ES" sz="4000" b="1" i="1" spc="50" dirty="0" err="1" smtClean="0">
                <a:ln w="11430"/>
                <a:solidFill>
                  <a:srgbClr val="CC00CC"/>
                </a:solidFill>
                <a:effectLst>
                  <a:outerShdw blurRad="76200" dist="50800" dir="5400000" algn="tl" rotWithShape="0">
                    <a:srgbClr val="000000">
                      <a:alpha val="65000"/>
                    </a:srgbClr>
                  </a:outerShdw>
                </a:effectLst>
                <a:latin typeface="Myriad Pro" pitchFamily="34" charset="0"/>
              </a:rPr>
              <a:t>prier</a:t>
            </a:r>
            <a:r>
              <a:rPr lang="es-ES" sz="4000" b="1" i="1" spc="50" dirty="0" smtClean="0">
                <a:ln w="11430"/>
                <a:solidFill>
                  <a:srgbClr val="CC00CC"/>
                </a:solidFill>
                <a:effectLst>
                  <a:outerShdw blurRad="76200" dist="50800" dir="5400000" algn="tl" rotWithShape="0">
                    <a:srgbClr val="000000">
                      <a:alpha val="65000"/>
                    </a:srgbClr>
                  </a:outerShdw>
                </a:effectLst>
                <a:latin typeface="Myriad Pro" pitchFamily="34" charset="0"/>
              </a:rPr>
              <a:t> ?</a:t>
            </a:r>
            <a:endPar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p:cNvSpPr txBox="1">
            <a:spLocks/>
          </p:cNvSpPr>
          <p:nvPr/>
        </p:nvSpPr>
        <p:spPr>
          <a:xfrm>
            <a:off x="827584" y="2299616"/>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4400" b="1" i="1" spc="50" dirty="0">
                <a:ln w="11430"/>
                <a:solidFill>
                  <a:srgbClr val="002060"/>
                </a:solidFill>
                <a:effectLst>
                  <a:outerShdw blurRad="76200" dist="50800" dir="5400000" algn="tl" rotWithShape="0">
                    <a:srgbClr val="000000">
                      <a:alpha val="65000"/>
                    </a:srgbClr>
                  </a:outerShdw>
                </a:effectLst>
                <a:latin typeface="Myriad Pro" pitchFamily="34" charset="0"/>
              </a:rPr>
              <a:t>Pour les malades et les uns pour les autres</a:t>
            </a:r>
            <a:r>
              <a:rPr lang="es-ES" sz="44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 </a:t>
            </a:r>
            <a:br>
              <a:rPr lang="es-ES" sz="44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b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Jacques </a:t>
            </a:r>
            <a:r>
              <a:rPr lang="es-ES"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5 : 13-16</a:t>
            </a:r>
            <a:endPar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p:txBody>
      </p:sp>
      <p:pic>
        <p:nvPicPr>
          <p:cNvPr id="13314" name="Picture 2" descr="http://www.mscperu.org/espirit/enfermo/picespirit_enfermo/enfermo_espiritu1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5280" y="3533352"/>
            <a:ext cx="4267200" cy="2847976"/>
          </a:xfrm>
          <a:prstGeom prst="rect">
            <a:avLst/>
          </a:prstGeom>
          <a:ln>
            <a:noFill/>
          </a:ln>
          <a:effectLst>
            <a:reflection blurRad="12700" stA="30000" endPos="30000" dist="5000" dir="5400000" sy="-100000" algn="bl" rotWithShape="0"/>
          </a:effectLst>
          <a:scene3d>
            <a:camera prst="perspectiveContrastingLeftFacing" fov="2700000">
              <a:rot lat="600000" lon="27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7" name="2 Marcador de contenido" hidden="1"/>
          <p:cNvSpPr txBox="1">
            <a:spLocks/>
          </p:cNvSpPr>
          <p:nvPr/>
        </p:nvSpPr>
        <p:spPr>
          <a:xfrm>
            <a:off x="827584" y="1844824"/>
            <a:ext cx="7992888" cy="3168352"/>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Por los mensajeros del Evangelio y la obra de predicación.</a:t>
            </a:r>
            <a:b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br>
            <a:r>
              <a:rPr lang="es-ES" sz="36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Hechos 12:5</a:t>
            </a:r>
            <a:br>
              <a:rPr lang="es-ES" sz="36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br>
            <a:r>
              <a:rPr lang="es-ES" sz="36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Habacuc 3:2</a:t>
            </a:r>
            <a:endPar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p:txBody>
      </p:sp>
      <p:pic>
        <p:nvPicPr>
          <p:cNvPr id="13316" name="Picture 4" descr="http://cristianos.com/wp-content/uploads/2008/12/1074-10-08-08-predicador.jpg"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00" y="2715344"/>
            <a:ext cx="2619375" cy="3810000"/>
          </a:xfrm>
          <a:prstGeom prst="rect">
            <a:avLst/>
          </a:prstGeom>
          <a:ln>
            <a:noFill/>
          </a:ln>
          <a:effectLst>
            <a:reflection blurRad="12700" stA="30000" endPos="30000" dist="5000" dir="5400000" sy="-100000" algn="bl" rotWithShape="0"/>
          </a:effectLst>
          <a:scene3d>
            <a:camera prst="perspectiveContrastingLeftFacing">
              <a:rot lat="600000" lon="27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9" name="antes de comer" hidden="1"/>
          <p:cNvSpPr txBox="1">
            <a:spLocks/>
          </p:cNvSpPr>
          <p:nvPr/>
        </p:nvSpPr>
        <p:spPr>
          <a:xfrm>
            <a:off x="827584" y="2060848"/>
            <a:ext cx="7560840" cy="295232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000" b="1" i="1" spc="50" dirty="0">
                <a:ln w="11430"/>
                <a:solidFill>
                  <a:srgbClr val="002060"/>
                </a:solidFill>
                <a:effectLst>
                  <a:outerShdw blurRad="76200" dist="50800" dir="5400000" algn="tl" rotWithShape="0">
                    <a:srgbClr val="000000">
                      <a:alpha val="65000"/>
                    </a:srgbClr>
                  </a:outerShdw>
                </a:effectLst>
                <a:latin typeface="Myriad Pro" pitchFamily="34" charset="0"/>
              </a:rPr>
              <a:t>Por el derramamiento del Espíritu Santo</a:t>
            </a:r>
            <a:r>
              <a:rPr lang="es-ES" sz="40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a:t>
            </a:r>
            <a:br>
              <a:rPr lang="es-ES" sz="40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br>
            <a:r>
              <a:rPr lang="es-ES"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Lucas 11:13</a:t>
            </a:r>
            <a:endPar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p:txBody>
      </p:sp>
      <p:pic>
        <p:nvPicPr>
          <p:cNvPr id="13318" name="Picture 6" descr="http://www.equipotimondejovenes.com/wp-content/uploads/2010/05/espiritu-santo.jpg" hidden="1"/>
          <p:cNvPicPr>
            <a:picLocks noChangeAspect="1" noChangeArrowheads="1"/>
          </p:cNvPicPr>
          <p:nvPr/>
        </p:nvPicPr>
        <p:blipFill rotWithShape="1">
          <a:blip r:embed="rId7">
            <a:extLst>
              <a:ext uri="{28A0092B-C50C-407E-A947-70E740481C1C}">
                <a14:useLocalDpi xmlns:a14="http://schemas.microsoft.com/office/drawing/2010/main" val="0"/>
              </a:ext>
            </a:extLst>
          </a:blip>
          <a:srcRect l="11988" r="16199"/>
          <a:stretch/>
        </p:blipFill>
        <p:spPr bwMode="auto">
          <a:xfrm>
            <a:off x="4439244" y="3537012"/>
            <a:ext cx="4432516" cy="2905125"/>
          </a:xfrm>
          <a:prstGeom prst="rect">
            <a:avLst/>
          </a:prstGeom>
          <a:ln>
            <a:noFill/>
          </a:ln>
          <a:effectLst>
            <a:reflection blurRad="12700" stA="30000" endPos="30000" dist="5000" dir="5400000" sy="-100000" algn="bl" rotWithShape="0"/>
          </a:effectLst>
          <a:scene3d>
            <a:camera prst="perspectiveContrastingLeftFacing">
              <a:rot lat="600000" lon="27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1" name="Picture 2" descr="C:\Users\Gerhard\Documents\_Estudios Biblicos PPT\loguit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98988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3314"/>
                                        </p:tgtEl>
                                        <p:attrNameLst>
                                          <p:attrName>style.visibility</p:attrName>
                                        </p:attrNameLst>
                                      </p:cBhvr>
                                      <p:to>
                                        <p:strVal val="visible"/>
                                      </p:to>
                                    </p:set>
                                    <p:anim calcmode="lin" valueType="num">
                                      <p:cBhvr additive="base">
                                        <p:cTn id="17" dur="1000" fill="hold"/>
                                        <p:tgtEl>
                                          <p:spTgt spid="13314"/>
                                        </p:tgtEl>
                                        <p:attrNameLst>
                                          <p:attrName>ppt_x</p:attrName>
                                        </p:attrNameLst>
                                      </p:cBhvr>
                                      <p:tavLst>
                                        <p:tav tm="0">
                                          <p:val>
                                            <p:strVal val="1+#ppt_w/2"/>
                                          </p:val>
                                        </p:tav>
                                        <p:tav tm="100000">
                                          <p:val>
                                            <p:strVal val="#ppt_x"/>
                                          </p:val>
                                        </p:tav>
                                      </p:tavLst>
                                    </p:anim>
                                    <p:anim calcmode="lin" valueType="num">
                                      <p:cBhvr additive="base">
                                        <p:cTn id="18" dur="1000" fill="hold"/>
                                        <p:tgtEl>
                                          <p:spTgt spid="13314"/>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42"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4000"/>
                            </p:stCondLst>
                            <p:childTnLst>
                              <p:par>
                                <p:cTn id="26" presetID="2" presetClass="entr" presetSubtype="2" fill="hold" nodeType="afterEffect">
                                  <p:stCondLst>
                                    <p:cond delay="0"/>
                                  </p:stCondLst>
                                  <p:childTnLst>
                                    <p:set>
                                      <p:cBhvr>
                                        <p:cTn id="27" dur="1" fill="hold">
                                          <p:stCondLst>
                                            <p:cond delay="0"/>
                                          </p:stCondLst>
                                        </p:cTn>
                                        <p:tgtEl>
                                          <p:spTgt spid="13316"/>
                                        </p:tgtEl>
                                        <p:attrNameLst>
                                          <p:attrName>style.visibility</p:attrName>
                                        </p:attrNameLst>
                                      </p:cBhvr>
                                      <p:to>
                                        <p:strVal val="visible"/>
                                      </p:to>
                                    </p:set>
                                    <p:anim calcmode="lin" valueType="num">
                                      <p:cBhvr additive="base">
                                        <p:cTn id="28" dur="1000" fill="hold"/>
                                        <p:tgtEl>
                                          <p:spTgt spid="13316"/>
                                        </p:tgtEl>
                                        <p:attrNameLst>
                                          <p:attrName>ppt_x</p:attrName>
                                        </p:attrNameLst>
                                      </p:cBhvr>
                                      <p:tavLst>
                                        <p:tav tm="0">
                                          <p:val>
                                            <p:strVal val="1+#ppt_w/2"/>
                                          </p:val>
                                        </p:tav>
                                        <p:tav tm="100000">
                                          <p:val>
                                            <p:strVal val="#ppt_x"/>
                                          </p:val>
                                        </p:tav>
                                      </p:tavLst>
                                    </p:anim>
                                    <p:anim calcmode="lin" valueType="num">
                                      <p:cBhvr additive="base">
                                        <p:cTn id="29" dur="1000" fill="hold"/>
                                        <p:tgtEl>
                                          <p:spTgt spid="13316"/>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xit" presetSubtype="0" fill="hold" grpId="1" nodeType="clickEffect">
                                  <p:stCondLst>
                                    <p:cond delay="0"/>
                                  </p:stCondLst>
                                  <p:childTnLst>
                                    <p:animEffect transition="out" filter="fade">
                                      <p:cBhvr>
                                        <p:cTn id="33" dur="1000"/>
                                        <p:tgtEl>
                                          <p:spTgt spid="7"/>
                                        </p:tgtEl>
                                      </p:cBhvr>
                                    </p:animEffect>
                                    <p:anim calcmode="lin" valueType="num">
                                      <p:cBhvr>
                                        <p:cTn id="34" dur="1000"/>
                                        <p:tgtEl>
                                          <p:spTgt spid="7"/>
                                        </p:tgtEl>
                                        <p:attrNameLst>
                                          <p:attrName>ppt_x</p:attrName>
                                        </p:attrNameLst>
                                      </p:cBhvr>
                                      <p:tavLst>
                                        <p:tav tm="0">
                                          <p:val>
                                            <p:strVal val="ppt_x"/>
                                          </p:val>
                                        </p:tav>
                                        <p:tav tm="100000">
                                          <p:val>
                                            <p:strVal val="ppt_x"/>
                                          </p:val>
                                        </p:tav>
                                      </p:tavLst>
                                    </p:anim>
                                    <p:anim calcmode="lin" valueType="num">
                                      <p:cBhvr>
                                        <p:cTn id="35" dur="1000"/>
                                        <p:tgtEl>
                                          <p:spTgt spid="7"/>
                                        </p:tgtEl>
                                        <p:attrNameLst>
                                          <p:attrName>ppt_y</p:attrName>
                                        </p:attrNameLst>
                                      </p:cBhvr>
                                      <p:tavLst>
                                        <p:tav tm="0">
                                          <p:val>
                                            <p:strVal val="ppt_y"/>
                                          </p:val>
                                        </p:tav>
                                        <p:tav tm="100000">
                                          <p:val>
                                            <p:strVal val="ppt_y-.1"/>
                                          </p:val>
                                        </p:tav>
                                      </p:tavLst>
                                    </p:anim>
                                    <p:set>
                                      <p:cBhvr>
                                        <p:cTn id="36" dur="1" fill="hold">
                                          <p:stCondLst>
                                            <p:cond delay="999"/>
                                          </p:stCondLst>
                                        </p:cTn>
                                        <p:tgtEl>
                                          <p:spTgt spid="7"/>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3316"/>
                                        </p:tgtEl>
                                      </p:cBhvr>
                                    </p:animEffect>
                                    <p:set>
                                      <p:cBhvr>
                                        <p:cTn id="39" dur="1" fill="hold">
                                          <p:stCondLst>
                                            <p:cond delay="499"/>
                                          </p:stCondLst>
                                        </p:cTn>
                                        <p:tgtEl>
                                          <p:spTgt spid="13316"/>
                                        </p:tgtEl>
                                        <p:attrNameLst>
                                          <p:attrName>style.visibility</p:attrName>
                                        </p:attrNameLst>
                                      </p:cBhvr>
                                      <p:to>
                                        <p:strVal val="hidden"/>
                                      </p:to>
                                    </p:set>
                                  </p:childTnLst>
                                </p:cTn>
                              </p:par>
                            </p:childTnLst>
                          </p:cTn>
                        </p:par>
                        <p:par>
                          <p:cTn id="40" fill="hold">
                            <p:stCondLst>
                              <p:cond delay="1000"/>
                            </p:stCondLst>
                            <p:childTnLst>
                              <p:par>
                                <p:cTn id="41" presetID="42"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par>
                          <p:cTn id="46" fill="hold">
                            <p:stCondLst>
                              <p:cond delay="2000"/>
                            </p:stCondLst>
                            <p:childTnLst>
                              <p:par>
                                <p:cTn id="47" presetID="2" presetClass="entr" presetSubtype="2" fill="hold" nodeType="afterEffect">
                                  <p:stCondLst>
                                    <p:cond delay="0"/>
                                  </p:stCondLst>
                                  <p:childTnLst>
                                    <p:set>
                                      <p:cBhvr>
                                        <p:cTn id="48" dur="1" fill="hold">
                                          <p:stCondLst>
                                            <p:cond delay="0"/>
                                          </p:stCondLst>
                                        </p:cTn>
                                        <p:tgtEl>
                                          <p:spTgt spid="13318"/>
                                        </p:tgtEl>
                                        <p:attrNameLst>
                                          <p:attrName>style.visibility</p:attrName>
                                        </p:attrNameLst>
                                      </p:cBhvr>
                                      <p:to>
                                        <p:strVal val="visible"/>
                                      </p:to>
                                    </p:set>
                                    <p:anim calcmode="lin" valueType="num">
                                      <p:cBhvr additive="base">
                                        <p:cTn id="49" dur="1000" fill="hold"/>
                                        <p:tgtEl>
                                          <p:spTgt spid="13318"/>
                                        </p:tgtEl>
                                        <p:attrNameLst>
                                          <p:attrName>ppt_x</p:attrName>
                                        </p:attrNameLst>
                                      </p:cBhvr>
                                      <p:tavLst>
                                        <p:tav tm="0">
                                          <p:val>
                                            <p:strVal val="1+#ppt_w/2"/>
                                          </p:val>
                                        </p:tav>
                                        <p:tav tm="100000">
                                          <p:val>
                                            <p:strVal val="#ppt_x"/>
                                          </p:val>
                                        </p:tav>
                                      </p:tavLst>
                                    </p:anim>
                                    <p:anim calcmode="lin" valueType="num">
                                      <p:cBhvr additive="base">
                                        <p:cTn id="50" dur="1000" fill="hold"/>
                                        <p:tgtEl>
                                          <p:spTgt spid="13318"/>
                                        </p:tgtEl>
                                        <p:attrNameLst>
                                          <p:attrName>ppt_y</p:attrName>
                                        </p:attrNameLst>
                                      </p:cBhvr>
                                      <p:tavLst>
                                        <p:tav tm="0">
                                          <p:val>
                                            <p:strVal val="#ppt_y"/>
                                          </p:val>
                                        </p:tav>
                                        <p:tav tm="100000">
                                          <p:val>
                                            <p:strVal val="#ppt_y"/>
                                          </p:val>
                                        </p:tav>
                                      </p:tavLst>
                                    </p:anim>
                                  </p:childTnLst>
                                </p:cTn>
                              </p:par>
                            </p:childTnLst>
                          </p:cTn>
                        </p:par>
                        <p:par>
                          <p:cTn id="51" fill="hold">
                            <p:stCondLst>
                              <p:cond delay="3000"/>
                            </p:stCondLst>
                            <p:childTnLst>
                              <p:par>
                                <p:cTn id="52" presetID="22" presetClass="entr" presetSubtype="1" fill="hold" nodeType="after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ipe(up)">
                                      <p:cBhvr>
                                        <p:cTn id="5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7" grpId="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10. MUTIMEDIA SDA\Imagenes para estudio\tema06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179512" y="692695"/>
            <a:ext cx="8784976" cy="1080121"/>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4000" b="1" i="1" spc="50" dirty="0" err="1">
                <a:ln w="11430"/>
                <a:solidFill>
                  <a:srgbClr val="CC00CC"/>
                </a:solidFill>
                <a:effectLst>
                  <a:outerShdw blurRad="76200" dist="50800" dir="5400000" algn="tl" rotWithShape="0">
                    <a:srgbClr val="000000">
                      <a:alpha val="65000"/>
                    </a:srgbClr>
                  </a:outerShdw>
                </a:effectLst>
                <a:latin typeface="Myriad Pro" pitchFamily="34" charset="0"/>
              </a:rPr>
              <a:t>Pour</a:t>
            </a:r>
            <a:r>
              <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rPr>
              <a:t> </a:t>
            </a:r>
            <a:r>
              <a:rPr lang="es-ES" sz="4000" b="1" i="1" spc="50" dirty="0" err="1">
                <a:ln w="11430"/>
                <a:solidFill>
                  <a:srgbClr val="CC00CC"/>
                </a:solidFill>
                <a:effectLst>
                  <a:outerShdw blurRad="76200" dist="50800" dir="5400000" algn="tl" rotWithShape="0">
                    <a:srgbClr val="000000">
                      <a:alpha val="65000"/>
                    </a:srgbClr>
                  </a:outerShdw>
                </a:effectLst>
                <a:latin typeface="Myriad Pro" pitchFamily="34" charset="0"/>
              </a:rPr>
              <a:t>qui</a:t>
            </a:r>
            <a:r>
              <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rPr>
              <a:t> </a:t>
            </a:r>
            <a:r>
              <a:rPr lang="es-ES" sz="4000" b="1" i="1" spc="50" dirty="0" err="1">
                <a:ln w="11430"/>
                <a:solidFill>
                  <a:srgbClr val="CC00CC"/>
                </a:solidFill>
                <a:effectLst>
                  <a:outerShdw blurRad="76200" dist="50800" dir="5400000" algn="tl" rotWithShape="0">
                    <a:srgbClr val="000000">
                      <a:alpha val="65000"/>
                    </a:srgbClr>
                  </a:outerShdw>
                </a:effectLst>
                <a:latin typeface="Myriad Pro" pitchFamily="34" charset="0"/>
              </a:rPr>
              <a:t>devons-nous</a:t>
            </a:r>
            <a:r>
              <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rPr>
              <a:t> </a:t>
            </a:r>
            <a:r>
              <a:rPr lang="es-ES" sz="4000" b="1" i="1" spc="50" dirty="0" err="1" smtClean="0">
                <a:ln w="11430"/>
                <a:solidFill>
                  <a:srgbClr val="CC00CC"/>
                </a:solidFill>
                <a:effectLst>
                  <a:outerShdw blurRad="76200" dist="50800" dir="5400000" algn="tl" rotWithShape="0">
                    <a:srgbClr val="000000">
                      <a:alpha val="65000"/>
                    </a:srgbClr>
                  </a:outerShdw>
                </a:effectLst>
                <a:latin typeface="Myriad Pro" pitchFamily="34" charset="0"/>
              </a:rPr>
              <a:t>prier</a:t>
            </a:r>
            <a:r>
              <a:rPr lang="es-ES" sz="4000" b="1" i="1" spc="50" dirty="0" smtClean="0">
                <a:ln w="11430"/>
                <a:solidFill>
                  <a:srgbClr val="CC00CC"/>
                </a:solidFill>
                <a:effectLst>
                  <a:outerShdw blurRad="76200" dist="50800" dir="5400000" algn="tl" rotWithShape="0">
                    <a:srgbClr val="000000">
                      <a:alpha val="65000"/>
                    </a:srgbClr>
                  </a:outerShdw>
                </a:effectLst>
                <a:latin typeface="Myriad Pro" pitchFamily="34" charset="0"/>
              </a:rPr>
              <a:t> ?</a:t>
            </a:r>
            <a:endPar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hidden="1"/>
          <p:cNvSpPr txBox="1">
            <a:spLocks/>
          </p:cNvSpPr>
          <p:nvPr/>
        </p:nvSpPr>
        <p:spPr>
          <a:xfrm>
            <a:off x="827584" y="2299616"/>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Por los enfermos y </a:t>
            </a:r>
            <a:br>
              <a:rPr lang="es-ES" sz="44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br>
            <a:r>
              <a:rPr lang="es-ES" sz="44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unos por otros. </a:t>
            </a:r>
            <a:br>
              <a:rPr lang="es-ES" sz="44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br>
            <a:r>
              <a:rPr lang="es-ES"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Santiago 5:13-16</a:t>
            </a:r>
            <a:endPar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p:txBody>
      </p:sp>
      <p:pic>
        <p:nvPicPr>
          <p:cNvPr id="13314" name="Picture 2" descr="http://www.mscperu.org/espirit/enfermo/picespirit_enfermo/enfermo_espiritu16.jpg"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5280" y="3533352"/>
            <a:ext cx="4267200" cy="2847976"/>
          </a:xfrm>
          <a:prstGeom prst="rect">
            <a:avLst/>
          </a:prstGeom>
          <a:ln>
            <a:noFill/>
          </a:ln>
          <a:effectLst>
            <a:reflection blurRad="12700" stA="30000" endPos="30000" dist="5000" dir="5400000" sy="-100000" algn="bl" rotWithShape="0"/>
          </a:effectLst>
          <a:scene3d>
            <a:camera prst="perspectiveContrastingLeftFacing" fov="2700000">
              <a:rot lat="600000" lon="27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7" name="2 Marcador de contenido"/>
          <p:cNvSpPr txBox="1">
            <a:spLocks/>
          </p:cNvSpPr>
          <p:nvPr/>
        </p:nvSpPr>
        <p:spPr>
          <a:xfrm>
            <a:off x="827584" y="1844824"/>
            <a:ext cx="7992888" cy="3168352"/>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4400" b="1" i="1" spc="50" dirty="0">
                <a:ln w="11430"/>
                <a:solidFill>
                  <a:srgbClr val="002060"/>
                </a:solidFill>
                <a:effectLst>
                  <a:outerShdw blurRad="76200" dist="50800" dir="5400000" algn="tl" rotWithShape="0">
                    <a:srgbClr val="000000">
                      <a:alpha val="65000"/>
                    </a:srgbClr>
                  </a:outerShdw>
                </a:effectLst>
                <a:latin typeface="Myriad Pro" pitchFamily="34" charset="0"/>
              </a:rPr>
              <a:t>Pour les messagers de </a:t>
            </a:r>
            <a:br>
              <a:rPr lang="fr-FR" sz="4400" b="1" i="1" spc="50" dirty="0">
                <a:ln w="11430"/>
                <a:solidFill>
                  <a:srgbClr val="002060"/>
                </a:solidFill>
                <a:effectLst>
                  <a:outerShdw blurRad="76200" dist="50800" dir="5400000" algn="tl" rotWithShape="0">
                    <a:srgbClr val="000000">
                      <a:alpha val="65000"/>
                    </a:srgbClr>
                  </a:outerShdw>
                </a:effectLst>
                <a:latin typeface="Myriad Pro" pitchFamily="34" charset="0"/>
              </a:rPr>
            </a:br>
            <a:r>
              <a:rPr lang="fr-FR" sz="44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Dieu </a:t>
            </a:r>
            <a:r>
              <a:rPr lang="fr-FR" sz="4400" b="1" i="1" spc="50" dirty="0">
                <a:ln w="11430"/>
                <a:solidFill>
                  <a:srgbClr val="002060"/>
                </a:solidFill>
                <a:effectLst>
                  <a:outerShdw blurRad="76200" dist="50800" dir="5400000" algn="tl" rotWithShape="0">
                    <a:srgbClr val="000000">
                      <a:alpha val="65000"/>
                    </a:srgbClr>
                  </a:outerShdw>
                </a:effectLst>
                <a:latin typeface="Myriad Pro" pitchFamily="34" charset="0"/>
              </a:rPr>
              <a:t>et le progrès </a:t>
            </a:r>
            <a:r>
              <a:rPr lang="fr-FR" sz="44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
            </a:r>
            <a:br>
              <a:rPr lang="fr-FR" sz="44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br>
            <a:r>
              <a:rPr lang="fr-FR" sz="44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de </a:t>
            </a:r>
            <a:r>
              <a:rPr lang="fr-FR" sz="4400" b="1" i="1" spc="50" dirty="0">
                <a:ln w="11430"/>
                <a:solidFill>
                  <a:srgbClr val="002060"/>
                </a:solidFill>
                <a:effectLst>
                  <a:outerShdw blurRad="76200" dist="50800" dir="5400000" algn="tl" rotWithShape="0">
                    <a:srgbClr val="000000">
                      <a:alpha val="65000"/>
                    </a:srgbClr>
                  </a:outerShdw>
                </a:effectLst>
                <a:latin typeface="Myriad Pro" pitchFamily="34" charset="0"/>
              </a:rPr>
              <a:t>l’Évangile</a:t>
            </a:r>
            <a:r>
              <a:rPr lang="es-ES" sz="44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a:t>
            </a: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
            </a:r>
            <a:b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b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Actes</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12 : 5 ; Habacuc 3 : 2</a:t>
            </a:r>
            <a:endPar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p:txBody>
      </p:sp>
      <p:pic>
        <p:nvPicPr>
          <p:cNvPr id="13316" name="Picture 4" descr="http://cristianos.com/wp-content/uploads/2008/12/1074-10-08-08-predicado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00" y="2715344"/>
            <a:ext cx="2619375" cy="3810000"/>
          </a:xfrm>
          <a:prstGeom prst="rect">
            <a:avLst/>
          </a:prstGeom>
          <a:ln>
            <a:noFill/>
          </a:ln>
          <a:effectLst>
            <a:reflection blurRad="12700" stA="30000" endPos="30000" dist="5000" dir="5400000" sy="-100000" algn="bl" rotWithShape="0"/>
          </a:effectLst>
          <a:scene3d>
            <a:camera prst="perspectiveContrastingLeftFacing">
              <a:rot lat="600000" lon="27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9" name="antes de comer" hidden="1"/>
          <p:cNvSpPr txBox="1">
            <a:spLocks/>
          </p:cNvSpPr>
          <p:nvPr/>
        </p:nvSpPr>
        <p:spPr>
          <a:xfrm>
            <a:off x="827584" y="2060848"/>
            <a:ext cx="7560840" cy="295232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000" b="1" i="1" spc="50" dirty="0">
                <a:ln w="11430"/>
                <a:solidFill>
                  <a:srgbClr val="002060"/>
                </a:solidFill>
                <a:effectLst>
                  <a:outerShdw blurRad="76200" dist="50800" dir="5400000" algn="tl" rotWithShape="0">
                    <a:srgbClr val="000000">
                      <a:alpha val="65000"/>
                    </a:srgbClr>
                  </a:outerShdw>
                </a:effectLst>
                <a:latin typeface="Myriad Pro" pitchFamily="34" charset="0"/>
              </a:rPr>
              <a:t>Por el derramamiento del Espíritu Santo</a:t>
            </a:r>
            <a:r>
              <a:rPr lang="es-ES" sz="40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a:t>
            </a:r>
            <a:br>
              <a:rPr lang="es-ES" sz="40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br>
            <a:r>
              <a:rPr lang="es-ES"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Lucas 11:13</a:t>
            </a:r>
            <a:endPar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p:txBody>
      </p:sp>
      <p:pic>
        <p:nvPicPr>
          <p:cNvPr id="13318" name="Picture 6" descr="http://www.equipotimondejovenes.com/wp-content/uploads/2010/05/espiritu-santo.jpg" hidden="1"/>
          <p:cNvPicPr>
            <a:picLocks noChangeAspect="1" noChangeArrowheads="1"/>
          </p:cNvPicPr>
          <p:nvPr/>
        </p:nvPicPr>
        <p:blipFill rotWithShape="1">
          <a:blip r:embed="rId7">
            <a:extLst>
              <a:ext uri="{28A0092B-C50C-407E-A947-70E740481C1C}">
                <a14:useLocalDpi xmlns:a14="http://schemas.microsoft.com/office/drawing/2010/main" val="0"/>
              </a:ext>
            </a:extLst>
          </a:blip>
          <a:srcRect l="11988" r="16199"/>
          <a:stretch/>
        </p:blipFill>
        <p:spPr bwMode="auto">
          <a:xfrm>
            <a:off x="4439244" y="3537012"/>
            <a:ext cx="4432516" cy="2905125"/>
          </a:xfrm>
          <a:prstGeom prst="rect">
            <a:avLst/>
          </a:prstGeom>
          <a:ln>
            <a:noFill/>
          </a:ln>
          <a:effectLst>
            <a:reflection blurRad="12700" stA="30000" endPos="30000" dist="5000" dir="5400000" sy="-100000" algn="bl" rotWithShape="0"/>
          </a:effectLst>
          <a:scene3d>
            <a:camera prst="perspectiveContrastingLeftFacing">
              <a:rot lat="600000" lon="27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1" name="Picture 2" descr="C:\Users\Gerhard\Documents\_Estudios Biblicos PPT\loguit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4741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3314"/>
                                        </p:tgtEl>
                                        <p:attrNameLst>
                                          <p:attrName>style.visibility</p:attrName>
                                        </p:attrNameLst>
                                      </p:cBhvr>
                                      <p:to>
                                        <p:strVal val="visible"/>
                                      </p:to>
                                    </p:set>
                                    <p:anim calcmode="lin" valueType="num">
                                      <p:cBhvr additive="base">
                                        <p:cTn id="13" dur="1000" fill="hold"/>
                                        <p:tgtEl>
                                          <p:spTgt spid="13314"/>
                                        </p:tgtEl>
                                        <p:attrNameLst>
                                          <p:attrName>ppt_x</p:attrName>
                                        </p:attrNameLst>
                                      </p:cBhvr>
                                      <p:tavLst>
                                        <p:tav tm="0">
                                          <p:val>
                                            <p:strVal val="1+#ppt_w/2"/>
                                          </p:val>
                                        </p:tav>
                                        <p:tav tm="100000">
                                          <p:val>
                                            <p:strVal val="#ppt_x"/>
                                          </p:val>
                                        </p:tav>
                                      </p:tavLst>
                                    </p:anim>
                                    <p:anim calcmode="lin" valueType="num">
                                      <p:cBhvr additive="base">
                                        <p:cTn id="14" dur="1000" fill="hold"/>
                                        <p:tgtEl>
                                          <p:spTgt spid="13314"/>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4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2" presetClass="entr" presetSubtype="2" fill="hold" nodeType="afterEffect">
                                  <p:stCondLst>
                                    <p:cond delay="0"/>
                                  </p:stCondLst>
                                  <p:childTnLst>
                                    <p:set>
                                      <p:cBhvr>
                                        <p:cTn id="23" dur="1" fill="hold">
                                          <p:stCondLst>
                                            <p:cond delay="0"/>
                                          </p:stCondLst>
                                        </p:cTn>
                                        <p:tgtEl>
                                          <p:spTgt spid="13316"/>
                                        </p:tgtEl>
                                        <p:attrNameLst>
                                          <p:attrName>style.visibility</p:attrName>
                                        </p:attrNameLst>
                                      </p:cBhvr>
                                      <p:to>
                                        <p:strVal val="visible"/>
                                      </p:to>
                                    </p:set>
                                    <p:anim calcmode="lin" valueType="num">
                                      <p:cBhvr additive="base">
                                        <p:cTn id="24" dur="1000" fill="hold"/>
                                        <p:tgtEl>
                                          <p:spTgt spid="13316"/>
                                        </p:tgtEl>
                                        <p:attrNameLst>
                                          <p:attrName>ppt_x</p:attrName>
                                        </p:attrNameLst>
                                      </p:cBhvr>
                                      <p:tavLst>
                                        <p:tav tm="0">
                                          <p:val>
                                            <p:strVal val="1+#ppt_w/2"/>
                                          </p:val>
                                        </p:tav>
                                        <p:tav tm="100000">
                                          <p:val>
                                            <p:strVal val="#ppt_x"/>
                                          </p:val>
                                        </p:tav>
                                      </p:tavLst>
                                    </p:anim>
                                    <p:anim calcmode="lin" valueType="num">
                                      <p:cBhvr additive="base">
                                        <p:cTn id="25" dur="1000" fill="hold"/>
                                        <p:tgtEl>
                                          <p:spTgt spid="13316"/>
                                        </p:tgtEl>
                                        <p:attrNameLst>
                                          <p:attrName>ppt_y</p:attrName>
                                        </p:attrNameLst>
                                      </p:cBhvr>
                                      <p:tavLst>
                                        <p:tav tm="0">
                                          <p:val>
                                            <p:strVal val="#ppt_y"/>
                                          </p:val>
                                        </p:tav>
                                        <p:tav tm="100000">
                                          <p:val>
                                            <p:strVal val="#ppt_y"/>
                                          </p:val>
                                        </p:tav>
                                      </p:tavLst>
                                    </p:anim>
                                  </p:childTnLst>
                                </p:cTn>
                              </p:par>
                            </p:childTnLst>
                          </p:cTn>
                        </p:par>
                        <p:par>
                          <p:cTn id="26" fill="hold">
                            <p:stCondLst>
                              <p:cond delay="4000"/>
                            </p:stCondLst>
                            <p:childTnLst>
                              <p:par>
                                <p:cTn id="27" presetID="42"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par>
                          <p:cTn id="32" fill="hold">
                            <p:stCondLst>
                              <p:cond delay="5000"/>
                            </p:stCondLst>
                            <p:childTnLst>
                              <p:par>
                                <p:cTn id="33" presetID="2" presetClass="entr" presetSubtype="2" fill="hold" nodeType="afterEffect">
                                  <p:stCondLst>
                                    <p:cond delay="0"/>
                                  </p:stCondLst>
                                  <p:childTnLst>
                                    <p:set>
                                      <p:cBhvr>
                                        <p:cTn id="34" dur="1" fill="hold">
                                          <p:stCondLst>
                                            <p:cond delay="0"/>
                                          </p:stCondLst>
                                        </p:cTn>
                                        <p:tgtEl>
                                          <p:spTgt spid="13318"/>
                                        </p:tgtEl>
                                        <p:attrNameLst>
                                          <p:attrName>style.visibility</p:attrName>
                                        </p:attrNameLst>
                                      </p:cBhvr>
                                      <p:to>
                                        <p:strVal val="visible"/>
                                      </p:to>
                                    </p:set>
                                    <p:anim calcmode="lin" valueType="num">
                                      <p:cBhvr additive="base">
                                        <p:cTn id="35" dur="1000" fill="hold"/>
                                        <p:tgtEl>
                                          <p:spTgt spid="13318"/>
                                        </p:tgtEl>
                                        <p:attrNameLst>
                                          <p:attrName>ppt_x</p:attrName>
                                        </p:attrNameLst>
                                      </p:cBhvr>
                                      <p:tavLst>
                                        <p:tav tm="0">
                                          <p:val>
                                            <p:strVal val="1+#ppt_w/2"/>
                                          </p:val>
                                        </p:tav>
                                        <p:tav tm="100000">
                                          <p:val>
                                            <p:strVal val="#ppt_x"/>
                                          </p:val>
                                        </p:tav>
                                      </p:tavLst>
                                    </p:anim>
                                    <p:anim calcmode="lin" valueType="num">
                                      <p:cBhvr additive="base">
                                        <p:cTn id="36" dur="1000" fill="hold"/>
                                        <p:tgtEl>
                                          <p:spTgt spid="13318"/>
                                        </p:tgtEl>
                                        <p:attrNameLst>
                                          <p:attrName>ppt_y</p:attrName>
                                        </p:attrNameLst>
                                      </p:cBhvr>
                                      <p:tavLst>
                                        <p:tav tm="0">
                                          <p:val>
                                            <p:strVal val="#ppt_y"/>
                                          </p:val>
                                        </p:tav>
                                        <p:tav tm="100000">
                                          <p:val>
                                            <p:strVal val="#ppt_y"/>
                                          </p:val>
                                        </p:tav>
                                      </p:tavLst>
                                    </p:anim>
                                  </p:childTnLst>
                                </p:cTn>
                              </p:par>
                            </p:childTnLst>
                          </p:cTn>
                        </p:par>
                        <p:par>
                          <p:cTn id="37" fill="hold">
                            <p:stCondLst>
                              <p:cond delay="6000"/>
                            </p:stCondLst>
                            <p:childTnLst>
                              <p:par>
                                <p:cTn id="38" presetID="22" presetClass="entr" presetSubtype="1"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up)">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10. MUTIMEDIA SDA\Imagenes para estudio\tema06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179512" y="692695"/>
            <a:ext cx="8784976" cy="1080121"/>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4000" b="1" i="1" spc="50" dirty="0" err="1">
                <a:ln w="11430"/>
                <a:solidFill>
                  <a:srgbClr val="CC00CC"/>
                </a:solidFill>
                <a:effectLst>
                  <a:outerShdw blurRad="76200" dist="50800" dir="5400000" algn="tl" rotWithShape="0">
                    <a:srgbClr val="000000">
                      <a:alpha val="65000"/>
                    </a:srgbClr>
                  </a:outerShdw>
                </a:effectLst>
                <a:latin typeface="Myriad Pro" pitchFamily="34" charset="0"/>
              </a:rPr>
              <a:t>Pour</a:t>
            </a:r>
            <a:r>
              <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rPr>
              <a:t> </a:t>
            </a:r>
            <a:r>
              <a:rPr lang="es-ES" sz="4000" b="1" i="1" spc="50" dirty="0" err="1">
                <a:ln w="11430"/>
                <a:solidFill>
                  <a:srgbClr val="CC00CC"/>
                </a:solidFill>
                <a:effectLst>
                  <a:outerShdw blurRad="76200" dist="50800" dir="5400000" algn="tl" rotWithShape="0">
                    <a:srgbClr val="000000">
                      <a:alpha val="65000"/>
                    </a:srgbClr>
                  </a:outerShdw>
                </a:effectLst>
                <a:latin typeface="Myriad Pro" pitchFamily="34" charset="0"/>
              </a:rPr>
              <a:t>qui</a:t>
            </a:r>
            <a:r>
              <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rPr>
              <a:t> </a:t>
            </a:r>
            <a:r>
              <a:rPr lang="es-ES" sz="4000" b="1" i="1" spc="50" dirty="0" err="1">
                <a:ln w="11430"/>
                <a:solidFill>
                  <a:srgbClr val="CC00CC"/>
                </a:solidFill>
                <a:effectLst>
                  <a:outerShdw blurRad="76200" dist="50800" dir="5400000" algn="tl" rotWithShape="0">
                    <a:srgbClr val="000000">
                      <a:alpha val="65000"/>
                    </a:srgbClr>
                  </a:outerShdw>
                </a:effectLst>
                <a:latin typeface="Myriad Pro" pitchFamily="34" charset="0"/>
              </a:rPr>
              <a:t>devons-nous</a:t>
            </a:r>
            <a:r>
              <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rPr>
              <a:t> </a:t>
            </a:r>
            <a:r>
              <a:rPr lang="es-ES" sz="4000" b="1" i="1" spc="50" dirty="0" err="1" smtClean="0">
                <a:ln w="11430"/>
                <a:solidFill>
                  <a:srgbClr val="CC00CC"/>
                </a:solidFill>
                <a:effectLst>
                  <a:outerShdw blurRad="76200" dist="50800" dir="5400000" algn="tl" rotWithShape="0">
                    <a:srgbClr val="000000">
                      <a:alpha val="65000"/>
                    </a:srgbClr>
                  </a:outerShdw>
                </a:effectLst>
                <a:latin typeface="Myriad Pro" pitchFamily="34" charset="0"/>
              </a:rPr>
              <a:t>prier</a:t>
            </a:r>
            <a:r>
              <a:rPr lang="es-ES" sz="4000" b="1" i="1" spc="50" dirty="0" smtClean="0">
                <a:ln w="11430"/>
                <a:solidFill>
                  <a:srgbClr val="CC00CC"/>
                </a:solidFill>
                <a:effectLst>
                  <a:outerShdw blurRad="76200" dist="50800" dir="5400000" algn="tl" rotWithShape="0">
                    <a:srgbClr val="000000">
                      <a:alpha val="65000"/>
                    </a:srgbClr>
                  </a:outerShdw>
                </a:effectLst>
                <a:latin typeface="Myriad Pro" pitchFamily="34" charset="0"/>
              </a:rPr>
              <a:t> ?</a:t>
            </a:r>
            <a:endPar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hidden="1"/>
          <p:cNvSpPr txBox="1">
            <a:spLocks/>
          </p:cNvSpPr>
          <p:nvPr/>
        </p:nvSpPr>
        <p:spPr>
          <a:xfrm>
            <a:off x="827584" y="2299616"/>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Por los enfermos y </a:t>
            </a:r>
            <a:br>
              <a:rPr lang="es-ES" sz="44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br>
            <a:r>
              <a:rPr lang="es-ES" sz="44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unos por otros. </a:t>
            </a:r>
            <a:br>
              <a:rPr lang="es-ES" sz="44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br>
            <a:r>
              <a:rPr lang="es-ES"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Santiago 5:13-16</a:t>
            </a:r>
            <a:endPar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p:txBody>
      </p:sp>
      <p:pic>
        <p:nvPicPr>
          <p:cNvPr id="13314" name="Picture 2" descr="http://www.mscperu.org/espirit/enfermo/picespirit_enfermo/enfermo_espiritu16.jpg"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5280" y="3533352"/>
            <a:ext cx="4267200" cy="2847976"/>
          </a:xfrm>
          <a:prstGeom prst="rect">
            <a:avLst/>
          </a:prstGeom>
          <a:ln>
            <a:noFill/>
          </a:ln>
          <a:effectLst>
            <a:reflection blurRad="12700" stA="30000" endPos="30000" dist="5000" dir="5400000" sy="-100000" algn="bl" rotWithShape="0"/>
          </a:effectLst>
          <a:scene3d>
            <a:camera prst="perspectiveContrastingLeftFacing" fov="2700000">
              <a:rot lat="600000" lon="27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7" name="2 Marcador de contenido" hidden="1"/>
          <p:cNvSpPr txBox="1">
            <a:spLocks/>
          </p:cNvSpPr>
          <p:nvPr/>
        </p:nvSpPr>
        <p:spPr>
          <a:xfrm>
            <a:off x="827584" y="1844824"/>
            <a:ext cx="7992888" cy="3168352"/>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Por los mensajeros del Evangelio y la obra de predicación.</a:t>
            </a:r>
            <a:b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br>
            <a:r>
              <a:rPr lang="es-ES" sz="36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Hechos 12:5</a:t>
            </a:r>
            <a:br>
              <a:rPr lang="es-ES" sz="36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br>
            <a:r>
              <a:rPr lang="es-ES" sz="36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Habacuc 3:2</a:t>
            </a:r>
            <a:endPar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p:txBody>
      </p:sp>
      <p:pic>
        <p:nvPicPr>
          <p:cNvPr id="13316" name="Picture 4" descr="http://cristianos.com/wp-content/uploads/2008/12/1074-10-08-08-predicador.jpg"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00" y="2715344"/>
            <a:ext cx="2619375" cy="3810000"/>
          </a:xfrm>
          <a:prstGeom prst="rect">
            <a:avLst/>
          </a:prstGeom>
          <a:ln>
            <a:noFill/>
          </a:ln>
          <a:effectLst>
            <a:reflection blurRad="12700" stA="30000" endPos="30000" dist="5000" dir="5400000" sy="-100000" algn="bl" rotWithShape="0"/>
          </a:effectLst>
          <a:scene3d>
            <a:camera prst="perspectiveContrastingLeftFacing">
              <a:rot lat="600000" lon="27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9" name="antes de comer"/>
          <p:cNvSpPr txBox="1">
            <a:spLocks/>
          </p:cNvSpPr>
          <p:nvPr/>
        </p:nvSpPr>
        <p:spPr>
          <a:xfrm>
            <a:off x="827584" y="2060848"/>
            <a:ext cx="7560840" cy="295232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4000" b="1" i="1" spc="50" dirty="0">
                <a:ln w="11430"/>
                <a:solidFill>
                  <a:srgbClr val="002060"/>
                </a:solidFill>
                <a:effectLst>
                  <a:outerShdw blurRad="76200" dist="50800" dir="5400000" algn="tl" rotWithShape="0">
                    <a:srgbClr val="000000">
                      <a:alpha val="65000"/>
                    </a:srgbClr>
                  </a:outerShdw>
                </a:effectLst>
                <a:latin typeface="Myriad Pro" pitchFamily="34" charset="0"/>
              </a:rPr>
              <a:t>Pour que le Saint-Esprit vienne sur nous</a:t>
            </a:r>
            <a:r>
              <a:rPr lang="es-ES" sz="40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a:t>
            </a:r>
            <a:br>
              <a:rPr lang="es-ES" sz="40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br>
            <a:r>
              <a:rPr lang="es-ES"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Luc</a:t>
            </a: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11 : 13</a:t>
            </a:r>
            <a:endPar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p:txBody>
      </p:sp>
      <p:pic>
        <p:nvPicPr>
          <p:cNvPr id="13318" name="Picture 6" descr="http://www.equipotimondejovenes.com/wp-content/uploads/2010/05/espiritu-santo.jpg"/>
          <p:cNvPicPr>
            <a:picLocks noChangeAspect="1" noChangeArrowheads="1"/>
          </p:cNvPicPr>
          <p:nvPr/>
        </p:nvPicPr>
        <p:blipFill rotWithShape="1">
          <a:blip r:embed="rId7">
            <a:extLst>
              <a:ext uri="{28A0092B-C50C-407E-A947-70E740481C1C}">
                <a14:useLocalDpi xmlns:a14="http://schemas.microsoft.com/office/drawing/2010/main" val="0"/>
              </a:ext>
            </a:extLst>
          </a:blip>
          <a:srcRect l="11988" r="16199"/>
          <a:stretch/>
        </p:blipFill>
        <p:spPr bwMode="auto">
          <a:xfrm>
            <a:off x="4439244" y="3537012"/>
            <a:ext cx="4432516" cy="2905125"/>
          </a:xfrm>
          <a:prstGeom prst="rect">
            <a:avLst/>
          </a:prstGeom>
          <a:ln>
            <a:noFill/>
          </a:ln>
          <a:effectLst>
            <a:reflection blurRad="12700" stA="30000" endPos="30000" dist="5000" dir="5400000" sy="-100000" algn="bl" rotWithShape="0"/>
          </a:effectLst>
          <a:scene3d>
            <a:camera prst="perspectiveContrastingLeftFacing">
              <a:rot lat="600000" lon="27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1" name="Picture 2" descr="C:\Users\Gerhard\Documents\_Estudios Biblicos PPT\loguit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5083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3314"/>
                                        </p:tgtEl>
                                        <p:attrNameLst>
                                          <p:attrName>style.visibility</p:attrName>
                                        </p:attrNameLst>
                                      </p:cBhvr>
                                      <p:to>
                                        <p:strVal val="visible"/>
                                      </p:to>
                                    </p:set>
                                    <p:anim calcmode="lin" valueType="num">
                                      <p:cBhvr additive="base">
                                        <p:cTn id="13" dur="1000" fill="hold"/>
                                        <p:tgtEl>
                                          <p:spTgt spid="13314"/>
                                        </p:tgtEl>
                                        <p:attrNameLst>
                                          <p:attrName>ppt_x</p:attrName>
                                        </p:attrNameLst>
                                      </p:cBhvr>
                                      <p:tavLst>
                                        <p:tav tm="0">
                                          <p:val>
                                            <p:strVal val="1+#ppt_w/2"/>
                                          </p:val>
                                        </p:tav>
                                        <p:tav tm="100000">
                                          <p:val>
                                            <p:strVal val="#ppt_x"/>
                                          </p:val>
                                        </p:tav>
                                      </p:tavLst>
                                    </p:anim>
                                    <p:anim calcmode="lin" valueType="num">
                                      <p:cBhvr additive="base">
                                        <p:cTn id="14" dur="1000" fill="hold"/>
                                        <p:tgtEl>
                                          <p:spTgt spid="13314"/>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4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2" presetClass="entr" presetSubtype="2" fill="hold" nodeType="afterEffect">
                                  <p:stCondLst>
                                    <p:cond delay="0"/>
                                  </p:stCondLst>
                                  <p:childTnLst>
                                    <p:set>
                                      <p:cBhvr>
                                        <p:cTn id="23" dur="1" fill="hold">
                                          <p:stCondLst>
                                            <p:cond delay="0"/>
                                          </p:stCondLst>
                                        </p:cTn>
                                        <p:tgtEl>
                                          <p:spTgt spid="13316"/>
                                        </p:tgtEl>
                                        <p:attrNameLst>
                                          <p:attrName>style.visibility</p:attrName>
                                        </p:attrNameLst>
                                      </p:cBhvr>
                                      <p:to>
                                        <p:strVal val="visible"/>
                                      </p:to>
                                    </p:set>
                                    <p:anim calcmode="lin" valueType="num">
                                      <p:cBhvr additive="base">
                                        <p:cTn id="24" dur="1000" fill="hold"/>
                                        <p:tgtEl>
                                          <p:spTgt spid="13316"/>
                                        </p:tgtEl>
                                        <p:attrNameLst>
                                          <p:attrName>ppt_x</p:attrName>
                                        </p:attrNameLst>
                                      </p:cBhvr>
                                      <p:tavLst>
                                        <p:tav tm="0">
                                          <p:val>
                                            <p:strVal val="1+#ppt_w/2"/>
                                          </p:val>
                                        </p:tav>
                                        <p:tav tm="100000">
                                          <p:val>
                                            <p:strVal val="#ppt_x"/>
                                          </p:val>
                                        </p:tav>
                                      </p:tavLst>
                                    </p:anim>
                                    <p:anim calcmode="lin" valueType="num">
                                      <p:cBhvr additive="base">
                                        <p:cTn id="25" dur="1000" fill="hold"/>
                                        <p:tgtEl>
                                          <p:spTgt spid="13316"/>
                                        </p:tgtEl>
                                        <p:attrNameLst>
                                          <p:attrName>ppt_y</p:attrName>
                                        </p:attrNameLst>
                                      </p:cBhvr>
                                      <p:tavLst>
                                        <p:tav tm="0">
                                          <p:val>
                                            <p:strVal val="#ppt_y"/>
                                          </p:val>
                                        </p:tav>
                                        <p:tav tm="100000">
                                          <p:val>
                                            <p:strVal val="#ppt_y"/>
                                          </p:val>
                                        </p:tav>
                                      </p:tavLst>
                                    </p:anim>
                                  </p:childTnLst>
                                </p:cTn>
                              </p:par>
                            </p:childTnLst>
                          </p:cTn>
                        </p:par>
                        <p:par>
                          <p:cTn id="26" fill="hold">
                            <p:stCondLst>
                              <p:cond delay="4000"/>
                            </p:stCondLst>
                            <p:childTnLst>
                              <p:par>
                                <p:cTn id="27" presetID="42"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par>
                          <p:cTn id="32" fill="hold">
                            <p:stCondLst>
                              <p:cond delay="5000"/>
                            </p:stCondLst>
                            <p:childTnLst>
                              <p:par>
                                <p:cTn id="33" presetID="2" presetClass="entr" presetSubtype="2" fill="hold" nodeType="afterEffect">
                                  <p:stCondLst>
                                    <p:cond delay="0"/>
                                  </p:stCondLst>
                                  <p:childTnLst>
                                    <p:set>
                                      <p:cBhvr>
                                        <p:cTn id="34" dur="1" fill="hold">
                                          <p:stCondLst>
                                            <p:cond delay="0"/>
                                          </p:stCondLst>
                                        </p:cTn>
                                        <p:tgtEl>
                                          <p:spTgt spid="13318"/>
                                        </p:tgtEl>
                                        <p:attrNameLst>
                                          <p:attrName>style.visibility</p:attrName>
                                        </p:attrNameLst>
                                      </p:cBhvr>
                                      <p:to>
                                        <p:strVal val="visible"/>
                                      </p:to>
                                    </p:set>
                                    <p:anim calcmode="lin" valueType="num">
                                      <p:cBhvr additive="base">
                                        <p:cTn id="35" dur="1000" fill="hold"/>
                                        <p:tgtEl>
                                          <p:spTgt spid="13318"/>
                                        </p:tgtEl>
                                        <p:attrNameLst>
                                          <p:attrName>ppt_x</p:attrName>
                                        </p:attrNameLst>
                                      </p:cBhvr>
                                      <p:tavLst>
                                        <p:tav tm="0">
                                          <p:val>
                                            <p:strVal val="1+#ppt_w/2"/>
                                          </p:val>
                                        </p:tav>
                                        <p:tav tm="100000">
                                          <p:val>
                                            <p:strVal val="#ppt_x"/>
                                          </p:val>
                                        </p:tav>
                                      </p:tavLst>
                                    </p:anim>
                                    <p:anim calcmode="lin" valueType="num">
                                      <p:cBhvr additive="base">
                                        <p:cTn id="36" dur="1000" fill="hold"/>
                                        <p:tgtEl>
                                          <p:spTgt spid="13318"/>
                                        </p:tgtEl>
                                        <p:attrNameLst>
                                          <p:attrName>ppt_y</p:attrName>
                                        </p:attrNameLst>
                                      </p:cBhvr>
                                      <p:tavLst>
                                        <p:tav tm="0">
                                          <p:val>
                                            <p:strVal val="#ppt_y"/>
                                          </p:val>
                                        </p:tav>
                                        <p:tav tm="100000">
                                          <p:val>
                                            <p:strVal val="#ppt_y"/>
                                          </p:val>
                                        </p:tav>
                                      </p:tavLst>
                                    </p:anim>
                                  </p:childTnLst>
                                </p:cTn>
                              </p:par>
                            </p:childTnLst>
                          </p:cTn>
                        </p:par>
                        <p:par>
                          <p:cTn id="37" fill="hold">
                            <p:stCondLst>
                              <p:cond delay="6000"/>
                            </p:stCondLst>
                            <p:childTnLst>
                              <p:par>
                                <p:cTn id="38" presetID="22" presetClass="entr" presetSubtype="1"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up)">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Mis Docs\_Multimedia IMS\Curso Biblico PPS\Tema 06\titulo tema 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1164673" y="1556792"/>
            <a:ext cx="7367767" cy="4144724"/>
          </a:xfrm>
          <a:prstGeom prst="rect">
            <a:avLst/>
          </a:prstGeom>
          <a:noFill/>
          <a:effectLst>
            <a:glow rad="736600">
              <a:schemeClr val="bg1">
                <a:alpha val="54000"/>
              </a:schemeClr>
            </a:glow>
            <a:softEdge rad="190500"/>
          </a:effectLst>
        </p:spPr>
        <p:txBody>
          <a:bodyPr wrap="square">
            <a:spAutoFit/>
            <a:scene3d>
              <a:camera prst="perspectiveHeroicExtremeRightFacing" fov="4800000">
                <a:rot lat="470281" lon="19834794" rev="216527"/>
              </a:camera>
              <a:lightRig rig="contrasting" dir="t">
                <a:rot lat="0" lon="0" rev="12600000"/>
              </a:lightRig>
            </a:scene3d>
            <a:sp3d extrusionH="50800" contourW="12700" prstMaterial="metal">
              <a:bevelT w="127000" h="63500" prst="hardEdge"/>
              <a:extrusionClr>
                <a:schemeClr val="tx1"/>
              </a:extrusionClr>
              <a:contourClr>
                <a:schemeClr val="tx1"/>
              </a:contourClr>
            </a:sp3d>
          </a:bodyPr>
          <a:lstStyle/>
          <a:p>
            <a:pPr>
              <a:lnSpc>
                <a:spcPts val="7900"/>
              </a:lnSpc>
            </a:pPr>
            <a:r>
              <a:rPr lang="fr-FR" sz="7200" cap="all" dirty="0" smtClean="0">
                <a:ln w="0"/>
                <a:gradFill>
                  <a:gsLst>
                    <a:gs pos="0">
                      <a:schemeClr val="tx1"/>
                    </a:gs>
                    <a:gs pos="30000">
                      <a:srgbClr val="CC00CC"/>
                    </a:gs>
                    <a:gs pos="60000">
                      <a:srgbClr val="FF99FF"/>
                    </a:gs>
                    <a:gs pos="92000">
                      <a:srgbClr val="FFFFFF"/>
                    </a:gs>
                  </a:gsLst>
                  <a:lin ang="16200000" scaled="1"/>
                </a:gradFill>
                <a:effectLst>
                  <a:glow rad="495300">
                    <a:schemeClr val="bg1">
                      <a:alpha val="49000"/>
                    </a:schemeClr>
                  </a:glow>
                </a:effectLst>
                <a:latin typeface="Swis721 BlkCn BT" pitchFamily="34" charset="0"/>
              </a:rPr>
              <a:t>LA </a:t>
            </a:r>
            <a:r>
              <a:rPr lang="fr-FR" sz="7200" cap="all" dirty="0">
                <a:ln w="0"/>
                <a:gradFill>
                  <a:gsLst>
                    <a:gs pos="0">
                      <a:schemeClr val="tx1"/>
                    </a:gs>
                    <a:gs pos="30000">
                      <a:srgbClr val="CC00CC"/>
                    </a:gs>
                    <a:gs pos="60000">
                      <a:srgbClr val="FF99FF"/>
                    </a:gs>
                    <a:gs pos="92000">
                      <a:srgbClr val="FFFFFF"/>
                    </a:gs>
                  </a:gsLst>
                  <a:lin ang="16200000" scaled="1"/>
                </a:gradFill>
                <a:effectLst>
                  <a:glow rad="495300">
                    <a:schemeClr val="bg1">
                      <a:alpha val="49000"/>
                    </a:schemeClr>
                  </a:glow>
                </a:effectLst>
                <a:latin typeface="Swis721 BlkCn BT" pitchFamily="34" charset="0"/>
              </a:rPr>
              <a:t>MEILLEURE SOLUTION À MES SOUCIS ET PROBLÈMES </a:t>
            </a:r>
            <a:endParaRPr lang="es-ES" sz="7200" u="none" cap="all" dirty="0">
              <a:ln w="0"/>
              <a:gradFill>
                <a:gsLst>
                  <a:gs pos="0">
                    <a:schemeClr val="tx1"/>
                  </a:gs>
                  <a:gs pos="30000">
                    <a:srgbClr val="CC00CC"/>
                  </a:gs>
                  <a:gs pos="60000">
                    <a:srgbClr val="FF99FF"/>
                  </a:gs>
                  <a:gs pos="92000">
                    <a:srgbClr val="FFFFFF"/>
                  </a:gs>
                </a:gsLst>
                <a:lin ang="16200000" scaled="1"/>
              </a:gradFill>
              <a:effectLst>
                <a:glow rad="495300">
                  <a:schemeClr val="bg1">
                    <a:alpha val="49000"/>
                  </a:schemeClr>
                </a:glow>
              </a:effectLst>
              <a:latin typeface="Swis721 BlkCn BT" pitchFamily="34" charset="0"/>
            </a:endParaRPr>
          </a:p>
        </p:txBody>
      </p:sp>
      <p:sp>
        <p:nvSpPr>
          <p:cNvPr id="5" name="Rectangle 8"/>
          <p:cNvSpPr>
            <a:spLocks noChangeArrowheads="1"/>
          </p:cNvSpPr>
          <p:nvPr/>
        </p:nvSpPr>
        <p:spPr bwMode="auto">
          <a:xfrm>
            <a:off x="7236296" y="333077"/>
            <a:ext cx="1800200" cy="16557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rPr>
              <a:t>6</a:t>
            </a:r>
            <a:endParaRPr lang="en-US" sz="7200" b="0" u="none" dirty="0" smtClean="0">
              <a:solidFill>
                <a:srgbClr val="800000"/>
              </a:solidFill>
              <a:latin typeface="Impact" pitchFamily="34" charset="0"/>
            </a:endParaRPr>
          </a:p>
        </p:txBody>
      </p:sp>
    </p:spTree>
    <p:extLst>
      <p:ext uri="{BB962C8B-B14F-4D97-AF65-F5344CB8AC3E}">
        <p14:creationId xmlns:p14="http://schemas.microsoft.com/office/powerpoint/2010/main" val="30921589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10. MUTIMEDIA SDA\Imagenes para estudio\tema06 padrenuest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1708"/>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67544" y="1844824"/>
            <a:ext cx="8229600" cy="3917032"/>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514350" indent="-514350">
              <a:buFont typeface="+mj-lt"/>
              <a:buAutoNum type="arabicPeriod"/>
            </a:pPr>
            <a:r>
              <a:rPr lang="fr-FR" sz="3600" b="1" spc="50" dirty="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S’adresser au </a:t>
            </a:r>
            <a:r>
              <a:rPr lang="fr-FR" sz="3600" b="1" spc="50" dirty="0" smtClean="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Père </a:t>
            </a:r>
            <a:r>
              <a:rPr lang="es-ES_tradnl" sz="3600" b="1" spc="50" dirty="0" smtClean="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 </a:t>
            </a:r>
            <a:r>
              <a:rPr lang="es-ES_tradnl"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Notre</a:t>
            </a:r>
            <a:r>
              <a:rPr lang="es-ES_tradnl"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_tradnl"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Père</a:t>
            </a:r>
            <a:r>
              <a:rPr lang="es-ES_tradnl" sz="3600" b="1" i="1" spc="50" dirty="0">
                <a:ln w="11430"/>
                <a:solidFill>
                  <a:srgbClr val="FF0000"/>
                </a:solidFill>
                <a:effectLst>
                  <a:outerShdw blurRad="76200" dist="50800" dir="5400000" algn="tl" rotWithShape="0">
                    <a:srgbClr val="000000">
                      <a:alpha val="65000"/>
                    </a:srgbClr>
                  </a:outerShdw>
                </a:effectLst>
                <a:latin typeface="Myriad Pro" pitchFamily="34" charset="0"/>
              </a:rPr>
              <a:t>...</a:t>
            </a:r>
            <a:endParaRPr lang="es-ES" sz="3600" b="1" spc="50" dirty="0" smtClean="0">
              <a:ln w="11430"/>
              <a:solidFill>
                <a:srgbClr val="FF0000"/>
              </a:solidFill>
              <a:effectLst>
                <a:outerShdw blurRad="76200" dist="50800" dir="5400000" algn="tl" rotWithShape="0">
                  <a:srgbClr val="000000">
                    <a:alpha val="65000"/>
                  </a:srgbClr>
                </a:outerShdw>
              </a:effectLst>
              <a:latin typeface="Myriad Pro" pitchFamily="34" charset="0"/>
            </a:endParaRPr>
          </a:p>
          <a:p>
            <a:pPr marL="514350" indent="-514350">
              <a:buFont typeface="+mj-lt"/>
              <a:buAutoNum type="arabicPeriod"/>
            </a:pPr>
            <a:r>
              <a:rPr lang="fr-FR" sz="3600" b="1" spc="50" dirty="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Le </a:t>
            </a:r>
            <a:r>
              <a:rPr lang="fr-FR" sz="3600" b="1" spc="50" dirty="0" smtClean="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remercier </a:t>
            </a:r>
            <a:r>
              <a:rPr lang="es-ES_tradnl" sz="3600" b="1" spc="50" dirty="0" smtClean="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 </a:t>
            </a:r>
            <a:r>
              <a:rPr lang="es-ES_tradnl"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Merci</a:t>
            </a:r>
            <a:r>
              <a:rPr lang="es-ES_tradnl"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_tradnl"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pour</a:t>
            </a:r>
            <a:r>
              <a:rPr lang="es-ES_tradnl" sz="3600" b="1" i="1" spc="50" dirty="0">
                <a:ln w="11430"/>
                <a:solidFill>
                  <a:srgbClr val="FF0000"/>
                </a:solidFill>
                <a:effectLst>
                  <a:outerShdw blurRad="76200" dist="50800" dir="5400000" algn="tl" rotWithShape="0">
                    <a:srgbClr val="000000">
                      <a:alpha val="65000"/>
                    </a:srgbClr>
                  </a:outerShdw>
                </a:effectLst>
                <a:latin typeface="Myriad Pro" pitchFamily="34" charset="0"/>
              </a:rPr>
              <a:t>...</a:t>
            </a:r>
            <a:endParaRPr lang="es-ES" sz="3600" b="1" spc="50" dirty="0" smtClean="0">
              <a:ln w="11430"/>
              <a:solidFill>
                <a:srgbClr val="FF0000"/>
              </a:solidFill>
              <a:effectLst>
                <a:outerShdw blurRad="76200" dist="50800" dir="5400000" algn="tl" rotWithShape="0">
                  <a:srgbClr val="000000">
                    <a:alpha val="65000"/>
                  </a:srgbClr>
                </a:outerShdw>
              </a:effectLst>
              <a:latin typeface="Myriad Pro" pitchFamily="34" charset="0"/>
            </a:endParaRPr>
          </a:p>
          <a:p>
            <a:pPr marL="514350" indent="-514350">
              <a:buFont typeface="+mj-lt"/>
              <a:buAutoNum type="arabicPeriod"/>
            </a:pPr>
            <a:r>
              <a:rPr lang="fr-FR" sz="3600" b="1" spc="50" dirty="0" smtClean="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Demander </a:t>
            </a:r>
            <a:r>
              <a:rPr lang="es-ES_tradnl" sz="3600" b="1" spc="50" dirty="0" smtClean="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 </a:t>
            </a:r>
            <a:r>
              <a:rPr lang="fr-FR" sz="3600" b="1" i="1" spc="50" dirty="0">
                <a:ln w="11430"/>
                <a:solidFill>
                  <a:srgbClr val="FF0000"/>
                </a:solidFill>
                <a:effectLst>
                  <a:outerShdw blurRad="76200" dist="50800" dir="5400000" algn="tl" rotWithShape="0">
                    <a:srgbClr val="000000">
                      <a:alpha val="65000"/>
                    </a:srgbClr>
                  </a:outerShdw>
                </a:effectLst>
                <a:latin typeface="Myriad Pro" pitchFamily="34" charset="0"/>
              </a:rPr>
              <a:t>pour vos besoins, pour les autres, pour le pardon des </a:t>
            </a:r>
            <a:r>
              <a:rPr lang="fr-FR" sz="36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péchés</a:t>
            </a:r>
            <a:r>
              <a:rPr lang="es-ES_tradnl" sz="36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a:t>
            </a:r>
            <a:endParaRPr lang="es-ES" sz="3600" b="1" spc="50" dirty="0" smtClean="0">
              <a:ln w="11430"/>
              <a:solidFill>
                <a:srgbClr val="FF0000"/>
              </a:solidFill>
              <a:effectLst>
                <a:outerShdw blurRad="76200" dist="50800" dir="5400000" algn="tl" rotWithShape="0">
                  <a:srgbClr val="000000">
                    <a:alpha val="65000"/>
                  </a:srgbClr>
                </a:outerShdw>
              </a:effectLst>
              <a:latin typeface="Myriad Pro" pitchFamily="34" charset="0"/>
            </a:endParaRPr>
          </a:p>
          <a:p>
            <a:pPr marL="514350" indent="-514350">
              <a:buFont typeface="+mj-lt"/>
              <a:buAutoNum type="arabicPeriod"/>
            </a:pPr>
            <a:r>
              <a:rPr lang="fr-FR" sz="3600" b="1" spc="50" dirty="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Au nom de Jésus. </a:t>
            </a:r>
          </a:p>
          <a:p>
            <a:pPr marL="514350" indent="-514350">
              <a:buFont typeface="+mj-lt"/>
              <a:buAutoNum type="arabicPeriod"/>
            </a:pPr>
            <a:r>
              <a:rPr lang="es-ES_tradnl" sz="3600" b="1" spc="50" dirty="0" smtClean="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Amen.</a:t>
            </a:r>
            <a:endParaRPr lang="es-ES" sz="3600" b="1" spc="50" dirty="0">
              <a:ln w="11430"/>
              <a:solidFill>
                <a:schemeClr val="tx2">
                  <a:lumMod val="50000"/>
                </a:schemeClr>
              </a:solidFill>
              <a:effectLst>
                <a:outerShdw blurRad="76200" dist="50800" dir="5400000" algn="tl" rotWithShape="0">
                  <a:srgbClr val="000000">
                    <a:alpha val="65000"/>
                  </a:srgbClr>
                </a:outerShdw>
              </a:effectLst>
              <a:latin typeface="Myriad Pro" pitchFamily="34" charset="0"/>
            </a:endParaRPr>
          </a:p>
        </p:txBody>
      </p:sp>
      <p:sp>
        <p:nvSpPr>
          <p:cNvPr id="5" name="1 Título"/>
          <p:cNvSpPr txBox="1">
            <a:spLocks/>
          </p:cNvSpPr>
          <p:nvPr/>
        </p:nvSpPr>
        <p:spPr>
          <a:xfrm>
            <a:off x="179512" y="476671"/>
            <a:ext cx="8784976" cy="792089"/>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b="1" i="1" spc="50" dirty="0">
                <a:ln w="11430"/>
                <a:solidFill>
                  <a:srgbClr val="C00000"/>
                </a:solidFill>
                <a:effectLst>
                  <a:outerShdw blurRad="76200" dist="50800" dir="5400000" algn="tl" rotWithShape="0">
                    <a:srgbClr val="000000">
                      <a:alpha val="65000"/>
                    </a:srgbClr>
                  </a:outerShdw>
                </a:effectLst>
                <a:latin typeface="Myriad Pro" pitchFamily="34" charset="0"/>
              </a:rPr>
              <a:t>Une </a:t>
            </a:r>
            <a:r>
              <a:rPr lang="es-ES" b="1" i="1" spc="50" dirty="0" err="1">
                <a:ln w="11430"/>
                <a:solidFill>
                  <a:srgbClr val="C00000"/>
                </a:solidFill>
                <a:effectLst>
                  <a:outerShdw blurRad="76200" dist="50800" dir="5400000" algn="tl" rotWithShape="0">
                    <a:srgbClr val="000000">
                      <a:alpha val="65000"/>
                    </a:srgbClr>
                  </a:outerShdw>
                </a:effectLst>
                <a:latin typeface="Myriad Pro" pitchFamily="34" charset="0"/>
              </a:rPr>
              <a:t>prière</a:t>
            </a:r>
            <a:r>
              <a:rPr lang="es-ES" b="1" i="1" spc="50" dirty="0">
                <a:ln w="11430"/>
                <a:solidFill>
                  <a:srgbClr val="C00000"/>
                </a:solidFill>
                <a:effectLst>
                  <a:outerShdw blurRad="76200" dist="50800" dir="5400000" algn="tl" rotWithShape="0">
                    <a:srgbClr val="000000">
                      <a:alpha val="65000"/>
                    </a:srgbClr>
                  </a:outerShdw>
                </a:effectLst>
                <a:latin typeface="Myriad Pro" pitchFamily="34" charset="0"/>
              </a:rPr>
              <a:t> </a:t>
            </a:r>
            <a:r>
              <a:rPr lang="es-ES" b="1" i="1" spc="50" dirty="0" err="1" smtClean="0">
                <a:ln w="11430"/>
                <a:solidFill>
                  <a:srgbClr val="C00000"/>
                </a:solidFill>
                <a:effectLst>
                  <a:outerShdw blurRad="76200" dist="50800" dir="5400000" algn="tl" rotWithShape="0">
                    <a:srgbClr val="000000">
                      <a:alpha val="65000"/>
                    </a:srgbClr>
                  </a:outerShdw>
                </a:effectLst>
                <a:latin typeface="Myriad Pro" pitchFamily="34" charset="0"/>
              </a:rPr>
              <a:t>modèle</a:t>
            </a:r>
            <a:r>
              <a:rPr lang="es-ES" b="1" i="1" spc="50" dirty="0" smtClean="0">
                <a:ln w="11430"/>
                <a:solidFill>
                  <a:srgbClr val="C00000"/>
                </a:solidFill>
                <a:effectLst>
                  <a:outerShdw blurRad="76200" dist="50800" dir="5400000" algn="tl" rotWithShape="0">
                    <a:srgbClr val="000000">
                      <a:alpha val="65000"/>
                    </a:srgbClr>
                  </a:outerShdw>
                </a:effectLst>
                <a:latin typeface="Myriad Pro" pitchFamily="34" charset="0"/>
              </a:rPr>
              <a:t> :</a:t>
            </a:r>
            <a:endParaRPr lang="es-ES" b="1" i="1" spc="50" dirty="0">
              <a:ln w="11430"/>
              <a:solidFill>
                <a:srgbClr val="C00000"/>
              </a:solidFill>
              <a:effectLst>
                <a:outerShdw blurRad="76200" dist="50800" dir="5400000" algn="tl" rotWithShape="0">
                  <a:srgbClr val="000000">
                    <a:alpha val="65000"/>
                  </a:srgbClr>
                </a:outerShdw>
              </a:effectLst>
              <a:latin typeface="Myriad Pro" pitchFamily="34"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3304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22" presetClass="entr" presetSubtype="1" fill="hold"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up)">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10. MUTIMEDIA SDA\Imagenes para estudio\tema06 padrenuest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1708"/>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179512" y="476671"/>
            <a:ext cx="8784976" cy="792089"/>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i="1" spc="50" dirty="0">
                <a:ln w="11430"/>
                <a:solidFill>
                  <a:srgbClr val="C00000"/>
                </a:solidFill>
                <a:effectLst>
                  <a:outerShdw blurRad="76200" dist="50800" dir="5400000" algn="tl" rotWithShape="0">
                    <a:srgbClr val="000000">
                      <a:alpha val="65000"/>
                    </a:srgbClr>
                  </a:outerShdw>
                </a:effectLst>
                <a:latin typeface="Myriad Pro" pitchFamily="34" charset="0"/>
              </a:rPr>
              <a:t>La prière a plusieurs parties:</a:t>
            </a:r>
            <a:endParaRPr lang="es-ES" b="1" i="1" spc="50" dirty="0">
              <a:ln w="11430"/>
              <a:solidFill>
                <a:srgbClr val="C00000"/>
              </a:solidFill>
              <a:effectLst>
                <a:outerShdw blurRad="76200" dist="50800" dir="5400000" algn="tl" rotWithShape="0">
                  <a:srgbClr val="000000">
                    <a:alpha val="65000"/>
                  </a:srgbClr>
                </a:outerShdw>
              </a:effectLst>
              <a:latin typeface="Myriad Pro" pitchFamily="34" charset="0"/>
            </a:endParaRPr>
          </a:p>
        </p:txBody>
      </p:sp>
      <p:pic>
        <p:nvPicPr>
          <p:cNvPr id="8"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6" name="2 Marcador de contenido"/>
          <p:cNvSpPr txBox="1">
            <a:spLocks/>
          </p:cNvSpPr>
          <p:nvPr/>
        </p:nvSpPr>
        <p:spPr>
          <a:xfrm>
            <a:off x="590872" y="1456184"/>
            <a:ext cx="8229600" cy="4061048"/>
          </a:xfrm>
          <a:prstGeom prst="rect">
            <a:avLst/>
          </a:prstGeom>
        </p:spPr>
        <p:txBody>
          <a:bodyPr vert="horz" lIns="91440" tIns="45720" rIns="91440" bIns="45720" rtlCol="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indent="-742950">
              <a:buFont typeface="+mj-lt"/>
              <a:buAutoNum type="alphaLcPeriod"/>
            </a:pPr>
            <a:r>
              <a:rPr lang="fr-FR" sz="3600" b="1" spc="50" dirty="0" smtClean="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A qui elle est adressée </a:t>
            </a:r>
            <a:r>
              <a:rPr lang="es-ES_tradnl" sz="3600" b="1" spc="50" dirty="0" smtClean="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 </a:t>
            </a:r>
            <a:br>
              <a:rPr lang="es-ES_tradnl" sz="3600" b="1" spc="50" dirty="0" smtClean="0">
                <a:ln w="11430"/>
                <a:solidFill>
                  <a:schemeClr val="tx2">
                    <a:lumMod val="50000"/>
                  </a:schemeClr>
                </a:solidFill>
                <a:effectLst>
                  <a:outerShdw blurRad="76200" dist="50800" dir="5400000" algn="tl" rotWithShape="0">
                    <a:srgbClr val="000000">
                      <a:alpha val="65000"/>
                    </a:srgbClr>
                  </a:outerShdw>
                </a:effectLst>
                <a:latin typeface="Myriad Pro" pitchFamily="34" charset="0"/>
              </a:rPr>
            </a:br>
            <a:r>
              <a:rPr lang="fr-FR" sz="24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 Notre </a:t>
            </a:r>
            <a:r>
              <a:rPr lang="fr-FR" sz="2400" b="1" i="1" spc="50" dirty="0">
                <a:ln w="11430"/>
                <a:solidFill>
                  <a:srgbClr val="FF0000"/>
                </a:solidFill>
                <a:effectLst>
                  <a:outerShdw blurRad="76200" dist="50800" dir="5400000" algn="tl" rotWithShape="0">
                    <a:srgbClr val="000000">
                      <a:alpha val="65000"/>
                    </a:srgbClr>
                  </a:outerShdw>
                </a:effectLst>
                <a:latin typeface="Myriad Pro" pitchFamily="34" charset="0"/>
              </a:rPr>
              <a:t>Père qui est aux </a:t>
            </a:r>
            <a:r>
              <a:rPr lang="fr-FR" sz="24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cieux »</a:t>
            </a:r>
            <a:endParaRPr lang="es-ES" sz="2400" b="1" i="1" spc="50" dirty="0" smtClean="0">
              <a:ln w="11430"/>
              <a:solidFill>
                <a:srgbClr val="FF0000"/>
              </a:solidFill>
              <a:effectLst>
                <a:outerShdw blurRad="76200" dist="50800" dir="5400000" algn="tl" rotWithShape="0">
                  <a:srgbClr val="000000">
                    <a:alpha val="65000"/>
                  </a:srgbClr>
                </a:outerShdw>
              </a:effectLst>
              <a:latin typeface="Myriad Pro" pitchFamily="34" charset="0"/>
            </a:endParaRPr>
          </a:p>
          <a:p>
            <a:pPr marL="742950" indent="-742950">
              <a:buFont typeface="+mj-lt"/>
              <a:buAutoNum type="alphaLcPeriod"/>
            </a:pPr>
            <a:r>
              <a:rPr lang="es-ES_tradnl" sz="3600" b="1" spc="50" dirty="0" err="1" smtClean="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Objet</a:t>
            </a:r>
            <a:r>
              <a:rPr lang="es-ES_tradnl" sz="3600" b="1" spc="50" dirty="0" smtClean="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 </a:t>
            </a:r>
            <a:r>
              <a:rPr lang="es-ES_tradnl" sz="3600" b="1" spc="50" dirty="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de la </a:t>
            </a:r>
            <a:r>
              <a:rPr lang="es-ES_tradnl" sz="3600" b="1" spc="50" dirty="0" err="1" smtClean="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prière</a:t>
            </a:r>
            <a:r>
              <a:rPr lang="es-ES_tradnl" sz="3600" b="1" spc="50" dirty="0" smtClean="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 : </a:t>
            </a:r>
          </a:p>
          <a:p>
            <a:pPr marL="1143000" lvl="1" indent="-742950">
              <a:buFont typeface="Wingdings" pitchFamily="2" charset="2"/>
              <a:buChar char="§"/>
            </a:pPr>
            <a:r>
              <a:rPr lang="fr-FR" sz="2400" b="1" i="1" spc="50" dirty="0">
                <a:ln w="11430"/>
                <a:solidFill>
                  <a:srgbClr val="FF0000"/>
                </a:solidFill>
                <a:effectLst>
                  <a:outerShdw blurRad="76200" dist="50800" dir="5400000" algn="tl" rotWithShape="0">
                    <a:srgbClr val="000000">
                      <a:alpha val="65000"/>
                    </a:srgbClr>
                  </a:outerShdw>
                </a:effectLst>
                <a:latin typeface="Myriad Pro" pitchFamily="34" charset="0"/>
              </a:rPr>
              <a:t>Louange	 	</a:t>
            </a:r>
            <a:r>
              <a:rPr lang="fr-FR" sz="24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 Que </a:t>
            </a:r>
            <a:r>
              <a:rPr lang="fr-FR" sz="2400" b="1" i="1" spc="50" dirty="0">
                <a:ln w="11430"/>
                <a:solidFill>
                  <a:srgbClr val="FF0000"/>
                </a:solidFill>
                <a:effectLst>
                  <a:outerShdw blurRad="76200" dist="50800" dir="5400000" algn="tl" rotWithShape="0">
                    <a:srgbClr val="000000">
                      <a:alpha val="65000"/>
                    </a:srgbClr>
                  </a:outerShdw>
                </a:effectLst>
                <a:latin typeface="Myriad Pro" pitchFamily="34" charset="0"/>
              </a:rPr>
              <a:t>ton nom soit sanctifié</a:t>
            </a:r>
            <a:r>
              <a:rPr lang="fr-FR" sz="24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 »</a:t>
            </a:r>
            <a:endParaRPr lang="fr-FR" sz="24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a:p>
            <a:pPr marL="1143000" lvl="1" indent="-742950">
              <a:buFont typeface="Wingdings" pitchFamily="2" charset="2"/>
              <a:buChar char="§"/>
            </a:pPr>
            <a:r>
              <a:rPr lang="fr-FR" sz="2400" b="1" i="1" spc="50" dirty="0">
                <a:ln w="11430"/>
                <a:solidFill>
                  <a:srgbClr val="FF0000"/>
                </a:solidFill>
                <a:effectLst>
                  <a:outerShdw blurRad="76200" dist="50800" dir="5400000" algn="tl" rotWithShape="0">
                    <a:srgbClr val="000000">
                      <a:alpha val="65000"/>
                    </a:srgbClr>
                  </a:outerShdw>
                </a:effectLst>
                <a:latin typeface="Myriad Pro" pitchFamily="34" charset="0"/>
              </a:rPr>
              <a:t>Remerciement	</a:t>
            </a:r>
            <a:r>
              <a:rPr lang="fr-FR" sz="24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 Je </a:t>
            </a:r>
            <a:r>
              <a:rPr lang="fr-FR" sz="2400" b="1" i="1" spc="50" dirty="0">
                <a:ln w="11430"/>
                <a:solidFill>
                  <a:srgbClr val="FF0000"/>
                </a:solidFill>
                <a:effectLst>
                  <a:outerShdw blurRad="76200" dist="50800" dir="5400000" algn="tl" rotWithShape="0">
                    <a:srgbClr val="000000">
                      <a:alpha val="65000"/>
                    </a:srgbClr>
                  </a:outerShdw>
                </a:effectLst>
                <a:latin typeface="Myriad Pro" pitchFamily="34" charset="0"/>
              </a:rPr>
              <a:t>te remercie pour</a:t>
            </a:r>
            <a:r>
              <a:rPr lang="fr-FR" sz="24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 »</a:t>
            </a:r>
            <a:endParaRPr lang="fr-FR" sz="24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a:p>
            <a:pPr marL="1143000" lvl="1" indent="-742950">
              <a:buFont typeface="Wingdings" pitchFamily="2" charset="2"/>
              <a:buChar char="§"/>
            </a:pPr>
            <a:r>
              <a:rPr lang="fr-FR" sz="2400" b="1" i="1" spc="50" dirty="0">
                <a:ln w="11430"/>
                <a:solidFill>
                  <a:srgbClr val="FF0000"/>
                </a:solidFill>
                <a:effectLst>
                  <a:outerShdw blurRad="76200" dist="50800" dir="5400000" algn="tl" rotWithShape="0">
                    <a:srgbClr val="000000">
                      <a:alpha val="65000"/>
                    </a:srgbClr>
                  </a:outerShdw>
                </a:effectLst>
                <a:latin typeface="Myriad Pro" pitchFamily="34" charset="0"/>
              </a:rPr>
              <a:t>Confession		</a:t>
            </a:r>
            <a:r>
              <a:rPr lang="fr-FR" sz="24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 Pardonne… »</a:t>
            </a:r>
            <a:endParaRPr lang="fr-FR" sz="24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a:p>
            <a:pPr marL="1143000" lvl="1" indent="-742950">
              <a:buFont typeface="Wingdings" pitchFamily="2" charset="2"/>
              <a:buChar char="§"/>
            </a:pPr>
            <a:r>
              <a:rPr lang="fr-FR" sz="2400" b="1" i="1" spc="50" dirty="0">
                <a:ln w="11430"/>
                <a:solidFill>
                  <a:srgbClr val="FF0000"/>
                </a:solidFill>
                <a:effectLst>
                  <a:outerShdw blurRad="76200" dist="50800" dir="5400000" algn="tl" rotWithShape="0">
                    <a:srgbClr val="000000">
                      <a:alpha val="65000"/>
                    </a:srgbClr>
                  </a:outerShdw>
                </a:effectLst>
                <a:latin typeface="Myriad Pro" pitchFamily="34" charset="0"/>
              </a:rPr>
              <a:t>Requête		</a:t>
            </a:r>
            <a:r>
              <a:rPr lang="fr-FR" sz="24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 Je </a:t>
            </a:r>
            <a:r>
              <a:rPr lang="fr-FR" sz="2400" b="1" i="1" spc="50" dirty="0">
                <a:ln w="11430"/>
                <a:solidFill>
                  <a:srgbClr val="FF0000"/>
                </a:solidFill>
                <a:effectLst>
                  <a:outerShdw blurRad="76200" dist="50800" dir="5400000" algn="tl" rotWithShape="0">
                    <a:srgbClr val="000000">
                      <a:alpha val="65000"/>
                    </a:srgbClr>
                  </a:outerShdw>
                </a:effectLst>
                <a:latin typeface="Myriad Pro" pitchFamily="34" charset="0"/>
              </a:rPr>
              <a:t>te prie de</a:t>
            </a:r>
            <a:r>
              <a:rPr lang="fr-FR" sz="24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 »</a:t>
            </a:r>
            <a:endParaRPr lang="fr-FR" sz="24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a:p>
            <a:pPr marL="1143000" lvl="1" indent="-742950">
              <a:buFont typeface="Wingdings" pitchFamily="2" charset="2"/>
              <a:buChar char="§"/>
            </a:pPr>
            <a:r>
              <a:rPr lang="fr-FR" sz="2400" b="1" i="1" spc="50" dirty="0">
                <a:ln w="11430"/>
                <a:solidFill>
                  <a:srgbClr val="FF0000"/>
                </a:solidFill>
                <a:effectLst>
                  <a:outerShdw blurRad="76200" dist="50800" dir="5400000" algn="tl" rotWithShape="0">
                    <a:srgbClr val="000000">
                      <a:alpha val="65000"/>
                    </a:srgbClr>
                  </a:outerShdw>
                </a:effectLst>
                <a:latin typeface="Myriad Pro" pitchFamily="34" charset="0"/>
              </a:rPr>
              <a:t>Intercession	</a:t>
            </a:r>
            <a:r>
              <a:rPr lang="fr-FR" sz="24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 S’il </a:t>
            </a:r>
            <a:r>
              <a:rPr lang="fr-FR" sz="2400" b="1" i="1" spc="50" dirty="0">
                <a:ln w="11430"/>
                <a:solidFill>
                  <a:srgbClr val="FF0000"/>
                </a:solidFill>
                <a:effectLst>
                  <a:outerShdw blurRad="76200" dist="50800" dir="5400000" algn="tl" rotWithShape="0">
                    <a:srgbClr val="000000">
                      <a:alpha val="65000"/>
                    </a:srgbClr>
                  </a:outerShdw>
                </a:effectLst>
                <a:latin typeface="Myriad Pro" pitchFamily="34" charset="0"/>
              </a:rPr>
              <a:t>te plait, aide tel ou tel</a:t>
            </a:r>
            <a:r>
              <a:rPr lang="fr-FR" sz="24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 »</a:t>
            </a:r>
            <a:endParaRPr lang="fr-FR" sz="24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a:p>
            <a:pPr marL="742950" indent="-742950">
              <a:buFont typeface="+mj-lt"/>
              <a:buAutoNum type="alphaLcPeriod"/>
            </a:pPr>
            <a:r>
              <a:rPr lang="es-ES_tradnl" sz="3600" b="1" spc="50" dirty="0" smtClean="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Final : </a:t>
            </a:r>
            <a:r>
              <a:rPr lang="es-ES" sz="24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 Au </a:t>
            </a:r>
            <a:r>
              <a:rPr lang="es-ES" sz="2400" b="1" i="1" spc="50" dirty="0" err="1">
                <a:ln w="11430"/>
                <a:solidFill>
                  <a:srgbClr val="FF0000"/>
                </a:solidFill>
                <a:effectLst>
                  <a:outerShdw blurRad="76200" dist="50800" dir="5400000" algn="tl" rotWithShape="0">
                    <a:srgbClr val="000000">
                      <a:alpha val="65000"/>
                    </a:srgbClr>
                  </a:outerShdw>
                </a:effectLst>
                <a:latin typeface="Myriad Pro" pitchFamily="34" charset="0"/>
              </a:rPr>
              <a:t>nom</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 de </a:t>
            </a:r>
            <a:r>
              <a:rPr lang="es-ES" sz="2400" b="1" i="1" spc="50" dirty="0" err="1" smtClean="0">
                <a:ln w="11430"/>
                <a:solidFill>
                  <a:srgbClr val="FF0000"/>
                </a:solidFill>
                <a:effectLst>
                  <a:outerShdw blurRad="76200" dist="50800" dir="5400000" algn="tl" rotWithShape="0">
                    <a:srgbClr val="000000">
                      <a:alpha val="65000"/>
                    </a:srgbClr>
                  </a:outerShdw>
                </a:effectLst>
                <a:latin typeface="Myriad Pro" pitchFamily="34" charset="0"/>
              </a:rPr>
              <a:t>Jésus</a:t>
            </a:r>
            <a:r>
              <a:rPr lang="es-ES" sz="24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 »</a:t>
            </a:r>
            <a:endPar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a:p>
            <a:pPr marL="742950" indent="-742950">
              <a:buFont typeface="+mj-lt"/>
              <a:buAutoNum type="alphaLcPeriod"/>
            </a:pPr>
            <a:r>
              <a:rPr lang="es-ES_tradnl" sz="3600" b="1" spc="50" dirty="0" smtClean="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Fin : </a:t>
            </a:r>
            <a:r>
              <a:rPr lang="fr-FR" sz="24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 Amen </a:t>
            </a:r>
            <a:r>
              <a:rPr lang="fr-FR" sz="2400" b="1" i="1" spc="50" dirty="0">
                <a:ln w="11430"/>
                <a:solidFill>
                  <a:srgbClr val="FF0000"/>
                </a:solidFill>
                <a:effectLst>
                  <a:outerShdw blurRad="76200" dist="50800" dir="5400000" algn="tl" rotWithShape="0">
                    <a:srgbClr val="000000">
                      <a:alpha val="65000"/>
                    </a:srgbClr>
                  </a:outerShdw>
                </a:effectLst>
                <a:latin typeface="Myriad Pro" pitchFamily="34" charset="0"/>
              </a:rPr>
              <a:t>qui veut </a:t>
            </a:r>
            <a:r>
              <a:rPr lang="fr-FR" sz="24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dire » « Ainsi </a:t>
            </a:r>
            <a:r>
              <a:rPr lang="fr-FR" sz="2400" b="1" i="1" spc="50" dirty="0">
                <a:ln w="11430"/>
                <a:solidFill>
                  <a:srgbClr val="FF0000"/>
                </a:solidFill>
                <a:effectLst>
                  <a:outerShdw blurRad="76200" dist="50800" dir="5400000" algn="tl" rotWithShape="0">
                    <a:srgbClr val="000000">
                      <a:alpha val="65000"/>
                    </a:srgbClr>
                  </a:outerShdw>
                </a:effectLst>
                <a:latin typeface="Myriad Pro" pitchFamily="34" charset="0"/>
              </a:rPr>
              <a:t>soit-il</a:t>
            </a:r>
            <a:r>
              <a:rPr lang="fr-FR" sz="24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 »</a:t>
            </a:r>
            <a:endParaRPr lang="fr-FR" sz="24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21263258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42" presetClass="entr" presetSubtype="0" fill="hold" grpId="0" nodeType="afterEffect">
                                  <p:stCondLst>
                                    <p:cond delay="25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1000"/>
                                        <p:tgtEl>
                                          <p:spTgt spid="6">
                                            <p:txEl>
                                              <p:pRg st="0" end="0"/>
                                            </p:txEl>
                                          </p:spTgt>
                                        </p:tgtEl>
                                      </p:cBhvr>
                                    </p:animEffect>
                                    <p:anim calcmode="lin" valueType="num">
                                      <p:cBhvr>
                                        <p:cTn id="1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1000"/>
                                        <p:tgtEl>
                                          <p:spTgt spid="6">
                                            <p:txEl>
                                              <p:pRg st="1" end="1"/>
                                            </p:txEl>
                                          </p:spTgt>
                                        </p:tgtEl>
                                      </p:cBhvr>
                                    </p:animEffect>
                                    <p:anim calcmode="lin" valueType="num">
                                      <p:cBhvr>
                                        <p:cTn id="1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6">
                                            <p:txEl>
                                              <p:pRg st="1" end="1"/>
                                            </p:txEl>
                                          </p:spTgt>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1000"/>
                                        <p:tgtEl>
                                          <p:spTgt spid="6">
                                            <p:txEl>
                                              <p:pRg st="2" end="2"/>
                                            </p:txEl>
                                          </p:spTgt>
                                        </p:tgtEl>
                                      </p:cBhvr>
                                    </p:animEffect>
                                    <p:anim calcmode="lin" valueType="num">
                                      <p:cBhvr>
                                        <p:cTn id="24"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Effect transition="in" filter="fade">
                                      <p:cBhvr>
                                        <p:cTn id="33" dur="1000"/>
                                        <p:tgtEl>
                                          <p:spTgt spid="6">
                                            <p:txEl>
                                              <p:pRg st="4" end="4"/>
                                            </p:txEl>
                                          </p:spTgt>
                                        </p:tgtEl>
                                      </p:cBhvr>
                                    </p:animEffect>
                                    <p:anim calcmode="lin" valueType="num">
                                      <p:cBhvr>
                                        <p:cTn id="34"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6">
                                            <p:txEl>
                                              <p:pRg st="5" end="5"/>
                                            </p:txEl>
                                          </p:spTgt>
                                        </p:tgtEl>
                                        <p:attrNameLst>
                                          <p:attrName>style.visibility</p:attrName>
                                        </p:attrNameLst>
                                      </p:cBhvr>
                                      <p:to>
                                        <p:strVal val="visible"/>
                                      </p:to>
                                    </p:set>
                                    <p:animEffect transition="in" filter="fade">
                                      <p:cBhvr>
                                        <p:cTn id="38" dur="1000"/>
                                        <p:tgtEl>
                                          <p:spTgt spid="6">
                                            <p:txEl>
                                              <p:pRg st="5" end="5"/>
                                            </p:txEl>
                                          </p:spTgt>
                                        </p:tgtEl>
                                      </p:cBhvr>
                                    </p:animEffect>
                                    <p:anim calcmode="lin" valueType="num">
                                      <p:cBhvr>
                                        <p:cTn id="39"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6">
                                            <p:txEl>
                                              <p:pRg st="5" end="5"/>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Effect transition="in" filter="fade">
                                      <p:cBhvr>
                                        <p:cTn id="43" dur="1000"/>
                                        <p:tgtEl>
                                          <p:spTgt spid="6">
                                            <p:txEl>
                                              <p:pRg st="6" end="6"/>
                                            </p:txEl>
                                          </p:spTgt>
                                        </p:tgtEl>
                                      </p:cBhvr>
                                    </p:animEffect>
                                    <p:anim calcmode="lin" valueType="num">
                                      <p:cBhvr>
                                        <p:cTn id="44"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6">
                                            <p:txEl>
                                              <p:pRg st="7" end="7"/>
                                            </p:txEl>
                                          </p:spTgt>
                                        </p:tgtEl>
                                        <p:attrNameLst>
                                          <p:attrName>style.visibility</p:attrName>
                                        </p:attrNameLst>
                                      </p:cBhvr>
                                      <p:to>
                                        <p:strVal val="visible"/>
                                      </p:to>
                                    </p:set>
                                    <p:animEffect transition="in" filter="fade">
                                      <p:cBhvr>
                                        <p:cTn id="50" dur="1000"/>
                                        <p:tgtEl>
                                          <p:spTgt spid="6">
                                            <p:txEl>
                                              <p:pRg st="7" end="7"/>
                                            </p:txEl>
                                          </p:spTgt>
                                        </p:tgtEl>
                                      </p:cBhvr>
                                    </p:animEffect>
                                    <p:anim calcmode="lin" valueType="num">
                                      <p:cBhvr>
                                        <p:cTn id="51"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6">
                                            <p:txEl>
                                              <p:pRg st="8" end="8"/>
                                            </p:txEl>
                                          </p:spTgt>
                                        </p:tgtEl>
                                        <p:attrNameLst>
                                          <p:attrName>style.visibility</p:attrName>
                                        </p:attrNameLst>
                                      </p:cBhvr>
                                      <p:to>
                                        <p:strVal val="visible"/>
                                      </p:to>
                                    </p:set>
                                    <p:animEffect transition="in" filter="fade">
                                      <p:cBhvr>
                                        <p:cTn id="57" dur="1000"/>
                                        <p:tgtEl>
                                          <p:spTgt spid="6">
                                            <p:txEl>
                                              <p:pRg st="8" end="8"/>
                                            </p:txEl>
                                          </p:spTgt>
                                        </p:tgtEl>
                                      </p:cBhvr>
                                    </p:animEffect>
                                    <p:anim calcmode="lin" valueType="num">
                                      <p:cBhvr>
                                        <p:cTn id="58"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59"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par>
                          <p:cTn id="60" fill="hold">
                            <p:stCondLst>
                              <p:cond delay="1000"/>
                            </p:stCondLst>
                            <p:childTnLst>
                              <p:par>
                                <p:cTn id="61" presetID="22" presetClass="entr" presetSubtype="1" fill="hold" nodeType="after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wipe(up)">
                                      <p:cBhvr>
                                        <p:cTn id="6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D:\10. MUTIMEDIA SDA\Imagenes para estudio\tema06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4" name="2 Marcador de contenido"/>
          <p:cNvSpPr txBox="1">
            <a:spLocks/>
          </p:cNvSpPr>
          <p:nvPr/>
        </p:nvSpPr>
        <p:spPr>
          <a:xfrm>
            <a:off x="539552" y="2060848"/>
            <a:ext cx="8136904" cy="3168352"/>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r-FR" sz="4400" b="1" i="1" spc="50" dirty="0">
                <a:ln w="11430"/>
                <a:solidFill>
                  <a:srgbClr val="660066"/>
                </a:solidFill>
                <a:effectLst>
                  <a:outerShdw blurRad="76200" dist="50800" dir="5400000" algn="tl" rotWithShape="0">
                    <a:srgbClr val="000000">
                      <a:alpha val="65000"/>
                    </a:srgbClr>
                  </a:outerShdw>
                </a:effectLst>
                <a:latin typeface="Myriad Pro" pitchFamily="34" charset="0"/>
              </a:rPr>
              <a:t>POUR QUE DIEU NOUS ÉCOUTE</a:t>
            </a:r>
          </a:p>
          <a:p>
            <a:pPr marL="0" indent="0" algn="ctr">
              <a:buNone/>
            </a:pPr>
            <a:r>
              <a:rPr lang="fr-FR" sz="4400" b="1" i="1" spc="50" dirty="0">
                <a:ln w="11430"/>
                <a:solidFill>
                  <a:srgbClr val="660066"/>
                </a:solidFill>
                <a:effectLst>
                  <a:outerShdw blurRad="76200" dist="50800" dir="5400000" algn="tl" rotWithShape="0">
                    <a:srgbClr val="000000">
                      <a:alpha val="65000"/>
                    </a:srgbClr>
                  </a:outerShdw>
                </a:effectLst>
                <a:latin typeface="Myriad Pro" pitchFamily="34" charset="0"/>
              </a:rPr>
              <a:t>QUELLE DEVRAIT ÊTRE NOTRE </a:t>
            </a:r>
            <a:r>
              <a:rPr lang="fr-FR" sz="4400" b="1" i="1" spc="50" dirty="0" smtClean="0">
                <a:ln w="11430"/>
                <a:solidFill>
                  <a:srgbClr val="660066"/>
                </a:solidFill>
                <a:effectLst>
                  <a:outerShdw blurRad="76200" dist="50800" dir="5400000" algn="tl" rotWithShape="0">
                    <a:srgbClr val="000000">
                      <a:alpha val="65000"/>
                    </a:srgbClr>
                  </a:outerShdw>
                </a:effectLst>
                <a:latin typeface="Myriad Pro" pitchFamily="34" charset="0"/>
              </a:rPr>
              <a:t>ATTITUDE ?</a:t>
            </a:r>
            <a:endParaRPr lang="fr-FR" sz="4400" b="1" i="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0233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10. MUTIMEDIA SDA\Imagenes para estudio\tema 06 sincerid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6" name="2 Marcador de contenido"/>
          <p:cNvSpPr txBox="1">
            <a:spLocks/>
          </p:cNvSpPr>
          <p:nvPr/>
        </p:nvSpPr>
        <p:spPr>
          <a:xfrm>
            <a:off x="4355977" y="1916832"/>
            <a:ext cx="4584902" cy="331236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Que </a:t>
            </a:r>
            <a:r>
              <a:rPr lang="es-ES" sz="4800" b="1" i="1" spc="50" dirty="0" err="1">
                <a:ln w="11430"/>
                <a:solidFill>
                  <a:srgbClr val="660066"/>
                </a:solidFill>
                <a:effectLst>
                  <a:outerShdw blurRad="76200" dist="50800" dir="5400000" algn="tl" rotWithShape="0">
                    <a:srgbClr val="000000">
                      <a:alpha val="65000"/>
                    </a:srgbClr>
                  </a:outerShdw>
                </a:effectLst>
                <a:latin typeface="Myriad Pro" pitchFamily="34" charset="0"/>
              </a:rPr>
              <a:t>devrions-nous</a:t>
            </a: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 </a:t>
            </a:r>
            <a:r>
              <a:rPr lang="es-ES" sz="4800" b="1" i="1" spc="50" dirty="0" err="1" smtClean="0">
                <a:ln w="11430"/>
                <a:solidFill>
                  <a:srgbClr val="660066"/>
                </a:solidFill>
                <a:effectLst>
                  <a:outerShdw blurRad="76200" dist="50800" dir="5400000" algn="tl" rotWithShape="0">
                    <a:srgbClr val="000000">
                      <a:alpha val="65000"/>
                    </a:srgbClr>
                  </a:outerShdw>
                </a:effectLst>
                <a:latin typeface="Myriad Pro" pitchFamily="34" charset="0"/>
              </a:rPr>
              <a:t>montrer</a:t>
            </a:r>
            <a:r>
              <a:rPr lang="es-ES" sz="4800" b="1" i="1" spc="50" dirty="0" smtClean="0">
                <a:ln w="11430"/>
                <a:solidFill>
                  <a:srgbClr val="660066"/>
                </a:solidFill>
                <a:effectLst>
                  <a:outerShdw blurRad="76200" dist="50800" dir="5400000" algn="tl" rotWithShape="0">
                    <a:srgbClr val="000000">
                      <a:alpha val="65000"/>
                    </a:srgbClr>
                  </a:outerShdw>
                </a:effectLst>
                <a:latin typeface="Myriad Pro" pitchFamily="34" charset="0"/>
              </a:rPr>
              <a:t> ? </a:t>
            </a:r>
            <a:endParaRPr lang="es-ES" sz="3600" b="1" i="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sp>
        <p:nvSpPr>
          <p:cNvPr id="7" name="1 Título"/>
          <p:cNvSpPr txBox="1">
            <a:spLocks/>
          </p:cNvSpPr>
          <p:nvPr/>
        </p:nvSpPr>
        <p:spPr>
          <a:xfrm>
            <a:off x="187851" y="5445224"/>
            <a:ext cx="8784976" cy="1224137"/>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7200" b="1" cap="all" dirty="0" err="1" smtClean="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SINCéRITÉ</a:t>
            </a:r>
            <a:endParaRPr lang="es-ES" sz="7200" b="1" i="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Myriad Pro" pitchFamily="34" charset="0"/>
            </a:endParaRPr>
          </a:p>
        </p:txBody>
      </p:sp>
      <p:pic>
        <p:nvPicPr>
          <p:cNvPr id="8"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7814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2500" fill="hold"/>
                                        <p:tgtEl>
                                          <p:spTgt spid="7"/>
                                        </p:tgtEl>
                                        <p:attrNameLst>
                                          <p:attrName>ppt_w</p:attrName>
                                        </p:attrNameLst>
                                      </p:cBhvr>
                                      <p:tavLst>
                                        <p:tav tm="0">
                                          <p:val>
                                            <p:fltVal val="0"/>
                                          </p:val>
                                        </p:tav>
                                        <p:tav tm="100000">
                                          <p:val>
                                            <p:strVal val="#ppt_w"/>
                                          </p:val>
                                        </p:tav>
                                      </p:tavLst>
                                    </p:anim>
                                    <p:anim calcmode="lin" valueType="num">
                                      <p:cBhvr>
                                        <p:cTn id="14" dur="2500" fill="hold"/>
                                        <p:tgtEl>
                                          <p:spTgt spid="7"/>
                                        </p:tgtEl>
                                        <p:attrNameLst>
                                          <p:attrName>ppt_h</p:attrName>
                                        </p:attrNameLst>
                                      </p:cBhvr>
                                      <p:tavLst>
                                        <p:tav tm="0">
                                          <p:val>
                                            <p:fltVal val="0"/>
                                          </p:val>
                                        </p:tav>
                                        <p:tav tm="100000">
                                          <p:val>
                                            <p:strVal val="#ppt_h"/>
                                          </p:val>
                                        </p:tav>
                                      </p:tavLst>
                                    </p:anim>
                                    <p:animEffect transition="in" filter="fade">
                                      <p:cBhvr>
                                        <p:cTn id="15" dur="2500"/>
                                        <p:tgtEl>
                                          <p:spTgt spid="7"/>
                                        </p:tgtEl>
                                      </p:cBhvr>
                                    </p:animEffect>
                                  </p:childTnLst>
                                </p:cTn>
                              </p:par>
                            </p:childTnLst>
                          </p:cTn>
                        </p:par>
                        <p:par>
                          <p:cTn id="16" fill="hold">
                            <p:stCondLst>
                              <p:cond delay="3500"/>
                            </p:stCondLst>
                            <p:childTnLst>
                              <p:par>
                                <p:cTn id="17" presetID="22" presetClass="entr" presetSubtype="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D:\10. MUTIMEDIA SDA\Imagenes para estudio\tema 06 versiculo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9567" y="323945"/>
            <a:ext cx="3069366"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err="1">
                <a:ln w="11430"/>
                <a:solidFill>
                  <a:srgbClr val="660066"/>
                </a:solidFill>
                <a:effectLst>
                  <a:outerShdw blurRad="76200" dist="50800" dir="5400000" algn="tl" rotWithShape="0">
                    <a:srgbClr val="000000">
                      <a:alpha val="65000"/>
                    </a:srgbClr>
                  </a:outerShdw>
                </a:effectLst>
                <a:latin typeface="Myriad Pro" pitchFamily="34" charset="0"/>
              </a:rPr>
              <a:t>Matthieu</a:t>
            </a:r>
            <a:r>
              <a:rPr lang="es-ES_tradnl" sz="3600" b="1" spc="50" dirty="0">
                <a:ln w="11430"/>
                <a:solidFill>
                  <a:srgbClr val="660066"/>
                </a:solidFill>
                <a:effectLst>
                  <a:outerShdw blurRad="76200" dist="50800" dir="5400000" algn="tl" rotWithShape="0">
                    <a:srgbClr val="000000">
                      <a:alpha val="65000"/>
                    </a:srgbClr>
                  </a:outerShdw>
                </a:effectLst>
                <a:latin typeface="Myriad Pro" pitchFamily="34" charset="0"/>
              </a:rPr>
              <a:t> </a:t>
            </a:r>
            <a:r>
              <a:rPr lang="es-ES_tradnl" sz="3600" b="1" spc="50" dirty="0" smtClean="0">
                <a:ln w="11430"/>
                <a:solidFill>
                  <a:srgbClr val="660066"/>
                </a:solidFill>
                <a:effectLst>
                  <a:outerShdw blurRad="76200" dist="50800" dir="5400000" algn="tl" rotWithShape="0">
                    <a:srgbClr val="000000">
                      <a:alpha val="65000"/>
                    </a:srgbClr>
                  </a:outerShdw>
                </a:effectLst>
                <a:latin typeface="Myriad Pro" pitchFamily="34" charset="0"/>
              </a:rPr>
              <a:t>6 : 5</a:t>
            </a:r>
            <a:endParaRPr lang="es-ES" sz="3600" b="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p:cNvSpPr txBox="1">
            <a:spLocks/>
          </p:cNvSpPr>
          <p:nvPr/>
        </p:nvSpPr>
        <p:spPr>
          <a:xfrm>
            <a:off x="611560" y="2316013"/>
            <a:ext cx="8208912"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r-FR"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Lorsque vous priez, </a:t>
            </a:r>
            <a:r>
              <a:rPr lang="fr-FR" sz="3600" b="1" i="1" spc="50" dirty="0">
                <a:ln w="11430"/>
                <a:solidFill>
                  <a:srgbClr val="FF0000"/>
                </a:solidFill>
                <a:effectLst>
                  <a:outerShdw blurRad="76200" dist="50800" dir="5400000" algn="tl" rotWithShape="0">
                    <a:srgbClr val="000000">
                      <a:alpha val="65000"/>
                    </a:srgbClr>
                  </a:outerShdw>
                </a:effectLst>
                <a:latin typeface="Myriad Pro" pitchFamily="34" charset="0"/>
              </a:rPr>
              <a:t>ne soyez pas comme les hypocrites</a:t>
            </a:r>
            <a:r>
              <a:rPr lang="fr-FR"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qui aiment à prier debout dans les synagogues et aux coins des rues, </a:t>
            </a:r>
            <a:r>
              <a:rPr lang="fr-FR" sz="3600" b="1" i="1" spc="50" dirty="0">
                <a:ln w="11430"/>
                <a:solidFill>
                  <a:srgbClr val="FF0000"/>
                </a:solidFill>
                <a:effectLst>
                  <a:outerShdw blurRad="76200" dist="50800" dir="5400000" algn="tl" rotWithShape="0">
                    <a:srgbClr val="000000">
                      <a:alpha val="65000"/>
                    </a:srgbClr>
                  </a:outerShdw>
                </a:effectLst>
                <a:latin typeface="Myriad Pro" pitchFamily="34" charset="0"/>
              </a:rPr>
              <a:t>pour être vus des hommes</a:t>
            </a:r>
            <a:r>
              <a:rPr lang="fr-FR"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Je vous le dis en vérité, ils reçoivent leur récompense. »</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8" name="1 Título"/>
          <p:cNvSpPr txBox="1">
            <a:spLocks/>
          </p:cNvSpPr>
          <p:nvPr/>
        </p:nvSpPr>
        <p:spPr>
          <a:xfrm>
            <a:off x="187851" y="5445224"/>
            <a:ext cx="8784976" cy="1224137"/>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7200" b="1" cap="all" dirty="0" err="1" smtClean="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SINCéRITÉ</a:t>
            </a:r>
            <a:endParaRPr lang="es-ES" sz="7200" b="1" i="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Myriad Pro" pitchFamily="34" charset="0"/>
            </a:endParaRPr>
          </a:p>
        </p:txBody>
      </p:sp>
    </p:spTree>
    <p:extLst>
      <p:ext uri="{BB962C8B-B14F-4D97-AF65-F5344CB8AC3E}">
        <p14:creationId xmlns:p14="http://schemas.microsoft.com/office/powerpoint/2010/main" val="8928209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250"/>
                                        <p:tgtEl>
                                          <p:spTgt spid="4"/>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3250"/>
                            </p:stCondLst>
                            <p:childTnLst>
                              <p:par>
                                <p:cTn id="18" presetID="22"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10. MUTIMEDIA SDA\Imagenes para estudio\tema 06 paragu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6351"/>
            <a:ext cx="9150351" cy="68643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6" name="2 Marcador de contenido"/>
          <p:cNvSpPr txBox="1">
            <a:spLocks/>
          </p:cNvSpPr>
          <p:nvPr/>
        </p:nvSpPr>
        <p:spPr>
          <a:xfrm>
            <a:off x="4355977" y="1916832"/>
            <a:ext cx="4248471" cy="331236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4800" b="1" i="1" spc="50" dirty="0" err="1">
                <a:ln w="11430"/>
                <a:solidFill>
                  <a:srgbClr val="660066"/>
                </a:solidFill>
                <a:effectLst>
                  <a:outerShdw blurRad="76200" dist="50800" dir="5400000" algn="tl" rotWithShape="0">
                    <a:srgbClr val="000000">
                      <a:alpha val="65000"/>
                    </a:srgbClr>
                  </a:outerShdw>
                </a:effectLst>
                <a:latin typeface="Myriad Pro" pitchFamily="34" charset="0"/>
              </a:rPr>
              <a:t>Comment</a:t>
            </a: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 </a:t>
            </a:r>
            <a:r>
              <a:rPr lang="es-ES" sz="4800" b="1" i="1" spc="50" dirty="0" err="1">
                <a:ln w="11430"/>
                <a:solidFill>
                  <a:srgbClr val="660066"/>
                </a:solidFill>
                <a:effectLst>
                  <a:outerShdw blurRad="76200" dist="50800" dir="5400000" algn="tl" rotWithShape="0">
                    <a:srgbClr val="000000">
                      <a:alpha val="65000"/>
                    </a:srgbClr>
                  </a:outerShdw>
                </a:effectLst>
                <a:latin typeface="Myriad Pro" pitchFamily="34" charset="0"/>
              </a:rPr>
              <a:t>devrions-nous</a:t>
            </a: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 </a:t>
            </a:r>
            <a:r>
              <a:rPr lang="es-ES" sz="4800" b="1" i="1" spc="50" dirty="0" err="1" smtClean="0">
                <a:ln w="11430"/>
                <a:solidFill>
                  <a:srgbClr val="660066"/>
                </a:solidFill>
                <a:effectLst>
                  <a:outerShdw blurRad="76200" dist="50800" dir="5400000" algn="tl" rotWithShape="0">
                    <a:srgbClr val="000000">
                      <a:alpha val="65000"/>
                    </a:srgbClr>
                  </a:outerShdw>
                </a:effectLst>
                <a:latin typeface="Myriad Pro" pitchFamily="34" charset="0"/>
              </a:rPr>
              <a:t>demander</a:t>
            </a:r>
            <a:r>
              <a:rPr lang="es-ES" sz="4800" b="1" i="1" spc="50" dirty="0" smtClean="0">
                <a:ln w="11430"/>
                <a:solidFill>
                  <a:srgbClr val="660066"/>
                </a:solidFill>
                <a:effectLst>
                  <a:outerShdw blurRad="76200" dist="50800" dir="5400000" algn="tl" rotWithShape="0">
                    <a:srgbClr val="000000">
                      <a:alpha val="65000"/>
                    </a:srgbClr>
                  </a:outerShdw>
                </a:effectLst>
                <a:latin typeface="Myriad Pro" pitchFamily="34" charset="0"/>
              </a:rPr>
              <a:t> ?</a:t>
            </a:r>
            <a:endParaRPr lang="es-ES" sz="3600" b="1" i="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sp>
        <p:nvSpPr>
          <p:cNvPr id="7" name="1 Título"/>
          <p:cNvSpPr txBox="1">
            <a:spLocks/>
          </p:cNvSpPr>
          <p:nvPr/>
        </p:nvSpPr>
        <p:spPr>
          <a:xfrm>
            <a:off x="187851" y="5445224"/>
            <a:ext cx="8784976" cy="1224137"/>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72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AVEC </a:t>
            </a:r>
            <a:r>
              <a:rPr lang="es-ES" sz="7200" b="1" cap="all" dirty="0" smtClean="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FOI</a:t>
            </a:r>
            <a:endParaRPr lang="es-ES" sz="72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endParaRPr>
          </a:p>
        </p:txBody>
      </p:sp>
      <p:pic>
        <p:nvPicPr>
          <p:cNvPr id="8"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9314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2500" fill="hold"/>
                                        <p:tgtEl>
                                          <p:spTgt spid="7"/>
                                        </p:tgtEl>
                                        <p:attrNameLst>
                                          <p:attrName>ppt_w</p:attrName>
                                        </p:attrNameLst>
                                      </p:cBhvr>
                                      <p:tavLst>
                                        <p:tav tm="0">
                                          <p:val>
                                            <p:fltVal val="0"/>
                                          </p:val>
                                        </p:tav>
                                        <p:tav tm="100000">
                                          <p:val>
                                            <p:strVal val="#ppt_w"/>
                                          </p:val>
                                        </p:tav>
                                      </p:tavLst>
                                    </p:anim>
                                    <p:anim calcmode="lin" valueType="num">
                                      <p:cBhvr>
                                        <p:cTn id="14" dur="2500" fill="hold"/>
                                        <p:tgtEl>
                                          <p:spTgt spid="7"/>
                                        </p:tgtEl>
                                        <p:attrNameLst>
                                          <p:attrName>ppt_h</p:attrName>
                                        </p:attrNameLst>
                                      </p:cBhvr>
                                      <p:tavLst>
                                        <p:tav tm="0">
                                          <p:val>
                                            <p:fltVal val="0"/>
                                          </p:val>
                                        </p:tav>
                                        <p:tav tm="100000">
                                          <p:val>
                                            <p:strVal val="#ppt_h"/>
                                          </p:val>
                                        </p:tav>
                                      </p:tavLst>
                                    </p:anim>
                                    <p:animEffect transition="in" filter="fade">
                                      <p:cBhvr>
                                        <p:cTn id="15" dur="2500"/>
                                        <p:tgtEl>
                                          <p:spTgt spid="7"/>
                                        </p:tgtEl>
                                      </p:cBhvr>
                                    </p:animEffect>
                                  </p:childTnLst>
                                </p:cTn>
                              </p:par>
                            </p:childTnLst>
                          </p:cTn>
                        </p:par>
                        <p:par>
                          <p:cTn id="16" fill="hold">
                            <p:stCondLst>
                              <p:cond delay="3500"/>
                            </p:stCondLst>
                            <p:childTnLst>
                              <p:par>
                                <p:cTn id="17" presetID="22" presetClass="entr" presetSubtype="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D:\10. MUTIMEDIA SDA\Imagenes para estudio\tema 06 versiculo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9567" y="323945"/>
            <a:ext cx="3319178"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a:ln w="11430"/>
                <a:solidFill>
                  <a:srgbClr val="660066"/>
                </a:solidFill>
                <a:effectLst>
                  <a:outerShdw blurRad="76200" dist="50800" dir="5400000" algn="tl" rotWithShape="0">
                    <a:srgbClr val="000000">
                      <a:alpha val="65000"/>
                    </a:srgbClr>
                  </a:outerShdw>
                </a:effectLst>
                <a:latin typeface="Myriad Pro" pitchFamily="34" charset="0"/>
              </a:rPr>
              <a:t>Jacques </a:t>
            </a:r>
            <a:r>
              <a:rPr lang="es-ES_tradnl" sz="3600" b="1" spc="50" dirty="0" smtClean="0">
                <a:ln w="11430"/>
                <a:solidFill>
                  <a:srgbClr val="660066"/>
                </a:solidFill>
                <a:effectLst>
                  <a:outerShdw blurRad="76200" dist="50800" dir="5400000" algn="tl" rotWithShape="0">
                    <a:srgbClr val="000000">
                      <a:alpha val="65000"/>
                    </a:srgbClr>
                  </a:outerShdw>
                </a:effectLst>
                <a:latin typeface="Myriad Pro" pitchFamily="34" charset="0"/>
              </a:rPr>
              <a:t>1 : 6-7 </a:t>
            </a:r>
            <a:endParaRPr lang="es-ES" sz="3600" b="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p:cNvSpPr txBox="1">
            <a:spLocks/>
          </p:cNvSpPr>
          <p:nvPr/>
        </p:nvSpPr>
        <p:spPr>
          <a:xfrm>
            <a:off x="611560" y="2316013"/>
            <a:ext cx="8208912"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r-FR" sz="36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t>
            </a:r>
            <a:r>
              <a:rPr lang="fr-FR"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fr-FR" sz="3600" b="1" i="1" spc="50" dirty="0">
                <a:ln w="11430"/>
                <a:solidFill>
                  <a:srgbClr val="FF0000"/>
                </a:solidFill>
                <a:effectLst>
                  <a:outerShdw blurRad="76200" dist="50800" dir="5400000" algn="tl" rotWithShape="0">
                    <a:srgbClr val="000000">
                      <a:alpha val="65000"/>
                    </a:srgbClr>
                  </a:outerShdw>
                </a:effectLst>
                <a:latin typeface="Myriad Pro" pitchFamily="34" charset="0"/>
              </a:rPr>
              <a:t>Mais qu'il l'a demande avec foi</a:t>
            </a:r>
            <a:r>
              <a:rPr lang="fr-FR"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sans douter; car celui qui doute est semblable au flot de la mer, agité par le vent et poussé de côté et d'autre.</a:t>
            </a:r>
          </a:p>
          <a:p>
            <a:pPr marL="0" indent="0" algn="ctr">
              <a:buNone/>
            </a:pPr>
            <a:r>
              <a:rPr lang="fr-FR"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Qu'un tel homme ne s'imagine pas qu'il recevra quelque chose du Seigneur </a:t>
            </a:r>
            <a:r>
              <a:rPr lang="fr-FR" sz="36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t>
            </a:r>
            <a:endParaRPr lang="fr-FR"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8" name="1 Título"/>
          <p:cNvSpPr txBox="1">
            <a:spLocks/>
          </p:cNvSpPr>
          <p:nvPr/>
        </p:nvSpPr>
        <p:spPr>
          <a:xfrm>
            <a:off x="187851" y="5445224"/>
            <a:ext cx="8784976" cy="1224137"/>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72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AVEC </a:t>
            </a:r>
            <a:r>
              <a:rPr lang="es-ES" sz="7200" b="1" cap="all" dirty="0" smtClean="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FOI</a:t>
            </a:r>
            <a:endParaRPr lang="es-ES" sz="72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endParaRPr>
          </a:p>
        </p:txBody>
      </p:sp>
    </p:spTree>
    <p:extLst>
      <p:ext uri="{BB962C8B-B14F-4D97-AF65-F5344CB8AC3E}">
        <p14:creationId xmlns:p14="http://schemas.microsoft.com/office/powerpoint/2010/main" val="9231869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250"/>
                                        <p:tgtEl>
                                          <p:spTgt spid="4"/>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3250"/>
                            </p:stCondLst>
                            <p:childTnLst>
                              <p:par>
                                <p:cTn id="18" presetID="22"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10. MUTIMEDIA SDA\Imagenes para estudio\tema 06 paragua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7" name="2 Marcador de contenido"/>
          <p:cNvSpPr txBox="1">
            <a:spLocks/>
          </p:cNvSpPr>
          <p:nvPr/>
        </p:nvSpPr>
        <p:spPr>
          <a:xfrm>
            <a:off x="5724128" y="3356992"/>
            <a:ext cx="2880319" cy="1728192"/>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s-ES" sz="4800" b="1" i="1" spc="50" dirty="0" smtClean="0">
                <a:ln w="11430"/>
                <a:solidFill>
                  <a:srgbClr val="660066"/>
                </a:solidFill>
                <a:effectLst>
                  <a:outerShdw blurRad="76200" dist="50800" dir="5400000" algn="tl" rotWithShape="0">
                    <a:srgbClr val="000000">
                      <a:alpha val="65000"/>
                    </a:srgbClr>
                  </a:outerShdw>
                </a:effectLst>
                <a:latin typeface="Myriad Pro" pitchFamily="34" charset="0"/>
              </a:rPr>
              <a:t>Demande </a:t>
            </a:r>
            <a:r>
              <a:rPr lang="es-ES" sz="4800" b="1" i="1" spc="50" dirty="0" err="1">
                <a:ln w="11430"/>
                <a:solidFill>
                  <a:srgbClr val="660066"/>
                </a:solidFill>
                <a:effectLst>
                  <a:outerShdw blurRad="76200" dist="50800" dir="5400000" algn="tl" rotWithShape="0">
                    <a:srgbClr val="000000">
                      <a:alpha val="65000"/>
                    </a:srgbClr>
                  </a:outerShdw>
                </a:effectLst>
                <a:latin typeface="Myriad Pro" pitchFamily="34" charset="0"/>
              </a:rPr>
              <a:t>avec</a:t>
            </a: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 </a:t>
            </a:r>
            <a:r>
              <a:rPr lang="es-ES" sz="4800" b="1" i="1" spc="50" dirty="0" err="1">
                <a:ln w="11430"/>
                <a:solidFill>
                  <a:srgbClr val="660066"/>
                </a:solidFill>
                <a:effectLst>
                  <a:outerShdw blurRad="76200" dist="50800" dir="5400000" algn="tl" rotWithShape="0">
                    <a:srgbClr val="000000">
                      <a:alpha val="65000"/>
                    </a:srgbClr>
                  </a:outerShdw>
                </a:effectLst>
                <a:latin typeface="Myriad Pro" pitchFamily="34" charset="0"/>
              </a:rPr>
              <a:t>foi</a:t>
            </a:r>
            <a:endParaRPr lang="es-ES" sz="3600" b="1" i="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7681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descr="D:\10. MUTIMEDIA SDA\Imagenes para estudio\tema 06 publican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6" name="2 Marcador de contenido"/>
          <p:cNvSpPr txBox="1">
            <a:spLocks/>
          </p:cNvSpPr>
          <p:nvPr/>
        </p:nvSpPr>
        <p:spPr>
          <a:xfrm>
            <a:off x="3851920" y="1916832"/>
            <a:ext cx="4968552" cy="331236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r-FR" sz="4800" b="1" i="1" spc="50" dirty="0">
                <a:ln w="11430"/>
                <a:solidFill>
                  <a:srgbClr val="660066"/>
                </a:solidFill>
                <a:effectLst>
                  <a:outerShdw blurRad="76200" dist="50800" dir="5400000" algn="tl" rotWithShape="0">
                    <a:srgbClr val="000000">
                      <a:alpha val="65000"/>
                    </a:srgbClr>
                  </a:outerShdw>
                </a:effectLst>
                <a:latin typeface="Myriad Pro" pitchFamily="34" charset="0"/>
              </a:rPr>
              <a:t>Nous devons être humbles. Quelle parabole nous montre </a:t>
            </a:r>
            <a:r>
              <a:rPr lang="fr-FR" sz="4800" b="1" i="1" spc="50" dirty="0" smtClean="0">
                <a:ln w="11430"/>
                <a:solidFill>
                  <a:srgbClr val="660066"/>
                </a:solidFill>
                <a:effectLst>
                  <a:outerShdw blurRad="76200" dist="50800" dir="5400000" algn="tl" rotWithShape="0">
                    <a:srgbClr val="000000">
                      <a:alpha val="65000"/>
                    </a:srgbClr>
                  </a:outerShdw>
                </a:effectLst>
                <a:latin typeface="Myriad Pro" pitchFamily="34" charset="0"/>
              </a:rPr>
              <a:t>cela ? </a:t>
            </a:r>
            <a:endParaRPr lang="es-ES" sz="3600" b="1" i="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sp>
        <p:nvSpPr>
          <p:cNvPr id="7" name="1 Título"/>
          <p:cNvSpPr txBox="1">
            <a:spLocks/>
          </p:cNvSpPr>
          <p:nvPr/>
        </p:nvSpPr>
        <p:spPr>
          <a:xfrm>
            <a:off x="187851" y="5445224"/>
            <a:ext cx="8784976" cy="1224137"/>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80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HUMILITÉ</a:t>
            </a:r>
            <a:endParaRPr lang="es-ES" sz="5400" b="1" i="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Myriad Pro" pitchFamily="34" charset="0"/>
            </a:endParaRPr>
          </a:p>
        </p:txBody>
      </p:sp>
      <p:pic>
        <p:nvPicPr>
          <p:cNvPr id="8"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1545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2500" fill="hold"/>
                                        <p:tgtEl>
                                          <p:spTgt spid="7"/>
                                        </p:tgtEl>
                                        <p:attrNameLst>
                                          <p:attrName>ppt_w</p:attrName>
                                        </p:attrNameLst>
                                      </p:cBhvr>
                                      <p:tavLst>
                                        <p:tav tm="0">
                                          <p:val>
                                            <p:fltVal val="0"/>
                                          </p:val>
                                        </p:tav>
                                        <p:tav tm="100000">
                                          <p:val>
                                            <p:strVal val="#ppt_w"/>
                                          </p:val>
                                        </p:tav>
                                      </p:tavLst>
                                    </p:anim>
                                    <p:anim calcmode="lin" valueType="num">
                                      <p:cBhvr>
                                        <p:cTn id="14" dur="2500" fill="hold"/>
                                        <p:tgtEl>
                                          <p:spTgt spid="7"/>
                                        </p:tgtEl>
                                        <p:attrNameLst>
                                          <p:attrName>ppt_h</p:attrName>
                                        </p:attrNameLst>
                                      </p:cBhvr>
                                      <p:tavLst>
                                        <p:tav tm="0">
                                          <p:val>
                                            <p:fltVal val="0"/>
                                          </p:val>
                                        </p:tav>
                                        <p:tav tm="100000">
                                          <p:val>
                                            <p:strVal val="#ppt_h"/>
                                          </p:val>
                                        </p:tav>
                                      </p:tavLst>
                                    </p:anim>
                                    <p:animEffect transition="in" filter="fade">
                                      <p:cBhvr>
                                        <p:cTn id="15" dur="2500"/>
                                        <p:tgtEl>
                                          <p:spTgt spid="7"/>
                                        </p:tgtEl>
                                      </p:cBhvr>
                                    </p:animEffect>
                                  </p:childTnLst>
                                </p:cTn>
                              </p:par>
                            </p:childTnLst>
                          </p:cTn>
                        </p:par>
                        <p:par>
                          <p:cTn id="16" fill="hold">
                            <p:stCondLst>
                              <p:cond delay="3500"/>
                            </p:stCondLst>
                            <p:childTnLst>
                              <p:par>
                                <p:cTn id="17" presetID="22" presetClass="entr" presetSubtype="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10. MUTIMEDIA SDA\Imagenes para estudio\tema 06 farise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81" y="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7" name="2 Marcador de contenido"/>
          <p:cNvSpPr txBox="1">
            <a:spLocks/>
          </p:cNvSpPr>
          <p:nvPr/>
        </p:nvSpPr>
        <p:spPr>
          <a:xfrm>
            <a:off x="2987824" y="260648"/>
            <a:ext cx="4608512" cy="331236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r-FR" sz="4800" b="1" i="1" spc="50" dirty="0">
                <a:ln w="11430"/>
                <a:solidFill>
                  <a:srgbClr val="FF00FF"/>
                </a:solidFill>
                <a:effectLst>
                  <a:outerShdw blurRad="76200" dist="50800" dir="5400000" algn="tl" rotWithShape="0">
                    <a:srgbClr val="000000">
                      <a:alpha val="65000"/>
                    </a:srgbClr>
                  </a:outerShdw>
                </a:effectLst>
                <a:latin typeface="Myriad Pro" pitchFamily="34" charset="0"/>
              </a:rPr>
              <a:t>Le pharisien et le </a:t>
            </a:r>
            <a:r>
              <a:rPr lang="fr-FR" sz="4800" b="1" i="1" spc="50" dirty="0" smtClean="0">
                <a:ln w="11430"/>
                <a:solidFill>
                  <a:srgbClr val="FF00FF"/>
                </a:solidFill>
                <a:effectLst>
                  <a:outerShdw blurRad="76200" dist="50800" dir="5400000" algn="tl" rotWithShape="0">
                    <a:srgbClr val="000000">
                      <a:alpha val="65000"/>
                    </a:srgbClr>
                  </a:outerShdw>
                </a:effectLst>
                <a:latin typeface="Myriad Pro" pitchFamily="34" charset="0"/>
              </a:rPr>
              <a:t>publicain</a:t>
            </a:r>
          </a:p>
          <a:p>
            <a:pPr marL="0" indent="0" algn="ctr">
              <a:buNone/>
            </a:pPr>
            <a:r>
              <a:rPr lang="es-ES" sz="4000" b="1" i="1" spc="50" dirty="0" err="1" smtClean="0">
                <a:ln w="11430"/>
                <a:solidFill>
                  <a:srgbClr val="FF0000"/>
                </a:solidFill>
                <a:effectLst>
                  <a:outerShdw blurRad="76200" dist="50800" dir="5400000" algn="tl" rotWithShape="0">
                    <a:srgbClr val="000000">
                      <a:alpha val="65000"/>
                    </a:srgbClr>
                  </a:outerShdw>
                </a:effectLst>
                <a:latin typeface="Myriad Pro" pitchFamily="34" charset="0"/>
              </a:rPr>
              <a:t>Luc</a:t>
            </a:r>
            <a:r>
              <a:rPr lang="es-ES" sz="40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 18 : 9-14</a:t>
            </a:r>
            <a:endParaRPr lang="es-ES" sz="48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7042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10. MUTIMEDIA SDA\Imagenes para estudio\tema06 carg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491880" y="1772816"/>
            <a:ext cx="5544616" cy="3528392"/>
          </a:xfrm>
        </p:spPr>
        <p:txBody>
          <a:bodyPr>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fr-FR" sz="3000"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Que pouvons-nous faire quand nous avons des problèmes personnels ou spirituels, des problèmes de santé, de famille, de </a:t>
            </a:r>
            <a:r>
              <a:rPr lang="fr-FR" sz="3000" b="1" i="1" spc="50" dirty="0" smtClean="0">
                <a:ln w="11430"/>
                <a:effectLst>
                  <a:outerShdw blurRad="76200" dist="50800" dir="5400000" algn="tl" rotWithShape="0">
                    <a:srgbClr val="000000">
                      <a:alpha val="65000"/>
                    </a:srgbClr>
                  </a:outerShdw>
                </a:effectLst>
                <a:latin typeface="Myriad Pro Cond" pitchFamily="34" charset="0"/>
                <a:ea typeface="Adobe Fan Heiti Std B" pitchFamily="34" charset="-128"/>
              </a:rPr>
              <a:t>travail ? </a:t>
            </a:r>
          </a:p>
          <a:p>
            <a:pPr marL="0" indent="0">
              <a:buNone/>
            </a:pPr>
            <a:r>
              <a:rPr lang="fr-FR" sz="3000" b="1" i="1" spc="50" dirty="0" smtClean="0">
                <a:ln w="11430"/>
                <a:effectLst>
                  <a:outerShdw blurRad="76200" dist="50800" dir="5400000" algn="tl" rotWithShape="0">
                    <a:srgbClr val="000000">
                      <a:alpha val="65000"/>
                    </a:srgbClr>
                  </a:outerShdw>
                </a:effectLst>
                <a:latin typeface="Myriad Pro Cond" pitchFamily="34" charset="0"/>
                <a:ea typeface="Adobe Fan Heiti Std B" pitchFamily="34" charset="-128"/>
              </a:rPr>
              <a:t>Peut-être </a:t>
            </a:r>
            <a:r>
              <a:rPr lang="fr-FR" sz="3000"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avez-vous des remords pour vos échecs, ou vous vous sentez </a:t>
            </a:r>
            <a:r>
              <a:rPr lang="fr-FR" sz="3000" b="1" i="1" spc="50" dirty="0" smtClean="0">
                <a:ln w="11430"/>
                <a:effectLst>
                  <a:outerShdw blurRad="76200" dist="50800" dir="5400000" algn="tl" rotWithShape="0">
                    <a:srgbClr val="000000">
                      <a:alpha val="65000"/>
                    </a:srgbClr>
                  </a:outerShdw>
                </a:effectLst>
                <a:latin typeface="Myriad Pro Cond" pitchFamily="34" charset="0"/>
                <a:ea typeface="Adobe Fan Heiti Std B" pitchFamily="34" charset="-128"/>
              </a:rPr>
              <a:t>frustré, seul </a:t>
            </a:r>
            <a:r>
              <a:rPr lang="fr-FR" sz="3000"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et découragé ne sachant pas à </a:t>
            </a:r>
            <a:r>
              <a:rPr lang="fr-FR" sz="3000" b="1" i="1" spc="50" dirty="0" smtClean="0">
                <a:ln w="11430"/>
                <a:effectLst>
                  <a:outerShdw blurRad="76200" dist="50800" dir="5400000" algn="tl" rotWithShape="0">
                    <a:srgbClr val="000000">
                      <a:alpha val="65000"/>
                    </a:srgbClr>
                  </a:outerShdw>
                </a:effectLst>
                <a:latin typeface="Myriad Pro Cond" pitchFamily="34" charset="0"/>
                <a:ea typeface="Adobe Fan Heiti Std B" pitchFamily="34" charset="-128"/>
              </a:rPr>
              <a:t>qui ouvrir </a:t>
            </a:r>
            <a:r>
              <a:rPr lang="fr-FR" sz="3000"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votre cœur</a:t>
            </a:r>
            <a:r>
              <a:rPr lang="fr-FR" sz="3000" b="1" i="1" spc="50" dirty="0" smtClean="0">
                <a:ln w="11430"/>
                <a:effectLst>
                  <a:outerShdw blurRad="76200" dist="50800" dir="5400000" algn="tl" rotWithShape="0">
                    <a:srgbClr val="000000">
                      <a:alpha val="65000"/>
                    </a:srgbClr>
                  </a:outerShdw>
                </a:effectLst>
                <a:latin typeface="Myriad Pro Cond" pitchFamily="34" charset="0"/>
                <a:ea typeface="Adobe Fan Heiti Std B" pitchFamily="34" charset="-128"/>
              </a:rPr>
              <a:t>.</a:t>
            </a:r>
            <a:endParaRPr lang="fr-FR" sz="3000"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endParaRPr>
          </a:p>
        </p:txBody>
      </p:sp>
      <p:sp>
        <p:nvSpPr>
          <p:cNvPr id="2" name="1 Rectángulo"/>
          <p:cNvSpPr/>
          <p:nvPr/>
        </p:nvSpPr>
        <p:spPr>
          <a:xfrm rot="20669412">
            <a:off x="717216" y="2806845"/>
            <a:ext cx="864096" cy="369332"/>
          </a:xfrm>
          <a:prstGeom prst="rect">
            <a:avLst/>
          </a:prstGeom>
        </p:spPr>
        <p:txBody>
          <a:bodyPr wrap="square">
            <a:spAutoFit/>
          </a:bodyPr>
          <a:lstStyle/>
          <a:p>
            <a:r>
              <a:rPr lang="es-AR" b="1" dirty="0" err="1">
                <a:solidFill>
                  <a:schemeClr val="tx2">
                    <a:lumMod val="75000"/>
                  </a:schemeClr>
                </a:solidFill>
              </a:rPr>
              <a:t>Doutes</a:t>
            </a:r>
            <a:endParaRPr lang="es-AR" b="1" dirty="0" smtClean="0">
              <a:solidFill>
                <a:schemeClr val="tx2">
                  <a:lumMod val="75000"/>
                </a:schemeClr>
              </a:solidFill>
            </a:endParaRPr>
          </a:p>
        </p:txBody>
      </p:sp>
      <p:sp>
        <p:nvSpPr>
          <p:cNvPr id="6" name="5 Rectángulo"/>
          <p:cNvSpPr/>
          <p:nvPr/>
        </p:nvSpPr>
        <p:spPr>
          <a:xfrm rot="19964448">
            <a:off x="412026" y="2105134"/>
            <a:ext cx="1226235" cy="369332"/>
          </a:xfrm>
          <a:prstGeom prst="rect">
            <a:avLst/>
          </a:prstGeom>
        </p:spPr>
        <p:txBody>
          <a:bodyPr wrap="square">
            <a:spAutoFit/>
          </a:bodyPr>
          <a:lstStyle/>
          <a:p>
            <a:r>
              <a:rPr lang="es-AR" b="1" dirty="0" err="1">
                <a:solidFill>
                  <a:schemeClr val="tx2">
                    <a:lumMod val="75000"/>
                  </a:schemeClr>
                </a:solidFill>
              </a:rPr>
              <a:t>Problèmes</a:t>
            </a:r>
            <a:endParaRPr lang="es-AR" b="1" dirty="0" smtClean="0">
              <a:solidFill>
                <a:schemeClr val="tx2">
                  <a:lumMod val="75000"/>
                </a:schemeClr>
              </a:solidFill>
            </a:endParaRPr>
          </a:p>
        </p:txBody>
      </p:sp>
      <p:sp>
        <p:nvSpPr>
          <p:cNvPr id="7" name="6 Rectángulo"/>
          <p:cNvSpPr/>
          <p:nvPr/>
        </p:nvSpPr>
        <p:spPr>
          <a:xfrm>
            <a:off x="395536" y="3203684"/>
            <a:ext cx="1326920" cy="369332"/>
          </a:xfrm>
          <a:prstGeom prst="rect">
            <a:avLst/>
          </a:prstGeom>
        </p:spPr>
        <p:txBody>
          <a:bodyPr wrap="square">
            <a:spAutoFit/>
          </a:bodyPr>
          <a:lstStyle/>
          <a:p>
            <a:r>
              <a:rPr lang="es-AR" b="1" dirty="0" err="1">
                <a:solidFill>
                  <a:schemeClr val="tx2">
                    <a:lumMod val="75000"/>
                  </a:schemeClr>
                </a:solidFill>
              </a:rPr>
              <a:t>C</a:t>
            </a:r>
            <a:r>
              <a:rPr lang="es-AR" b="1" dirty="0" err="1" smtClean="0">
                <a:solidFill>
                  <a:schemeClr val="tx2">
                    <a:lumMod val="75000"/>
                  </a:schemeClr>
                </a:solidFill>
              </a:rPr>
              <a:t>ulpabilité</a:t>
            </a:r>
            <a:endParaRPr lang="es-AR" b="1" dirty="0" smtClean="0">
              <a:solidFill>
                <a:schemeClr val="tx2">
                  <a:lumMod val="75000"/>
                </a:schemeClr>
              </a:solidFill>
            </a:endParaRPr>
          </a:p>
        </p:txBody>
      </p:sp>
      <p:sp>
        <p:nvSpPr>
          <p:cNvPr id="5" name="4 Rectángulo"/>
          <p:cNvSpPr/>
          <p:nvPr/>
        </p:nvSpPr>
        <p:spPr>
          <a:xfrm rot="20091695">
            <a:off x="323970" y="2422732"/>
            <a:ext cx="1686076" cy="378009"/>
          </a:xfrm>
          <a:prstGeom prst="rect">
            <a:avLst/>
          </a:prstGeom>
        </p:spPr>
        <p:txBody>
          <a:bodyPr wrap="square">
            <a:spAutoFit/>
          </a:bodyPr>
          <a:lstStyle/>
          <a:p>
            <a:r>
              <a:rPr lang="es-AR" b="1" dirty="0" err="1">
                <a:solidFill>
                  <a:schemeClr val="tx2">
                    <a:lumMod val="75000"/>
                  </a:schemeClr>
                </a:solidFill>
              </a:rPr>
              <a:t>Préoccupations</a:t>
            </a:r>
            <a:endParaRPr lang="es-AR" b="1" dirty="0">
              <a:solidFill>
                <a:schemeClr val="tx2">
                  <a:lumMod val="75000"/>
                </a:schemeClr>
              </a:solidFill>
            </a:endParaRPr>
          </a:p>
        </p:txBody>
      </p:sp>
      <p:pic>
        <p:nvPicPr>
          <p:cNvPr id="9"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717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descr="D:\10. MUTIMEDIA SDA\Imagenes para estudio\tema 06 rodilla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6" name="2 Marcador de contenido"/>
          <p:cNvSpPr txBox="1">
            <a:spLocks/>
          </p:cNvSpPr>
          <p:nvPr/>
        </p:nvSpPr>
        <p:spPr>
          <a:xfrm>
            <a:off x="3995936" y="1844824"/>
            <a:ext cx="4968552" cy="331236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r-FR" sz="4400" b="1" i="1" spc="50" dirty="0">
                <a:ln w="11430"/>
                <a:solidFill>
                  <a:srgbClr val="660066"/>
                </a:solidFill>
                <a:effectLst>
                  <a:outerShdw blurRad="76200" dist="50800" dir="5400000" algn="tl" rotWithShape="0">
                    <a:srgbClr val="000000">
                      <a:alpha val="65000"/>
                    </a:srgbClr>
                  </a:outerShdw>
                </a:effectLst>
                <a:latin typeface="Myriad Pro" pitchFamily="34" charset="0"/>
              </a:rPr>
              <a:t>Quelle est la meilleure position pour une prière </a:t>
            </a:r>
            <a:r>
              <a:rPr lang="fr-FR" sz="4400" b="1" i="1" spc="50" dirty="0" smtClean="0">
                <a:ln w="11430"/>
                <a:solidFill>
                  <a:srgbClr val="660066"/>
                </a:solidFill>
                <a:effectLst>
                  <a:outerShdw blurRad="76200" dist="50800" dir="5400000" algn="tl" rotWithShape="0">
                    <a:srgbClr val="000000">
                      <a:alpha val="65000"/>
                    </a:srgbClr>
                  </a:outerShdw>
                </a:effectLst>
                <a:latin typeface="Myriad Pro" pitchFamily="34" charset="0"/>
              </a:rPr>
              <a:t>respectueuse ? </a:t>
            </a:r>
            <a:endParaRPr lang="es-ES" b="1" i="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pic>
        <p:nvPicPr>
          <p:cNvPr id="8"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35814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1 Título"/>
          <p:cNvSpPr txBox="1">
            <a:spLocks/>
          </p:cNvSpPr>
          <p:nvPr/>
        </p:nvSpPr>
        <p:spPr>
          <a:xfrm>
            <a:off x="176337" y="5445224"/>
            <a:ext cx="8784976" cy="1224137"/>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72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REVERENCE</a:t>
            </a:r>
            <a:endParaRPr lang="es-ES" sz="7200" b="1" i="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Myriad Pro" pitchFamily="34" charset="0"/>
            </a:endParaRPr>
          </a:p>
        </p:txBody>
      </p:sp>
      <p:pic>
        <p:nvPicPr>
          <p:cNvPr id="9"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2817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2500" fill="hold"/>
                                        <p:tgtEl>
                                          <p:spTgt spid="7"/>
                                        </p:tgtEl>
                                        <p:attrNameLst>
                                          <p:attrName>ppt_w</p:attrName>
                                        </p:attrNameLst>
                                      </p:cBhvr>
                                      <p:tavLst>
                                        <p:tav tm="0">
                                          <p:val>
                                            <p:fltVal val="0"/>
                                          </p:val>
                                        </p:tav>
                                        <p:tav tm="100000">
                                          <p:val>
                                            <p:strVal val="#ppt_w"/>
                                          </p:val>
                                        </p:tav>
                                      </p:tavLst>
                                    </p:anim>
                                    <p:anim calcmode="lin" valueType="num">
                                      <p:cBhvr>
                                        <p:cTn id="14" dur="2500" fill="hold"/>
                                        <p:tgtEl>
                                          <p:spTgt spid="7"/>
                                        </p:tgtEl>
                                        <p:attrNameLst>
                                          <p:attrName>ppt_h</p:attrName>
                                        </p:attrNameLst>
                                      </p:cBhvr>
                                      <p:tavLst>
                                        <p:tav tm="0">
                                          <p:val>
                                            <p:fltVal val="0"/>
                                          </p:val>
                                        </p:tav>
                                        <p:tav tm="100000">
                                          <p:val>
                                            <p:strVal val="#ppt_h"/>
                                          </p:val>
                                        </p:tav>
                                      </p:tavLst>
                                    </p:anim>
                                    <p:animEffect transition="in" filter="fade">
                                      <p:cBhvr>
                                        <p:cTn id="15" dur="2500"/>
                                        <p:tgtEl>
                                          <p:spTgt spid="7"/>
                                        </p:tgtEl>
                                      </p:cBhvr>
                                    </p:animEffect>
                                  </p:childTnLst>
                                </p:cTn>
                              </p:par>
                            </p:childTnLst>
                          </p:cTn>
                        </p:par>
                        <p:par>
                          <p:cTn id="16" fill="hold">
                            <p:stCondLst>
                              <p:cond delay="3500"/>
                            </p:stCondLst>
                            <p:childTnLst>
                              <p:par>
                                <p:cTn id="17" presetID="22" presetClass="entr" presetSubtype="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par>
                          <p:cTn id="20" fill="hold">
                            <p:stCondLst>
                              <p:cond delay="4000"/>
                            </p:stCondLst>
                            <p:childTnLst>
                              <p:par>
                                <p:cTn id="21" presetID="22" presetClass="entr" presetSubtype="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D:\10. MUTIMEDIA SDA\Imagenes para estudio\tema 06 versiculo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0"/>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9567" y="323945"/>
            <a:ext cx="3485249"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err="1">
                <a:ln w="11430"/>
                <a:solidFill>
                  <a:srgbClr val="660066"/>
                </a:solidFill>
                <a:effectLst>
                  <a:outerShdw blurRad="76200" dist="50800" dir="5400000" algn="tl" rotWithShape="0">
                    <a:srgbClr val="000000">
                      <a:alpha val="65000"/>
                    </a:srgbClr>
                  </a:outerShdw>
                </a:effectLst>
                <a:latin typeface="Myriad Pro" pitchFamily="34" charset="0"/>
              </a:rPr>
              <a:t>Romains</a:t>
            </a:r>
            <a:r>
              <a:rPr lang="es-ES_tradnl" sz="3600" b="1" spc="50" dirty="0">
                <a:ln w="11430"/>
                <a:solidFill>
                  <a:srgbClr val="660066"/>
                </a:solidFill>
                <a:effectLst>
                  <a:outerShdw blurRad="76200" dist="50800" dir="5400000" algn="tl" rotWithShape="0">
                    <a:srgbClr val="000000">
                      <a:alpha val="65000"/>
                    </a:srgbClr>
                  </a:outerShdw>
                </a:effectLst>
                <a:latin typeface="Myriad Pro" pitchFamily="34" charset="0"/>
              </a:rPr>
              <a:t> </a:t>
            </a:r>
            <a:r>
              <a:rPr lang="es-ES_tradnl" sz="3600" b="1" spc="50" dirty="0" smtClean="0">
                <a:ln w="11430"/>
                <a:solidFill>
                  <a:srgbClr val="660066"/>
                </a:solidFill>
                <a:effectLst>
                  <a:outerShdw blurRad="76200" dist="50800" dir="5400000" algn="tl" rotWithShape="0">
                    <a:srgbClr val="000000">
                      <a:alpha val="65000"/>
                    </a:srgbClr>
                  </a:outerShdw>
                </a:effectLst>
                <a:latin typeface="Myriad Pro" pitchFamily="34" charset="0"/>
              </a:rPr>
              <a:t>14 : 11</a:t>
            </a:r>
            <a:endParaRPr lang="es-ES" sz="3600" b="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p:cNvSpPr txBox="1">
            <a:spLocks/>
          </p:cNvSpPr>
          <p:nvPr/>
        </p:nvSpPr>
        <p:spPr>
          <a:xfrm>
            <a:off x="1043608" y="2316013"/>
            <a:ext cx="6912768"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r-FR"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Car il est écrit: Je suis vivant, dit le Seigneur, </a:t>
            </a:r>
            <a:r>
              <a:rPr lang="fr-FR" sz="3600" b="1" i="1" spc="50" dirty="0">
                <a:ln w="11430"/>
                <a:solidFill>
                  <a:srgbClr val="FF0000"/>
                </a:solidFill>
                <a:effectLst>
                  <a:outerShdw blurRad="76200" dist="50800" dir="5400000" algn="tl" rotWithShape="0">
                    <a:srgbClr val="000000">
                      <a:alpha val="65000"/>
                    </a:srgbClr>
                  </a:outerShdw>
                </a:effectLst>
                <a:latin typeface="Myriad Pro" pitchFamily="34" charset="0"/>
              </a:rPr>
              <a:t>Tout genou fléchira devant moi</a:t>
            </a:r>
            <a:r>
              <a:rPr lang="fr-FR"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Et toute langue donnera gloire à Dieu. »</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8" name="1 Título"/>
          <p:cNvSpPr txBox="1">
            <a:spLocks/>
          </p:cNvSpPr>
          <p:nvPr/>
        </p:nvSpPr>
        <p:spPr>
          <a:xfrm>
            <a:off x="176337" y="5445224"/>
            <a:ext cx="8784976" cy="1224137"/>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72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REVERENCE</a:t>
            </a:r>
            <a:endParaRPr lang="es-ES" sz="7200" b="1" i="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Myriad Pro" pitchFamily="34" charset="0"/>
            </a:endParaRPr>
          </a:p>
        </p:txBody>
      </p:sp>
    </p:spTree>
    <p:extLst>
      <p:ext uri="{BB962C8B-B14F-4D97-AF65-F5344CB8AC3E}">
        <p14:creationId xmlns:p14="http://schemas.microsoft.com/office/powerpoint/2010/main" val="21550543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250"/>
                                        <p:tgtEl>
                                          <p:spTgt spid="4"/>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3250"/>
                            </p:stCondLst>
                            <p:childTnLst>
                              <p:par>
                                <p:cTn id="18" presetID="22"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par>
                          <p:cTn id="21" fill="hold">
                            <p:stCondLst>
                              <p:cond delay="3750"/>
                            </p:stCondLst>
                            <p:childTnLst>
                              <p:par>
                                <p:cTn id="22" presetID="53" presetClass="entr" presetSubtype="16"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2500" fill="hold"/>
                                        <p:tgtEl>
                                          <p:spTgt spid="8"/>
                                        </p:tgtEl>
                                        <p:attrNameLst>
                                          <p:attrName>ppt_w</p:attrName>
                                        </p:attrNameLst>
                                      </p:cBhvr>
                                      <p:tavLst>
                                        <p:tav tm="0">
                                          <p:val>
                                            <p:fltVal val="0"/>
                                          </p:val>
                                        </p:tav>
                                        <p:tav tm="100000">
                                          <p:val>
                                            <p:strVal val="#ppt_w"/>
                                          </p:val>
                                        </p:tav>
                                      </p:tavLst>
                                    </p:anim>
                                    <p:anim calcmode="lin" valueType="num">
                                      <p:cBhvr>
                                        <p:cTn id="25" dur="2500" fill="hold"/>
                                        <p:tgtEl>
                                          <p:spTgt spid="8"/>
                                        </p:tgtEl>
                                        <p:attrNameLst>
                                          <p:attrName>ppt_h</p:attrName>
                                        </p:attrNameLst>
                                      </p:cBhvr>
                                      <p:tavLst>
                                        <p:tav tm="0">
                                          <p:val>
                                            <p:fltVal val="0"/>
                                          </p:val>
                                        </p:tav>
                                        <p:tav tm="100000">
                                          <p:val>
                                            <p:strVal val="#ppt_h"/>
                                          </p:val>
                                        </p:tav>
                                      </p:tavLst>
                                    </p:anim>
                                    <p:animEffect transition="in" filter="fade">
                                      <p:cBhvr>
                                        <p:cTn id="26" dur="2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D:\10. MUTIMEDIA SDA\Imagenes para estudio\tema 06 rodill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6" name="2 Marcador de contenido"/>
          <p:cNvSpPr txBox="1">
            <a:spLocks/>
          </p:cNvSpPr>
          <p:nvPr/>
        </p:nvSpPr>
        <p:spPr>
          <a:xfrm>
            <a:off x="4283968" y="1772816"/>
            <a:ext cx="4608512" cy="331236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Que </a:t>
            </a:r>
            <a:r>
              <a:rPr lang="es-ES" sz="4800" b="1" i="1" spc="50" dirty="0" err="1">
                <a:ln w="11430"/>
                <a:solidFill>
                  <a:srgbClr val="660066"/>
                </a:solidFill>
                <a:effectLst>
                  <a:outerShdw blurRad="76200" dist="50800" dir="5400000" algn="tl" rotWithShape="0">
                    <a:srgbClr val="000000">
                      <a:alpha val="65000"/>
                    </a:srgbClr>
                  </a:outerShdw>
                </a:effectLst>
                <a:latin typeface="Myriad Pro" pitchFamily="34" charset="0"/>
              </a:rPr>
              <a:t>devons-nous</a:t>
            </a: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 </a:t>
            </a:r>
            <a:r>
              <a:rPr lang="es-ES" sz="4800" b="1" i="1" spc="50" dirty="0" err="1">
                <a:ln w="11430"/>
                <a:solidFill>
                  <a:srgbClr val="660066"/>
                </a:solidFill>
                <a:effectLst>
                  <a:outerShdw blurRad="76200" dist="50800" dir="5400000" algn="tl" rotWithShape="0">
                    <a:srgbClr val="000000">
                      <a:alpha val="65000"/>
                    </a:srgbClr>
                  </a:outerShdw>
                </a:effectLst>
                <a:latin typeface="Myriad Pro" pitchFamily="34" charset="0"/>
              </a:rPr>
              <a:t>toujours</a:t>
            </a: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 </a:t>
            </a:r>
            <a:r>
              <a:rPr lang="es-ES" sz="4800" b="1" i="1" spc="50" dirty="0" err="1" smtClean="0">
                <a:ln w="11430"/>
                <a:solidFill>
                  <a:srgbClr val="660066"/>
                </a:solidFill>
                <a:effectLst>
                  <a:outerShdw blurRad="76200" dist="50800" dir="5400000" algn="tl" rotWithShape="0">
                    <a:srgbClr val="000000">
                      <a:alpha val="65000"/>
                    </a:srgbClr>
                  </a:outerShdw>
                </a:effectLst>
                <a:latin typeface="Myriad Pro" pitchFamily="34" charset="0"/>
              </a:rPr>
              <a:t>avoir</a:t>
            </a:r>
            <a:r>
              <a:rPr lang="es-ES" sz="4800" b="1" i="1" spc="50" dirty="0" smtClean="0">
                <a:ln w="11430"/>
                <a:solidFill>
                  <a:srgbClr val="660066"/>
                </a:solidFill>
                <a:effectLst>
                  <a:outerShdw blurRad="76200" dist="50800" dir="5400000" algn="tl" rotWithShape="0">
                    <a:srgbClr val="000000">
                      <a:alpha val="65000"/>
                    </a:srgbClr>
                  </a:outerShdw>
                </a:effectLst>
                <a:latin typeface="Myriad Pro" pitchFamily="34" charset="0"/>
              </a:rPr>
              <a:t> ? </a:t>
            </a:r>
            <a:endParaRPr lang="es-ES" sz="3600" b="1" i="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sp>
        <p:nvSpPr>
          <p:cNvPr id="7" name="1 Título"/>
          <p:cNvSpPr txBox="1">
            <a:spLocks/>
          </p:cNvSpPr>
          <p:nvPr/>
        </p:nvSpPr>
        <p:spPr>
          <a:xfrm>
            <a:off x="176337" y="5445224"/>
            <a:ext cx="8784976" cy="1224137"/>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66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esprit de </a:t>
            </a:r>
            <a:r>
              <a:rPr lang="es-ES" sz="6600" b="1" cap="all" dirty="0" err="1">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pardon</a:t>
            </a:r>
            <a:endParaRPr lang="es-ES" sz="66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endParaRPr>
          </a:p>
        </p:txBody>
      </p:sp>
      <p:pic>
        <p:nvPicPr>
          <p:cNvPr id="8"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16382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2500" fill="hold"/>
                                        <p:tgtEl>
                                          <p:spTgt spid="7"/>
                                        </p:tgtEl>
                                        <p:attrNameLst>
                                          <p:attrName>ppt_w</p:attrName>
                                        </p:attrNameLst>
                                      </p:cBhvr>
                                      <p:tavLst>
                                        <p:tav tm="0">
                                          <p:val>
                                            <p:fltVal val="0"/>
                                          </p:val>
                                        </p:tav>
                                        <p:tav tm="100000">
                                          <p:val>
                                            <p:strVal val="#ppt_w"/>
                                          </p:val>
                                        </p:tav>
                                      </p:tavLst>
                                    </p:anim>
                                    <p:anim calcmode="lin" valueType="num">
                                      <p:cBhvr>
                                        <p:cTn id="14" dur="2500" fill="hold"/>
                                        <p:tgtEl>
                                          <p:spTgt spid="7"/>
                                        </p:tgtEl>
                                        <p:attrNameLst>
                                          <p:attrName>ppt_h</p:attrName>
                                        </p:attrNameLst>
                                      </p:cBhvr>
                                      <p:tavLst>
                                        <p:tav tm="0">
                                          <p:val>
                                            <p:fltVal val="0"/>
                                          </p:val>
                                        </p:tav>
                                        <p:tav tm="100000">
                                          <p:val>
                                            <p:strVal val="#ppt_h"/>
                                          </p:val>
                                        </p:tav>
                                      </p:tavLst>
                                    </p:anim>
                                    <p:animEffect transition="in" filter="fade">
                                      <p:cBhvr>
                                        <p:cTn id="15" dur="2500"/>
                                        <p:tgtEl>
                                          <p:spTgt spid="7"/>
                                        </p:tgtEl>
                                      </p:cBhvr>
                                    </p:animEffect>
                                  </p:childTnLst>
                                </p:cTn>
                              </p:par>
                            </p:childTnLst>
                          </p:cTn>
                        </p:par>
                        <p:par>
                          <p:cTn id="16" fill="hold">
                            <p:stCondLst>
                              <p:cond delay="3500"/>
                            </p:stCondLst>
                            <p:childTnLst>
                              <p:par>
                                <p:cTn id="17" presetID="22" presetClass="entr" presetSubtype="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D:\10. MUTIMEDIA SDA\Imagenes para estudio\tema 06 versiculo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9567" y="323945"/>
            <a:ext cx="3332259"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err="1">
                <a:ln w="11430"/>
                <a:solidFill>
                  <a:srgbClr val="660066"/>
                </a:solidFill>
                <a:effectLst>
                  <a:outerShdw blurRad="76200" dist="50800" dir="5400000" algn="tl" rotWithShape="0">
                    <a:srgbClr val="000000">
                      <a:alpha val="65000"/>
                    </a:srgbClr>
                  </a:outerShdw>
                </a:effectLst>
                <a:latin typeface="Myriad Pro" pitchFamily="34" charset="0"/>
              </a:rPr>
              <a:t>Matthieu</a:t>
            </a:r>
            <a:r>
              <a:rPr lang="es-ES_tradnl" sz="3600" b="1" spc="50" dirty="0">
                <a:ln w="11430"/>
                <a:solidFill>
                  <a:srgbClr val="660066"/>
                </a:solidFill>
                <a:effectLst>
                  <a:outerShdw blurRad="76200" dist="50800" dir="5400000" algn="tl" rotWithShape="0">
                    <a:srgbClr val="000000">
                      <a:alpha val="65000"/>
                    </a:srgbClr>
                  </a:outerShdw>
                </a:effectLst>
                <a:latin typeface="Myriad Pro" pitchFamily="34" charset="0"/>
              </a:rPr>
              <a:t> </a:t>
            </a:r>
            <a:r>
              <a:rPr lang="es-ES_tradnl" sz="3600" b="1" spc="50" dirty="0" smtClean="0">
                <a:ln w="11430"/>
                <a:solidFill>
                  <a:srgbClr val="660066"/>
                </a:solidFill>
                <a:effectLst>
                  <a:outerShdw blurRad="76200" dist="50800" dir="5400000" algn="tl" rotWithShape="0">
                    <a:srgbClr val="000000">
                      <a:alpha val="65000"/>
                    </a:srgbClr>
                  </a:outerShdw>
                </a:effectLst>
                <a:latin typeface="Myriad Pro" pitchFamily="34" charset="0"/>
              </a:rPr>
              <a:t>6 : 15</a:t>
            </a:r>
            <a:endParaRPr lang="es-ES" sz="3600" b="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p:cNvSpPr txBox="1">
            <a:spLocks/>
          </p:cNvSpPr>
          <p:nvPr/>
        </p:nvSpPr>
        <p:spPr>
          <a:xfrm>
            <a:off x="467544" y="2316013"/>
            <a:ext cx="8208912"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r-FR"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fr-FR" sz="36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Mais </a:t>
            </a:r>
            <a:r>
              <a:rPr lang="fr-FR"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si vous ne pardonnez pas aux hommes, votre Père ne vous pardonnera pas non plus vos offenses. »</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8" name="1 Título"/>
          <p:cNvSpPr txBox="1">
            <a:spLocks/>
          </p:cNvSpPr>
          <p:nvPr/>
        </p:nvSpPr>
        <p:spPr>
          <a:xfrm>
            <a:off x="176337" y="5445224"/>
            <a:ext cx="8784976" cy="1224137"/>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66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esprit de </a:t>
            </a:r>
            <a:r>
              <a:rPr lang="es-ES" sz="6600" b="1" cap="all" dirty="0" err="1">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pardon</a:t>
            </a:r>
            <a:endParaRPr lang="es-ES" sz="66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endParaRPr>
          </a:p>
        </p:txBody>
      </p:sp>
    </p:spTree>
    <p:extLst>
      <p:ext uri="{BB962C8B-B14F-4D97-AF65-F5344CB8AC3E}">
        <p14:creationId xmlns:p14="http://schemas.microsoft.com/office/powerpoint/2010/main" val="36133468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250"/>
                                        <p:tgtEl>
                                          <p:spTgt spid="4"/>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3250"/>
                            </p:stCondLst>
                            <p:childTnLst>
                              <p:par>
                                <p:cTn id="18" presetID="22"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par>
                          <p:cTn id="21" fill="hold">
                            <p:stCondLst>
                              <p:cond delay="3750"/>
                            </p:stCondLst>
                            <p:childTnLst>
                              <p:par>
                                <p:cTn id="22" presetID="53" presetClass="entr" presetSubtype="16"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2500" fill="hold"/>
                                        <p:tgtEl>
                                          <p:spTgt spid="8"/>
                                        </p:tgtEl>
                                        <p:attrNameLst>
                                          <p:attrName>ppt_w</p:attrName>
                                        </p:attrNameLst>
                                      </p:cBhvr>
                                      <p:tavLst>
                                        <p:tav tm="0">
                                          <p:val>
                                            <p:fltVal val="0"/>
                                          </p:val>
                                        </p:tav>
                                        <p:tav tm="100000">
                                          <p:val>
                                            <p:strVal val="#ppt_w"/>
                                          </p:val>
                                        </p:tav>
                                      </p:tavLst>
                                    </p:anim>
                                    <p:anim calcmode="lin" valueType="num">
                                      <p:cBhvr>
                                        <p:cTn id="25" dur="2500" fill="hold"/>
                                        <p:tgtEl>
                                          <p:spTgt spid="8"/>
                                        </p:tgtEl>
                                        <p:attrNameLst>
                                          <p:attrName>ppt_h</p:attrName>
                                        </p:attrNameLst>
                                      </p:cBhvr>
                                      <p:tavLst>
                                        <p:tav tm="0">
                                          <p:val>
                                            <p:fltVal val="0"/>
                                          </p:val>
                                        </p:tav>
                                        <p:tav tm="100000">
                                          <p:val>
                                            <p:strVal val="#ppt_h"/>
                                          </p:val>
                                        </p:tav>
                                      </p:tavLst>
                                    </p:anim>
                                    <p:animEffect transition="in" filter="fade">
                                      <p:cBhvr>
                                        <p:cTn id="26" dur="2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D:\10. MUTIMEDIA SDA\Imagenes para estudio\tema06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D:\10. MUTIMEDIA SDA\Imagenes para estudio\Espiritu de  perdó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7704" y="1124744"/>
            <a:ext cx="6048672" cy="440655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7" name="2 Marcador de contenido"/>
          <p:cNvSpPr txBox="1">
            <a:spLocks/>
          </p:cNvSpPr>
          <p:nvPr/>
        </p:nvSpPr>
        <p:spPr>
          <a:xfrm>
            <a:off x="323528" y="5949280"/>
            <a:ext cx="8712968" cy="764704"/>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3600" b="1" i="1" spc="50" dirty="0" smtClean="0">
                <a:ln w="11430"/>
                <a:solidFill>
                  <a:srgbClr val="660066"/>
                </a:solidFill>
                <a:effectLst>
                  <a:outerShdw blurRad="76200" dist="50800" dir="5400000" algn="tl" rotWithShape="0">
                    <a:srgbClr val="000000">
                      <a:alpha val="65000"/>
                    </a:srgbClr>
                  </a:outerShdw>
                </a:effectLst>
                <a:latin typeface="Myriad Pro" pitchFamily="34" charset="0"/>
              </a:rPr>
              <a:t>Tim </a:t>
            </a:r>
            <a:r>
              <a:rPr lang="es-ES" sz="3600" b="1" i="1" spc="50" dirty="0" err="1" smtClean="0">
                <a:ln w="11430"/>
                <a:solidFill>
                  <a:srgbClr val="660066"/>
                </a:solidFill>
                <a:effectLst>
                  <a:outerShdw blurRad="76200" dist="50800" dir="5400000" algn="tl" rotWithShape="0">
                    <a:srgbClr val="000000">
                      <a:alpha val="65000"/>
                    </a:srgbClr>
                  </a:outerShdw>
                </a:effectLst>
                <a:latin typeface="Myriad Pro" pitchFamily="34" charset="0"/>
              </a:rPr>
              <a:t>See</a:t>
            </a:r>
            <a:r>
              <a:rPr lang="es-ES" sz="3600" b="1" i="1" spc="50" dirty="0" smtClean="0">
                <a:ln w="11430"/>
                <a:solidFill>
                  <a:srgbClr val="660066"/>
                </a:solidFill>
                <a:effectLst>
                  <a:outerShdw blurRad="76200" dist="50800" dir="5400000" algn="tl" rotWithShape="0">
                    <a:srgbClr val="000000">
                      <a:alpha val="65000"/>
                    </a:srgbClr>
                  </a:outerShdw>
                </a:effectLst>
                <a:latin typeface="Myriad Pro" pitchFamily="34" charset="0"/>
              </a:rPr>
              <a:t> et </a:t>
            </a:r>
            <a:r>
              <a:rPr lang="es-ES" sz="3600" b="1" i="1" spc="50" dirty="0" err="1" smtClean="0">
                <a:ln w="11430"/>
                <a:solidFill>
                  <a:srgbClr val="660066"/>
                </a:solidFill>
                <a:effectLst>
                  <a:outerShdw blurRad="76200" dist="50800" dir="5400000" algn="tl" rotWithShape="0">
                    <a:srgbClr val="000000">
                      <a:alpha val="65000"/>
                    </a:srgbClr>
                  </a:outerShdw>
                </a:effectLst>
                <a:latin typeface="Myriad Pro" pitchFamily="34" charset="0"/>
              </a:rPr>
              <a:t>Takunda</a:t>
            </a:r>
            <a:r>
              <a:rPr lang="es-ES" sz="3600" b="1" i="1" spc="50" dirty="0" smtClean="0">
                <a:ln w="11430"/>
                <a:solidFill>
                  <a:srgbClr val="660066"/>
                </a:solidFill>
                <a:effectLst>
                  <a:outerShdw blurRad="76200" dist="50800" dir="5400000" algn="tl" rotWithShape="0">
                    <a:srgbClr val="000000">
                      <a:alpha val="65000"/>
                    </a:srgbClr>
                  </a:outerShdw>
                </a:effectLst>
                <a:latin typeface="Myriad Pro" pitchFamily="34" charset="0"/>
              </a:rPr>
              <a:t> </a:t>
            </a:r>
            <a:r>
              <a:rPr lang="es-ES" sz="3600" b="1" i="1" spc="50" dirty="0" err="1" smtClean="0">
                <a:ln w="11430"/>
                <a:solidFill>
                  <a:srgbClr val="660066"/>
                </a:solidFill>
                <a:effectLst>
                  <a:outerShdw blurRad="76200" dist="50800" dir="5400000" algn="tl" rotWithShape="0">
                    <a:srgbClr val="000000">
                      <a:alpha val="65000"/>
                    </a:srgbClr>
                  </a:outerShdw>
                </a:effectLst>
                <a:latin typeface="Myriad Pro" pitchFamily="34" charset="0"/>
              </a:rPr>
              <a:t>Mavima</a:t>
            </a:r>
            <a:endParaRPr lang="es-ES" sz="2400" b="1" i="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pic>
        <p:nvPicPr>
          <p:cNvPr id="8"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9221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fade">
                                      <p:cBhvr>
                                        <p:cTn id="7" dur="1000"/>
                                        <p:tgtEl>
                                          <p:spTgt spid="21506"/>
                                        </p:tgtEl>
                                      </p:cBhvr>
                                    </p:animEffect>
                                    <p:anim calcmode="lin" valueType="num">
                                      <p:cBhvr>
                                        <p:cTn id="8" dur="1000" fill="hold"/>
                                        <p:tgtEl>
                                          <p:spTgt spid="21506"/>
                                        </p:tgtEl>
                                        <p:attrNameLst>
                                          <p:attrName>ppt_x</p:attrName>
                                        </p:attrNameLst>
                                      </p:cBhvr>
                                      <p:tavLst>
                                        <p:tav tm="0">
                                          <p:val>
                                            <p:strVal val="#ppt_x"/>
                                          </p:val>
                                        </p:tav>
                                        <p:tav tm="100000">
                                          <p:val>
                                            <p:strVal val="#ppt_x"/>
                                          </p:val>
                                        </p:tav>
                                      </p:tavLst>
                                    </p:anim>
                                    <p:anim calcmode="lin" valueType="num">
                                      <p:cBhvr>
                                        <p:cTn id="9" dur="1000" fill="hold"/>
                                        <p:tgtEl>
                                          <p:spTgt spid="2150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D:\10. MUTIMEDIA SDA\Imagenes para estudio\tema 06 rodill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1 Título"/>
          <p:cNvSpPr txBox="1">
            <a:spLocks/>
          </p:cNvSpPr>
          <p:nvPr/>
        </p:nvSpPr>
        <p:spPr>
          <a:xfrm>
            <a:off x="176337" y="5373216"/>
            <a:ext cx="8784976" cy="1224137"/>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60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QUE TA VOLONTÉ SOIT FAITE</a:t>
            </a:r>
            <a:endParaRPr lang="es-ES" sz="60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endParaRPr>
          </a:p>
        </p:txBody>
      </p:sp>
      <p:sp>
        <p:nvSpPr>
          <p:cNvPr id="6" name="2 Marcador de contenido"/>
          <p:cNvSpPr txBox="1">
            <a:spLocks/>
          </p:cNvSpPr>
          <p:nvPr/>
        </p:nvSpPr>
        <p:spPr>
          <a:xfrm>
            <a:off x="3707904" y="1844824"/>
            <a:ext cx="5256584" cy="331236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r-FR" sz="4000" b="1" i="1" spc="50" dirty="0">
                <a:ln w="11430"/>
                <a:solidFill>
                  <a:srgbClr val="660066"/>
                </a:solidFill>
                <a:effectLst>
                  <a:outerShdw blurRad="76200" dist="50800" dir="5400000" algn="tl" rotWithShape="0">
                    <a:srgbClr val="000000">
                      <a:alpha val="65000"/>
                    </a:srgbClr>
                  </a:outerShdw>
                </a:effectLst>
                <a:latin typeface="Myriad Pro" pitchFamily="34" charset="0"/>
              </a:rPr>
              <a:t>Que devons-nous nous rappeler de dire quand nous demandons à Dieu quelque </a:t>
            </a:r>
            <a:r>
              <a:rPr lang="fr-FR" sz="4000" b="1" i="1" spc="50" dirty="0" smtClean="0">
                <a:ln w="11430"/>
                <a:solidFill>
                  <a:srgbClr val="660066"/>
                </a:solidFill>
                <a:effectLst>
                  <a:outerShdw blurRad="76200" dist="50800" dir="5400000" algn="tl" rotWithShape="0">
                    <a:srgbClr val="000000">
                      <a:alpha val="65000"/>
                    </a:srgbClr>
                  </a:outerShdw>
                </a:effectLst>
                <a:latin typeface="Myriad Pro" pitchFamily="34" charset="0"/>
              </a:rPr>
              <a:t>chose ? </a:t>
            </a:r>
            <a:br>
              <a:rPr lang="fr-FR" sz="4000" b="1" i="1" spc="50" dirty="0" smtClean="0">
                <a:ln w="11430"/>
                <a:solidFill>
                  <a:srgbClr val="660066"/>
                </a:solidFill>
                <a:effectLst>
                  <a:outerShdw blurRad="76200" dist="50800" dir="5400000" algn="tl" rotWithShape="0">
                    <a:srgbClr val="000000">
                      <a:alpha val="65000"/>
                    </a:srgbClr>
                  </a:outerShdw>
                </a:effectLst>
                <a:latin typeface="Myriad Pro" pitchFamily="34" charset="0"/>
              </a:rPr>
            </a:br>
            <a:r>
              <a:rPr lang="es-ES" sz="2400" b="1" i="1" spc="50" dirty="0" err="1" smtClean="0">
                <a:ln w="11430"/>
                <a:solidFill>
                  <a:srgbClr val="660066"/>
                </a:solidFill>
                <a:effectLst>
                  <a:outerShdw blurRad="76200" dist="50800" dir="5400000" algn="tl" rotWithShape="0">
                    <a:srgbClr val="000000">
                      <a:alpha val="65000"/>
                    </a:srgbClr>
                  </a:outerShdw>
                </a:effectLst>
                <a:latin typeface="Myriad Pro" pitchFamily="34" charset="0"/>
              </a:rPr>
              <a:t>Matthieu</a:t>
            </a:r>
            <a:r>
              <a:rPr lang="es-ES" sz="2400" b="1" i="1" spc="50" dirty="0" smtClean="0">
                <a:ln w="11430"/>
                <a:solidFill>
                  <a:srgbClr val="660066"/>
                </a:solidFill>
                <a:effectLst>
                  <a:outerShdw blurRad="76200" dist="50800" dir="5400000" algn="tl" rotWithShape="0">
                    <a:srgbClr val="000000">
                      <a:alpha val="65000"/>
                    </a:srgbClr>
                  </a:outerShdw>
                </a:effectLst>
                <a:latin typeface="Myriad Pro" pitchFamily="34" charset="0"/>
              </a:rPr>
              <a:t> 26 : 39</a:t>
            </a:r>
            <a:endParaRPr lang="es-ES" sz="2400" b="1" i="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pic>
        <p:nvPicPr>
          <p:cNvPr id="8"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6754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2500" fill="hold"/>
                                        <p:tgtEl>
                                          <p:spTgt spid="7"/>
                                        </p:tgtEl>
                                        <p:attrNameLst>
                                          <p:attrName>ppt_w</p:attrName>
                                        </p:attrNameLst>
                                      </p:cBhvr>
                                      <p:tavLst>
                                        <p:tav tm="0">
                                          <p:val>
                                            <p:fltVal val="0"/>
                                          </p:val>
                                        </p:tav>
                                        <p:tav tm="100000">
                                          <p:val>
                                            <p:strVal val="#ppt_w"/>
                                          </p:val>
                                        </p:tav>
                                      </p:tavLst>
                                    </p:anim>
                                    <p:anim calcmode="lin" valueType="num">
                                      <p:cBhvr>
                                        <p:cTn id="14" dur="2500" fill="hold"/>
                                        <p:tgtEl>
                                          <p:spTgt spid="7"/>
                                        </p:tgtEl>
                                        <p:attrNameLst>
                                          <p:attrName>ppt_h</p:attrName>
                                        </p:attrNameLst>
                                      </p:cBhvr>
                                      <p:tavLst>
                                        <p:tav tm="0">
                                          <p:val>
                                            <p:fltVal val="0"/>
                                          </p:val>
                                        </p:tav>
                                        <p:tav tm="100000">
                                          <p:val>
                                            <p:strVal val="#ppt_h"/>
                                          </p:val>
                                        </p:tav>
                                      </p:tavLst>
                                    </p:anim>
                                    <p:animEffect transition="in" filter="fade">
                                      <p:cBhvr>
                                        <p:cTn id="15" dur="2500"/>
                                        <p:tgtEl>
                                          <p:spTgt spid="7"/>
                                        </p:tgtEl>
                                      </p:cBhvr>
                                    </p:animEffect>
                                  </p:childTnLst>
                                </p:cTn>
                              </p:par>
                            </p:childTnLst>
                          </p:cTn>
                        </p:par>
                        <p:par>
                          <p:cTn id="16" fill="hold">
                            <p:stCondLst>
                              <p:cond delay="3500"/>
                            </p:stCondLst>
                            <p:childTnLst>
                              <p:par>
                                <p:cTn id="17" presetID="22" presetClass="entr" presetSubtype="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10. MUTIMEDIA SDA\Imagenes para estudio\tema 06 alfare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 y="-635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1 Título"/>
          <p:cNvSpPr txBox="1">
            <a:spLocks/>
          </p:cNvSpPr>
          <p:nvPr/>
        </p:nvSpPr>
        <p:spPr>
          <a:xfrm>
            <a:off x="571993" y="260648"/>
            <a:ext cx="8464503" cy="1296144"/>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3800" b="1" i="1" spc="50" dirty="0" err="1">
                <a:ln w="11430"/>
                <a:solidFill>
                  <a:srgbClr val="CC00CC"/>
                </a:solidFill>
                <a:effectLst>
                  <a:outerShdw blurRad="76200" dist="50800" dir="5400000" algn="tl" rotWithShape="0">
                    <a:srgbClr val="000000">
                      <a:alpha val="65000"/>
                    </a:srgbClr>
                  </a:outerShdw>
                </a:effectLst>
                <a:latin typeface="Myriad Pro" pitchFamily="34" charset="0"/>
              </a:rPr>
              <a:t>Dieu</a:t>
            </a:r>
            <a:r>
              <a:rPr lang="es-ES" sz="3800" b="1" i="1" spc="50" dirty="0">
                <a:ln w="11430"/>
                <a:solidFill>
                  <a:srgbClr val="CC00CC"/>
                </a:solidFill>
                <a:effectLst>
                  <a:outerShdw blurRad="76200" dist="50800" dir="5400000" algn="tl" rotWithShape="0">
                    <a:srgbClr val="000000">
                      <a:alpha val="65000"/>
                    </a:srgbClr>
                  </a:outerShdw>
                </a:effectLst>
                <a:latin typeface="Myriad Pro" pitchFamily="34" charset="0"/>
              </a:rPr>
              <a:t> </a:t>
            </a:r>
            <a:r>
              <a:rPr lang="es-ES" sz="3800" b="1" i="1" spc="50" dirty="0" err="1">
                <a:ln w="11430"/>
                <a:solidFill>
                  <a:srgbClr val="CC00CC"/>
                </a:solidFill>
                <a:effectLst>
                  <a:outerShdw blurRad="76200" dist="50800" dir="5400000" algn="tl" rotWithShape="0">
                    <a:srgbClr val="000000">
                      <a:alpha val="65000"/>
                    </a:srgbClr>
                  </a:outerShdw>
                </a:effectLst>
                <a:latin typeface="Myriad Pro" pitchFamily="34" charset="0"/>
              </a:rPr>
              <a:t>connaît</a:t>
            </a:r>
            <a:r>
              <a:rPr lang="es-ES" sz="3800" b="1" i="1" spc="50" dirty="0">
                <a:ln w="11430"/>
                <a:solidFill>
                  <a:srgbClr val="CC00CC"/>
                </a:solidFill>
                <a:effectLst>
                  <a:outerShdw blurRad="76200" dist="50800" dir="5400000" algn="tl" rotWithShape="0">
                    <a:srgbClr val="000000">
                      <a:alpha val="65000"/>
                    </a:srgbClr>
                  </a:outerShdw>
                </a:effectLst>
                <a:latin typeface="Myriad Pro" pitchFamily="34" charset="0"/>
              </a:rPr>
              <a:t> nos </a:t>
            </a:r>
            <a:r>
              <a:rPr lang="es-ES" sz="3800" b="1" i="1" spc="50" dirty="0" err="1">
                <a:ln w="11430"/>
                <a:solidFill>
                  <a:srgbClr val="CC00CC"/>
                </a:solidFill>
                <a:effectLst>
                  <a:outerShdw blurRad="76200" dist="50800" dir="5400000" algn="tl" rotWithShape="0">
                    <a:srgbClr val="000000">
                      <a:alpha val="65000"/>
                    </a:srgbClr>
                  </a:outerShdw>
                </a:effectLst>
                <a:latin typeface="Myriad Pro" pitchFamily="34" charset="0"/>
              </a:rPr>
              <a:t>besoins</a:t>
            </a:r>
            <a:r>
              <a:rPr lang="es-ES" sz="3800" b="1" i="1" spc="50" dirty="0">
                <a:ln w="11430"/>
                <a:solidFill>
                  <a:srgbClr val="CC00CC"/>
                </a:solidFill>
                <a:effectLst>
                  <a:outerShdw blurRad="76200" dist="50800" dir="5400000" algn="tl" rotWithShape="0">
                    <a:srgbClr val="000000">
                      <a:alpha val="65000"/>
                    </a:srgbClr>
                  </a:outerShdw>
                </a:effectLst>
                <a:latin typeface="Myriad Pro" pitchFamily="34" charset="0"/>
              </a:rPr>
              <a:t>.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Romains</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8 : 26)</a:t>
            </a:r>
            <a:endPar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sp>
        <p:nvSpPr>
          <p:cNvPr id="8" name="2 Marcador de contenido"/>
          <p:cNvSpPr txBox="1">
            <a:spLocks/>
          </p:cNvSpPr>
          <p:nvPr/>
        </p:nvSpPr>
        <p:spPr>
          <a:xfrm>
            <a:off x="4499992" y="1844824"/>
            <a:ext cx="4464496" cy="3384376"/>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r-FR" b="1" i="1" spc="50" dirty="0">
                <a:ln w="11430"/>
                <a:solidFill>
                  <a:srgbClr val="660066"/>
                </a:solidFill>
                <a:effectLst>
                  <a:outerShdw blurRad="76200" dist="50800" dir="5400000" algn="tl" rotWithShape="0">
                    <a:srgbClr val="000000">
                      <a:alpha val="65000"/>
                    </a:srgbClr>
                  </a:outerShdw>
                </a:effectLst>
                <a:latin typeface="Myriad Pro" pitchFamily="34" charset="0"/>
              </a:rPr>
              <a:t>Nous devrions laisser le Seigneur nous façonner, comme le potier façonne l’argile avec ses mains. </a:t>
            </a:r>
            <a:endParaRPr lang="fr-FR" b="1" i="1" spc="50" dirty="0" smtClean="0">
              <a:ln w="11430"/>
              <a:solidFill>
                <a:srgbClr val="660066"/>
              </a:solidFill>
              <a:effectLst>
                <a:outerShdw blurRad="76200" dist="50800" dir="5400000" algn="tl" rotWithShape="0">
                  <a:srgbClr val="000000">
                    <a:alpha val="65000"/>
                  </a:srgbClr>
                </a:outerShdw>
              </a:effectLst>
              <a:latin typeface="Myriad Pro" pitchFamily="34" charset="0"/>
            </a:endParaRPr>
          </a:p>
          <a:p>
            <a:pPr marL="0" indent="0" algn="ctr">
              <a:buNone/>
            </a:pPr>
            <a:r>
              <a:rPr lang="es-ES"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a:t>
            </a:r>
            <a:r>
              <a:rPr lang="es-ES" sz="2800" b="1" i="1" spc="50" dirty="0" err="1" smtClean="0">
                <a:ln w="11430"/>
                <a:solidFill>
                  <a:srgbClr val="FF0000"/>
                </a:solidFill>
                <a:effectLst>
                  <a:outerShdw blurRad="76200" dist="50800" dir="5400000" algn="tl" rotWithShape="0">
                    <a:srgbClr val="000000">
                      <a:alpha val="65000"/>
                    </a:srgbClr>
                  </a:outerShdw>
                </a:effectLst>
                <a:latin typeface="Myriad Pro" pitchFamily="34" charset="0"/>
              </a:rPr>
              <a:t>Jérémie</a:t>
            </a:r>
            <a:r>
              <a:rPr lang="es-ES"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 18 : 6)</a:t>
            </a:r>
            <a:endPar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sp>
        <p:nvSpPr>
          <p:cNvPr id="10" name="1 Título"/>
          <p:cNvSpPr txBox="1">
            <a:spLocks/>
          </p:cNvSpPr>
          <p:nvPr/>
        </p:nvSpPr>
        <p:spPr>
          <a:xfrm>
            <a:off x="176337" y="5445224"/>
            <a:ext cx="8784976" cy="1224137"/>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60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QUE TA VOLONTÉ SOIT FAITE</a:t>
            </a:r>
            <a:endParaRPr lang="es-ES" sz="60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endParaRPr>
          </a:p>
        </p:txBody>
      </p:sp>
      <p:pic>
        <p:nvPicPr>
          <p:cNvPr id="9"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6570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10. MUTIMEDIA SDA\Imagenes para estudio\tema 06 semafo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7" name="1 Título"/>
          <p:cNvSpPr txBox="1">
            <a:spLocks/>
          </p:cNvSpPr>
          <p:nvPr/>
        </p:nvSpPr>
        <p:spPr>
          <a:xfrm>
            <a:off x="4582010" y="1700808"/>
            <a:ext cx="4382478" cy="2952328"/>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800" b="1" i="1" spc="50" dirty="0">
                <a:ln w="11430"/>
                <a:solidFill>
                  <a:srgbClr val="CC00CC"/>
                </a:solidFill>
                <a:effectLst>
                  <a:outerShdw blurRad="76200" dist="50800" dir="5400000" algn="tl" rotWithShape="0">
                    <a:srgbClr val="000000">
                      <a:alpha val="65000"/>
                    </a:srgbClr>
                  </a:outerShdw>
                </a:effectLst>
                <a:latin typeface="Myriad Pro" pitchFamily="34" charset="0"/>
              </a:rPr>
              <a:t>Dieu peut donner une </a:t>
            </a:r>
            <a:r>
              <a:rPr lang="fr-FR" sz="3800" b="1" i="1" spc="50" dirty="0" smtClean="0">
                <a:ln w="11430"/>
                <a:solidFill>
                  <a:srgbClr val="CC00CC"/>
                </a:solidFill>
                <a:effectLst>
                  <a:outerShdw blurRad="76200" dist="50800" dir="5400000" algn="tl" rotWithShape="0">
                    <a:srgbClr val="000000">
                      <a:alpha val="65000"/>
                    </a:srgbClr>
                  </a:outerShdw>
                </a:effectLst>
                <a:latin typeface="Myriad Pro" pitchFamily="34" charset="0"/>
              </a:rPr>
              <a:t>réponse</a:t>
            </a:r>
            <a:r>
              <a:rPr lang="es-ES" sz="3800" b="1" i="1" spc="50" dirty="0" smtClean="0">
                <a:ln w="11430"/>
                <a:solidFill>
                  <a:srgbClr val="CC00CC"/>
                </a:solidFill>
                <a:effectLst>
                  <a:outerShdw blurRad="76200" dist="50800" dir="5400000" algn="tl" rotWithShape="0">
                    <a:srgbClr val="000000">
                      <a:alpha val="65000"/>
                    </a:srgbClr>
                  </a:outerShdw>
                </a:effectLst>
                <a:latin typeface="Myriad Pro" pitchFamily="34" charset="0"/>
              </a:rPr>
              <a:t>: </a:t>
            </a:r>
          </a:p>
          <a:p>
            <a:r>
              <a:rPr lang="es-ES" sz="3800" b="1" i="1" spc="50" dirty="0">
                <a:ln w="11430"/>
                <a:solidFill>
                  <a:srgbClr val="FF0000"/>
                </a:solidFill>
                <a:effectLst>
                  <a:outerShdw blurRad="76200" dist="50800" dir="5400000" algn="tl" rotWithShape="0">
                    <a:srgbClr val="000000">
                      <a:alpha val="65000"/>
                    </a:srgbClr>
                  </a:outerShdw>
                </a:effectLst>
                <a:latin typeface="Myriad Pro" pitchFamily="34" charset="0"/>
              </a:rPr>
              <a:t>NON. </a:t>
            </a:r>
            <a:r>
              <a:rPr lang="es-ES" sz="3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
            </a:r>
            <a:br>
              <a:rPr lang="es-ES" sz="3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br>
            <a:r>
              <a:rPr lang="es-ES" sz="3800" b="1" i="1" spc="50" dirty="0" smtClean="0">
                <a:ln w="11430"/>
                <a:solidFill>
                  <a:srgbClr val="FFFF00"/>
                </a:solidFill>
                <a:effectLst>
                  <a:outerShdw blurRad="76200" dist="50800" dir="5400000" algn="tl" rotWithShape="0">
                    <a:srgbClr val="000000">
                      <a:alpha val="65000"/>
                    </a:srgbClr>
                  </a:outerShdw>
                </a:effectLst>
                <a:latin typeface="Myriad Pro" pitchFamily="34" charset="0"/>
              </a:rPr>
              <a:t>ATTENDEZ</a:t>
            </a:r>
            <a:r>
              <a:rPr lang="es-ES" sz="3800" b="1" i="1" spc="50" dirty="0">
                <a:ln w="11430"/>
                <a:solidFill>
                  <a:srgbClr val="FFFF00"/>
                </a:solidFill>
                <a:effectLst>
                  <a:outerShdw blurRad="76200" dist="50800" dir="5400000" algn="tl" rotWithShape="0">
                    <a:srgbClr val="000000">
                      <a:alpha val="65000"/>
                    </a:srgbClr>
                  </a:outerShdw>
                </a:effectLst>
                <a:latin typeface="Myriad Pro" pitchFamily="34" charset="0"/>
              </a:rPr>
              <a:t>. </a:t>
            </a:r>
            <a:r>
              <a:rPr lang="es-ES" sz="3800" b="1" i="1" spc="50" dirty="0" smtClean="0">
                <a:ln w="11430"/>
                <a:solidFill>
                  <a:srgbClr val="FFFF00"/>
                </a:solidFill>
                <a:effectLst>
                  <a:outerShdw blurRad="76200" dist="50800" dir="5400000" algn="tl" rotWithShape="0">
                    <a:srgbClr val="000000">
                      <a:alpha val="65000"/>
                    </a:srgbClr>
                  </a:outerShdw>
                </a:effectLst>
                <a:latin typeface="Myriad Pro" pitchFamily="34" charset="0"/>
              </a:rPr>
              <a:t/>
            </a:r>
            <a:br>
              <a:rPr lang="es-ES" sz="3800" b="1" i="1" spc="50" dirty="0" smtClean="0">
                <a:ln w="11430"/>
                <a:solidFill>
                  <a:srgbClr val="FFFF00"/>
                </a:solidFill>
                <a:effectLst>
                  <a:outerShdw blurRad="76200" dist="50800" dir="5400000" algn="tl" rotWithShape="0">
                    <a:srgbClr val="000000">
                      <a:alpha val="65000"/>
                    </a:srgbClr>
                  </a:outerShdw>
                </a:effectLst>
                <a:latin typeface="Myriad Pro" pitchFamily="34" charset="0"/>
              </a:rPr>
            </a:br>
            <a:r>
              <a:rPr lang="es-ES" sz="3800" b="1" i="1" spc="50" dirty="0" smtClean="0">
                <a:ln w="11430"/>
                <a:solidFill>
                  <a:srgbClr val="00B050"/>
                </a:solidFill>
                <a:effectLst>
                  <a:outerShdw blurRad="76200" dist="50800" dir="5400000" algn="tl" rotWithShape="0">
                    <a:srgbClr val="000000">
                      <a:alpha val="65000"/>
                    </a:srgbClr>
                  </a:outerShdw>
                </a:effectLst>
                <a:latin typeface="Myriad Pro" pitchFamily="34" charset="0"/>
              </a:rPr>
              <a:t>OUI</a:t>
            </a:r>
            <a:r>
              <a:rPr lang="es-ES" sz="3800" b="1" i="1" spc="50" dirty="0">
                <a:ln w="11430"/>
                <a:solidFill>
                  <a:srgbClr val="00B050"/>
                </a:solidFill>
                <a:effectLst>
                  <a:outerShdw blurRad="76200" dist="50800" dir="5400000" algn="tl" rotWithShape="0">
                    <a:srgbClr val="000000">
                      <a:alpha val="65000"/>
                    </a:srgbClr>
                  </a:outerShdw>
                </a:effectLst>
                <a:latin typeface="Myriad Pro" pitchFamily="34" charset="0"/>
              </a:rPr>
              <a:t>. </a:t>
            </a:r>
            <a:endParaRPr lang="es-ES" sz="3800" b="1" i="1" spc="50" dirty="0" smtClean="0">
              <a:ln w="11430"/>
              <a:solidFill>
                <a:srgbClr val="CC00CC"/>
              </a:solidFill>
              <a:effectLst>
                <a:outerShdw blurRad="76200" dist="50800" dir="5400000" algn="tl" rotWithShape="0">
                  <a:srgbClr val="000000">
                    <a:alpha val="65000"/>
                  </a:srgbClr>
                </a:outerShdw>
              </a:effectLst>
              <a:latin typeface="Myriad Pro" pitchFamily="34" charset="0"/>
            </a:endParaRPr>
          </a:p>
          <a:p>
            <a:r>
              <a:rPr lang="fr-FR" sz="3800" b="1" i="1" spc="50" dirty="0">
                <a:ln w="11430"/>
                <a:solidFill>
                  <a:srgbClr val="CC00CC"/>
                </a:solidFill>
                <a:effectLst>
                  <a:outerShdw blurRad="76200" dist="50800" dir="5400000" algn="tl" rotWithShape="0">
                    <a:srgbClr val="000000">
                      <a:alpha val="65000"/>
                    </a:srgbClr>
                  </a:outerShdw>
                </a:effectLst>
                <a:latin typeface="Myriad Pro" pitchFamily="34" charset="0"/>
              </a:rPr>
              <a:t>Il sait ce qui </a:t>
            </a:r>
            <a:endParaRPr lang="fr-FR" sz="3800" b="1" i="1" spc="50" dirty="0" smtClean="0">
              <a:ln w="11430"/>
              <a:solidFill>
                <a:srgbClr val="CC00CC"/>
              </a:solidFill>
              <a:effectLst>
                <a:outerShdw blurRad="76200" dist="50800" dir="5400000" algn="tl" rotWithShape="0">
                  <a:srgbClr val="000000">
                    <a:alpha val="65000"/>
                  </a:srgbClr>
                </a:outerShdw>
              </a:effectLst>
              <a:latin typeface="Myriad Pro" pitchFamily="34" charset="0"/>
            </a:endParaRPr>
          </a:p>
          <a:p>
            <a:r>
              <a:rPr lang="fr-FR" sz="3800" b="1" i="1" spc="50" dirty="0" smtClean="0">
                <a:ln w="11430"/>
                <a:solidFill>
                  <a:srgbClr val="CC00CC"/>
                </a:solidFill>
                <a:effectLst>
                  <a:outerShdw blurRad="76200" dist="50800" dir="5400000" algn="tl" rotWithShape="0">
                    <a:srgbClr val="000000">
                      <a:alpha val="65000"/>
                    </a:srgbClr>
                  </a:outerShdw>
                </a:effectLst>
                <a:latin typeface="Myriad Pro" pitchFamily="34" charset="0"/>
              </a:rPr>
              <a:t>est </a:t>
            </a:r>
            <a:r>
              <a:rPr lang="fr-FR" sz="3800" b="1" i="1" spc="50" dirty="0">
                <a:ln w="11430"/>
                <a:solidFill>
                  <a:srgbClr val="CC00CC"/>
                </a:solidFill>
                <a:effectLst>
                  <a:outerShdw blurRad="76200" dist="50800" dir="5400000" algn="tl" rotWithShape="0">
                    <a:srgbClr val="000000">
                      <a:alpha val="65000"/>
                    </a:srgbClr>
                  </a:outerShdw>
                </a:effectLst>
                <a:latin typeface="Myriad Pro" pitchFamily="34" charset="0"/>
              </a:rPr>
              <a:t>bon pour nous</a:t>
            </a:r>
            <a:r>
              <a:rPr lang="fr-FR" sz="3800" b="1" i="1" spc="50" dirty="0" smtClean="0">
                <a:ln w="11430"/>
                <a:solidFill>
                  <a:srgbClr val="CC00CC"/>
                </a:solidFill>
                <a:effectLst>
                  <a:outerShdw blurRad="76200" dist="50800" dir="5400000" algn="tl" rotWithShape="0">
                    <a:srgbClr val="000000">
                      <a:alpha val="65000"/>
                    </a:srgbClr>
                  </a:outerShdw>
                </a:effectLst>
                <a:latin typeface="Myriad Pro" pitchFamily="34" charset="0"/>
              </a:rPr>
              <a:t>.</a:t>
            </a:r>
            <a:endParaRPr lang="fr-FR" sz="3800" b="1" i="1" spc="50" dirty="0">
              <a:ln w="11430"/>
              <a:solidFill>
                <a:srgbClr val="CC00CC"/>
              </a:solidFill>
              <a:effectLst>
                <a:outerShdw blurRad="76200" dist="50800" dir="5400000" algn="tl" rotWithShape="0">
                  <a:srgbClr val="000000">
                    <a:alpha val="65000"/>
                  </a:srgbClr>
                </a:outerShdw>
              </a:effectLst>
              <a:latin typeface="Myriad Pro" pitchFamily="34" charset="0"/>
            </a:endParaRPr>
          </a:p>
        </p:txBody>
      </p:sp>
      <p:sp>
        <p:nvSpPr>
          <p:cNvPr id="6" name="1 Título"/>
          <p:cNvSpPr txBox="1">
            <a:spLocks/>
          </p:cNvSpPr>
          <p:nvPr/>
        </p:nvSpPr>
        <p:spPr>
          <a:xfrm>
            <a:off x="0" y="5445224"/>
            <a:ext cx="9150350" cy="1224137"/>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6000" b="1" cap="all" dirty="0" smtClean="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QUE </a:t>
            </a:r>
            <a:r>
              <a:rPr lang="fr-FR" sz="60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TA VOLONTÉ SOIT </a:t>
            </a:r>
            <a:r>
              <a:rPr lang="fr-FR" sz="6000" b="1" cap="all" dirty="0" smtClean="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FAITE</a:t>
            </a:r>
            <a:endParaRPr lang="fr-FR" sz="60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endParaRPr>
          </a:p>
        </p:txBody>
      </p:sp>
      <p:pic>
        <p:nvPicPr>
          <p:cNvPr id="5" name="Picture 2" descr="C:\Users\Gerhard\Documents\_Estudios Biblicos PPT\loguit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4402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D:\10. MUTIMEDIA SDA\Imagenes para estudio\tema 06 jue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635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5965057" y="3573016"/>
            <a:ext cx="184731" cy="461665"/>
          </a:xfrm>
          <a:prstGeom prst="rect">
            <a:avLst/>
          </a:prstGeom>
        </p:spPr>
        <p:txBody>
          <a:bodyPr wrap="none">
            <a:spAutoFit/>
          </a:bodyPr>
          <a:lstStyle/>
          <a:p>
            <a:endParaRPr lang="es-ES_tradnl" sz="2400" i="1" u="sng" dirty="0" smtClean="0"/>
          </a:p>
        </p:txBody>
      </p:sp>
      <p:sp>
        <p:nvSpPr>
          <p:cNvPr id="7" name="2 Marcador de contenido"/>
          <p:cNvSpPr txBox="1">
            <a:spLocks/>
          </p:cNvSpPr>
          <p:nvPr/>
        </p:nvSpPr>
        <p:spPr>
          <a:xfrm>
            <a:off x="5652120" y="1844824"/>
            <a:ext cx="3384376" cy="3384376"/>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4800" b="1" i="1" spc="50" dirty="0" err="1">
                <a:ln w="11430"/>
                <a:solidFill>
                  <a:srgbClr val="660066"/>
                </a:solidFill>
                <a:effectLst>
                  <a:outerShdw blurRad="76200" dist="50800" dir="5400000" algn="tl" rotWithShape="0">
                    <a:srgbClr val="000000">
                      <a:alpha val="65000"/>
                    </a:srgbClr>
                  </a:outerShdw>
                </a:effectLst>
                <a:latin typeface="Myriad Pro" pitchFamily="34" charset="0"/>
              </a:rPr>
              <a:t>Parabole</a:t>
            </a: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 de la </a:t>
            </a:r>
            <a:r>
              <a:rPr lang="es-ES" sz="4800" b="1" i="1" spc="50" dirty="0" err="1">
                <a:ln w="11430"/>
                <a:solidFill>
                  <a:srgbClr val="660066"/>
                </a:solidFill>
                <a:effectLst>
                  <a:outerShdw blurRad="76200" dist="50800" dir="5400000" algn="tl" rotWithShape="0">
                    <a:srgbClr val="000000">
                      <a:alpha val="65000"/>
                    </a:srgbClr>
                  </a:outerShdw>
                </a:effectLst>
                <a:latin typeface="Myriad Pro" pitchFamily="34" charset="0"/>
              </a:rPr>
              <a:t>veuve</a:t>
            </a: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 </a:t>
            </a:r>
            <a:r>
              <a:rPr lang="es-ES" sz="4000" b="1" i="1" spc="50" dirty="0" err="1" smtClean="0">
                <a:ln w="11430"/>
                <a:solidFill>
                  <a:srgbClr val="FF0000"/>
                </a:solidFill>
                <a:effectLst>
                  <a:outerShdw blurRad="76200" dist="50800" dir="5400000" algn="tl" rotWithShape="0">
                    <a:srgbClr val="000000">
                      <a:alpha val="65000"/>
                    </a:srgbClr>
                  </a:outerShdw>
                </a:effectLst>
                <a:latin typeface="Myriad Pro" pitchFamily="34" charset="0"/>
              </a:rPr>
              <a:t>Luc</a:t>
            </a:r>
            <a:r>
              <a:rPr lang="es-ES" sz="40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 18  : 1-7</a:t>
            </a:r>
            <a:endParaRPr lang="es-ES" sz="48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sp>
        <p:nvSpPr>
          <p:cNvPr id="8" name="1 Título"/>
          <p:cNvSpPr txBox="1">
            <a:spLocks/>
          </p:cNvSpPr>
          <p:nvPr/>
        </p:nvSpPr>
        <p:spPr>
          <a:xfrm>
            <a:off x="176337" y="5445224"/>
            <a:ext cx="8784976" cy="1224137"/>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60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CONSTANCE</a:t>
            </a:r>
          </a:p>
        </p:txBody>
      </p:sp>
      <p:pic>
        <p:nvPicPr>
          <p:cNvPr id="9"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49384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3000"/>
                                  </p:stCondLst>
                                  <p:childTnLst>
                                    <p:set>
                                      <p:cBhvr>
                                        <p:cTn id="12" dur="1" fill="hold">
                                          <p:stCondLst>
                                            <p:cond delay="0"/>
                                          </p:stCondLst>
                                        </p:cTn>
                                        <p:tgtEl>
                                          <p:spTgt spid="8"/>
                                        </p:tgtEl>
                                        <p:attrNameLst>
                                          <p:attrName>style.visibility</p:attrName>
                                        </p:attrNameLst>
                                      </p:cBhvr>
                                      <p:to>
                                        <p:strVal val="visible"/>
                                      </p:to>
                                    </p:set>
                                    <p:anim calcmode="lin" valueType="num">
                                      <p:cBhvr>
                                        <p:cTn id="13" dur="2500" fill="hold"/>
                                        <p:tgtEl>
                                          <p:spTgt spid="8"/>
                                        </p:tgtEl>
                                        <p:attrNameLst>
                                          <p:attrName>ppt_w</p:attrName>
                                        </p:attrNameLst>
                                      </p:cBhvr>
                                      <p:tavLst>
                                        <p:tav tm="0">
                                          <p:val>
                                            <p:fltVal val="0"/>
                                          </p:val>
                                        </p:tav>
                                        <p:tav tm="100000">
                                          <p:val>
                                            <p:strVal val="#ppt_w"/>
                                          </p:val>
                                        </p:tav>
                                      </p:tavLst>
                                    </p:anim>
                                    <p:anim calcmode="lin" valueType="num">
                                      <p:cBhvr>
                                        <p:cTn id="14" dur="2500" fill="hold"/>
                                        <p:tgtEl>
                                          <p:spTgt spid="8"/>
                                        </p:tgtEl>
                                        <p:attrNameLst>
                                          <p:attrName>ppt_h</p:attrName>
                                        </p:attrNameLst>
                                      </p:cBhvr>
                                      <p:tavLst>
                                        <p:tav tm="0">
                                          <p:val>
                                            <p:fltVal val="0"/>
                                          </p:val>
                                        </p:tav>
                                        <p:tav tm="100000">
                                          <p:val>
                                            <p:strVal val="#ppt_h"/>
                                          </p:val>
                                        </p:tav>
                                      </p:tavLst>
                                    </p:anim>
                                    <p:animEffect transition="in" filter="fade">
                                      <p:cBhvr>
                                        <p:cTn id="15" dur="2500"/>
                                        <p:tgtEl>
                                          <p:spTgt spid="8"/>
                                        </p:tgtEl>
                                      </p:cBhvr>
                                    </p:animEffect>
                                  </p:childTnLst>
                                </p:cTn>
                              </p:par>
                            </p:childTnLst>
                          </p:cTn>
                        </p:par>
                        <p:par>
                          <p:cTn id="16" fill="hold">
                            <p:stCondLst>
                              <p:cond delay="650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D:\10. MUTIMEDIA SDA\Imagenes para estudio\tema 06 le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635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6" name="1 Título"/>
          <p:cNvSpPr txBox="1">
            <a:spLocks/>
          </p:cNvSpPr>
          <p:nvPr/>
        </p:nvSpPr>
        <p:spPr>
          <a:xfrm>
            <a:off x="176337" y="5445224"/>
            <a:ext cx="8784976" cy="1224137"/>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60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RESPECT À SA LOI</a:t>
            </a:r>
          </a:p>
        </p:txBody>
      </p:sp>
      <p:sp>
        <p:nvSpPr>
          <p:cNvPr id="5" name="2 Marcador de contenido"/>
          <p:cNvSpPr txBox="1">
            <a:spLocks/>
          </p:cNvSpPr>
          <p:nvPr/>
        </p:nvSpPr>
        <p:spPr>
          <a:xfrm>
            <a:off x="4355975" y="1844824"/>
            <a:ext cx="4464497" cy="331236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r-FR" sz="4400" b="1" i="1" spc="50" dirty="0">
                <a:ln w="11430"/>
                <a:solidFill>
                  <a:srgbClr val="660066"/>
                </a:solidFill>
                <a:effectLst>
                  <a:outerShdw blurRad="76200" dist="50800" dir="5400000" algn="tl" rotWithShape="0">
                    <a:srgbClr val="000000">
                      <a:alpha val="65000"/>
                    </a:srgbClr>
                  </a:outerShdw>
                </a:effectLst>
                <a:latin typeface="Myriad Pro" pitchFamily="34" charset="0"/>
              </a:rPr>
              <a:t>Que devrions-nous respecter pour être entendus par </a:t>
            </a:r>
            <a:r>
              <a:rPr lang="fr-FR" sz="4400" b="1" i="1" spc="50" dirty="0" smtClean="0">
                <a:ln w="11430"/>
                <a:solidFill>
                  <a:srgbClr val="660066"/>
                </a:solidFill>
                <a:effectLst>
                  <a:outerShdw blurRad="76200" dist="50800" dir="5400000" algn="tl" rotWithShape="0">
                    <a:srgbClr val="000000">
                      <a:alpha val="65000"/>
                    </a:srgbClr>
                  </a:outerShdw>
                </a:effectLst>
                <a:latin typeface="Myriad Pro" pitchFamily="34" charset="0"/>
              </a:rPr>
              <a:t>Dieu ? </a:t>
            </a:r>
            <a:endParaRPr lang="es-ES" sz="4400" b="1" i="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sp>
        <p:nvSpPr>
          <p:cNvPr id="2" name="1 Rectángulo"/>
          <p:cNvSpPr/>
          <p:nvPr/>
        </p:nvSpPr>
        <p:spPr>
          <a:xfrm>
            <a:off x="251521" y="2131695"/>
            <a:ext cx="1944216" cy="2554545"/>
          </a:xfrm>
          <a:prstGeom prst="rect">
            <a:avLst/>
          </a:prstGeom>
          <a:noFill/>
        </p:spPr>
        <p:txBody>
          <a:bodyPr wrap="square" lIns="91440" tIns="45720" rIns="91440" bIns="45720">
            <a:spAutoFit/>
          </a:bodyPr>
          <a:lstStyle/>
          <a:p>
            <a:pPr algn="ctr"/>
            <a:r>
              <a:rPr lang="es-ES"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I</a:t>
            </a:r>
          </a:p>
          <a:p>
            <a:pPr algn="ctr"/>
            <a:r>
              <a:rPr lang="es-ES" sz="40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II</a:t>
            </a:r>
          </a:p>
          <a:p>
            <a:pPr algn="ctr"/>
            <a:r>
              <a:rPr lang="es-ES"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III</a:t>
            </a:r>
          </a:p>
          <a:p>
            <a:pPr algn="ctr"/>
            <a:r>
              <a:rPr lang="es-ES" sz="40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IV</a:t>
            </a:r>
            <a:endParaRPr lang="es-ES" sz="40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7" name="6 Rectángulo"/>
          <p:cNvSpPr/>
          <p:nvPr/>
        </p:nvSpPr>
        <p:spPr>
          <a:xfrm>
            <a:off x="2232721" y="1700808"/>
            <a:ext cx="1944216" cy="3416320"/>
          </a:xfrm>
          <a:prstGeom prst="rect">
            <a:avLst/>
          </a:prstGeom>
          <a:noFill/>
        </p:spPr>
        <p:txBody>
          <a:bodyPr wrap="square" lIns="91440" tIns="45720" rIns="91440" bIns="45720">
            <a:spAutoFit/>
          </a:bodyPr>
          <a:lstStyle/>
          <a:p>
            <a:pPr algn="ctr"/>
            <a:r>
              <a:rPr lang="es-ES" sz="36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V</a:t>
            </a:r>
          </a:p>
          <a:p>
            <a:pPr algn="ctr"/>
            <a:r>
              <a:rPr lang="es-ES"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VI</a:t>
            </a:r>
          </a:p>
          <a:p>
            <a:pPr algn="ctr"/>
            <a:r>
              <a:rPr lang="es-ES" sz="36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VII</a:t>
            </a:r>
          </a:p>
          <a:p>
            <a:pPr algn="ctr"/>
            <a:r>
              <a:rPr lang="es-ES"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VIII</a:t>
            </a:r>
          </a:p>
          <a:p>
            <a:pPr algn="ctr"/>
            <a:r>
              <a:rPr lang="es-ES" sz="36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IX</a:t>
            </a:r>
          </a:p>
          <a:p>
            <a:pPr algn="ctr"/>
            <a:r>
              <a:rPr lang="es-ES"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X</a:t>
            </a:r>
            <a:endParaRPr lang="es-ES" sz="36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pic>
        <p:nvPicPr>
          <p:cNvPr id="9"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3339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2500" fill="hold"/>
                                        <p:tgtEl>
                                          <p:spTgt spid="6"/>
                                        </p:tgtEl>
                                        <p:attrNameLst>
                                          <p:attrName>ppt_w</p:attrName>
                                        </p:attrNameLst>
                                      </p:cBhvr>
                                      <p:tavLst>
                                        <p:tav tm="0">
                                          <p:val>
                                            <p:fltVal val="0"/>
                                          </p:val>
                                        </p:tav>
                                        <p:tav tm="100000">
                                          <p:val>
                                            <p:strVal val="#ppt_w"/>
                                          </p:val>
                                        </p:tav>
                                      </p:tavLst>
                                    </p:anim>
                                    <p:anim calcmode="lin" valueType="num">
                                      <p:cBhvr>
                                        <p:cTn id="14" dur="2500" fill="hold"/>
                                        <p:tgtEl>
                                          <p:spTgt spid="6"/>
                                        </p:tgtEl>
                                        <p:attrNameLst>
                                          <p:attrName>ppt_h</p:attrName>
                                        </p:attrNameLst>
                                      </p:cBhvr>
                                      <p:tavLst>
                                        <p:tav tm="0">
                                          <p:val>
                                            <p:fltVal val="0"/>
                                          </p:val>
                                        </p:tav>
                                        <p:tav tm="100000">
                                          <p:val>
                                            <p:strVal val="#ppt_h"/>
                                          </p:val>
                                        </p:tav>
                                      </p:tavLst>
                                    </p:anim>
                                    <p:animEffect transition="in" filter="fade">
                                      <p:cBhvr>
                                        <p:cTn id="15" dur="2500"/>
                                        <p:tgtEl>
                                          <p:spTgt spid="6"/>
                                        </p:tgtEl>
                                      </p:cBhvr>
                                    </p:animEffect>
                                  </p:childTnLst>
                                </p:cTn>
                              </p:par>
                            </p:childTnLst>
                          </p:cTn>
                        </p:par>
                        <p:par>
                          <p:cTn id="16" fill="hold">
                            <p:stCondLst>
                              <p:cond delay="3500"/>
                            </p:stCondLst>
                            <p:childTnLst>
                              <p:par>
                                <p:cTn id="17" presetID="22" presetClass="entr" presetSubtype="1"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D:\10. MUTIMEDIA SDA\Imagenes para estudio\tema06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10. MUTIMEDIA SDA\Imagenes para estudio\Joseph_Haydn.jpg"/>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83568" y="978888"/>
            <a:ext cx="3528392" cy="445988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4249052" y="4542218"/>
            <a:ext cx="4076244" cy="830997"/>
          </a:xfrm>
          <a:prstGeom prst="rect">
            <a:avLst/>
          </a:prstGeom>
          <a:noFill/>
        </p:spPr>
        <p:txBody>
          <a:bodyPr wrap="none" rtlCol="0">
            <a:spAutoFit/>
          </a:bodyPr>
          <a:lstStyle/>
          <a:p>
            <a:r>
              <a:rPr lang="es-ES"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Joseph </a:t>
            </a:r>
            <a:r>
              <a:rPr lang="es-ES" sz="48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Haydn</a:t>
            </a:r>
            <a:endParaRPr lang="es-E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6"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12" name="2 Marcador de contenido"/>
          <p:cNvSpPr>
            <a:spLocks noGrp="1"/>
          </p:cNvSpPr>
          <p:nvPr>
            <p:ph idx="1"/>
          </p:nvPr>
        </p:nvSpPr>
        <p:spPr>
          <a:xfrm>
            <a:off x="4456196" y="2348880"/>
            <a:ext cx="4076244" cy="2232248"/>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fr-FR" b="1" i="1" spc="50" dirty="0" smtClean="0">
                <a:ln w="11430"/>
                <a:solidFill>
                  <a:srgbClr val="0070C0"/>
                </a:solidFill>
                <a:effectLst>
                  <a:outerShdw blurRad="76200" dist="50800" dir="5400000" algn="tl" rotWithShape="0">
                    <a:srgbClr val="000000">
                      <a:alpha val="65000"/>
                    </a:srgbClr>
                  </a:outerShdw>
                </a:effectLst>
                <a:latin typeface="Myriad Pro Cond" pitchFamily="34" charset="0"/>
                <a:ea typeface="Adobe Fan Heiti Std B" pitchFamily="34" charset="-128"/>
              </a:rPr>
              <a:t>« Quand </a:t>
            </a:r>
            <a:r>
              <a:rPr lang="fr-FR" b="1" i="1" spc="50" dirty="0">
                <a:ln w="11430"/>
                <a:solidFill>
                  <a:srgbClr val="0070C0"/>
                </a:solidFill>
                <a:effectLst>
                  <a:outerShdw blurRad="76200" dist="50800" dir="5400000" algn="tl" rotWithShape="0">
                    <a:srgbClr val="000000">
                      <a:alpha val="65000"/>
                    </a:srgbClr>
                  </a:outerShdw>
                </a:effectLst>
                <a:latin typeface="Myriad Pro Cond" pitchFamily="34" charset="0"/>
                <a:ea typeface="Adobe Fan Heiti Std B" pitchFamily="34" charset="-128"/>
              </a:rPr>
              <a:t>je suis </a:t>
            </a:r>
            <a:r>
              <a:rPr lang="fr-FR" b="1" i="1" spc="50" dirty="0" smtClean="0">
                <a:ln w="11430"/>
                <a:solidFill>
                  <a:srgbClr val="0070C0"/>
                </a:solidFill>
                <a:effectLst>
                  <a:outerShdw blurRad="76200" dist="50800" dir="5400000" algn="tl" rotWithShape="0">
                    <a:srgbClr val="000000">
                      <a:alpha val="65000"/>
                    </a:srgbClr>
                  </a:outerShdw>
                </a:effectLst>
                <a:latin typeface="Myriad Pro Cond" pitchFamily="34" charset="0"/>
                <a:ea typeface="Adobe Fan Heiti Std B" pitchFamily="34" charset="-128"/>
              </a:rPr>
              <a:t>triste, Je </a:t>
            </a:r>
            <a:r>
              <a:rPr lang="fr-FR" b="1" i="1" spc="50" dirty="0">
                <a:ln w="11430"/>
                <a:solidFill>
                  <a:srgbClr val="0070C0"/>
                </a:solidFill>
                <a:effectLst>
                  <a:outerShdw blurRad="76200" dist="50800" dir="5400000" algn="tl" rotWithShape="0">
                    <a:srgbClr val="000000">
                      <a:alpha val="65000"/>
                    </a:srgbClr>
                  </a:outerShdw>
                </a:effectLst>
                <a:latin typeface="Myriad Pro Cond" pitchFamily="34" charset="0"/>
                <a:ea typeface="Adobe Fan Heiti Std B" pitchFamily="34" charset="-128"/>
              </a:rPr>
              <a:t>prie; seulement Dieu peut nous donner force et réconfort</a:t>
            </a:r>
            <a:r>
              <a:rPr lang="fr-FR" b="1" i="1" spc="50" dirty="0" smtClean="0">
                <a:ln w="11430"/>
                <a:solidFill>
                  <a:srgbClr val="0070C0"/>
                </a:solidFill>
                <a:effectLst>
                  <a:outerShdw blurRad="76200" dist="50800" dir="5400000" algn="tl" rotWithShape="0">
                    <a:srgbClr val="000000">
                      <a:alpha val="65000"/>
                    </a:srgbClr>
                  </a:outerShdw>
                </a:effectLst>
                <a:latin typeface="Myriad Pro Cond" pitchFamily="34" charset="0"/>
                <a:ea typeface="Adobe Fan Heiti Std B" pitchFamily="34" charset="-128"/>
              </a:rPr>
              <a:t>. »</a:t>
            </a:r>
            <a:endParaRPr lang="fr-FR" b="1" i="1" spc="50" dirty="0">
              <a:ln w="11430"/>
              <a:solidFill>
                <a:srgbClr val="0070C0"/>
              </a:solidFill>
              <a:effectLst>
                <a:outerShdw blurRad="76200" dist="50800" dir="5400000" algn="tl" rotWithShape="0">
                  <a:srgbClr val="000000">
                    <a:alpha val="65000"/>
                  </a:srgbClr>
                </a:outerShdw>
              </a:effectLst>
              <a:latin typeface="Myriad Pro Cond" pitchFamily="34" charset="0"/>
              <a:ea typeface="Adobe Fan Heiti Std B" pitchFamily="34" charset="-128"/>
            </a:endParaRPr>
          </a:p>
        </p:txBody>
      </p:sp>
      <p:pic>
        <p:nvPicPr>
          <p:cNvPr id="7"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7516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1000"/>
                                        <p:tgtEl>
                                          <p:spTgt spid="4100"/>
                                        </p:tgtEl>
                                      </p:cBhvr>
                                    </p:animEffect>
                                    <p:anim calcmode="lin" valueType="num">
                                      <p:cBhvr>
                                        <p:cTn id="8" dur="1000" fill="hold"/>
                                        <p:tgtEl>
                                          <p:spTgt spid="4100"/>
                                        </p:tgtEl>
                                        <p:attrNameLst>
                                          <p:attrName>ppt_x</p:attrName>
                                        </p:attrNameLst>
                                      </p:cBhvr>
                                      <p:tavLst>
                                        <p:tav tm="0">
                                          <p:val>
                                            <p:strVal val="#ppt_x"/>
                                          </p:val>
                                        </p:tav>
                                        <p:tav tm="100000">
                                          <p:val>
                                            <p:strVal val="#ppt_x"/>
                                          </p:val>
                                        </p:tav>
                                      </p:tavLst>
                                    </p:anim>
                                    <p:anim calcmode="lin" valueType="num">
                                      <p:cBhvr>
                                        <p:cTn id="9" dur="1000" fill="hold"/>
                                        <p:tgtEl>
                                          <p:spTgt spid="410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1500"/>
                                        <p:tgtEl>
                                          <p:spTgt spid="5"/>
                                        </p:tgtEl>
                                      </p:cBhvr>
                                    </p:animEffect>
                                  </p:childTnLst>
                                </p:cTn>
                              </p:par>
                            </p:childTnLst>
                          </p:cTn>
                        </p:par>
                        <p:par>
                          <p:cTn id="14" fill="hold">
                            <p:stCondLst>
                              <p:cond delay="2500"/>
                            </p:stCondLst>
                            <p:childTnLst>
                              <p:par>
                                <p:cTn id="15" presetID="10" presetClass="entr" presetSubtype="0" fill="hold" grpId="0" nodeType="afterEffect">
                                  <p:stCondLst>
                                    <p:cond delay="350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1500"/>
                                        <p:tgtEl>
                                          <p:spTgt spid="12">
                                            <p:txEl>
                                              <p:pRg st="0" end="0"/>
                                            </p:txEl>
                                          </p:spTgt>
                                        </p:tgtEl>
                                      </p:cBhvr>
                                    </p:animEffect>
                                  </p:childTnLst>
                                </p:cTn>
                              </p:par>
                            </p:childTnLst>
                          </p:cTn>
                        </p:par>
                        <p:par>
                          <p:cTn id="18" fill="hold">
                            <p:stCondLst>
                              <p:cond delay="7500"/>
                            </p:stCondLst>
                            <p:childTnLst>
                              <p:par>
                                <p:cTn id="19" presetID="22" presetClass="entr" presetSubtype="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D:\10. MUTIMEDIA SDA\Imagenes para estudio\tema 06 versiculo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9567" y="323945"/>
            <a:ext cx="2733441"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a:ln w="11430"/>
                <a:solidFill>
                  <a:srgbClr val="660066"/>
                </a:solidFill>
                <a:effectLst>
                  <a:outerShdw blurRad="76200" dist="50800" dir="5400000" algn="tl" rotWithShape="0">
                    <a:srgbClr val="000000">
                      <a:alpha val="65000"/>
                    </a:srgbClr>
                  </a:outerShdw>
                </a:effectLst>
                <a:latin typeface="Myriad Pro" pitchFamily="34" charset="0"/>
              </a:rPr>
              <a:t>1</a:t>
            </a:r>
            <a:r>
              <a:rPr lang="es-ES_tradnl" sz="3600" b="1" spc="50" dirty="0" smtClean="0">
                <a:ln w="11430"/>
                <a:solidFill>
                  <a:srgbClr val="660066"/>
                </a:solidFill>
                <a:effectLst>
                  <a:outerShdw blurRad="76200" dist="50800" dir="5400000" algn="tl" rotWithShape="0">
                    <a:srgbClr val="000000">
                      <a:alpha val="65000"/>
                    </a:srgbClr>
                  </a:outerShdw>
                </a:effectLst>
                <a:latin typeface="Myriad Pro" pitchFamily="34" charset="0"/>
              </a:rPr>
              <a:t> Jean 3 : 22</a:t>
            </a:r>
            <a:endParaRPr lang="es-ES" sz="3600" b="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p:cNvSpPr txBox="1">
            <a:spLocks/>
          </p:cNvSpPr>
          <p:nvPr/>
        </p:nvSpPr>
        <p:spPr>
          <a:xfrm>
            <a:off x="467544" y="2316013"/>
            <a:ext cx="8424936"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r-FR"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Quoi que ce soit que nous demandions, nous le recevons de lui, </a:t>
            </a:r>
            <a:r>
              <a:rPr lang="fr-FR" sz="3600" b="1" i="1" spc="50" dirty="0">
                <a:ln w="11430"/>
                <a:solidFill>
                  <a:srgbClr val="FF0000"/>
                </a:solidFill>
                <a:effectLst>
                  <a:outerShdw blurRad="76200" dist="50800" dir="5400000" algn="tl" rotWithShape="0">
                    <a:srgbClr val="000000">
                      <a:alpha val="65000"/>
                    </a:srgbClr>
                  </a:outerShdw>
                </a:effectLst>
                <a:latin typeface="Myriad Pro" pitchFamily="34" charset="0"/>
              </a:rPr>
              <a:t>parce que nous gardons ses commandements </a:t>
            </a:r>
            <a:r>
              <a:rPr lang="fr-FR"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et que nous faisons ce qui lui est agréable. »</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8" name="1 Título"/>
          <p:cNvSpPr txBox="1">
            <a:spLocks/>
          </p:cNvSpPr>
          <p:nvPr/>
        </p:nvSpPr>
        <p:spPr>
          <a:xfrm>
            <a:off x="176337" y="5445224"/>
            <a:ext cx="8784976" cy="1224137"/>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60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RESPECT À SA LOI</a:t>
            </a:r>
          </a:p>
        </p:txBody>
      </p:sp>
    </p:spTree>
    <p:extLst>
      <p:ext uri="{BB962C8B-B14F-4D97-AF65-F5344CB8AC3E}">
        <p14:creationId xmlns:p14="http://schemas.microsoft.com/office/powerpoint/2010/main" val="1980236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250"/>
                                        <p:tgtEl>
                                          <p:spTgt spid="4"/>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3250"/>
                            </p:stCondLst>
                            <p:childTnLst>
                              <p:par>
                                <p:cTn id="18" presetID="22"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D:\10. MUTIMEDIA SDA\Imagenes para estudio\tema 06 jes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2 Marcador de contenido"/>
          <p:cNvSpPr txBox="1">
            <a:spLocks/>
          </p:cNvSpPr>
          <p:nvPr/>
        </p:nvSpPr>
        <p:spPr>
          <a:xfrm>
            <a:off x="4860032" y="1916832"/>
            <a:ext cx="4067944" cy="331236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r-FR" sz="4800" b="1" i="1" spc="50" dirty="0">
                <a:ln w="11430"/>
                <a:solidFill>
                  <a:srgbClr val="660066"/>
                </a:solidFill>
                <a:effectLst>
                  <a:outerShdw blurRad="76200" dist="50800" dir="5400000" algn="tl" rotWithShape="0">
                    <a:srgbClr val="000000">
                      <a:alpha val="65000"/>
                    </a:srgbClr>
                  </a:outerShdw>
                </a:effectLst>
                <a:latin typeface="Myriad Pro" pitchFamily="34" charset="0"/>
              </a:rPr>
              <a:t>Au nom de qui devons-nous </a:t>
            </a:r>
            <a:r>
              <a:rPr lang="fr-FR" sz="4800" b="1" i="1" spc="50" dirty="0" smtClean="0">
                <a:ln w="11430"/>
                <a:solidFill>
                  <a:srgbClr val="660066"/>
                </a:solidFill>
                <a:effectLst>
                  <a:outerShdw blurRad="76200" dist="50800" dir="5400000" algn="tl" rotWithShape="0">
                    <a:srgbClr val="000000">
                      <a:alpha val="65000"/>
                    </a:srgbClr>
                  </a:outerShdw>
                </a:effectLst>
                <a:latin typeface="Myriad Pro" pitchFamily="34" charset="0"/>
              </a:rPr>
              <a:t>prier ? Pourquoi ? </a:t>
            </a:r>
            <a:endPar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sp>
        <p:nvSpPr>
          <p:cNvPr id="6" name="1 Título"/>
          <p:cNvSpPr txBox="1">
            <a:spLocks/>
          </p:cNvSpPr>
          <p:nvPr/>
        </p:nvSpPr>
        <p:spPr>
          <a:xfrm>
            <a:off x="176337" y="5445224"/>
            <a:ext cx="8784976" cy="1224137"/>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54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Au </a:t>
            </a:r>
            <a:r>
              <a:rPr lang="es-ES" sz="5400" b="1" cap="all" dirty="0" err="1">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nom</a:t>
            </a:r>
            <a:r>
              <a:rPr lang="es-ES" sz="54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 de </a:t>
            </a:r>
            <a:r>
              <a:rPr lang="es-ES" sz="5400" b="1" cap="all" dirty="0" err="1" smtClean="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Jésus</a:t>
            </a:r>
            <a:endParaRPr lang="es-ES" sz="54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endParaRPr>
          </a:p>
        </p:txBody>
      </p:sp>
      <p:sp>
        <p:nvSpPr>
          <p:cNvPr id="8" name="2 Marcador de contenido"/>
          <p:cNvSpPr txBox="1">
            <a:spLocks/>
          </p:cNvSpPr>
          <p:nvPr/>
        </p:nvSpPr>
        <p:spPr>
          <a:xfrm>
            <a:off x="2554687" y="2492896"/>
            <a:ext cx="865185" cy="720080"/>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r-FR" sz="9600" i="1" dirty="0" smtClean="0">
                <a:ln w="18415" cmpd="sng">
                  <a:solidFill>
                    <a:srgbClr val="FFFFFF"/>
                  </a:solidFill>
                  <a:prstDash val="solid"/>
                </a:ln>
                <a:solidFill>
                  <a:srgbClr val="FFFFFF"/>
                </a:solidFill>
                <a:latin typeface="Myriad Pro" pitchFamily="34" charset="0"/>
              </a:rPr>
              <a:t>´</a:t>
            </a:r>
            <a:endParaRPr lang="es-ES" sz="4800" i="1" dirty="0">
              <a:ln w="18415" cmpd="sng">
                <a:solidFill>
                  <a:srgbClr val="FFFFFF"/>
                </a:solidFill>
                <a:prstDash val="solid"/>
              </a:ln>
              <a:solidFill>
                <a:srgbClr val="FFFFFF"/>
              </a:solidFill>
              <a:latin typeface="Myriad Pro" pitchFamily="34" charset="0"/>
            </a:endParaRPr>
          </a:p>
        </p:txBody>
      </p:sp>
      <p:pic>
        <p:nvPicPr>
          <p:cNvPr id="9"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1923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2500" fill="hold"/>
                                        <p:tgtEl>
                                          <p:spTgt spid="6"/>
                                        </p:tgtEl>
                                        <p:attrNameLst>
                                          <p:attrName>ppt_w</p:attrName>
                                        </p:attrNameLst>
                                      </p:cBhvr>
                                      <p:tavLst>
                                        <p:tav tm="0">
                                          <p:val>
                                            <p:fltVal val="0"/>
                                          </p:val>
                                        </p:tav>
                                        <p:tav tm="100000">
                                          <p:val>
                                            <p:strVal val="#ppt_w"/>
                                          </p:val>
                                        </p:tav>
                                      </p:tavLst>
                                    </p:anim>
                                    <p:anim calcmode="lin" valueType="num">
                                      <p:cBhvr>
                                        <p:cTn id="14" dur="2500" fill="hold"/>
                                        <p:tgtEl>
                                          <p:spTgt spid="6"/>
                                        </p:tgtEl>
                                        <p:attrNameLst>
                                          <p:attrName>ppt_h</p:attrName>
                                        </p:attrNameLst>
                                      </p:cBhvr>
                                      <p:tavLst>
                                        <p:tav tm="0">
                                          <p:val>
                                            <p:fltVal val="0"/>
                                          </p:val>
                                        </p:tav>
                                        <p:tav tm="100000">
                                          <p:val>
                                            <p:strVal val="#ppt_h"/>
                                          </p:val>
                                        </p:tav>
                                      </p:tavLst>
                                    </p:anim>
                                    <p:animEffect transition="in" filter="fade">
                                      <p:cBhvr>
                                        <p:cTn id="15" dur="2500"/>
                                        <p:tgtEl>
                                          <p:spTgt spid="6"/>
                                        </p:tgtEl>
                                      </p:cBhvr>
                                    </p:animEffect>
                                  </p:childTnLst>
                                </p:cTn>
                              </p:par>
                            </p:childTnLst>
                          </p:cTn>
                        </p:par>
                        <p:par>
                          <p:cTn id="16" fill="hold">
                            <p:stCondLst>
                              <p:cond delay="3500"/>
                            </p:stCondLst>
                            <p:childTnLst>
                              <p:par>
                                <p:cTn id="17" presetID="22" presetClass="entr" presetSubtype="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D:\10. MUTIMEDIA SDA\Imagenes para estudio\tema 06 versiculo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9567" y="323945"/>
            <a:ext cx="3315331"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smtClean="0">
                <a:ln w="11430"/>
                <a:solidFill>
                  <a:srgbClr val="660066"/>
                </a:solidFill>
                <a:effectLst>
                  <a:outerShdw blurRad="76200" dist="50800" dir="5400000" algn="tl" rotWithShape="0">
                    <a:srgbClr val="000000">
                      <a:alpha val="65000"/>
                    </a:srgbClr>
                  </a:outerShdw>
                </a:effectLst>
                <a:latin typeface="Myriad Pro" pitchFamily="34" charset="0"/>
              </a:rPr>
              <a:t>Jean 16 : 23-24</a:t>
            </a:r>
            <a:endParaRPr lang="es-ES" sz="3600" b="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p:cNvSpPr txBox="1">
            <a:spLocks/>
          </p:cNvSpPr>
          <p:nvPr/>
        </p:nvSpPr>
        <p:spPr>
          <a:xfrm>
            <a:off x="323528" y="2316013"/>
            <a:ext cx="8568952"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r-FR" sz="3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En ce jour-là, vous ne m'interrogerez plus sur rien. En vérité, en vérité, je vous le dis, ce que vous demanderez au Père, </a:t>
            </a:r>
            <a:r>
              <a:rPr lang="fr-FR" sz="3400" b="1" i="1" spc="50" dirty="0">
                <a:ln w="11430"/>
                <a:solidFill>
                  <a:srgbClr val="FF0000"/>
                </a:solidFill>
                <a:effectLst>
                  <a:outerShdw blurRad="76200" dist="50800" dir="5400000" algn="tl" rotWithShape="0">
                    <a:srgbClr val="000000">
                      <a:alpha val="65000"/>
                    </a:srgbClr>
                  </a:outerShdw>
                </a:effectLst>
                <a:latin typeface="Myriad Pro" pitchFamily="34" charset="0"/>
              </a:rPr>
              <a:t>il vous le donnera en mon nom</a:t>
            </a:r>
            <a:r>
              <a:rPr lang="fr-FR" sz="3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t>
            </a:r>
          </a:p>
          <a:p>
            <a:pPr marL="0" indent="0" algn="ctr">
              <a:buNone/>
            </a:pPr>
            <a:r>
              <a:rPr lang="fr-FR" sz="3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Jusqu'à présent vous n'avez rien demandé </a:t>
            </a:r>
            <a:r>
              <a:rPr lang="fr-FR" sz="3400" b="1" i="1" spc="50" dirty="0">
                <a:ln w="11430"/>
                <a:solidFill>
                  <a:srgbClr val="FF0000"/>
                </a:solidFill>
                <a:effectLst>
                  <a:outerShdw blurRad="76200" dist="50800" dir="5400000" algn="tl" rotWithShape="0">
                    <a:srgbClr val="000000">
                      <a:alpha val="65000"/>
                    </a:srgbClr>
                  </a:outerShdw>
                </a:effectLst>
                <a:latin typeface="Myriad Pro" pitchFamily="34" charset="0"/>
              </a:rPr>
              <a:t>en mon nom</a:t>
            </a:r>
            <a:r>
              <a:rPr lang="fr-FR" sz="3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Demandez, et vous recevrez, afin que votre joie soit parfaite</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8" name="1 Título"/>
          <p:cNvSpPr txBox="1">
            <a:spLocks/>
          </p:cNvSpPr>
          <p:nvPr/>
        </p:nvSpPr>
        <p:spPr>
          <a:xfrm>
            <a:off x="176337" y="5445224"/>
            <a:ext cx="8784976" cy="1224137"/>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54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Au </a:t>
            </a:r>
            <a:r>
              <a:rPr lang="es-ES" sz="5400" b="1" cap="all" dirty="0" err="1">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nom</a:t>
            </a:r>
            <a:r>
              <a:rPr lang="es-ES" sz="54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 de </a:t>
            </a:r>
            <a:r>
              <a:rPr lang="es-ES" sz="5400" b="1" cap="all" dirty="0" err="1" smtClean="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Jésus</a:t>
            </a:r>
            <a:endParaRPr lang="es-ES" sz="54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endParaRPr>
          </a:p>
        </p:txBody>
      </p:sp>
    </p:spTree>
    <p:extLst>
      <p:ext uri="{BB962C8B-B14F-4D97-AF65-F5344CB8AC3E}">
        <p14:creationId xmlns:p14="http://schemas.microsoft.com/office/powerpoint/2010/main" val="18208921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250"/>
                                        <p:tgtEl>
                                          <p:spTgt spid="4"/>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3250"/>
                            </p:stCondLst>
                            <p:childTnLst>
                              <p:par>
                                <p:cTn id="18" presetID="22"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D:\10. MUTIMEDIA SDA\Imagenes para estudio\tema06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4" name="2 Marcador de contenido"/>
          <p:cNvSpPr txBox="1">
            <a:spLocks/>
          </p:cNvSpPr>
          <p:nvPr/>
        </p:nvSpPr>
        <p:spPr>
          <a:xfrm>
            <a:off x="827584" y="1988840"/>
            <a:ext cx="7560840" cy="3168352"/>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r-FR" sz="4800" b="1" i="1" spc="50" dirty="0">
                <a:ln w="11430"/>
                <a:solidFill>
                  <a:srgbClr val="660066"/>
                </a:solidFill>
                <a:effectLst>
                  <a:outerShdw blurRad="76200" dist="50800" dir="5400000" algn="tl" rotWithShape="0">
                    <a:srgbClr val="000000">
                      <a:alpha val="65000"/>
                    </a:srgbClr>
                  </a:outerShdw>
                </a:effectLst>
                <a:latin typeface="Myriad Pro" pitchFamily="34" charset="0"/>
              </a:rPr>
              <a:t>SOULAGEMENT ET JOIE DANS LA PRIÈRE</a:t>
            </a:r>
            <a:endParaRPr lang="es-ES" sz="3600" b="1" i="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5481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D:\10. MUTIMEDIA SDA\Imagenes para estudio\tema 06 versiculo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9567" y="323945"/>
            <a:ext cx="4017703"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err="1">
                <a:ln w="11430"/>
                <a:solidFill>
                  <a:srgbClr val="660066"/>
                </a:solidFill>
                <a:effectLst>
                  <a:outerShdw blurRad="76200" dist="50800" dir="5400000" algn="tl" rotWithShape="0">
                    <a:srgbClr val="000000">
                      <a:alpha val="65000"/>
                    </a:srgbClr>
                  </a:outerShdw>
                </a:effectLst>
                <a:latin typeface="Myriad Pro" pitchFamily="34" charset="0"/>
              </a:rPr>
              <a:t>Proverbes</a:t>
            </a:r>
            <a:r>
              <a:rPr lang="es-ES_tradnl" sz="3600" b="1" spc="50" dirty="0">
                <a:ln w="11430"/>
                <a:solidFill>
                  <a:srgbClr val="660066"/>
                </a:solidFill>
                <a:effectLst>
                  <a:outerShdw blurRad="76200" dist="50800" dir="5400000" algn="tl" rotWithShape="0">
                    <a:srgbClr val="000000">
                      <a:alpha val="65000"/>
                    </a:srgbClr>
                  </a:outerShdw>
                </a:effectLst>
                <a:latin typeface="Myriad Pro" pitchFamily="34" charset="0"/>
              </a:rPr>
              <a:t> </a:t>
            </a:r>
            <a:r>
              <a:rPr lang="es-ES_tradnl" sz="3600" b="1" spc="50" dirty="0" smtClean="0">
                <a:ln w="11430"/>
                <a:solidFill>
                  <a:srgbClr val="660066"/>
                </a:solidFill>
                <a:effectLst>
                  <a:outerShdw blurRad="76200" dist="50800" dir="5400000" algn="tl" rotWithShape="0">
                    <a:srgbClr val="000000">
                      <a:alpha val="65000"/>
                    </a:srgbClr>
                  </a:outerShdw>
                </a:effectLst>
                <a:latin typeface="Myriad Pro" pitchFamily="34" charset="0"/>
              </a:rPr>
              <a:t>15 : 8</a:t>
            </a:r>
            <a:r>
              <a:rPr lang="es-ES_tradnl" sz="3600" b="1" spc="50" dirty="0">
                <a:ln w="11430"/>
                <a:solidFill>
                  <a:srgbClr val="660066"/>
                </a:solidFill>
                <a:effectLst>
                  <a:outerShdw blurRad="76200" dist="50800" dir="5400000" algn="tl" rotWithShape="0">
                    <a:srgbClr val="000000">
                      <a:alpha val="65000"/>
                    </a:srgbClr>
                  </a:outerShdw>
                </a:effectLst>
                <a:latin typeface="Myriad Pro" pitchFamily="34" charset="0"/>
              </a:rPr>
              <a:t>, 9</a:t>
            </a:r>
          </a:p>
        </p:txBody>
      </p:sp>
      <p:sp>
        <p:nvSpPr>
          <p:cNvPr id="6" name="2 Marcador de contenido"/>
          <p:cNvSpPr txBox="1">
            <a:spLocks/>
          </p:cNvSpPr>
          <p:nvPr/>
        </p:nvSpPr>
        <p:spPr>
          <a:xfrm>
            <a:off x="683568" y="2316013"/>
            <a:ext cx="7704856"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r-FR"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Le sacrifice des méchants est en horreur à l'Éternel, </a:t>
            </a:r>
            <a:r>
              <a:rPr lang="fr-FR" sz="3600" b="1" i="1" spc="50" dirty="0">
                <a:ln w="11430"/>
                <a:solidFill>
                  <a:srgbClr val="FF0000"/>
                </a:solidFill>
                <a:effectLst>
                  <a:outerShdw blurRad="76200" dist="50800" dir="5400000" algn="tl" rotWithShape="0">
                    <a:srgbClr val="000000">
                      <a:alpha val="65000"/>
                    </a:srgbClr>
                  </a:outerShdw>
                </a:effectLst>
                <a:latin typeface="Myriad Pro" pitchFamily="34" charset="0"/>
              </a:rPr>
              <a:t>Mais la prière des hommes droits lui est agréable</a:t>
            </a:r>
            <a:r>
              <a:rPr lang="fr-FR"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p>
          <a:p>
            <a:pPr marL="0" indent="0" algn="ctr">
              <a:buNone/>
            </a:pPr>
            <a:r>
              <a:rPr lang="fr-FR"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La voie du méchant est en horreur à l'Éternel, Mais il aime celui qui poursuit la justice.</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3217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250"/>
                                        <p:tgtEl>
                                          <p:spTgt spid="4"/>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3250"/>
                            </p:stCondLst>
                            <p:childTnLst>
                              <p:par>
                                <p:cTn id="18" presetID="22"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10. MUTIMEDIA SDA\Imagenes para estudio\tema06 telecarg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40" y="0"/>
            <a:ext cx="9150351" cy="68643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2 Marcador de contenido"/>
          <p:cNvSpPr txBox="1">
            <a:spLocks/>
          </p:cNvSpPr>
          <p:nvPr/>
        </p:nvSpPr>
        <p:spPr>
          <a:xfrm>
            <a:off x="2483768" y="2132856"/>
            <a:ext cx="6416166" cy="295232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fr-FR" sz="4000" b="1" i="1" spc="50" dirty="0">
                <a:ln w="11430"/>
                <a:solidFill>
                  <a:srgbClr val="660066"/>
                </a:solidFill>
                <a:effectLst>
                  <a:outerShdw blurRad="76200" dist="50800" dir="5400000" algn="tl" rotWithShape="0">
                    <a:srgbClr val="000000">
                      <a:alpha val="65000"/>
                    </a:srgbClr>
                  </a:outerShdw>
                </a:effectLst>
                <a:latin typeface="Myriad Pro" pitchFamily="34" charset="0"/>
              </a:rPr>
              <a:t>Quand nous nous sentons submergés par des problèmes, </a:t>
            </a:r>
            <a:r>
              <a:rPr lang="fr-FR" sz="4000" b="1" i="1" spc="50" dirty="0" smtClean="0">
                <a:ln w="11430"/>
                <a:solidFill>
                  <a:srgbClr val="660066"/>
                </a:solidFill>
                <a:effectLst>
                  <a:outerShdw blurRad="76200" dist="50800" dir="5400000" algn="tl" rotWithShape="0">
                    <a:srgbClr val="000000">
                      <a:alpha val="65000"/>
                    </a:srgbClr>
                  </a:outerShdw>
                </a:effectLst>
                <a:latin typeface="Myriad Pro" pitchFamily="34" charset="0"/>
              </a:rPr>
              <a:t>qui </a:t>
            </a:r>
            <a:r>
              <a:rPr lang="fr-FR" sz="4000" b="1" i="1" spc="50" dirty="0">
                <a:ln w="11430"/>
                <a:solidFill>
                  <a:srgbClr val="660066"/>
                </a:solidFill>
                <a:effectLst>
                  <a:outerShdw blurRad="76200" dist="50800" dir="5400000" algn="tl" rotWithShape="0">
                    <a:srgbClr val="000000">
                      <a:alpha val="65000"/>
                    </a:srgbClr>
                  </a:outerShdw>
                </a:effectLst>
                <a:latin typeface="Myriad Pro" pitchFamily="34" charset="0"/>
              </a:rPr>
              <a:t>pouvons-nous appeler </a:t>
            </a:r>
            <a:r>
              <a:rPr lang="fr-FR" sz="4000" b="1" i="1" spc="50" dirty="0" smtClean="0">
                <a:ln w="11430"/>
                <a:solidFill>
                  <a:srgbClr val="660066"/>
                </a:solidFill>
                <a:effectLst>
                  <a:outerShdw blurRad="76200" dist="50800" dir="5400000" algn="tl" rotWithShape="0">
                    <a:srgbClr val="000000">
                      <a:alpha val="65000"/>
                    </a:srgbClr>
                  </a:outerShdw>
                </a:effectLst>
                <a:latin typeface="Myriad Pro" pitchFamily="34" charset="0"/>
              </a:rPr>
              <a:t/>
            </a:r>
            <a:br>
              <a:rPr lang="fr-FR" sz="4000" b="1" i="1" spc="50" dirty="0" smtClean="0">
                <a:ln w="11430"/>
                <a:solidFill>
                  <a:srgbClr val="660066"/>
                </a:solidFill>
                <a:effectLst>
                  <a:outerShdw blurRad="76200" dist="50800" dir="5400000" algn="tl" rotWithShape="0">
                    <a:srgbClr val="000000">
                      <a:alpha val="65000"/>
                    </a:srgbClr>
                  </a:outerShdw>
                </a:effectLst>
                <a:latin typeface="Myriad Pro" pitchFamily="34" charset="0"/>
              </a:rPr>
            </a:br>
            <a:r>
              <a:rPr lang="fr-FR" sz="4000" b="1" i="1" spc="50" dirty="0" smtClean="0">
                <a:ln w="11430"/>
                <a:solidFill>
                  <a:srgbClr val="660066"/>
                </a:solidFill>
                <a:effectLst>
                  <a:outerShdw blurRad="76200" dist="50800" dir="5400000" algn="tl" rotWithShape="0">
                    <a:srgbClr val="000000">
                      <a:alpha val="65000"/>
                    </a:srgbClr>
                  </a:outerShdw>
                </a:effectLst>
                <a:latin typeface="Myriad Pro" pitchFamily="34" charset="0"/>
              </a:rPr>
              <a:t>à l’aide ? </a:t>
            </a:r>
            <a:endParaRPr lang="es-ES" sz="4000" b="1" i="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rot="1130709">
            <a:off x="3567953" y="6213953"/>
            <a:ext cx="618327" cy="261610"/>
          </a:xfrm>
          <a:prstGeom prst="rect">
            <a:avLst/>
          </a:prstGeom>
          <a:noFill/>
        </p:spPr>
        <p:txBody>
          <a:bodyPr wrap="square" rtlCol="0">
            <a:spAutoFit/>
          </a:bodyPr>
          <a:lstStyle/>
          <a:p>
            <a:r>
              <a:rPr lang="es-ES" sz="11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DIEU</a:t>
            </a:r>
            <a:endParaRPr lang="es-ES" sz="11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23283410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D:\10. MUTIMEDIA SDA\Imagenes para estudio\tema 06 versiculo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9567" y="323945"/>
            <a:ext cx="3595151"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err="1">
                <a:ln w="11430"/>
                <a:solidFill>
                  <a:srgbClr val="660066"/>
                </a:solidFill>
                <a:effectLst>
                  <a:outerShdw blurRad="76200" dist="50800" dir="5400000" algn="tl" rotWithShape="0">
                    <a:srgbClr val="000000">
                      <a:alpha val="65000"/>
                    </a:srgbClr>
                  </a:outerShdw>
                </a:effectLst>
                <a:latin typeface="Myriad Pro" pitchFamily="34" charset="0"/>
              </a:rPr>
              <a:t>Matthieu</a:t>
            </a:r>
            <a:r>
              <a:rPr lang="es-ES_tradnl" sz="3600" b="1" spc="50" dirty="0">
                <a:ln w="11430"/>
                <a:solidFill>
                  <a:srgbClr val="660066"/>
                </a:solidFill>
                <a:effectLst>
                  <a:outerShdw blurRad="76200" dist="50800" dir="5400000" algn="tl" rotWithShape="0">
                    <a:srgbClr val="000000">
                      <a:alpha val="65000"/>
                    </a:srgbClr>
                  </a:outerShdw>
                </a:effectLst>
                <a:latin typeface="Myriad Pro" pitchFamily="34" charset="0"/>
              </a:rPr>
              <a:t> </a:t>
            </a:r>
            <a:r>
              <a:rPr lang="es-ES_tradnl" sz="3600" b="1" spc="50" dirty="0" smtClean="0">
                <a:ln w="11430"/>
                <a:solidFill>
                  <a:srgbClr val="660066"/>
                </a:solidFill>
                <a:effectLst>
                  <a:outerShdw blurRad="76200" dist="50800" dir="5400000" algn="tl" rotWithShape="0">
                    <a:srgbClr val="000000">
                      <a:alpha val="65000"/>
                    </a:srgbClr>
                  </a:outerShdw>
                </a:effectLst>
                <a:latin typeface="Myriad Pro" pitchFamily="34" charset="0"/>
              </a:rPr>
              <a:t>11 : 28</a:t>
            </a:r>
            <a:endParaRPr lang="es-ES_tradnl" sz="3600" b="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p:cNvSpPr txBox="1">
            <a:spLocks/>
          </p:cNvSpPr>
          <p:nvPr/>
        </p:nvSpPr>
        <p:spPr>
          <a:xfrm>
            <a:off x="683568" y="2316013"/>
            <a:ext cx="7704856"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r-FR" sz="40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Venez </a:t>
            </a:r>
            <a:r>
              <a:rPr lang="fr-FR"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à moi, vous tous qui êtes fatigués et chargés, et je vous donnerai du repos</a:t>
            </a:r>
            <a:r>
              <a:rPr lang="fr-FR" sz="40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endPar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4868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250"/>
                                        <p:tgtEl>
                                          <p:spTgt spid="4"/>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3250"/>
                            </p:stCondLst>
                            <p:childTnLst>
                              <p:par>
                                <p:cTn id="18" presetID="22"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D:\10. MUTIMEDIA SDA\Imagenes para estudio\tema 06 llam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9150351" cy="6864351"/>
          </a:xfrm>
          <a:prstGeom prst="rect">
            <a:avLst/>
          </a:prstGeom>
          <a:noFill/>
          <a:extLst>
            <a:ext uri="{909E8E84-426E-40DD-AFC4-6F175D3DCCD1}">
              <a14:hiddenFill xmlns:a14="http://schemas.microsoft.com/office/drawing/2010/main">
                <a:solidFill>
                  <a:srgbClr val="FFFFFF"/>
                </a:solidFill>
              </a14:hiddenFill>
            </a:ext>
          </a:extLst>
        </p:spPr>
      </p:pic>
      <p:sp>
        <p:nvSpPr>
          <p:cNvPr id="6" name="2 Marcador de contenido"/>
          <p:cNvSpPr txBox="1">
            <a:spLocks/>
          </p:cNvSpPr>
          <p:nvPr/>
        </p:nvSpPr>
        <p:spPr>
          <a:xfrm>
            <a:off x="2483768" y="2060848"/>
            <a:ext cx="5904656" cy="2808312"/>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fr-FR" sz="4800" b="1" i="1" spc="50" dirty="0">
                <a:ln w="11430"/>
                <a:solidFill>
                  <a:srgbClr val="660066"/>
                </a:solidFill>
                <a:effectLst>
                  <a:outerShdw blurRad="76200" dist="50800" dir="5400000" algn="tl" rotWithShape="0">
                    <a:srgbClr val="000000">
                      <a:alpha val="65000"/>
                    </a:srgbClr>
                  </a:outerShdw>
                </a:effectLst>
                <a:latin typeface="Myriad Pro" pitchFamily="34" charset="0"/>
              </a:rPr>
              <a:t>A quoi Dieu nous </a:t>
            </a:r>
            <a:r>
              <a:rPr lang="fr-FR" sz="4800" b="1" i="1" spc="50" dirty="0" smtClean="0">
                <a:ln w="11430"/>
                <a:solidFill>
                  <a:srgbClr val="660066"/>
                </a:solidFill>
                <a:effectLst>
                  <a:outerShdw blurRad="76200" dist="50800" dir="5400000" algn="tl" rotWithShape="0">
                    <a:srgbClr val="000000">
                      <a:alpha val="65000"/>
                    </a:srgbClr>
                  </a:outerShdw>
                </a:effectLst>
                <a:latin typeface="Myriad Pro" pitchFamily="34" charset="0"/>
              </a:rPr>
              <a:t>exhorte-il ? </a:t>
            </a:r>
            <a:endPar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5078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D:\10. MUTIMEDIA SDA\Imagenes para estudio\tema 06 versiculo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9567" y="323945"/>
            <a:ext cx="4265911"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err="1">
                <a:ln w="11430"/>
                <a:solidFill>
                  <a:srgbClr val="660066"/>
                </a:solidFill>
                <a:effectLst>
                  <a:outerShdw blurRad="76200" dist="50800" dir="5400000" algn="tl" rotWithShape="0">
                    <a:srgbClr val="000000">
                      <a:alpha val="65000"/>
                    </a:srgbClr>
                  </a:outerShdw>
                </a:effectLst>
                <a:latin typeface="Myriad Pro" pitchFamily="34" charset="0"/>
              </a:rPr>
              <a:t>Romains</a:t>
            </a:r>
            <a:r>
              <a:rPr lang="es-ES_tradnl" sz="3600" b="1" spc="50" dirty="0">
                <a:ln w="11430"/>
                <a:solidFill>
                  <a:srgbClr val="660066"/>
                </a:solidFill>
                <a:effectLst>
                  <a:outerShdw blurRad="76200" dist="50800" dir="5400000" algn="tl" rotWithShape="0">
                    <a:srgbClr val="000000">
                      <a:alpha val="65000"/>
                    </a:srgbClr>
                  </a:outerShdw>
                </a:effectLst>
                <a:latin typeface="Myriad Pro" pitchFamily="34" charset="0"/>
              </a:rPr>
              <a:t> </a:t>
            </a:r>
            <a:r>
              <a:rPr lang="es-ES_tradnl" sz="3600" b="1" spc="50" dirty="0" smtClean="0">
                <a:ln w="11430"/>
                <a:solidFill>
                  <a:srgbClr val="660066"/>
                </a:solidFill>
                <a:effectLst>
                  <a:outerShdw blurRad="76200" dist="50800" dir="5400000" algn="tl" rotWithShape="0">
                    <a:srgbClr val="000000">
                      <a:alpha val="65000"/>
                    </a:srgbClr>
                  </a:outerShdw>
                </a:effectLst>
                <a:latin typeface="Myriad Pro" pitchFamily="34" charset="0"/>
              </a:rPr>
              <a:t>12 : 11-12 </a:t>
            </a:r>
            <a:endParaRPr lang="es-ES_tradnl" sz="3600" b="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6" name="2 Marcador de contenido"/>
          <p:cNvSpPr txBox="1">
            <a:spLocks/>
          </p:cNvSpPr>
          <p:nvPr/>
        </p:nvSpPr>
        <p:spPr>
          <a:xfrm>
            <a:off x="683568" y="2316013"/>
            <a:ext cx="7704856"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r-FR"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Ayez du zèle, et non de la </a:t>
            </a:r>
            <a:r>
              <a:rPr lang="fr-FR" sz="36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paresse.</a:t>
            </a:r>
          </a:p>
          <a:p>
            <a:pPr marL="0" indent="0" algn="ctr">
              <a:buNone/>
            </a:pPr>
            <a:r>
              <a:rPr lang="fr-FR" sz="36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Soyez </a:t>
            </a:r>
            <a:r>
              <a:rPr lang="fr-FR"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fervents d'esprit. </a:t>
            </a:r>
          </a:p>
          <a:p>
            <a:pPr marL="0" indent="0" algn="ctr">
              <a:buNone/>
            </a:pPr>
            <a:r>
              <a:rPr lang="fr-FR" sz="36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Servez </a:t>
            </a:r>
            <a:r>
              <a:rPr lang="fr-FR"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le </a:t>
            </a:r>
            <a:r>
              <a:rPr lang="fr-FR" sz="36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Seigneur.</a:t>
            </a:r>
          </a:p>
          <a:p>
            <a:pPr marL="0" indent="0" algn="ctr">
              <a:buNone/>
            </a:pPr>
            <a:r>
              <a:rPr lang="fr-FR" sz="36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Réjouissez-vous </a:t>
            </a:r>
            <a:r>
              <a:rPr lang="fr-FR"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en espérance. </a:t>
            </a:r>
          </a:p>
          <a:p>
            <a:pPr marL="0" indent="0" algn="ctr">
              <a:buNone/>
            </a:pPr>
            <a:r>
              <a:rPr lang="fr-FR" sz="36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Soyez </a:t>
            </a:r>
            <a:r>
              <a:rPr lang="fr-FR"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patients dans </a:t>
            </a:r>
            <a:r>
              <a:rPr lang="fr-FR" sz="36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l'affliction.</a:t>
            </a:r>
          </a:p>
          <a:p>
            <a:pPr marL="0" indent="0" algn="ctr">
              <a:buNone/>
            </a:pPr>
            <a:r>
              <a:rPr lang="fr-FR" sz="36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Persévérez </a:t>
            </a:r>
            <a:r>
              <a:rPr lang="fr-FR" sz="3600" b="1" i="1" spc="50" dirty="0">
                <a:ln w="11430"/>
                <a:solidFill>
                  <a:srgbClr val="FF0000"/>
                </a:solidFill>
                <a:effectLst>
                  <a:outerShdw blurRad="76200" dist="50800" dir="5400000" algn="tl" rotWithShape="0">
                    <a:srgbClr val="000000">
                      <a:alpha val="65000"/>
                    </a:srgbClr>
                  </a:outerShdw>
                </a:effectLst>
                <a:latin typeface="Myriad Pro" pitchFamily="34" charset="0"/>
              </a:rPr>
              <a:t>dans la prière.</a:t>
            </a:r>
            <a:r>
              <a:rPr lang="fr-FR"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p>
        </p:txBody>
      </p:sp>
      <p:pic>
        <p:nvPicPr>
          <p:cNvPr id="7"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2986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250"/>
                                        <p:tgtEl>
                                          <p:spTgt spid="4"/>
                                        </p:tgtEl>
                                      </p:cBhvr>
                                    </p:animEffect>
                                  </p:childTnLst>
                                </p:cTn>
                              </p:par>
                            </p:childTnLst>
                          </p:cTn>
                        </p:par>
                        <p:par>
                          <p:cTn id="12" fill="hold">
                            <p:stCondLst>
                              <p:cond delay="3250"/>
                            </p:stCondLst>
                            <p:childTnLst>
                              <p:par>
                                <p:cTn id="13" presetID="42" presetClass="entr" presetSubtype="0" fill="hold" grpId="0"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1000"/>
                                        <p:tgtEl>
                                          <p:spTgt spid="6">
                                            <p:txEl>
                                              <p:pRg st="0" end="0"/>
                                            </p:txEl>
                                          </p:spTgt>
                                        </p:tgtEl>
                                      </p:cBhvr>
                                    </p:animEffect>
                                    <p:anim calcmode="lin" valueType="num">
                                      <p:cBhvr>
                                        <p:cTn id="16"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4250"/>
                            </p:stCondLst>
                            <p:childTnLst>
                              <p:par>
                                <p:cTn id="19" presetID="42" presetClass="entr" presetSubtype="0" fill="hold" grpId="0" nodeType="after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anim calcmode="lin" valueType="num">
                                      <p:cBhvr>
                                        <p:cTn id="2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24" fill="hold">
                            <p:stCondLst>
                              <p:cond delay="5250"/>
                            </p:stCondLst>
                            <p:childTnLst>
                              <p:par>
                                <p:cTn id="25" presetID="42" presetClass="entr" presetSubtype="0" fill="hold" grpId="0" nodeType="after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1000"/>
                                        <p:tgtEl>
                                          <p:spTgt spid="6">
                                            <p:txEl>
                                              <p:pRg st="2" end="2"/>
                                            </p:txEl>
                                          </p:spTgt>
                                        </p:tgtEl>
                                      </p:cBhvr>
                                    </p:animEffect>
                                    <p:anim calcmode="lin" valueType="num">
                                      <p:cBhvr>
                                        <p:cTn id="2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30" fill="hold">
                            <p:stCondLst>
                              <p:cond delay="6250"/>
                            </p:stCondLst>
                            <p:childTnLst>
                              <p:par>
                                <p:cTn id="31" presetID="42" presetClass="entr" presetSubtype="0" fill="hold" grpId="0" nodeType="after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Effect transition="in" filter="fade">
                                      <p:cBhvr>
                                        <p:cTn id="33" dur="1000"/>
                                        <p:tgtEl>
                                          <p:spTgt spid="6">
                                            <p:txEl>
                                              <p:pRg st="3" end="3"/>
                                            </p:txEl>
                                          </p:spTgt>
                                        </p:tgtEl>
                                      </p:cBhvr>
                                    </p:animEffect>
                                    <p:anim calcmode="lin" valueType="num">
                                      <p:cBhvr>
                                        <p:cTn id="34"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par>
                          <p:cTn id="36" fill="hold">
                            <p:stCondLst>
                              <p:cond delay="7250"/>
                            </p:stCondLst>
                            <p:childTnLst>
                              <p:par>
                                <p:cTn id="37" presetID="42" presetClass="entr" presetSubtype="0" fill="hold" grpId="0" nodeType="after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animEffect transition="in" filter="fade">
                                      <p:cBhvr>
                                        <p:cTn id="39" dur="1000"/>
                                        <p:tgtEl>
                                          <p:spTgt spid="6">
                                            <p:txEl>
                                              <p:pRg st="4" end="4"/>
                                            </p:txEl>
                                          </p:spTgt>
                                        </p:tgtEl>
                                      </p:cBhvr>
                                    </p:animEffect>
                                    <p:anim calcmode="lin" valueType="num">
                                      <p:cBhvr>
                                        <p:cTn id="40"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par>
                          <p:cTn id="42" fill="hold">
                            <p:stCondLst>
                              <p:cond delay="8250"/>
                            </p:stCondLst>
                            <p:childTnLst>
                              <p:par>
                                <p:cTn id="43" presetID="42" presetClass="entr" presetSubtype="0" fill="hold" grpId="0" nodeType="afterEffect">
                                  <p:stCondLst>
                                    <p:cond delay="0"/>
                                  </p:stCondLst>
                                  <p:childTnLst>
                                    <p:set>
                                      <p:cBhvr>
                                        <p:cTn id="44" dur="1" fill="hold">
                                          <p:stCondLst>
                                            <p:cond delay="0"/>
                                          </p:stCondLst>
                                        </p:cTn>
                                        <p:tgtEl>
                                          <p:spTgt spid="6">
                                            <p:txEl>
                                              <p:pRg st="5" end="5"/>
                                            </p:txEl>
                                          </p:spTgt>
                                        </p:tgtEl>
                                        <p:attrNameLst>
                                          <p:attrName>style.visibility</p:attrName>
                                        </p:attrNameLst>
                                      </p:cBhvr>
                                      <p:to>
                                        <p:strVal val="visible"/>
                                      </p:to>
                                    </p:set>
                                    <p:animEffect transition="in" filter="fade">
                                      <p:cBhvr>
                                        <p:cTn id="45" dur="1000"/>
                                        <p:tgtEl>
                                          <p:spTgt spid="6">
                                            <p:txEl>
                                              <p:pRg st="5" end="5"/>
                                            </p:txEl>
                                          </p:spTgt>
                                        </p:tgtEl>
                                      </p:cBhvr>
                                    </p:animEffect>
                                    <p:anim calcmode="lin" valueType="num">
                                      <p:cBhvr>
                                        <p:cTn id="46"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7"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par>
                          <p:cTn id="48" fill="hold">
                            <p:stCondLst>
                              <p:cond delay="9250"/>
                            </p:stCondLst>
                            <p:childTnLst>
                              <p:par>
                                <p:cTn id="49" presetID="22" presetClass="entr" presetSubtype="1" fill="hold"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up)">
                                      <p:cBhvr>
                                        <p:cTn id="5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descr="D:\10. MUTIMEDIA SDA\Imagenes para estudio\tema 06 huell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1" y="0"/>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6" name="2 Marcador de contenido"/>
          <p:cNvSpPr txBox="1">
            <a:spLocks/>
          </p:cNvSpPr>
          <p:nvPr/>
        </p:nvSpPr>
        <p:spPr>
          <a:xfrm>
            <a:off x="144017" y="188640"/>
            <a:ext cx="5508103" cy="1412776"/>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6000" b="1" spc="50" dirty="0">
                <a:ln w="11430"/>
                <a:solidFill>
                  <a:srgbClr val="660066"/>
                </a:solidFill>
                <a:effectLst>
                  <a:outerShdw blurRad="76200" dist="50800" dir="5400000" algn="tl" rotWithShape="0">
                    <a:srgbClr val="000000">
                      <a:alpha val="65000"/>
                    </a:srgbClr>
                  </a:outerShdw>
                  <a:reflection blurRad="6350" stA="60000" endA="900" endPos="58000" dir="5400000" sy="-100000" algn="bl" rotWithShape="0"/>
                </a:effectLst>
                <a:latin typeface="Myriad Pro" pitchFamily="34" charset="0"/>
              </a:rPr>
              <a:t>EMPREINTES </a:t>
            </a:r>
            <a:r>
              <a:rPr lang="es-ES" sz="4800" b="1" spc="50" dirty="0" smtClean="0">
                <a:ln w="11430"/>
                <a:solidFill>
                  <a:srgbClr val="660066"/>
                </a:solidFill>
                <a:effectLst>
                  <a:outerShdw blurRad="76200" dist="50800" dir="5400000" algn="tl" rotWithShape="0">
                    <a:srgbClr val="000000">
                      <a:alpha val="65000"/>
                    </a:srgbClr>
                  </a:outerShdw>
                  <a:reflection blurRad="6350" stA="60000" endA="900" endPos="58000" dir="5400000" sy="-100000" algn="bl" rotWithShape="0"/>
                </a:effectLst>
                <a:latin typeface="Myriad Pro" pitchFamily="34" charset="0"/>
              </a:rPr>
              <a:t>…</a:t>
            </a:r>
            <a:endParaRPr lang="es-ES" sz="3600" b="1" spc="50" dirty="0">
              <a:ln w="11430"/>
              <a:solidFill>
                <a:srgbClr val="660066"/>
              </a:solidFill>
              <a:effectLst>
                <a:outerShdw blurRad="76200" dist="50800" dir="5400000" algn="tl" rotWithShape="0">
                  <a:srgbClr val="000000">
                    <a:alpha val="65000"/>
                  </a:srgbClr>
                </a:outerShdw>
                <a:reflection blurRad="6350" stA="60000" endA="900" endPos="58000" dir="5400000" sy="-100000" algn="bl" rotWithShape="0"/>
              </a:effectLst>
              <a:latin typeface="Myriad Pro"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539552" y="1966188"/>
            <a:ext cx="8352928" cy="3046988"/>
          </a:xfrm>
          <a:prstGeom prst="rect">
            <a:avLst/>
          </a:prstGeom>
          <a:solidFill>
            <a:srgbClr val="FFFFFF">
              <a:alpha val="50196"/>
            </a:srgbClr>
          </a:solidFill>
          <a:effectLst>
            <a:glow rad="228600">
              <a:schemeClr val="bg1">
                <a:alpha val="40000"/>
              </a:schemeClr>
            </a:glow>
            <a:softEdge rad="63500"/>
          </a:effectLst>
        </p:spPr>
        <p:txBody>
          <a:bodyPr wrap="square">
            <a:spAutoFit/>
          </a:bodyPr>
          <a:lstStyle/>
          <a:p>
            <a:r>
              <a:rPr lang="fr-FR" sz="2400" b="1" i="1" dirty="0" smtClean="0"/>
              <a:t>« Une </a:t>
            </a:r>
            <a:r>
              <a:rPr lang="fr-FR" sz="2400" b="1" i="1" dirty="0"/>
              <a:t>nuit, j’ai rêvé que je marchais sur la plage avec le Seigneur. Plusieurs scènes de ma vie se projetaient à travers le ciel. Dans chaque scène, j’ai remarqué des empreintes de pas dans le sable. Parfois il y avait deux paires </a:t>
            </a:r>
            <a:r>
              <a:rPr lang="fr-FR" sz="2400" b="1" i="1" dirty="0" smtClean="0"/>
              <a:t>d’empreintes ; </a:t>
            </a:r>
            <a:r>
              <a:rPr lang="fr-FR" sz="2400" b="1" i="1" dirty="0"/>
              <a:t>à d’autres moments il n’y en avait qu’une. Cela m’ennuyait, parce que j’ai remarqué que durant les périodes difficiles de ma vie, quand je souffrais d’anxiété, de tristesse ou de défaite, je ne voyais qu’une empreinte de pas, alors j’ai dit au </a:t>
            </a:r>
            <a:r>
              <a:rPr lang="fr-FR" sz="2400" b="1" i="1" dirty="0" smtClean="0"/>
              <a:t>Seigneur </a:t>
            </a:r>
            <a:r>
              <a:rPr lang="fr-FR" sz="2400" b="1" i="1" dirty="0" smtClean="0"/>
              <a:t>:</a:t>
            </a:r>
            <a:endParaRPr lang="fr-FR" sz="2400" b="1" i="1" dirty="0"/>
          </a:p>
        </p:txBody>
      </p:sp>
    </p:spTree>
    <p:extLst>
      <p:ext uri="{BB962C8B-B14F-4D97-AF65-F5344CB8AC3E}">
        <p14:creationId xmlns:p14="http://schemas.microsoft.com/office/powerpoint/2010/main" val="32379610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8000"/>
                                        <p:tgtEl>
                                          <p:spTgt spid="3"/>
                                        </p:tgtEl>
                                      </p:cBhvr>
                                    </p:animEffect>
                                  </p:childTnLst>
                                </p:cTn>
                              </p:par>
                            </p:childTnLst>
                          </p:cTn>
                        </p:par>
                        <p:par>
                          <p:cTn id="14" fill="hold">
                            <p:stCondLst>
                              <p:cond delay="90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10. MUTIMEDIA SDA\Imagenes para estudio\tema06 telefon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6" name="1 Título"/>
          <p:cNvSpPr txBox="1">
            <a:spLocks/>
          </p:cNvSpPr>
          <p:nvPr/>
        </p:nvSpPr>
        <p:spPr>
          <a:xfrm>
            <a:off x="355969" y="160304"/>
            <a:ext cx="8568952" cy="1728192"/>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800" b="1" i="1" spc="50" dirty="0">
                <a:ln w="11430"/>
                <a:solidFill>
                  <a:srgbClr val="CC00CC"/>
                </a:solidFill>
                <a:effectLst>
                  <a:outerShdw blurRad="76200" dist="50800" dir="5400000" algn="tl" rotWithShape="0">
                    <a:srgbClr val="000000">
                      <a:alpha val="65000"/>
                    </a:srgbClr>
                  </a:outerShdw>
                </a:effectLst>
                <a:latin typeface="Myriad Pro Cond" pitchFamily="34" charset="0"/>
              </a:rPr>
              <a:t>Le grand remède est la prière, et on peut l'assimiler à un appel direct à Dieu.</a:t>
            </a:r>
            <a:endParaRPr lang="es-ES" sz="3800" b="1" i="1" spc="50" dirty="0">
              <a:ln w="11430"/>
              <a:solidFill>
                <a:srgbClr val="CC00CC"/>
              </a:solidFill>
              <a:effectLst>
                <a:outerShdw blurRad="76200" dist="50800" dir="5400000" algn="tl" rotWithShape="0">
                  <a:srgbClr val="000000">
                    <a:alpha val="65000"/>
                  </a:srgbClr>
                </a:outerShdw>
              </a:effectLst>
              <a:latin typeface="Myriad Pro Cond"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rot="1130709">
            <a:off x="5580318" y="6002137"/>
            <a:ext cx="618327" cy="276999"/>
          </a:xfrm>
          <a:prstGeom prst="rect">
            <a:avLst/>
          </a:prstGeom>
          <a:noFill/>
        </p:spPr>
        <p:txBody>
          <a:bodyPr wrap="square" rtlCol="0">
            <a:spAutoFit/>
          </a:bodyPr>
          <a:lstStyle/>
          <a:p>
            <a:r>
              <a:rPr lang="es-ES"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DIEU</a:t>
            </a:r>
            <a:endParaRPr lang="es-ES" sz="1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12047776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descr="D:\10. MUTIMEDIA SDA\Imagenes para estudio\tema 06 huell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1" y="0"/>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6" name="2 Marcador de contenido"/>
          <p:cNvSpPr txBox="1">
            <a:spLocks/>
          </p:cNvSpPr>
          <p:nvPr/>
        </p:nvSpPr>
        <p:spPr>
          <a:xfrm>
            <a:off x="144017" y="188640"/>
            <a:ext cx="5508103" cy="1412776"/>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6000" b="1" spc="50" dirty="0">
                <a:ln w="11430"/>
                <a:solidFill>
                  <a:srgbClr val="660066"/>
                </a:solidFill>
                <a:effectLst>
                  <a:outerShdw blurRad="76200" dist="50800" dir="5400000" algn="tl" rotWithShape="0">
                    <a:srgbClr val="000000">
                      <a:alpha val="65000"/>
                    </a:srgbClr>
                  </a:outerShdw>
                  <a:reflection blurRad="6350" stA="60000" endA="900" endPos="58000" dir="5400000" sy="-100000" algn="bl" rotWithShape="0"/>
                </a:effectLst>
                <a:latin typeface="Myriad Pro" pitchFamily="34" charset="0"/>
              </a:rPr>
              <a:t>EMPREINTES </a:t>
            </a:r>
            <a:r>
              <a:rPr lang="es-ES" sz="4800" b="1" spc="50" dirty="0" smtClean="0">
                <a:ln w="11430"/>
                <a:solidFill>
                  <a:srgbClr val="660066"/>
                </a:solidFill>
                <a:effectLst>
                  <a:outerShdw blurRad="76200" dist="50800" dir="5400000" algn="tl" rotWithShape="0">
                    <a:srgbClr val="000000">
                      <a:alpha val="65000"/>
                    </a:srgbClr>
                  </a:outerShdw>
                  <a:reflection blurRad="6350" stA="60000" endA="900" endPos="58000" dir="5400000" sy="-100000" algn="bl" rotWithShape="0"/>
                </a:effectLst>
                <a:latin typeface="Myriad Pro" pitchFamily="34" charset="0"/>
              </a:rPr>
              <a:t>…</a:t>
            </a:r>
            <a:endParaRPr lang="es-ES" sz="3600" b="1" spc="50" dirty="0">
              <a:ln w="11430"/>
              <a:solidFill>
                <a:srgbClr val="660066"/>
              </a:solidFill>
              <a:effectLst>
                <a:outerShdw blurRad="76200" dist="50800" dir="5400000" algn="tl" rotWithShape="0">
                  <a:srgbClr val="000000">
                    <a:alpha val="65000"/>
                  </a:srgbClr>
                </a:outerShdw>
                <a:reflection blurRad="6350" stA="60000" endA="900" endPos="58000" dir="5400000" sy="-100000" algn="bl" rotWithShape="0"/>
              </a:effectLst>
              <a:latin typeface="Myriad Pro"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422948" y="2090172"/>
            <a:ext cx="8352928" cy="2677656"/>
          </a:xfrm>
          <a:prstGeom prst="rect">
            <a:avLst/>
          </a:prstGeom>
          <a:solidFill>
            <a:srgbClr val="FFFFFF">
              <a:alpha val="50196"/>
            </a:srgbClr>
          </a:solidFill>
          <a:effectLst>
            <a:glow rad="228600">
              <a:schemeClr val="bg1">
                <a:alpha val="40000"/>
              </a:schemeClr>
            </a:glow>
            <a:softEdge rad="63500"/>
          </a:effectLst>
        </p:spPr>
        <p:txBody>
          <a:bodyPr wrap="square">
            <a:spAutoFit/>
          </a:bodyPr>
          <a:lstStyle/>
          <a:p>
            <a:r>
              <a:rPr lang="fr-FR" sz="2400" b="1" i="1" dirty="0" smtClean="0"/>
              <a:t>«</a:t>
            </a:r>
            <a:r>
              <a:rPr lang="fr-FR" sz="2400" b="1" i="1" dirty="0"/>
              <a:t>Tu m’as promis, que si je te suivais tu marcherais toujours avec moi. Mais j’ai remarqué que pendant les périodes les plus difficiles de ma vie, il n’y avait qu’une paire d’empreintes dans le sable. Pourquoi, quand j’avais le plus besoin de toi, tu n’étais pas là pour moi</a:t>
            </a:r>
            <a:r>
              <a:rPr lang="fr-FR" sz="2400" b="1" i="1" dirty="0" smtClean="0"/>
              <a:t>? » </a:t>
            </a:r>
            <a:r>
              <a:rPr lang="fr-FR" sz="2400" b="1" i="1" dirty="0"/>
              <a:t>Le Seigneur </a:t>
            </a:r>
            <a:r>
              <a:rPr lang="fr-FR" sz="2400" b="1" i="1" dirty="0" smtClean="0"/>
              <a:t>répondit : « Les </a:t>
            </a:r>
            <a:r>
              <a:rPr lang="fr-FR" sz="2400" b="1" i="1" dirty="0"/>
              <a:t>moments où tu n’as vu qu’une paire d’empreintes, mon enfant, c’est quand JE TE PORTAIS DANS MES BRAS</a:t>
            </a:r>
            <a:r>
              <a:rPr lang="fr-FR" sz="2400" b="1" i="1" dirty="0" smtClean="0"/>
              <a:t>. »</a:t>
            </a:r>
            <a:endParaRPr lang="fr-FR" sz="2400" b="1" i="1" dirty="0"/>
          </a:p>
        </p:txBody>
      </p:sp>
    </p:spTree>
    <p:extLst>
      <p:ext uri="{BB962C8B-B14F-4D97-AF65-F5344CB8AC3E}">
        <p14:creationId xmlns:p14="http://schemas.microsoft.com/office/powerpoint/2010/main" val="17094116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8000"/>
                                        <p:tgtEl>
                                          <p:spTgt spid="3"/>
                                        </p:tgtEl>
                                      </p:cBhvr>
                                    </p:animEffect>
                                  </p:childTnLst>
                                </p:cTn>
                              </p:par>
                            </p:childTnLst>
                          </p:cTn>
                        </p:par>
                        <p:par>
                          <p:cTn id="8" fill="hold">
                            <p:stCondLst>
                              <p:cond delay="8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D:\10. MUTIMEDIA SDA\Imagenes para estudio\tema 06 fin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78358" y="2132856"/>
            <a:ext cx="9330878" cy="2055403"/>
          </a:xfrm>
          <a:prstGeom prst="rect">
            <a:avLst/>
          </a:prstGeom>
          <a:solidFill>
            <a:schemeClr val="bg1">
              <a:alpha val="6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2 Marcador de contenido"/>
          <p:cNvSpPr txBox="1">
            <a:spLocks/>
          </p:cNvSpPr>
          <p:nvPr/>
        </p:nvSpPr>
        <p:spPr>
          <a:xfrm>
            <a:off x="2915816" y="2060848"/>
            <a:ext cx="5760640" cy="2271427"/>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s-ES" sz="6000" b="1" i="1" spc="50" dirty="0" err="1">
                <a:ln w="11430"/>
                <a:solidFill>
                  <a:srgbClr val="CC00CC"/>
                </a:solidFill>
                <a:effectLst>
                  <a:outerShdw blurRad="76200" dist="50800" dir="5400000" algn="tl" rotWithShape="0">
                    <a:srgbClr val="000000">
                      <a:alpha val="65000"/>
                    </a:srgbClr>
                  </a:outerShdw>
                </a:effectLst>
                <a:latin typeface="Myriad Pro" pitchFamily="34" charset="0"/>
              </a:rPr>
              <a:t>Merci</a:t>
            </a:r>
            <a:r>
              <a:rPr lang="es-ES" sz="6000" b="1" i="1" spc="50" dirty="0">
                <a:ln w="11430"/>
                <a:solidFill>
                  <a:srgbClr val="CC00CC"/>
                </a:solidFill>
                <a:effectLst>
                  <a:outerShdw blurRad="76200" dist="50800" dir="5400000" algn="tl" rotWithShape="0">
                    <a:srgbClr val="000000">
                      <a:alpha val="65000"/>
                    </a:srgbClr>
                  </a:outerShdw>
                </a:effectLst>
                <a:latin typeface="Myriad Pro" pitchFamily="34" charset="0"/>
              </a:rPr>
              <a:t> </a:t>
            </a:r>
            <a:r>
              <a:rPr lang="es-ES" sz="6000" b="1" i="1" spc="50" dirty="0" err="1" smtClean="0">
                <a:ln w="11430"/>
                <a:solidFill>
                  <a:srgbClr val="CC00CC"/>
                </a:solidFill>
                <a:effectLst>
                  <a:outerShdw blurRad="76200" dist="50800" dir="5400000" algn="tl" rotWithShape="0">
                    <a:srgbClr val="000000">
                      <a:alpha val="65000"/>
                    </a:srgbClr>
                  </a:outerShdw>
                </a:effectLst>
                <a:latin typeface="Myriad Pro" pitchFamily="34" charset="0"/>
              </a:rPr>
              <a:t>Seigneur</a:t>
            </a:r>
            <a:r>
              <a:rPr lang="es-ES" sz="6000" b="1" i="1" spc="50" dirty="0">
                <a:ln w="11430"/>
                <a:solidFill>
                  <a:srgbClr val="CC00CC"/>
                </a:solidFill>
                <a:effectLst>
                  <a:outerShdw blurRad="76200" dist="50800" dir="5400000" algn="tl" rotWithShape="0">
                    <a:srgbClr val="000000">
                      <a:alpha val="65000"/>
                    </a:srgbClr>
                  </a:outerShdw>
                </a:effectLst>
                <a:latin typeface="Myriad Pro" pitchFamily="34" charset="0"/>
              </a:rPr>
              <a:t/>
            </a:r>
            <a:br>
              <a:rPr lang="es-ES" sz="6000" b="1" i="1" spc="50" dirty="0">
                <a:ln w="11430"/>
                <a:solidFill>
                  <a:srgbClr val="CC00CC"/>
                </a:solidFill>
                <a:effectLst>
                  <a:outerShdw blurRad="76200" dist="50800" dir="5400000" algn="tl" rotWithShape="0">
                    <a:srgbClr val="000000">
                      <a:alpha val="65000"/>
                    </a:srgbClr>
                  </a:outerShdw>
                </a:effectLst>
                <a:latin typeface="Myriad Pro" pitchFamily="34" charset="0"/>
              </a:rPr>
            </a:br>
            <a:r>
              <a:rPr lang="es-ES" sz="6000" b="1" i="1" spc="50" dirty="0" err="1" smtClean="0">
                <a:ln w="11430"/>
                <a:solidFill>
                  <a:srgbClr val="CC00CC"/>
                </a:solidFill>
                <a:effectLst>
                  <a:outerShdw blurRad="76200" dist="50800" dir="5400000" algn="tl" rotWithShape="0">
                    <a:srgbClr val="000000">
                      <a:alpha val="65000"/>
                    </a:srgbClr>
                  </a:outerShdw>
                </a:effectLst>
                <a:latin typeface="Myriad Pro" pitchFamily="34" charset="0"/>
              </a:rPr>
              <a:t>pour</a:t>
            </a:r>
            <a:r>
              <a:rPr lang="es-ES" sz="6000" b="1" i="1" spc="50" dirty="0" smtClean="0">
                <a:ln w="11430"/>
                <a:solidFill>
                  <a:srgbClr val="CC00CC"/>
                </a:solidFill>
                <a:effectLst>
                  <a:outerShdw blurRad="76200" dist="50800" dir="5400000" algn="tl" rotWithShape="0">
                    <a:srgbClr val="000000">
                      <a:alpha val="65000"/>
                    </a:srgbClr>
                  </a:outerShdw>
                </a:effectLst>
                <a:latin typeface="Myriad Pro" pitchFamily="34" charset="0"/>
              </a:rPr>
              <a:t> </a:t>
            </a:r>
            <a:r>
              <a:rPr lang="es-ES" sz="6000" b="1" i="1" spc="50" dirty="0" err="1" smtClean="0">
                <a:ln w="11430"/>
                <a:solidFill>
                  <a:srgbClr val="CC00CC"/>
                </a:solidFill>
                <a:effectLst>
                  <a:outerShdw blurRad="76200" dist="50800" dir="5400000" algn="tl" rotWithShape="0">
                    <a:srgbClr val="000000">
                      <a:alpha val="65000"/>
                    </a:srgbClr>
                  </a:outerShdw>
                </a:effectLst>
                <a:latin typeface="Myriad Pro" pitchFamily="34" charset="0"/>
              </a:rPr>
              <a:t>m'écouter</a:t>
            </a:r>
            <a:r>
              <a:rPr lang="es-ES" sz="6000" b="1" i="1" spc="50" dirty="0" smtClean="0">
                <a:ln w="11430"/>
                <a:solidFill>
                  <a:srgbClr val="CC00CC"/>
                </a:solidFill>
                <a:effectLst>
                  <a:outerShdw blurRad="76200" dist="50800" dir="5400000" algn="tl" rotWithShape="0">
                    <a:srgbClr val="000000">
                      <a:alpha val="65000"/>
                    </a:srgbClr>
                  </a:outerShdw>
                </a:effectLst>
                <a:latin typeface="Myriad Pro" pitchFamily="34" charset="0"/>
              </a:rPr>
              <a:t> !</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74637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0"/>
                                        <p:tgtEl>
                                          <p:spTgt spid="5"/>
                                        </p:tgtEl>
                                      </p:cBhvr>
                                    </p:animEffect>
                                  </p:childTnLst>
                                </p:cTn>
                              </p:par>
                            </p:childTnLst>
                          </p:cTn>
                        </p:par>
                        <p:par>
                          <p:cTn id="11" fill="hold">
                            <p:stCondLst>
                              <p:cond delay="5000"/>
                            </p:stCondLst>
                            <p:childTnLst>
                              <p:par>
                                <p:cTn id="12" presetID="22" presetClass="entr" presetSubtype="1"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D:\10. MUTIMEDIA SDA\Imagenes para estudio\mund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10116616"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467544" y="404664"/>
            <a:ext cx="8280921" cy="1077218"/>
          </a:xfrm>
          <a:prstGeom prst="rect">
            <a:avLst/>
          </a:prstGeom>
        </p:spPr>
        <p:txBody>
          <a:bodyPr wrap="square">
            <a:spAutoFit/>
          </a:bodyPr>
          <a:lstStyle/>
          <a:p>
            <a:pPr lvl="0">
              <a:spcBef>
                <a:spcPts val="1200"/>
              </a:spcBef>
            </a:pPr>
            <a:r>
              <a:rPr lang="es-ES_tradnl" sz="3200" b="1" dirty="0" err="1" smtClean="0">
                <a:solidFill>
                  <a:schemeClr val="tx2">
                    <a:lumMod val="40000"/>
                    <a:lumOff val="60000"/>
                  </a:schemeClr>
                </a:solidFill>
                <a:effectLst>
                  <a:outerShdw blurRad="50800" dist="38100" algn="l" rotWithShape="0">
                    <a:prstClr val="black">
                      <a:alpha val="40000"/>
                    </a:prstClr>
                  </a:outerShdw>
                </a:effectLst>
                <a:latin typeface="Myriad Pro" pitchFamily="34" charset="0"/>
              </a:rPr>
              <a:t>Notre</a:t>
            </a:r>
            <a:r>
              <a:rPr lang="es-ES_tradnl" sz="3200" b="1" dirty="0" smtClean="0">
                <a:solidFill>
                  <a:schemeClr val="tx2">
                    <a:lumMod val="40000"/>
                    <a:lumOff val="60000"/>
                  </a:schemeClr>
                </a:solidFill>
                <a:effectLst>
                  <a:outerShdw blurRad="50800" dist="38100" algn="l" rotWithShape="0">
                    <a:prstClr val="black">
                      <a:alpha val="40000"/>
                    </a:prstClr>
                  </a:outerShdw>
                </a:effectLst>
                <a:latin typeface="Myriad Pro" pitchFamily="34" charset="0"/>
              </a:rPr>
              <a:t> </a:t>
            </a:r>
            <a:r>
              <a:rPr lang="es-ES_tradnl" sz="3200" b="1" dirty="0" err="1" smtClean="0">
                <a:solidFill>
                  <a:schemeClr val="tx2">
                    <a:lumMod val="40000"/>
                    <a:lumOff val="60000"/>
                  </a:schemeClr>
                </a:solidFill>
                <a:effectLst>
                  <a:outerShdw blurRad="50800" dist="38100" algn="l" rotWithShape="0">
                    <a:prstClr val="black">
                      <a:alpha val="40000"/>
                    </a:prstClr>
                  </a:outerShdw>
                </a:effectLst>
                <a:latin typeface="Myriad Pro" pitchFamily="34" charset="0"/>
              </a:rPr>
              <a:t>prochain</a:t>
            </a:r>
            <a:r>
              <a:rPr lang="es-ES_tradnl" sz="3200" b="1" dirty="0" smtClean="0">
                <a:solidFill>
                  <a:schemeClr val="tx2">
                    <a:lumMod val="40000"/>
                    <a:lumOff val="60000"/>
                  </a:schemeClr>
                </a:solidFill>
                <a:effectLst>
                  <a:outerShdw blurRad="50800" dist="38100" algn="l" rotWithShape="0">
                    <a:prstClr val="black">
                      <a:alpha val="40000"/>
                    </a:prstClr>
                  </a:outerShdw>
                </a:effectLst>
                <a:latin typeface="Myriad Pro" pitchFamily="34" charset="0"/>
              </a:rPr>
              <a:t> </a:t>
            </a:r>
            <a:r>
              <a:rPr lang="es-ES_tradnl" sz="3200" b="1" dirty="0" err="1" smtClean="0">
                <a:solidFill>
                  <a:schemeClr val="tx2">
                    <a:lumMod val="40000"/>
                    <a:lumOff val="60000"/>
                  </a:schemeClr>
                </a:solidFill>
                <a:effectLst>
                  <a:outerShdw blurRad="50800" dist="38100" algn="l" rotWithShape="0">
                    <a:prstClr val="black">
                      <a:alpha val="40000"/>
                    </a:prstClr>
                  </a:outerShdw>
                </a:effectLst>
                <a:latin typeface="Myriad Pro" pitchFamily="34" charset="0"/>
              </a:rPr>
              <a:t>thème</a:t>
            </a:r>
            <a:r>
              <a:rPr lang="es-ES_tradnl" sz="3200" b="1" dirty="0" smtClean="0">
                <a:solidFill>
                  <a:schemeClr val="tx2">
                    <a:lumMod val="40000"/>
                    <a:lumOff val="60000"/>
                  </a:schemeClr>
                </a:solidFill>
                <a:effectLst>
                  <a:outerShdw blurRad="50800" dist="38100" algn="l" rotWithShape="0">
                    <a:prstClr val="black">
                      <a:alpha val="40000"/>
                    </a:prstClr>
                  </a:outerShdw>
                </a:effectLst>
                <a:latin typeface="Myriad Pro" pitchFamily="34" charset="0"/>
              </a:rPr>
              <a:t> :</a:t>
            </a:r>
            <a:br>
              <a:rPr lang="es-ES_tradnl" sz="3200" b="1" dirty="0" smtClean="0">
                <a:solidFill>
                  <a:schemeClr val="tx2">
                    <a:lumMod val="40000"/>
                    <a:lumOff val="60000"/>
                  </a:schemeClr>
                </a:solidFill>
                <a:effectLst>
                  <a:outerShdw blurRad="50800" dist="38100" algn="l" rotWithShape="0">
                    <a:prstClr val="black">
                      <a:alpha val="40000"/>
                    </a:prstClr>
                  </a:outerShdw>
                </a:effectLst>
                <a:latin typeface="Myriad Pro" pitchFamily="34" charset="0"/>
              </a:rPr>
            </a:br>
            <a:r>
              <a:rPr lang="fr-FR" sz="3200" b="1" dirty="0" smtClean="0">
                <a:solidFill>
                  <a:schemeClr val="accent5">
                    <a:lumMod val="20000"/>
                    <a:lumOff val="80000"/>
                  </a:schemeClr>
                </a:solidFill>
                <a:effectLst>
                  <a:outerShdw blurRad="50800" dist="38100" algn="l" rotWithShape="0">
                    <a:prstClr val="black">
                      <a:alpha val="40000"/>
                    </a:prstClr>
                  </a:outerShdw>
                </a:effectLst>
                <a:latin typeface="Myriad Pro" pitchFamily="34" charset="0"/>
              </a:rPr>
              <a:t>Qui </a:t>
            </a:r>
            <a:r>
              <a:rPr lang="fr-FR" sz="3200" b="1" dirty="0">
                <a:solidFill>
                  <a:schemeClr val="accent5">
                    <a:lumMod val="20000"/>
                    <a:lumOff val="80000"/>
                  </a:schemeClr>
                </a:solidFill>
                <a:effectLst>
                  <a:outerShdw blurRad="50800" dist="38100" algn="l" rotWithShape="0">
                    <a:prstClr val="black">
                      <a:alpha val="40000"/>
                    </a:prstClr>
                  </a:outerShdw>
                </a:effectLst>
                <a:latin typeface="Myriad Pro" pitchFamily="34" charset="0"/>
              </a:rPr>
              <a:t>gouvernera le monde dans le </a:t>
            </a:r>
            <a:r>
              <a:rPr lang="fr-FR" sz="3200" b="1" dirty="0" smtClean="0">
                <a:solidFill>
                  <a:schemeClr val="accent5">
                    <a:lumMod val="20000"/>
                    <a:lumOff val="80000"/>
                  </a:schemeClr>
                </a:solidFill>
                <a:effectLst>
                  <a:outerShdw blurRad="50800" dist="38100" algn="l" rotWithShape="0">
                    <a:prstClr val="black">
                      <a:alpha val="40000"/>
                    </a:prstClr>
                  </a:outerShdw>
                </a:effectLst>
                <a:latin typeface="Myriad Pro" pitchFamily="34" charset="0"/>
              </a:rPr>
              <a:t>futur ?</a:t>
            </a:r>
            <a:r>
              <a:rPr lang="fr-FR" sz="3200" b="1" dirty="0">
                <a:solidFill>
                  <a:schemeClr val="accent5">
                    <a:lumMod val="20000"/>
                    <a:lumOff val="80000"/>
                  </a:schemeClr>
                </a:solidFill>
                <a:effectLst>
                  <a:outerShdw blurRad="50800" dist="38100" algn="l" rotWithShape="0">
                    <a:prstClr val="black">
                      <a:alpha val="40000"/>
                    </a:prstClr>
                  </a:outerShdw>
                </a:effectLst>
                <a:latin typeface="Myriad Pro" pitchFamily="34" charset="0"/>
              </a:rPr>
              <a:t> </a:t>
            </a:r>
          </a:p>
        </p:txBody>
      </p:sp>
      <p:sp>
        <p:nvSpPr>
          <p:cNvPr id="4" name="3 Rectángulo"/>
          <p:cNvSpPr/>
          <p:nvPr/>
        </p:nvSpPr>
        <p:spPr>
          <a:xfrm>
            <a:off x="467544" y="1628800"/>
            <a:ext cx="3384376" cy="4308872"/>
          </a:xfrm>
          <a:prstGeom prst="rect">
            <a:avLst/>
          </a:prstGeom>
        </p:spPr>
        <p:txBody>
          <a:bodyPr wrap="square">
            <a:spAutoFit/>
          </a:bodyPr>
          <a:lstStyle/>
          <a:p>
            <a:pPr lvl="0">
              <a:spcBef>
                <a:spcPts val="1200"/>
              </a:spcBef>
            </a:pPr>
            <a:r>
              <a:rPr lang="fr-FR" sz="2400" b="1" dirty="0">
                <a:solidFill>
                  <a:prstClr val="white"/>
                </a:solidFill>
                <a:effectLst>
                  <a:outerShdw blurRad="50800" dist="38100" algn="l" rotWithShape="0">
                    <a:prstClr val="black">
                      <a:alpha val="40000"/>
                    </a:prstClr>
                  </a:outerShdw>
                </a:effectLst>
                <a:latin typeface="Myriad Pro" pitchFamily="34" charset="0"/>
                <a:ea typeface="Verdana" pitchFamily="34" charset="0"/>
                <a:cs typeface="Verdana" pitchFamily="34" charset="0"/>
              </a:rPr>
              <a:t>Est-ce que ce sera les États-Unis d’Amérique, la Chine, le Japon </a:t>
            </a:r>
            <a:r>
              <a:rPr lang="fr-FR" sz="2400" b="1" dirty="0" smtClean="0">
                <a:solidFill>
                  <a:prstClr val="white"/>
                </a:solidFill>
                <a:effectLst>
                  <a:outerShdw blurRad="50800" dist="38100" algn="l" rotWithShape="0">
                    <a:prstClr val="black">
                      <a:alpha val="40000"/>
                    </a:prstClr>
                  </a:outerShdw>
                </a:effectLst>
                <a:latin typeface="Myriad Pro" pitchFamily="34" charset="0"/>
                <a:ea typeface="Verdana" pitchFamily="34" charset="0"/>
                <a:cs typeface="Verdana" pitchFamily="34" charset="0"/>
              </a:rPr>
              <a:t/>
            </a:r>
            <a:br>
              <a:rPr lang="fr-FR" sz="2400" b="1" dirty="0" smtClean="0">
                <a:solidFill>
                  <a:prstClr val="white"/>
                </a:solidFill>
                <a:effectLst>
                  <a:outerShdw blurRad="50800" dist="38100" algn="l" rotWithShape="0">
                    <a:prstClr val="black">
                      <a:alpha val="40000"/>
                    </a:prstClr>
                  </a:outerShdw>
                </a:effectLst>
                <a:latin typeface="Myriad Pro" pitchFamily="34" charset="0"/>
                <a:ea typeface="Verdana" pitchFamily="34" charset="0"/>
                <a:cs typeface="Verdana" pitchFamily="34" charset="0"/>
              </a:rPr>
            </a:br>
            <a:r>
              <a:rPr lang="fr-FR" sz="2400" b="1" dirty="0" smtClean="0">
                <a:solidFill>
                  <a:prstClr val="white"/>
                </a:solidFill>
                <a:effectLst>
                  <a:outerShdw blurRad="50800" dist="38100" algn="l" rotWithShape="0">
                    <a:prstClr val="black">
                      <a:alpha val="40000"/>
                    </a:prstClr>
                  </a:outerShdw>
                </a:effectLst>
                <a:latin typeface="Myriad Pro" pitchFamily="34" charset="0"/>
                <a:ea typeface="Verdana" pitchFamily="34" charset="0"/>
                <a:cs typeface="Verdana" pitchFamily="34" charset="0"/>
              </a:rPr>
              <a:t>ou </a:t>
            </a:r>
            <a:r>
              <a:rPr lang="fr-FR" sz="2400" b="1" dirty="0">
                <a:solidFill>
                  <a:prstClr val="white"/>
                </a:solidFill>
                <a:effectLst>
                  <a:outerShdw blurRad="50800" dist="38100" algn="l" rotWithShape="0">
                    <a:prstClr val="black">
                      <a:alpha val="40000"/>
                    </a:prstClr>
                  </a:outerShdw>
                </a:effectLst>
                <a:latin typeface="Myriad Pro" pitchFamily="34" charset="0"/>
                <a:ea typeface="Verdana" pitchFamily="34" charset="0"/>
                <a:cs typeface="Verdana" pitchFamily="34" charset="0"/>
              </a:rPr>
              <a:t>une autre </a:t>
            </a:r>
            <a:r>
              <a:rPr lang="fr-FR" sz="2400" b="1" dirty="0" smtClean="0">
                <a:solidFill>
                  <a:prstClr val="white"/>
                </a:solidFill>
                <a:effectLst>
                  <a:outerShdw blurRad="50800" dist="38100" algn="l" rotWithShape="0">
                    <a:prstClr val="black">
                      <a:alpha val="40000"/>
                    </a:prstClr>
                  </a:outerShdw>
                </a:effectLst>
                <a:latin typeface="Myriad Pro" pitchFamily="34" charset="0"/>
                <a:ea typeface="Verdana" pitchFamily="34" charset="0"/>
                <a:cs typeface="Verdana" pitchFamily="34" charset="0"/>
              </a:rPr>
              <a:t/>
            </a:r>
            <a:br>
              <a:rPr lang="fr-FR" sz="2400" b="1" dirty="0" smtClean="0">
                <a:solidFill>
                  <a:prstClr val="white"/>
                </a:solidFill>
                <a:effectLst>
                  <a:outerShdw blurRad="50800" dist="38100" algn="l" rotWithShape="0">
                    <a:prstClr val="black">
                      <a:alpha val="40000"/>
                    </a:prstClr>
                  </a:outerShdw>
                </a:effectLst>
                <a:latin typeface="Myriad Pro" pitchFamily="34" charset="0"/>
                <a:ea typeface="Verdana" pitchFamily="34" charset="0"/>
                <a:cs typeface="Verdana" pitchFamily="34" charset="0"/>
              </a:rPr>
            </a:br>
            <a:r>
              <a:rPr lang="fr-FR" sz="2400" b="1" dirty="0" smtClean="0">
                <a:solidFill>
                  <a:prstClr val="white"/>
                </a:solidFill>
                <a:effectLst>
                  <a:outerShdw blurRad="50800" dist="38100" algn="l" rotWithShape="0">
                    <a:prstClr val="black">
                      <a:alpha val="40000"/>
                    </a:prstClr>
                  </a:outerShdw>
                </a:effectLst>
                <a:latin typeface="Myriad Pro" pitchFamily="34" charset="0"/>
                <a:ea typeface="Verdana" pitchFamily="34" charset="0"/>
                <a:cs typeface="Verdana" pitchFamily="34" charset="0"/>
              </a:rPr>
              <a:t>puissance </a:t>
            </a:r>
            <a:br>
              <a:rPr lang="fr-FR" sz="2400" b="1" dirty="0" smtClean="0">
                <a:solidFill>
                  <a:prstClr val="white"/>
                </a:solidFill>
                <a:effectLst>
                  <a:outerShdw blurRad="50800" dist="38100" algn="l" rotWithShape="0">
                    <a:prstClr val="black">
                      <a:alpha val="40000"/>
                    </a:prstClr>
                  </a:outerShdw>
                </a:effectLst>
                <a:latin typeface="Myriad Pro" pitchFamily="34" charset="0"/>
                <a:ea typeface="Verdana" pitchFamily="34" charset="0"/>
                <a:cs typeface="Verdana" pitchFamily="34" charset="0"/>
              </a:rPr>
            </a:br>
            <a:r>
              <a:rPr lang="fr-FR" sz="2400" b="1" dirty="0" smtClean="0">
                <a:solidFill>
                  <a:prstClr val="white"/>
                </a:solidFill>
                <a:effectLst>
                  <a:outerShdw blurRad="50800" dist="38100" algn="l" rotWithShape="0">
                    <a:prstClr val="black">
                      <a:alpha val="40000"/>
                    </a:prstClr>
                  </a:outerShdw>
                </a:effectLst>
                <a:latin typeface="Myriad Pro" pitchFamily="34" charset="0"/>
                <a:ea typeface="Verdana" pitchFamily="34" charset="0"/>
                <a:cs typeface="Verdana" pitchFamily="34" charset="0"/>
              </a:rPr>
              <a:t>mondiale ? </a:t>
            </a:r>
            <a:endParaRPr lang="fr-FR" sz="2400" b="1" dirty="0">
              <a:solidFill>
                <a:prstClr val="white"/>
              </a:solidFill>
              <a:effectLst>
                <a:outerShdw blurRad="50800" dist="38100" algn="l" rotWithShape="0">
                  <a:prstClr val="black">
                    <a:alpha val="40000"/>
                  </a:prstClr>
                </a:outerShdw>
              </a:effectLst>
              <a:latin typeface="Myriad Pro" pitchFamily="34" charset="0"/>
              <a:ea typeface="Verdana" pitchFamily="34" charset="0"/>
              <a:cs typeface="Verdana" pitchFamily="34" charset="0"/>
            </a:endParaRPr>
          </a:p>
          <a:p>
            <a:pPr lvl="0">
              <a:spcBef>
                <a:spcPts val="1200"/>
              </a:spcBef>
            </a:pPr>
            <a:r>
              <a:rPr lang="fr-FR" sz="2400" b="1" dirty="0">
                <a:solidFill>
                  <a:prstClr val="white"/>
                </a:solidFill>
                <a:effectLst>
                  <a:outerShdw blurRad="50800" dist="38100" algn="l" rotWithShape="0">
                    <a:prstClr val="black">
                      <a:alpha val="40000"/>
                    </a:prstClr>
                  </a:outerShdw>
                </a:effectLst>
                <a:latin typeface="Myriad Pro" pitchFamily="34" charset="0"/>
                <a:ea typeface="Verdana" pitchFamily="34" charset="0"/>
                <a:cs typeface="Verdana" pitchFamily="34" charset="0"/>
              </a:rPr>
              <a:t>Pourquoi Hitler et Napoléon ont-ils perdu la </a:t>
            </a:r>
            <a:r>
              <a:rPr lang="fr-FR" sz="2400" b="1" dirty="0" smtClean="0">
                <a:solidFill>
                  <a:prstClr val="white"/>
                </a:solidFill>
                <a:effectLst>
                  <a:outerShdw blurRad="50800" dist="38100" algn="l" rotWithShape="0">
                    <a:prstClr val="black">
                      <a:alpha val="40000"/>
                    </a:prstClr>
                  </a:outerShdw>
                </a:effectLst>
                <a:latin typeface="Myriad Pro" pitchFamily="34" charset="0"/>
                <a:ea typeface="Verdana" pitchFamily="34" charset="0"/>
                <a:cs typeface="Verdana" pitchFamily="34" charset="0"/>
              </a:rPr>
              <a:t>guerre ? </a:t>
            </a:r>
            <a:r>
              <a:rPr lang="fr-FR" sz="2400" b="1" dirty="0">
                <a:solidFill>
                  <a:prstClr val="white"/>
                </a:solidFill>
                <a:effectLst>
                  <a:outerShdw blurRad="50800" dist="38100" algn="l" rotWithShape="0">
                    <a:prstClr val="black">
                      <a:alpha val="40000"/>
                    </a:prstClr>
                  </a:outerShdw>
                </a:effectLst>
                <a:latin typeface="Myriad Pro" pitchFamily="34" charset="0"/>
                <a:ea typeface="Verdana" pitchFamily="34" charset="0"/>
                <a:cs typeface="Verdana" pitchFamily="34" charset="0"/>
              </a:rPr>
              <a:t>A cause de huit paroles écrites il y a 2600 ans à Babylone.</a:t>
            </a:r>
          </a:p>
        </p:txBody>
      </p:sp>
      <p:sp>
        <p:nvSpPr>
          <p:cNvPr id="39942" name="Rectangle 6"/>
          <p:cNvSpPr>
            <a:spLocks noChangeArrowheads="1"/>
          </p:cNvSpPr>
          <p:nvPr/>
        </p:nvSpPr>
        <p:spPr bwMode="auto">
          <a:xfrm>
            <a:off x="3419872" y="5301009"/>
            <a:ext cx="5543922" cy="576263"/>
          </a:xfrm>
          <a:prstGeom prst="rect">
            <a:avLst/>
          </a:prstGeom>
          <a:noFill/>
          <a:ln>
            <a:noFill/>
          </a:ln>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3200" b="1" i="1" spc="50" dirty="0">
                <a:ln w="11430"/>
                <a:solidFill>
                  <a:srgbClr val="00B0F0"/>
                </a:solidFill>
                <a:effectLst>
                  <a:outerShdw blurRad="76200" dist="50800" dir="5400000" algn="tl" rotWithShape="0">
                    <a:srgbClr val="000000">
                      <a:alpha val="65000"/>
                    </a:srgbClr>
                  </a:outerShdw>
                </a:effectLst>
                <a:latin typeface="Myriad Pro" pitchFamily="34" charset="0"/>
              </a:rPr>
              <a:t>QUE DIEU </a:t>
            </a:r>
            <a:r>
              <a:rPr lang="en-US" sz="3200" b="1" i="1" spc="50" dirty="0" smtClean="0">
                <a:ln w="11430"/>
                <a:solidFill>
                  <a:srgbClr val="00B0F0"/>
                </a:solidFill>
                <a:effectLst>
                  <a:outerShdw blurRad="76200" dist="50800" dir="5400000" algn="tl" rotWithShape="0">
                    <a:srgbClr val="000000">
                      <a:alpha val="65000"/>
                    </a:srgbClr>
                  </a:outerShdw>
                </a:effectLst>
                <a:latin typeface="Myriad Pro" pitchFamily="34" charset="0"/>
              </a:rPr>
              <a:t>VOUS BENISSE !</a:t>
            </a:r>
            <a:endParaRPr lang="en-US" sz="3200" b="1" i="1" u="none" spc="50" dirty="0">
              <a:ln w="11430"/>
              <a:solidFill>
                <a:srgbClr val="00B0F0"/>
              </a:solidFill>
              <a:effectLst>
                <a:outerShdw blurRad="76200" dist="50800" dir="5400000" algn="tl" rotWithShape="0">
                  <a:srgbClr val="000000">
                    <a:alpha val="65000"/>
                  </a:srgbClr>
                </a:outerShdw>
              </a:effectLst>
              <a:latin typeface="Myriad Pro" pitchFamily="34" charset="0"/>
            </a:endParaRPr>
          </a:p>
        </p:txBody>
      </p:sp>
      <p:pic>
        <p:nvPicPr>
          <p:cNvPr id="7"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17504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700"/>
                                  </p:stCondLst>
                                  <p:childTnLst>
                                    <p:set>
                                      <p:cBhvr>
                                        <p:cTn id="6" dur="1" fill="hold">
                                          <p:stCondLst>
                                            <p:cond delay="0"/>
                                          </p:stCondLst>
                                        </p:cTn>
                                        <p:tgtEl>
                                          <p:spTgt spid="39942"/>
                                        </p:tgtEl>
                                        <p:attrNameLst>
                                          <p:attrName>style.visibility</p:attrName>
                                        </p:attrNameLst>
                                      </p:cBhvr>
                                      <p:to>
                                        <p:strVal val="visible"/>
                                      </p:to>
                                    </p:set>
                                    <p:anim calcmode="lin" valueType="num">
                                      <p:cBhvr>
                                        <p:cTn id="7" dur="1000" fill="hold"/>
                                        <p:tgtEl>
                                          <p:spTgt spid="39942"/>
                                        </p:tgtEl>
                                        <p:attrNameLst>
                                          <p:attrName>ppt_x</p:attrName>
                                        </p:attrNameLst>
                                      </p:cBhvr>
                                      <p:tavLst>
                                        <p:tav tm="0">
                                          <p:val>
                                            <p:strVal val="#ppt_x-.2"/>
                                          </p:val>
                                        </p:tav>
                                        <p:tav tm="100000">
                                          <p:val>
                                            <p:strVal val="#ppt_x"/>
                                          </p:val>
                                        </p:tav>
                                      </p:tavLst>
                                    </p:anim>
                                    <p:anim calcmode="lin" valueType="num">
                                      <p:cBhvr>
                                        <p:cTn id="8" dur="1000" fill="hold"/>
                                        <p:tgtEl>
                                          <p:spTgt spid="39942"/>
                                        </p:tgtEl>
                                        <p:attrNameLst>
                                          <p:attrName>ppt_y</p:attrName>
                                        </p:attrNameLst>
                                      </p:cBhvr>
                                      <p:tavLst>
                                        <p:tav tm="0">
                                          <p:val>
                                            <p:strVal val="#ppt_y"/>
                                          </p:val>
                                        </p:tav>
                                        <p:tav tm="100000">
                                          <p:val>
                                            <p:strVal val="#ppt_y"/>
                                          </p:val>
                                        </p:tav>
                                      </p:tavLst>
                                    </p:anim>
                                    <p:animEffect transition="in" filter="wipe(right)" prLst="gradientSize: 0.1">
                                      <p:cBhvr>
                                        <p:cTn id="9" dur="1000"/>
                                        <p:tgtEl>
                                          <p:spTgt spid="39942"/>
                                        </p:tgtEl>
                                      </p:cBhvr>
                                    </p:animEffect>
                                  </p:childTnLst>
                                </p:cTn>
                              </p:par>
                            </p:childTnLst>
                          </p:cTn>
                        </p:par>
                        <p:par>
                          <p:cTn id="10" fill="hold">
                            <p:stCondLst>
                              <p:cond delay="1700"/>
                            </p:stCondLst>
                            <p:childTnLst>
                              <p:par>
                                <p:cTn id="11" presetID="22" presetClass="entr" presetSubtype="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3994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7" name="Picture 2" descr="C:\Users\Gerhard\Documents\_Estudios Biblicos PPT\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20"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8"/>
          <p:cNvSpPr txBox="1">
            <a:spLocks noChangeArrowheads="1"/>
          </p:cNvSpPr>
          <p:nvPr>
            <p:custDataLst>
              <p:tags r:id="rId2"/>
            </p:custDataLst>
          </p:nvPr>
        </p:nvSpPr>
        <p:spPr bwMode="auto">
          <a:xfrm>
            <a:off x="1582752" y="4953942"/>
            <a:ext cx="597849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lvl="0" algn="ctr" eaLnBrk="1" fontAlgn="auto" hangingPunct="1">
              <a:spcBef>
                <a:spcPct val="50000"/>
              </a:spcBef>
              <a:spcAft>
                <a:spcPts val="0"/>
              </a:spcAft>
            </a:pPr>
            <a:r>
              <a:rPr lang="en-US" sz="28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labiblearaison.org</a:t>
            </a:r>
            <a:endParaRPr lang="en-US" sz="24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24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info@labiblearaison.org</a:t>
            </a:r>
          </a:p>
        </p:txBody>
      </p:sp>
      <p:pic>
        <p:nvPicPr>
          <p:cNvPr id="4" name="3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2752" y="836712"/>
            <a:ext cx="5978496" cy="4252529"/>
          </a:xfrm>
          <a:prstGeom prst="rect">
            <a:avLst/>
          </a:prstGeom>
        </p:spPr>
      </p:pic>
    </p:spTree>
    <p:custDataLst>
      <p:tags r:id="rId1"/>
    </p:custDataLst>
    <p:extLst>
      <p:ext uri="{BB962C8B-B14F-4D97-AF65-F5344CB8AC3E}">
        <p14:creationId xmlns:p14="http://schemas.microsoft.com/office/powerpoint/2010/main" val="205895722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D:\10. MUTIMEDIA SDA\Imagenes para estudio\tema 06 versiculo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9567" y="323945"/>
            <a:ext cx="3255956"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err="1">
                <a:ln w="11430"/>
                <a:solidFill>
                  <a:srgbClr val="660066"/>
                </a:solidFill>
                <a:effectLst>
                  <a:outerShdw blurRad="76200" dist="50800" dir="5400000" algn="tl" rotWithShape="0">
                    <a:srgbClr val="000000">
                      <a:alpha val="65000"/>
                    </a:srgbClr>
                  </a:outerShdw>
                </a:effectLst>
                <a:latin typeface="Myriad Pro" pitchFamily="34" charset="0"/>
              </a:rPr>
              <a:t>Psaumes</a:t>
            </a:r>
            <a:r>
              <a:rPr lang="es-ES_tradnl" sz="3600" b="1" spc="50" dirty="0">
                <a:ln w="11430"/>
                <a:solidFill>
                  <a:srgbClr val="660066"/>
                </a:solidFill>
                <a:effectLst>
                  <a:outerShdw blurRad="76200" dist="50800" dir="5400000" algn="tl" rotWithShape="0">
                    <a:srgbClr val="000000">
                      <a:alpha val="65000"/>
                    </a:srgbClr>
                  </a:outerShdw>
                </a:effectLst>
                <a:latin typeface="Myriad Pro" pitchFamily="34" charset="0"/>
              </a:rPr>
              <a:t> </a:t>
            </a:r>
            <a:r>
              <a:rPr lang="es-ES_tradnl" sz="3600" b="1" spc="50" dirty="0" smtClean="0">
                <a:ln w="11430"/>
                <a:solidFill>
                  <a:srgbClr val="660066"/>
                </a:solidFill>
                <a:effectLst>
                  <a:outerShdw blurRad="76200" dist="50800" dir="5400000" algn="tl" rotWithShape="0">
                    <a:srgbClr val="000000">
                      <a:alpha val="65000"/>
                    </a:srgbClr>
                  </a:outerShdw>
                </a:effectLst>
                <a:latin typeface="Myriad Pro" pitchFamily="34" charset="0"/>
              </a:rPr>
              <a:t>34 : 6</a:t>
            </a:r>
            <a:endParaRPr lang="es-ES" sz="3600" b="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p:cNvSpPr txBox="1">
            <a:spLocks/>
          </p:cNvSpPr>
          <p:nvPr/>
        </p:nvSpPr>
        <p:spPr>
          <a:xfrm>
            <a:off x="827584" y="2299616"/>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r-FR" sz="44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t>
            </a:r>
            <a:r>
              <a:rPr lang="fr-FR"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fr-FR" sz="4400" b="1" i="1" spc="50" dirty="0">
                <a:ln w="11430"/>
                <a:solidFill>
                  <a:srgbClr val="FF0000"/>
                </a:solidFill>
                <a:effectLst>
                  <a:outerShdw blurRad="76200" dist="50800" dir="5400000" algn="tl" rotWithShape="0">
                    <a:srgbClr val="000000">
                      <a:alpha val="65000"/>
                    </a:srgbClr>
                  </a:outerShdw>
                </a:effectLst>
                <a:latin typeface="Myriad Pro" pitchFamily="34" charset="0"/>
              </a:rPr>
              <a:t>Quand un malheureux crie, l'Éternel entend</a:t>
            </a:r>
            <a:r>
              <a:rPr lang="fr-FR"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Et il le sauve de toutes ses détresses. »</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8608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250"/>
                                        <p:tgtEl>
                                          <p:spTgt spid="4"/>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3250"/>
                            </p:stCondLst>
                            <p:childTnLst>
                              <p:par>
                                <p:cTn id="18" presetID="22"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10. MUTIMEDIA SDA\Imagenes para estudio\tema06 niñ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6" name="1 Título"/>
          <p:cNvSpPr txBox="1">
            <a:spLocks/>
          </p:cNvSpPr>
          <p:nvPr/>
        </p:nvSpPr>
        <p:spPr>
          <a:xfrm>
            <a:off x="971600" y="2564904"/>
            <a:ext cx="4576071" cy="1080121"/>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800" b="1" i="1" spc="50" dirty="0" smtClean="0">
                <a:ln w="11430"/>
                <a:solidFill>
                  <a:srgbClr val="CC00CC"/>
                </a:solidFill>
                <a:effectLst>
                  <a:outerShdw blurRad="76200" dist="50800" dir="5400000" algn="tl" rotWithShape="0">
                    <a:srgbClr val="000000">
                      <a:alpha val="65000"/>
                    </a:srgbClr>
                  </a:outerShdw>
                </a:effectLst>
                <a:latin typeface="Myriad Pro Cond" pitchFamily="34" charset="0"/>
              </a:rPr>
              <a:t>La </a:t>
            </a:r>
            <a:r>
              <a:rPr lang="es-ES" sz="38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foi</a:t>
            </a:r>
            <a:r>
              <a:rPr lang="es-ES" sz="3800" b="1" i="1" spc="50" dirty="0">
                <a:ln w="11430"/>
                <a:solidFill>
                  <a:srgbClr val="CC00CC"/>
                </a:solidFill>
                <a:effectLst>
                  <a:outerShdw blurRad="76200" dist="50800" dir="5400000" algn="tl" rotWithShape="0">
                    <a:srgbClr val="000000">
                      <a:alpha val="65000"/>
                    </a:srgbClr>
                  </a:outerShdw>
                </a:effectLst>
                <a:latin typeface="Myriad Pro Cond" pitchFamily="34" charset="0"/>
              </a:rPr>
              <a:t> de </a:t>
            </a:r>
            <a:r>
              <a:rPr lang="es-ES" sz="38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l’enfant</a:t>
            </a:r>
            <a:endParaRPr lang="es-ES" sz="3800" b="1" i="1" spc="50" dirty="0">
              <a:ln w="11430"/>
              <a:solidFill>
                <a:srgbClr val="CC00CC"/>
              </a:solidFill>
              <a:effectLst>
                <a:outerShdw blurRad="76200" dist="50800" dir="5400000" algn="tl" rotWithShape="0">
                  <a:srgbClr val="000000">
                    <a:alpha val="65000"/>
                  </a:srgbClr>
                </a:outerShdw>
              </a:effectLst>
              <a:latin typeface="Myriad Pro Cond"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0930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10. MUTIMEDIA SDA\Imagenes para estudio\tema06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Gerhard\Documents\_A Diseño\Graficos\orar.jpg"/>
          <p:cNvPicPr>
            <a:picLocks noChangeAspect="1" noChangeArrowheads="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l="34753"/>
          <a:stretch/>
        </p:blipFill>
        <p:spPr bwMode="auto">
          <a:xfrm>
            <a:off x="4534236" y="260649"/>
            <a:ext cx="5019387" cy="6264696"/>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539552" y="404663"/>
            <a:ext cx="8064896" cy="1080121"/>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4800" b="1" i="1" spc="50" dirty="0" err="1">
                <a:ln w="11430"/>
                <a:solidFill>
                  <a:srgbClr val="CC00CC"/>
                </a:solidFill>
                <a:effectLst>
                  <a:outerShdw blurRad="76200" dist="50800" dir="5400000" algn="tl" rotWithShape="0">
                    <a:srgbClr val="000000">
                      <a:alpha val="65000"/>
                    </a:srgbClr>
                  </a:outerShdw>
                </a:effectLst>
                <a:latin typeface="Myriad Pro" pitchFamily="34" charset="0"/>
              </a:rPr>
              <a:t>Définitions</a:t>
            </a:r>
            <a:r>
              <a:rPr lang="es-ES" sz="4800" b="1" i="1" spc="50" dirty="0">
                <a:ln w="11430"/>
                <a:solidFill>
                  <a:srgbClr val="CC00CC"/>
                </a:solidFill>
                <a:effectLst>
                  <a:outerShdw blurRad="76200" dist="50800" dir="5400000" algn="tl" rotWithShape="0">
                    <a:srgbClr val="000000">
                      <a:alpha val="65000"/>
                    </a:srgbClr>
                  </a:outerShdw>
                </a:effectLst>
                <a:latin typeface="Myriad Pro" pitchFamily="34" charset="0"/>
              </a:rPr>
              <a:t> de la </a:t>
            </a:r>
            <a:r>
              <a:rPr lang="es-ES" sz="4800" b="1" i="1" spc="50" dirty="0" err="1">
                <a:ln w="11430"/>
                <a:solidFill>
                  <a:srgbClr val="CC00CC"/>
                </a:solidFill>
                <a:effectLst>
                  <a:outerShdw blurRad="76200" dist="50800" dir="5400000" algn="tl" rotWithShape="0">
                    <a:srgbClr val="000000">
                      <a:alpha val="65000"/>
                    </a:srgbClr>
                  </a:outerShdw>
                </a:effectLst>
                <a:latin typeface="Myriad Pro" pitchFamily="34" charset="0"/>
              </a:rPr>
              <a:t>prière</a:t>
            </a:r>
            <a:endParaRPr lang="es-ES" sz="4800" b="1" i="1" spc="50" dirty="0">
              <a:ln w="11430"/>
              <a:solidFill>
                <a:srgbClr val="CC00CC"/>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p:cNvSpPr txBox="1">
            <a:spLocks/>
          </p:cNvSpPr>
          <p:nvPr/>
        </p:nvSpPr>
        <p:spPr>
          <a:xfrm>
            <a:off x="827584" y="2299616"/>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44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La </a:t>
            </a:r>
            <a:r>
              <a:rPr lang="fr-FR"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prière est un besoin, car c’est la vie de </a:t>
            </a:r>
            <a:r>
              <a:rPr lang="fr-FR" sz="44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l’âme</a:t>
            </a:r>
            <a:endParaRPr lang="es-E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p:txBody>
      </p:sp>
      <p:sp>
        <p:nvSpPr>
          <p:cNvPr id="7" name="2 Marcador de contenido" hidden="1"/>
          <p:cNvSpPr txBox="1">
            <a:spLocks/>
          </p:cNvSpPr>
          <p:nvPr/>
        </p:nvSpPr>
        <p:spPr>
          <a:xfrm>
            <a:off x="827584" y="2316013"/>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“Es el acto de abrir nuestro corazón a Dios como a un amigo.”</a:t>
            </a:r>
          </a:p>
        </p:txBody>
      </p:sp>
      <p:sp>
        <p:nvSpPr>
          <p:cNvPr id="9" name="2 Marcador de contenido" hidden="1"/>
          <p:cNvSpPr txBox="1">
            <a:spLocks/>
          </p:cNvSpPr>
          <p:nvPr/>
        </p:nvSpPr>
        <p:spPr>
          <a:xfrm>
            <a:off x="827584" y="2348880"/>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"Es la llave en la mano de la fe para abrir el almacén del cielo, en donde están atesorados los recursos infinitos de la omnipotencia".</a:t>
            </a:r>
          </a:p>
        </p:txBody>
      </p:sp>
      <p:sp>
        <p:nvSpPr>
          <p:cNvPr id="8" name="2 Marcador de contenido" hidden="1"/>
          <p:cNvSpPr txBox="1">
            <a:spLocks/>
          </p:cNvSpPr>
          <p:nvPr/>
        </p:nvSpPr>
        <p:spPr>
          <a:xfrm>
            <a:off x="395536" y="2492896"/>
            <a:ext cx="8568952" cy="2160240"/>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“Es una vitamina espiritual.”</a:t>
            </a:r>
          </a:p>
        </p:txBody>
      </p:sp>
      <p:pic>
        <p:nvPicPr>
          <p:cNvPr id="10"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324997"/>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21655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xit" presetSubtype="0" fill="hold" grpId="1" nodeType="clickEffect">
                                  <p:stCondLst>
                                    <p:cond delay="0"/>
                                  </p:stCondLst>
                                  <p:childTnLst>
                                    <p:animEffect transition="out" filter="fade">
                                      <p:cBhvr>
                                        <p:cTn id="23" dur="1000"/>
                                        <p:tgtEl>
                                          <p:spTgt spid="7"/>
                                        </p:tgtEl>
                                      </p:cBhvr>
                                    </p:animEffect>
                                    <p:anim calcmode="lin" valueType="num">
                                      <p:cBhvr>
                                        <p:cTn id="24" dur="1000"/>
                                        <p:tgtEl>
                                          <p:spTgt spid="7"/>
                                        </p:tgtEl>
                                        <p:attrNameLst>
                                          <p:attrName>ppt_x</p:attrName>
                                        </p:attrNameLst>
                                      </p:cBhvr>
                                      <p:tavLst>
                                        <p:tav tm="0">
                                          <p:val>
                                            <p:strVal val="ppt_x"/>
                                          </p:val>
                                        </p:tav>
                                        <p:tav tm="100000">
                                          <p:val>
                                            <p:strVal val="ppt_x"/>
                                          </p:val>
                                        </p:tav>
                                      </p:tavLst>
                                    </p:anim>
                                    <p:anim calcmode="lin" valueType="num">
                                      <p:cBhvr>
                                        <p:cTn id="25" dur="1000"/>
                                        <p:tgtEl>
                                          <p:spTgt spid="7"/>
                                        </p:tgtEl>
                                        <p:attrNameLst>
                                          <p:attrName>ppt_y</p:attrName>
                                        </p:attrNameLst>
                                      </p:cBhvr>
                                      <p:tavLst>
                                        <p:tav tm="0">
                                          <p:val>
                                            <p:strVal val="ppt_y"/>
                                          </p:val>
                                        </p:tav>
                                        <p:tav tm="100000">
                                          <p:val>
                                            <p:strVal val="ppt_y-.1"/>
                                          </p:val>
                                        </p:tav>
                                      </p:tavLst>
                                    </p:anim>
                                    <p:set>
                                      <p:cBhvr>
                                        <p:cTn id="26" dur="1" fill="hold">
                                          <p:stCondLst>
                                            <p:cond delay="999"/>
                                          </p:stCondLst>
                                        </p:cTn>
                                        <p:tgtEl>
                                          <p:spTgt spid="7"/>
                                        </p:tgtEl>
                                        <p:attrNameLst>
                                          <p:attrName>style.visibility</p:attrName>
                                        </p:attrNameLst>
                                      </p:cBhvr>
                                      <p:to>
                                        <p:strVal val="hidden"/>
                                      </p:to>
                                    </p:set>
                                  </p:childTnLst>
                                </p:cTn>
                              </p:par>
                            </p:childTnLst>
                          </p:cTn>
                        </p:par>
                        <p:par>
                          <p:cTn id="27" fill="hold">
                            <p:stCondLst>
                              <p:cond delay="2000"/>
                            </p:stCondLst>
                            <p:childTnLst>
                              <p:par>
                                <p:cTn id="28" presetID="42"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xit" presetSubtype="0" fill="hold" grpId="1" nodeType="clickEffect">
                                  <p:stCondLst>
                                    <p:cond delay="0"/>
                                  </p:stCondLst>
                                  <p:childTnLst>
                                    <p:animEffect transition="out" filter="fade">
                                      <p:cBhvr>
                                        <p:cTn id="36" dur="1000"/>
                                        <p:tgtEl>
                                          <p:spTgt spid="9"/>
                                        </p:tgtEl>
                                      </p:cBhvr>
                                    </p:animEffect>
                                    <p:anim calcmode="lin" valueType="num">
                                      <p:cBhvr>
                                        <p:cTn id="37" dur="1000"/>
                                        <p:tgtEl>
                                          <p:spTgt spid="9"/>
                                        </p:tgtEl>
                                        <p:attrNameLst>
                                          <p:attrName>ppt_x</p:attrName>
                                        </p:attrNameLst>
                                      </p:cBhvr>
                                      <p:tavLst>
                                        <p:tav tm="0">
                                          <p:val>
                                            <p:strVal val="ppt_x"/>
                                          </p:val>
                                        </p:tav>
                                        <p:tav tm="100000">
                                          <p:val>
                                            <p:strVal val="ppt_x"/>
                                          </p:val>
                                        </p:tav>
                                      </p:tavLst>
                                    </p:anim>
                                    <p:anim calcmode="lin" valueType="num">
                                      <p:cBhvr>
                                        <p:cTn id="38" dur="1000"/>
                                        <p:tgtEl>
                                          <p:spTgt spid="9"/>
                                        </p:tgtEl>
                                        <p:attrNameLst>
                                          <p:attrName>ppt_y</p:attrName>
                                        </p:attrNameLst>
                                      </p:cBhvr>
                                      <p:tavLst>
                                        <p:tav tm="0">
                                          <p:val>
                                            <p:strVal val="ppt_y"/>
                                          </p:val>
                                        </p:tav>
                                        <p:tav tm="100000">
                                          <p:val>
                                            <p:strVal val="ppt_y-.1"/>
                                          </p:val>
                                        </p:tav>
                                      </p:tavLst>
                                    </p:anim>
                                    <p:set>
                                      <p:cBhvr>
                                        <p:cTn id="39" dur="1" fill="hold">
                                          <p:stCondLst>
                                            <p:cond delay="999"/>
                                          </p:stCondLst>
                                        </p:cTn>
                                        <p:tgtEl>
                                          <p:spTgt spid="9"/>
                                        </p:tgtEl>
                                        <p:attrNameLst>
                                          <p:attrName>style.visibility</p:attrName>
                                        </p:attrNameLst>
                                      </p:cBhvr>
                                      <p:to>
                                        <p:strVal val="hidden"/>
                                      </p:to>
                                    </p:set>
                                  </p:childTnLst>
                                </p:cTn>
                              </p:par>
                            </p:childTnLst>
                          </p:cTn>
                        </p:par>
                        <p:par>
                          <p:cTn id="40" fill="hold">
                            <p:stCondLst>
                              <p:cond delay="1000"/>
                            </p:stCondLst>
                            <p:childTnLst>
                              <p:par>
                                <p:cTn id="41" presetID="42" presetClass="entr" presetSubtype="0"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par>
                          <p:cTn id="46" fill="hold">
                            <p:stCondLst>
                              <p:cond delay="2000"/>
                            </p:stCondLst>
                            <p:childTnLst>
                              <p:par>
                                <p:cTn id="47" presetID="22" presetClass="entr" presetSubtype="1"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up)">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7" grpId="1"/>
      <p:bldP spid="9" grpId="0"/>
      <p:bldP spid="9" grpId="1"/>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2&quot; unique_id=&quot;10002&quot;&gt;&lt;object type=&quot;3&quot; unique_id=&quot;10004&quot;&gt;&lt;property id=&quot;20148&quot; value=&quot;5&quot;/&gt;&lt;property id=&quot;20300&quot; value=&quot;Diapositiva 2&quot;/&gt;&lt;property id=&quot;20307&quot; value=&quot;291&quot;/&gt;&lt;/object&gt;&lt;object type=&quot;3&quot; unique_id=&quot;10005&quot;&gt;&lt;property id=&quot;20148&quot; value=&quot;5&quot;/&gt;&lt;property id=&quot;20300&quot; value=&quot;Diapositiva 3&quot;/&gt;&lt;property id=&quot;20307&quot; value=&quot;292&quot;/&gt;&lt;/object&gt;&lt;object type=&quot;3&quot; unique_id=&quot;10006&quot;&gt;&lt;property id=&quot;20148&quot; value=&quot;5&quot;/&gt;&lt;property id=&quot;20300&quot; value=&quot;Diapositiva 4&quot;/&gt;&lt;property id=&quot;20307&quot; value=&quot;257&quot;/&gt;&lt;/object&gt;&lt;object type=&quot;3&quot; unique_id=&quot;10007&quot;&gt;&lt;property id=&quot;20148&quot; value=&quot;5&quot;/&gt;&lt;property id=&quot;20300&quot; value=&quot;Diapositiva 5&quot;/&gt;&lt;property id=&quot;20307&quot; value=&quot;258&quot;/&gt;&lt;/object&gt;&lt;object type=&quot;3&quot; unique_id=&quot;10008&quot;&gt;&lt;property id=&quot;20148&quot; value=&quot;5&quot;/&gt;&lt;property id=&quot;20300&quot; value=&quot;Diapositiva 6&quot;/&gt;&lt;property id=&quot;20307&quot; value=&quot;259&quot;/&gt;&lt;/object&gt;&lt;object type=&quot;3&quot; unique_id=&quot;10009&quot;&gt;&lt;property id=&quot;20148&quot; value=&quot;5&quot;/&gt;&lt;property id=&quot;20300&quot; value=&quot;Diapositiva 7&quot;/&gt;&lt;property id=&quot;20307&quot; value=&quot;293&quot;/&gt;&lt;/object&gt;&lt;object type=&quot;3&quot; unique_id=&quot;10010&quot;&gt;&lt;property id=&quot;20148&quot; value=&quot;5&quot;/&gt;&lt;property id=&quot;20300&quot; value=&quot;Diapositiva 8&quot;/&gt;&lt;property id=&quot;20307&quot; value=&quot;260&quot;/&gt;&lt;/object&gt;&lt;object type=&quot;3&quot; unique_id=&quot;10011&quot;&gt;&lt;property id=&quot;20148&quot; value=&quot;5&quot;/&gt;&lt;property id=&quot;20300&quot; value=&quot;Diapositiva 9&quot;/&gt;&lt;property id=&quot;20307&quot; value=&quot;261&quot;/&gt;&lt;/object&gt;&lt;object type=&quot;3&quot; unique_id=&quot;10012&quot;&gt;&lt;property id=&quot;20148&quot; value=&quot;5&quot;/&gt;&lt;property id=&quot;20300&quot; value=&quot;Diapositiva 13&quot;/&gt;&lt;property id=&quot;20307&quot; value=&quot;294&quot;/&gt;&lt;/object&gt;&lt;object type=&quot;3&quot; unique_id=&quot;10013&quot;&gt;&lt;property id=&quot;20148&quot; value=&quot;5&quot;/&gt;&lt;property id=&quot;20300&quot; value=&quot;Diapositiva 14&quot;/&gt;&lt;property id=&quot;20307&quot; value=&quot;262&quot;/&gt;&lt;/object&gt;&lt;object type=&quot;3&quot; unique_id=&quot;10014&quot;&gt;&lt;property id=&quot;20148&quot; value=&quot;5&quot;/&gt;&lt;property id=&quot;20300&quot; value=&quot;Diapositiva 15&quot;/&gt;&lt;property id=&quot;20307&quot; value=&quot;295&quot;/&gt;&lt;/object&gt;&lt;object type=&quot;3&quot; unique_id=&quot;10015&quot;&gt;&lt;property id=&quot;20148&quot; value=&quot;5&quot;/&gt;&lt;property id=&quot;20300&quot; value=&quot;Diapositiva 16&quot;/&gt;&lt;property id=&quot;20307&quot; value=&quot;264&quot;/&gt;&lt;/object&gt;&lt;object type=&quot;3&quot; unique_id=&quot;10016&quot;&gt;&lt;property id=&quot;20148&quot; value=&quot;5&quot;/&gt;&lt;property id=&quot;20300&quot; value=&quot;Diapositiva 17&quot;/&gt;&lt;property id=&quot;20307&quot; value=&quot;265&quot;/&gt;&lt;/object&gt;&lt;object type=&quot;3&quot; unique_id=&quot;10017&quot;&gt;&lt;property id=&quot;20148&quot; value=&quot;5&quot;/&gt;&lt;property id=&quot;20300&quot; value=&quot;Diapositiva 18&quot;/&gt;&lt;property id=&quot;20307&quot; value=&quot;296&quot;/&gt;&lt;/object&gt;&lt;object type=&quot;3&quot; unique_id=&quot;10018&quot;&gt;&lt;property id=&quot;20148&quot; value=&quot;5&quot;/&gt;&lt;property id=&quot;20300&quot; value=&quot;Diapositiva 19&quot;/&gt;&lt;property id=&quot;20307&quot; value=&quot;297&quot;/&gt;&lt;/object&gt;&lt;object type=&quot;3&quot; unique_id=&quot;10019&quot;&gt;&lt;property id=&quot;20148&quot; value=&quot;5&quot;/&gt;&lt;property id=&quot;20300&quot; value=&quot;Diapositiva 23&quot;/&gt;&lt;property id=&quot;20307&quot; value=&quot;301&quot;/&gt;&lt;/object&gt;&lt;object type=&quot;3&quot; unique_id=&quot;10020&quot;&gt;&lt;property id=&quot;20148&quot; value=&quot;5&quot;/&gt;&lt;property id=&quot;20300&quot; value=&quot;Diapositiva 25&quot;/&gt;&lt;property id=&quot;20307&quot; value=&quot;299&quot;/&gt;&lt;/object&gt;&lt;object type=&quot;3&quot; unique_id=&quot;10021&quot;&gt;&lt;property id=&quot;20148&quot; value=&quot;5&quot;/&gt;&lt;property id=&quot;20300&quot; value=&quot;Diapositiva 26&quot;/&gt;&lt;property id=&quot;20307&quot; value=&quot;300&quot;/&gt;&lt;/object&gt;&lt;object type=&quot;3&quot; unique_id=&quot;10022&quot;&gt;&lt;property id=&quot;20148&quot; value=&quot;5&quot;/&gt;&lt;property id=&quot;20300&quot; value=&quot;Diapositiva 27&quot;/&gt;&lt;property id=&quot;20307&quot; value=&quot;302&quot;/&gt;&lt;/object&gt;&lt;object type=&quot;3&quot; unique_id=&quot;10023&quot;&gt;&lt;property id=&quot;20148&quot; value=&quot;5&quot;/&gt;&lt;property id=&quot;20300&quot; value=&quot;Diapositiva 30&quot;/&gt;&lt;property id=&quot;20307&quot; value=&quot;271&quot;/&gt;&lt;/object&gt;&lt;object type=&quot;3&quot; unique_id=&quot;10024&quot;&gt;&lt;property id=&quot;20148&quot; value=&quot;5&quot;/&gt;&lt;property id=&quot;20300&quot; value=&quot;Diapositiva 31&quot;/&gt;&lt;property id=&quot;20307&quot; value=&quot;272&quot;/&gt;&lt;/object&gt;&lt;object type=&quot;3&quot; unique_id=&quot;10025&quot;&gt;&lt;property id=&quot;20148&quot; value=&quot;5&quot;/&gt;&lt;property id=&quot;20300&quot; value=&quot;Diapositiva 32&quot;/&gt;&lt;property id=&quot;20307&quot; value=&quot;303&quot;/&gt;&lt;/object&gt;&lt;object type=&quot;3&quot; unique_id=&quot;10026&quot;&gt;&lt;property id=&quot;20148&quot; value=&quot;5&quot;/&gt;&lt;property id=&quot;20300&quot; value=&quot;Diapositiva 33&quot;/&gt;&lt;property id=&quot;20307&quot; value=&quot;274&quot;/&gt;&lt;/object&gt;&lt;object type=&quot;3&quot; unique_id=&quot;10027&quot;&gt;&lt;property id=&quot;20148&quot; value=&quot;5&quot;/&gt;&lt;property id=&quot;20300&quot; value=&quot;Diapositiva 34&quot;/&gt;&lt;property id=&quot;20307&quot; value=&quot;304&quot;/&gt;&lt;/object&gt;&lt;object type=&quot;3&quot; unique_id=&quot;10028&quot;&gt;&lt;property id=&quot;20148&quot; value=&quot;5&quot;/&gt;&lt;property id=&quot;20300&quot; value=&quot;Diapositiva 35&quot;/&gt;&lt;property id=&quot;20307&quot; value=&quot;305&quot;/&gt;&lt;/object&gt;&lt;object type=&quot;3&quot; unique_id=&quot;10029&quot;&gt;&lt;property id=&quot;20148&quot; value=&quot;5&quot;/&gt;&lt;property id=&quot;20300&quot; value=&quot;Diapositiva 36&quot;/&gt;&lt;property id=&quot;20307&quot; value=&quot;306&quot;/&gt;&lt;/object&gt;&lt;object type=&quot;3&quot; unique_id=&quot;10030&quot;&gt;&lt;property id=&quot;20148&quot; value=&quot;5&quot;/&gt;&lt;property id=&quot;20300&quot; value=&quot;Diapositiva 37&quot;/&gt;&lt;property id=&quot;20307&quot; value=&quot;276&quot;/&gt;&lt;/object&gt;&lt;object type=&quot;3&quot; unique_id=&quot;10031&quot;&gt;&lt;property id=&quot;20148&quot; value=&quot;5&quot;/&gt;&lt;property id=&quot;20300&quot; value=&quot;Diapositiva 38&quot;/&gt;&lt;property id=&quot;20307&quot; value=&quot;307&quot;/&gt;&lt;/object&gt;&lt;object type=&quot;3&quot; unique_id=&quot;10032&quot;&gt;&lt;property id=&quot;20148&quot; value=&quot;5&quot;/&gt;&lt;property id=&quot;20300&quot; value=&quot;Diapositiva 39&quot;/&gt;&lt;property id=&quot;20307&quot; value=&quot;277&quot;/&gt;&lt;/object&gt;&lt;object type=&quot;3&quot; unique_id=&quot;10033&quot;&gt;&lt;property id=&quot;20148&quot; value=&quot;5&quot;/&gt;&lt;property id=&quot;20300&quot; value=&quot;Diapositiva 40&quot;/&gt;&lt;property id=&quot;20307&quot; value=&quot;308&quot;/&gt;&lt;/object&gt;&lt;object type=&quot;3&quot; unique_id=&quot;10034&quot;&gt;&lt;property id=&quot;20148&quot; value=&quot;5&quot;/&gt;&lt;property id=&quot;20300&quot; value=&quot;Diapositiva 41&quot;/&gt;&lt;property id=&quot;20307&quot; value=&quot;309&quot;/&gt;&lt;/object&gt;&lt;object type=&quot;3&quot; unique_id=&quot;10035&quot;&gt;&lt;property id=&quot;20148&quot; value=&quot;5&quot;/&gt;&lt;property id=&quot;20300&quot; value=&quot;Diapositiva 42&quot;/&gt;&lt;property id=&quot;20307&quot; value=&quot;310&quot;/&gt;&lt;/object&gt;&lt;object type=&quot;3&quot; unique_id=&quot;10036&quot;&gt;&lt;property id=&quot;20148&quot; value=&quot;5&quot;/&gt;&lt;property id=&quot;20300&quot; value=&quot;Diapositiva 43&quot;/&gt;&lt;property id=&quot;20307&quot; value=&quot;311&quot;/&gt;&lt;/object&gt;&lt;object type=&quot;3&quot; unique_id=&quot;10037&quot;&gt;&lt;property id=&quot;20148&quot; value=&quot;5&quot;/&gt;&lt;property id=&quot;20300&quot; value=&quot;Diapositiva 44&quot;/&gt;&lt;property id=&quot;20307&quot; value=&quot;312&quot;/&gt;&lt;/object&gt;&lt;object type=&quot;3&quot; unique_id=&quot;10038&quot;&gt;&lt;property id=&quot;20148&quot; value=&quot;5&quot;/&gt;&lt;property id=&quot;20300&quot; value=&quot;Diapositiva 45&quot;/&gt;&lt;property id=&quot;20307&quot; value=&quot;313&quot;/&gt;&lt;/object&gt;&lt;object type=&quot;3&quot; unique_id=&quot;10039&quot;&gt;&lt;property id=&quot;20148&quot; value=&quot;5&quot;/&gt;&lt;property id=&quot;20300&quot; value=&quot;Diapositiva 46&quot;/&gt;&lt;property id=&quot;20307&quot; value=&quot;280&quot;/&gt;&lt;/object&gt;&lt;object type=&quot;3&quot; unique_id=&quot;10040&quot;&gt;&lt;property id=&quot;20148&quot; value=&quot;5&quot;/&gt;&lt;property id=&quot;20300&quot; value=&quot;Diapositiva 47&quot;/&gt;&lt;property id=&quot;20307&quot; value=&quot;314&quot;/&gt;&lt;/object&gt;&lt;object type=&quot;3&quot; unique_id=&quot;10041&quot;&gt;&lt;property id=&quot;20148&quot; value=&quot;5&quot;/&gt;&lt;property id=&quot;20300&quot; value=&quot;Diapositiva 48&quot;/&gt;&lt;property id=&quot;20307&quot; value=&quot;281&quot;/&gt;&lt;/object&gt;&lt;object type=&quot;3&quot; unique_id=&quot;10042&quot;&gt;&lt;property id=&quot;20148&quot; value=&quot;5&quot;/&gt;&lt;property id=&quot;20300&quot; value=&quot;Diapositiva 49&quot;/&gt;&lt;property id=&quot;20307&quot; value=&quot;315&quot;/&gt;&lt;/object&gt;&lt;object type=&quot;3&quot; unique_id=&quot;10043&quot;&gt;&lt;property id=&quot;20148&quot; value=&quot;5&quot;/&gt;&lt;property id=&quot;20300&quot; value=&quot;Diapositiva 50&quot;/&gt;&lt;property id=&quot;20307&quot; value=&quot;316&quot;/&gt;&lt;/object&gt;&lt;object type=&quot;3&quot; unique_id=&quot;10044&quot;&gt;&lt;property id=&quot;20148&quot; value=&quot;5&quot;/&gt;&lt;property id=&quot;20300&quot; value=&quot;Diapositiva 51&quot;/&gt;&lt;property id=&quot;20307&quot; value=&quot;283&quot;/&gt;&lt;/object&gt;&lt;object type=&quot;3&quot; unique_id=&quot;10045&quot;&gt;&lt;property id=&quot;20148&quot; value=&quot;5&quot;/&gt;&lt;property id=&quot;20300&quot; value=&quot;Diapositiva 52&quot;/&gt;&lt;property id=&quot;20307&quot; value=&quot;317&quot;/&gt;&lt;/object&gt;&lt;object type=&quot;3&quot; unique_id=&quot;10046&quot;&gt;&lt;property id=&quot;20148&quot; value=&quot;5&quot;/&gt;&lt;property id=&quot;20300&quot; value=&quot;Diapositiva 53&quot;/&gt;&lt;property id=&quot;20307&quot; value=&quot;318&quot;/&gt;&lt;/object&gt;&lt;object type=&quot;3&quot; unique_id=&quot;10047&quot;&gt;&lt;property id=&quot;20148&quot; value=&quot;5&quot;/&gt;&lt;property id=&quot;20300&quot; value=&quot;Diapositiva 54&quot;/&gt;&lt;property id=&quot;20307&quot; value=&quot;319&quot;/&gt;&lt;/object&gt;&lt;object type=&quot;3&quot; unique_id=&quot;10048&quot;&gt;&lt;property id=&quot;20148&quot; value=&quot;5&quot;/&gt;&lt;property id=&quot;20300&quot; value=&quot;Diapositiva 55&quot;/&gt;&lt;property id=&quot;20307&quot; value=&quot;286&quot;/&gt;&lt;/object&gt;&lt;object type=&quot;3&quot; unique_id=&quot;10049&quot;&gt;&lt;property id=&quot;20148&quot; value=&quot;5&quot;/&gt;&lt;property id=&quot;20300&quot; value=&quot;Diapositiva 56&quot;/&gt;&lt;property id=&quot;20307&quot; value=&quot;320&quot;/&gt;&lt;/object&gt;&lt;object type=&quot;3&quot; unique_id=&quot;10050&quot;&gt;&lt;property id=&quot;20148&quot; value=&quot;5&quot;/&gt;&lt;property id=&quot;20300&quot; value=&quot;Diapositiva 57&quot;/&gt;&lt;property id=&quot;20307&quot; value=&quot;287&quot;/&gt;&lt;/object&gt;&lt;object type=&quot;3&quot; unique_id=&quot;10051&quot;&gt;&lt;property id=&quot;20148&quot; value=&quot;5&quot;/&gt;&lt;property id=&quot;20300&quot; value=&quot;Diapositiva 58&quot;/&gt;&lt;property id=&quot;20307&quot; value=&quot;321&quot;/&gt;&lt;/object&gt;&lt;object type=&quot;3&quot; unique_id=&quot;10052&quot;&gt;&lt;property id=&quot;20148&quot; value=&quot;5&quot;/&gt;&lt;property id=&quot;20300&quot; value=&quot;Diapositiva 59&quot;/&gt;&lt;property id=&quot;20307&quot; value=&quot;288&quot;/&gt;&lt;/object&gt;&lt;object type=&quot;3&quot; unique_id=&quot;10053&quot;&gt;&lt;property id=&quot;20148&quot; value=&quot;5&quot;/&gt;&lt;property id=&quot;20300&quot; value=&quot;Diapositiva 60&quot;/&gt;&lt;property id=&quot;20307&quot; value=&quot;322&quot;/&gt;&lt;/object&gt;&lt;object type=&quot;3&quot; unique_id=&quot;10054&quot;&gt;&lt;property id=&quot;20148&quot; value=&quot;5&quot;/&gt;&lt;property id=&quot;20300&quot; value=&quot;Diapositiva 61&quot;/&gt;&lt;property id=&quot;20307&quot; value=&quot;323&quot;/&gt;&lt;/object&gt;&lt;object type=&quot;3&quot; unique_id=&quot;20761&quot;&gt;&lt;property id=&quot;20148&quot; value=&quot;5&quot;/&gt;&lt;property id=&quot;20300&quot; value=&quot;Diapositiva 10&quot;/&gt;&lt;property id=&quot;20307&quot; value=&quot;327&quot;/&gt;&lt;/object&gt;&lt;object type=&quot;3&quot; unique_id=&quot;20762&quot;&gt;&lt;property id=&quot;20148&quot; value=&quot;5&quot;/&gt;&lt;property id=&quot;20300&quot; value=&quot;Diapositiva 11&quot;/&gt;&lt;property id=&quot;20307&quot; value=&quot;329&quot;/&gt;&lt;/object&gt;&lt;object type=&quot;3&quot; unique_id=&quot;20763&quot;&gt;&lt;property id=&quot;20148&quot; value=&quot;5&quot;/&gt;&lt;property id=&quot;20300&quot; value=&quot;Diapositiva 12&quot;/&gt;&lt;property id=&quot;20307&quot; value=&quot;330&quot;/&gt;&lt;/object&gt;&lt;object type=&quot;3&quot; unique_id=&quot;20764&quot;&gt;&lt;property id=&quot;20148&quot; value=&quot;5&quot;/&gt;&lt;property id=&quot;20300&quot; value=&quot;Diapositiva 20&quot;/&gt;&lt;property id=&quot;20307&quot; value=&quot;332&quot;/&gt;&lt;/object&gt;&lt;object type=&quot;3&quot; unique_id=&quot;20765&quot;&gt;&lt;property id=&quot;20148&quot; value=&quot;5&quot;/&gt;&lt;property id=&quot;20300&quot; value=&quot;Diapositiva 21&quot;/&gt;&lt;property id=&quot;20307&quot; value=&quot;333&quot;/&gt;&lt;/object&gt;&lt;object type=&quot;3&quot; unique_id=&quot;20766&quot;&gt;&lt;property id=&quot;20148&quot; value=&quot;5&quot;/&gt;&lt;property id=&quot;20300&quot; value=&quot;Diapositiva 22&quot;/&gt;&lt;property id=&quot;20307&quot; value=&quot;334&quot;/&gt;&lt;/object&gt;&lt;object type=&quot;3&quot; unique_id=&quot;20767&quot;&gt;&lt;property id=&quot;20148&quot; value=&quot;5&quot;/&gt;&lt;property id=&quot;20300&quot; value=&quot;Diapositiva 28&quot;/&gt;&lt;property id=&quot;20307&quot; value=&quot;336&quot;/&gt;&lt;/object&gt;&lt;object type=&quot;3&quot; unique_id=&quot;20768&quot;&gt;&lt;property id=&quot;20148&quot; value=&quot;5&quot;/&gt;&lt;property id=&quot;20300&quot; value=&quot;Diapositiva 29&quot;/&gt;&lt;property id=&quot;20307&quot; value=&quot;337&quot;/&gt;&lt;/object&gt;&lt;object type=&quot;3&quot; unique_id=&quot;20770&quot;&gt;&lt;property id=&quot;20148&quot; value=&quot;5&quot;/&gt;&lt;property id=&quot;20300&quot; value=&quot;Diapositiva 24&quot;/&gt;&lt;property id=&quot;20307&quot; value=&quot;338&quot;/&gt;&lt;/object&gt;&lt;object type=&quot;3&quot; unique_id=&quot;20964&quot;&gt;&lt;property id=&quot;20148&quot; value=&quot;5&quot;/&gt;&lt;property id=&quot;20300&quot; value=&quot;Diapositiva 62&quot;/&gt;&lt;property id=&quot;20307&quot; value=&quot;339&quot;/&gt;&lt;/object&gt;&lt;object type=&quot;3&quot; unique_id=&quot;20966&quot;&gt;&lt;property id=&quot;20148&quot; value=&quot;5&quot;/&gt;&lt;property id=&quot;20300&quot; value=&quot;Diapositiva 1&quot;/&gt;&lt;property id=&quot;20307&quot; value=&quot;340&quot;/&gt;&lt;/object&gt;&lt;/object&gt;&lt;object type=&quot;8&quot; unique_id=&quot;10110&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HTML_SHAPEINFO" val="&lt;SlideThumbPath val=&quot;Diapositiva1.PNG&quot;/&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9&quot;/&gt;&lt;lineCharCount val=&quot;24&quot;/&gt;&lt;/TableIndex&gt;&lt;/ShapeTextInfo&gt;"/>
  <p:tag name="HTML_SHAPEINFO" val="&lt;ThreeDShapeInfo&gt;&lt;uuid val=&quot;&quot;/&gt;&lt;isInvalidForFieldText val=&quot;0&quot;/&gt;&lt;Image&gt;&lt;filename val=&quot;C:\Users\Gerhard\Documents\My Adobe Presentations\02x Es posible conocer el futuro (final)\data\asimages\{B4628167-2856-46E8-A508-7AE5874F977F}_1.png&quot;/&gt;&lt;left val=&quot;0&quot;/&gt;&lt;top val=&quot;504&quot;/&gt;&lt;width val=&quot;270&quot;/&gt;&lt;height val=&quot;41&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SlideThumbPath val=&quot;Diapositiva61.PNG&quot;/&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DDEC871F-3909-4CD1-96FB-0ACD24B9F9C6}&quot;/&gt;&lt;isInvalidForFieldText val=&quot;0&quot;/&gt;&lt;Image&gt;&lt;filename val=&quot;C:\Users\Gerhard\Documents\_Estudios Biblicos PPT\_Presentaciones\GIB_01\data\asimages\{DDEC871F-3909-4CD1-96FB-0ACD24B9F9C6}_61.png&quot;/&gt;&lt;left val=&quot;471&quot;/&gt;&lt;top val=&quot;490&quot;/&gt;&lt;width val=&quot;241&quot;/&gt;&lt;height val=&quot;43&quot;/&gt;&lt;hasText val=&quot;1&quot;/&gt;&lt;/Image&gt;&lt;/ThreeDShapeInfo&gt;"/>
  <p:tag name="PRESENTER_SHAPETEXTINFO" val="&lt;ShapeTextInfo&gt;&lt;TableIndex row=&quot;-1&quot; col=&quot;-1&quot;&gt;&lt;linesCount val=&quot;1&quot;/&gt;&lt;lineCharCount val=&quot;15&quot;/&gt;&lt;/TableIndex&gt;&lt;/ShapeTextInfo&gt;"/>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2795</TotalTime>
  <Words>3526</Words>
  <Application>Microsoft Office PowerPoint</Application>
  <PresentationFormat>Presentación en pantalla (4:3)</PresentationFormat>
  <Paragraphs>496</Paragraphs>
  <Slides>63</Slides>
  <Notes>63</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63</vt:i4>
      </vt:variant>
    </vt:vector>
  </HeadingPairs>
  <TitlesOfParts>
    <vt:vector size="74" baseType="lpstr">
      <vt:lpstr>Swis721 LtEx BT</vt:lpstr>
      <vt:lpstr>Impact</vt:lpstr>
      <vt:lpstr>Adobe Fan Heiti Std B</vt:lpstr>
      <vt:lpstr>Myriad Pro Cond</vt:lpstr>
      <vt:lpstr>Swis721 BlkCn BT</vt:lpstr>
      <vt:lpstr>Myriad Pro</vt:lpstr>
      <vt:lpstr>Verdana</vt:lpstr>
      <vt:lpstr>Calibri</vt:lpstr>
      <vt:lpstr>Wingdings</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Rudy</cp:lastModifiedBy>
  <cp:revision>134</cp:revision>
  <dcterms:created xsi:type="dcterms:W3CDTF">2013-09-27T10:41:28Z</dcterms:created>
  <dcterms:modified xsi:type="dcterms:W3CDTF">2019-06-17T00:50:57Z</dcterms:modified>
</cp:coreProperties>
</file>