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3"/>
  </p:notesMasterIdLst>
  <p:sldIdLst>
    <p:sldId id="377" r:id="rId2"/>
    <p:sldId id="316" r:id="rId3"/>
    <p:sldId id="319" r:id="rId4"/>
    <p:sldId id="259" r:id="rId5"/>
    <p:sldId id="262" r:id="rId6"/>
    <p:sldId id="261" r:id="rId7"/>
    <p:sldId id="263" r:id="rId8"/>
    <p:sldId id="37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73" r:id="rId27"/>
    <p:sldId id="338" r:id="rId28"/>
    <p:sldId id="339" r:id="rId29"/>
    <p:sldId id="340" r:id="rId30"/>
    <p:sldId id="342" r:id="rId31"/>
    <p:sldId id="341" r:id="rId32"/>
    <p:sldId id="374" r:id="rId33"/>
    <p:sldId id="343" r:id="rId34"/>
    <p:sldId id="344" r:id="rId35"/>
    <p:sldId id="346" r:id="rId36"/>
    <p:sldId id="375" r:id="rId37"/>
    <p:sldId id="347" r:id="rId38"/>
    <p:sldId id="348" r:id="rId39"/>
    <p:sldId id="349" r:id="rId40"/>
    <p:sldId id="376" r:id="rId41"/>
    <p:sldId id="350" r:id="rId42"/>
    <p:sldId id="352" r:id="rId43"/>
    <p:sldId id="354" r:id="rId44"/>
    <p:sldId id="353" r:id="rId45"/>
    <p:sldId id="371" r:id="rId46"/>
    <p:sldId id="351"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17" r:id="rId62"/>
  </p:sldIdLst>
  <p:sldSz cx="9144000" cy="6858000" type="screen4x3"/>
  <p:notesSz cx="6858000" cy="9144000"/>
  <p:embeddedFontLst>
    <p:embeddedFont>
      <p:font typeface="Babylon5"/>
      <p:regular r:id="rId64"/>
    </p:embeddedFont>
    <p:embeddedFont>
      <p:font typeface="Calibri" panose="020F0502020204030204" pitchFamily="34" charset="0"/>
      <p:regular r:id="rId65"/>
      <p:bold r:id="rId66"/>
      <p:italic r:id="rId67"/>
      <p:boldItalic r:id="rId68"/>
    </p:embeddedFont>
    <p:embeddedFont>
      <p:font typeface="Impact" panose="020B0806030902050204" pitchFamily="34" charset="0"/>
      <p:regular r:id="rId69"/>
    </p:embeddedFont>
    <p:embeddedFont>
      <p:font typeface="Machine BT" panose="020B0604020202020204"/>
      <p:regular r:id="rId70"/>
    </p:embeddedFont>
    <p:embeddedFont>
      <p:font typeface="Myriad Pro" panose="020B0503030403020204" pitchFamily="34" charset="0"/>
      <p:regular r:id="rId71"/>
      <p:bold r:id="rId72"/>
      <p:italic r:id="rId73"/>
      <p:boldItalic r:id="rId74"/>
    </p:embeddedFont>
    <p:embeddedFont>
      <p:font typeface="Swis721 Blk BT" panose="020B0904030502020204" pitchFamily="34" charset="0"/>
      <p:regular r:id="rId75"/>
      <p:italic r:id="rId76"/>
    </p:embeddedFont>
    <p:embeddedFont>
      <p:font typeface="Verdana" panose="020B0604030504040204" pitchFamily="34" charset="0"/>
      <p:regular r:id="rId77"/>
      <p:bold r:id="rId78"/>
      <p:italic r:id="rId79"/>
      <p:boldItalic r:id="rId80"/>
    </p:embeddedFont>
  </p:embeddedFontLst>
  <p:custDataLst>
    <p:tags r:id="rId81"/>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198"/>
    <a:srgbClr val="753805"/>
    <a:srgbClr val="781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88" autoAdjust="0"/>
    <p:restoredTop sz="83141" autoAdjust="0"/>
  </p:normalViewPr>
  <p:slideViewPr>
    <p:cSldViewPr>
      <p:cViewPr varScale="1">
        <p:scale>
          <a:sx n="53" d="100"/>
          <a:sy n="53" d="100"/>
        </p:scale>
        <p:origin x="210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2379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Dos brazos representan los dos países que forman el reino: Media y Persia.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Por primera vez comenzaron a circular las monedas de plata para el intercambio comercial.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Las armas que usaban los griegos eran de bronce. Los llamaban "soldados de bronce".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vientre: Alejandro Magno amaba mucho su vientre y debido a las orgías y comilonas en que participaba murió joven, a los 32 años de edad, por intoxicación alcohólica al querer beber por segunda vez la copa Hércules que contenía 5 litros de vino, luego su imperio se dividió.</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brillo efímero del bronce, coincide con la gloria pasajera de este reino.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 Duró 644 años. Era áspero, frío, rústico como el hierro. Cruel y temible. Las atrocidades hechas por Nerón y otros emperadores lo atestiguan.</a:t>
            </a:r>
          </a:p>
          <a:p>
            <a:r>
              <a:rPr lang="es-ES" sz="1200" kern="1200" dirty="0">
                <a:solidFill>
                  <a:schemeClr val="tx1"/>
                </a:solidFill>
                <a:effectLst/>
                <a:latin typeface="+mn-lt"/>
                <a:ea typeface="+mn-ea"/>
                <a:cs typeface="+mn-cs"/>
              </a:rPr>
              <a:t>- Las armas usadas por los romanos eran las cortas espadas de hierro.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¿Quién no conoce la historia del imperio romano? </a:t>
            </a:r>
          </a:p>
          <a:p>
            <a:r>
              <a:rPr lang="es-ES" sz="1200" kern="1200" dirty="0">
                <a:solidFill>
                  <a:schemeClr val="tx1"/>
                </a:solidFill>
                <a:effectLst/>
                <a:latin typeface="+mn-lt"/>
                <a:ea typeface="+mn-ea"/>
                <a:cs typeface="+mn-cs"/>
              </a:rPr>
              <a:t>El renombrado historiador </a:t>
            </a:r>
            <a:r>
              <a:rPr lang="es-ES" sz="1200" kern="1200" dirty="0" err="1">
                <a:solidFill>
                  <a:schemeClr val="tx1"/>
                </a:solidFill>
                <a:effectLst/>
                <a:latin typeface="+mn-lt"/>
                <a:ea typeface="+mn-ea"/>
                <a:cs typeface="+mn-cs"/>
              </a:rPr>
              <a:t>Gibbon</a:t>
            </a:r>
            <a:r>
              <a:rPr lang="es-ES" sz="1200" kern="1200" dirty="0">
                <a:solidFill>
                  <a:schemeClr val="tx1"/>
                </a:solidFill>
                <a:effectLst/>
                <a:latin typeface="+mn-lt"/>
                <a:ea typeface="+mn-ea"/>
                <a:cs typeface="+mn-cs"/>
              </a:rPr>
              <a:t> escribió: "Las armas de la República, ...siempre victoriosas en la guerra, avanzaron... y las imágenes del oro, la plata o el bronce, que podían servir para representar las naciones y sus reyes, fueron sucesivamente quebrantadas por la férrea monarquía de Roma".</a:t>
            </a:r>
          </a:p>
          <a:p>
            <a:r>
              <a:rPr lang="es-ES" sz="1200" kern="1200" dirty="0">
                <a:solidFill>
                  <a:schemeClr val="tx1"/>
                </a:solidFill>
                <a:effectLst/>
                <a:latin typeface="+mn-lt"/>
                <a:ea typeface="+mn-ea"/>
                <a:cs typeface="+mn-cs"/>
              </a:rPr>
              <a:t>Y así fue como los romanos con sus cortas espadas conquistaron al mundo con una crueldad sin precedentes y destrozaron todo lo que quedaba de los tres imperios anteriores. La historia nuevamente dio un testimonio exacto del cuadro panorámico de los sucesos del mundo. Pero también Roma ha desaparecido, y ahora corresponde que nos volvamos a la extraña imagen para saber donde nos encontramos en los anales del tiempo.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imperio Romano se dividió en 10 partes entre el siglo IV y V. Sucumbió ante el empuje de las tribus germánicas del Norte de Europa. Al final quedaron ocupando el territorio del imperio romano los: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francos (Francia), alemanes (Alemania), anglosajones (Inglaterra), lombardos (Italia), suevos (Portugal), visigodos (España) y </a:t>
            </a:r>
            <a:r>
              <a:rPr lang="es-ES_tradnl" sz="1200" kern="1200" dirty="0" err="1">
                <a:solidFill>
                  <a:schemeClr val="tx1"/>
                </a:solidFill>
                <a:effectLst/>
                <a:latin typeface="+mn-lt"/>
                <a:ea typeface="+mn-ea"/>
                <a:cs typeface="+mn-cs"/>
              </a:rPr>
              <a:t>burgundios</a:t>
            </a:r>
            <a:r>
              <a:rPr lang="es-ES_tradnl" sz="1200" kern="1200" dirty="0">
                <a:solidFill>
                  <a:schemeClr val="tx1"/>
                </a:solidFill>
                <a:effectLst/>
                <a:latin typeface="+mn-lt"/>
                <a:ea typeface="+mn-ea"/>
                <a:cs typeface="+mn-cs"/>
              </a:rPr>
              <a:t> (Suiza). Los hérulos, vándalos y ostrogodos han desaparecido. En parte estas naciones son fuertes y en parte débiles (vers.42).</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Tx/>
              <a:buChar char="-"/>
            </a:pPr>
            <a:r>
              <a:rPr lang="es-ES_tradnl" sz="1200" kern="1200" dirty="0">
                <a:solidFill>
                  <a:schemeClr val="tx1"/>
                </a:solidFill>
                <a:effectLst/>
                <a:latin typeface="+mn-lt"/>
                <a:ea typeface="+mn-ea"/>
                <a:cs typeface="+mn-cs"/>
              </a:rPr>
              <a:t>Se tratarían de unir nuevamente por parentesco, casándose entre los miembros de las familias reinantes.</a:t>
            </a:r>
          </a:p>
          <a:p>
            <a:pPr marL="0" indent="0">
              <a:buFontTx/>
              <a:buNone/>
            </a:pPr>
            <a:r>
              <a:rPr lang="es-ES" sz="1200" kern="1200" dirty="0">
                <a:solidFill>
                  <a:schemeClr val="tx1"/>
                </a:solidFill>
                <a:effectLst/>
                <a:latin typeface="+mn-lt"/>
                <a:ea typeface="+mn-ea"/>
                <a:cs typeface="+mn-cs"/>
              </a:rPr>
              <a:t>ALIANZAS HUMANAS</a:t>
            </a:r>
          </a:p>
          <a:p>
            <a:pPr marL="0" indent="0">
              <a:buFontTx/>
              <a:buNone/>
            </a:pPr>
            <a:r>
              <a:rPr lang="es-ES" sz="1200" kern="1200" dirty="0">
                <a:solidFill>
                  <a:schemeClr val="tx1"/>
                </a:solidFill>
                <a:effectLst/>
                <a:latin typeface="+mn-lt"/>
                <a:ea typeface="+mn-ea"/>
                <a:cs typeface="+mn-cs"/>
              </a:rPr>
              <a:t>Casamientos entre reyes hasta 1914, con la intención de unir estas naciones divididas en un gran imperio.</a:t>
            </a:r>
          </a:p>
          <a:p>
            <a:pPr marL="0" indent="0">
              <a:buFontTx/>
              <a:buNone/>
            </a:pPr>
            <a:r>
              <a:rPr lang="es-ES" sz="1200" kern="1200" dirty="0">
                <a:solidFill>
                  <a:schemeClr val="tx1"/>
                </a:solidFill>
                <a:effectLst/>
                <a:latin typeface="+mn-lt"/>
                <a:ea typeface="+mn-ea"/>
                <a:cs typeface="+mn-cs"/>
              </a:rPr>
              <a:t>- La emperatriz </a:t>
            </a:r>
            <a:r>
              <a:rPr lang="es-ES" sz="1200" kern="1200" dirty="0" err="1">
                <a:solidFill>
                  <a:schemeClr val="tx1"/>
                </a:solidFill>
                <a:effectLst/>
                <a:latin typeface="+mn-lt"/>
                <a:ea typeface="+mn-ea"/>
                <a:cs typeface="+mn-cs"/>
              </a:rPr>
              <a:t>Dowager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Dagmar</a:t>
            </a:r>
            <a:r>
              <a:rPr lang="es-ES" sz="1200" kern="1200" dirty="0">
                <a:solidFill>
                  <a:schemeClr val="tx1"/>
                </a:solidFill>
                <a:effectLst/>
                <a:latin typeface="+mn-lt"/>
                <a:ea typeface="+mn-ea"/>
                <a:cs typeface="+mn-cs"/>
              </a:rPr>
              <a:t> de Rusia y la reina madre Alejandra de Inglaterra, eran hermanas.</a:t>
            </a:r>
          </a:p>
          <a:p>
            <a:pPr marL="0" indent="0">
              <a:buFontTx/>
              <a:buNone/>
            </a:pPr>
            <a:r>
              <a:rPr lang="es-ES" sz="1200" kern="1200" dirty="0">
                <a:solidFill>
                  <a:schemeClr val="tx1"/>
                </a:solidFill>
                <a:effectLst/>
                <a:latin typeface="+mn-lt"/>
                <a:ea typeface="+mn-ea"/>
                <a:cs typeface="+mn-cs"/>
              </a:rPr>
              <a:t>- Los reyes de Noruega y Dinamarca, eran hermanos.</a:t>
            </a:r>
          </a:p>
          <a:p>
            <a:pPr marL="0" indent="0">
              <a:buFontTx/>
              <a:buNone/>
            </a:pPr>
            <a:r>
              <a:rPr lang="es-ES" sz="1200" kern="1200" dirty="0">
                <a:solidFill>
                  <a:schemeClr val="tx1"/>
                </a:solidFill>
                <a:effectLst/>
                <a:latin typeface="+mn-lt"/>
                <a:ea typeface="+mn-ea"/>
                <a:cs typeface="+mn-cs"/>
              </a:rPr>
              <a:t>- El rey de Inglaterra, reyes de Rusia y Grecia, primos de reyes de Noruega y Dinamarca.</a:t>
            </a:r>
          </a:p>
          <a:p>
            <a:pPr marL="0" indent="0">
              <a:buFontTx/>
              <a:buNone/>
            </a:pPr>
            <a:r>
              <a:rPr lang="es-ES" sz="1200" kern="1200" dirty="0">
                <a:solidFill>
                  <a:schemeClr val="tx1"/>
                </a:solidFill>
                <a:effectLst/>
                <a:latin typeface="+mn-lt"/>
                <a:ea typeface="+mn-ea"/>
                <a:cs typeface="+mn-cs"/>
              </a:rPr>
              <a:t>- Los cinco eran nietos del rey Cristian de Dinamarca.</a:t>
            </a:r>
          </a:p>
          <a:p>
            <a:pPr marL="0" indent="0">
              <a:buFontTx/>
              <a:buNone/>
            </a:pPr>
            <a:r>
              <a:rPr lang="es-ES" sz="1200" kern="1200" dirty="0">
                <a:solidFill>
                  <a:schemeClr val="tx1"/>
                </a:solidFill>
                <a:effectLst/>
                <a:latin typeface="+mn-lt"/>
                <a:ea typeface="+mn-ea"/>
                <a:cs typeface="+mn-cs"/>
              </a:rPr>
              <a:t>- El hijo de la reina Victoria fue Eduardo VII de Inglaterra.</a:t>
            </a:r>
          </a:p>
          <a:p>
            <a:pPr marL="0" indent="0">
              <a:buFontTx/>
              <a:buNone/>
            </a:pPr>
            <a:r>
              <a:rPr lang="es-ES" sz="1200" kern="1200" dirty="0">
                <a:solidFill>
                  <a:schemeClr val="tx1"/>
                </a:solidFill>
                <a:effectLst/>
                <a:latin typeface="+mn-lt"/>
                <a:ea typeface="+mn-ea"/>
                <a:cs typeface="+mn-cs"/>
              </a:rPr>
              <a:t>- La hija, de la reina Victoria se casó con Guillermo, de Alemania.</a:t>
            </a:r>
          </a:p>
          <a:p>
            <a:pPr marL="0" indent="0">
              <a:buFontTx/>
              <a:buNone/>
            </a:pPr>
            <a:r>
              <a:rPr lang="es-ES" sz="1200" kern="1200" dirty="0">
                <a:solidFill>
                  <a:schemeClr val="tx1"/>
                </a:solidFill>
                <a:effectLst/>
                <a:latin typeface="+mn-lt"/>
                <a:ea typeface="+mn-ea"/>
                <a:cs typeface="+mn-cs"/>
              </a:rPr>
              <a:t>- Casi todos emparentados con la reina Victoria...</a:t>
            </a:r>
          </a:p>
          <a:p>
            <a:pPr marL="0" indent="0">
              <a:buFontTx/>
              <a:buNone/>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Lo trataron de hacer por la fuerza con el sueño de formar un gran imperio. Justiniano, emperador de oriente; Carlos V, Felipe II, Luis XIV, Napoleón, el </a:t>
            </a:r>
            <a:r>
              <a:rPr lang="es-ES_tradnl" sz="1200" kern="1200" dirty="0" err="1">
                <a:solidFill>
                  <a:schemeClr val="tx1"/>
                </a:solidFill>
                <a:effectLst/>
                <a:latin typeface="+mn-lt"/>
                <a:ea typeface="+mn-ea"/>
                <a:cs typeface="+mn-cs"/>
              </a:rPr>
              <a:t>Kaiser</a:t>
            </a:r>
            <a:r>
              <a:rPr lang="es-ES_tradnl" sz="1200" kern="1200" dirty="0">
                <a:solidFill>
                  <a:schemeClr val="tx1"/>
                </a:solidFill>
                <a:effectLst/>
                <a:latin typeface="+mn-lt"/>
                <a:ea typeface="+mn-ea"/>
                <a:cs typeface="+mn-cs"/>
              </a:rPr>
              <a:t> Guillermo II y Hitler.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Las palabras </a:t>
            </a:r>
            <a:r>
              <a:rPr lang="es-ES_tradnl" sz="1200" b="1" i="1" kern="1200" dirty="0">
                <a:solidFill>
                  <a:schemeClr val="tx1"/>
                </a:solidFill>
                <a:effectLst/>
                <a:latin typeface="+mn-lt"/>
                <a:ea typeface="+mn-ea"/>
                <a:cs typeface="+mn-cs"/>
              </a:rPr>
              <a:t>"no con mano"</a:t>
            </a:r>
            <a:r>
              <a:rPr lang="es-ES_tradnl" sz="1200" i="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significa que no se trata de un acontecimiento humano, sino divino.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Jesucristo intervendrá en los asuntos humanos en su segunda venida.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Jesucristo intervendrá en los asuntos humanos en su segunda venida.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¿Desea Ud. también prepararse para ser ciudadano del reino de Cristo?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61</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¿Será EE.UU., Rusia, China, Japón o alguna otra potencia?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Hitler y Napoleón soñaron con gobernar un gran imperio, pero: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¡Tres palabras escritas hace 2.600 años no lo permitieron!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Nabucodonosor, rey de Babilonia, quien vivió alrededor  del año 600 AC. tuvo un sueño muy extraño, pero lo olvidó. (Dan. 2:1). Pidió a sus magos y astrólogos que le revelasen el sueño y su significado, pero ellos no lo pudieron hacer. (Vers. 2-11). El monarca publicó entonces un edicto: "que sean muertos todos los sabios de Babilonia", entre los cuales estaban Daniel y sus compañeros. (</a:t>
            </a:r>
            <a:r>
              <a:rPr lang="es-ES_tradnl" sz="1200" kern="1200" dirty="0" err="1">
                <a:solidFill>
                  <a:schemeClr val="tx1"/>
                </a:solidFill>
                <a:effectLst/>
                <a:latin typeface="+mn-lt"/>
                <a:ea typeface="+mn-ea"/>
                <a:cs typeface="+mn-cs"/>
              </a:rPr>
              <a:t>vers</a:t>
            </a:r>
            <a:r>
              <a:rPr lang="es-ES_tradnl" sz="1200" kern="1200" dirty="0">
                <a:solidFill>
                  <a:schemeClr val="tx1"/>
                </a:solidFill>
                <a:effectLst/>
                <a:latin typeface="+mn-lt"/>
                <a:ea typeface="+mn-ea"/>
                <a:cs typeface="+mn-cs"/>
              </a:rPr>
              <a:t> 12-14). Daniel  pidió tiempo al rey, oró a Dios con sus compañeros y El le reveló todo en una visión. (vers. 15-19).</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45020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Daniel revela al rey hasta lo que había pensado antes de dormir.</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(vers. 29-30).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18786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Este reino tuvo un gran esplendor. Tenía amplias avenidas y suntuosos palacios.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Sus jardines colgantes eran una de las 7 maravillas del mundo antiguo.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Sobre terrazas escalonadas, habían colocado gran cantidad de tierra y crecían gigantescos árboles.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Abundaba el oro. En el gran templo de </a:t>
            </a:r>
            <a:r>
              <a:rPr lang="es-ES_tradnl" sz="1200" kern="1200" dirty="0" err="1">
                <a:solidFill>
                  <a:schemeClr val="tx1"/>
                </a:solidFill>
                <a:effectLst/>
                <a:latin typeface="+mn-lt"/>
                <a:ea typeface="+mn-ea"/>
                <a:cs typeface="+mn-cs"/>
              </a:rPr>
              <a:t>Marduk</a:t>
            </a:r>
            <a:r>
              <a:rPr lang="es-ES_tradnl" sz="1200" kern="1200" dirty="0">
                <a:solidFill>
                  <a:schemeClr val="tx1"/>
                </a:solidFill>
                <a:effectLst/>
                <a:latin typeface="+mn-lt"/>
                <a:ea typeface="+mn-ea"/>
                <a:cs typeface="+mn-cs"/>
              </a:rPr>
              <a:t>, había una imagen de Bel y una mesa de 12 m. de largo por 4,50 m. de ancho, ambas de oro puro, las que pesaban aproximadamente 23.000 kilos. También leones y una estatua del mismo metal, de 5,40 metros de alto.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45817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La ciudad era aparentemente inexpugnable. Según Herodoto, historiador griego, estaba rodeada de un muro de 60 metros de altura y una profunda fosa con agua, alrededor.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Tenían provisiones para 20 años. Agua en abundancia, pues el río </a:t>
            </a:r>
            <a:r>
              <a:rPr lang="es-ES_tradnl" sz="1200" kern="1200" dirty="0" err="1">
                <a:solidFill>
                  <a:schemeClr val="tx1"/>
                </a:solidFill>
                <a:effectLst/>
                <a:latin typeface="+mn-lt"/>
                <a:ea typeface="+mn-ea"/>
                <a:cs typeface="+mn-cs"/>
              </a:rPr>
              <a:t>Eufrates</a:t>
            </a:r>
            <a:r>
              <a:rPr lang="es-ES_tradnl" sz="1200" kern="1200" dirty="0">
                <a:solidFill>
                  <a:schemeClr val="tx1"/>
                </a:solidFill>
                <a:effectLst/>
                <a:latin typeface="+mn-lt"/>
                <a:ea typeface="+mn-ea"/>
                <a:cs typeface="+mn-cs"/>
              </a:rPr>
              <a:t> cruzaba, debajo de los muros, por el medio de la ciudad.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345817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CAIDA DE BABILONIA</a:t>
            </a:r>
          </a:p>
          <a:p>
            <a:r>
              <a:rPr lang="es-ES" sz="1200" kern="1200" dirty="0">
                <a:solidFill>
                  <a:schemeClr val="tx1"/>
                </a:solidFill>
                <a:effectLst/>
                <a:latin typeface="+mn-lt"/>
                <a:ea typeface="+mn-ea"/>
                <a:cs typeface="+mn-cs"/>
              </a:rPr>
              <a:t>El rey Nabucodonosor había ordenado construir un lago y un canal  artificial cerca de la ciudad de </a:t>
            </a:r>
            <a:r>
              <a:rPr lang="es-ES" sz="1200" kern="1200" dirty="0" err="1">
                <a:solidFill>
                  <a:schemeClr val="tx1"/>
                </a:solidFill>
                <a:effectLst/>
                <a:latin typeface="+mn-lt"/>
                <a:ea typeface="+mn-ea"/>
                <a:cs typeface="+mn-cs"/>
              </a:rPr>
              <a:t>Cípara</a:t>
            </a:r>
            <a:r>
              <a:rPr lang="es-ES" sz="1200" kern="1200" dirty="0">
                <a:solidFill>
                  <a:schemeClr val="tx1"/>
                </a:solidFill>
                <a:effectLst/>
                <a:latin typeface="+mn-lt"/>
                <a:ea typeface="+mn-ea"/>
                <a:cs typeface="+mn-cs"/>
              </a:rPr>
              <a:t> para poder regular el curso del río </a:t>
            </a:r>
            <a:r>
              <a:rPr lang="es-ES" sz="1200" kern="1200" dirty="0" err="1">
                <a:solidFill>
                  <a:schemeClr val="tx1"/>
                </a:solidFill>
                <a:effectLst/>
                <a:latin typeface="+mn-lt"/>
                <a:ea typeface="+mn-ea"/>
                <a:cs typeface="+mn-cs"/>
              </a:rPr>
              <a:t>Eufrates</a:t>
            </a:r>
            <a:r>
              <a:rPr lang="es-ES" sz="1200" kern="1200" dirty="0">
                <a:solidFill>
                  <a:schemeClr val="tx1"/>
                </a:solidFill>
                <a:effectLst/>
                <a:latin typeface="+mn-lt"/>
                <a:ea typeface="+mn-ea"/>
                <a:cs typeface="+mn-cs"/>
              </a:rPr>
              <a:t>. Cuando Ciro sitió la ciudad para conquistarla, al mando del ejército Medo - Persa, en una noche en que los Babilonios estaban de fiesta, aprovechó este canal y desvió el curso del río. Cuando el agua había bajado hasta la mitad de la pierna, mandó a los soldados más aguerridos que penetraran por el lecho del río, pasando debajo de la muralla.</a:t>
            </a:r>
          </a:p>
          <a:p>
            <a:r>
              <a:rPr lang="es-ES" sz="1200" kern="1200" dirty="0">
                <a:solidFill>
                  <a:schemeClr val="tx1"/>
                </a:solidFill>
                <a:effectLst/>
                <a:latin typeface="+mn-lt"/>
                <a:ea typeface="+mn-ea"/>
                <a:cs typeface="+mn-cs"/>
              </a:rPr>
              <a:t>Estos encontraron las puertas que había a sendos lados del río abiertas, entraron por ellas y abrieron las puertas que daban al exterior, entró entonces el grueso del ejército, mataron al rey logrando de esta forma la caída de Babilonia. El ejército de Ciro estaba compuesto por 600.000 soldados de a pie, 120.000 a caballo y 2.000 carros.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45817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154954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2:20-22</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1556792"/>
            <a:ext cx="842493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Disse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Daniel: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Seja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Bendito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nome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Deus,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eternidade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eternidade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porque dele é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sabedoria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 poder; é ele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muda o tempo e as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estações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remove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reis e establece reis; ele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sabedoria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sábios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entendimento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inteligentes.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Ele revela o profundo e o escondido;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conhece</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o que está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em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trevas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ele mora a luz.”</a:t>
            </a:r>
          </a:p>
        </p:txBody>
      </p:sp>
    </p:spTree>
    <p:extLst>
      <p:ext uri="{BB962C8B-B14F-4D97-AF65-F5344CB8AC3E}">
        <p14:creationId xmlns:p14="http://schemas.microsoft.com/office/powerpoint/2010/main" val="526089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2:27-28</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628800"/>
            <a:ext cx="842493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Respondeu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Daniel na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presença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disse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mistério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exige,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encantadores,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magos,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astrólogos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podem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revelar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mas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há</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um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Deus no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céu</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qual</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revela os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mistérios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pois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fez</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saber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Nabucodonosor o que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ser nos últimos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sonho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visões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estavas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leito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estas:…”</a:t>
            </a:r>
          </a:p>
        </p:txBody>
      </p:sp>
    </p:spTree>
    <p:extLst>
      <p:ext uri="{BB962C8B-B14F-4D97-AF65-F5344CB8AC3E}">
        <p14:creationId xmlns:p14="http://schemas.microsoft.com/office/powerpoint/2010/main" val="10976922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3506232"/>
            <a:ext cx="6318448" cy="1938992"/>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O que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viu</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Nabucodonosor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nesse</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sonho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6" y="342582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62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467544" y="2492896"/>
            <a:ext cx="799288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“Tu,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ó</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estavas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vendo,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aqui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uma</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grande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estátua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esta, que era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imensa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extraordinário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esplendor,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estava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diante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ti; e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aparência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terrível</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4736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52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7 cabe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187624" y="2780928"/>
            <a:ext cx="4968551"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de fino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3710878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7 braz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827584" y="2420888"/>
            <a:ext cx="4968551"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de fino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peito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braços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855415218"/>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 07 vien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755576" y="2148551"/>
            <a:ext cx="4968551"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de fino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peito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braços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ventre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quadris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4261312739"/>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 07 pier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755576" y="2286377"/>
            <a:ext cx="4968551"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de fino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peito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braços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ventre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quadris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as pernas de ferro,</a:t>
            </a:r>
          </a:p>
        </p:txBody>
      </p:sp>
    </p:spTree>
    <p:extLst>
      <p:ext uri="{BB962C8B-B14F-4D97-AF65-F5344CB8AC3E}">
        <p14:creationId xmlns:p14="http://schemas.microsoft.com/office/powerpoint/2010/main" val="4261312739"/>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7 estat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611560" y="1844824"/>
            <a:ext cx="5472608"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cabeça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era de fino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peito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braços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ventre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quadris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as pernas de ferro,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ferro,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barro.</a:t>
            </a:r>
          </a:p>
        </p:txBody>
      </p:sp>
    </p:spTree>
    <p:extLst>
      <p:ext uri="{BB962C8B-B14F-4D97-AF65-F5344CB8AC3E}">
        <p14:creationId xmlns:p14="http://schemas.microsoft.com/office/powerpoint/2010/main" val="4261312739"/>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7 pi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539552" y="2204864"/>
            <a:ext cx="4968551"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estavas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olhando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pedra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cortada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auxílio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mãos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feriu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estátua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ferro e de barro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esmiuçou</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2613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10. MUTIMEDIA SDA\Imagenes para estudio\tema 07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524520" y="5085184"/>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Um </a:t>
            </a:r>
            <a:r>
              <a:rPr lang="en-US" sz="4800" b="1"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momento</a:t>
            </a:r>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 de </a:t>
            </a:r>
            <a:r>
              <a:rPr lang="en-US" sz="4800" b="1" u="none" dirty="0" err="1">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oração</a:t>
            </a:r>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388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7 piedr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323528" y="1690930"/>
            <a:ext cx="5670376"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Então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foi</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juntamente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esmiuçado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ferro, o barro, o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os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quais</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fizeram</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como a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palha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das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eiras</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no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estio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vento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os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levou</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deles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não</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viram</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mais</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vestígios</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Mas a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pedra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feriu</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estátua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tornou</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grande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montanha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encheu</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toda a </a:t>
            </a:r>
            <a:r>
              <a:rPr lang="es-E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terra</a:t>
            </a:r>
            <a:r>
              <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536191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211960" y="2138080"/>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O significado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dO</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sONHo</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18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3506232"/>
            <a:ext cx="6318448" cy="1938992"/>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império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representa a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cabeça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ouro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6" y="339065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0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7" y="3645024"/>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BabilÓnia</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605-539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5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7 cabez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2:37-38</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323528" y="1381897"/>
            <a:ext cx="624644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“Tu,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ó</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reis,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Deus 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céu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conferiu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reino, o poder,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força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glória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cujas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mãos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foram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entregues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filhos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homens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onde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quer</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eles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habitem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animais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do campo e as aves 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céu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para que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dominasses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sobre todos eles,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tu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és</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cabeça</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de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937015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BabilÓnia</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pPr algn="r"/>
            <a:r>
              <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605-539 </a:t>
            </a:r>
            <a:r>
              <a:rPr lang="es-ES_tradnl" sz="44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6" name="Picture 2" descr="http://revistamadretierra.com/wp-content/uploads/2013/07/jardines-colgantes-babilonia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142" y="4077072"/>
            <a:ext cx="3264362"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783844"/>
            <a:ext cx="5760640" cy="40934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solidFill>
                  <a:srgbClr val="002060"/>
                </a:solidFill>
                <a:effectLst>
                  <a:outerShdw blurRad="76200" dist="50800" dir="5400000" algn="tl" rotWithShape="0">
                    <a:srgbClr val="000000">
                      <a:alpha val="65000"/>
                    </a:srgbClr>
                  </a:outerShdw>
                </a:effectLst>
              </a:rPr>
              <a:t>O esplendor de </a:t>
            </a:r>
            <a:r>
              <a:rPr lang="es-AR" sz="3600" b="1" spc="50" dirty="0" err="1">
                <a:ln w="11430"/>
                <a:solidFill>
                  <a:srgbClr val="002060"/>
                </a:solidFill>
                <a:effectLst>
                  <a:outerShdw blurRad="76200" dist="50800" dir="5400000" algn="tl" rotWithShape="0">
                    <a:srgbClr val="000000">
                      <a:alpha val="65000"/>
                    </a:srgbClr>
                  </a:outerShdw>
                </a:effectLst>
              </a:rPr>
              <a:t>Babilónia</a:t>
            </a:r>
            <a:endParaRPr lang="es-AR" sz="36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Jardins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suspensos</a:t>
            </a:r>
          </a:p>
          <a:p>
            <a:pPr marL="285750" indent="-285750">
              <a:buFont typeface="Arial" panose="020B0604020202020204" pitchFamily="34" charset="0"/>
              <a:buChar char="•"/>
            </a:pP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Sumptuosos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palácios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belas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avenidas</a:t>
            </a:r>
          </a:p>
          <a:p>
            <a:pPr marL="285750" indent="-285750">
              <a:buFont typeface="Arial" panose="020B0604020202020204" pitchFamily="34" charset="0"/>
              <a:buChar char="•"/>
            </a:pP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Abundava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ouro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Templo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Marduk-imagem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Bel e mesa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12 x 5,40m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ouro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pesavam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23.000 Kg.</a:t>
            </a:r>
          </a:p>
        </p:txBody>
      </p:sp>
    </p:spTree>
    <p:extLst>
      <p:ext uri="{BB962C8B-B14F-4D97-AF65-F5344CB8AC3E}">
        <p14:creationId xmlns:p14="http://schemas.microsoft.com/office/powerpoint/2010/main" val="32430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ppt_x"/>
                                          </p:val>
                                        </p:tav>
                                        <p:tav tm="100000">
                                          <p:val>
                                            <p:strVal val="#ppt_x"/>
                                          </p:val>
                                        </p:tav>
                                      </p:tavLst>
                                    </p:anim>
                                    <p:anim calcmode="lin" valueType="num">
                                      <p:cBhvr additive="base">
                                        <p:cTn id="11" dur="2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2" presetClass="entr" presetSubtype="0" fill="hold" grpId="0"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04"/>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BabilÓnia</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pPr algn="r"/>
            <a:r>
              <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605-539 </a:t>
            </a:r>
            <a:r>
              <a:rPr lang="es-ES_tradnl" sz="44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15364" name="Picture 4" descr="https://encrypted-tbn1.gstatic.com/images?q=tbn:ANd9GcQ3GbisTys1SJ0HqylN5HbvJBGPxXzVplnZ6YxqhlB8Uk5FDNp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221088"/>
            <a:ext cx="2952328" cy="22923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179512" y="2408689"/>
            <a:ext cx="5760640" cy="31085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solidFill>
                  <a:srgbClr val="002060"/>
                </a:solidFill>
                <a:effectLst>
                  <a:outerShdw blurRad="76200" dist="50800" dir="5400000" algn="tl" rotWithShape="0">
                    <a:srgbClr val="000000">
                      <a:alpha val="65000"/>
                    </a:srgbClr>
                  </a:outerShdw>
                </a:effectLst>
              </a:rPr>
              <a:t>O esplendor de </a:t>
            </a:r>
            <a:r>
              <a:rPr lang="es-AR" sz="3600" b="1" spc="50" dirty="0" err="1">
                <a:ln w="11430"/>
                <a:solidFill>
                  <a:srgbClr val="002060"/>
                </a:solidFill>
                <a:effectLst>
                  <a:outerShdw blurRad="76200" dist="50800" dir="5400000" algn="tl" rotWithShape="0">
                    <a:srgbClr val="000000">
                      <a:alpha val="65000"/>
                    </a:srgbClr>
                  </a:outerShdw>
                </a:effectLst>
              </a:rPr>
              <a:t>Babilónia</a:t>
            </a:r>
            <a:endParaRPr lang="es-AR" sz="36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Muros de 60 m de altura</a:t>
            </a:r>
          </a:p>
          <a:p>
            <a:pPr marL="285750" indent="-285750">
              <a:buFont typeface="Arial" panose="020B0604020202020204" pitchFamily="34" charset="0"/>
              <a:buChar char="•"/>
            </a:pP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Provisões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para 20 anos</a:t>
            </a:r>
          </a:p>
          <a:p>
            <a:pPr marL="285750" indent="-2857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Rio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Eufrates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passava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pelo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meio</a:t>
            </a:r>
            <a:endPar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Considerada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inexpugnável</a:t>
            </a:r>
            <a:endPar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027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2000" fill="hold"/>
                                        <p:tgtEl>
                                          <p:spTgt spid="15364"/>
                                        </p:tgtEl>
                                        <p:attrNameLst>
                                          <p:attrName>ppt_x</p:attrName>
                                        </p:attrNameLst>
                                      </p:cBhvr>
                                      <p:tavLst>
                                        <p:tav tm="0">
                                          <p:val>
                                            <p:strVal val="#ppt_x"/>
                                          </p:val>
                                        </p:tav>
                                        <p:tav tm="100000">
                                          <p:val>
                                            <p:strVal val="#ppt_x"/>
                                          </p:val>
                                        </p:tav>
                                      </p:tavLst>
                                    </p:anim>
                                    <p:anim calcmode="lin" valueType="num">
                                      <p:cBhvr additive="base">
                                        <p:cTn id="8" dur="2000" fill="hold"/>
                                        <p:tgtEl>
                                          <p:spTgt spid="1536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anim calcmode="lin" valueType="num">
                                      <p:cBhvr>
                                        <p:cTn id="3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22" presetClass="entr" presetSubtype="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BabilÓnia</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pPr algn="r"/>
            <a:r>
              <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605-539 </a:t>
            </a:r>
            <a:r>
              <a:rPr lang="es-ES_tradnl" sz="44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1026" name="Picture 2" descr="J:\Mis Docs\_Multimedia IMS\Curso Biblico PPS\Tema 07\Babiloni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901" y="4575160"/>
            <a:ext cx="3320099" cy="19501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179512" y="1231007"/>
            <a:ext cx="5760640" cy="480131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solidFill>
                  <a:srgbClr val="002060"/>
                </a:solidFill>
                <a:effectLst>
                  <a:outerShdw blurRad="76200" dist="50800" dir="5400000" algn="tl" rotWithShape="0">
                    <a:srgbClr val="000000">
                      <a:alpha val="65000"/>
                    </a:srgbClr>
                  </a:outerShdw>
                </a:effectLst>
              </a:rPr>
              <a:t>A caída de </a:t>
            </a:r>
            <a:r>
              <a:rPr lang="es-AR" sz="3600" b="1" spc="50" dirty="0" err="1">
                <a:ln w="11430"/>
                <a:solidFill>
                  <a:srgbClr val="002060"/>
                </a:solidFill>
                <a:effectLst>
                  <a:outerShdw blurRad="76200" dist="50800" dir="5400000" algn="tl" rotWithShape="0">
                    <a:srgbClr val="000000">
                      <a:alpha val="65000"/>
                    </a:srgbClr>
                  </a:outerShdw>
                </a:effectLst>
              </a:rPr>
              <a:t>Babilónia</a:t>
            </a:r>
            <a:endParaRPr lang="es-AR" sz="36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Os Medo-Persas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desviaram</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 curso do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Eufrates</a:t>
            </a:r>
            <a:endPar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Os soldados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mais</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experientes</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passaram</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no rio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debaixo</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dos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portões</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pP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 portas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ao</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lado do rio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foram</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abertas</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p>
          <a:p>
            <a:pPr marL="285750" indent="-285750">
              <a:buFont typeface="Arial" panose="020B0604020202020204" pitchFamily="34" charset="0"/>
              <a:buChar char="•"/>
            </a:pP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600.000 soldados a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pé</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120.000 a </a:t>
            </a:r>
            <a:r>
              <a:rPr lang="es-AR"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cavalo</a:t>
            </a:r>
            <a:r>
              <a:rPr lang="es-AR"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2.000 carros</a:t>
            </a:r>
          </a:p>
        </p:txBody>
      </p:sp>
    </p:spTree>
    <p:extLst>
      <p:ext uri="{BB962C8B-B14F-4D97-AF65-F5344CB8AC3E}">
        <p14:creationId xmlns:p14="http://schemas.microsoft.com/office/powerpoint/2010/main" val="23335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2" presetClass="entr" presetSubtype="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500" fill="hold"/>
                                        <p:tgtEl>
                                          <p:spTgt spid="1026"/>
                                        </p:tgtEl>
                                        <p:attrNameLst>
                                          <p:attrName>ppt_x</p:attrName>
                                        </p:attrNameLst>
                                      </p:cBhvr>
                                      <p:tavLst>
                                        <p:tav tm="0">
                                          <p:val>
                                            <p:strVal val="1+#ppt_w/2"/>
                                          </p:val>
                                        </p:tav>
                                        <p:tav tm="100000">
                                          <p:val>
                                            <p:strVal val="#ppt_x"/>
                                          </p:val>
                                        </p:tav>
                                      </p:tavLst>
                                    </p:anim>
                                    <p:anim calcmode="lin" valueType="num">
                                      <p:cBhvr additive="base">
                                        <p:cTn id="11" dur="1500" fill="hold"/>
                                        <p:tgtEl>
                                          <p:spTgt spid="1026"/>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grpId="0"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5500"/>
                            </p:stCondLst>
                            <p:childTnLst>
                              <p:par>
                                <p:cTn id="37" presetID="42" presetClass="entr" presetSubtype="0" fill="hold" grpId="0" nodeType="after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722256"/>
            <a:ext cx="7056784" cy="1938992"/>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império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representa 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peito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e os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braços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prata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664" y="-67545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48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7\tema 07 brazo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7" y="3645024"/>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MEDO-PERSIA</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539-331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2"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07\titulo tema 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32625" y="1052736"/>
            <a:ext cx="7367767" cy="4708981"/>
          </a:xfrm>
          <a:prstGeom prst="rect">
            <a:avLst/>
          </a:prstGeom>
          <a:noFill/>
          <a:effectLst>
            <a:glow rad="736600">
              <a:schemeClr val="bg1">
                <a:alpha val="54000"/>
              </a:schemeClr>
            </a:glow>
            <a:softEdge rad="190500"/>
          </a:effectLst>
        </p:spPr>
        <p:txBody>
          <a:bodyPr wrap="square">
            <a:spAutoFit/>
            <a:scene3d>
              <a:camera prst="perspectiveHeroicExtremeRightFacing" fov="4800000">
                <a:rot lat="21172041" lon="19778348" rev="216175"/>
              </a:camera>
              <a:lightRig rig="contrasting" dir="t">
                <a:rot lat="0" lon="0" rev="15000000"/>
              </a:lightRig>
            </a:scene3d>
            <a:sp3d extrusionH="50800" contourW="12700" prstMaterial="metal">
              <a:bevelT w="127000" h="63500" prst="hardEdge"/>
              <a:extrusionClr>
                <a:schemeClr val="tx1"/>
              </a:extrusionClr>
              <a:contourClr>
                <a:schemeClr val="tx1"/>
              </a:contourClr>
            </a:sp3d>
          </a:bodyPr>
          <a:lstStyle/>
          <a:p>
            <a:pPr>
              <a:lnSpc>
                <a:spcPts val="9000"/>
              </a:lnSpc>
            </a:pPr>
            <a:r>
              <a:rPr lang="es-ES" sz="8800" u="none"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QUEM </a:t>
            </a:r>
            <a:br>
              <a:rPr lang="es-ES" sz="8800" u="none"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br>
            <a:r>
              <a:rPr lang="es-ES" sz="8800" u="none"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DOMINARÁ </a:t>
            </a:r>
            <a:r>
              <a:rPr lang="es-ES" sz="8800"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O</a:t>
            </a:r>
            <a:r>
              <a:rPr lang="es-ES" sz="8800" u="none"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 </a:t>
            </a:r>
            <a:br>
              <a:rPr lang="es-ES" sz="8800" u="none"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br>
            <a:r>
              <a:rPr lang="es-ES" sz="8800" u="none"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MUNDO </a:t>
            </a:r>
            <a:r>
              <a:rPr lang="es-ES" sz="8800"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NO</a:t>
            </a:r>
            <a:r>
              <a:rPr lang="es-ES" sz="8800" u="none" cap="all">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 </a:t>
            </a:r>
            <a:br>
              <a:rPr lang="es-ES" sz="8800" u="none"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br>
            <a:r>
              <a:rPr lang="es-ES" sz="8800" u="none"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FUTURO?</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7</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7\tema 07 brazo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11560" y="3140968"/>
            <a:ext cx="7056784" cy="2554545"/>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Como seria </a:t>
            </a:r>
            <a:b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b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este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império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comparando </a:t>
            </a:r>
            <a:b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b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com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o anterior?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2" y="345971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7\tema 07 brazo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a:t>
            </a:r>
          </a:p>
        </p:txBody>
      </p:sp>
      <p:sp>
        <p:nvSpPr>
          <p:cNvPr id="2" name="1 Rectángulo"/>
          <p:cNvSpPr/>
          <p:nvPr/>
        </p:nvSpPr>
        <p:spPr>
          <a:xfrm>
            <a:off x="827584" y="2708920"/>
            <a:ext cx="453650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Depois</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ti, se levantará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outro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reino, </a:t>
            </a:r>
            <a:r>
              <a:rPr lang="es-ES" sz="3600" b="1" i="1" spc="50" dirty="0">
                <a:ln w="11430"/>
                <a:solidFill>
                  <a:schemeClr val="tx2"/>
                </a:solidFill>
                <a:effectLst>
                  <a:outerShdw blurRad="76200" dist="50800" dir="5400000" algn="tl" rotWithShape="0">
                    <a:srgbClr val="000000">
                      <a:alpha val="65000"/>
                    </a:srgbClr>
                  </a:outerShdw>
                </a:effectLst>
                <a:latin typeface="Myriad Pro" pitchFamily="34" charset="0"/>
              </a:rPr>
              <a:t>inferior</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teu</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6" name="5 Rectángulo"/>
          <p:cNvSpPr/>
          <p:nvPr/>
        </p:nvSpPr>
        <p:spPr>
          <a:xfrm>
            <a:off x="7956376" y="2708920"/>
            <a:ext cx="1089248"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781412"/>
                </a:solidFill>
                <a:effectLst>
                  <a:outerShdw blurRad="76200" dist="50800" dir="5400000" algn="tl" rotWithShape="0">
                    <a:srgbClr val="000000">
                      <a:alpha val="65000"/>
                    </a:srgbClr>
                  </a:outerShdw>
                </a:effectLst>
                <a:latin typeface="Myriad Pro" pitchFamily="34" charset="0"/>
              </a:rPr>
              <a:t>Ciro</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59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7\tema 07 brazo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7956376" y="2708920"/>
            <a:ext cx="1089248"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781412"/>
                </a:solidFill>
                <a:effectLst>
                  <a:outerShdw blurRad="76200" dist="50800" dir="5400000" algn="tl" rotWithShape="0">
                    <a:srgbClr val="000000">
                      <a:alpha val="65000"/>
                    </a:srgbClr>
                  </a:outerShdw>
                </a:effectLst>
                <a:latin typeface="Myriad Pro" pitchFamily="34" charset="0"/>
              </a:rPr>
              <a:t>Ciro</a:t>
            </a:r>
          </a:p>
        </p:txBody>
      </p:sp>
      <p:sp>
        <p:nvSpPr>
          <p:cNvPr id="7" name="6 Rectángulo"/>
          <p:cNvSpPr/>
          <p:nvPr/>
        </p:nvSpPr>
        <p:spPr>
          <a:xfrm>
            <a:off x="539552" y="1628800"/>
            <a:ext cx="5616624"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Dois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braços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Medos e Persas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associados</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Inferior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esplendor,</a:t>
            </a:r>
            <a:b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como a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prata</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é menor que 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ouro</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Começam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 usar-se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moedas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prata</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8" name="7 Rectángulo"/>
          <p:cNvSpPr/>
          <p:nvPr/>
        </p:nvSpPr>
        <p:spPr>
          <a:xfrm>
            <a:off x="179512" y="188640"/>
            <a:ext cx="460851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MEDO-PERSIA</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38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2702094"/>
            <a:ext cx="7056784" cy="2554545"/>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O que podemos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dizer</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sobre o reino representado pelo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ventre</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bronze</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5194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926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07\tema 07 vient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7" y="3645024"/>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grÉcia</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331-168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6" y="343845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7\tema 07 vient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 </a:t>
            </a:r>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s.p.</a:t>
            </a:r>
            <a:endPar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683568" y="2420888"/>
            <a:ext cx="453650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terceiro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reino de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qual</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chemeClr val="tx2"/>
                </a:solidFill>
                <a:effectLst>
                  <a:outerShdw blurRad="76200" dist="50800" dir="5400000" algn="tl" rotWithShape="0">
                    <a:srgbClr val="000000">
                      <a:alpha val="65000"/>
                    </a:srgbClr>
                  </a:outerShdw>
                </a:effectLst>
                <a:latin typeface="Myriad Pro" pitchFamily="34" charset="0"/>
              </a:rPr>
              <a:t>terá</a:t>
            </a:r>
            <a:r>
              <a:rPr lang="es-ES" sz="3600" b="1" i="1" spc="50" dirty="0">
                <a:ln w="11430"/>
                <a:solidFill>
                  <a:schemeClr val="tx2"/>
                </a:solidFill>
                <a:effectLst>
                  <a:outerShdw blurRad="76200" dist="50800" dir="5400000" algn="tl" rotWithShape="0">
                    <a:srgbClr val="000000">
                      <a:alpha val="65000"/>
                    </a:srgbClr>
                  </a:outerShdw>
                </a:effectLst>
                <a:latin typeface="Myriad Pro" pitchFamily="34" charset="0"/>
              </a:rPr>
              <a:t> dominio sobre toda a </a:t>
            </a:r>
            <a:r>
              <a:rPr lang="es-ES" sz="3600" b="1" i="1" spc="50" dirty="0" err="1">
                <a:ln w="11430"/>
                <a:solidFill>
                  <a:schemeClr val="tx2"/>
                </a:solidFill>
                <a:effectLst>
                  <a:outerShdw blurRad="76200" dist="50800" dir="5400000" algn="tl" rotWithShape="0">
                    <a:srgbClr val="000000">
                      <a:alpha val="65000"/>
                    </a:srgbClr>
                  </a:outerShdw>
                </a:effectLst>
                <a:latin typeface="Myriad Pro" pitchFamily="34" charset="0"/>
              </a:rPr>
              <a:t>terra</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45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07\tema 07 vient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51520" y="1790814"/>
            <a:ext cx="5616624"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Usavam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armas de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bronze</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Alexandre Magno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morreu</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por amor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seu</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ventre</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Brilho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efêmero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bronze</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coincide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sua</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glória</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passageira</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8" name="7 Rectángulo"/>
          <p:cNvSpPr/>
          <p:nvPr/>
        </p:nvSpPr>
        <p:spPr>
          <a:xfrm>
            <a:off x="179512" y="188640"/>
            <a:ext cx="460851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GRÉCIA</a:t>
            </a: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48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722256"/>
            <a:ext cx="7056784" cy="1938992"/>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Como seria 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quarto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reino, simbolizado pelas pernas de ferro?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82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17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7\tema 07 piern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6" y="3645024"/>
            <a:ext cx="5110365"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Roma</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168 a.c.-476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d.c.</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7\tema 07 pierna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2:40</a:t>
            </a:r>
          </a:p>
        </p:txBody>
      </p:sp>
      <p:sp>
        <p:nvSpPr>
          <p:cNvPr id="2" name="1 Rectángulo"/>
          <p:cNvSpPr/>
          <p:nvPr/>
        </p:nvSpPr>
        <p:spPr>
          <a:xfrm>
            <a:off x="467544" y="1387981"/>
            <a:ext cx="535546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quarto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reino </a:t>
            </a:r>
            <a:r>
              <a:rPr lang="es-ES" sz="3600" b="1" i="1" spc="50" dirty="0">
                <a:ln w="11430"/>
                <a:solidFill>
                  <a:schemeClr val="tx2"/>
                </a:solidFill>
                <a:effectLst>
                  <a:outerShdw blurRad="76200" dist="50800" dir="5400000" algn="tl" rotWithShape="0">
                    <a:srgbClr val="000000">
                      <a:alpha val="65000"/>
                    </a:srgbClr>
                  </a:outerShdw>
                </a:effectLst>
                <a:latin typeface="Myriad Pro" pitchFamily="34" charset="0"/>
              </a:rPr>
              <a:t>será </a:t>
            </a:r>
            <a:r>
              <a:rPr lang="es-ES" sz="3600" b="1" i="1" spc="50" dirty="0" err="1">
                <a:ln w="11430"/>
                <a:solidFill>
                  <a:schemeClr val="tx2"/>
                </a:solidFill>
                <a:effectLst>
                  <a:outerShdw blurRad="76200" dist="50800" dir="5400000" algn="tl" rotWithShape="0">
                    <a:srgbClr val="000000">
                      <a:alpha val="65000"/>
                    </a:srgbClr>
                  </a:outerShdw>
                </a:effectLst>
                <a:latin typeface="Myriad Pro" pitchFamily="34" charset="0"/>
              </a:rPr>
              <a:t>forte</a:t>
            </a:r>
            <a:r>
              <a:rPr lang="es-ES" sz="3600" b="1" i="1" spc="50" dirty="0">
                <a:ln w="11430"/>
                <a:solidFill>
                  <a:schemeClr val="tx2"/>
                </a:solidFill>
                <a:effectLst>
                  <a:outerShdw blurRad="76200" dist="50800" dir="5400000" algn="tl" rotWithShape="0">
                    <a:srgbClr val="000000">
                      <a:alpha val="65000"/>
                    </a:srgbClr>
                  </a:outerShdw>
                </a:effectLst>
                <a:latin typeface="Myriad Pro" pitchFamily="34" charset="0"/>
              </a:rPr>
              <a:t> como o ferro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pois</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ferro a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tudo</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quebra</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esmiúça</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como o ferro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quebra</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todas as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coisas</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assim</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ele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fará</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pedaços</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esmiuçará</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6" y="345214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91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2852936"/>
            <a:ext cx="6318448" cy="2554545"/>
          </a:xfrm>
          <a:prstGeom prst="rect">
            <a:avLst/>
          </a:prstGeom>
        </p:spPr>
        <p:txBody>
          <a:bodyPr wrap="square">
            <a:spAutoFit/>
          </a:bodyPr>
          <a:lstStyle/>
          <a:p>
            <a:r>
              <a:rPr lang="es-ES_tradnl"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Unicamente</a:t>
            </a:r>
            <a:r>
              <a:rPr lang="es-ES_tradnl"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_tradnl"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onde</a:t>
            </a:r>
            <a:r>
              <a:rPr lang="es-ES_tradnl"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podemos encontrar </a:t>
            </a:r>
            <a:r>
              <a:rPr lang="es-ES_tradnl"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verdadeira</a:t>
            </a:r>
            <a:r>
              <a:rPr lang="es-ES_tradnl"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luz para </a:t>
            </a:r>
            <a:r>
              <a:rPr lang="es-ES_tradnl"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conhecer</a:t>
            </a:r>
            <a:r>
              <a:rPr lang="es-ES_tradnl"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o futuro? </a:t>
            </a:r>
            <a:endPar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7\tema 07 pierna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1520" y="1790814"/>
            <a:ext cx="5616624"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Duro, frio e áspero como o ferro: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crueldade</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Nero 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outros</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Durou</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644 anos</a:t>
            </a:r>
          </a:p>
          <a:p>
            <a:pPr marL="285750" indent="-285750">
              <a:buFont typeface="Arial" panose="020B0604020202020204" pitchFamily="34" charset="0"/>
              <a:buChar char="•"/>
            </a:pP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 armas que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usavam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espadas curtas de ferro</a:t>
            </a:r>
          </a:p>
        </p:txBody>
      </p:sp>
      <p:sp>
        <p:nvSpPr>
          <p:cNvPr id="6" name="5 Rectángulo"/>
          <p:cNvSpPr/>
          <p:nvPr/>
        </p:nvSpPr>
        <p:spPr>
          <a:xfrm>
            <a:off x="179512" y="188640"/>
            <a:ext cx="460851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ROMA</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4" y="338122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60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722256"/>
            <a:ext cx="7560840" cy="1938992"/>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 reino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representavam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os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pés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ferro e barro?</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582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01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p:txBody>
      </p:sp>
      <p:sp>
        <p:nvSpPr>
          <p:cNvPr id="2" name="1 Rectángulo"/>
          <p:cNvSpPr/>
          <p:nvPr/>
        </p:nvSpPr>
        <p:spPr>
          <a:xfrm>
            <a:off x="467544" y="1628800"/>
            <a:ext cx="7457466"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viste dos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dos dedos,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barro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oleiro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ferro,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será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esse</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um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reino dividido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contudo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haverá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nele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alguma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coisa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 firmeza do ferro,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pois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viste o ferro misturado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barro de lodo…</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65" y="34258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34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p:txBody>
      </p:sp>
      <p:sp>
        <p:nvSpPr>
          <p:cNvPr id="2" name="1 Rectángulo"/>
          <p:cNvSpPr/>
          <p:nvPr/>
        </p:nvSpPr>
        <p:spPr>
          <a:xfrm>
            <a:off x="1009191" y="2132856"/>
            <a:ext cx="7131967"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Como os dedos dos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eram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ferro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de barro,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por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parte, o reino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será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forte</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e, por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outra</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frágil</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817189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1077218"/>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a:p>
            <a:endPar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683568" y="2148551"/>
            <a:ext cx="8136904"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viste do ferro misturado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barro de lodo, misturar-se-</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mediante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casamento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mas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unirão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outro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como o ferro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mistura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barro.”</a:t>
            </a:r>
          </a:p>
        </p:txBody>
      </p:sp>
    </p:spTree>
    <p:extLst>
      <p:ext uri="{BB962C8B-B14F-4D97-AF65-F5344CB8AC3E}">
        <p14:creationId xmlns:p14="http://schemas.microsoft.com/office/powerpoint/2010/main" val="1698433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07\tema 07 pi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5" y="260648"/>
            <a:ext cx="5110365"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Reino dividido</a:t>
            </a:r>
          </a:p>
        </p:txBody>
      </p:sp>
      <p:sp>
        <p:nvSpPr>
          <p:cNvPr id="2" name="1 Rectángulo"/>
          <p:cNvSpPr/>
          <p:nvPr/>
        </p:nvSpPr>
        <p:spPr>
          <a:xfrm>
            <a:off x="1907704" y="1340768"/>
            <a:ext cx="7362056"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Francos (Francia)</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Alamanes (Alemania)</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Anglosaxões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(Inglaterra)</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Lombardos (Italia)</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Suevos (Portugal)</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Visigodos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Espanha</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Burgundios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Suiça</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a:p>
            <a:pPr marL="514350" indent="-514350">
              <a:buFont typeface="+mj-lt"/>
              <a:buAutoNum type="arabicPeriod"/>
            </a:pP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Hérulos</a:t>
            </a:r>
          </a:p>
          <a:p>
            <a:pPr marL="514350" indent="-514350">
              <a:buFont typeface="+mj-lt"/>
              <a:buAutoNum type="arabicPeriod"/>
            </a:pPr>
            <a:r>
              <a:rPr lang="es-ES_tradnl"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Vandalos</a:t>
            </a: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 Ostrogodos</a:t>
            </a:r>
          </a:p>
          <a:p>
            <a:pPr marL="514350" indent="-514350">
              <a:buFont typeface="+mj-lt"/>
              <a:buAutoNum type="arabicPeriod"/>
            </a:pP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(desaparecidos)</a:t>
            </a: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endPar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1" y="357301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2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grpId="0"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6500"/>
                            </p:stCondLst>
                            <p:childTnLst>
                              <p:par>
                                <p:cTn id="39" presetID="42" presetClass="entr" presetSubtype="0" fill="hold" grpId="0" nodeType="after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7500"/>
                            </p:stCondLst>
                            <p:childTnLst>
                              <p:par>
                                <p:cTn id="45" presetID="42" presetClass="entr" presetSubtype="0" fill="hold" grpId="0" nodeType="after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1000"/>
                                        <p:tgtEl>
                                          <p:spTgt spid="2">
                                            <p:txEl>
                                              <p:pRg st="6" end="6"/>
                                            </p:txEl>
                                          </p:spTgt>
                                        </p:tgtEl>
                                      </p:cBhvr>
                                    </p:animEffect>
                                    <p:anim calcmode="lin" valueType="num">
                                      <p:cBhvr>
                                        <p:cTn id="4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8500"/>
                            </p:stCondLst>
                            <p:childTnLst>
                              <p:par>
                                <p:cTn id="51" presetID="42" presetClass="entr" presetSubtype="0" fill="hold" grpId="0" nodeType="after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Effect transition="in" filter="fade">
                                      <p:cBhvr>
                                        <p:cTn id="53" dur="1000"/>
                                        <p:tgtEl>
                                          <p:spTgt spid="2">
                                            <p:txEl>
                                              <p:pRg st="7" end="7"/>
                                            </p:txEl>
                                          </p:spTgt>
                                        </p:tgtEl>
                                      </p:cBhvr>
                                    </p:animEffect>
                                    <p:anim calcmode="lin" valueType="num">
                                      <p:cBhvr>
                                        <p:cTn id="5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42" presetClass="entr" presetSubtype="0" fill="hold" grpId="0" nodeType="after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fade">
                                      <p:cBhvr>
                                        <p:cTn id="59" dur="1000"/>
                                        <p:tgtEl>
                                          <p:spTgt spid="2">
                                            <p:txEl>
                                              <p:pRg st="8" end="8"/>
                                            </p:txEl>
                                          </p:spTgt>
                                        </p:tgtEl>
                                      </p:cBhvr>
                                    </p:animEffect>
                                    <p:anim calcmode="lin" valueType="num">
                                      <p:cBhvr>
                                        <p:cTn id="6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500"/>
                            </p:stCondLst>
                            <p:childTnLst>
                              <p:par>
                                <p:cTn id="63" presetID="42" presetClass="entr" presetSubtype="0" fill="hold" grpId="0" nodeType="after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animEffect transition="in" filter="fade">
                                      <p:cBhvr>
                                        <p:cTn id="65" dur="1000"/>
                                        <p:tgtEl>
                                          <p:spTgt spid="2">
                                            <p:txEl>
                                              <p:pRg st="9" end="9"/>
                                            </p:txEl>
                                          </p:spTgt>
                                        </p:tgtEl>
                                      </p:cBhvr>
                                    </p:animEffect>
                                    <p:anim calcmode="lin" valueType="num">
                                      <p:cBhvr>
                                        <p:cTn id="6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11500"/>
                            </p:stCondLst>
                            <p:childTnLst>
                              <p:par>
                                <p:cTn id="69" presetID="42" presetClass="entr" presetSubtype="0" fill="hold" grpId="0" nodeType="after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Effect transition="in" filter="fade">
                                      <p:cBhvr>
                                        <p:cTn id="71" dur="1000"/>
                                        <p:tgtEl>
                                          <p:spTgt spid="2">
                                            <p:txEl>
                                              <p:pRg st="11" end="11"/>
                                            </p:txEl>
                                          </p:spTgt>
                                        </p:tgtEl>
                                      </p:cBhvr>
                                    </p:animEffect>
                                    <p:anim calcmode="lin" valueType="num">
                                      <p:cBhvr>
                                        <p:cTn id="72"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74" fill="hold">
                            <p:stCondLst>
                              <p:cond delay="12500"/>
                            </p:stCondLst>
                            <p:childTnLst>
                              <p:par>
                                <p:cTn id="75" presetID="22" presetClass="entr" presetSubtype="1"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up)">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07\tema 07 pi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6" y="3645024"/>
            <a:ext cx="5110365"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Reino dividido</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476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d.c.</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 …</a:t>
            </a:r>
          </a:p>
        </p:txBody>
      </p:sp>
      <p:pic>
        <p:nvPicPr>
          <p:cNvPr id="8197" name="Picture 5" descr="http://www.biografiasyvidas.com/monografia/victoria_i/fotos/victoria_i_340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940" y="1315435"/>
            <a:ext cx="3238500" cy="3276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529"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2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nodeType="afterEffect">
                                  <p:stCondLst>
                                    <p:cond delay="300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1000"/>
                                        <p:tgtEl>
                                          <p:spTgt spid="8197"/>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07\tema 07 pi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275158" y="328655"/>
            <a:ext cx="3418220" cy="80822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Reino dividido</a:t>
            </a:r>
          </a:p>
        </p:txBody>
      </p:sp>
      <p:pic>
        <p:nvPicPr>
          <p:cNvPr id="11266" name="Picture 2" descr="J:\Mis Docs\_Multimedia IMS\Curso Biblico PPS\Tema 07\Justini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535238"/>
            <a:ext cx="2619375" cy="3695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80112" y="1221038"/>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Justiniano</a:t>
            </a:r>
          </a:p>
        </p:txBody>
      </p:sp>
      <p:sp>
        <p:nvSpPr>
          <p:cNvPr id="7" name="6 Rectángulo"/>
          <p:cNvSpPr/>
          <p:nvPr/>
        </p:nvSpPr>
        <p:spPr>
          <a:xfrm>
            <a:off x="5580112" y="1867369"/>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Carlos V</a:t>
            </a:r>
          </a:p>
        </p:txBody>
      </p:sp>
      <p:sp>
        <p:nvSpPr>
          <p:cNvPr id="8" name="7 Rectángulo"/>
          <p:cNvSpPr/>
          <p:nvPr/>
        </p:nvSpPr>
        <p:spPr>
          <a:xfrm>
            <a:off x="5580112" y="2513700"/>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Felipe II</a:t>
            </a:r>
          </a:p>
        </p:txBody>
      </p:sp>
      <p:sp>
        <p:nvSpPr>
          <p:cNvPr id="9" name="8 Rectángulo"/>
          <p:cNvSpPr/>
          <p:nvPr/>
        </p:nvSpPr>
        <p:spPr>
          <a:xfrm>
            <a:off x="5580112" y="3160031"/>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Luis XIV</a:t>
            </a:r>
          </a:p>
        </p:txBody>
      </p:sp>
      <p:sp>
        <p:nvSpPr>
          <p:cNvPr id="10" name="9 Rectángulo"/>
          <p:cNvSpPr/>
          <p:nvPr/>
        </p:nvSpPr>
        <p:spPr>
          <a:xfrm>
            <a:off x="5580112" y="3794012"/>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Napoleão</a:t>
            </a:r>
            <a:endPar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11" name="10 Rectángulo"/>
          <p:cNvSpPr/>
          <p:nvPr/>
        </p:nvSpPr>
        <p:spPr>
          <a:xfrm>
            <a:off x="5580112" y="4437859"/>
            <a:ext cx="3384376"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Guilherme</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II</a:t>
            </a:r>
          </a:p>
        </p:txBody>
      </p:sp>
      <p:sp>
        <p:nvSpPr>
          <p:cNvPr id="12" name="11 Rectángulo"/>
          <p:cNvSpPr/>
          <p:nvPr/>
        </p:nvSpPr>
        <p:spPr>
          <a:xfrm>
            <a:off x="5580112" y="5086925"/>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Hitler</a:t>
            </a:r>
          </a:p>
        </p:txBody>
      </p:sp>
      <p:pic>
        <p:nvPicPr>
          <p:cNvPr id="11268" name="Picture 4" descr="http://upload.wikimedia.org/wikipedia/commons/6/61/Emperor_charles_v.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589" r="21545"/>
          <a:stretch/>
        </p:blipFill>
        <p:spPr bwMode="auto">
          <a:xfrm>
            <a:off x="467544" y="2433897"/>
            <a:ext cx="2619374" cy="3865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0" name="Picture 6" descr="http://www.biografiasyvidas.com/biografia/f/fotos/felipe_ii.jpg"/>
          <p:cNvPicPr>
            <a:picLocks noChangeAspect="1" noChangeArrowheads="1"/>
          </p:cNvPicPr>
          <p:nvPr/>
        </p:nvPicPr>
        <p:blipFill rotWithShape="1">
          <a:blip r:embed="rId7">
            <a:extLst>
              <a:ext uri="{28A0092B-C50C-407E-A947-70E740481C1C}">
                <a14:useLocalDpi xmlns:a14="http://schemas.microsoft.com/office/drawing/2010/main" val="0"/>
              </a:ext>
            </a:extLst>
          </a:blip>
          <a:srcRect r="19632"/>
          <a:stretch/>
        </p:blipFill>
        <p:spPr bwMode="auto">
          <a:xfrm>
            <a:off x="899592" y="2276872"/>
            <a:ext cx="2553530" cy="40370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2" name="Picture 8" descr="http://www.biografiasyvidas.com/biografia/l/fotos/luis_xiv.jpg"/>
          <p:cNvPicPr>
            <a:picLocks noChangeAspect="1" noChangeArrowheads="1"/>
          </p:cNvPicPr>
          <p:nvPr/>
        </p:nvPicPr>
        <p:blipFill rotWithShape="1">
          <a:blip r:embed="rId8">
            <a:extLst>
              <a:ext uri="{28A0092B-C50C-407E-A947-70E740481C1C}">
                <a14:useLocalDpi xmlns:a14="http://schemas.microsoft.com/office/drawing/2010/main" val="0"/>
              </a:ext>
            </a:extLst>
          </a:blip>
          <a:srcRect l="3327" r="36093"/>
          <a:stretch/>
        </p:blipFill>
        <p:spPr bwMode="auto">
          <a:xfrm>
            <a:off x="1331259" y="2168062"/>
            <a:ext cx="3024717" cy="41412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4" name="Picture 10" descr="http://www.apuntesgestion.com/wp-content/uploads/napoleon.jpg"/>
          <p:cNvPicPr>
            <a:picLocks noChangeAspect="1" noChangeArrowheads="1"/>
          </p:cNvPicPr>
          <p:nvPr/>
        </p:nvPicPr>
        <p:blipFill rotWithShape="1">
          <a:blip r:embed="rId9">
            <a:extLst>
              <a:ext uri="{28A0092B-C50C-407E-A947-70E740481C1C}">
                <a14:useLocalDpi xmlns:a14="http://schemas.microsoft.com/office/drawing/2010/main" val="0"/>
              </a:ext>
            </a:extLst>
          </a:blip>
          <a:srcRect l="19899" r="23245"/>
          <a:stretch/>
        </p:blipFill>
        <p:spPr bwMode="auto">
          <a:xfrm>
            <a:off x="1720180" y="1987178"/>
            <a:ext cx="2635796" cy="4385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6" name="Picture 12" descr="http://alixann.files.wordpress.com/2013/07/kaiser-guillermo-ii-de-alemania.jpg"/>
          <p:cNvPicPr>
            <a:picLocks noChangeAspect="1" noChangeArrowheads="1"/>
          </p:cNvPicPr>
          <p:nvPr/>
        </p:nvPicPr>
        <p:blipFill rotWithShape="1">
          <a:blip r:embed="rId10">
            <a:extLst>
              <a:ext uri="{28A0092B-C50C-407E-A947-70E740481C1C}">
                <a14:useLocalDpi xmlns:a14="http://schemas.microsoft.com/office/drawing/2010/main" val="0"/>
              </a:ext>
            </a:extLst>
          </a:blip>
          <a:srcRect l="7760" r="4412" b="9580"/>
          <a:stretch/>
        </p:blipFill>
        <p:spPr bwMode="auto">
          <a:xfrm>
            <a:off x="2123728" y="1772816"/>
            <a:ext cx="3083686" cy="46772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8" name="Picture 14" descr="http://ahitler.greyfalcon.us/pictures/Hitler1a.jpg"/>
          <p:cNvPicPr>
            <a:picLocks noChangeAspect="1" noChangeArrowheads="1"/>
          </p:cNvPicPr>
          <p:nvPr/>
        </p:nvPicPr>
        <p:blipFill rotWithShape="1">
          <a:blip r:embed="rId11">
            <a:extLst>
              <a:ext uri="{28A0092B-C50C-407E-A947-70E740481C1C}">
                <a14:useLocalDpi xmlns:a14="http://schemas.microsoft.com/office/drawing/2010/main" val="0"/>
              </a:ext>
            </a:extLst>
          </a:blip>
          <a:srcRect l="19968" r="4009"/>
          <a:stretch/>
        </p:blipFill>
        <p:spPr bwMode="auto">
          <a:xfrm>
            <a:off x="2513961" y="1512918"/>
            <a:ext cx="3138159" cy="50124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2" descr="C:\Users\Gerhard\Documents\_Sitio WEB\Recursos\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4" y="358429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par>
                                <p:cTn id="12" presetID="2" presetClass="entr" presetSubtype="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additive="base">
                                        <p:cTn id="14" dur="500" fill="hold"/>
                                        <p:tgtEl>
                                          <p:spTgt spid="11266"/>
                                        </p:tgtEl>
                                        <p:attrNameLst>
                                          <p:attrName>ppt_x</p:attrName>
                                        </p:attrNameLst>
                                      </p:cBhvr>
                                      <p:tavLst>
                                        <p:tav tm="0">
                                          <p:val>
                                            <p:strVal val="0-#ppt_w/2"/>
                                          </p:val>
                                        </p:tav>
                                        <p:tav tm="100000">
                                          <p:val>
                                            <p:strVal val="#ppt_x"/>
                                          </p:val>
                                        </p:tav>
                                      </p:tavLst>
                                    </p:anim>
                                    <p:anim calcmode="lin" valueType="num">
                                      <p:cBhvr additive="base">
                                        <p:cTn id="15"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up)">
                                      <p:cBhvr>
                                        <p:cTn id="20" dur="1000"/>
                                        <p:tgtEl>
                                          <p:spTgt spid="7">
                                            <p:txEl>
                                              <p:pRg st="0" end="0"/>
                                            </p:txEl>
                                          </p:spTgt>
                                        </p:tgtEl>
                                      </p:cBhvr>
                                    </p:animEffect>
                                  </p:childTnLst>
                                </p:cTn>
                              </p:par>
                              <p:par>
                                <p:cTn id="21" presetID="2" presetClass="entr" presetSubtype="8"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additive="base">
                                        <p:cTn id="23" dur="500" fill="hold"/>
                                        <p:tgtEl>
                                          <p:spTgt spid="11268"/>
                                        </p:tgtEl>
                                        <p:attrNameLst>
                                          <p:attrName>ppt_x</p:attrName>
                                        </p:attrNameLst>
                                      </p:cBhvr>
                                      <p:tavLst>
                                        <p:tav tm="0">
                                          <p:val>
                                            <p:strVal val="0-#ppt_w/2"/>
                                          </p:val>
                                        </p:tav>
                                        <p:tav tm="100000">
                                          <p:val>
                                            <p:strVal val="#ppt_x"/>
                                          </p:val>
                                        </p:tav>
                                      </p:tavLst>
                                    </p:anim>
                                    <p:anim calcmode="lin" valueType="num">
                                      <p:cBhvr additive="base">
                                        <p:cTn id="24"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up)">
                                      <p:cBhvr>
                                        <p:cTn id="29" dur="1000"/>
                                        <p:tgtEl>
                                          <p:spTgt spid="8">
                                            <p:txEl>
                                              <p:pRg st="0" end="0"/>
                                            </p:txEl>
                                          </p:spTgt>
                                        </p:tgtEl>
                                      </p:cBhvr>
                                    </p:animEffect>
                                  </p:childTnLst>
                                </p:cTn>
                              </p:par>
                              <p:par>
                                <p:cTn id="30" presetID="2" presetClass="entr" presetSubtype="8" fill="hold" nodeType="with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 fill="hold"/>
                                        <p:tgtEl>
                                          <p:spTgt spid="11270"/>
                                        </p:tgtEl>
                                        <p:attrNameLst>
                                          <p:attrName>ppt_x</p:attrName>
                                        </p:attrNameLst>
                                      </p:cBhvr>
                                      <p:tavLst>
                                        <p:tav tm="0">
                                          <p:val>
                                            <p:strVal val="0-#ppt_w/2"/>
                                          </p:val>
                                        </p:tav>
                                        <p:tav tm="100000">
                                          <p:val>
                                            <p:strVal val="#ppt_x"/>
                                          </p:val>
                                        </p:tav>
                                      </p:tavLst>
                                    </p:anim>
                                    <p:anim calcmode="lin" valueType="num">
                                      <p:cBhvr additive="base">
                                        <p:cTn id="33" dur="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ipe(up)">
                                      <p:cBhvr>
                                        <p:cTn id="38" dur="1000"/>
                                        <p:tgtEl>
                                          <p:spTgt spid="9">
                                            <p:txEl>
                                              <p:pRg st="0" end="0"/>
                                            </p:txEl>
                                          </p:spTgt>
                                        </p:tgtEl>
                                      </p:cBhvr>
                                    </p:animEffect>
                                  </p:childTnLst>
                                </p:cTn>
                              </p:par>
                              <p:par>
                                <p:cTn id="39" presetID="2" presetClass="entr" presetSubtype="8" fill="hold" nodeType="withEffect">
                                  <p:stCondLst>
                                    <p:cond delay="0"/>
                                  </p:stCondLst>
                                  <p:childTnLst>
                                    <p:set>
                                      <p:cBhvr>
                                        <p:cTn id="40" dur="1" fill="hold">
                                          <p:stCondLst>
                                            <p:cond delay="0"/>
                                          </p:stCondLst>
                                        </p:cTn>
                                        <p:tgtEl>
                                          <p:spTgt spid="11272"/>
                                        </p:tgtEl>
                                        <p:attrNameLst>
                                          <p:attrName>style.visibility</p:attrName>
                                        </p:attrNameLst>
                                      </p:cBhvr>
                                      <p:to>
                                        <p:strVal val="visible"/>
                                      </p:to>
                                    </p:set>
                                    <p:anim calcmode="lin" valueType="num">
                                      <p:cBhvr additive="base">
                                        <p:cTn id="41" dur="500" fill="hold"/>
                                        <p:tgtEl>
                                          <p:spTgt spid="11272"/>
                                        </p:tgtEl>
                                        <p:attrNameLst>
                                          <p:attrName>ppt_x</p:attrName>
                                        </p:attrNameLst>
                                      </p:cBhvr>
                                      <p:tavLst>
                                        <p:tav tm="0">
                                          <p:val>
                                            <p:strVal val="0-#ppt_w/2"/>
                                          </p:val>
                                        </p:tav>
                                        <p:tav tm="100000">
                                          <p:val>
                                            <p:strVal val="#ppt_x"/>
                                          </p:val>
                                        </p:tav>
                                      </p:tavLst>
                                    </p:anim>
                                    <p:anim calcmode="lin" valueType="num">
                                      <p:cBhvr additive="base">
                                        <p:cTn id="42" dur="500" fill="hold"/>
                                        <p:tgtEl>
                                          <p:spTgt spid="1127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up)">
                                      <p:cBhvr>
                                        <p:cTn id="47" dur="1000"/>
                                        <p:tgtEl>
                                          <p:spTgt spid="10">
                                            <p:txEl>
                                              <p:pRg st="0" end="0"/>
                                            </p:txEl>
                                          </p:spTgt>
                                        </p:tgtEl>
                                      </p:cBhvr>
                                    </p:animEffect>
                                  </p:childTnLst>
                                </p:cTn>
                              </p:par>
                              <p:par>
                                <p:cTn id="48" presetID="2" presetClass="entr" presetSubtype="8" fill="hold" nodeType="withEffect">
                                  <p:stCondLst>
                                    <p:cond delay="0"/>
                                  </p:stCondLst>
                                  <p:childTnLst>
                                    <p:set>
                                      <p:cBhvr>
                                        <p:cTn id="49" dur="1" fill="hold">
                                          <p:stCondLst>
                                            <p:cond delay="0"/>
                                          </p:stCondLst>
                                        </p:cTn>
                                        <p:tgtEl>
                                          <p:spTgt spid="11274"/>
                                        </p:tgtEl>
                                        <p:attrNameLst>
                                          <p:attrName>style.visibility</p:attrName>
                                        </p:attrNameLst>
                                      </p:cBhvr>
                                      <p:to>
                                        <p:strVal val="visible"/>
                                      </p:to>
                                    </p:set>
                                    <p:anim calcmode="lin" valueType="num">
                                      <p:cBhvr additive="base">
                                        <p:cTn id="50" dur="500" fill="hold"/>
                                        <p:tgtEl>
                                          <p:spTgt spid="11274"/>
                                        </p:tgtEl>
                                        <p:attrNameLst>
                                          <p:attrName>ppt_x</p:attrName>
                                        </p:attrNameLst>
                                      </p:cBhvr>
                                      <p:tavLst>
                                        <p:tav tm="0">
                                          <p:val>
                                            <p:strVal val="0-#ppt_w/2"/>
                                          </p:val>
                                        </p:tav>
                                        <p:tav tm="100000">
                                          <p:val>
                                            <p:strVal val="#ppt_x"/>
                                          </p:val>
                                        </p:tav>
                                      </p:tavLst>
                                    </p:anim>
                                    <p:anim calcmode="lin" valueType="num">
                                      <p:cBhvr additive="base">
                                        <p:cTn id="51"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up)">
                                      <p:cBhvr>
                                        <p:cTn id="56" dur="1000"/>
                                        <p:tgtEl>
                                          <p:spTgt spid="11">
                                            <p:txEl>
                                              <p:pRg st="0" end="0"/>
                                            </p:txEl>
                                          </p:spTgt>
                                        </p:tgtEl>
                                      </p:cBhvr>
                                    </p:animEffect>
                                  </p:childTnLst>
                                </p:cTn>
                              </p:par>
                              <p:par>
                                <p:cTn id="57" presetID="2" presetClass="entr" presetSubtype="8" fill="hold" nodeType="withEffect">
                                  <p:stCondLst>
                                    <p:cond delay="0"/>
                                  </p:stCondLst>
                                  <p:childTnLst>
                                    <p:set>
                                      <p:cBhvr>
                                        <p:cTn id="58" dur="1" fill="hold">
                                          <p:stCondLst>
                                            <p:cond delay="0"/>
                                          </p:stCondLst>
                                        </p:cTn>
                                        <p:tgtEl>
                                          <p:spTgt spid="11276"/>
                                        </p:tgtEl>
                                        <p:attrNameLst>
                                          <p:attrName>style.visibility</p:attrName>
                                        </p:attrNameLst>
                                      </p:cBhvr>
                                      <p:to>
                                        <p:strVal val="visible"/>
                                      </p:to>
                                    </p:set>
                                    <p:anim calcmode="lin" valueType="num">
                                      <p:cBhvr additive="base">
                                        <p:cTn id="59" dur="500" fill="hold"/>
                                        <p:tgtEl>
                                          <p:spTgt spid="11276"/>
                                        </p:tgtEl>
                                        <p:attrNameLst>
                                          <p:attrName>ppt_x</p:attrName>
                                        </p:attrNameLst>
                                      </p:cBhvr>
                                      <p:tavLst>
                                        <p:tav tm="0">
                                          <p:val>
                                            <p:strVal val="0-#ppt_w/2"/>
                                          </p:val>
                                        </p:tav>
                                        <p:tav tm="100000">
                                          <p:val>
                                            <p:strVal val="#ppt_x"/>
                                          </p:val>
                                        </p:tav>
                                      </p:tavLst>
                                    </p:anim>
                                    <p:anim calcmode="lin" valueType="num">
                                      <p:cBhvr additive="base">
                                        <p:cTn id="60" dur="500" fill="hold"/>
                                        <p:tgtEl>
                                          <p:spTgt spid="1127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Effect transition="in" filter="wipe(up)">
                                      <p:cBhvr>
                                        <p:cTn id="65" dur="1000"/>
                                        <p:tgtEl>
                                          <p:spTgt spid="12">
                                            <p:txEl>
                                              <p:pRg st="0" end="0"/>
                                            </p:txEl>
                                          </p:spTgt>
                                        </p:tgtEl>
                                      </p:cBhvr>
                                    </p:animEffect>
                                  </p:childTnLst>
                                </p:cTn>
                              </p:par>
                              <p:par>
                                <p:cTn id="66" presetID="2" presetClass="entr" presetSubtype="8" fill="hold" nodeType="withEffect">
                                  <p:stCondLst>
                                    <p:cond delay="0"/>
                                  </p:stCondLst>
                                  <p:childTnLst>
                                    <p:set>
                                      <p:cBhvr>
                                        <p:cTn id="67" dur="1" fill="hold">
                                          <p:stCondLst>
                                            <p:cond delay="0"/>
                                          </p:stCondLst>
                                        </p:cTn>
                                        <p:tgtEl>
                                          <p:spTgt spid="11278"/>
                                        </p:tgtEl>
                                        <p:attrNameLst>
                                          <p:attrName>style.visibility</p:attrName>
                                        </p:attrNameLst>
                                      </p:cBhvr>
                                      <p:to>
                                        <p:strVal val="visible"/>
                                      </p:to>
                                    </p:set>
                                    <p:anim calcmode="lin" valueType="num">
                                      <p:cBhvr additive="base">
                                        <p:cTn id="68" dur="500" fill="hold"/>
                                        <p:tgtEl>
                                          <p:spTgt spid="11278"/>
                                        </p:tgtEl>
                                        <p:attrNameLst>
                                          <p:attrName>ppt_x</p:attrName>
                                        </p:attrNameLst>
                                      </p:cBhvr>
                                      <p:tavLst>
                                        <p:tav tm="0">
                                          <p:val>
                                            <p:strVal val="0-#ppt_w/2"/>
                                          </p:val>
                                        </p:tav>
                                        <p:tav tm="100000">
                                          <p:val>
                                            <p:strVal val="#ppt_x"/>
                                          </p:val>
                                        </p:tav>
                                      </p:tavLst>
                                    </p:anim>
                                    <p:anim calcmode="lin" valueType="num">
                                      <p:cBhvr additive="base">
                                        <p:cTn id="69" dur="500" fill="hold"/>
                                        <p:tgtEl>
                                          <p:spTgt spid="11278"/>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build="p"/>
      <p:bldP spid="8" grpId="0" build="p"/>
      <p:bldP spid="9" grpId="0" build="p"/>
      <p:bldP spid="10" grpId="0" build="p"/>
      <p:bldP spid="11" grpId="0" build="p"/>
      <p:bldP spid="1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700808"/>
            <a:ext cx="7560840" cy="3785652"/>
          </a:xfrm>
          <a:prstGeom prst="rect">
            <a:avLst/>
          </a:prstGeom>
        </p:spPr>
        <p:txBody>
          <a:bodyPr wrap="square">
            <a:spAutoFit/>
          </a:bodyPr>
          <a:lstStyle/>
          <a:p>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Quais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são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três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palavras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pelas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quais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fracassaram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todos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estes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homens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na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sua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intenção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unir a Europa?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6" y="343411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736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1077218"/>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2:43</a:t>
            </a:r>
          </a:p>
          <a:p>
            <a:endPar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539552" y="2053511"/>
            <a:ext cx="795637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viste do ferro misturado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barro de lodo, misturar-se-</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mediante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casamento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mas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não</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se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unirão</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outro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como o ferro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mistura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barro.”</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2" y="34258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70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par>
                                <p:cTn id="8" presetID="8" presetClass="exit" presetSubtype="32" fill="hold" grpId="1" nodeType="withEffect">
                                  <p:stCondLst>
                                    <p:cond delay="0"/>
                                  </p:stCondLst>
                                  <p:childTnLst>
                                    <p:animEffect transition="out" filter="diamond(out)">
                                      <p:cBhvr>
                                        <p:cTn id="9" dur="2000"/>
                                        <p:tgtEl>
                                          <p:spTgt spid="2">
                                            <p:txEl>
                                              <p:pRg st="0" end="0"/>
                                            </p:txEl>
                                          </p:spTgt>
                                        </p:tgtEl>
                                      </p:cBhvr>
                                    </p:animEffect>
                                    <p:set>
                                      <p:cBhvr>
                                        <p:cTn id="10" dur="1" fill="hold">
                                          <p:stCondLst>
                                            <p:cond delay="1999"/>
                                          </p:stCondLst>
                                        </p:cTn>
                                        <p:tgtEl>
                                          <p:spTgt spid="2">
                                            <p:txEl>
                                              <p:pRg st="0" end="0"/>
                                            </p:txEl>
                                          </p:spTgt>
                                        </p:tgtEl>
                                        <p:attrNameLst>
                                          <p:attrName>style.visibility</p:attrName>
                                        </p:attrNameLst>
                                      </p:cBhvr>
                                      <p:to>
                                        <p:strVal val="hidden"/>
                                      </p:to>
                                    </p:se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7 antorc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2 Pedro 1:19</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755576" y="1906602"/>
            <a:ext cx="6264696"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Temos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assim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tanto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mais</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confirmada a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palavra</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profética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fazeis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atendê</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-la, como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candeia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que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brilha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lugar tenebroso, até que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clareie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estrela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alva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nasça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vosso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coração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420888"/>
            <a:ext cx="7560840" cy="3170099"/>
          </a:xfrm>
          <a:prstGeom prst="rect">
            <a:avLst/>
          </a:prstGeom>
        </p:spPr>
        <p:txBody>
          <a:bodyPr wrap="square">
            <a:spAutoFit/>
          </a:bodyPr>
          <a:lstStyle/>
          <a:p>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O que establecerá Deus durante os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dias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destas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dez</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nações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depois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de estas se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tentarem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unir 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não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conseguirem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33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07\tema 07 piedr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2:34</a:t>
            </a:r>
          </a:p>
        </p:txBody>
      </p:sp>
      <p:sp>
        <p:nvSpPr>
          <p:cNvPr id="2" name="1 Rectángulo"/>
          <p:cNvSpPr/>
          <p:nvPr/>
        </p:nvSpPr>
        <p:spPr>
          <a:xfrm>
            <a:off x="467544" y="1822172"/>
            <a:ext cx="554461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estavas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olhando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pedra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cortada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auxílio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mãos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feriu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estátua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pés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ferro e de barro e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esmiuçou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6" y="349338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07\tema 07 piedr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2:44</a:t>
            </a:r>
          </a:p>
        </p:txBody>
      </p:sp>
      <p:sp>
        <p:nvSpPr>
          <p:cNvPr id="2" name="1 Rectángulo"/>
          <p:cNvSpPr/>
          <p:nvPr/>
        </p:nvSpPr>
        <p:spPr>
          <a:xfrm>
            <a:off x="205020" y="1268760"/>
            <a:ext cx="559111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“Mas, nos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dias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destes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reis,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o Deus do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céu</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levantará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um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reino que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não</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será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jamais</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destruído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este reino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passará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outro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povo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esmiuçará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consumirá todos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reinos, mas ele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mesmo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permanecerá para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sempre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477987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07\tema 07 pied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2:45</a:t>
            </a:r>
          </a:p>
        </p:txBody>
      </p:sp>
      <p:sp>
        <p:nvSpPr>
          <p:cNvPr id="2" name="1 Rectángulo"/>
          <p:cNvSpPr/>
          <p:nvPr/>
        </p:nvSpPr>
        <p:spPr>
          <a:xfrm>
            <a:off x="197768" y="1916975"/>
            <a:ext cx="6534472"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…Como viste que do monte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cortada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uma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pedra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auxílio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mãos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ela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esmiuçou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ferro,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bronze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barro,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prata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ouro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Grande Deus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fez</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saber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que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ser futuramente.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Certo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é 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sonho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fiel,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sua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interpretação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726084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3573016"/>
            <a:ext cx="6408712" cy="1938992"/>
          </a:xfrm>
          <a:prstGeom prst="rect">
            <a:avLst/>
          </a:prstGeom>
        </p:spPr>
        <p:txBody>
          <a:bodyPr wrap="square">
            <a:spAutoFit/>
          </a:bodyPr>
          <a:lstStyle/>
          <a:p>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representa a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pedra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que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partiu</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estátua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74746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80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Hechos 4:11 </a:t>
            </a:r>
          </a:p>
        </p:txBody>
      </p:sp>
      <p:sp>
        <p:nvSpPr>
          <p:cNvPr id="2" name="1 Rectángulo"/>
          <p:cNvSpPr/>
          <p:nvPr/>
        </p:nvSpPr>
        <p:spPr>
          <a:xfrm>
            <a:off x="662852" y="2151727"/>
            <a:ext cx="4236152"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“Este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Jesus</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é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pedra</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rejeitada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por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vós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construtores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qual</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se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tornou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pedra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angular.”</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7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004048" y="2917393"/>
            <a:ext cx="3779912"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conclusÃO</a:t>
            </a:r>
            <a:endParaRPr lang="es-ES"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411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3140968"/>
            <a:ext cx="7056784" cy="2554545"/>
          </a:xfrm>
          <a:prstGeom prst="rect">
            <a:avLst/>
          </a:prstGeom>
        </p:spPr>
        <p:txBody>
          <a:bodyPr wrap="square">
            <a:spAutoFit/>
          </a:bodyPr>
          <a:lstStyle/>
          <a:p>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será 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governador</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do próximo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império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mundial?</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103549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48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07\tema 07 r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Apocalipse</a:t>
            </a:r>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11:15</a:t>
            </a:r>
          </a:p>
        </p:txBody>
      </p:sp>
      <p:sp>
        <p:nvSpPr>
          <p:cNvPr id="2" name="1 Rectángulo"/>
          <p:cNvSpPr/>
          <p:nvPr/>
        </p:nvSpPr>
        <p:spPr>
          <a:xfrm>
            <a:off x="539552" y="1738551"/>
            <a:ext cx="7920880"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 sétimo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anjo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tocou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trombeta</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houve</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no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céu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grandes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vozes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dizendo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 reino do mundo se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tornou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de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nosso</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Senhor</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e do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seu</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Cristo, e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ele reinará pelos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séculos</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dos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séculos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009" y="36450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32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2060848"/>
            <a:ext cx="7056784" cy="3170099"/>
          </a:xfrm>
          <a:prstGeom prst="rect">
            <a:avLst/>
          </a:prstGeom>
        </p:spPr>
        <p:txBody>
          <a:bodyPr wrap="square">
            <a:spAutoFit/>
          </a:bodyPr>
          <a:lstStyle/>
          <a:p>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Perante</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iminência</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deste</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evento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maravilhoso</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Que chamado nos dirige Deus?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2" y="350616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221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9792" y="332656"/>
            <a:ext cx="6444208"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UMA </a:t>
            </a:r>
            <a:b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b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EXTRAORDINÁRIA REVELAÇÃO DO FUTURO. </a:t>
            </a:r>
          </a:p>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DANIEL </a:t>
            </a:r>
            <a:b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b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CAPÍTULO 2</a:t>
            </a:r>
            <a:endParaRPr lang="es-ES"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fondo tema 7 diapo 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2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Lucas 12:40</a:t>
            </a:r>
          </a:p>
        </p:txBody>
      </p:sp>
      <p:sp>
        <p:nvSpPr>
          <p:cNvPr id="2" name="1 Rectángulo"/>
          <p:cNvSpPr/>
          <p:nvPr/>
        </p:nvSpPr>
        <p:spPr>
          <a:xfrm>
            <a:off x="368660" y="1916832"/>
            <a:ext cx="482453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Ficai</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também</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vós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apercebidos</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porque, </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à hora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em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que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não</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cuidáis, 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Filho</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do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Homem</a:t>
            </a:r>
            <a:r>
              <a:rPr lang="es-ES" sz="3200" b="1" i="1" spc="50" dirty="0">
                <a:ln w="11430"/>
                <a:solidFill>
                  <a:schemeClr val="tx2"/>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chemeClr val="tx2"/>
                </a:solidFill>
                <a:effectLst>
                  <a:outerShdw blurRad="76200" dist="50800" dir="5400000" algn="tl" rotWithShape="0">
                    <a:srgbClr val="000000">
                      <a:alpha val="65000"/>
                    </a:srgbClr>
                  </a:outerShdw>
                </a:effectLst>
                <a:latin typeface="Myriad Pro" pitchFamily="34" charset="0"/>
              </a:rPr>
              <a:t>virá</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190643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07\tema 07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2636912"/>
            <a:ext cx="7668344" cy="1706482"/>
          </a:xfrm>
          <a:prstGeom prst="rect">
            <a:avLst/>
          </a:prstGeom>
          <a:gradFill>
            <a:gsLst>
              <a:gs pos="0">
                <a:schemeClr val="bg1">
                  <a:alpha val="60000"/>
                </a:schemeClr>
              </a:gs>
              <a:gs pos="100000">
                <a:schemeClr val="bg1">
                  <a:alpha val="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781412"/>
              </a:solidFill>
            </a:endParaRPr>
          </a:p>
        </p:txBody>
      </p:sp>
      <p:sp>
        <p:nvSpPr>
          <p:cNvPr id="5" name="2 Marcador de contenido"/>
          <p:cNvSpPr txBox="1">
            <a:spLocks/>
          </p:cNvSpPr>
          <p:nvPr/>
        </p:nvSpPr>
        <p:spPr>
          <a:xfrm>
            <a:off x="3203848" y="2564904"/>
            <a:ext cx="5472608" cy="170655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4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Obrigado</a:t>
            </a:r>
            <a:r>
              <a:rPr lang="es-ES" sz="4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por </a:t>
            </a:r>
            <a:br>
              <a:rPr lang="es-ES" sz="4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br>
            <a:r>
              <a:rPr lang="es-ES" sz="4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dar-me </a:t>
            </a:r>
            <a:r>
              <a:rPr lang="es-ES" sz="4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esperança</a:t>
            </a:r>
            <a:r>
              <a:rPr lang="es-ES" sz="4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8904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par>
                          <p:cTn id="11" fill="hold">
                            <p:stCondLst>
                              <p:cond delay="5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eñ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15616" y="1052736"/>
            <a:ext cx="6444208"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Nabucodonosor</a:t>
            </a:r>
          </a:p>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600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611560" y="1772816"/>
            <a:ext cx="7560840" cy="3785652"/>
          </a:xfrm>
          <a:prstGeom prst="rect">
            <a:avLst/>
          </a:prstGeom>
        </p:spPr>
        <p:txBody>
          <a:bodyPr wrap="square">
            <a:spAutoFit/>
          </a:bodyPr>
          <a:lstStyle/>
          <a:p>
            <a:pPr>
              <a:defRPr/>
            </a:pPr>
            <a:r>
              <a:rPr lang="es-ES_tradnl" sz="2400" b="1" dirty="0"/>
              <a:t>Nabucodonosor, </a:t>
            </a:r>
            <a:r>
              <a:rPr lang="es-ES_tradnl" sz="2400" b="1" dirty="0" err="1"/>
              <a:t>rei</a:t>
            </a:r>
            <a:r>
              <a:rPr lang="es-ES_tradnl" sz="2400" b="1" dirty="0"/>
              <a:t> da </a:t>
            </a:r>
            <a:r>
              <a:rPr lang="es-ES_tradnl" sz="2400" b="1" dirty="0" err="1"/>
              <a:t>Babilónia</a:t>
            </a:r>
            <a:r>
              <a:rPr lang="es-ES_tradnl" sz="2400" b="1" dirty="0"/>
              <a:t>, que </a:t>
            </a:r>
            <a:r>
              <a:rPr lang="es-ES_tradnl" sz="2400" b="1" dirty="0" err="1"/>
              <a:t>viveu</a:t>
            </a:r>
            <a:r>
              <a:rPr lang="es-ES_tradnl" sz="2400" b="1" dirty="0"/>
              <a:t> por volta do ano 600 a.C. </a:t>
            </a:r>
            <a:r>
              <a:rPr lang="es-ES_tradnl" sz="2400" b="1" dirty="0" err="1"/>
              <a:t>teve</a:t>
            </a:r>
            <a:r>
              <a:rPr lang="es-ES_tradnl" sz="2400" b="1" dirty="0"/>
              <a:t> </a:t>
            </a:r>
            <a:r>
              <a:rPr lang="es-ES_tradnl" sz="2400" b="1" dirty="0" err="1"/>
              <a:t>um</a:t>
            </a:r>
            <a:r>
              <a:rPr lang="es-ES_tradnl" sz="2400" b="1" dirty="0"/>
              <a:t> </a:t>
            </a:r>
            <a:r>
              <a:rPr lang="es-ES_tradnl" sz="2400" b="1" dirty="0" err="1"/>
              <a:t>sonho</a:t>
            </a:r>
            <a:r>
              <a:rPr lang="es-ES_tradnl" sz="2400" b="1" dirty="0"/>
              <a:t> </a:t>
            </a:r>
            <a:r>
              <a:rPr lang="es-ES_tradnl" sz="2400" b="1" dirty="0" err="1"/>
              <a:t>muito</a:t>
            </a:r>
            <a:r>
              <a:rPr lang="es-ES_tradnl" sz="2400" b="1" dirty="0"/>
              <a:t> </a:t>
            </a:r>
            <a:r>
              <a:rPr lang="es-ES_tradnl" sz="2400" b="1" dirty="0" err="1"/>
              <a:t>estranho</a:t>
            </a:r>
            <a:r>
              <a:rPr lang="es-ES_tradnl" sz="2400" b="1" dirty="0"/>
              <a:t>, mas </a:t>
            </a:r>
            <a:r>
              <a:rPr lang="es-ES_tradnl" sz="2400" b="1" dirty="0" err="1"/>
              <a:t>esqueceu</a:t>
            </a:r>
            <a:r>
              <a:rPr lang="es-ES_tradnl" sz="2400" b="1" dirty="0"/>
              <a:t>-o. (Dan. 2:1). </a:t>
            </a:r>
            <a:r>
              <a:rPr lang="es-ES_tradnl" sz="2400" b="1" dirty="0" err="1"/>
              <a:t>Pediu</a:t>
            </a:r>
            <a:r>
              <a:rPr lang="es-ES_tradnl" sz="2400" b="1" dirty="0"/>
              <a:t> a </a:t>
            </a:r>
            <a:r>
              <a:rPr lang="es-ES_tradnl" sz="2400" b="1" dirty="0" err="1"/>
              <a:t>seus</a:t>
            </a:r>
            <a:r>
              <a:rPr lang="es-ES_tradnl" sz="2400" b="1" dirty="0"/>
              <a:t> magos e astrólogos que </a:t>
            </a:r>
            <a:r>
              <a:rPr lang="es-ES_tradnl" sz="2400" b="1" dirty="0" err="1"/>
              <a:t>lhe</a:t>
            </a:r>
            <a:r>
              <a:rPr lang="es-ES_tradnl" sz="2400" b="1" dirty="0"/>
              <a:t> </a:t>
            </a:r>
            <a:r>
              <a:rPr lang="es-ES_tradnl" sz="2400" b="1" dirty="0" err="1"/>
              <a:t>revelassem</a:t>
            </a:r>
            <a:r>
              <a:rPr lang="es-ES_tradnl" sz="2400" b="1" dirty="0"/>
              <a:t> o </a:t>
            </a:r>
            <a:r>
              <a:rPr lang="es-ES_tradnl" sz="2400" b="1" dirty="0" err="1"/>
              <a:t>sonho</a:t>
            </a:r>
            <a:r>
              <a:rPr lang="es-ES_tradnl" sz="2400" b="1" dirty="0"/>
              <a:t> e o </a:t>
            </a:r>
            <a:r>
              <a:rPr lang="es-ES_tradnl" sz="2400" b="1" dirty="0" err="1"/>
              <a:t>seu</a:t>
            </a:r>
            <a:r>
              <a:rPr lang="es-ES_tradnl" sz="2400" b="1" dirty="0"/>
              <a:t> significado, mas eles </a:t>
            </a:r>
            <a:r>
              <a:rPr lang="es-ES_tradnl" sz="2400" b="1" dirty="0" err="1"/>
              <a:t>não</a:t>
            </a:r>
            <a:r>
              <a:rPr lang="es-ES_tradnl" sz="2400" b="1" dirty="0"/>
              <a:t> o </a:t>
            </a:r>
            <a:r>
              <a:rPr lang="es-ES_tradnl" sz="2400" b="1" dirty="0" err="1"/>
              <a:t>puderam</a:t>
            </a:r>
            <a:r>
              <a:rPr lang="es-ES_tradnl" sz="2400" b="1" dirty="0"/>
              <a:t> </a:t>
            </a:r>
            <a:r>
              <a:rPr lang="es-ES_tradnl" sz="2400" b="1" dirty="0" err="1"/>
              <a:t>fazer</a:t>
            </a:r>
            <a:r>
              <a:rPr lang="es-ES_tradnl" sz="2400" b="1" dirty="0"/>
              <a:t> (vers. 2-11). O Monarca </a:t>
            </a:r>
            <a:r>
              <a:rPr lang="es-ES_tradnl" sz="2400" b="1" dirty="0" err="1"/>
              <a:t>publicou</a:t>
            </a:r>
            <a:r>
              <a:rPr lang="es-ES_tradnl" sz="2400" b="1" dirty="0"/>
              <a:t> </a:t>
            </a:r>
            <a:r>
              <a:rPr lang="es-ES_tradnl" sz="2400" b="1" dirty="0" err="1"/>
              <a:t>então</a:t>
            </a:r>
            <a:r>
              <a:rPr lang="es-ES_tradnl" sz="2400" b="1" dirty="0"/>
              <a:t> </a:t>
            </a:r>
            <a:r>
              <a:rPr lang="es-ES_tradnl" sz="2400" b="1" dirty="0" err="1"/>
              <a:t>um</a:t>
            </a:r>
            <a:r>
              <a:rPr lang="es-ES_tradnl" sz="2400" b="1" dirty="0"/>
              <a:t> edito: “que </a:t>
            </a:r>
            <a:r>
              <a:rPr lang="es-ES_tradnl" sz="2400" b="1" dirty="0" err="1"/>
              <a:t>sejam</a:t>
            </a:r>
            <a:r>
              <a:rPr lang="es-ES_tradnl" sz="2400" b="1" dirty="0"/>
              <a:t> </a:t>
            </a:r>
            <a:r>
              <a:rPr lang="es-ES_tradnl" sz="2400" b="1" dirty="0" err="1"/>
              <a:t>mortos</a:t>
            </a:r>
            <a:r>
              <a:rPr lang="es-ES_tradnl" sz="2400" b="1" dirty="0"/>
              <a:t> todos os </a:t>
            </a:r>
            <a:r>
              <a:rPr lang="es-ES_tradnl" sz="2400" b="1" dirty="0" err="1"/>
              <a:t>sábios</a:t>
            </a:r>
            <a:r>
              <a:rPr lang="es-ES_tradnl" sz="2400" b="1" dirty="0"/>
              <a:t> de </a:t>
            </a:r>
            <a:r>
              <a:rPr lang="es-ES_tradnl" sz="2400" b="1" dirty="0" err="1"/>
              <a:t>Babilónia</a:t>
            </a:r>
            <a:r>
              <a:rPr lang="es-ES_tradnl" sz="2400" b="1" dirty="0"/>
              <a:t>”, entre os </a:t>
            </a:r>
            <a:r>
              <a:rPr lang="es-ES_tradnl" sz="2400" b="1" dirty="0" err="1"/>
              <a:t>quais</a:t>
            </a:r>
            <a:r>
              <a:rPr lang="es-ES_tradnl" sz="2400" b="1" dirty="0"/>
              <a:t> </a:t>
            </a:r>
            <a:r>
              <a:rPr lang="es-ES_tradnl" sz="2400" b="1" dirty="0" err="1"/>
              <a:t>estavam</a:t>
            </a:r>
            <a:r>
              <a:rPr lang="es-ES_tradnl" sz="2400" b="1" dirty="0"/>
              <a:t> Daniel e </a:t>
            </a:r>
            <a:r>
              <a:rPr lang="es-ES_tradnl" sz="2400" b="1" dirty="0" err="1"/>
              <a:t>seus</a:t>
            </a:r>
            <a:r>
              <a:rPr lang="es-ES_tradnl" sz="2400" b="1" dirty="0"/>
              <a:t> </a:t>
            </a:r>
            <a:r>
              <a:rPr lang="es-ES_tradnl" sz="2400" b="1" dirty="0" err="1"/>
              <a:t>companheiros</a:t>
            </a:r>
            <a:r>
              <a:rPr lang="es-ES_tradnl" sz="2400" b="1" dirty="0"/>
              <a:t> (vers. 12-14). Daniel </a:t>
            </a:r>
            <a:r>
              <a:rPr lang="es-ES_tradnl" sz="2400" b="1" dirty="0" err="1"/>
              <a:t>pediu</a:t>
            </a:r>
            <a:r>
              <a:rPr lang="es-ES_tradnl" sz="2400" b="1" dirty="0"/>
              <a:t> tempo </a:t>
            </a:r>
            <a:r>
              <a:rPr lang="es-ES_tradnl" sz="2400" b="1" dirty="0" err="1"/>
              <a:t>ao</a:t>
            </a:r>
            <a:r>
              <a:rPr lang="es-ES_tradnl" sz="2400" b="1" dirty="0"/>
              <a:t> </a:t>
            </a:r>
            <a:r>
              <a:rPr lang="es-ES_tradnl" sz="2400" b="1" dirty="0" err="1"/>
              <a:t>rei</a:t>
            </a:r>
            <a:r>
              <a:rPr lang="es-ES_tradnl" sz="2400" b="1" dirty="0"/>
              <a:t>, </a:t>
            </a:r>
            <a:r>
              <a:rPr lang="es-ES_tradnl" sz="2400" b="1" dirty="0" err="1"/>
              <a:t>orou</a:t>
            </a:r>
            <a:r>
              <a:rPr lang="es-ES_tradnl" sz="2400" b="1" dirty="0"/>
              <a:t> a Deus </a:t>
            </a:r>
            <a:r>
              <a:rPr lang="es-ES_tradnl" sz="2400" b="1" dirty="0" err="1"/>
              <a:t>com</a:t>
            </a:r>
            <a:r>
              <a:rPr lang="es-ES_tradnl" sz="2400" b="1" dirty="0"/>
              <a:t> os </a:t>
            </a:r>
            <a:r>
              <a:rPr lang="es-ES_tradnl" sz="2400" b="1" dirty="0" err="1"/>
              <a:t>seus</a:t>
            </a:r>
            <a:r>
              <a:rPr lang="es-ES_tradnl" sz="2400" b="1" dirty="0"/>
              <a:t> </a:t>
            </a:r>
            <a:r>
              <a:rPr lang="es-ES_tradnl" sz="2400" b="1" dirty="0" err="1"/>
              <a:t>companheiros</a:t>
            </a:r>
            <a:r>
              <a:rPr lang="es-ES_tradnl" sz="2400" b="1" dirty="0"/>
              <a:t> e Deus </a:t>
            </a:r>
            <a:r>
              <a:rPr lang="es-ES_tradnl" sz="2400" b="1" dirty="0" err="1"/>
              <a:t>revelou-lhe</a:t>
            </a:r>
            <a:r>
              <a:rPr lang="es-ES_tradnl" sz="2400" b="1" dirty="0"/>
              <a:t> </a:t>
            </a:r>
            <a:r>
              <a:rPr lang="es-ES_tradnl" sz="2400" b="1" dirty="0" err="1"/>
              <a:t>tudo</a:t>
            </a:r>
            <a:r>
              <a:rPr lang="es-ES_tradnl" sz="2400" b="1" dirty="0"/>
              <a:t> </a:t>
            </a:r>
            <a:r>
              <a:rPr lang="es-ES_tradnl" sz="2400" b="1" dirty="0" err="1"/>
              <a:t>numa</a:t>
            </a:r>
            <a:r>
              <a:rPr lang="es-ES_tradnl" sz="2400" b="1" dirty="0"/>
              <a:t> </a:t>
            </a:r>
            <a:r>
              <a:rPr lang="es-ES_tradnl" sz="2400" b="1" dirty="0" err="1"/>
              <a:t>visão</a:t>
            </a:r>
            <a:r>
              <a:rPr lang="es-ES_tradnl" sz="2400" b="1" dirty="0"/>
              <a:t> (vers. 15-19).</a:t>
            </a:r>
          </a:p>
        </p:txBody>
      </p:sp>
    </p:spTree>
    <p:extLst>
      <p:ext uri="{BB962C8B-B14F-4D97-AF65-F5344CB8AC3E}">
        <p14:creationId xmlns:p14="http://schemas.microsoft.com/office/powerpoint/2010/main" val="35861746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2852936"/>
            <a:ext cx="6318448" cy="2554545"/>
          </a:xfrm>
          <a:prstGeom prst="rect">
            <a:avLst/>
          </a:prstGeom>
        </p:spPr>
        <p:txBody>
          <a:bodyPr wrap="square">
            <a:spAutoFit/>
          </a:bodyPr>
          <a:lstStyle/>
          <a:p>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Quem</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é o Único que pode dirigir e revelar o destino das </a:t>
            </a:r>
            <a:r>
              <a:rPr lang="es-ES" sz="4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nações</a:t>
            </a:r>
            <a:r>
              <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09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259&quot;/&gt;&lt;/object&gt;&lt;object type=&quot;3&quot; unique_id=&quot;10007&quot;&gt;&lt;property id=&quot;20148&quot; value=&quot;5&quot;/&gt;&lt;property id=&quot;20300&quot; value=&quot;Diapositiva 5&quot;/&gt;&lt;property id=&quot;20307&quot; value=&quot;262&quot;/&gt;&lt;/object&gt;&lt;object type=&quot;3&quot; unique_id=&quot;10008&quot;&gt;&lt;property id=&quot;20148&quot; value=&quot;5&quot;/&gt;&lt;property id=&quot;20300&quot; value=&quot;Diapositiva 6&quot;/&gt;&lt;property id=&quot;20307&quot; value=&quot;261&quot;/&gt;&lt;/object&gt;&lt;object type=&quot;3&quot; unique_id=&quot;10009&quot;&gt;&lt;property id=&quot;20148&quot; value=&quot;5&quot;/&gt;&lt;property id=&quot;20300&quot; value=&quot;Diapositiva 7&quot;/&gt;&lt;property id=&quot;20307&quot; value=&quot;263&quot;/&gt;&lt;/object&gt;&lt;object type=&quot;3&quot; unique_id=&quot;10010&quot;&gt;&lt;property id=&quot;20148&quot; value=&quot;5&quot;/&gt;&lt;property id=&quot;20300&quot; value=&quot;Diapositiva 8&quot;/&gt;&lt;property id=&quot;20307&quot; value=&quot;320&quot;/&gt;&lt;/object&gt;&lt;object type=&quot;3&quot; unique_id=&quot;10011&quot;&gt;&lt;property id=&quot;20148&quot; value=&quot;5&quot;/&gt;&lt;property id=&quot;20300&quot; value=&quot;Diapositiva 9&quot;/&gt;&lt;property id=&quot;20307&quot; value=&quot;321&quot;/&gt;&lt;/object&gt;&lt;object type=&quot;3&quot; unique_id=&quot;10012&quot;&gt;&lt;property id=&quot;20148&quot; value=&quot;5&quot;/&gt;&lt;property id=&quot;20300&quot; value=&quot;Diapositiva 10&quot;/&gt;&lt;property id=&quot;20307&quot; value=&quot;322&quot;/&gt;&lt;/object&gt;&lt;object type=&quot;3&quot; unique_id=&quot;10013&quot;&gt;&lt;property id=&quot;20148&quot; value=&quot;5&quot;/&gt;&lt;property id=&quot;20300&quot; value=&quot;Diapositiva 11&quot;/&gt;&lt;property id=&quot;20307&quot; value=&quot;323&quot;/&gt;&lt;/object&gt;&lt;object type=&quot;3&quot; unique_id=&quot;10014&quot;&gt;&lt;property id=&quot;20148&quot; value=&quot;5&quot;/&gt;&lt;property id=&quot;20300&quot; value=&quot;Diapositiva 12&quot;/&gt;&lt;property id=&quot;20307&quot; value=&quot;324&quot;/&gt;&lt;/object&gt;&lt;object type=&quot;3&quot; unique_id=&quot;10015&quot;&gt;&lt;property id=&quot;20148&quot; value=&quot;5&quot;/&gt;&lt;property id=&quot;20300&quot; value=&quot;Diapositiva 13&quot;/&gt;&lt;property id=&quot;20307&quot; value=&quot;325&quot;/&gt;&lt;/object&gt;&lt;object type=&quot;3&quot; unique_id=&quot;10016&quot;&gt;&lt;property id=&quot;20148&quot; value=&quot;5&quot;/&gt;&lt;property id=&quot;20300&quot; value=&quot;Diapositiva 14&quot;/&gt;&lt;property id=&quot;20307&quot; value=&quot;326&quot;/&gt;&lt;/object&gt;&lt;object type=&quot;3&quot; unique_id=&quot;10017&quot;&gt;&lt;property id=&quot;20148&quot; value=&quot;5&quot;/&gt;&lt;property id=&quot;20300&quot; value=&quot;Diapositiva 15&quot;/&gt;&lt;property id=&quot;20307&quot; value=&quot;327&quot;/&gt;&lt;/object&gt;&lt;object type=&quot;3&quot; unique_id=&quot;10018&quot;&gt;&lt;property id=&quot;20148&quot; value=&quot;5&quot;/&gt;&lt;property id=&quot;20300&quot; value=&quot;Diapositiva 16&quot;/&gt;&lt;property id=&quot;20307&quot; value=&quot;328&quot;/&gt;&lt;/object&gt;&lt;object type=&quot;3&quot; unique_id=&quot;10019&quot;&gt;&lt;property id=&quot;20148&quot; value=&quot;5&quot;/&gt;&lt;property id=&quot;20300&quot; value=&quot;Diapositiva 17&quot;/&gt;&lt;property id=&quot;20307&quot; value=&quot;329&quot;/&gt;&lt;/object&gt;&lt;object type=&quot;3&quot; unique_id=&quot;10020&quot;&gt;&lt;property id=&quot;20148&quot; value=&quot;5&quot;/&gt;&lt;property id=&quot;20300&quot; value=&quot;Diapositiva 18&quot;/&gt;&lt;property id=&quot;20307&quot; value=&quot;330&quot;/&gt;&lt;/object&gt;&lt;object type=&quot;3&quot; unique_id=&quot;10021&quot;&gt;&lt;property id=&quot;20148&quot; value=&quot;5&quot;/&gt;&lt;property id=&quot;20300&quot; value=&quot;Diapositiva 19&quot;/&gt;&lt;property id=&quot;20307&quot; value=&quot;331&quot;/&gt;&lt;/object&gt;&lt;object type=&quot;3&quot; unique_id=&quot;10022&quot;&gt;&lt;property id=&quot;20148&quot; value=&quot;5&quot;/&gt;&lt;property id=&quot;20300&quot; value=&quot;Diapositiva 20&quot;/&gt;&lt;property id=&quot;20307&quot; value=&quot;332&quot;/&gt;&lt;/object&gt;&lt;object type=&quot;3&quot; unique_id=&quot;10023&quot;&gt;&lt;property id=&quot;20148&quot; value=&quot;5&quot;/&gt;&lt;property id=&quot;20300&quot; value=&quot;Diapositiva 21&quot;/&gt;&lt;property id=&quot;20307&quot; value=&quot;333&quot;/&gt;&lt;/object&gt;&lt;object type=&quot;3&quot; unique_id=&quot;10024&quot;&gt;&lt;property id=&quot;20148&quot; value=&quot;5&quot;/&gt;&lt;property id=&quot;20300&quot; value=&quot;Diapositiva 22&quot;/&gt;&lt;property id=&quot;20307&quot; value=&quot;334&quot;/&gt;&lt;/object&gt;&lt;object type=&quot;3&quot; unique_id=&quot;10025&quot;&gt;&lt;property id=&quot;20148&quot; value=&quot;5&quot;/&gt;&lt;property id=&quot;20300&quot; value=&quot;Diapositiva 23&quot;/&gt;&lt;property id=&quot;20307&quot; value=&quot;335&quot;/&gt;&lt;/object&gt;&lt;object type=&quot;3&quot; unique_id=&quot;10026&quot;&gt;&lt;property id=&quot;20148&quot; value=&quot;5&quot;/&gt;&lt;property id=&quot;20300&quot; value=&quot;Diapositiva 24&quot;/&gt;&lt;property id=&quot;20307&quot; value=&quot;336&quot;/&gt;&lt;/object&gt;&lt;object type=&quot;3&quot; unique_id=&quot;10027&quot;&gt;&lt;property id=&quot;20148&quot; value=&quot;5&quot;/&gt;&lt;property id=&quot;20300&quot; value=&quot;Diapositiva 26&quot;/&gt;&lt;property id=&quot;20307&quot; value=&quot;338&quot;/&gt;&lt;/object&gt;&lt;object type=&quot;3&quot; unique_id=&quot;10028&quot;&gt;&lt;property id=&quot;20148&quot; value=&quot;5&quot;/&gt;&lt;property id=&quot;20300&quot; value=&quot;Diapositiva 27&quot;/&gt;&lt;property id=&quot;20307&quot; value=&quot;339&quot;/&gt;&lt;/object&gt;&lt;object type=&quot;3&quot; unique_id=&quot;10029&quot;&gt;&lt;property id=&quot;20148&quot; value=&quot;5&quot;/&gt;&lt;property id=&quot;20300&quot; value=&quot;Diapositiva 28&quot;/&gt;&lt;property id=&quot;20307&quot; value=&quot;340&quot;/&gt;&lt;/object&gt;&lt;object type=&quot;3&quot; unique_id=&quot;10030&quot;&gt;&lt;property id=&quot;20148&quot; value=&quot;5&quot;/&gt;&lt;property id=&quot;20300&quot; value=&quot;Diapositiva 29&quot;/&gt;&lt;property id=&quot;20307&quot; value=&quot;342&quot;/&gt;&lt;/object&gt;&lt;object type=&quot;3&quot; unique_id=&quot;10031&quot;&gt;&lt;property id=&quot;20148&quot; value=&quot;5&quot;/&gt;&lt;property id=&quot;20300&quot; value=&quot;Diapositiva 30&quot;/&gt;&lt;property id=&quot;20307&quot; value=&quot;341&quot;/&gt;&lt;/object&gt;&lt;object type=&quot;3&quot; unique_id=&quot;10032&quot;&gt;&lt;property id=&quot;20148&quot; value=&quot;5&quot;/&gt;&lt;property id=&quot;20300&quot; value=&quot;Diapositiva 32&quot;/&gt;&lt;property id=&quot;20307&quot; value=&quot;343&quot;/&gt;&lt;/object&gt;&lt;object type=&quot;3&quot; unique_id=&quot;10033&quot;&gt;&lt;property id=&quot;20148&quot; value=&quot;5&quot;/&gt;&lt;property id=&quot;20300&quot; value=&quot;Diapositiva 33&quot;/&gt;&lt;property id=&quot;20307&quot; value=&quot;344&quot;/&gt;&lt;/object&gt;&lt;object type=&quot;3&quot; unique_id=&quot;10034&quot;&gt;&lt;property id=&quot;20148&quot; value=&quot;5&quot;/&gt;&lt;property id=&quot;20300&quot; value=&quot;Diapositiva 34&quot;/&gt;&lt;property id=&quot;20307&quot; value=&quot;346&quot;/&gt;&lt;/object&gt;&lt;object type=&quot;3&quot; unique_id=&quot;10035&quot;&gt;&lt;property id=&quot;20148&quot; value=&quot;5&quot;/&gt;&lt;property id=&quot;20300&quot; value=&quot;Diapositiva 36&quot;/&gt;&lt;property id=&quot;20307&quot; value=&quot;347&quot;/&gt;&lt;/object&gt;&lt;object type=&quot;3&quot; unique_id=&quot;10036&quot;&gt;&lt;property id=&quot;20148&quot; value=&quot;5&quot;/&gt;&lt;property id=&quot;20300&quot; value=&quot;Diapositiva 37&quot;/&gt;&lt;property id=&quot;20307&quot; value=&quot;348&quot;/&gt;&lt;/object&gt;&lt;object type=&quot;3&quot; unique_id=&quot;10037&quot;&gt;&lt;property id=&quot;20148&quot; value=&quot;5&quot;/&gt;&lt;property id=&quot;20300&quot; value=&quot;Diapositiva 38&quot;/&gt;&lt;property id=&quot;20307&quot; value=&quot;349&quot;/&gt;&lt;/object&gt;&lt;object type=&quot;3&quot; unique_id=&quot;10038&quot;&gt;&lt;property id=&quot;20148&quot; value=&quot;5&quot;/&gt;&lt;property id=&quot;20300&quot; value=&quot;Diapositiva 40&quot;/&gt;&lt;property id=&quot;20307&quot; value=&quot;350&quot;/&gt;&lt;/object&gt;&lt;object type=&quot;3&quot; unique_id=&quot;10039&quot;&gt;&lt;property id=&quot;20148&quot; value=&quot;5&quot;/&gt;&lt;property id=&quot;20300&quot; value=&quot;Diapositiva 41&quot;/&gt;&lt;property id=&quot;20307&quot; value=&quot;352&quot;/&gt;&lt;/object&gt;&lt;object type=&quot;3&quot; unique_id=&quot;10040&quot;&gt;&lt;property id=&quot;20148&quot; value=&quot;5&quot;/&gt;&lt;property id=&quot;20300&quot; value=&quot;Diapositiva 42&quot;/&gt;&lt;property id=&quot;20307&quot; value=&quot;354&quot;/&gt;&lt;/object&gt;&lt;object type=&quot;3&quot; unique_id=&quot;10041&quot;&gt;&lt;property id=&quot;20148&quot; value=&quot;5&quot;/&gt;&lt;property id=&quot;20300&quot; value=&quot;Diapositiva 43&quot;/&gt;&lt;property id=&quot;20307&quot; value=&quot;353&quot;/&gt;&lt;/object&gt;&lt;object type=&quot;3&quot; unique_id=&quot;10042&quot;&gt;&lt;property id=&quot;20148&quot; value=&quot;5&quot;/&gt;&lt;property id=&quot;20300&quot; value=&quot;Diapositiva 44&quot;/&gt;&lt;property id=&quot;20307&quot; value=&quot;371&quot;/&gt;&lt;/object&gt;&lt;object type=&quot;3&quot; unique_id=&quot;10043&quot;&gt;&lt;property id=&quot;20148&quot; value=&quot;5&quot;/&gt;&lt;property id=&quot;20300&quot; value=&quot;Diapositiva 45&quot;/&gt;&lt;property id=&quot;20307&quot; value=&quot;351&quot;/&gt;&lt;/object&gt;&lt;object type=&quot;3&quot; unique_id=&quot;10044&quot;&gt;&lt;property id=&quot;20148&quot; value=&quot;5&quot;/&gt;&lt;property id=&quot;20300&quot; value=&quot;Diapositiva 46&quot;/&gt;&lt;property id=&quot;20307&quot; value=&quot;355&quot;/&gt;&lt;/object&gt;&lt;object type=&quot;3&quot; unique_id=&quot;10045&quot;&gt;&lt;property id=&quot;20148&quot; value=&quot;5&quot;/&gt;&lt;property id=&quot;20300&quot; value=&quot;Diapositiva 47&quot;/&gt;&lt;property id=&quot;20307&quot; value=&quot;356&quot;/&gt;&lt;/object&gt;&lt;object type=&quot;3&quot; unique_id=&quot;10046&quot;&gt;&lt;property id=&quot;20148&quot; value=&quot;5&quot;/&gt;&lt;property id=&quot;20300&quot; value=&quot;Diapositiva 48&quot;/&gt;&lt;property id=&quot;20307&quot; value=&quot;357&quot;/&gt;&lt;/object&gt;&lt;object type=&quot;3&quot; unique_id=&quot;10047&quot;&gt;&lt;property id=&quot;20148&quot; value=&quot;5&quot;/&gt;&lt;property id=&quot;20300&quot; value=&quot;Diapositiva 49&quot;/&gt;&lt;property id=&quot;20307&quot; value=&quot;358&quot;/&gt;&lt;/object&gt;&lt;object type=&quot;3&quot; unique_id=&quot;10048&quot;&gt;&lt;property id=&quot;20148&quot; value=&quot;5&quot;/&gt;&lt;property id=&quot;20300&quot; value=&quot;Diapositiva 50&quot;/&gt;&lt;property id=&quot;20307&quot; value=&quot;359&quot;/&gt;&lt;/object&gt;&lt;object type=&quot;3&quot; unique_id=&quot;10049&quot;&gt;&lt;property id=&quot;20148&quot; value=&quot;5&quot;/&gt;&lt;property id=&quot;20300&quot; value=&quot;Diapositiva 51&quot;/&gt;&lt;property id=&quot;20307&quot; value=&quot;360&quot;/&gt;&lt;/object&gt;&lt;object type=&quot;3&quot; unique_id=&quot;10050&quot;&gt;&lt;property id=&quot;20148&quot; value=&quot;5&quot;/&gt;&lt;property id=&quot;20300&quot; value=&quot;Diapositiva 52&quot;/&gt;&lt;property id=&quot;20307&quot; value=&quot;361&quot;/&gt;&lt;/object&gt;&lt;object type=&quot;3&quot; unique_id=&quot;10051&quot;&gt;&lt;property id=&quot;20148&quot; value=&quot;5&quot;/&gt;&lt;property id=&quot;20300&quot; value=&quot;Diapositiva 53&quot;/&gt;&lt;property id=&quot;20307&quot; value=&quot;362&quot;/&gt;&lt;/object&gt;&lt;object type=&quot;3&quot; unique_id=&quot;10052&quot;&gt;&lt;property id=&quot;20148&quot; value=&quot;5&quot;/&gt;&lt;property id=&quot;20300&quot; value=&quot;Diapositiva 54&quot;/&gt;&lt;property id=&quot;20307&quot; value=&quot;363&quot;/&gt;&lt;/object&gt;&lt;object type=&quot;3&quot; unique_id=&quot;10053&quot;&gt;&lt;property id=&quot;20148&quot; value=&quot;5&quot;/&gt;&lt;property id=&quot;20300&quot; value=&quot;Diapositiva 55&quot;/&gt;&lt;property id=&quot;20307&quot; value=&quot;364&quot;/&gt;&lt;/object&gt;&lt;object type=&quot;3&quot; unique_id=&quot;10054&quot;&gt;&lt;property id=&quot;20148&quot; value=&quot;5&quot;/&gt;&lt;property id=&quot;20300&quot; value=&quot;Diapositiva 56&quot;/&gt;&lt;property id=&quot;20307&quot; value=&quot;365&quot;/&gt;&lt;/object&gt;&lt;object type=&quot;3&quot; unique_id=&quot;10055&quot;&gt;&lt;property id=&quot;20148&quot; value=&quot;5&quot;/&gt;&lt;property id=&quot;20300&quot; value=&quot;Diapositiva 57&quot;/&gt;&lt;property id=&quot;20307&quot; value=&quot;366&quot;/&gt;&lt;/object&gt;&lt;object type=&quot;3&quot; unique_id=&quot;10056&quot;&gt;&lt;property id=&quot;20148&quot; value=&quot;5&quot;/&gt;&lt;property id=&quot;20300&quot; value=&quot;Diapositiva 58&quot;/&gt;&lt;property id=&quot;20307&quot; value=&quot;367&quot;/&gt;&lt;/object&gt;&lt;object type=&quot;3&quot; unique_id=&quot;10057&quot;&gt;&lt;property id=&quot;20148&quot; value=&quot;5&quot;/&gt;&lt;property id=&quot;20300&quot; value=&quot;Diapositiva 59&quot;/&gt;&lt;property id=&quot;20307&quot; value=&quot;368&quot;/&gt;&lt;/object&gt;&lt;object type=&quot;3&quot; unique_id=&quot;10058&quot;&gt;&lt;property id=&quot;20148&quot; value=&quot;5&quot;/&gt;&lt;property id=&quot;20300&quot; value=&quot;Diapositiva 60&quot;/&gt;&lt;property id=&quot;20307&quot; value=&quot;317&quot;/&gt;&lt;/object&gt;&lt;object type=&quot;3&quot; unique_id=&quot;10059&quot;&gt;&lt;property id=&quot;20148&quot; value=&quot;5&quot;/&gt;&lt;property id=&quot;20300&quot; value=&quot;Diapositiva 61&quot;/&gt;&lt;property id=&quot;20307&quot; value=&quot;318&quot;/&gt;&lt;/object&gt;&lt;object type=&quot;3&quot; unique_id=&quot;10060&quot;&gt;&lt;property id=&quot;20148&quot; value=&quot;5&quot;/&gt;&lt;property id=&quot;20300&quot; value=&quot;Diapositiva 62&quot;/&gt;&lt;property id=&quot;20307&quot; value=&quot;370&quot;/&gt;&lt;/object&gt;&lt;object type=&quot;3&quot; unique_id=&quot;21313&quot;&gt;&lt;property id=&quot;20148&quot; value=&quot;5&quot;/&gt;&lt;property id=&quot;20300&quot; value=&quot;Diapositiva 1&quot;/&gt;&lt;property id=&quot;20307&quot; value=&quot;372&quot;/&gt;&lt;/object&gt;&lt;object type=&quot;3&quot; unique_id=&quot;21314&quot;&gt;&lt;property id=&quot;20148&quot; value=&quot;5&quot;/&gt;&lt;property id=&quot;20300&quot; value=&quot;Diapositiva 25&quot;/&gt;&lt;property id=&quot;20307&quot; value=&quot;373&quot;/&gt;&lt;/object&gt;&lt;object type=&quot;3&quot; unique_id=&quot;21315&quot;&gt;&lt;property id=&quot;20148&quot; value=&quot;5&quot;/&gt;&lt;property id=&quot;20300&quot; value=&quot;Diapositiva 31&quot;/&gt;&lt;property id=&quot;20307&quot; value=&quot;374&quot;/&gt;&lt;/object&gt;&lt;object type=&quot;3&quot; unique_id=&quot;21316&quot;&gt;&lt;property id=&quot;20148&quot; value=&quot;5&quot;/&gt;&lt;property id=&quot;20300&quot; value=&quot;Diapositiva 35&quot;/&gt;&lt;property id=&quot;20307&quot; value=&quot;375&quot;/&gt;&lt;/object&gt;&lt;object type=&quot;3&quot; unique_id=&quot;21317&quot;&gt;&lt;property id=&quot;20148&quot; value=&quot;5&quot;/&gt;&lt;property id=&quot;20300&quot; value=&quot;Diapositiva 39&quot;/&gt;&lt;property id=&quot;20307&quot; value=&quot;376&quot;/&gt;&lt;/object&gt;&lt;/object&gt;&lt;object type=&quot;8&quot; unique_id=&quot;10120&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2569</TotalTime>
  <Words>2784</Words>
  <Application>Microsoft Office PowerPoint</Application>
  <PresentationFormat>Presentación en pantalla (4:3)</PresentationFormat>
  <Paragraphs>212</Paragraphs>
  <Slides>61</Slides>
  <Notes>29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61</vt:i4>
      </vt:variant>
    </vt:vector>
  </HeadingPairs>
  <TitlesOfParts>
    <vt:vector size="70" baseType="lpstr">
      <vt:lpstr>Impact</vt:lpstr>
      <vt:lpstr>Calibri</vt:lpstr>
      <vt:lpstr>Myriad Pro</vt:lpstr>
      <vt:lpstr>Swis721 Blk BT</vt:lpstr>
      <vt:lpstr>Verdana</vt:lpstr>
      <vt:lpstr>Arial</vt:lpstr>
      <vt:lpstr>Machine BT</vt:lpstr>
      <vt:lpstr>Babylon5</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121</cp:revision>
  <dcterms:created xsi:type="dcterms:W3CDTF">2013-10-02T01:22:09Z</dcterms:created>
  <dcterms:modified xsi:type="dcterms:W3CDTF">2022-01-20T13:45:33Z</dcterms:modified>
</cp:coreProperties>
</file>