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397" r:id="rId2"/>
    <p:sldId id="316" r:id="rId3"/>
    <p:sldId id="319" r:id="rId4"/>
    <p:sldId id="261" r:id="rId5"/>
    <p:sldId id="356" r:id="rId6"/>
    <p:sldId id="357" r:id="rId7"/>
    <p:sldId id="393" r:id="rId8"/>
    <p:sldId id="358" r:id="rId9"/>
    <p:sldId id="359" r:id="rId10"/>
    <p:sldId id="362" r:id="rId11"/>
    <p:sldId id="380" r:id="rId12"/>
    <p:sldId id="361" r:id="rId13"/>
    <p:sldId id="384" r:id="rId14"/>
    <p:sldId id="385" r:id="rId15"/>
    <p:sldId id="386" r:id="rId16"/>
    <p:sldId id="387" r:id="rId17"/>
    <p:sldId id="379" r:id="rId18"/>
    <p:sldId id="364" r:id="rId19"/>
    <p:sldId id="388" r:id="rId20"/>
    <p:sldId id="395" r:id="rId21"/>
    <p:sldId id="389" r:id="rId22"/>
    <p:sldId id="390" r:id="rId23"/>
    <p:sldId id="391" r:id="rId24"/>
    <p:sldId id="392" r:id="rId25"/>
    <p:sldId id="378"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81" r:id="rId39"/>
    <p:sldId id="317" r:id="rId40"/>
    <p:sldId id="318" r:id="rId41"/>
    <p:sldId id="396" r:id="rId42"/>
  </p:sldIdLst>
  <p:sldSz cx="9144000" cy="6858000" type="screen4x3"/>
  <p:notesSz cx="6858000" cy="9144000"/>
  <p:embeddedFontLst>
    <p:embeddedFont>
      <p:font typeface="Impact" panose="020B0806030902050204" pitchFamily="34" charset="0"/>
      <p:regular r:id="rId44"/>
    </p:embeddedFont>
    <p:embeddedFont>
      <p:font typeface="MicrogrammaDBolExt" panose="020E0907030506060204" pitchFamily="34" charset="0"/>
      <p:regular r:id="rId45"/>
    </p:embeddedFont>
    <p:embeddedFont>
      <p:font typeface="Myriad Pro" panose="020B0503030403020204" pitchFamily="34" charset="0"/>
      <p:regular r:id="rId46"/>
      <p:bold r:id="rId47"/>
      <p:italic r:id="rId48"/>
      <p:boldItalic r:id="rId49"/>
    </p:embeddedFont>
    <p:embeddedFont>
      <p:font typeface="Verdana" panose="020B0604030504040204" pitchFamily="34" charset="0"/>
      <p:regular r:id="rId50"/>
      <p:bold r:id="rId51"/>
      <p:italic r:id="rId52"/>
      <p:boldItalic r:id="rId53"/>
    </p:embeddedFont>
    <p:embeddedFont>
      <p:font typeface="Swis721 LtEx BT" panose="020B0505020202020204" pitchFamily="34" charset="0"/>
      <p:regular r:id="rId54"/>
    </p:embeddedFont>
    <p:embeddedFont>
      <p:font typeface="Eurostile LT ExtendedTwo" panose="02000507040000020004" pitchFamily="2" charset="0"/>
      <p:regular r:id="rId55"/>
      <p:bold r:id="rId56"/>
    </p:embeddedFont>
    <p:embeddedFont>
      <p:font typeface="Bernard MT Condensed" panose="02050806060905020404" pitchFamily="18" charset="0"/>
      <p:regular r:id="rId57"/>
    </p:embeddedFont>
    <p:embeddedFont>
      <p:font typeface="EurostileTBlaExt" panose="020B0907030502060204" pitchFamily="34" charset="0"/>
      <p:regular r:id="rId58"/>
    </p:embeddedFont>
    <p:embeddedFont>
      <p:font typeface="Calibri" panose="020F0502020204030204" pitchFamily="34" charset="0"/>
      <p:regular r:id="rId59"/>
      <p:bold r:id="rId60"/>
      <p:italic r:id="rId61"/>
      <p:boldItalic r:id="rId62"/>
    </p:embeddedFont>
    <p:embeddedFont>
      <p:font typeface="Lucida Sans Unicode" panose="020B0602030504020204" pitchFamily="34" charset="0"/>
      <p:regular r:id="rId63"/>
    </p:embeddedFont>
    <p:embeddedFont>
      <p:font typeface="Adobe Gothic Std B" panose="020B0800000000000000" pitchFamily="34" charset="-128"/>
      <p:bold r:id="rId64"/>
    </p:embeddedFont>
  </p:embeddedFontLst>
  <p:custDataLst>
    <p:tags r:id="rId65"/>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6" autoAdjust="0"/>
    <p:restoredTop sz="80115" autoAdjust="0"/>
  </p:normalViewPr>
  <p:slideViewPr>
    <p:cSldViewPr>
      <p:cViewPr varScale="1">
        <p:scale>
          <a:sx n="59" d="100"/>
          <a:sy n="59" d="100"/>
        </p:scale>
        <p:origin x="1788" y="60"/>
      </p:cViewPr>
      <p:guideLst>
        <p:guide orient="horz" pos="2160"/>
        <p:guide pos="2880"/>
      </p:guideLst>
    </p:cSldViewPr>
  </p:slideViewPr>
  <p:outlineViewPr>
    <p:cViewPr>
      <p:scale>
        <a:sx n="33" d="100"/>
        <a:sy n="33" d="100"/>
      </p:scale>
      <p:origin x="0" y="822"/>
    </p:cViewPr>
    <p:sldLst>
      <p:sld r:id="rId1" collapse="1"/>
    </p:sldLst>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16/06/2019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La seconde venue du Sauveur est mentionnée au moins 2.500 fois dans les Écritures. Quelle importance Dieu lui a donné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 proximité de la ville de Tokyo, il y a un fameux volcan, le </a:t>
            </a:r>
            <a:r>
              <a:rPr lang="fr-FR" sz="1200" i="1" kern="1200" dirty="0" err="1" smtClean="0">
                <a:solidFill>
                  <a:schemeClr val="tx1"/>
                </a:solidFill>
                <a:effectLst/>
                <a:latin typeface="+mn-lt"/>
                <a:ea typeface="+mn-ea"/>
                <a:cs typeface="+mn-cs"/>
              </a:rPr>
              <a:t>Fujiyama</a:t>
            </a:r>
            <a:r>
              <a:rPr lang="fr-FR" sz="1200" i="1" kern="1200" dirty="0" smtClean="0">
                <a:solidFill>
                  <a:schemeClr val="tx1"/>
                </a:solidFill>
                <a:effectLst/>
                <a:latin typeface="+mn-lt"/>
                <a:ea typeface="+mn-ea"/>
                <a:cs typeface="+mn-cs"/>
              </a:rPr>
              <a:t>. Sa présence est si imposante et belle qu’il apparaît dans chaque tableau peint par un artiste japonais, soit dans le fond ou comme sujet principal. Il est toujours là comme partie intégrale du tableau.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la même chose avec Jésus-Christ, il apparaît dans toutes les Écritures.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Les nombreux signes prédits nous prouvent que cet événement est beaucoup plus proche que nous le pensons.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 missionnaire qui vit en Argentine, nous a dit une fois qu’avant de partir pour un voyage missionnaire en Europe, sa fille de quatre ans lui demanda: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Papa, quand reviendras-tu? Il répondit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Quand les cerises seront mûres.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C’était l’hiver, et les arbres étaient sans feuilles. La petite fille sortait tous les jours dans le jardin pour voir si le cerisier avait des fleurs. Un jour l’arbre commença à fleurir, puis peu de temps après à produire son fruit. Chaque fois que l’enfant découvrait une nouvelle cerise, elle courait toute excitée à la maison pour le dire à sa maman. Finalement les cerises ont commencé à avoir une couleur rouge.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-«Papa revient! Papa revient!» annonça la petite fille. Enfin le papa est arrivé, et aussitôt qu’il entra dans la maison, sa petite fille l’emmena dans le verger pour cueillir les cerises.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C’était le signe de sa venue, et elle était certaine que la promesse s’accomplirait.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all" spc="0" normalizeH="0" baseline="0" noProof="0"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uLnTx/>
                <a:uFillTx/>
                <a:latin typeface="MicrogrammaDBolExt" pitchFamily="34" charset="0"/>
                <a:ea typeface="+mn-ea"/>
                <a:cs typeface="+mn-cs"/>
              </a:rPr>
              <a:t>3. </a:t>
            </a:r>
            <a:r>
              <a:rPr lang="fr-FR" sz="1200" b="1" kern="1200" dirty="0" smtClean="0">
                <a:solidFill>
                  <a:schemeClr val="tx1"/>
                </a:solidFill>
                <a:effectLst/>
                <a:latin typeface="+mn-lt"/>
                <a:ea typeface="+mn-ea"/>
                <a:cs typeface="+mn-cs"/>
              </a:rPr>
              <a:t>Pourquoi Jésus reviendra-t-il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a:t>
            </a:r>
            <a:r>
              <a:rPr lang="es-ES"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IL VIENT POUR NOUS SAUVER</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même Christ, qui s'est offert une seul fois pour porter les péchés de plusieurs, apparaîtra sans péché une seconde fois à ceux qui l'attendent pour leur salut.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Hébreux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9 : 28</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b) </a:t>
            </a:r>
            <a:r>
              <a:rPr lang="fr-FR" sz="1200" kern="1200" dirty="0" smtClean="0">
                <a:solidFill>
                  <a:schemeClr val="tx1"/>
                </a:solidFill>
                <a:effectLst/>
                <a:latin typeface="+mn-lt"/>
                <a:ea typeface="+mn-ea"/>
                <a:cs typeface="+mn-cs"/>
              </a:rPr>
              <a:t>Pour mettre un terme à la souffrance humaine.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Dites à ceux qui ont le </a:t>
            </a:r>
            <a:r>
              <a:rPr lang="fr-FR"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coeur</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troublé : Prenez courage, ne craignez point; Voici votre Dieu, la vengeance viendra, La rétribution de Dieu ; Il viendra lui-même, et vous sauvera.</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Alors s'ouvriront les yeux des aveugles, S'ouvriront les oreilles des sourds;</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Alors le boiteux sautera comme un cerf, Et la langue du muet éclatera de joie. »</a:t>
            </a:r>
          </a:p>
          <a:p>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Ésaïe</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35 : 4-6</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c) </a:t>
            </a:r>
            <a:r>
              <a:rPr lang="fr-FR" sz="1200" kern="1200" dirty="0" smtClean="0">
                <a:solidFill>
                  <a:schemeClr val="tx1"/>
                </a:solidFill>
                <a:effectLst/>
                <a:latin typeface="+mn-lt"/>
                <a:ea typeface="+mn-ea"/>
                <a:cs typeface="+mn-cs"/>
              </a:rPr>
              <a:t>POUR FAIRE DE NOUS DES CITOYENS D’UN MONDE MEILLEUR</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Mais notre cité à nous est dans les cieux, d'où nous attendons aussi comme Sauveur le Seigneur Jésus Christ,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qui transformera le corps de notre humiliation, en le rendant semblable au corps de sa gloire, par le pouvoir qu'il a de s'assujettir toutes choses.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err="1" smtClean="0">
                <a:solidFill>
                  <a:schemeClr val="tx1"/>
                </a:solidFill>
                <a:effectLst/>
                <a:latin typeface="+mn-lt"/>
                <a:ea typeface="+mn-ea"/>
                <a:cs typeface="+mn-cs"/>
              </a:rPr>
              <a:t>Philippiens</a:t>
            </a:r>
            <a:r>
              <a:rPr lang="fr-FR" sz="1200" b="1" kern="1200" dirty="0" smtClean="0">
                <a:solidFill>
                  <a:schemeClr val="tx1"/>
                </a:solidFill>
                <a:effectLst/>
                <a:latin typeface="+mn-lt"/>
                <a:ea typeface="+mn-ea"/>
                <a:cs typeface="+mn-cs"/>
              </a:rPr>
              <a:t> </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3 : 20-21</a:t>
            </a:r>
            <a:endParaRPr kumimoji="0" lang="es-ES"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 POUR JUGER L’HUMANITÉ</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Devant l'Éternel! Car il vient, Car il vient pour juger la terre; Il jugera le monde avec justice, Et les peuples selon sa fidélité.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Psaume </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96 : 13</a:t>
            </a:r>
            <a:endParaRPr kumimoji="0" lang="es-ES"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 POUR DÉTRUIRE LES RÉPROUVÉS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Et de vous donner, à vous qui êtes affligés, du repos avec nous, lorsque le Seigneur Jésus apparaîtra du ciel avec les anges de sa puissance,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au milieu d'une flamme de feu, pour punir ceux qui ne connaissent pas Dieu et ceux qui n'obéissent pas à l'Évangile de notre Seigneur Jésus.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Ils auront pour châtiment une ruine éternelle, loin de la face du Seigneur et de la gloire de sa force,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2 </a:t>
            </a:r>
            <a:r>
              <a:rPr lang="fr-FR" sz="1200" b="1" kern="1200" dirty="0" smtClean="0">
                <a:solidFill>
                  <a:schemeClr val="tx1"/>
                </a:solidFill>
                <a:effectLst/>
                <a:latin typeface="+mn-lt"/>
                <a:ea typeface="+mn-ea"/>
                <a:cs typeface="+mn-cs"/>
              </a:rPr>
              <a:t>Thessaloniciens </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1 : 7-9</a:t>
            </a:r>
            <a:endParaRPr kumimoji="0" lang="es-ES"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COMMENT JÉSUS REVIENDRA-T-IL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r>
              <a:rPr lang="fr-FR" sz="1200" b="1" kern="1200" dirty="0" smtClean="0">
                <a:solidFill>
                  <a:schemeClr val="tx1"/>
                </a:solidFill>
                <a:effectLst/>
                <a:latin typeface="+mn-lt"/>
                <a:ea typeface="+mn-ea"/>
                <a:cs typeface="+mn-cs"/>
              </a:rPr>
              <a:t>Comment Jésus reviendra-t-il ? </a:t>
            </a:r>
          </a:p>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n-lt"/>
              <a:ea typeface="Adobe Gothic Std B" pitchFamily="34" charset="-128"/>
              <a:cs typeface="Lucida Sans Unicode" pitchFamily="34" charset="0"/>
            </a:endParaRPr>
          </a:p>
          <a:p>
            <a:r>
              <a:rPr lang="fr-FR" sz="1200" b="1" kern="1200" dirty="0" smtClean="0">
                <a:solidFill>
                  <a:schemeClr val="tx1"/>
                </a:solidFill>
                <a:effectLst/>
                <a:latin typeface="+mn-lt"/>
                <a:ea typeface="+mn-ea"/>
                <a:cs typeface="+mn-cs"/>
              </a:rPr>
              <a:t>PERSONNELLEMENT</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Après avoir dit cela, il fut élevé pendant qu'ils le regardaient, et une nuée le déroba à leurs yeux.</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Et comme ils avaient les regards fixés vers le ciel pendant qu'il s'en allait, voici, deux hommes vêtus de blanc leur apparurent,</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et dirent : Hommes Galiléens, pourquoi vous arrêtez-vous à regarder au ciel ? Ce Jésus, qui a été enlevé au ciel du milieu de vous, viendra de la même manière que vous l'avez vu allant au ciel.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Actes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 9-11</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5.</a:t>
            </a:r>
            <a:r>
              <a:rPr lang="es-AR"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fr-FR" sz="1200" b="1" kern="1200" dirty="0" smtClean="0">
                <a:solidFill>
                  <a:schemeClr val="tx1"/>
                </a:solidFill>
                <a:effectLst/>
                <a:latin typeface="+mn-lt"/>
                <a:ea typeface="+mn-ea"/>
                <a:cs typeface="+mn-cs"/>
              </a:rPr>
              <a:t>Le Christ ressuscité était-il visible et tangible ?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rPr>
              <a:t>VISIBLE ET TANGIBLE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Tandis qu'ils parlaient de la sorte, lui-même se présenta au milieu d'eux, et leur dit : La paix soit avec vous !</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Saisis de frayeur et d'épouvante, ils croyaient voir un esprit.</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Mais il leur dit: Pourquoi êtes-vous troublés, et pourquoi pareilles pensées s'élèvent-elles dans vos cœurs ?</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Voyez mes mains et mes pieds, c'est bien moi ; touchez-moi et voyez: un esprit n'a ni chair ni os, comme vous voyez que j'ai.</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Et en disant cela, il leur montra ses mains et ses pieds. »</a:t>
            </a:r>
          </a:p>
          <a:p>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 : 36-40</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6"/>
              <a:tabLst/>
              <a:defRPr/>
            </a:pPr>
            <a:r>
              <a:rPr lang="fr-FR" sz="1200" b="1" kern="1200" dirty="0" smtClean="0">
                <a:solidFill>
                  <a:schemeClr val="tx1"/>
                </a:solidFill>
                <a:effectLst/>
                <a:latin typeface="+mn-lt"/>
                <a:ea typeface="+mn-ea"/>
                <a:cs typeface="+mn-cs"/>
              </a:rPr>
              <a:t>De quelle manière encore reviendra-t-il </a:t>
            </a:r>
            <a:r>
              <a:rPr lang="es-AR"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rPr>
              <a:t>Avec grande puissance et grande gloire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Alors le signe du Fils de l'homme paraîtra dans le ciel, toutes les tribus de la terre se lamenteront, et elles verront le Fils de l'homme venant sur les nuées du ciel avec puissance et une grande gloire. »</a:t>
            </a:r>
          </a:p>
          <a:p>
            <a:r>
              <a:rPr lang="fr-FR" sz="1200" b="1" kern="1200" dirty="0" smtClean="0">
                <a:solidFill>
                  <a:schemeClr val="tx1"/>
                </a:solidFill>
                <a:effectLst/>
                <a:latin typeface="+mn-lt"/>
                <a:ea typeface="+mn-ea"/>
                <a:cs typeface="+mn-cs"/>
              </a:rPr>
              <a:t>Matthieu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 : 30</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7"/>
              <a:tabLst/>
              <a:defRPr/>
            </a:pPr>
            <a:r>
              <a:rPr lang="fr-FR" sz="1200" b="1" kern="1200" dirty="0" smtClean="0">
                <a:solidFill>
                  <a:schemeClr val="tx1"/>
                </a:solidFill>
                <a:effectLst/>
                <a:latin typeface="+mn-lt"/>
                <a:ea typeface="+mn-ea"/>
                <a:cs typeface="+mn-cs"/>
              </a:rPr>
              <a:t>Combien de gens le verront ? </a:t>
            </a:r>
          </a:p>
          <a:p>
            <a:pPr marL="228600" marR="0" indent="-228600" algn="l" defTabSz="914400" rtl="0" eaLnBrk="1" fontAlgn="auto" latinLnBrk="0" hangingPunct="1">
              <a:lnSpc>
                <a:spcPct val="100000"/>
              </a:lnSpc>
              <a:spcBef>
                <a:spcPts val="0"/>
              </a:spcBef>
              <a:spcAft>
                <a:spcPts val="0"/>
              </a:spcAft>
              <a:buClrTx/>
              <a:buSzTx/>
              <a:buFontTx/>
              <a:buAutoNum type="arabicPeriod" startAt="7"/>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lvl="0"/>
            <a:r>
              <a:rPr lang="fr-FR" sz="1200" b="1" kern="1200" dirty="0" smtClean="0">
                <a:solidFill>
                  <a:schemeClr val="tx1"/>
                </a:solidFill>
                <a:effectLst/>
                <a:latin typeface="+mn-lt"/>
                <a:ea typeface="+mn-ea"/>
                <a:cs typeface="+mn-cs"/>
              </a:rPr>
              <a:t>SOUS FORME VISIBLE</a:t>
            </a:r>
            <a:endParaRPr lang="es-A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A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Voici, il vient avec les nuées. Et tout </a:t>
            </a:r>
            <a:r>
              <a:rPr lang="fr-FR"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oeil</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 verra, même ceux qui l'ont percé; et toutes les tribus de la terre se lamenteront à cause de lui. Oui. Amen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Apocalypse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 7 </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(7. </a:t>
            </a:r>
            <a:r>
              <a:rPr lang="fr-FR" sz="1200" b="1" kern="1200" dirty="0" smtClean="0">
                <a:solidFill>
                  <a:schemeClr val="tx1"/>
                </a:solidFill>
                <a:effectLst/>
                <a:latin typeface="+mn-lt"/>
                <a:ea typeface="+mn-ea"/>
                <a:cs typeface="+mn-cs"/>
              </a:rPr>
              <a:t>Combien de gens le verront ?)</a:t>
            </a: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SOUS FORME UNIVERSELLE</a:t>
            </a:r>
          </a:p>
          <a:p>
            <a:pPr marL="228600" marR="0" indent="-228600" algn="l" defTabSz="914400" rtl="0" eaLnBrk="1" fontAlgn="auto" latinLnBrk="0" hangingPunct="1">
              <a:lnSpc>
                <a:spcPct val="100000"/>
              </a:lnSpc>
              <a:spcBef>
                <a:spcPts val="0"/>
              </a:spcBef>
              <a:spcAft>
                <a:spcPts val="0"/>
              </a:spcAft>
              <a:buClrTx/>
              <a:buSzTx/>
              <a:buFontTx/>
              <a:buAutoNum type="alphaLcParenR" startAt="2"/>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Si donc on vous dit : Voici, il est dans le désert, n'y allez pas; voici, il est dans les chambres, ne le croyez pas.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comme l'éclair part de l'orient et se montre jusqu'en occident, ainsi sera l'avènement du Fils de l'homme.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Matthieu</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 : 26-27</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8"/>
              <a:tabLst/>
              <a:defRPr/>
            </a:pPr>
            <a:r>
              <a:rPr lang="fr-FR" sz="1200" b="1" kern="1200" dirty="0" smtClean="0">
                <a:solidFill>
                  <a:schemeClr val="tx1"/>
                </a:solidFill>
                <a:effectLst/>
                <a:latin typeface="+mn-lt"/>
                <a:ea typeface="+mn-ea"/>
                <a:cs typeface="+mn-cs"/>
              </a:rPr>
              <a:t>Qui accompagneront Jésus ? </a:t>
            </a:r>
          </a:p>
          <a:p>
            <a:pPr marL="228600" marR="0" indent="-228600" algn="l" defTabSz="914400" rtl="0" eaLnBrk="1" fontAlgn="auto" latinLnBrk="0" hangingPunct="1">
              <a:lnSpc>
                <a:spcPct val="100000"/>
              </a:lnSpc>
              <a:spcBef>
                <a:spcPts val="0"/>
              </a:spcBef>
              <a:spcAft>
                <a:spcPts val="0"/>
              </a:spcAft>
              <a:buClrTx/>
              <a:buSzTx/>
              <a:buFontTx/>
              <a:buAutoNum type="arabicPeriod" startAt="8"/>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TOUS SES ANGES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i="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Lorsque le Fils de l'homme viendra dans sa gloire, avec tous les anges, il s'assiéra sur le trône de sa gloire.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Matthieu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25 : 31</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9"/>
              <a:tabLst/>
              <a:defRPr/>
            </a:pPr>
            <a:r>
              <a:rPr lang="fr-FR" sz="1200" b="1" kern="1200" dirty="0" smtClean="0">
                <a:solidFill>
                  <a:schemeClr val="tx1"/>
                </a:solidFill>
                <a:effectLst/>
                <a:latin typeface="+mn-lt"/>
                <a:ea typeface="+mn-ea"/>
                <a:cs typeface="+mn-cs"/>
              </a:rPr>
              <a:t>Le verrons-nous seulement ? </a:t>
            </a:r>
          </a:p>
          <a:p>
            <a:pPr marL="228600" marR="0" indent="-228600" algn="l" defTabSz="914400" rtl="0" eaLnBrk="1" fontAlgn="auto" latinLnBrk="0" hangingPunct="1">
              <a:lnSpc>
                <a:spcPct val="100000"/>
              </a:lnSpc>
              <a:spcBef>
                <a:spcPts val="0"/>
              </a:spcBef>
              <a:spcAft>
                <a:spcPts val="0"/>
              </a:spcAft>
              <a:buClrTx/>
              <a:buSzTx/>
              <a:buFontTx/>
              <a:buAutoNum type="arabicPeriod" startAt="9"/>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r>
              <a:rPr lang="fr-FR" sz="1200" b="1" kern="1200" dirty="0" smtClean="0">
                <a:solidFill>
                  <a:schemeClr val="tx1"/>
                </a:solidFill>
                <a:effectLst/>
                <a:latin typeface="+mn-lt"/>
                <a:ea typeface="+mn-ea"/>
                <a:cs typeface="+mn-cs"/>
              </a:rPr>
              <a:t>SOUS FORME AUDIBLE</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Voici, en effet, ce que nous vous déclarons d'après la parole du Seigneur : nous les vivants, restés pour l'avènement du Seigneur, nous ne devancerons pas ceux qui sont morts.</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le Seigneur lui-même, à un signal donné, à la voix d'un archange, et au son de la trompette de Dieu, descendra du ciel, et les morts en Christ ressusciteront premièrement. »</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fr-FR" sz="1200" b="1" kern="1200" dirty="0" smtClean="0">
                <a:solidFill>
                  <a:schemeClr val="tx1"/>
                </a:solidFill>
                <a:effectLst/>
                <a:latin typeface="+mn-lt"/>
                <a:ea typeface="+mn-ea"/>
                <a:cs typeface="+mn-cs"/>
              </a:rPr>
              <a:t>Thessaloniciens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4 : 15-16</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QU’EST-CE QUI ARRIVERA À SON AVÈNEMENT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10. </a:t>
            </a:r>
            <a:r>
              <a:rPr lang="fr-FR" sz="1200" b="1" kern="1200" dirty="0" smtClean="0">
                <a:solidFill>
                  <a:schemeClr val="tx1"/>
                </a:solidFill>
                <a:effectLst/>
                <a:latin typeface="+mn-lt"/>
                <a:ea typeface="+mn-ea"/>
                <a:cs typeface="+mn-cs"/>
              </a:rPr>
              <a:t>Qu’arrivera-t-il à ceux qui sont morts en Christ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29787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Voici, en effet, ce que nous vous déclarons d'après la parole du Seigneur : nous les vivants, restés pour l'avènement du Seigneur, nous ne devancerons pas ceux qui sont morts.</a:t>
            </a:r>
          </a:p>
          <a:p>
            <a:r>
              <a:rPr lang="fr-FR" sz="1200" kern="1200" dirty="0" smtClean="0">
                <a:solidFill>
                  <a:schemeClr val="tx1"/>
                </a:solidFill>
                <a:effectLst/>
                <a:latin typeface="+mn-lt"/>
                <a:ea typeface="+mn-ea"/>
                <a:cs typeface="+mn-cs"/>
              </a:rPr>
              <a:t>Car le Seigneur lui-même, à un signal donné, à la voix d'un archange, et au son de la trompette de Dieu, descendra du ciel, et les morts en Christ ressusciteront premièrement. »</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fr-FR" sz="1200" b="1" kern="1200" dirty="0" smtClean="0">
                <a:solidFill>
                  <a:schemeClr val="tx1"/>
                </a:solidFill>
                <a:effectLst/>
                <a:latin typeface="+mn-lt"/>
                <a:ea typeface="+mn-ea"/>
                <a:cs typeface="+mn-cs"/>
              </a:rPr>
              <a:t>Thessaloniciens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4 : 15-16</a:t>
            </a:r>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Quelle bienheureuse espérance! Nous retrouverons nos êtres chers que la mort nous avait enlevés! Les mères fidèles recevront dans leurs bras leurs enfants morts en bas-âge. Quelle joyeuse rencontre!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11.</a:t>
            </a:r>
            <a:r>
              <a:rPr lang="es-ES" sz="1200" b="1"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fr-FR" sz="1200" b="1" kern="1200" dirty="0" smtClean="0">
                <a:solidFill>
                  <a:schemeClr val="tx1"/>
                </a:solidFill>
                <a:effectLst/>
                <a:latin typeface="+mn-lt"/>
                <a:ea typeface="+mn-ea"/>
                <a:cs typeface="+mn-cs"/>
              </a:rPr>
              <a:t>Qu’arrivera-t-il à nos corps malades et mortels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465409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Voici, je vous dis un mystère: nous ne mourrons pas tous, mais tous nous serons changés</a:t>
            </a: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il faut que ce corps corruptible revête l'incorruptibilité, et que ce corps mortel revête l'immortalité</a:t>
            </a: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fr-FR" sz="1200" b="1" kern="1200" dirty="0" smtClean="0">
                <a:solidFill>
                  <a:schemeClr val="tx1"/>
                </a:solidFill>
                <a:effectLst/>
                <a:latin typeface="+mn-lt"/>
                <a:ea typeface="+mn-ea"/>
                <a:cs typeface="+mn-cs"/>
              </a:rPr>
              <a:t>Corinthiens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15 : 51, 53</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n'aurons plus ce corps déformé, malade et mort. Quiconque manque de vue, entend ou a un défaut physique recevra un corps parfait, glorifié et immortel.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Chapitre </a:t>
            </a:r>
            <a:r>
              <a:rPr lang="es-AR" sz="1200" kern="1200" dirty="0" smtClean="0">
                <a:solidFill>
                  <a:schemeClr val="tx1"/>
                </a:solidFill>
                <a:effectLst/>
                <a:latin typeface="+mn-lt"/>
                <a:ea typeface="+mn-ea"/>
                <a:cs typeface="+mn-cs"/>
              </a:rPr>
              <a:t>9</a:t>
            </a:r>
          </a:p>
          <a:p>
            <a:r>
              <a:rPr lang="fr-FR" sz="1200" kern="1200" dirty="0" smtClean="0">
                <a:solidFill>
                  <a:schemeClr val="tx1"/>
                </a:solidFill>
                <a:effectLst/>
                <a:latin typeface="+mn-lt"/>
                <a:ea typeface="+mn-ea"/>
                <a:cs typeface="+mn-cs"/>
              </a:rPr>
              <a:t>L’ÉVÉNEMENT MAJEUR DU TROISIÈME MILLÉNAIRE </a:t>
            </a:r>
          </a:p>
          <a:p>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monde vit dans l’expectative de ce qui va arriver dans le nouveau millénaire. Qu’apportera-t-il ? La disparition de l’humanité ou le début d’une ère nouvelle ? Allons-nous mourir annihilés par la famine, la contamination, par un cataclysme universel, ou jouirons-nous d’un bien-être dans un monde toujours meilleur programmé par la technologie inventée par l’homme ?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Est-ce que la violence actuelle arrivera à son comble dans une guerre nucléaire mondiale, ou attendons-nous un temps de paix et de réconciliation parmi les nations ? Qu’est-ce que nos enfants attendent ? Que nous apportera le 21</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siècle ?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science spatiale a eu de grands succès. L’homme est allé sur la lune, il peut vivre dans une station spatiale, mettre en orbite un nombre incalculable de satellites et envoyer des sondes vers des planètes lointaines, et pourtant l’homme n’est pas préparé pour l’invasion majeure de l’espace jamais imaginée  et un voyage dans les étoiles impressionnant ! Que dit la Bible à ce sujet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monde ne finira pas par une guerre nucléaire. Jésus-Christ interviendra dans les affaires humaines à sa seconde venue.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Depuis que l’homme est tombé dans le péché et que la douleur, la souffrance et la mort se sont introduits, un Sauveur lui fut promis. Il était attendu pendant 4.000 ans. Le message était « </a:t>
            </a:r>
            <a:r>
              <a:rPr lang="fr-FR" sz="1200" b="1" kern="1200" dirty="0" smtClean="0">
                <a:solidFill>
                  <a:schemeClr val="tx1"/>
                </a:solidFill>
                <a:effectLst/>
                <a:latin typeface="+mn-lt"/>
                <a:ea typeface="+mn-ea"/>
                <a:cs typeface="+mn-cs"/>
              </a:rPr>
              <a:t>IL VIENT </a:t>
            </a:r>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y a 333 prophéties qui décrivaient en détail sa première venue. Elles se sont accomplies avec une </a:t>
            </a:r>
            <a:r>
              <a:rPr lang="fr-FR" sz="1200" kern="1200" smtClean="0">
                <a:solidFill>
                  <a:schemeClr val="tx1"/>
                </a:solidFill>
                <a:effectLst/>
                <a:latin typeface="+mn-lt"/>
                <a:ea typeface="+mn-ea"/>
                <a:cs typeface="+mn-cs"/>
              </a:rPr>
              <a:t>exactitude mathématique !</a:t>
            </a:r>
            <a:endParaRPr lang="es-AR"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12. </a:t>
            </a:r>
            <a:r>
              <a:rPr lang="fr-FR" sz="1200" b="1" kern="1200" dirty="0" smtClean="0">
                <a:solidFill>
                  <a:schemeClr val="tx1"/>
                </a:solidFill>
                <a:effectLst/>
                <a:latin typeface="+mn-lt"/>
                <a:ea typeface="+mn-ea"/>
                <a:cs typeface="+mn-cs"/>
              </a:rPr>
              <a:t>Que disent les réprouvés quand le Christ revient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21246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Les rois de la terre, les grands, les chefs militaires, les riches, les puissants, tous les esclaves et les hommes libres, se cachèrent dans les cavernes et dans les rochers des montagnes.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Et ils disaient aux montagnes et aux rochers : Tombez sur nous, et </a:t>
            </a:r>
            <a:r>
              <a:rPr lang="fr-FR"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cachez-nous</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devant la face de celui qui est assis sur le trône, et devant la colère de l'agneau.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Apocalypse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6 : 15-16</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13.</a:t>
            </a:r>
            <a:r>
              <a:rPr lang="es-ES" sz="1200" b="1"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fr-FR" sz="1200" b="1" kern="1200" dirty="0" smtClean="0">
                <a:solidFill>
                  <a:schemeClr val="tx1"/>
                </a:solidFill>
                <a:effectLst/>
                <a:latin typeface="+mn-lt"/>
                <a:ea typeface="+mn-ea"/>
                <a:cs typeface="+mn-cs"/>
              </a:rPr>
              <a:t>Que diront les justes, et qu’éprouveront-ils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005547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 ce jour l'on dira: Voici, c'est notre Dieu, en qui nous avons confiance, Et c'est lui qui nous sauve; C'est l'Éternel, en qui nous avons confiance; Soyons dans l'allégresse, et réjouissons-nous de son salut!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Ésaïe </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25:9</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14. </a:t>
            </a:r>
            <a:r>
              <a:rPr lang="fr-FR" sz="1200" b="1" kern="1200" dirty="0" smtClean="0">
                <a:solidFill>
                  <a:schemeClr val="tx1"/>
                </a:solidFill>
                <a:effectLst/>
                <a:latin typeface="+mn-lt"/>
                <a:ea typeface="+mn-ea"/>
                <a:cs typeface="+mn-cs"/>
              </a:rPr>
              <a:t>Comment soudainement viendra le jour du Seigneur?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3699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 jour du Seigneur viendra comme un voleur; en ce jour, les cieux passeront avec fracas, les éléments embrasés se dissoudront, et la terre avec les </a:t>
            </a:r>
            <a:r>
              <a:rPr lang="fr-FR"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oeuvres</a:t>
            </a:r>
            <a:r>
              <a:rPr lang="fr-F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qu'elle renferme sera consumée.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fr-FR" sz="1200" b="1" kern="1200" dirty="0" smtClean="0">
                <a:solidFill>
                  <a:schemeClr val="tx1"/>
                </a:solidFill>
                <a:effectLst/>
                <a:latin typeface="+mn-lt"/>
                <a:ea typeface="+mn-ea"/>
                <a:cs typeface="+mn-cs"/>
              </a:rPr>
              <a:t>Pierre </a:t>
            </a:r>
            <a:r>
              <a:rPr lang="es-ES" sz="1200" b="1" spc="5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 : 10</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15. </a:t>
            </a:r>
            <a:r>
              <a:rPr lang="fr-FR" sz="1200" b="1" kern="1200" dirty="0" smtClean="0">
                <a:solidFill>
                  <a:schemeClr val="tx1"/>
                </a:solidFill>
                <a:effectLst/>
                <a:latin typeface="+mn-lt"/>
                <a:ea typeface="+mn-ea"/>
                <a:cs typeface="+mn-cs"/>
              </a:rPr>
              <a:t>Quel conseil nous donne le Seigneur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4284925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1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Veillez donc, puisque vous ne savez pas quel jour votre Seigneur viendra. C'est pourquoi, vous aussi, tenez-vous prêts, car le Fils de l'homme viendra à l'heure où vous n'y penserez pas. »</a:t>
            </a:r>
          </a:p>
          <a:p>
            <a:r>
              <a:rPr lang="fr-FR" sz="1200" b="1" kern="1200" dirty="0" smtClean="0">
                <a:solidFill>
                  <a:schemeClr val="tx1"/>
                </a:solidFill>
                <a:effectLst/>
                <a:latin typeface="+mn-lt"/>
                <a:ea typeface="+mn-ea"/>
                <a:cs typeface="+mn-cs"/>
              </a:rPr>
              <a:t>Matthieu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24:42, 44</a:t>
            </a:r>
            <a:endParaRPr lang="es-ES_tradnl" sz="1200" i="1" kern="1200" dirty="0" smtClean="0">
              <a:solidFill>
                <a:schemeClr val="tx1"/>
              </a:solidFill>
              <a:effectLst/>
              <a:latin typeface="+mn-lt"/>
              <a:ea typeface="+mn-ea"/>
              <a:cs typeface="+mn-cs"/>
            </a:endParaRPr>
          </a:p>
          <a:p>
            <a:endParaRPr lang="es-ES_tradnl"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En visite à Di </a:t>
            </a:r>
            <a:r>
              <a:rPr lang="fr-FR" sz="1200" i="1" kern="1200" dirty="0" err="1" smtClean="0">
                <a:solidFill>
                  <a:schemeClr val="tx1"/>
                </a:solidFill>
                <a:effectLst/>
                <a:latin typeface="+mn-lt"/>
                <a:ea typeface="+mn-ea"/>
                <a:cs typeface="+mn-cs"/>
              </a:rPr>
              <a:t>Como</a:t>
            </a:r>
            <a:r>
              <a:rPr lang="fr-FR" sz="1200" i="1" kern="1200" dirty="0" smtClean="0">
                <a:solidFill>
                  <a:schemeClr val="tx1"/>
                </a:solidFill>
                <a:effectLst/>
                <a:latin typeface="+mn-lt"/>
                <a:ea typeface="+mn-ea"/>
                <a:cs typeface="+mn-cs"/>
              </a:rPr>
              <a:t> en Italie, un touriste eut l’opportunité de parcourir un superbe château au bord du lac. Il fut reçu par le jardinier qui ouvrit l’imposant portail et l’invita à faire un tour dans le magnifique jardin. Quand le visiteur l’interrogea au sujet du propriétaire du château, l’homme lui dit qu’il travaillait là depuis 25 ans et qu’il avait vu le propriétaire seulement quatre fois, et la dernière fois c’était il y a 12 ans.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touriste resta perplexe et demanda s’il recevait quelques lettres du propriétaire et le jardinier répondit que non.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Alors il demanda: «Avec qui avez-vous contact?» «Avec quelqu’un à Milan qui est responsable mais ne vient jamais ici.» Il ajouta que la plupart du temps il était seul, car c’était rare que quelqu’un vienne visiter l’endroit. Le visiteur fut très surpris et dit au jardinier: «Mais vous entretenez ce jardin parfaitement et il est beau comme si votre maitre allait arriver demain.» «Aujourd’hui, Monsieur. Mon maitre peut arriver aujourd’hui» répondit humblement l’homme.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devrions toujours être tout autant préparés comme si Jésus venait aujourd’hui.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ctr"/>
            <a:r>
              <a:rPr lang="fr-FR"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Après ces deux études sur notre époque et la seconde venue du Christ, croyez-vous que sa venue est vraiment sur le point d’arriver, ou avez-vous encore des doutes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988661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Merci Seigneur pour ta promesse !</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UNE ESPÉRANCE MILLÉNAIRE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DIEU VOUS BÉNISSE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a:spcBef>
                <a:spcPts val="1200"/>
              </a:spcBef>
            </a:pPr>
            <a:r>
              <a:rPr lang="fr-FR" sz="1400" b="1" dirty="0" smtClean="0">
                <a:solidFill>
                  <a:schemeClr val="tx1"/>
                </a:solidFill>
                <a:latin typeface="Myriad Pro" pitchFamily="34" charset="0"/>
              </a:rPr>
              <a:t>Notre prochain thème : « Le secret de l’arche d’or » </a:t>
            </a:r>
          </a:p>
          <a:p>
            <a:pPr>
              <a:spcBef>
                <a:spcPts val="1200"/>
              </a:spcBef>
            </a:pPr>
            <a:endParaRPr lang="fr-FR" sz="1400" b="1" dirty="0" smtClean="0">
              <a:solidFill>
                <a:schemeClr val="tx1"/>
              </a:solidFill>
              <a:latin typeface="Myriad Pro" pitchFamily="34" charset="0"/>
              <a:ea typeface="Verdana" pitchFamily="34" charset="0"/>
              <a:cs typeface="Verdana" pitchFamily="34" charset="0"/>
            </a:endParaRPr>
          </a:p>
          <a:p>
            <a:pPr>
              <a:spcBef>
                <a:spcPts val="1200"/>
              </a:spcBef>
            </a:pPr>
            <a:r>
              <a:rPr lang="fr-FR" sz="1200" b="1" dirty="0" smtClean="0">
                <a:solidFill>
                  <a:srgbClr val="C00000"/>
                </a:solidFill>
                <a:latin typeface="Myriad Pro" pitchFamily="34" charset="0"/>
                <a:ea typeface="Verdana" pitchFamily="34" charset="0"/>
                <a:cs typeface="Verdana" pitchFamily="34" charset="0"/>
              </a:rPr>
              <a:t>Les secrets d’un des plus importants trésors dans l’histoire. Des secrets qui affectent votre vie. Ensuite, vous comprendrez la raison des nombreux rituels et sacrifices dans l’antiquité, et vous en connaitrez les symboles. </a:t>
            </a:r>
          </a:p>
          <a:p>
            <a:pPr>
              <a:spcBef>
                <a:spcPts val="1200"/>
              </a:spcBef>
            </a:pPr>
            <a:r>
              <a:rPr lang="fr-FR" sz="1200" b="1" dirty="0" smtClean="0">
                <a:solidFill>
                  <a:srgbClr val="C00000"/>
                </a:solidFill>
                <a:latin typeface="Myriad Pro" pitchFamily="34" charset="0"/>
                <a:ea typeface="Verdana" pitchFamily="34" charset="0"/>
                <a:cs typeface="Verdana" pitchFamily="34" charset="0"/>
              </a:rPr>
              <a:t>Nous étudierons les sept objets dans le tabernacle du peuple d’Israël dans le désert et les secrets cachés dans l’arche d’or. </a:t>
            </a:r>
          </a:p>
          <a:p>
            <a:pPr>
              <a:spcBef>
                <a:spcPts val="1200"/>
              </a:spcBef>
            </a:pPr>
            <a:r>
              <a:rPr lang="fr-FR" sz="1200" b="1" dirty="0" smtClean="0">
                <a:solidFill>
                  <a:srgbClr val="C00000"/>
                </a:solidFill>
                <a:latin typeface="Myriad Pro" pitchFamily="34" charset="0"/>
                <a:ea typeface="Verdana" pitchFamily="34" charset="0"/>
                <a:cs typeface="Verdana" pitchFamily="34" charset="0"/>
              </a:rPr>
              <a:t>C’est un sujet fascinant qui aide à comprendre la manière dont les gens dans l’Ancien Testament étaient sauvés (avant le Christ) et la mission de Jésus à travers les symboles.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info@labiblearaison.org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41</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b="1" dirty="0" smtClean="0"/>
              <a:t>1. </a:t>
            </a:r>
            <a:r>
              <a:rPr lang="fr-FR" sz="1200" b="1" kern="1200" dirty="0" smtClean="0">
                <a:solidFill>
                  <a:schemeClr val="tx1"/>
                </a:solidFill>
                <a:effectLst/>
                <a:latin typeface="+mn-lt"/>
                <a:ea typeface="+mn-ea"/>
                <a:cs typeface="+mn-cs"/>
              </a:rPr>
              <a:t>Qu’est-ce que Jésus lui-même a promis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98828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Que votre </a:t>
            </a:r>
            <a:r>
              <a:rPr lang="fr-FR" sz="1200" kern="1200" dirty="0" err="1" smtClean="0">
                <a:solidFill>
                  <a:schemeClr val="tx1"/>
                </a:solidFill>
                <a:effectLst/>
                <a:latin typeface="+mn-lt"/>
                <a:ea typeface="+mn-ea"/>
                <a:cs typeface="+mn-cs"/>
              </a:rPr>
              <a:t>coeur</a:t>
            </a:r>
            <a:r>
              <a:rPr lang="fr-FR" sz="1200" kern="1200" dirty="0" smtClean="0">
                <a:solidFill>
                  <a:schemeClr val="tx1"/>
                </a:solidFill>
                <a:effectLst/>
                <a:latin typeface="+mn-lt"/>
                <a:ea typeface="+mn-ea"/>
                <a:cs typeface="+mn-cs"/>
              </a:rPr>
              <a:t> ne se trouble point. Croyez en Dieu, et croyez en moi.</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y a plusieurs demeures dans la maison de mon Père. Si cela n'était pas, je vous l'aurais dit. Je vais vous préparer une place.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Et, lorsque je m'en serai allé, et que je vous aurai préparé une place, je reviendrai, et je vous prendrai avec moi, afin que là où je suis vous y soyez aussi.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Jean 14 : 1-3</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Maintenant le message est : « IL REVIENT.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42761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50" normalizeH="0" baseline="0" noProof="0" dirty="0" smtClean="0">
                <a:ln w="11430"/>
                <a:gradFill>
                  <a:gsLst>
                    <a:gs pos="25000">
                      <a:srgbClr val="FF0000"/>
                    </a:gs>
                    <a:gs pos="100000">
                      <a:srgbClr val="C0504D">
                        <a:shade val="45000"/>
                        <a:satMod val="165000"/>
                        <a:lumMod val="80000"/>
                      </a:srgbClr>
                    </a:gs>
                  </a:gsLst>
                  <a:lin ang="5400000"/>
                </a:gradFill>
                <a:effectLst>
                  <a:outerShdw blurRad="76200" dist="50800" dir="5400000" algn="tl" rotWithShape="0">
                    <a:srgbClr val="000000">
                      <a:alpha val="65000"/>
                    </a:srgbClr>
                  </a:outerShdw>
                </a:effectLst>
                <a:uLnTx/>
                <a:uFillTx/>
                <a:latin typeface="Eurostile LT ExtendedTwo" pitchFamily="2" charset="0"/>
                <a:ea typeface="Adobe Gothic Std B" pitchFamily="34" charset="-128"/>
                <a:cs typeface="Lucida Sans Unicode" pitchFamily="34" charset="0"/>
              </a:rPr>
              <a:t>2. </a:t>
            </a:r>
            <a:r>
              <a:rPr lang="fr-FR" sz="1200" b="1" kern="1200" dirty="0" smtClean="0">
                <a:solidFill>
                  <a:schemeClr val="tx1"/>
                </a:solidFill>
                <a:effectLst/>
                <a:latin typeface="+mn-lt"/>
                <a:ea typeface="+mn-ea"/>
                <a:cs typeface="+mn-cs"/>
              </a:rPr>
              <a:t>Quel a été le message pour des millions de Chrétiens durant des siècles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58726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En attendant la bienheureuse espérance, et la manifestation de la gloire du grand Dieu et de notre Sauveur Jésus Christ.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Tite </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2 : 13</a:t>
            </a:r>
            <a:endParaRPr kumimoji="0" lang="es-ES"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 </a:t>
            </a:r>
            <a:r>
              <a:rPr lang="fr-FR" sz="1200" kern="1200" dirty="0" err="1" smtClean="0">
                <a:solidFill>
                  <a:schemeClr val="tx1"/>
                </a:solidFill>
                <a:effectLst/>
                <a:latin typeface="+mn-lt"/>
                <a:ea typeface="+mn-ea"/>
                <a:cs typeface="+mn-cs"/>
              </a:rPr>
              <a:t>Hénoc</a:t>
            </a:r>
            <a:r>
              <a:rPr lang="fr-FR" sz="1200" kern="1200" dirty="0" smtClean="0">
                <a:solidFill>
                  <a:schemeClr val="tx1"/>
                </a:solidFill>
                <a:effectLst/>
                <a:latin typeface="+mn-lt"/>
                <a:ea typeface="+mn-ea"/>
                <a:cs typeface="+mn-cs"/>
              </a:rPr>
              <a:t>, le septième après Adam, l’a proclamé. (Jude 14).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4247625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16/06/2019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16/06/2019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5178055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5" y="958076"/>
            <a:ext cx="5939832"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La seconde venue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du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Sauveur est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mentionnée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au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moins 2.500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fois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dans les Écritures</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Quelle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importance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Dieu lui a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donné !</a:t>
            </a:r>
            <a:endPar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123" name="Picture 3" descr="J:\Mis Docs\_Multimedia IMS\Curso Biblico PPS\Tema 09\fujiyam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2" y="4221088"/>
            <a:ext cx="3527180" cy="2068572"/>
          </a:xfrm>
          <a:prstGeom prst="rect">
            <a:avLst/>
          </a:prstGeom>
          <a:ln w="114300">
            <a:gradFill>
              <a:gsLst>
                <a:gs pos="0">
                  <a:srgbClr val="D6B19C"/>
                </a:gs>
                <a:gs pos="30000">
                  <a:srgbClr val="D49E6C"/>
                </a:gs>
                <a:gs pos="70000">
                  <a:srgbClr val="A65528"/>
                </a:gs>
                <a:gs pos="100000">
                  <a:srgbClr val="663012"/>
                </a:gs>
              </a:gsLst>
              <a:lin ang="5400000" scaled="0"/>
            </a:gra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3779912" y="4149080"/>
            <a:ext cx="4966899" cy="181588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Les nombreux signes prédits nous prouvent que cet événement est beaucoup plus proche que nous le pensons.</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7" name="6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1306618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0"/>
                                        <p:tgtEl>
                                          <p:spTgt spid="4">
                                            <p:txEl>
                                              <p:pRg st="0" end="0"/>
                                            </p:txEl>
                                          </p:spTgt>
                                        </p:tgtEl>
                                      </p:cBhvr>
                                    </p:animEffect>
                                  </p:childTnLst>
                                </p:cTn>
                              </p:par>
                            </p:childTnLst>
                          </p:cTn>
                        </p:par>
                        <p:par>
                          <p:cTn id="8" fill="hold">
                            <p:stCondLst>
                              <p:cond delay="1500"/>
                            </p:stCondLst>
                            <p:childTnLst>
                              <p:par>
                                <p:cTn id="9" presetID="42" presetClass="entr" presetSubtype="0" fill="hold" nodeType="afterEffect">
                                  <p:stCondLst>
                                    <p:cond delay="200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anim calcmode="lin" valueType="num">
                                      <p:cBhvr>
                                        <p:cTn id="12" dur="1000" fill="hold"/>
                                        <p:tgtEl>
                                          <p:spTgt spid="5123"/>
                                        </p:tgtEl>
                                        <p:attrNameLst>
                                          <p:attrName>ppt_x</p:attrName>
                                        </p:attrNameLst>
                                      </p:cBhvr>
                                      <p:tavLst>
                                        <p:tav tm="0">
                                          <p:val>
                                            <p:strVal val="#ppt_x"/>
                                          </p:val>
                                        </p:tav>
                                        <p:tav tm="100000">
                                          <p:val>
                                            <p:strVal val="#ppt_x"/>
                                          </p:val>
                                        </p:tav>
                                      </p:tavLst>
                                    </p:anim>
                                    <p:anim calcmode="lin" valueType="num">
                                      <p:cBhvr>
                                        <p:cTn id="13" dur="1000" fill="hold"/>
                                        <p:tgtEl>
                                          <p:spTgt spid="5123"/>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10" presetClass="entr" presetSubtype="0" fill="hold" grpId="0" nodeType="afterEffect">
                                  <p:stCondLst>
                                    <p:cond delay="50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500"/>
                                        <p:tgtEl>
                                          <p:spTgt spid="10">
                                            <p:txEl>
                                              <p:pRg st="0" end="0"/>
                                            </p:txEl>
                                          </p:spTgt>
                                        </p:tgtEl>
                                      </p:cBhvr>
                                    </p:animEffect>
                                  </p:childTnLst>
                                </p:cTn>
                              </p:par>
                            </p:childTnLst>
                          </p:cTn>
                        </p:par>
                        <p:par>
                          <p:cTn id="18" fill="hold">
                            <p:stCondLst>
                              <p:cond delay="11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539552" y="2754794"/>
            <a:ext cx="8064896" cy="156966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4800" b="1" cap="all" dirty="0" err="1">
                <a:ln w="0"/>
                <a:solidFill>
                  <a:srgbClr val="002060"/>
                </a:solidFill>
                <a:effectLst>
                  <a:reflection blurRad="12700" stA="50000" endPos="50000" dist="5000" dir="5400000" sy="-100000" rotWithShape="0"/>
                </a:effectLst>
                <a:latin typeface="MicrogrammaDBolExt" pitchFamily="34" charset="0"/>
              </a:rPr>
              <a:t>Pourquoi</a:t>
            </a:r>
            <a:r>
              <a:rPr lang="es-ES" sz="4800" b="1" cap="all" dirty="0">
                <a:ln w="0"/>
                <a:solidFill>
                  <a:srgbClr val="002060"/>
                </a:solidFill>
                <a:effectLst>
                  <a:reflection blurRad="12700" stA="50000" endPos="50000" dist="5000" dir="5400000" sy="-100000" rotWithShape="0"/>
                </a:effectLst>
                <a:latin typeface="MicrogrammaDBolExt" pitchFamily="34" charset="0"/>
              </a:rPr>
              <a:t> </a:t>
            </a:r>
            <a:r>
              <a:rPr lang="es-ES" sz="4800" b="1" cap="all" dirty="0" err="1">
                <a:ln w="0"/>
                <a:solidFill>
                  <a:srgbClr val="002060"/>
                </a:solidFill>
                <a:effectLst>
                  <a:reflection blurRad="12700" stA="50000" endPos="50000" dist="5000" dir="5400000" sy="-100000" rotWithShape="0"/>
                </a:effectLst>
                <a:latin typeface="MicrogrammaDBolExt" pitchFamily="34" charset="0"/>
              </a:rPr>
              <a:t>Jésus</a:t>
            </a:r>
            <a:r>
              <a:rPr lang="es-ES" sz="4800" b="1" cap="all" dirty="0">
                <a:ln w="0"/>
                <a:solidFill>
                  <a:srgbClr val="002060"/>
                </a:solidFill>
                <a:effectLst>
                  <a:reflection blurRad="12700" stA="50000" endPos="50000" dist="5000" dir="5400000" sy="-100000" rotWithShape="0"/>
                </a:effectLst>
                <a:latin typeface="MicrogrammaDBolExt" pitchFamily="34" charset="0"/>
              </a:rPr>
              <a:t> </a:t>
            </a:r>
            <a:r>
              <a:rPr lang="es-ES" sz="4800" b="1" cap="all" dirty="0" err="1" smtClean="0">
                <a:ln w="0"/>
                <a:solidFill>
                  <a:srgbClr val="002060"/>
                </a:solidFill>
                <a:effectLst>
                  <a:reflection blurRad="12700" stA="50000" endPos="50000" dist="5000" dir="5400000" sy="-100000" rotWithShape="0"/>
                </a:effectLst>
                <a:latin typeface="MicrogrammaDBolExt" pitchFamily="34" charset="0"/>
              </a:rPr>
              <a:t>reviendra</a:t>
            </a:r>
            <a:r>
              <a:rPr lang="es-ES" sz="4800" b="1" cap="all" dirty="0" smtClean="0">
                <a:ln w="0"/>
                <a:solidFill>
                  <a:srgbClr val="002060"/>
                </a:solidFill>
                <a:effectLst>
                  <a:reflection blurRad="12700" stA="50000" endPos="50000" dist="5000" dir="5400000" sy="-100000" rotWithShape="0"/>
                </a:effectLst>
                <a:latin typeface="MicrogrammaDBolExt" pitchFamily="34" charset="0"/>
              </a:rPr>
              <a:t>-t-</a:t>
            </a:r>
            <a:r>
              <a:rPr lang="es-ES" sz="4800" b="1" cap="all" dirty="0" err="1" smtClean="0">
                <a:ln w="0"/>
                <a:solidFill>
                  <a:srgbClr val="002060"/>
                </a:solidFill>
                <a:effectLst>
                  <a:reflection blurRad="12700" stA="50000" endPos="50000" dist="5000" dir="5400000" sy="-100000" rotWithShape="0"/>
                </a:effectLst>
                <a:latin typeface="MicrogrammaDBolExt" pitchFamily="34" charset="0"/>
              </a:rPr>
              <a:t>il</a:t>
            </a:r>
            <a:r>
              <a:rPr lang="es-ES" sz="4800" b="1" cap="all" dirty="0" smtClean="0">
                <a:ln w="0"/>
                <a:solidFill>
                  <a:srgbClr val="002060"/>
                </a:solidFill>
                <a:effectLst>
                  <a:reflection blurRad="12700" stA="50000" endPos="50000" dist="5000" dir="5400000" sy="-100000" rotWithShape="0"/>
                </a:effectLst>
                <a:latin typeface="MicrogrammaDBolExt" pitchFamily="34" charset="0"/>
              </a:rPr>
              <a:t> ?</a:t>
            </a:r>
            <a:endParaRPr lang="es-ES" sz="4800" b="1" cap="all" dirty="0">
              <a:ln w="0"/>
              <a:solidFill>
                <a:srgbClr val="002060"/>
              </a:soli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759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IL VIENT POUR NOUS SAUVER</a:t>
            </a:r>
            <a:endParaRPr lang="es-ES"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 même Christ, qui s'est offert une seul fois pour porter les péchés de plusieurs, apparaîtra sans péché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une seconde fois à ceux qui l'attendent pour leur salut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
        <p:nvSpPr>
          <p:cNvPr id="3" name="2 Rectángulo"/>
          <p:cNvSpPr/>
          <p:nvPr/>
        </p:nvSpPr>
        <p:spPr>
          <a:xfrm>
            <a:off x="6444208" y="6269250"/>
            <a:ext cx="202651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Hébreux</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 : 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POURQUOI JÉSUS 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Tree>
    <p:extLst>
      <p:ext uri="{BB962C8B-B14F-4D97-AF65-F5344CB8AC3E}">
        <p14:creationId xmlns:p14="http://schemas.microsoft.com/office/powerpoint/2010/main" val="190408752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12"/>
                                        </p:tgtEl>
                                      </p:cBhvr>
                                    </p:animEffect>
                                    <p:anim calcmode="lin" valueType="num">
                                      <p:cBhvr>
                                        <p:cTn id="42" dur="1000"/>
                                        <p:tgtEl>
                                          <p:spTgt spid="12"/>
                                        </p:tgtEl>
                                        <p:attrNameLst>
                                          <p:attrName>ppt_x</p:attrName>
                                        </p:attrNameLst>
                                      </p:cBhvr>
                                      <p:tavLst>
                                        <p:tav tm="0">
                                          <p:val>
                                            <p:strVal val="ppt_x"/>
                                          </p:val>
                                        </p:tav>
                                        <p:tav tm="100000">
                                          <p:val>
                                            <p:strVal val="ppt_x"/>
                                          </p:val>
                                        </p:tav>
                                      </p:tavLst>
                                    </p:anim>
                                    <p:anim calcmode="lin" valueType="num">
                                      <p:cBhvr>
                                        <p:cTn id="43" dur="1000"/>
                                        <p:tgtEl>
                                          <p:spTgt spid="12"/>
                                        </p:tgtEl>
                                        <p:attrNameLst>
                                          <p:attrName>ppt_y</p:attrName>
                                        </p:attrNameLst>
                                      </p:cBhvr>
                                      <p:tavLst>
                                        <p:tav tm="0">
                                          <p:val>
                                            <p:strVal val="ppt_y"/>
                                          </p:val>
                                        </p:tav>
                                        <p:tav tm="100000">
                                          <p:val>
                                            <p:strVal val="ppt_y-.1"/>
                                          </p:val>
                                        </p:tav>
                                      </p:tavLst>
                                    </p:anim>
                                    <p:set>
                                      <p:cBhvr>
                                        <p:cTn id="44" dur="1" fill="hold">
                                          <p:stCondLst>
                                            <p:cond delay="999"/>
                                          </p:stCondLst>
                                        </p:cTn>
                                        <p:tgtEl>
                                          <p:spTgt spid="12"/>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500"/>
                                        <p:tgtEl>
                                          <p:spTgt spid="16"/>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4"/>
                                        </p:tgtEl>
                                      </p:cBhvr>
                                    </p:animEffect>
                                    <p:anim calcmode="lin" valueType="num">
                                      <p:cBhvr>
                                        <p:cTn id="77" dur="1000"/>
                                        <p:tgtEl>
                                          <p:spTgt spid="14"/>
                                        </p:tgtEl>
                                        <p:attrNameLst>
                                          <p:attrName>ppt_x</p:attrName>
                                        </p:attrNameLst>
                                      </p:cBhvr>
                                      <p:tavLst>
                                        <p:tav tm="0">
                                          <p:val>
                                            <p:strVal val="ppt_x"/>
                                          </p:val>
                                        </p:tav>
                                        <p:tav tm="100000">
                                          <p:val>
                                            <p:strVal val="ppt_x"/>
                                          </p:val>
                                        </p:tav>
                                      </p:tavLst>
                                    </p:anim>
                                    <p:anim calcmode="lin" valueType="num">
                                      <p:cBhvr>
                                        <p:cTn id="78" dur="1000"/>
                                        <p:tgtEl>
                                          <p:spTgt spid="14"/>
                                        </p:tgtEl>
                                        <p:attrNameLst>
                                          <p:attrName>ppt_y</p:attrName>
                                        </p:attrNameLst>
                                      </p:cBhvr>
                                      <p:tavLst>
                                        <p:tav tm="0">
                                          <p:val>
                                            <p:strVal val="ppt_y"/>
                                          </p:val>
                                        </p:tav>
                                        <p:tav tm="100000">
                                          <p:val>
                                            <p:strVal val="ppt_y+.1"/>
                                          </p:val>
                                        </p:tav>
                                      </p:tavLst>
                                    </p:anim>
                                    <p:set>
                                      <p:cBhvr>
                                        <p:cTn id="79" dur="1" fill="hold">
                                          <p:stCondLst>
                                            <p:cond delay="9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500"/>
                                        <p:tgtEl>
                                          <p:spTgt spid="19"/>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18"/>
                                        </p:tgtEl>
                                      </p:cBhvr>
                                    </p:animEffect>
                                    <p:anim calcmode="lin" valueType="num">
                                      <p:cBhvr>
                                        <p:cTn id="102" dur="1000"/>
                                        <p:tgtEl>
                                          <p:spTgt spid="18"/>
                                        </p:tgtEl>
                                        <p:attrNameLst>
                                          <p:attrName>ppt_x</p:attrName>
                                        </p:attrNameLst>
                                      </p:cBhvr>
                                      <p:tavLst>
                                        <p:tav tm="0">
                                          <p:val>
                                            <p:strVal val="ppt_x"/>
                                          </p:val>
                                        </p:tav>
                                        <p:tav tm="100000">
                                          <p:val>
                                            <p:strVal val="ppt_x"/>
                                          </p:val>
                                        </p:tav>
                                      </p:tavLst>
                                    </p:anim>
                                    <p:anim calcmode="lin" valueType="num">
                                      <p:cBhvr>
                                        <p:cTn id="103" dur="1000"/>
                                        <p:tgtEl>
                                          <p:spTgt spid="18"/>
                                        </p:tgtEl>
                                        <p:attrNameLst>
                                          <p:attrName>ppt_y</p:attrName>
                                        </p:attrNameLst>
                                      </p:cBhvr>
                                      <p:tavLst>
                                        <p:tav tm="0">
                                          <p:val>
                                            <p:strVal val="ppt_y"/>
                                          </p:val>
                                        </p:tav>
                                        <p:tav tm="100000">
                                          <p:val>
                                            <p:strVal val="ppt_y-.1"/>
                                          </p:val>
                                        </p:tav>
                                      </p:tavLst>
                                    </p:anim>
                                    <p:set>
                                      <p:cBhvr>
                                        <p:cTn id="104" dur="1" fill="hold">
                                          <p:stCondLst>
                                            <p:cond delay="999"/>
                                          </p:stCondLst>
                                        </p:cTn>
                                        <p:tgtEl>
                                          <p:spTgt spid="18"/>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17"/>
                                        </p:tgtEl>
                                      </p:cBhvr>
                                    </p:animEffect>
                                    <p:anim calcmode="lin" valueType="num">
                                      <p:cBhvr>
                                        <p:cTn id="107" dur="1000"/>
                                        <p:tgtEl>
                                          <p:spTgt spid="17"/>
                                        </p:tgtEl>
                                        <p:attrNameLst>
                                          <p:attrName>ppt_x</p:attrName>
                                        </p:attrNameLst>
                                      </p:cBhvr>
                                      <p:tavLst>
                                        <p:tav tm="0">
                                          <p:val>
                                            <p:strVal val="ppt_x"/>
                                          </p:val>
                                        </p:tav>
                                        <p:tav tm="100000">
                                          <p:val>
                                            <p:strVal val="ppt_x"/>
                                          </p:val>
                                        </p:tav>
                                      </p:tavLst>
                                    </p:anim>
                                    <p:anim calcmode="lin" valueType="num">
                                      <p:cBhvr>
                                        <p:cTn id="108" dur="1000"/>
                                        <p:tgtEl>
                                          <p:spTgt spid="17"/>
                                        </p:tgtEl>
                                        <p:attrNameLst>
                                          <p:attrName>ppt_y</p:attrName>
                                        </p:attrNameLst>
                                      </p:cBhvr>
                                      <p:tavLst>
                                        <p:tav tm="0">
                                          <p:val>
                                            <p:strVal val="ppt_y"/>
                                          </p:val>
                                        </p:tav>
                                        <p:tav tm="100000">
                                          <p:val>
                                            <p:strVal val="ppt_y+.1"/>
                                          </p:val>
                                        </p:tav>
                                      </p:tavLst>
                                    </p:anim>
                                    <p:set>
                                      <p:cBhvr>
                                        <p:cTn id="109" dur="1" fill="hold">
                                          <p:stCondLst>
                                            <p:cond delay="9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500"/>
                                        <p:tgtEl>
                                          <p:spTgt spid="22"/>
                                        </p:tgtEl>
                                      </p:cBhvr>
                                    </p:animEffect>
                                  </p:childTnLst>
                                </p:cTn>
                              </p:par>
                              <p:par>
                                <p:cTn id="123" presetID="42" presetClass="entr" presetSubtype="0" fill="hold" grpId="0" nodeType="with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1000"/>
                                        <p:tgtEl>
                                          <p:spTgt spid="20"/>
                                        </p:tgtEl>
                                      </p:cBhvr>
                                    </p:animEffect>
                                    <p:anim calcmode="lin" valueType="num">
                                      <p:cBhvr>
                                        <p:cTn id="126" dur="1000" fill="hold"/>
                                        <p:tgtEl>
                                          <p:spTgt spid="20"/>
                                        </p:tgtEl>
                                        <p:attrNameLst>
                                          <p:attrName>ppt_x</p:attrName>
                                        </p:attrNameLst>
                                      </p:cBhvr>
                                      <p:tavLst>
                                        <p:tav tm="0">
                                          <p:val>
                                            <p:strVal val="#ppt_x"/>
                                          </p:val>
                                        </p:tav>
                                        <p:tav tm="100000">
                                          <p:val>
                                            <p:strVal val="#ppt_x"/>
                                          </p:val>
                                        </p:tav>
                                      </p:tavLst>
                                    </p:anim>
                                    <p:anim calcmode="lin" valueType="num">
                                      <p:cBhvr>
                                        <p:cTn id="127" dur="1000" fill="hold"/>
                                        <p:tgtEl>
                                          <p:spTgt spid="20"/>
                                        </p:tgtEl>
                                        <p:attrNameLst>
                                          <p:attrName>ppt_y</p:attrName>
                                        </p:attrNameLst>
                                      </p:cBhvr>
                                      <p:tavLst>
                                        <p:tav tm="0">
                                          <p:val>
                                            <p:strVal val="#ppt_y+.1"/>
                                          </p:val>
                                        </p:tav>
                                        <p:tav tm="100000">
                                          <p:val>
                                            <p:strVal val="#ppt_y"/>
                                          </p:val>
                                        </p:tav>
                                      </p:tavLst>
                                    </p:anim>
                                  </p:childTnLst>
                                </p:cTn>
                              </p:par>
                            </p:childTnLst>
                          </p:cTn>
                        </p:par>
                        <p:par>
                          <p:cTn id="128" fill="hold">
                            <p:stCondLst>
                              <p:cond delay="3500"/>
                            </p:stCondLst>
                            <p:childTnLst>
                              <p:par>
                                <p:cTn id="129" presetID="22" presetClass="entr" presetSubtype="1" fill="hold"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up)">
                                      <p:cBhvr>
                                        <p:cTn id="1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POURQUOI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p:cNvSpPr/>
          <p:nvPr/>
        </p:nvSpPr>
        <p:spPr>
          <a:xfrm>
            <a:off x="6084168" y="6309320"/>
            <a:ext cx="189667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Ésaïe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35 : 4-6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p:cNvSpPr/>
          <p:nvPr/>
        </p:nvSpPr>
        <p:spPr>
          <a:xfrm>
            <a:off x="-12787" y="954594"/>
            <a:ext cx="9144000"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54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POUR METTRE UN TERME À LA SOUFFRANCE HUMAINE</a:t>
            </a:r>
            <a:endParaRPr lang="es-ES"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p:cNvSpPr/>
          <p:nvPr/>
        </p:nvSpPr>
        <p:spPr>
          <a:xfrm>
            <a:off x="899592" y="2697882"/>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Dites à ceux qui ont le </a:t>
            </a:r>
            <a:r>
              <a:rPr lang="fr-FR"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coeur</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troublé :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Prenez courage, ne craignez point; Voici votre Dieu, la vengeance viendra, La rétribution de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Dieu ;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Il viendra lui-même, et vous sauvera.</a:t>
            </a:r>
          </a:p>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Alors s'ouvriront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les yeux des aveugles, S'ouvriront les oreilles des sourd</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t>
            </a:r>
          </a:p>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Alors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le boiteux sautera comme un cerf</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 langue du muet éclatera de joie</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141287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15"/>
                                        </p:tgtEl>
                                      </p:cBhvr>
                                    </p:animEffect>
                                    <p:anim calcmode="lin" valueType="num">
                                      <p:cBhvr>
                                        <p:cTn id="68" dur="1000"/>
                                        <p:tgtEl>
                                          <p:spTgt spid="15"/>
                                        </p:tgtEl>
                                        <p:attrNameLst>
                                          <p:attrName>ppt_x</p:attrName>
                                        </p:attrNameLst>
                                      </p:cBhvr>
                                      <p:tavLst>
                                        <p:tav tm="0">
                                          <p:val>
                                            <p:strVal val="ppt_x"/>
                                          </p:val>
                                        </p:tav>
                                        <p:tav tm="100000">
                                          <p:val>
                                            <p:strVal val="ppt_x"/>
                                          </p:val>
                                        </p:tav>
                                      </p:tavLst>
                                    </p:anim>
                                    <p:anim calcmode="lin" valueType="num">
                                      <p:cBhvr>
                                        <p:cTn id="69" dur="1000"/>
                                        <p:tgtEl>
                                          <p:spTgt spid="15"/>
                                        </p:tgtEl>
                                        <p:attrNameLst>
                                          <p:attrName>ppt_y</p:attrName>
                                        </p:attrNameLst>
                                      </p:cBhvr>
                                      <p:tavLst>
                                        <p:tav tm="0">
                                          <p:val>
                                            <p:strVal val="ppt_y"/>
                                          </p:val>
                                        </p:tav>
                                        <p:tav tm="100000">
                                          <p:val>
                                            <p:strVal val="ppt_y-.1"/>
                                          </p:val>
                                        </p:tav>
                                      </p:tavLst>
                                    </p:anim>
                                    <p:set>
                                      <p:cBhvr>
                                        <p:cTn id="70" dur="1" fill="hold">
                                          <p:stCondLst>
                                            <p:cond delay="999"/>
                                          </p:stCondLst>
                                        </p:cTn>
                                        <p:tgtEl>
                                          <p:spTgt spid="15"/>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0"/>
                                        <p:tgtEl>
                                          <p:spTgt spid="14"/>
                                        </p:tgtEl>
                                        <p:attrNameLst>
                                          <p:attrName>ppt_y</p:attrName>
                                        </p:attrNameLst>
                                      </p:cBhvr>
                                      <p:tavLst>
                                        <p:tav tm="0">
                                          <p:val>
                                            <p:strVal val="ppt_y"/>
                                          </p:val>
                                        </p:tav>
                                        <p:tav tm="100000">
                                          <p:val>
                                            <p:strVal val="ppt_y+.1"/>
                                          </p:val>
                                        </p:tav>
                                      </p:tavLst>
                                    </p:anim>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500"/>
                                        <p:tgtEl>
                                          <p:spTgt spid="19"/>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18"/>
                                        </p:tgtEl>
                                      </p:cBhvr>
                                    </p:animEffect>
                                    <p:anim calcmode="lin" valueType="num">
                                      <p:cBhvr>
                                        <p:cTn id="98" dur="1000"/>
                                        <p:tgtEl>
                                          <p:spTgt spid="18"/>
                                        </p:tgtEl>
                                        <p:attrNameLst>
                                          <p:attrName>ppt_x</p:attrName>
                                        </p:attrNameLst>
                                      </p:cBhvr>
                                      <p:tavLst>
                                        <p:tav tm="0">
                                          <p:val>
                                            <p:strVal val="ppt_x"/>
                                          </p:val>
                                        </p:tav>
                                        <p:tav tm="100000">
                                          <p:val>
                                            <p:strVal val="ppt_x"/>
                                          </p:val>
                                        </p:tav>
                                      </p:tavLst>
                                    </p:anim>
                                    <p:anim calcmode="lin" valueType="num">
                                      <p:cBhvr>
                                        <p:cTn id="99" dur="1000"/>
                                        <p:tgtEl>
                                          <p:spTgt spid="18"/>
                                        </p:tgtEl>
                                        <p:attrNameLst>
                                          <p:attrName>ppt_y</p:attrName>
                                        </p:attrNameLst>
                                      </p:cBhvr>
                                      <p:tavLst>
                                        <p:tav tm="0">
                                          <p:val>
                                            <p:strVal val="ppt_y"/>
                                          </p:val>
                                        </p:tav>
                                        <p:tav tm="100000">
                                          <p:val>
                                            <p:strVal val="ppt_y-.1"/>
                                          </p:val>
                                        </p:tav>
                                      </p:tavLst>
                                    </p:anim>
                                    <p:set>
                                      <p:cBhvr>
                                        <p:cTn id="100" dur="1" fill="hold">
                                          <p:stCondLst>
                                            <p:cond delay="999"/>
                                          </p:stCondLst>
                                        </p:cTn>
                                        <p:tgtEl>
                                          <p:spTgt spid="18"/>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17"/>
                                        </p:tgtEl>
                                      </p:cBhvr>
                                    </p:animEffect>
                                    <p:anim calcmode="lin" valueType="num">
                                      <p:cBhvr>
                                        <p:cTn id="103" dur="1000"/>
                                        <p:tgtEl>
                                          <p:spTgt spid="17"/>
                                        </p:tgtEl>
                                        <p:attrNameLst>
                                          <p:attrName>ppt_x</p:attrName>
                                        </p:attrNameLst>
                                      </p:cBhvr>
                                      <p:tavLst>
                                        <p:tav tm="0">
                                          <p:val>
                                            <p:strVal val="ppt_x"/>
                                          </p:val>
                                        </p:tav>
                                        <p:tav tm="100000">
                                          <p:val>
                                            <p:strVal val="ppt_x"/>
                                          </p:val>
                                        </p:tav>
                                      </p:tavLst>
                                    </p:anim>
                                    <p:anim calcmode="lin" valueType="num">
                                      <p:cBhvr>
                                        <p:cTn id="104" dur="1000"/>
                                        <p:tgtEl>
                                          <p:spTgt spid="17"/>
                                        </p:tgtEl>
                                        <p:attrNameLst>
                                          <p:attrName>ppt_y</p:attrName>
                                        </p:attrNameLst>
                                      </p:cBhvr>
                                      <p:tavLst>
                                        <p:tav tm="0">
                                          <p:val>
                                            <p:strVal val="ppt_y"/>
                                          </p:val>
                                        </p:tav>
                                        <p:tav tm="100000">
                                          <p:val>
                                            <p:strVal val="ppt_y+.1"/>
                                          </p:val>
                                        </p:tav>
                                      </p:tavLst>
                                    </p:anim>
                                    <p:set>
                                      <p:cBhvr>
                                        <p:cTn id="105" dur="1" fill="hold">
                                          <p:stCondLst>
                                            <p:cond delay="9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0"/>
                                        <p:tgtEl>
                                          <p:spTgt spid="21"/>
                                        </p:tgtEl>
                                      </p:cBhvr>
                                    </p:animEffect>
                                    <p:anim calcmode="lin" valueType="num">
                                      <p:cBhvr>
                                        <p:cTn id="113" dur="1000" fill="hold"/>
                                        <p:tgtEl>
                                          <p:spTgt spid="21"/>
                                        </p:tgtEl>
                                        <p:attrNameLst>
                                          <p:attrName>ppt_x</p:attrName>
                                        </p:attrNameLst>
                                      </p:cBhvr>
                                      <p:tavLst>
                                        <p:tav tm="0">
                                          <p:val>
                                            <p:strVal val="#ppt_x"/>
                                          </p:val>
                                        </p:tav>
                                        <p:tav tm="100000">
                                          <p:val>
                                            <p:strVal val="#ppt_x"/>
                                          </p:val>
                                        </p:tav>
                                      </p:tavLst>
                                    </p:anim>
                                    <p:anim calcmode="lin" valueType="num">
                                      <p:cBhvr>
                                        <p:cTn id="114" dur="1000" fill="hold"/>
                                        <p:tgtEl>
                                          <p:spTgt spid="21"/>
                                        </p:tgtEl>
                                        <p:attrNameLst>
                                          <p:attrName>ppt_y</p:attrName>
                                        </p:attrNameLst>
                                      </p:cBhvr>
                                      <p:tavLst>
                                        <p:tav tm="0">
                                          <p:val>
                                            <p:strVal val="#ppt_y+.1"/>
                                          </p:val>
                                        </p:tav>
                                        <p:tav tm="100000">
                                          <p:val>
                                            <p:strVal val="#ppt_y"/>
                                          </p:val>
                                        </p:tav>
                                      </p:tavLst>
                                    </p:anim>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1500"/>
                                        <p:tgtEl>
                                          <p:spTgt spid="22"/>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1000"/>
                                        <p:tgtEl>
                                          <p:spTgt spid="20"/>
                                        </p:tgtEl>
                                      </p:cBhvr>
                                    </p:animEffect>
                                    <p:anim calcmode="lin" valueType="num">
                                      <p:cBhvr>
                                        <p:cTn id="122" dur="1000" fill="hold"/>
                                        <p:tgtEl>
                                          <p:spTgt spid="20"/>
                                        </p:tgtEl>
                                        <p:attrNameLst>
                                          <p:attrName>ppt_x</p:attrName>
                                        </p:attrNameLst>
                                      </p:cBhvr>
                                      <p:tavLst>
                                        <p:tav tm="0">
                                          <p:val>
                                            <p:strVal val="#ppt_x"/>
                                          </p:val>
                                        </p:tav>
                                        <p:tav tm="100000">
                                          <p:val>
                                            <p:strVal val="#ppt_x"/>
                                          </p:val>
                                        </p:tav>
                                      </p:tavLst>
                                    </p:anim>
                                    <p:anim calcmode="lin" valueType="num">
                                      <p:cBhvr>
                                        <p:cTn id="123" dur="1000" fill="hold"/>
                                        <p:tgtEl>
                                          <p:spTgt spid="20"/>
                                        </p:tgtEl>
                                        <p:attrNameLst>
                                          <p:attrName>ppt_y</p:attrName>
                                        </p:attrNameLst>
                                      </p:cBhvr>
                                      <p:tavLst>
                                        <p:tav tm="0">
                                          <p:val>
                                            <p:strVal val="#ppt_y+.1"/>
                                          </p:val>
                                        </p:tav>
                                        <p:tav tm="100000">
                                          <p:val>
                                            <p:strVal val="#ppt_y"/>
                                          </p:val>
                                        </p:tav>
                                      </p:tavLst>
                                    </p:anim>
                                  </p:childTnLst>
                                </p:cTn>
                              </p:par>
                            </p:childTnLst>
                          </p:cTn>
                        </p:par>
                        <p:par>
                          <p:cTn id="124" fill="hold">
                            <p:stCondLst>
                              <p:cond delay="3500"/>
                            </p:stCondLst>
                            <p:childTnLst>
                              <p:par>
                                <p:cTn id="125" presetID="22" presetClass="entr" presetSubtype="1" fill="hold"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POURQUOI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p:cNvSpPr/>
          <p:nvPr/>
        </p:nvSpPr>
        <p:spPr>
          <a:xfrm>
            <a:off x="5436096" y="6309320"/>
            <a:ext cx="278153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Philippiens</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3 : 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p:cNvSpPr/>
          <p:nvPr/>
        </p:nvSpPr>
        <p:spPr>
          <a:xfrm>
            <a:off x="-12787" y="1196752"/>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POUR FAIRE DE NOUS DES CITOYENS </a:t>
            </a:r>
            <a: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r>
            <a:b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D’UN </a:t>
            </a:r>
            <a:r>
              <a:rPr lang="fr-FR" sz="4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MONDE MEILLEUR</a:t>
            </a:r>
          </a:p>
        </p:txBody>
      </p:sp>
      <p:sp>
        <p:nvSpPr>
          <p:cNvPr id="16" name="15 Rectángulo"/>
          <p:cNvSpPr/>
          <p:nvPr/>
        </p:nvSpPr>
        <p:spPr>
          <a:xfrm>
            <a:off x="1115616" y="2984753"/>
            <a:ext cx="7056784" cy="31085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Mais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notre cité à nous est dans les cieux</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d'où nous attendons aussi comme Sauveur le Seigneur Jésus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Christ, qui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transformera le corps de notre humiliation, en le rendant semblable au corps de sa gloire, par le pouvoir qu'il a de s'assujettir toutes choses. »</a:t>
            </a: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0130853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1" nodeType="clickEffect">
                                  <p:stCondLst>
                                    <p:cond delay="0"/>
                                  </p:stCondLst>
                                  <p:childTnLst>
                                    <p:animEffect transition="out" filter="fade">
                                      <p:cBhvr>
                                        <p:cTn id="82" dur="1000"/>
                                        <p:tgtEl>
                                          <p:spTgt spid="18"/>
                                        </p:tgtEl>
                                      </p:cBhvr>
                                    </p:animEffect>
                                    <p:anim calcmode="lin" valueType="num">
                                      <p:cBhvr>
                                        <p:cTn id="83" dur="1000"/>
                                        <p:tgtEl>
                                          <p:spTgt spid="18"/>
                                        </p:tgtEl>
                                        <p:attrNameLst>
                                          <p:attrName>ppt_x</p:attrName>
                                        </p:attrNameLst>
                                      </p:cBhvr>
                                      <p:tavLst>
                                        <p:tav tm="0">
                                          <p:val>
                                            <p:strVal val="ppt_x"/>
                                          </p:val>
                                        </p:tav>
                                        <p:tav tm="100000">
                                          <p:val>
                                            <p:strVal val="ppt_x"/>
                                          </p:val>
                                        </p:tav>
                                      </p:tavLst>
                                    </p:anim>
                                    <p:anim calcmode="lin" valueType="num">
                                      <p:cBhvr>
                                        <p:cTn id="84" dur="1000"/>
                                        <p:tgtEl>
                                          <p:spTgt spid="18"/>
                                        </p:tgtEl>
                                        <p:attrNameLst>
                                          <p:attrName>ppt_y</p:attrName>
                                        </p:attrNameLst>
                                      </p:cBhvr>
                                      <p:tavLst>
                                        <p:tav tm="0">
                                          <p:val>
                                            <p:strVal val="ppt_y"/>
                                          </p:val>
                                        </p:tav>
                                        <p:tav tm="100000">
                                          <p:val>
                                            <p:strVal val="ppt_y-.1"/>
                                          </p:val>
                                        </p:tav>
                                      </p:tavLst>
                                    </p:anim>
                                    <p:set>
                                      <p:cBhvr>
                                        <p:cTn id="85" dur="1" fill="hold">
                                          <p:stCondLst>
                                            <p:cond delay="999"/>
                                          </p:stCondLst>
                                        </p:cTn>
                                        <p:tgtEl>
                                          <p:spTgt spid="18"/>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7"/>
                                        </p:tgtEl>
                                      </p:cBhvr>
                                    </p:animEffect>
                                    <p:anim calcmode="lin" valueType="num">
                                      <p:cBhvr>
                                        <p:cTn id="88" dur="1000"/>
                                        <p:tgtEl>
                                          <p:spTgt spid="17"/>
                                        </p:tgtEl>
                                        <p:attrNameLst>
                                          <p:attrName>ppt_x</p:attrName>
                                        </p:attrNameLst>
                                      </p:cBhvr>
                                      <p:tavLst>
                                        <p:tav tm="0">
                                          <p:val>
                                            <p:strVal val="ppt_x"/>
                                          </p:val>
                                        </p:tav>
                                        <p:tav tm="100000">
                                          <p:val>
                                            <p:strVal val="ppt_x"/>
                                          </p:val>
                                        </p:tav>
                                      </p:tavLst>
                                    </p:anim>
                                    <p:anim calcmode="lin" valueType="num">
                                      <p:cBhvr>
                                        <p:cTn id="89" dur="1000"/>
                                        <p:tgtEl>
                                          <p:spTgt spid="17"/>
                                        </p:tgtEl>
                                        <p:attrNameLst>
                                          <p:attrName>ppt_y</p:attrName>
                                        </p:attrNameLst>
                                      </p:cBhvr>
                                      <p:tavLst>
                                        <p:tav tm="0">
                                          <p:val>
                                            <p:strVal val="ppt_y"/>
                                          </p:val>
                                        </p:tav>
                                        <p:tav tm="100000">
                                          <p:val>
                                            <p:strVal val="ppt_y+.1"/>
                                          </p:val>
                                        </p:tav>
                                      </p:tavLst>
                                    </p:anim>
                                    <p:set>
                                      <p:cBhvr>
                                        <p:cTn id="90" dur="1" fill="hold">
                                          <p:stCondLst>
                                            <p:cond delay="9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1000"/>
                            </p:stCondLst>
                            <p:childTnLst>
                              <p:par>
                                <p:cTn id="95" presetID="42" presetClass="entr" presetSubtype="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500"/>
                                        <p:tgtEl>
                                          <p:spTgt spid="22"/>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1000" fill="hold"/>
                                        <p:tgtEl>
                                          <p:spTgt spid="20"/>
                                        </p:tgtEl>
                                        <p:attrNameLst>
                                          <p:attrName>ppt_y</p:attrName>
                                        </p:attrNameLst>
                                      </p:cBhvr>
                                      <p:tavLst>
                                        <p:tav tm="0">
                                          <p:val>
                                            <p:strVal val="#ppt_y+.1"/>
                                          </p:val>
                                        </p:tav>
                                        <p:tav tm="100000">
                                          <p:val>
                                            <p:strVal val="#ppt_y"/>
                                          </p:val>
                                        </p:tav>
                                      </p:tavLst>
                                    </p:anim>
                                  </p:childTnLst>
                                </p:cTn>
                              </p:par>
                            </p:childTnLst>
                          </p:cTn>
                        </p:par>
                        <p:par>
                          <p:cTn id="109" fill="hold">
                            <p:stCondLst>
                              <p:cond delay="3500"/>
                            </p:stCondLst>
                            <p:childTnLst>
                              <p:par>
                                <p:cTn id="110" presetID="22" presetClass="entr" presetSubtype="1"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wipe(up)">
                                      <p:cBhvr>
                                        <p:cTn id="1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7" grpId="1"/>
      <p:bldP spid="18" grpId="0"/>
      <p:bldP spid="18" grpId="1"/>
      <p:bldP spid="19" grpId="0"/>
      <p:bldP spid="19" grpId="1"/>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POURQUOI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p:cNvSpPr/>
          <p:nvPr/>
        </p:nvSpPr>
        <p:spPr>
          <a:xfrm>
            <a:off x="5940152" y="6309320"/>
            <a:ext cx="2773975"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Psaume</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96 : 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p:cNvSpPr/>
          <p:nvPr/>
        </p:nvSpPr>
        <p:spPr>
          <a:xfrm>
            <a:off x="-36512" y="1196752"/>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POUR JUGER L’HUMANITÉ</a:t>
            </a:r>
          </a:p>
        </p:txBody>
      </p:sp>
      <p:sp>
        <p:nvSpPr>
          <p:cNvPr id="19" name="18 Rectángulo"/>
          <p:cNvSpPr/>
          <p:nvPr/>
        </p:nvSpPr>
        <p:spPr>
          <a:xfrm>
            <a:off x="1259632" y="2663041"/>
            <a:ext cx="6840761"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Devant l'Éternel! Car il vient, Car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il vient pour juger la terre; Il jugera le monde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avec justice, Et les peuples selon sa fidélité. »</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93141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POURQUOI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p:cNvSpPr/>
          <p:nvPr/>
        </p:nvSpPr>
        <p:spPr>
          <a:xfrm>
            <a:off x="4644008" y="6309320"/>
            <a:ext cx="336342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Thessaloniciens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 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p:cNvSpPr/>
          <p:nvPr/>
        </p:nvSpPr>
        <p:spPr>
          <a:xfrm>
            <a:off x="-36512" y="1137518"/>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POUR DÉTRUIRE LES RÉPROUVÉS</a:t>
            </a:r>
          </a:p>
        </p:txBody>
      </p:sp>
      <p:sp>
        <p:nvSpPr>
          <p:cNvPr id="22" name="21 Rectángulo"/>
          <p:cNvSpPr/>
          <p:nvPr/>
        </p:nvSpPr>
        <p:spPr>
          <a:xfrm>
            <a:off x="1043608" y="2411010"/>
            <a:ext cx="7467878"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Et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vous donner, à vous qui êtes affligés, du repos avec nous, lorsque le Seigneur Jésus apparaîtra du ciel avec les anges de sa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puissance, au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milieu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d'une flamme de feu</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pour punir </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ceux qui ne connaissent pas Dieu et ceux qui n'obéissent pas à l'Évangile de notre Seigneur </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Jésus. Ils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auront pour châtiment une ruine </a:t>
            </a:r>
            <a:r>
              <a:rPr lang="fr-F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éternelle</a:t>
            </a:r>
            <a:r>
              <a:rPr lang="fr-FR"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endPar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7115547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611560" y="2507412"/>
            <a:ext cx="8064896" cy="156966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4800" b="1" cap="all" dirty="0">
                <a:ln w="0"/>
                <a:solidFill>
                  <a:srgbClr val="002060"/>
                </a:solidFill>
                <a:effectLst>
                  <a:reflection blurRad="12700" stA="50000" endPos="50000" dist="5000" dir="5400000" sy="-100000" rotWithShape="0"/>
                </a:effectLst>
                <a:latin typeface="MicrogrammaDBolExt" pitchFamily="34" charset="0"/>
              </a:rPr>
              <a:t>COMMENT JÉSUS </a:t>
            </a:r>
            <a:r>
              <a:rPr lang="es-ES" sz="4800" b="1" cap="all" dirty="0" smtClean="0">
                <a:ln w="0"/>
                <a:solidFill>
                  <a:srgbClr val="002060"/>
                </a:solidFill>
                <a:effectLst>
                  <a:reflection blurRad="12700" stA="50000" endPos="50000" dist="5000" dir="5400000" sy="-100000" rotWithShape="0"/>
                </a:effectLst>
                <a:latin typeface="MicrogrammaDBolExt" pitchFamily="34" charset="0"/>
              </a:rPr>
              <a:t>REVIENDRA-T-IL ?</a:t>
            </a:r>
            <a:endParaRPr lang="es-ES" sz="4800" b="1" cap="all" dirty="0">
              <a:ln w="0"/>
              <a:solidFill>
                <a:srgbClr val="002060"/>
              </a:soli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896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8" name="37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p:cNvSpPr/>
          <p:nvPr/>
        </p:nvSpPr>
        <p:spPr>
          <a:xfrm>
            <a:off x="6372200" y="6269250"/>
            <a:ext cx="191135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Actes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 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p:cNvSpPr/>
          <p:nvPr/>
        </p:nvSpPr>
        <p:spPr>
          <a:xfrm>
            <a:off x="0"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PERSONNELLEMENT</a:t>
            </a:r>
            <a:endParaRPr lang="es-ES"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p:cNvSpPr/>
          <p:nvPr/>
        </p:nvSpPr>
        <p:spPr>
          <a:xfrm>
            <a:off x="782178" y="2255961"/>
            <a:ext cx="7501379"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Après avoir dit cela, il fut élevé pendant qu'ils le regardaient, et une nuée le déroba à leurs yeux.</a:t>
            </a:r>
          </a:p>
          <a:p>
            <a:r>
              <a:rPr lang="fr-FR"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Et comme ils avaient les regards fixés vers le ciel pendant qu'il s'en allait, voici, deux hommes vêtus de blanc leur apparurent</a:t>
            </a:r>
            <a:r>
              <a:rPr lang="fr-FR"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et dirent: Hommes Galiléens, pourquoi vous arrêtez-vous à regarder au ciel? </a:t>
            </a:r>
            <a:r>
              <a:rPr lang="fr-FR" sz="2600" b="1" i="1" spc="50" dirty="0">
                <a:ln w="11430"/>
                <a:solidFill>
                  <a:srgbClr val="FF0000"/>
                </a:solidFill>
                <a:effectLst>
                  <a:outerShdw blurRad="76200" dist="50800" dir="5400000" algn="tl" rotWithShape="0">
                    <a:srgbClr val="000000">
                      <a:alpha val="65000"/>
                    </a:srgbClr>
                  </a:outerShdw>
                </a:effectLst>
                <a:latin typeface="Myriad Pro" pitchFamily="34" charset="0"/>
              </a:rPr>
              <a:t>Ce Jésus</a:t>
            </a:r>
            <a:r>
              <a:rPr lang="fr-FR"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qui a été enlevé au ciel du milieu de vous, </a:t>
            </a:r>
            <a:r>
              <a:rPr lang="fr-FR" sz="2600" b="1" i="1" spc="50" dirty="0">
                <a:ln w="11430"/>
                <a:solidFill>
                  <a:srgbClr val="FF0000"/>
                </a:solidFill>
                <a:effectLst>
                  <a:outerShdw blurRad="76200" dist="50800" dir="5400000" algn="tl" rotWithShape="0">
                    <a:srgbClr val="000000">
                      <a:alpha val="65000"/>
                    </a:srgbClr>
                  </a:outerShdw>
                </a:effectLst>
                <a:latin typeface="Myriad Pro" pitchFamily="34" charset="0"/>
              </a:rPr>
              <a:t>viendra de la même manière que vous l'avez vu allant au ciel</a:t>
            </a:r>
            <a:r>
              <a:rPr lang="fr-FR"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8097970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24"/>
                                        </p:tgtEl>
                                      </p:cBhvr>
                                    </p:animEffect>
                                    <p:anim calcmode="lin" valueType="num">
                                      <p:cBhvr>
                                        <p:cTn id="42" dur="1000"/>
                                        <p:tgtEl>
                                          <p:spTgt spid="24"/>
                                        </p:tgtEl>
                                        <p:attrNameLst>
                                          <p:attrName>ppt_x</p:attrName>
                                        </p:attrNameLst>
                                      </p:cBhvr>
                                      <p:tavLst>
                                        <p:tav tm="0">
                                          <p:val>
                                            <p:strVal val="ppt_x"/>
                                          </p:val>
                                        </p:tav>
                                        <p:tav tm="100000">
                                          <p:val>
                                            <p:strVal val="ppt_x"/>
                                          </p:val>
                                        </p:tav>
                                      </p:tavLst>
                                    </p:anim>
                                    <p:anim calcmode="lin" valueType="num">
                                      <p:cBhvr>
                                        <p:cTn id="43" dur="1000"/>
                                        <p:tgtEl>
                                          <p:spTgt spid="24"/>
                                        </p:tgtEl>
                                        <p:attrNameLst>
                                          <p:attrName>ppt_y</p:attrName>
                                        </p:attrNameLst>
                                      </p:cBhvr>
                                      <p:tavLst>
                                        <p:tav tm="0">
                                          <p:val>
                                            <p:strVal val="ppt_y"/>
                                          </p:val>
                                        </p:tav>
                                        <p:tav tm="100000">
                                          <p:val>
                                            <p:strVal val="ppt_y-.1"/>
                                          </p:val>
                                        </p:tav>
                                      </p:tavLst>
                                    </p:anim>
                                    <p:set>
                                      <p:cBhvr>
                                        <p:cTn id="44" dur="1" fill="hold">
                                          <p:stCondLst>
                                            <p:cond delay="999"/>
                                          </p:stCondLst>
                                        </p:cTn>
                                        <p:tgtEl>
                                          <p:spTgt spid="24"/>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23"/>
                                        </p:tgtEl>
                                      </p:cBhvr>
                                    </p:animEffect>
                                    <p:anim calcmode="lin" valueType="num">
                                      <p:cBhvr>
                                        <p:cTn id="47" dur="1000"/>
                                        <p:tgtEl>
                                          <p:spTgt spid="23"/>
                                        </p:tgtEl>
                                        <p:attrNameLst>
                                          <p:attrName>ppt_x</p:attrName>
                                        </p:attrNameLst>
                                      </p:cBhvr>
                                      <p:tavLst>
                                        <p:tav tm="0">
                                          <p:val>
                                            <p:strVal val="ppt_x"/>
                                          </p:val>
                                        </p:tav>
                                        <p:tav tm="100000">
                                          <p:val>
                                            <p:strVal val="ppt_x"/>
                                          </p:val>
                                        </p:tav>
                                      </p:tavLst>
                                    </p:anim>
                                    <p:anim calcmode="lin" valueType="num">
                                      <p:cBhvr>
                                        <p:cTn id="48" dur="1000"/>
                                        <p:tgtEl>
                                          <p:spTgt spid="23"/>
                                        </p:tgtEl>
                                        <p:attrNameLst>
                                          <p:attrName>ppt_y</p:attrName>
                                        </p:attrNameLst>
                                      </p:cBhvr>
                                      <p:tavLst>
                                        <p:tav tm="0">
                                          <p:val>
                                            <p:strVal val="ppt_y"/>
                                          </p:val>
                                        </p:tav>
                                        <p:tav tm="100000">
                                          <p:val>
                                            <p:strVal val="ppt_y+.1"/>
                                          </p:val>
                                        </p:tav>
                                      </p:tavLst>
                                    </p:anim>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27"/>
                                        </p:tgtEl>
                                      </p:cBhvr>
                                    </p:animEffect>
                                    <p:anim calcmode="lin" valueType="num">
                                      <p:cBhvr>
                                        <p:cTn id="72" dur="1000"/>
                                        <p:tgtEl>
                                          <p:spTgt spid="27"/>
                                        </p:tgtEl>
                                        <p:attrNameLst>
                                          <p:attrName>ppt_x</p:attrName>
                                        </p:attrNameLst>
                                      </p:cBhvr>
                                      <p:tavLst>
                                        <p:tav tm="0">
                                          <p:val>
                                            <p:strVal val="ppt_x"/>
                                          </p:val>
                                        </p:tav>
                                        <p:tav tm="100000">
                                          <p:val>
                                            <p:strVal val="ppt_x"/>
                                          </p:val>
                                        </p:tav>
                                      </p:tavLst>
                                    </p:anim>
                                    <p:anim calcmode="lin" valueType="num">
                                      <p:cBhvr>
                                        <p:cTn id="73" dur="1000"/>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6"/>
                                        </p:tgtEl>
                                      </p:cBhvr>
                                    </p:animEffect>
                                    <p:anim calcmode="lin" valueType="num">
                                      <p:cBhvr>
                                        <p:cTn id="77" dur="1000"/>
                                        <p:tgtEl>
                                          <p:spTgt spid="26"/>
                                        </p:tgtEl>
                                        <p:attrNameLst>
                                          <p:attrName>ppt_x</p:attrName>
                                        </p:attrNameLst>
                                      </p:cBhvr>
                                      <p:tavLst>
                                        <p:tav tm="0">
                                          <p:val>
                                            <p:strVal val="ppt_x"/>
                                          </p:val>
                                        </p:tav>
                                        <p:tav tm="100000">
                                          <p:val>
                                            <p:strVal val="ppt_x"/>
                                          </p:val>
                                        </p:tav>
                                      </p:tavLst>
                                    </p:anim>
                                    <p:anim calcmode="lin" valueType="num">
                                      <p:cBhvr>
                                        <p:cTn id="78" dur="1000"/>
                                        <p:tgtEl>
                                          <p:spTgt spid="26"/>
                                        </p:tgtEl>
                                        <p:attrNameLst>
                                          <p:attrName>ppt_y</p:attrName>
                                        </p:attrNameLst>
                                      </p:cBhvr>
                                      <p:tavLst>
                                        <p:tav tm="0">
                                          <p:val>
                                            <p:strVal val="ppt_y"/>
                                          </p:val>
                                        </p:tav>
                                        <p:tav tm="100000">
                                          <p:val>
                                            <p:strVal val="ppt_y+.1"/>
                                          </p:val>
                                        </p:tav>
                                      </p:tavLst>
                                    </p:anim>
                                    <p:set>
                                      <p:cBhvr>
                                        <p:cTn id="79" dur="1" fill="hold">
                                          <p:stCondLst>
                                            <p:cond delay="9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000"/>
                                        <p:tgtEl>
                                          <p:spTgt spid="30"/>
                                        </p:tgtEl>
                                      </p:cBhvr>
                                    </p:animEffect>
                                    <p:anim calcmode="lin" valueType="num">
                                      <p:cBhvr>
                                        <p:cTn id="87" dur="1000" fill="hold"/>
                                        <p:tgtEl>
                                          <p:spTgt spid="30"/>
                                        </p:tgtEl>
                                        <p:attrNameLst>
                                          <p:attrName>ppt_x</p:attrName>
                                        </p:attrNameLst>
                                      </p:cBhvr>
                                      <p:tavLst>
                                        <p:tav tm="0">
                                          <p:val>
                                            <p:strVal val="#ppt_x"/>
                                          </p:val>
                                        </p:tav>
                                        <p:tav tm="100000">
                                          <p:val>
                                            <p:strVal val="#ppt_x"/>
                                          </p:val>
                                        </p:tav>
                                      </p:tavLst>
                                    </p:anim>
                                    <p:anim calcmode="lin" valueType="num">
                                      <p:cBhvr>
                                        <p:cTn id="88" dur="1000" fill="hold"/>
                                        <p:tgtEl>
                                          <p:spTgt spid="3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30"/>
                                        </p:tgtEl>
                                      </p:cBhvr>
                                    </p:animEffect>
                                    <p:anim calcmode="lin" valueType="num">
                                      <p:cBhvr>
                                        <p:cTn id="102" dur="1000"/>
                                        <p:tgtEl>
                                          <p:spTgt spid="30"/>
                                        </p:tgtEl>
                                        <p:attrNameLst>
                                          <p:attrName>ppt_x</p:attrName>
                                        </p:attrNameLst>
                                      </p:cBhvr>
                                      <p:tavLst>
                                        <p:tav tm="0">
                                          <p:val>
                                            <p:strVal val="ppt_x"/>
                                          </p:val>
                                        </p:tav>
                                        <p:tav tm="100000">
                                          <p:val>
                                            <p:strVal val="ppt_x"/>
                                          </p:val>
                                        </p:tav>
                                      </p:tavLst>
                                    </p:anim>
                                    <p:anim calcmode="lin" valueType="num">
                                      <p:cBhvr>
                                        <p:cTn id="103" dur="1000"/>
                                        <p:tgtEl>
                                          <p:spTgt spid="30"/>
                                        </p:tgtEl>
                                        <p:attrNameLst>
                                          <p:attrName>ppt_y</p:attrName>
                                        </p:attrNameLst>
                                      </p:cBhvr>
                                      <p:tavLst>
                                        <p:tav tm="0">
                                          <p:val>
                                            <p:strVal val="ppt_y"/>
                                          </p:val>
                                        </p:tav>
                                        <p:tav tm="100000">
                                          <p:val>
                                            <p:strVal val="ppt_y-.1"/>
                                          </p:val>
                                        </p:tav>
                                      </p:tavLst>
                                    </p:anim>
                                    <p:set>
                                      <p:cBhvr>
                                        <p:cTn id="104" dur="1" fill="hold">
                                          <p:stCondLst>
                                            <p:cond delay="999"/>
                                          </p:stCondLst>
                                        </p:cTn>
                                        <p:tgtEl>
                                          <p:spTgt spid="30"/>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29"/>
                                        </p:tgtEl>
                                      </p:cBhvr>
                                    </p:animEffect>
                                    <p:anim calcmode="lin" valueType="num">
                                      <p:cBhvr>
                                        <p:cTn id="107" dur="1000"/>
                                        <p:tgtEl>
                                          <p:spTgt spid="29"/>
                                        </p:tgtEl>
                                        <p:attrNameLst>
                                          <p:attrName>ppt_x</p:attrName>
                                        </p:attrNameLst>
                                      </p:cBhvr>
                                      <p:tavLst>
                                        <p:tav tm="0">
                                          <p:val>
                                            <p:strVal val="ppt_x"/>
                                          </p:val>
                                        </p:tav>
                                        <p:tav tm="100000">
                                          <p:val>
                                            <p:strVal val="ppt_x"/>
                                          </p:val>
                                        </p:tav>
                                      </p:tavLst>
                                    </p:anim>
                                    <p:anim calcmode="lin" valueType="num">
                                      <p:cBhvr>
                                        <p:cTn id="108" dur="1000"/>
                                        <p:tgtEl>
                                          <p:spTgt spid="29"/>
                                        </p:tgtEl>
                                        <p:attrNameLst>
                                          <p:attrName>ppt_y</p:attrName>
                                        </p:attrNameLst>
                                      </p:cBhvr>
                                      <p:tavLst>
                                        <p:tav tm="0">
                                          <p:val>
                                            <p:strVal val="ppt_y"/>
                                          </p:val>
                                        </p:tav>
                                        <p:tav tm="100000">
                                          <p:val>
                                            <p:strVal val="ppt_y+.1"/>
                                          </p:val>
                                        </p:tav>
                                      </p:tavLst>
                                    </p:anim>
                                    <p:set>
                                      <p:cBhvr>
                                        <p:cTn id="109" dur="1" fill="hold">
                                          <p:stCondLst>
                                            <p:cond delay="999"/>
                                          </p:stCondLst>
                                        </p:cTn>
                                        <p:tgtEl>
                                          <p:spTgt spid="2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1000"/>
                                        <p:tgtEl>
                                          <p:spTgt spid="33"/>
                                        </p:tgtEl>
                                      </p:cBhvr>
                                    </p:animEffect>
                                    <p:anim calcmode="lin" valueType="num">
                                      <p:cBhvr>
                                        <p:cTn id="117" dur="1000" fill="hold"/>
                                        <p:tgtEl>
                                          <p:spTgt spid="33"/>
                                        </p:tgtEl>
                                        <p:attrNameLst>
                                          <p:attrName>ppt_x</p:attrName>
                                        </p:attrNameLst>
                                      </p:cBhvr>
                                      <p:tavLst>
                                        <p:tav tm="0">
                                          <p:val>
                                            <p:strVal val="#ppt_x"/>
                                          </p:val>
                                        </p:tav>
                                        <p:tav tm="100000">
                                          <p:val>
                                            <p:strVal val="#ppt_x"/>
                                          </p:val>
                                        </p:tav>
                                      </p:tavLst>
                                    </p:anim>
                                    <p:anim calcmode="lin" valueType="num">
                                      <p:cBhvr>
                                        <p:cTn id="118" dur="1000" fill="hold"/>
                                        <p:tgtEl>
                                          <p:spTgt spid="3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1000"/>
                                        <p:tgtEl>
                                          <p:spTgt spid="32"/>
                                        </p:tgtEl>
                                      </p:cBhvr>
                                    </p:animEffect>
                                    <p:anim calcmode="lin" valueType="num">
                                      <p:cBhvr>
                                        <p:cTn id="122" dur="1000" fill="hold"/>
                                        <p:tgtEl>
                                          <p:spTgt spid="32"/>
                                        </p:tgtEl>
                                        <p:attrNameLst>
                                          <p:attrName>ppt_x</p:attrName>
                                        </p:attrNameLst>
                                      </p:cBhvr>
                                      <p:tavLst>
                                        <p:tav tm="0">
                                          <p:val>
                                            <p:strVal val="#ppt_x"/>
                                          </p:val>
                                        </p:tav>
                                        <p:tav tm="100000">
                                          <p:val>
                                            <p:strVal val="#ppt_x"/>
                                          </p:val>
                                        </p:tav>
                                      </p:tavLst>
                                    </p:anim>
                                    <p:anim calcmode="lin" valueType="num">
                                      <p:cBhvr>
                                        <p:cTn id="123" dur="1000" fill="hold"/>
                                        <p:tgtEl>
                                          <p:spTgt spid="32"/>
                                        </p:tgtEl>
                                        <p:attrNameLst>
                                          <p:attrName>ppt_y</p:attrName>
                                        </p:attrNameLst>
                                      </p:cBhvr>
                                      <p:tavLst>
                                        <p:tav tm="0">
                                          <p:val>
                                            <p:strVal val="#ppt_y+.1"/>
                                          </p:val>
                                        </p:tav>
                                        <p:tav tm="100000">
                                          <p:val>
                                            <p:strVal val="#ppt_y"/>
                                          </p:val>
                                        </p:tav>
                                      </p:tavLst>
                                    </p:anim>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500"/>
                                        <p:tgtEl>
                                          <p:spTgt spid="34"/>
                                        </p:tgtEl>
                                      </p:cBhvr>
                                    </p:animEffect>
                                  </p:childTnLst>
                                </p:cTn>
                              </p:par>
                            </p:childTnLst>
                          </p:cTn>
                        </p:par>
                      </p:childTnLst>
                    </p:cTn>
                  </p:par>
                  <p:par>
                    <p:cTn id="128" fill="hold">
                      <p:stCondLst>
                        <p:cond delay="indefinite"/>
                      </p:stCondLst>
                      <p:childTnLst>
                        <p:par>
                          <p:cTn id="129" fill="hold">
                            <p:stCondLst>
                              <p:cond delay="0"/>
                            </p:stCondLst>
                            <p:childTnLst>
                              <p:par>
                                <p:cTn id="130" presetID="47" presetClass="exit" presetSubtype="0" fill="hold" grpId="1" nodeType="clickEffect">
                                  <p:stCondLst>
                                    <p:cond delay="0"/>
                                  </p:stCondLst>
                                  <p:childTnLst>
                                    <p:animEffect transition="out" filter="fade">
                                      <p:cBhvr>
                                        <p:cTn id="131" dur="1000"/>
                                        <p:tgtEl>
                                          <p:spTgt spid="33"/>
                                        </p:tgtEl>
                                      </p:cBhvr>
                                    </p:animEffect>
                                    <p:anim calcmode="lin" valueType="num">
                                      <p:cBhvr>
                                        <p:cTn id="132" dur="1000"/>
                                        <p:tgtEl>
                                          <p:spTgt spid="33"/>
                                        </p:tgtEl>
                                        <p:attrNameLst>
                                          <p:attrName>ppt_x</p:attrName>
                                        </p:attrNameLst>
                                      </p:cBhvr>
                                      <p:tavLst>
                                        <p:tav tm="0">
                                          <p:val>
                                            <p:strVal val="ppt_x"/>
                                          </p:val>
                                        </p:tav>
                                        <p:tav tm="100000">
                                          <p:val>
                                            <p:strVal val="ppt_x"/>
                                          </p:val>
                                        </p:tav>
                                      </p:tavLst>
                                    </p:anim>
                                    <p:anim calcmode="lin" valueType="num">
                                      <p:cBhvr>
                                        <p:cTn id="133" dur="1000"/>
                                        <p:tgtEl>
                                          <p:spTgt spid="33"/>
                                        </p:tgtEl>
                                        <p:attrNameLst>
                                          <p:attrName>ppt_y</p:attrName>
                                        </p:attrNameLst>
                                      </p:cBhvr>
                                      <p:tavLst>
                                        <p:tav tm="0">
                                          <p:val>
                                            <p:strVal val="ppt_y"/>
                                          </p:val>
                                        </p:tav>
                                        <p:tav tm="100000">
                                          <p:val>
                                            <p:strVal val="ppt_y-.1"/>
                                          </p:val>
                                        </p:tav>
                                      </p:tavLst>
                                    </p:anim>
                                    <p:set>
                                      <p:cBhvr>
                                        <p:cTn id="134" dur="1" fill="hold">
                                          <p:stCondLst>
                                            <p:cond delay="999"/>
                                          </p:stCondLst>
                                        </p:cTn>
                                        <p:tgtEl>
                                          <p:spTgt spid="33"/>
                                        </p:tgtEl>
                                        <p:attrNameLst>
                                          <p:attrName>style.visibility</p:attrName>
                                        </p:attrNameLst>
                                      </p:cBhvr>
                                      <p:to>
                                        <p:strVal val="hidden"/>
                                      </p:to>
                                    </p:set>
                                  </p:childTnLst>
                                </p:cTn>
                              </p:par>
                              <p:par>
                                <p:cTn id="135" presetID="42" presetClass="exit" presetSubtype="0" fill="hold" grpId="1" nodeType="withEffect">
                                  <p:stCondLst>
                                    <p:cond delay="0"/>
                                  </p:stCondLst>
                                  <p:childTnLst>
                                    <p:animEffect transition="out" filter="fade">
                                      <p:cBhvr>
                                        <p:cTn id="136" dur="1000"/>
                                        <p:tgtEl>
                                          <p:spTgt spid="32"/>
                                        </p:tgtEl>
                                      </p:cBhvr>
                                    </p:animEffect>
                                    <p:anim calcmode="lin" valueType="num">
                                      <p:cBhvr>
                                        <p:cTn id="137" dur="1000"/>
                                        <p:tgtEl>
                                          <p:spTgt spid="32"/>
                                        </p:tgtEl>
                                        <p:attrNameLst>
                                          <p:attrName>ppt_x</p:attrName>
                                        </p:attrNameLst>
                                      </p:cBhvr>
                                      <p:tavLst>
                                        <p:tav tm="0">
                                          <p:val>
                                            <p:strVal val="ppt_x"/>
                                          </p:val>
                                        </p:tav>
                                        <p:tav tm="100000">
                                          <p:val>
                                            <p:strVal val="ppt_x"/>
                                          </p:val>
                                        </p:tav>
                                      </p:tavLst>
                                    </p:anim>
                                    <p:anim calcmode="lin" valueType="num">
                                      <p:cBhvr>
                                        <p:cTn id="138" dur="1000"/>
                                        <p:tgtEl>
                                          <p:spTgt spid="32"/>
                                        </p:tgtEl>
                                        <p:attrNameLst>
                                          <p:attrName>ppt_y</p:attrName>
                                        </p:attrNameLst>
                                      </p:cBhvr>
                                      <p:tavLst>
                                        <p:tav tm="0">
                                          <p:val>
                                            <p:strVal val="ppt_y"/>
                                          </p:val>
                                        </p:tav>
                                        <p:tav tm="100000">
                                          <p:val>
                                            <p:strVal val="ppt_y+.1"/>
                                          </p:val>
                                        </p:tav>
                                      </p:tavLst>
                                    </p:anim>
                                    <p:set>
                                      <p:cBhvr>
                                        <p:cTn id="139" dur="1" fill="hold">
                                          <p:stCondLst>
                                            <p:cond delay="999"/>
                                          </p:stCondLst>
                                        </p:cTn>
                                        <p:tgtEl>
                                          <p:spTgt spid="3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par>
                          <p:cTn id="143" fill="hold">
                            <p:stCondLst>
                              <p:cond delay="1000"/>
                            </p:stCondLst>
                            <p:childTnLst>
                              <p:par>
                                <p:cTn id="144" presetID="42" presetClass="entr" presetSubtype="0" fill="hold" grpId="0"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fade">
                                      <p:cBhvr>
                                        <p:cTn id="146" dur="1000"/>
                                        <p:tgtEl>
                                          <p:spTgt spid="36"/>
                                        </p:tgtEl>
                                      </p:cBhvr>
                                    </p:animEffect>
                                    <p:anim calcmode="lin" valueType="num">
                                      <p:cBhvr>
                                        <p:cTn id="147" dur="1000" fill="hold"/>
                                        <p:tgtEl>
                                          <p:spTgt spid="36"/>
                                        </p:tgtEl>
                                        <p:attrNameLst>
                                          <p:attrName>ppt_x</p:attrName>
                                        </p:attrNameLst>
                                      </p:cBhvr>
                                      <p:tavLst>
                                        <p:tav tm="0">
                                          <p:val>
                                            <p:strVal val="#ppt_x"/>
                                          </p:val>
                                        </p:tav>
                                        <p:tav tm="100000">
                                          <p:val>
                                            <p:strVal val="#ppt_x"/>
                                          </p:val>
                                        </p:tav>
                                      </p:tavLst>
                                    </p:anim>
                                    <p:anim calcmode="lin" valueType="num">
                                      <p:cBhvr>
                                        <p:cTn id="148" dur="1000" fill="hold"/>
                                        <p:tgtEl>
                                          <p:spTgt spid="3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1000"/>
                                        <p:tgtEl>
                                          <p:spTgt spid="35"/>
                                        </p:tgtEl>
                                      </p:cBhvr>
                                    </p:animEffect>
                                    <p:anim calcmode="lin" valueType="num">
                                      <p:cBhvr>
                                        <p:cTn id="152" dur="1000" fill="hold"/>
                                        <p:tgtEl>
                                          <p:spTgt spid="35"/>
                                        </p:tgtEl>
                                        <p:attrNameLst>
                                          <p:attrName>ppt_x</p:attrName>
                                        </p:attrNameLst>
                                      </p:cBhvr>
                                      <p:tavLst>
                                        <p:tav tm="0">
                                          <p:val>
                                            <p:strVal val="#ppt_x"/>
                                          </p:val>
                                        </p:tav>
                                        <p:tav tm="100000">
                                          <p:val>
                                            <p:strVal val="#ppt_x"/>
                                          </p:val>
                                        </p:tav>
                                      </p:tavLst>
                                    </p:anim>
                                    <p:anim calcmode="lin" valueType="num">
                                      <p:cBhvr>
                                        <p:cTn id="153" dur="1000" fill="hold"/>
                                        <p:tgtEl>
                                          <p:spTgt spid="35"/>
                                        </p:tgtEl>
                                        <p:attrNameLst>
                                          <p:attrName>ppt_y</p:attrName>
                                        </p:attrNameLst>
                                      </p:cBhvr>
                                      <p:tavLst>
                                        <p:tav tm="0">
                                          <p:val>
                                            <p:strVal val="#ppt_y+.1"/>
                                          </p:val>
                                        </p:tav>
                                        <p:tav tm="100000">
                                          <p:val>
                                            <p:strVal val="#ppt_y"/>
                                          </p:val>
                                        </p:tav>
                                      </p:tavLst>
                                    </p:anim>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fade">
                                      <p:cBhvr>
                                        <p:cTn id="157" dur="1500"/>
                                        <p:tgtEl>
                                          <p:spTgt spid="37"/>
                                        </p:tgtEl>
                                      </p:cBhvr>
                                    </p:animEffect>
                                  </p:childTnLst>
                                </p:cTn>
                              </p:par>
                            </p:childTnLst>
                          </p:cTn>
                        </p:par>
                        <p:par>
                          <p:cTn id="158" fill="hold">
                            <p:stCondLst>
                              <p:cond delay="3500"/>
                            </p:stCondLst>
                            <p:childTnLst>
                              <p:par>
                                <p:cTn id="159" presetID="22" presetClass="entr" presetSubtype="1" fill="hold" nodeType="after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ipe(up)">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10" grpId="0"/>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8" name="37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p:cNvSpPr/>
          <p:nvPr/>
        </p:nvSpPr>
        <p:spPr>
          <a:xfrm>
            <a:off x="6084168" y="6269250"/>
            <a:ext cx="19688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 : 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p:cNvSpPr/>
          <p:nvPr/>
        </p:nvSpPr>
        <p:spPr>
          <a:xfrm>
            <a:off x="-36512"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ET TANGIBLE</a:t>
            </a:r>
            <a:endParaRPr lang="es-ES"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p:cNvSpPr/>
          <p:nvPr/>
        </p:nvSpPr>
        <p:spPr>
          <a:xfrm>
            <a:off x="782178" y="2276872"/>
            <a:ext cx="7966286"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Tandis qu'ils parlaient de la sorte, lui-même se présenta au milieu d'eux, et leur dit: La paix soit avec </a:t>
            </a:r>
            <a:r>
              <a:rPr lang="fr-FR"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vous! Saisis </a:t>
            </a:r>
            <a:r>
              <a:rPr lang="fr-FR"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frayeur et d'épouvante, ils croyaient voir un esprit.</a:t>
            </a:r>
          </a:p>
          <a:p>
            <a:r>
              <a:rPr lang="fr-FR"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Mais il leur dit: Pourquoi êtes-vous troublés, et pourquoi pareilles pensées s'élèvent-elles dans vos </a:t>
            </a:r>
            <a:r>
              <a:rPr lang="fr-FR"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coeurs</a:t>
            </a:r>
            <a:r>
              <a:rPr lang="fr-FR"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fr-FR" sz="2400" b="1" i="1" spc="50" dirty="0">
                <a:ln w="11430"/>
                <a:solidFill>
                  <a:srgbClr val="FF0000"/>
                </a:solidFill>
                <a:effectLst>
                  <a:outerShdw blurRad="76200" dist="50800" dir="5400000" algn="tl" rotWithShape="0">
                    <a:srgbClr val="000000">
                      <a:alpha val="65000"/>
                    </a:srgbClr>
                  </a:outerShdw>
                </a:effectLst>
                <a:latin typeface="Myriad Pro" pitchFamily="34" charset="0"/>
              </a:rPr>
              <a:t>Voyez mes mains et mes pieds, c'est bien moi; touchez-moi et voyez: un esprit n'a ni chair ni os, comme vous voyez que j'ai.</a:t>
            </a:r>
          </a:p>
          <a:p>
            <a:r>
              <a:rPr lang="fr-FR"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Et en disant cela, il leur montra ses mains et ses pieds. »</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4594406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7"/>
                                        </p:tgtEl>
                                      </p:cBhvr>
                                    </p:animEffect>
                                    <p:anim calcmode="lin" valueType="num">
                                      <p:cBhvr>
                                        <p:cTn id="68" dur="1000"/>
                                        <p:tgtEl>
                                          <p:spTgt spid="27"/>
                                        </p:tgtEl>
                                        <p:attrNameLst>
                                          <p:attrName>ppt_x</p:attrName>
                                        </p:attrNameLst>
                                      </p:cBhvr>
                                      <p:tavLst>
                                        <p:tav tm="0">
                                          <p:val>
                                            <p:strVal val="ppt_x"/>
                                          </p:val>
                                        </p:tav>
                                        <p:tav tm="100000">
                                          <p:val>
                                            <p:strVal val="ppt_x"/>
                                          </p:val>
                                        </p:tav>
                                      </p:tavLst>
                                    </p:anim>
                                    <p:anim calcmode="lin" valueType="num">
                                      <p:cBhvr>
                                        <p:cTn id="69" dur="1000"/>
                                        <p:tgtEl>
                                          <p:spTgt spid="27"/>
                                        </p:tgtEl>
                                        <p:attrNameLst>
                                          <p:attrName>ppt_y</p:attrName>
                                        </p:attrNameLst>
                                      </p:cBhvr>
                                      <p:tavLst>
                                        <p:tav tm="0">
                                          <p:val>
                                            <p:strVal val="ppt_y"/>
                                          </p:val>
                                        </p:tav>
                                        <p:tav tm="100000">
                                          <p:val>
                                            <p:strVal val="ppt_y-.1"/>
                                          </p:val>
                                        </p:tav>
                                      </p:tavLst>
                                    </p:anim>
                                    <p:set>
                                      <p:cBhvr>
                                        <p:cTn id="70" dur="1" fill="hold">
                                          <p:stCondLst>
                                            <p:cond delay="999"/>
                                          </p:stCondLst>
                                        </p:cTn>
                                        <p:tgtEl>
                                          <p:spTgt spid="27"/>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30"/>
                                        </p:tgtEl>
                                      </p:cBhvr>
                                    </p:animEffect>
                                    <p:anim calcmode="lin" valueType="num">
                                      <p:cBhvr>
                                        <p:cTn id="98" dur="1000"/>
                                        <p:tgtEl>
                                          <p:spTgt spid="30"/>
                                        </p:tgtEl>
                                        <p:attrNameLst>
                                          <p:attrName>ppt_x</p:attrName>
                                        </p:attrNameLst>
                                      </p:cBhvr>
                                      <p:tavLst>
                                        <p:tav tm="0">
                                          <p:val>
                                            <p:strVal val="ppt_x"/>
                                          </p:val>
                                        </p:tav>
                                        <p:tav tm="100000">
                                          <p:val>
                                            <p:strVal val="ppt_x"/>
                                          </p:val>
                                        </p:tav>
                                      </p:tavLst>
                                    </p:anim>
                                    <p:anim calcmode="lin" valueType="num">
                                      <p:cBhvr>
                                        <p:cTn id="99" dur="1000"/>
                                        <p:tgtEl>
                                          <p:spTgt spid="30"/>
                                        </p:tgtEl>
                                        <p:attrNameLst>
                                          <p:attrName>ppt_y</p:attrName>
                                        </p:attrNameLst>
                                      </p:cBhvr>
                                      <p:tavLst>
                                        <p:tav tm="0">
                                          <p:val>
                                            <p:strVal val="ppt_y"/>
                                          </p:val>
                                        </p:tav>
                                        <p:tav tm="100000">
                                          <p:val>
                                            <p:strVal val="ppt_y-.1"/>
                                          </p:val>
                                        </p:tav>
                                      </p:tavLst>
                                    </p:anim>
                                    <p:set>
                                      <p:cBhvr>
                                        <p:cTn id="100" dur="1" fill="hold">
                                          <p:stCondLst>
                                            <p:cond delay="999"/>
                                          </p:stCondLst>
                                        </p:cTn>
                                        <p:tgtEl>
                                          <p:spTgt spid="30"/>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29"/>
                                        </p:tgtEl>
                                      </p:cBhvr>
                                    </p:animEffect>
                                    <p:anim calcmode="lin" valueType="num">
                                      <p:cBhvr>
                                        <p:cTn id="103" dur="1000"/>
                                        <p:tgtEl>
                                          <p:spTgt spid="29"/>
                                        </p:tgtEl>
                                        <p:attrNameLst>
                                          <p:attrName>ppt_x</p:attrName>
                                        </p:attrNameLst>
                                      </p:cBhvr>
                                      <p:tavLst>
                                        <p:tav tm="0">
                                          <p:val>
                                            <p:strVal val="ppt_x"/>
                                          </p:val>
                                        </p:tav>
                                        <p:tav tm="100000">
                                          <p:val>
                                            <p:strVal val="ppt_x"/>
                                          </p:val>
                                        </p:tav>
                                      </p:tavLst>
                                    </p:anim>
                                    <p:anim calcmode="lin" valueType="num">
                                      <p:cBhvr>
                                        <p:cTn id="104" dur="1000"/>
                                        <p:tgtEl>
                                          <p:spTgt spid="29"/>
                                        </p:tgtEl>
                                        <p:attrNameLst>
                                          <p:attrName>ppt_y</p:attrName>
                                        </p:attrNameLst>
                                      </p:cBhvr>
                                      <p:tavLst>
                                        <p:tav tm="0">
                                          <p:val>
                                            <p:strVal val="ppt_y"/>
                                          </p:val>
                                        </p:tav>
                                        <p:tav tm="100000">
                                          <p:val>
                                            <p:strVal val="ppt_y+.1"/>
                                          </p:val>
                                        </p:tav>
                                      </p:tavLst>
                                    </p:anim>
                                    <p:set>
                                      <p:cBhvr>
                                        <p:cTn id="105" dur="1" fill="hold">
                                          <p:stCondLst>
                                            <p:cond delay="999"/>
                                          </p:stCondLst>
                                        </p:cTn>
                                        <p:tgtEl>
                                          <p:spTgt spid="2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1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47" presetClass="exit" presetSubtype="0" fill="hold" grpId="1" nodeType="clickEffect">
                                  <p:stCondLst>
                                    <p:cond delay="0"/>
                                  </p:stCondLst>
                                  <p:childTnLst>
                                    <p:animEffect transition="out" filter="fade">
                                      <p:cBhvr>
                                        <p:cTn id="127" dur="1000"/>
                                        <p:tgtEl>
                                          <p:spTgt spid="33"/>
                                        </p:tgtEl>
                                      </p:cBhvr>
                                    </p:animEffect>
                                    <p:anim calcmode="lin" valueType="num">
                                      <p:cBhvr>
                                        <p:cTn id="128" dur="1000"/>
                                        <p:tgtEl>
                                          <p:spTgt spid="33"/>
                                        </p:tgtEl>
                                        <p:attrNameLst>
                                          <p:attrName>ppt_x</p:attrName>
                                        </p:attrNameLst>
                                      </p:cBhvr>
                                      <p:tavLst>
                                        <p:tav tm="0">
                                          <p:val>
                                            <p:strVal val="ppt_x"/>
                                          </p:val>
                                        </p:tav>
                                        <p:tav tm="100000">
                                          <p:val>
                                            <p:strVal val="ppt_x"/>
                                          </p:val>
                                        </p:tav>
                                      </p:tavLst>
                                    </p:anim>
                                    <p:anim calcmode="lin" valueType="num">
                                      <p:cBhvr>
                                        <p:cTn id="129" dur="1000"/>
                                        <p:tgtEl>
                                          <p:spTgt spid="33"/>
                                        </p:tgtEl>
                                        <p:attrNameLst>
                                          <p:attrName>ppt_y</p:attrName>
                                        </p:attrNameLst>
                                      </p:cBhvr>
                                      <p:tavLst>
                                        <p:tav tm="0">
                                          <p:val>
                                            <p:strVal val="ppt_y"/>
                                          </p:val>
                                        </p:tav>
                                        <p:tav tm="100000">
                                          <p:val>
                                            <p:strVal val="ppt_y-.1"/>
                                          </p:val>
                                        </p:tav>
                                      </p:tavLst>
                                    </p:anim>
                                    <p:set>
                                      <p:cBhvr>
                                        <p:cTn id="130" dur="1" fill="hold">
                                          <p:stCondLst>
                                            <p:cond delay="999"/>
                                          </p:stCondLst>
                                        </p:cTn>
                                        <p:tgtEl>
                                          <p:spTgt spid="33"/>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32"/>
                                        </p:tgtEl>
                                      </p:cBhvr>
                                    </p:animEffect>
                                    <p:anim calcmode="lin" valueType="num">
                                      <p:cBhvr>
                                        <p:cTn id="133" dur="1000"/>
                                        <p:tgtEl>
                                          <p:spTgt spid="32"/>
                                        </p:tgtEl>
                                        <p:attrNameLst>
                                          <p:attrName>ppt_x</p:attrName>
                                        </p:attrNameLst>
                                      </p:cBhvr>
                                      <p:tavLst>
                                        <p:tav tm="0">
                                          <p:val>
                                            <p:strVal val="ppt_x"/>
                                          </p:val>
                                        </p:tav>
                                        <p:tav tm="100000">
                                          <p:val>
                                            <p:strVal val="ppt_x"/>
                                          </p:val>
                                        </p:tav>
                                      </p:tavLst>
                                    </p:anim>
                                    <p:anim calcmode="lin" valueType="num">
                                      <p:cBhvr>
                                        <p:cTn id="134" dur="1000"/>
                                        <p:tgtEl>
                                          <p:spTgt spid="32"/>
                                        </p:tgtEl>
                                        <p:attrNameLst>
                                          <p:attrName>ppt_y</p:attrName>
                                        </p:attrNameLst>
                                      </p:cBhvr>
                                      <p:tavLst>
                                        <p:tav tm="0">
                                          <p:val>
                                            <p:strVal val="ppt_y"/>
                                          </p:val>
                                        </p:tav>
                                        <p:tav tm="100000">
                                          <p:val>
                                            <p:strVal val="ppt_y+.1"/>
                                          </p:val>
                                        </p:tav>
                                      </p:tavLst>
                                    </p:anim>
                                    <p:set>
                                      <p:cBhvr>
                                        <p:cTn id="135" dur="1" fill="hold">
                                          <p:stCondLst>
                                            <p:cond delay="999"/>
                                          </p:stCondLst>
                                        </p:cTn>
                                        <p:tgtEl>
                                          <p:spTgt spid="3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fade">
                                      <p:cBhvr>
                                        <p:cTn id="147" dur="1000"/>
                                        <p:tgtEl>
                                          <p:spTgt spid="35"/>
                                        </p:tgtEl>
                                      </p:cBhvr>
                                    </p:animEffect>
                                    <p:anim calcmode="lin" valueType="num">
                                      <p:cBhvr>
                                        <p:cTn id="148" dur="1000" fill="hold"/>
                                        <p:tgtEl>
                                          <p:spTgt spid="35"/>
                                        </p:tgtEl>
                                        <p:attrNameLst>
                                          <p:attrName>ppt_x</p:attrName>
                                        </p:attrNameLst>
                                      </p:cBhvr>
                                      <p:tavLst>
                                        <p:tav tm="0">
                                          <p:val>
                                            <p:strVal val="#ppt_x"/>
                                          </p:val>
                                        </p:tav>
                                        <p:tav tm="100000">
                                          <p:val>
                                            <p:strVal val="#ppt_x"/>
                                          </p:val>
                                        </p:tav>
                                      </p:tavLst>
                                    </p:anim>
                                    <p:anim calcmode="lin" valueType="num">
                                      <p:cBhvr>
                                        <p:cTn id="149" dur="1000" fill="hold"/>
                                        <p:tgtEl>
                                          <p:spTgt spid="35"/>
                                        </p:tgtEl>
                                        <p:attrNameLst>
                                          <p:attrName>ppt_y</p:attrName>
                                        </p:attrNameLst>
                                      </p:cBhvr>
                                      <p:tavLst>
                                        <p:tav tm="0">
                                          <p:val>
                                            <p:strVal val="#ppt_y+.1"/>
                                          </p:val>
                                        </p:tav>
                                        <p:tav tm="100000">
                                          <p:val>
                                            <p:strVal val="#ppt_y"/>
                                          </p:val>
                                        </p:tav>
                                      </p:tavLst>
                                    </p:anim>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fade">
                                      <p:cBhvr>
                                        <p:cTn id="153" dur="1500"/>
                                        <p:tgtEl>
                                          <p:spTgt spid="37"/>
                                        </p:tgtEl>
                                      </p:cBhvr>
                                    </p:animEffect>
                                  </p:childTnLst>
                                </p:cTn>
                              </p:par>
                            </p:childTnLst>
                          </p:cTn>
                        </p:par>
                        <p:par>
                          <p:cTn id="154" fill="hold">
                            <p:stCondLst>
                              <p:cond delay="3500"/>
                            </p:stCondLst>
                            <p:childTnLst>
                              <p:par>
                                <p:cTn id="155" presetID="22" presetClass="entr" presetSubtype="1" fill="hold"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up)">
                                      <p:cBhvr>
                                        <p:cTn id="1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09\tema 09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5125599"/>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dirty="0" smtClean="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Un moment de </a:t>
            </a:r>
            <a:r>
              <a:rPr lang="en-US" sz="4800" b="1" dirty="0" err="1" smtClean="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prière</a:t>
            </a:r>
            <a:r>
              <a:rPr lang="en-US" sz="4800" b="1" dirty="0" smtClean="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170804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3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p:cNvSpPr/>
          <p:nvPr/>
        </p:nvSpPr>
        <p:spPr>
          <a:xfrm>
            <a:off x="6012160" y="6269250"/>
            <a:ext cx="220765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Matthieu</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 : 30</a:t>
            </a:r>
            <a:endParaRPr lang="es-ES" sz="2000" dirty="0"/>
          </a:p>
        </p:txBody>
      </p:sp>
      <p:sp>
        <p:nvSpPr>
          <p:cNvPr id="24" name="23 Rectángulo"/>
          <p:cNvSpPr/>
          <p:nvPr/>
        </p:nvSpPr>
        <p:spPr>
          <a:xfrm>
            <a:off x="-35496" y="1139260"/>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AVEC GRANDE PUISSANCE ET </a:t>
            </a:r>
            <a:b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fr-FR" sz="4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GRANDE GLOIRE</a:t>
            </a:r>
            <a:endParaRPr lang="es-ES" sz="4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p:cNvSpPr/>
          <p:nvPr/>
        </p:nvSpPr>
        <p:spPr>
          <a:xfrm>
            <a:off x="817674" y="2697882"/>
            <a:ext cx="5770550"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Alors le signe du Fils de l'homme paraîtra dans le ciel, toutes les tribus de la terre se lamenteront, et elles verront le Fils de l'homme venant sur les nuées du ciel avec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puissance et une grande gloire</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8941450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7"/>
                                        </p:tgtEl>
                                      </p:cBhvr>
                                    </p:animEffect>
                                    <p:anim calcmode="lin" valueType="num">
                                      <p:cBhvr>
                                        <p:cTn id="68" dur="1000"/>
                                        <p:tgtEl>
                                          <p:spTgt spid="27"/>
                                        </p:tgtEl>
                                        <p:attrNameLst>
                                          <p:attrName>ppt_x</p:attrName>
                                        </p:attrNameLst>
                                      </p:cBhvr>
                                      <p:tavLst>
                                        <p:tav tm="0">
                                          <p:val>
                                            <p:strVal val="ppt_x"/>
                                          </p:val>
                                        </p:tav>
                                        <p:tav tm="100000">
                                          <p:val>
                                            <p:strVal val="ppt_x"/>
                                          </p:val>
                                        </p:tav>
                                      </p:tavLst>
                                    </p:anim>
                                    <p:anim calcmode="lin" valueType="num">
                                      <p:cBhvr>
                                        <p:cTn id="69" dur="1000"/>
                                        <p:tgtEl>
                                          <p:spTgt spid="27"/>
                                        </p:tgtEl>
                                        <p:attrNameLst>
                                          <p:attrName>ppt_y</p:attrName>
                                        </p:attrNameLst>
                                      </p:cBhvr>
                                      <p:tavLst>
                                        <p:tav tm="0">
                                          <p:val>
                                            <p:strVal val="ppt_y"/>
                                          </p:val>
                                        </p:tav>
                                        <p:tav tm="100000">
                                          <p:val>
                                            <p:strVal val="ppt_y-.1"/>
                                          </p:val>
                                        </p:tav>
                                      </p:tavLst>
                                    </p:anim>
                                    <p:set>
                                      <p:cBhvr>
                                        <p:cTn id="70" dur="1" fill="hold">
                                          <p:stCondLst>
                                            <p:cond delay="999"/>
                                          </p:stCondLst>
                                        </p:cTn>
                                        <p:tgtEl>
                                          <p:spTgt spid="27"/>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30"/>
                                        </p:tgtEl>
                                      </p:cBhvr>
                                    </p:animEffect>
                                    <p:anim calcmode="lin" valueType="num">
                                      <p:cBhvr>
                                        <p:cTn id="98" dur="1000"/>
                                        <p:tgtEl>
                                          <p:spTgt spid="30"/>
                                        </p:tgtEl>
                                        <p:attrNameLst>
                                          <p:attrName>ppt_x</p:attrName>
                                        </p:attrNameLst>
                                      </p:cBhvr>
                                      <p:tavLst>
                                        <p:tav tm="0">
                                          <p:val>
                                            <p:strVal val="ppt_x"/>
                                          </p:val>
                                        </p:tav>
                                        <p:tav tm="100000">
                                          <p:val>
                                            <p:strVal val="ppt_x"/>
                                          </p:val>
                                        </p:tav>
                                      </p:tavLst>
                                    </p:anim>
                                    <p:anim calcmode="lin" valueType="num">
                                      <p:cBhvr>
                                        <p:cTn id="99" dur="1000"/>
                                        <p:tgtEl>
                                          <p:spTgt spid="30"/>
                                        </p:tgtEl>
                                        <p:attrNameLst>
                                          <p:attrName>ppt_y</p:attrName>
                                        </p:attrNameLst>
                                      </p:cBhvr>
                                      <p:tavLst>
                                        <p:tav tm="0">
                                          <p:val>
                                            <p:strVal val="ppt_y"/>
                                          </p:val>
                                        </p:tav>
                                        <p:tav tm="100000">
                                          <p:val>
                                            <p:strVal val="ppt_y-.1"/>
                                          </p:val>
                                        </p:tav>
                                      </p:tavLst>
                                    </p:anim>
                                    <p:set>
                                      <p:cBhvr>
                                        <p:cTn id="100" dur="1" fill="hold">
                                          <p:stCondLst>
                                            <p:cond delay="999"/>
                                          </p:stCondLst>
                                        </p:cTn>
                                        <p:tgtEl>
                                          <p:spTgt spid="30"/>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29"/>
                                        </p:tgtEl>
                                      </p:cBhvr>
                                    </p:animEffect>
                                    <p:anim calcmode="lin" valueType="num">
                                      <p:cBhvr>
                                        <p:cTn id="103" dur="1000"/>
                                        <p:tgtEl>
                                          <p:spTgt spid="29"/>
                                        </p:tgtEl>
                                        <p:attrNameLst>
                                          <p:attrName>ppt_x</p:attrName>
                                        </p:attrNameLst>
                                      </p:cBhvr>
                                      <p:tavLst>
                                        <p:tav tm="0">
                                          <p:val>
                                            <p:strVal val="ppt_x"/>
                                          </p:val>
                                        </p:tav>
                                        <p:tav tm="100000">
                                          <p:val>
                                            <p:strVal val="ppt_x"/>
                                          </p:val>
                                        </p:tav>
                                      </p:tavLst>
                                    </p:anim>
                                    <p:anim calcmode="lin" valueType="num">
                                      <p:cBhvr>
                                        <p:cTn id="104" dur="1000"/>
                                        <p:tgtEl>
                                          <p:spTgt spid="29"/>
                                        </p:tgtEl>
                                        <p:attrNameLst>
                                          <p:attrName>ppt_y</p:attrName>
                                        </p:attrNameLst>
                                      </p:cBhvr>
                                      <p:tavLst>
                                        <p:tav tm="0">
                                          <p:val>
                                            <p:strVal val="ppt_y"/>
                                          </p:val>
                                        </p:tav>
                                        <p:tav tm="100000">
                                          <p:val>
                                            <p:strVal val="ppt_y+.1"/>
                                          </p:val>
                                        </p:tav>
                                      </p:tavLst>
                                    </p:anim>
                                    <p:set>
                                      <p:cBhvr>
                                        <p:cTn id="105" dur="1" fill="hold">
                                          <p:stCondLst>
                                            <p:cond delay="999"/>
                                          </p:stCondLst>
                                        </p:cTn>
                                        <p:tgtEl>
                                          <p:spTgt spid="2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1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47" presetClass="exit" presetSubtype="0" fill="hold" grpId="1" nodeType="clickEffect">
                                  <p:stCondLst>
                                    <p:cond delay="0"/>
                                  </p:stCondLst>
                                  <p:childTnLst>
                                    <p:animEffect transition="out" filter="fade">
                                      <p:cBhvr>
                                        <p:cTn id="127" dur="1000"/>
                                        <p:tgtEl>
                                          <p:spTgt spid="33"/>
                                        </p:tgtEl>
                                      </p:cBhvr>
                                    </p:animEffect>
                                    <p:anim calcmode="lin" valueType="num">
                                      <p:cBhvr>
                                        <p:cTn id="128" dur="1000"/>
                                        <p:tgtEl>
                                          <p:spTgt spid="33"/>
                                        </p:tgtEl>
                                        <p:attrNameLst>
                                          <p:attrName>ppt_x</p:attrName>
                                        </p:attrNameLst>
                                      </p:cBhvr>
                                      <p:tavLst>
                                        <p:tav tm="0">
                                          <p:val>
                                            <p:strVal val="ppt_x"/>
                                          </p:val>
                                        </p:tav>
                                        <p:tav tm="100000">
                                          <p:val>
                                            <p:strVal val="ppt_x"/>
                                          </p:val>
                                        </p:tav>
                                      </p:tavLst>
                                    </p:anim>
                                    <p:anim calcmode="lin" valueType="num">
                                      <p:cBhvr>
                                        <p:cTn id="129" dur="1000"/>
                                        <p:tgtEl>
                                          <p:spTgt spid="33"/>
                                        </p:tgtEl>
                                        <p:attrNameLst>
                                          <p:attrName>ppt_y</p:attrName>
                                        </p:attrNameLst>
                                      </p:cBhvr>
                                      <p:tavLst>
                                        <p:tav tm="0">
                                          <p:val>
                                            <p:strVal val="ppt_y"/>
                                          </p:val>
                                        </p:tav>
                                        <p:tav tm="100000">
                                          <p:val>
                                            <p:strVal val="ppt_y-.1"/>
                                          </p:val>
                                        </p:tav>
                                      </p:tavLst>
                                    </p:anim>
                                    <p:set>
                                      <p:cBhvr>
                                        <p:cTn id="130" dur="1" fill="hold">
                                          <p:stCondLst>
                                            <p:cond delay="999"/>
                                          </p:stCondLst>
                                        </p:cTn>
                                        <p:tgtEl>
                                          <p:spTgt spid="33"/>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32"/>
                                        </p:tgtEl>
                                      </p:cBhvr>
                                    </p:animEffect>
                                    <p:anim calcmode="lin" valueType="num">
                                      <p:cBhvr>
                                        <p:cTn id="133" dur="1000"/>
                                        <p:tgtEl>
                                          <p:spTgt spid="32"/>
                                        </p:tgtEl>
                                        <p:attrNameLst>
                                          <p:attrName>ppt_x</p:attrName>
                                        </p:attrNameLst>
                                      </p:cBhvr>
                                      <p:tavLst>
                                        <p:tav tm="0">
                                          <p:val>
                                            <p:strVal val="ppt_x"/>
                                          </p:val>
                                        </p:tav>
                                        <p:tav tm="100000">
                                          <p:val>
                                            <p:strVal val="ppt_x"/>
                                          </p:val>
                                        </p:tav>
                                      </p:tavLst>
                                    </p:anim>
                                    <p:anim calcmode="lin" valueType="num">
                                      <p:cBhvr>
                                        <p:cTn id="134" dur="1000"/>
                                        <p:tgtEl>
                                          <p:spTgt spid="32"/>
                                        </p:tgtEl>
                                        <p:attrNameLst>
                                          <p:attrName>ppt_y</p:attrName>
                                        </p:attrNameLst>
                                      </p:cBhvr>
                                      <p:tavLst>
                                        <p:tav tm="0">
                                          <p:val>
                                            <p:strVal val="ppt_y"/>
                                          </p:val>
                                        </p:tav>
                                        <p:tav tm="100000">
                                          <p:val>
                                            <p:strVal val="ppt_y+.1"/>
                                          </p:val>
                                        </p:tav>
                                      </p:tavLst>
                                    </p:anim>
                                    <p:set>
                                      <p:cBhvr>
                                        <p:cTn id="135" dur="1" fill="hold">
                                          <p:stCondLst>
                                            <p:cond delay="999"/>
                                          </p:stCondLst>
                                        </p:cTn>
                                        <p:tgtEl>
                                          <p:spTgt spid="3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fade">
                                      <p:cBhvr>
                                        <p:cTn id="147" dur="1000"/>
                                        <p:tgtEl>
                                          <p:spTgt spid="35"/>
                                        </p:tgtEl>
                                      </p:cBhvr>
                                    </p:animEffect>
                                    <p:anim calcmode="lin" valueType="num">
                                      <p:cBhvr>
                                        <p:cTn id="148" dur="1000" fill="hold"/>
                                        <p:tgtEl>
                                          <p:spTgt spid="35"/>
                                        </p:tgtEl>
                                        <p:attrNameLst>
                                          <p:attrName>ppt_x</p:attrName>
                                        </p:attrNameLst>
                                      </p:cBhvr>
                                      <p:tavLst>
                                        <p:tav tm="0">
                                          <p:val>
                                            <p:strVal val="#ppt_x"/>
                                          </p:val>
                                        </p:tav>
                                        <p:tav tm="100000">
                                          <p:val>
                                            <p:strVal val="#ppt_x"/>
                                          </p:val>
                                        </p:tav>
                                      </p:tavLst>
                                    </p:anim>
                                    <p:anim calcmode="lin" valueType="num">
                                      <p:cBhvr>
                                        <p:cTn id="149" dur="1000" fill="hold"/>
                                        <p:tgtEl>
                                          <p:spTgt spid="35"/>
                                        </p:tgtEl>
                                        <p:attrNameLst>
                                          <p:attrName>ppt_y</p:attrName>
                                        </p:attrNameLst>
                                      </p:cBhvr>
                                      <p:tavLst>
                                        <p:tav tm="0">
                                          <p:val>
                                            <p:strVal val="#ppt_y+.1"/>
                                          </p:val>
                                        </p:tav>
                                        <p:tav tm="100000">
                                          <p:val>
                                            <p:strVal val="#ppt_y"/>
                                          </p:val>
                                        </p:tav>
                                      </p:tavLst>
                                    </p:anim>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fade">
                                      <p:cBhvr>
                                        <p:cTn id="153" dur="1500"/>
                                        <p:tgtEl>
                                          <p:spTgt spid="37"/>
                                        </p:tgtEl>
                                      </p:cBhvr>
                                    </p:animEffect>
                                  </p:childTnLst>
                                </p:cTn>
                              </p:par>
                            </p:childTnLst>
                          </p:cTn>
                        </p:par>
                        <p:par>
                          <p:cTn id="154" fill="hold">
                            <p:stCondLst>
                              <p:cond delay="3500"/>
                            </p:stCondLst>
                            <p:childTnLst>
                              <p:par>
                                <p:cTn id="155" presetID="22" presetClass="entr" presetSubtype="1" fill="hold"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up)">
                                      <p:cBhvr>
                                        <p:cTn id="1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3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p:cNvSpPr/>
          <p:nvPr/>
        </p:nvSpPr>
        <p:spPr>
          <a:xfrm>
            <a:off x="6073240" y="6269250"/>
            <a:ext cx="238719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Apocalypse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 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p:cNvSpPr/>
          <p:nvPr/>
        </p:nvSpPr>
        <p:spPr>
          <a:xfrm>
            <a:off x="-36512"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SOUS FORME VISIBLE</a:t>
            </a:r>
          </a:p>
        </p:txBody>
      </p:sp>
      <p:sp>
        <p:nvSpPr>
          <p:cNvPr id="28" name="27 Rectángulo"/>
          <p:cNvSpPr/>
          <p:nvPr/>
        </p:nvSpPr>
        <p:spPr>
          <a:xfrm>
            <a:off x="1105706" y="2420888"/>
            <a:ext cx="490645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A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Voici, il vient avec les nuées.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Et tout </a:t>
            </a:r>
            <a:r>
              <a:rPr lang="fr-FR"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oeil</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 le verra</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même ceux qui l'ont percé; et toutes les tribus de la terre se lamenteront à cause de lui. Oui. Amen! »</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5546292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grpId="1" nodeType="clickEffect">
                                  <p:stCondLst>
                                    <p:cond delay="0"/>
                                  </p:stCondLst>
                                  <p:childTnLst>
                                    <p:animEffect transition="out" filter="fade">
                                      <p:cBhvr>
                                        <p:cTn id="89" dur="1000"/>
                                        <p:tgtEl>
                                          <p:spTgt spid="30"/>
                                        </p:tgtEl>
                                      </p:cBhvr>
                                    </p:animEffect>
                                    <p:anim calcmode="lin" valueType="num">
                                      <p:cBhvr>
                                        <p:cTn id="90" dur="1000"/>
                                        <p:tgtEl>
                                          <p:spTgt spid="30"/>
                                        </p:tgtEl>
                                        <p:attrNameLst>
                                          <p:attrName>ppt_x</p:attrName>
                                        </p:attrNameLst>
                                      </p:cBhvr>
                                      <p:tavLst>
                                        <p:tav tm="0">
                                          <p:val>
                                            <p:strVal val="ppt_x"/>
                                          </p:val>
                                        </p:tav>
                                        <p:tav tm="100000">
                                          <p:val>
                                            <p:strVal val="ppt_x"/>
                                          </p:val>
                                        </p:tav>
                                      </p:tavLst>
                                    </p:anim>
                                    <p:anim calcmode="lin" valueType="num">
                                      <p:cBhvr>
                                        <p:cTn id="91" dur="1000"/>
                                        <p:tgtEl>
                                          <p:spTgt spid="30"/>
                                        </p:tgtEl>
                                        <p:attrNameLst>
                                          <p:attrName>ppt_y</p:attrName>
                                        </p:attrNameLst>
                                      </p:cBhvr>
                                      <p:tavLst>
                                        <p:tav tm="0">
                                          <p:val>
                                            <p:strVal val="ppt_y"/>
                                          </p:val>
                                        </p:tav>
                                        <p:tav tm="100000">
                                          <p:val>
                                            <p:strVal val="ppt_y-.1"/>
                                          </p:val>
                                        </p:tav>
                                      </p:tavLst>
                                    </p:anim>
                                    <p:set>
                                      <p:cBhvr>
                                        <p:cTn id="92" dur="1" fill="hold">
                                          <p:stCondLst>
                                            <p:cond delay="999"/>
                                          </p:stCondLst>
                                        </p:cTn>
                                        <p:tgtEl>
                                          <p:spTgt spid="3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29"/>
                                        </p:tgtEl>
                                      </p:cBhvr>
                                    </p:animEffect>
                                    <p:anim calcmode="lin" valueType="num">
                                      <p:cBhvr>
                                        <p:cTn id="95" dur="1000"/>
                                        <p:tgtEl>
                                          <p:spTgt spid="29"/>
                                        </p:tgtEl>
                                        <p:attrNameLst>
                                          <p:attrName>ppt_x</p:attrName>
                                        </p:attrNameLst>
                                      </p:cBhvr>
                                      <p:tavLst>
                                        <p:tav tm="0">
                                          <p:val>
                                            <p:strVal val="ppt_x"/>
                                          </p:val>
                                        </p:tav>
                                        <p:tav tm="100000">
                                          <p:val>
                                            <p:strVal val="ppt_x"/>
                                          </p:val>
                                        </p:tav>
                                      </p:tavLst>
                                    </p:anim>
                                    <p:anim calcmode="lin" valueType="num">
                                      <p:cBhvr>
                                        <p:cTn id="96" dur="1000"/>
                                        <p:tgtEl>
                                          <p:spTgt spid="29"/>
                                        </p:tgtEl>
                                        <p:attrNameLst>
                                          <p:attrName>ppt_y</p:attrName>
                                        </p:attrNameLst>
                                      </p:cBhvr>
                                      <p:tavLst>
                                        <p:tav tm="0">
                                          <p:val>
                                            <p:strVal val="ppt_y"/>
                                          </p:val>
                                        </p:tav>
                                        <p:tav tm="100000">
                                          <p:val>
                                            <p:strVal val="ppt_y+.1"/>
                                          </p:val>
                                        </p:tav>
                                      </p:tavLst>
                                    </p:anim>
                                    <p:set>
                                      <p:cBhvr>
                                        <p:cTn id="97" dur="1" fill="hold">
                                          <p:stCondLst>
                                            <p:cond delay="9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1000"/>
                                        <p:tgtEl>
                                          <p:spTgt spid="32"/>
                                        </p:tgtEl>
                                      </p:cBhvr>
                                    </p:animEffect>
                                    <p:anim calcmode="lin" valueType="num">
                                      <p:cBhvr>
                                        <p:cTn id="110" dur="1000" fill="hold"/>
                                        <p:tgtEl>
                                          <p:spTgt spid="32"/>
                                        </p:tgtEl>
                                        <p:attrNameLst>
                                          <p:attrName>ppt_x</p:attrName>
                                        </p:attrNameLst>
                                      </p:cBhvr>
                                      <p:tavLst>
                                        <p:tav tm="0">
                                          <p:val>
                                            <p:strVal val="#ppt_x"/>
                                          </p:val>
                                        </p:tav>
                                        <p:tav tm="100000">
                                          <p:val>
                                            <p:strVal val="#ppt_x"/>
                                          </p:val>
                                        </p:tav>
                                      </p:tavLst>
                                    </p:anim>
                                    <p:anim calcmode="lin" valueType="num">
                                      <p:cBhvr>
                                        <p:cTn id="111" dur="1000" fill="hold"/>
                                        <p:tgtEl>
                                          <p:spTgt spid="32"/>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33"/>
                                        </p:tgtEl>
                                      </p:cBhvr>
                                    </p:animEffect>
                                    <p:anim calcmode="lin" valueType="num">
                                      <p:cBhvr>
                                        <p:cTn id="120" dur="1000"/>
                                        <p:tgtEl>
                                          <p:spTgt spid="33"/>
                                        </p:tgtEl>
                                        <p:attrNameLst>
                                          <p:attrName>ppt_x</p:attrName>
                                        </p:attrNameLst>
                                      </p:cBhvr>
                                      <p:tavLst>
                                        <p:tav tm="0">
                                          <p:val>
                                            <p:strVal val="ppt_x"/>
                                          </p:val>
                                        </p:tav>
                                        <p:tav tm="100000">
                                          <p:val>
                                            <p:strVal val="ppt_x"/>
                                          </p:val>
                                        </p:tav>
                                      </p:tavLst>
                                    </p:anim>
                                    <p:anim calcmode="lin" valueType="num">
                                      <p:cBhvr>
                                        <p:cTn id="121" dur="1000"/>
                                        <p:tgtEl>
                                          <p:spTgt spid="33"/>
                                        </p:tgtEl>
                                        <p:attrNameLst>
                                          <p:attrName>ppt_y</p:attrName>
                                        </p:attrNameLst>
                                      </p:cBhvr>
                                      <p:tavLst>
                                        <p:tav tm="0">
                                          <p:val>
                                            <p:strVal val="ppt_y"/>
                                          </p:val>
                                        </p:tav>
                                        <p:tav tm="100000">
                                          <p:val>
                                            <p:strVal val="ppt_y-.1"/>
                                          </p:val>
                                        </p:tav>
                                      </p:tavLst>
                                    </p:anim>
                                    <p:set>
                                      <p:cBhvr>
                                        <p:cTn id="122" dur="1" fill="hold">
                                          <p:stCondLst>
                                            <p:cond delay="999"/>
                                          </p:stCondLst>
                                        </p:cTn>
                                        <p:tgtEl>
                                          <p:spTgt spid="33"/>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32"/>
                                        </p:tgtEl>
                                      </p:cBhvr>
                                    </p:animEffect>
                                    <p:anim calcmode="lin" valueType="num">
                                      <p:cBhvr>
                                        <p:cTn id="125" dur="1000"/>
                                        <p:tgtEl>
                                          <p:spTgt spid="32"/>
                                        </p:tgtEl>
                                        <p:attrNameLst>
                                          <p:attrName>ppt_x</p:attrName>
                                        </p:attrNameLst>
                                      </p:cBhvr>
                                      <p:tavLst>
                                        <p:tav tm="0">
                                          <p:val>
                                            <p:strVal val="ppt_x"/>
                                          </p:val>
                                        </p:tav>
                                        <p:tav tm="100000">
                                          <p:val>
                                            <p:strVal val="ppt_x"/>
                                          </p:val>
                                        </p:tav>
                                      </p:tavLst>
                                    </p:anim>
                                    <p:anim calcmode="lin" valueType="num">
                                      <p:cBhvr>
                                        <p:cTn id="126" dur="1000"/>
                                        <p:tgtEl>
                                          <p:spTgt spid="32"/>
                                        </p:tgtEl>
                                        <p:attrNameLst>
                                          <p:attrName>ppt_y</p:attrName>
                                        </p:attrNameLst>
                                      </p:cBhvr>
                                      <p:tavLst>
                                        <p:tav tm="0">
                                          <p:val>
                                            <p:strVal val="ppt_y"/>
                                          </p:val>
                                        </p:tav>
                                        <p:tav tm="100000">
                                          <p:val>
                                            <p:strVal val="ppt_y+.1"/>
                                          </p:val>
                                        </p:tav>
                                      </p:tavLst>
                                    </p:anim>
                                    <p:set>
                                      <p:cBhvr>
                                        <p:cTn id="127" dur="1" fill="hold">
                                          <p:stCondLst>
                                            <p:cond delay="9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childTnLst>
                          </p:cTn>
                        </p:par>
                        <p:par>
                          <p:cTn id="131" fill="hold">
                            <p:stCondLst>
                              <p:cond delay="1000"/>
                            </p:stCondLst>
                            <p:childTnLst>
                              <p:par>
                                <p:cTn id="132" presetID="42"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1000"/>
                                        <p:tgtEl>
                                          <p:spTgt spid="36"/>
                                        </p:tgtEl>
                                      </p:cBhvr>
                                    </p:animEffect>
                                    <p:anim calcmode="lin" valueType="num">
                                      <p:cBhvr>
                                        <p:cTn id="135" dur="1000" fill="hold"/>
                                        <p:tgtEl>
                                          <p:spTgt spid="36"/>
                                        </p:tgtEl>
                                        <p:attrNameLst>
                                          <p:attrName>ppt_x</p:attrName>
                                        </p:attrNameLst>
                                      </p:cBhvr>
                                      <p:tavLst>
                                        <p:tav tm="0">
                                          <p:val>
                                            <p:strVal val="#ppt_x"/>
                                          </p:val>
                                        </p:tav>
                                        <p:tav tm="100000">
                                          <p:val>
                                            <p:strVal val="#ppt_x"/>
                                          </p:val>
                                        </p:tav>
                                      </p:tavLst>
                                    </p:anim>
                                    <p:anim calcmode="lin" valueType="num">
                                      <p:cBhvr>
                                        <p:cTn id="136" dur="1000" fill="hold"/>
                                        <p:tgtEl>
                                          <p:spTgt spid="36"/>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1000"/>
                                        <p:tgtEl>
                                          <p:spTgt spid="35"/>
                                        </p:tgtEl>
                                      </p:cBhvr>
                                    </p:animEffect>
                                    <p:anim calcmode="lin" valueType="num">
                                      <p:cBhvr>
                                        <p:cTn id="140" dur="1000" fill="hold"/>
                                        <p:tgtEl>
                                          <p:spTgt spid="35"/>
                                        </p:tgtEl>
                                        <p:attrNameLst>
                                          <p:attrName>ppt_x</p:attrName>
                                        </p:attrNameLst>
                                      </p:cBhvr>
                                      <p:tavLst>
                                        <p:tav tm="0">
                                          <p:val>
                                            <p:strVal val="#ppt_x"/>
                                          </p:val>
                                        </p:tav>
                                        <p:tav tm="100000">
                                          <p:val>
                                            <p:strVal val="#ppt_x"/>
                                          </p:val>
                                        </p:tav>
                                      </p:tavLst>
                                    </p:anim>
                                    <p:anim calcmode="lin" valueType="num">
                                      <p:cBhvr>
                                        <p:cTn id="141" dur="1000" fill="hold"/>
                                        <p:tgtEl>
                                          <p:spTgt spid="35"/>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10" presetClass="entr" presetSubtype="0" fill="hold" grpId="0"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500"/>
                                        <p:tgtEl>
                                          <p:spTgt spid="37"/>
                                        </p:tgtEl>
                                      </p:cBhvr>
                                    </p:animEffect>
                                  </p:childTnLst>
                                </p:cTn>
                              </p:par>
                            </p:childTnLst>
                          </p:cTn>
                        </p:par>
                        <p:par>
                          <p:cTn id="146" fill="hold">
                            <p:stCondLst>
                              <p:cond delay="3500"/>
                            </p:stCondLst>
                            <p:childTnLst>
                              <p:par>
                                <p:cTn id="147" presetID="22" presetClass="entr" presetSubtype="1" fill="hold" nodeType="after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wipe(up)">
                                      <p:cBhvr>
                                        <p:cTn id="1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3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p:cNvSpPr/>
          <p:nvPr/>
        </p:nvSpPr>
        <p:spPr>
          <a:xfrm>
            <a:off x="5508104" y="6269250"/>
            <a:ext cx="259718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Matthieu</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 : 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p:cNvSpPr/>
          <p:nvPr/>
        </p:nvSpPr>
        <p:spPr>
          <a:xfrm>
            <a:off x="-36512"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SOUS FORME UNIVERSELLE</a:t>
            </a:r>
          </a:p>
        </p:txBody>
      </p:sp>
      <p:sp>
        <p:nvSpPr>
          <p:cNvPr id="31" name="30 Rectángulo"/>
          <p:cNvSpPr/>
          <p:nvPr/>
        </p:nvSpPr>
        <p:spPr>
          <a:xfrm>
            <a:off x="1043608" y="2348880"/>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Si donc on vous dit: Voici, il est dans le désert, n'y allez pas; voici, il est dans les chambres, ne le croyez pas.</a:t>
            </a:r>
          </a:p>
          <a:p>
            <a:pPr>
              <a:defRPr/>
            </a:pP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comme l'éclair part de l'orient et se montre jusqu'en occident, ainsi sera l'avènement du Fils de l'homme</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09127819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xit" presetSubtype="0" fill="hold" grpId="1" nodeType="clickEffect">
                                  <p:stCondLst>
                                    <p:cond delay="0"/>
                                  </p:stCondLst>
                                  <p:childTnLst>
                                    <p:animEffect transition="out" filter="fade">
                                      <p:cBhvr>
                                        <p:cTn id="104" dur="1000"/>
                                        <p:tgtEl>
                                          <p:spTgt spid="33"/>
                                        </p:tgtEl>
                                      </p:cBhvr>
                                    </p:animEffect>
                                    <p:anim calcmode="lin" valueType="num">
                                      <p:cBhvr>
                                        <p:cTn id="105" dur="1000"/>
                                        <p:tgtEl>
                                          <p:spTgt spid="33"/>
                                        </p:tgtEl>
                                        <p:attrNameLst>
                                          <p:attrName>ppt_x</p:attrName>
                                        </p:attrNameLst>
                                      </p:cBhvr>
                                      <p:tavLst>
                                        <p:tav tm="0">
                                          <p:val>
                                            <p:strVal val="ppt_x"/>
                                          </p:val>
                                        </p:tav>
                                        <p:tav tm="100000">
                                          <p:val>
                                            <p:strVal val="ppt_x"/>
                                          </p:val>
                                        </p:tav>
                                      </p:tavLst>
                                    </p:anim>
                                    <p:anim calcmode="lin" valueType="num">
                                      <p:cBhvr>
                                        <p:cTn id="106" dur="1000"/>
                                        <p:tgtEl>
                                          <p:spTgt spid="33"/>
                                        </p:tgtEl>
                                        <p:attrNameLst>
                                          <p:attrName>ppt_y</p:attrName>
                                        </p:attrNameLst>
                                      </p:cBhvr>
                                      <p:tavLst>
                                        <p:tav tm="0">
                                          <p:val>
                                            <p:strVal val="ppt_y"/>
                                          </p:val>
                                        </p:tav>
                                        <p:tav tm="100000">
                                          <p:val>
                                            <p:strVal val="ppt_y-.1"/>
                                          </p:val>
                                        </p:tav>
                                      </p:tavLst>
                                    </p:anim>
                                    <p:set>
                                      <p:cBhvr>
                                        <p:cTn id="107" dur="1" fill="hold">
                                          <p:stCondLst>
                                            <p:cond delay="999"/>
                                          </p:stCondLst>
                                        </p:cTn>
                                        <p:tgtEl>
                                          <p:spTgt spid="33"/>
                                        </p:tgtEl>
                                        <p:attrNameLst>
                                          <p:attrName>style.visibility</p:attrName>
                                        </p:attrNameLst>
                                      </p:cBhvr>
                                      <p:to>
                                        <p:strVal val="hidden"/>
                                      </p:to>
                                    </p:set>
                                  </p:childTnLst>
                                </p:cTn>
                              </p:par>
                              <p:par>
                                <p:cTn id="108" presetID="42" presetClass="exit" presetSubtype="0" fill="hold" grpId="1" nodeType="withEffect">
                                  <p:stCondLst>
                                    <p:cond delay="0"/>
                                  </p:stCondLst>
                                  <p:childTnLst>
                                    <p:animEffect transition="out" filter="fade">
                                      <p:cBhvr>
                                        <p:cTn id="109" dur="1000"/>
                                        <p:tgtEl>
                                          <p:spTgt spid="32"/>
                                        </p:tgtEl>
                                      </p:cBhvr>
                                    </p:animEffect>
                                    <p:anim calcmode="lin" valueType="num">
                                      <p:cBhvr>
                                        <p:cTn id="110" dur="1000"/>
                                        <p:tgtEl>
                                          <p:spTgt spid="32"/>
                                        </p:tgtEl>
                                        <p:attrNameLst>
                                          <p:attrName>ppt_x</p:attrName>
                                        </p:attrNameLst>
                                      </p:cBhvr>
                                      <p:tavLst>
                                        <p:tav tm="0">
                                          <p:val>
                                            <p:strVal val="ppt_x"/>
                                          </p:val>
                                        </p:tav>
                                        <p:tav tm="100000">
                                          <p:val>
                                            <p:strVal val="ppt_x"/>
                                          </p:val>
                                        </p:tav>
                                      </p:tavLst>
                                    </p:anim>
                                    <p:anim calcmode="lin" valueType="num">
                                      <p:cBhvr>
                                        <p:cTn id="111" dur="1000"/>
                                        <p:tgtEl>
                                          <p:spTgt spid="32"/>
                                        </p:tgtEl>
                                        <p:attrNameLst>
                                          <p:attrName>ppt_y</p:attrName>
                                        </p:attrNameLst>
                                      </p:cBhvr>
                                      <p:tavLst>
                                        <p:tav tm="0">
                                          <p:val>
                                            <p:strVal val="ppt_y"/>
                                          </p:val>
                                        </p:tav>
                                        <p:tav tm="100000">
                                          <p:val>
                                            <p:strVal val="ppt_y+.1"/>
                                          </p:val>
                                        </p:tav>
                                      </p:tavLst>
                                    </p:anim>
                                    <p:set>
                                      <p:cBhvr>
                                        <p:cTn id="112" dur="1" fill="hold">
                                          <p:stCondLst>
                                            <p:cond delay="999"/>
                                          </p:stCondLst>
                                        </p:cTn>
                                        <p:tgtEl>
                                          <p:spTgt spid="3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4"/>
                                        </p:tgtEl>
                                      </p:cBhvr>
                                    </p:animEffect>
                                    <p:set>
                                      <p:cBhvr>
                                        <p:cTn id="115" dur="1" fill="hold">
                                          <p:stCondLst>
                                            <p:cond delay="499"/>
                                          </p:stCondLst>
                                        </p:cTn>
                                        <p:tgtEl>
                                          <p:spTgt spid="34"/>
                                        </p:tgtEl>
                                        <p:attrNameLst>
                                          <p:attrName>style.visibility</p:attrName>
                                        </p:attrNameLst>
                                      </p:cBhvr>
                                      <p:to>
                                        <p:strVal val="hidden"/>
                                      </p:to>
                                    </p:set>
                                  </p:childTnLst>
                                </p:cTn>
                              </p:par>
                            </p:childTnLst>
                          </p:cTn>
                        </p:par>
                        <p:par>
                          <p:cTn id="116" fill="hold">
                            <p:stCondLst>
                              <p:cond delay="1000"/>
                            </p:stCondLst>
                            <p:childTnLst>
                              <p:par>
                                <p:cTn id="117" presetID="42" presetClass="entr" presetSubtype="0"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anim calcmode="lin" valueType="num">
                                      <p:cBhvr>
                                        <p:cTn id="120" dur="1000" fill="hold"/>
                                        <p:tgtEl>
                                          <p:spTgt spid="36"/>
                                        </p:tgtEl>
                                        <p:attrNameLst>
                                          <p:attrName>ppt_x</p:attrName>
                                        </p:attrNameLst>
                                      </p:cBhvr>
                                      <p:tavLst>
                                        <p:tav tm="0">
                                          <p:val>
                                            <p:strVal val="#ppt_x"/>
                                          </p:val>
                                        </p:tav>
                                        <p:tav tm="100000">
                                          <p:val>
                                            <p:strVal val="#ppt_x"/>
                                          </p:val>
                                        </p:tav>
                                      </p:tavLst>
                                    </p:anim>
                                    <p:anim calcmode="lin" valueType="num">
                                      <p:cBhvr>
                                        <p:cTn id="121" dur="1000" fill="hold"/>
                                        <p:tgtEl>
                                          <p:spTgt spid="36"/>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1000"/>
                                        <p:tgtEl>
                                          <p:spTgt spid="35"/>
                                        </p:tgtEl>
                                      </p:cBhvr>
                                    </p:animEffect>
                                    <p:anim calcmode="lin" valueType="num">
                                      <p:cBhvr>
                                        <p:cTn id="125" dur="1000" fill="hold"/>
                                        <p:tgtEl>
                                          <p:spTgt spid="35"/>
                                        </p:tgtEl>
                                        <p:attrNameLst>
                                          <p:attrName>ppt_x</p:attrName>
                                        </p:attrNameLst>
                                      </p:cBhvr>
                                      <p:tavLst>
                                        <p:tav tm="0">
                                          <p:val>
                                            <p:strVal val="#ppt_x"/>
                                          </p:val>
                                        </p:tav>
                                        <p:tav tm="100000">
                                          <p:val>
                                            <p:strVal val="#ppt_x"/>
                                          </p:val>
                                        </p:tav>
                                      </p:tavLst>
                                    </p:anim>
                                    <p:anim calcmode="lin" valueType="num">
                                      <p:cBhvr>
                                        <p:cTn id="126" dur="1000" fill="hold"/>
                                        <p:tgtEl>
                                          <p:spTgt spid="35"/>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1500"/>
                                        <p:tgtEl>
                                          <p:spTgt spid="37"/>
                                        </p:tgtEl>
                                      </p:cBhvr>
                                    </p:animEffect>
                                  </p:childTnLst>
                                </p:cTn>
                              </p:par>
                            </p:childTnLst>
                          </p:cTn>
                        </p:par>
                        <p:par>
                          <p:cTn id="131" fill="hold">
                            <p:stCondLst>
                              <p:cond delay="3500"/>
                            </p:stCondLst>
                            <p:childTnLst>
                              <p:par>
                                <p:cTn id="132" presetID="22" presetClass="entr" presetSubtype="1" fill="hold" nodeType="after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wipe(up)">
                                      <p:cBhvr>
                                        <p:cTn id="1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2" grpId="1"/>
      <p:bldP spid="33" grpId="0"/>
      <p:bldP spid="33" grpId="1"/>
      <p:bldP spid="34" grpId="0"/>
      <p:bldP spid="34" grpId="1"/>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3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p:cNvSpPr/>
          <p:nvPr/>
        </p:nvSpPr>
        <p:spPr>
          <a:xfrm>
            <a:off x="6012160" y="6269250"/>
            <a:ext cx="220765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Matthieu</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25 : 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p:cNvSpPr/>
          <p:nvPr/>
        </p:nvSpPr>
        <p:spPr>
          <a:xfrm>
            <a:off x="-36512"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TOUS SES ANGES</a:t>
            </a:r>
          </a:p>
        </p:txBody>
      </p:sp>
      <p:sp>
        <p:nvSpPr>
          <p:cNvPr id="34" name="33 Rectángulo"/>
          <p:cNvSpPr/>
          <p:nvPr/>
        </p:nvSpPr>
        <p:spPr>
          <a:xfrm>
            <a:off x="1177714" y="2686268"/>
            <a:ext cx="447440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Lorsque le Fils de l'homme viendra dans sa gloire,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avec tous les anges</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il s'assiéra sur le trône de sa gloire. »</a:t>
            </a: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3930912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9" name="3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COMMENT JÉSUS </a:t>
            </a:r>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REVIENDRA-T-IL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p:cNvSpPr/>
          <p:nvPr/>
        </p:nvSpPr>
        <p:spPr>
          <a:xfrm>
            <a:off x="4283968" y="6269250"/>
            <a:ext cx="3661580"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Thessaloniciens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4 : 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p:cNvSpPr/>
          <p:nvPr/>
        </p:nvSpPr>
        <p:spPr>
          <a:xfrm>
            <a:off x="-36512" y="1268760"/>
            <a:ext cx="91440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SOUS FORME AUDIBLE</a:t>
            </a:r>
            <a:endParaRPr lang="es-ES" sz="54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p:cNvSpPr/>
          <p:nvPr/>
        </p:nvSpPr>
        <p:spPr>
          <a:xfrm>
            <a:off x="899592" y="2348880"/>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Voici, en effet, ce que nous vous déclarons d'après la parole du Seigneur: nous les vivants, restés pour l'avènement du Seigneur, nous ne devancerons pas ceux qui sont morts.</a:t>
            </a:r>
          </a:p>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le Seigneur lui-même</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à un signal donné, à la voix d'un archange, et au son de la trompette de Dieu</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descendra du ciel, et les morts en Christ ressusciteront premièrement. »</a:t>
            </a:r>
          </a:p>
        </p:txBody>
      </p:sp>
    </p:spTree>
    <p:extLst>
      <p:ext uri="{BB962C8B-B14F-4D97-AF65-F5344CB8AC3E}">
        <p14:creationId xmlns:p14="http://schemas.microsoft.com/office/powerpoint/2010/main" val="622851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611560" y="2571869"/>
            <a:ext cx="8280920" cy="2308324"/>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4800" b="1" cap="all" dirty="0">
                <a:ln w="0"/>
                <a:solidFill>
                  <a:srgbClr val="002060"/>
                </a:solidFill>
                <a:effectLst>
                  <a:reflection blurRad="12700" stA="50000" endPos="50000" dist="5000" dir="5400000" sy="-100000" rotWithShape="0"/>
                </a:effectLst>
                <a:latin typeface="MicrogrammaDBolExt" pitchFamily="34" charset="0"/>
              </a:rPr>
              <a:t>QU’EST-CE QUI ARRIVERA À SON </a:t>
            </a:r>
            <a:r>
              <a:rPr lang="fr-FR" sz="4800" b="1" cap="all" dirty="0" smtClean="0">
                <a:ln w="0"/>
                <a:solidFill>
                  <a:srgbClr val="002060"/>
                </a:solidFill>
                <a:effectLst>
                  <a:reflection blurRad="12700" stA="50000" endPos="50000" dist="5000" dir="5400000" sy="-100000" rotWithShape="0"/>
                </a:effectLst>
                <a:latin typeface="MicrogrammaDBolExt" pitchFamily="34" charset="0"/>
              </a:rPr>
              <a:t>AVÈNEMENT ?</a:t>
            </a:r>
            <a:endParaRPr lang="es-ES" sz="4800" b="1" cap="all" dirty="0">
              <a:ln w="0"/>
              <a:solidFill>
                <a:srgbClr val="002060"/>
              </a:soli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205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683568" y="2492896"/>
            <a:ext cx="7596336"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Qu’arrivera-t-il à ceux qui sont morts en </a:t>
            </a:r>
            <a:r>
              <a:rPr lang="fr-FR"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Christ ?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263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9\tema 09 resurr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43608" y="1548075"/>
            <a:ext cx="7416824"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Voici, en effet, ce que nous vous déclarons d'après la parole du Seigneur: nous les vivants, restés pour l'avènement du Seigneur, nous ne devancerons pas ceux qui sont morts.</a:t>
            </a:r>
          </a:p>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le Seigneur lui-même, à un signal donné, à la voix d'un archange, et au son de la trompette de Dieu, descendra du ciel, et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les morts en Christ ressusciteront premièrement</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
        <p:nvSpPr>
          <p:cNvPr id="9" name="8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3661580"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Thessaloniciens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4 : 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Tree>
    <p:extLst>
      <p:ext uri="{BB962C8B-B14F-4D97-AF65-F5344CB8AC3E}">
        <p14:creationId xmlns:p14="http://schemas.microsoft.com/office/powerpoint/2010/main" val="36172478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720080" y="2060848"/>
            <a:ext cx="6300192"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Qu’arrivera-t-il à nos corps malades et </a:t>
            </a:r>
            <a:r>
              <a:rPr lang="fr-FR"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mortels ?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38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9\tema 09 transf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327685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Corinthiens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15 : 51</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53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971600" y="1568981"/>
            <a:ext cx="5328592"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Voici</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je vous dis un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mystère :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nous ne mourrons pas tous,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mais tous nous serons </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changés</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Car il faut que ce corps corruptible revête l'incorruptibilité,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et que ce corps mortel revête l'immortalité</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316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09\titulo tema 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1" y="1596856"/>
            <a:ext cx="7200799" cy="3416320"/>
          </a:xfrm>
          <a:prstGeom prst="rect">
            <a:avLst/>
          </a:prstGeom>
          <a:noFill/>
          <a:effectLst>
            <a:glow rad="736600">
              <a:schemeClr val="bg1">
                <a:alpha val="54000"/>
              </a:schemeClr>
            </a:glow>
            <a:softEdge rad="190500"/>
          </a:effectLst>
        </p:spPr>
        <p:txBody>
          <a:bodyPr wrap="square">
            <a:spAutoFit/>
            <a:scene3d>
              <a:camera prst="perspectiveRelaxed" fov="7200000">
                <a:rot lat="19200000" lon="0" rev="0"/>
              </a:camera>
              <a:lightRig rig="contrasting" dir="t">
                <a:rot lat="0" lon="0" rev="13200000"/>
              </a:lightRig>
            </a:scene3d>
            <a:sp3d extrusionH="50800" contourW="12700" prstMaterial="metal">
              <a:bevelT w="38100" h="25400" prst="hardEdge"/>
              <a:bevelB w="0" h="0"/>
              <a:extrusionClr>
                <a:schemeClr val="tx1"/>
              </a:extrusionClr>
              <a:contourClr>
                <a:schemeClr val="tx1"/>
              </a:contourClr>
            </a:sp3d>
          </a:bodyPr>
          <a:lstStyle/>
          <a:p>
            <a:pPr algn="ctr"/>
            <a:r>
              <a:rPr lang="fr-FR" sz="54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L’ÉVÉNEMENT MAJEUR DU TROISIÈME MILLÉNAIRE </a:t>
            </a:r>
            <a:endParaRPr lang="es-ES" sz="54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9</a:t>
            </a:r>
          </a:p>
        </p:txBody>
      </p:sp>
    </p:spTree>
    <p:extLst>
      <p:ext uri="{BB962C8B-B14F-4D97-AF65-F5344CB8AC3E}">
        <p14:creationId xmlns:p14="http://schemas.microsoft.com/office/powerpoint/2010/main" val="716217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576064" y="2673494"/>
            <a:ext cx="7956376"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Que disent les réprouvés quand le Christ </a:t>
            </a:r>
            <a:r>
              <a:rPr lang="fr-FR"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revient ?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827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9\tema 09 ma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284885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Apocalypse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6 : 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27584" y="1412776"/>
            <a:ext cx="5328592" cy="48320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Les rois de la terre, les grands, les chefs militaires, les riches, les puissants, tous les esclaves et les hommes libres, se cachèrent dans les cavernes et dans les rochers des montagnes.</a:t>
            </a:r>
          </a:p>
          <a:p>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Et ils disaient aux montagnes et aux </a:t>
            </a:r>
            <a:r>
              <a:rPr lang="fr-F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rochers :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Tombez sur nous, et </a:t>
            </a:r>
            <a:r>
              <a:rPr lang="fr-FR"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cachez-nous</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rPr>
              <a:t> devant la face de celui qui est assis sur le trône, et devant la colère de </a:t>
            </a:r>
            <a:r>
              <a:rPr lang="fr-F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l'agneau</a:t>
            </a:r>
            <a:r>
              <a:rPr lang="fr-FR"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367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539552" y="2774994"/>
            <a:ext cx="842392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Que diront les justes, et </a:t>
            </a:r>
            <a:r>
              <a:rPr lang="fr-FR" sz="48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qu’éprouveront-ils ? </a:t>
            </a:r>
            <a:endParaRPr lang="es-ES" sz="48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628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09\tema 09 salv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150233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Ésaïe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25:9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467544" y="1318116"/>
            <a:ext cx="6840760"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 ce jour l'on dira: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Voici, c'est notre Dieu, en qui nous avons confiance, Et c'est lui qui nous sauve; C'est l'Éternel, en qui nous avons confiance; Soyons dans l'allégresse, et réjouissons-nous de son salut!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958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720080" y="2496309"/>
            <a:ext cx="6660232" cy="28769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Comment soudainement viendra le jour du </a:t>
            </a:r>
            <a:r>
              <a:rPr lang="fr-FR"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Seigneur ?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336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09\tema 09 fu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194476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Pierre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 : 10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27584" y="1496973"/>
            <a:ext cx="5112568"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 jour du Seigneur viendra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comme un voleur; en ce jour</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les cieux passeront avec fracas, les éléments embrasés se dissoudront, et la terre avec les </a:t>
            </a:r>
            <a:r>
              <a:rPr lang="fr-FR"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oeuvres</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qu'elle renferme sera consumée.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172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720080" y="2632844"/>
            <a:ext cx="5796136"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Quel conseil nous donne le </a:t>
            </a:r>
            <a:r>
              <a:rPr lang="fr-FR" sz="48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Seigneur ? </a:t>
            </a:r>
            <a:endParaRPr lang="es-ES" sz="48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092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jar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44624"/>
            <a:ext cx="250581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Matthieu</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24:42</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44</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755576" y="1412776"/>
            <a:ext cx="482453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Veillez</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donc, puisque vous ne savez pas quel jour votre Seigneur viendra. C'est pourquoi, vous aussi,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tenez-vous prêts</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car le Fils de l'homme viendra à l'heure où vous n'y penserez pas.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64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8"/>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95536" y="908720"/>
            <a:ext cx="7399040" cy="209288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Après ces deux études sur notre époque et la seconde venue du Christ, croyez-vous que sa venue est vraiment sur le point d’arriver, ou avez-vous encore des </a:t>
            </a:r>
            <a:r>
              <a:rPr lang="fr-FR" sz="2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doutes ?</a:t>
            </a:r>
            <a:endParaRPr lang="es-ES" sz="2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4467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09\tema 09 veni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8"/>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09\tema 09 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131840" y="692696"/>
            <a:ext cx="6018510" cy="2055403"/>
          </a:xfrm>
          <a:prstGeom prst="rect">
            <a:avLst/>
          </a:prstGeom>
          <a:gradFill>
            <a:gsLst>
              <a:gs pos="0">
                <a:schemeClr val="bg1">
                  <a:alpha val="0"/>
                </a:schemeClr>
              </a:gs>
              <a:gs pos="100000">
                <a:srgbClr val="002060">
                  <a:alpha val="73000"/>
                </a:srgb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62068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fr-FR" sz="4800" b="1" i="1" spc="50" dirty="0">
                <a:ln w="11430"/>
                <a:solidFill>
                  <a:srgbClr val="FF0000"/>
                </a:solidFill>
                <a:effectLst>
                  <a:outerShdw blurRad="76200" dist="50800" dir="5400000" algn="tl" rotWithShape="0">
                    <a:srgbClr val="000000">
                      <a:alpha val="65000"/>
                    </a:srgbClr>
                  </a:outerShdw>
                </a:effectLst>
                <a:latin typeface="Myriad Pro" pitchFamily="34" charset="0"/>
              </a:rPr>
              <a:t>Merci Seigneur </a:t>
            </a:r>
            <a:r>
              <a:rPr lang="fr-FR"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r>
            <a:br>
              <a:rPr lang="fr-FR"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fr-FR"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pour </a:t>
            </a:r>
            <a:r>
              <a:rPr lang="fr-FR" sz="4800" b="1" i="1" spc="50" dirty="0">
                <a:ln w="11430"/>
                <a:solidFill>
                  <a:srgbClr val="FF0000"/>
                </a:solidFill>
                <a:effectLst>
                  <a:outerShdw blurRad="76200" dist="50800" dir="5400000" algn="tl" rotWithShape="0">
                    <a:srgbClr val="000000">
                      <a:alpha val="65000"/>
                    </a:srgbClr>
                  </a:outerShdw>
                </a:effectLst>
                <a:latin typeface="Myriad Pro" pitchFamily="34" charset="0"/>
              </a:rPr>
              <a:t>ta </a:t>
            </a:r>
            <a:r>
              <a:rPr lang="fr-FR"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promesse !</a:t>
            </a:r>
            <a:endParaRPr lang="es-ES" sz="48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4500"/>
                            </p:stCondLst>
                            <p:childTnLst>
                              <p:par>
                                <p:cTn id="13" presetID="10" presetClass="entr" presetSubtype="0" fill="hold" nodeType="afterEffect">
                                  <p:stCondLst>
                                    <p:cond delay="200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1000"/>
                                        <p:tgtEl>
                                          <p:spTgt spid="8194"/>
                                        </p:tgtEl>
                                      </p:cBhvr>
                                    </p:animEffect>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683568" y="2159505"/>
            <a:ext cx="6408712" cy="2585323"/>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_tradnl" sz="5400" b="1" cap="all" dirty="0">
                <a:ln w="0"/>
                <a:solidFill>
                  <a:srgbClr val="002060"/>
                </a:solidFill>
                <a:effectLst>
                  <a:reflection blurRad="12700" stA="50000" endPos="50000" dist="5000" dir="5400000" sy="-100000" rotWithShape="0"/>
                </a:effectLst>
                <a:latin typeface="MicrogrammaDBolExt" pitchFamily="34" charset="0"/>
              </a:rPr>
              <a:t>UNE ESPÉRANCE MILLÉNAIRE</a:t>
            </a:r>
            <a:endParaRPr lang="es-ES" sz="5400" b="1" cap="all" dirty="0">
              <a:ln w="0"/>
              <a:solidFill>
                <a:srgbClr val="002060"/>
              </a:soli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Imagenes para estudio\0450_JuiceD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50" y="-27384"/>
            <a:ext cx="9266873"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995936" y="5949280"/>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DIEU VOUS </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BÉNISSE !</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3" name="2 Rectángulo"/>
          <p:cNvSpPr/>
          <p:nvPr/>
        </p:nvSpPr>
        <p:spPr>
          <a:xfrm>
            <a:off x="611560" y="264124"/>
            <a:ext cx="7848872" cy="5613148"/>
          </a:xfrm>
          <a:prstGeom prst="rect">
            <a:avLst/>
          </a:prstGeom>
          <a:gradFill>
            <a:gsLst>
              <a:gs pos="0">
                <a:schemeClr val="accent6">
                  <a:shade val="51000"/>
                  <a:satMod val="130000"/>
                  <a:alpha val="75000"/>
                  <a:lumMod val="46000"/>
                  <a:lumOff val="54000"/>
                </a:schemeClr>
              </a:gs>
              <a:gs pos="80000">
                <a:schemeClr val="accent6">
                  <a:shade val="93000"/>
                  <a:satMod val="130000"/>
                  <a:lumMod val="96000"/>
                  <a:lumOff val="4000"/>
                  <a:alpha val="74000"/>
                </a:schemeClr>
              </a:gs>
              <a:gs pos="100000">
                <a:schemeClr val="accent6">
                  <a:shade val="94000"/>
                  <a:satMod val="135000"/>
                  <a:lumMod val="67000"/>
                  <a:lumOff val="33000"/>
                  <a:alpha val="65000"/>
                </a:schemeClr>
              </a:gs>
            </a:gsLst>
          </a:gradFill>
        </p:spPr>
        <p:style>
          <a:lnRef idx="0">
            <a:schemeClr val="accent6"/>
          </a:lnRef>
          <a:fillRef idx="3">
            <a:schemeClr val="accent6"/>
          </a:fillRef>
          <a:effectRef idx="3">
            <a:schemeClr val="accent6"/>
          </a:effectRef>
          <a:fontRef idx="minor">
            <a:schemeClr val="lt1"/>
          </a:fontRef>
        </p:style>
        <p:txBody>
          <a:bodyPr wrap="square" lIns="180000" anchor="ctr">
            <a:noAutofit/>
          </a:bodyPr>
          <a:lstStyle/>
          <a:p>
            <a:pPr>
              <a:spcBef>
                <a:spcPts val="1200"/>
              </a:spcBef>
            </a:pPr>
            <a:r>
              <a:rPr lang="fr-FR" sz="2800" b="1" dirty="0">
                <a:solidFill>
                  <a:srgbClr val="C00000"/>
                </a:solidFill>
                <a:latin typeface="Myriad Pro" pitchFamily="34" charset="0"/>
              </a:rPr>
              <a:t>Notre prochain </a:t>
            </a:r>
            <a:r>
              <a:rPr lang="fr-FR" sz="2800" b="1" dirty="0" smtClean="0">
                <a:solidFill>
                  <a:srgbClr val="C00000"/>
                </a:solidFill>
                <a:latin typeface="Myriad Pro" pitchFamily="34" charset="0"/>
              </a:rPr>
              <a:t>thème : </a:t>
            </a:r>
          </a:p>
          <a:p>
            <a:pPr>
              <a:spcBef>
                <a:spcPts val="1200"/>
              </a:spcBef>
            </a:pPr>
            <a:r>
              <a:rPr lang="fr-FR" sz="2800" b="1" dirty="0" smtClean="0">
                <a:solidFill>
                  <a:schemeClr val="tx1"/>
                </a:solidFill>
                <a:latin typeface="Myriad Pro" pitchFamily="34" charset="0"/>
              </a:rPr>
              <a:t>« Le </a:t>
            </a:r>
            <a:r>
              <a:rPr lang="fr-FR" sz="2800" b="1" dirty="0">
                <a:solidFill>
                  <a:schemeClr val="tx1"/>
                </a:solidFill>
                <a:latin typeface="Myriad Pro" pitchFamily="34" charset="0"/>
              </a:rPr>
              <a:t>secret de l’arche </a:t>
            </a:r>
            <a:r>
              <a:rPr lang="fr-FR" sz="2800" b="1" dirty="0" smtClean="0">
                <a:solidFill>
                  <a:schemeClr val="tx1"/>
                </a:solidFill>
                <a:latin typeface="Myriad Pro" pitchFamily="34" charset="0"/>
              </a:rPr>
              <a:t>d’or » </a:t>
            </a:r>
            <a:endParaRPr lang="fr-FR" sz="2800" b="1" dirty="0">
              <a:solidFill>
                <a:schemeClr val="tx1"/>
              </a:solidFill>
              <a:latin typeface="Myriad Pro" pitchFamily="34" charset="0"/>
            </a:endParaRPr>
          </a:p>
          <a:p>
            <a:pPr marL="342900" indent="-342900">
              <a:buFont typeface="Arial" pitchFamily="34" charset="0"/>
              <a:buChar char="•"/>
            </a:pPr>
            <a:r>
              <a:rPr lang="fr-FR" sz="2400" b="1" dirty="0" smtClean="0">
                <a:solidFill>
                  <a:srgbClr val="C00000"/>
                </a:solidFill>
                <a:latin typeface="Myriad Pro" pitchFamily="34" charset="0"/>
                <a:ea typeface="Verdana" pitchFamily="34" charset="0"/>
                <a:cs typeface="Verdana" pitchFamily="34" charset="0"/>
              </a:rPr>
              <a:t>Les </a:t>
            </a:r>
            <a:r>
              <a:rPr lang="fr-FR" sz="2400" b="1" dirty="0">
                <a:solidFill>
                  <a:srgbClr val="C00000"/>
                </a:solidFill>
                <a:latin typeface="Myriad Pro" pitchFamily="34" charset="0"/>
                <a:ea typeface="Verdana" pitchFamily="34" charset="0"/>
                <a:cs typeface="Verdana" pitchFamily="34" charset="0"/>
              </a:rPr>
              <a:t>secrets d’un des plus importants trésors dans l’histoire. Des secrets qui affectent votre vie. </a:t>
            </a:r>
            <a:endParaRPr lang="fr-FR" sz="2400" b="1" dirty="0" smtClean="0">
              <a:solidFill>
                <a:srgbClr val="C00000"/>
              </a:solidFill>
              <a:latin typeface="Myriad Pro" pitchFamily="34" charset="0"/>
              <a:ea typeface="Verdana" pitchFamily="34" charset="0"/>
              <a:cs typeface="Verdana" pitchFamily="34" charset="0"/>
            </a:endParaRPr>
          </a:p>
          <a:p>
            <a:pPr marL="342900" indent="-342900">
              <a:buFont typeface="Arial" pitchFamily="34" charset="0"/>
              <a:buChar char="•"/>
            </a:pPr>
            <a:r>
              <a:rPr lang="fr-FR" sz="2400" b="1" dirty="0">
                <a:solidFill>
                  <a:schemeClr val="tx1"/>
                </a:solidFill>
                <a:latin typeface="Myriad Pro" pitchFamily="34" charset="0"/>
                <a:ea typeface="Verdana" pitchFamily="34" charset="0"/>
                <a:cs typeface="Verdana" pitchFamily="34" charset="0"/>
              </a:rPr>
              <a:t>Ensuite, vous comprendrez la raison des nombreux rituels et sacrifices dans l’antiquité, et vous en connaitrez les symboles. </a:t>
            </a:r>
          </a:p>
          <a:p>
            <a:pPr marL="342900" indent="-342900">
              <a:buFont typeface="Arial" pitchFamily="34" charset="0"/>
              <a:buChar char="•"/>
            </a:pPr>
            <a:r>
              <a:rPr lang="fr-FR" sz="2400" b="1" dirty="0">
                <a:solidFill>
                  <a:srgbClr val="C00000"/>
                </a:solidFill>
                <a:latin typeface="Myriad Pro" pitchFamily="34" charset="0"/>
                <a:ea typeface="Verdana" pitchFamily="34" charset="0"/>
                <a:cs typeface="Verdana" pitchFamily="34" charset="0"/>
              </a:rPr>
              <a:t>Nous étudierons les sept objets dans le tabernacle du peuple d’Israël dans le désert et les secrets cachés dans l’arche d’or. </a:t>
            </a:r>
          </a:p>
          <a:p>
            <a:pPr marL="342900" indent="-342900">
              <a:buFont typeface="Arial" pitchFamily="34" charset="0"/>
              <a:buChar char="•"/>
            </a:pPr>
            <a:r>
              <a:rPr lang="fr-FR" sz="2400" b="1" dirty="0">
                <a:solidFill>
                  <a:schemeClr val="tx1"/>
                </a:solidFill>
                <a:latin typeface="Myriad Pro" pitchFamily="34" charset="0"/>
                <a:ea typeface="Verdana" pitchFamily="34" charset="0"/>
                <a:cs typeface="Verdana" pitchFamily="34" charset="0"/>
              </a:rPr>
              <a:t>C’est un sujet fascinant qui aide à comprendre la manière dont les gens dans l’Ancien Testament étaient sauvés (avant le Christ) et la mission de Jésus à travers les symboles.</a:t>
            </a:r>
          </a:p>
        </p:txBody>
      </p:sp>
    </p:spTree>
    <p:extLst>
      <p:ext uri="{BB962C8B-B14F-4D97-AF65-F5344CB8AC3E}">
        <p14:creationId xmlns:p14="http://schemas.microsoft.com/office/powerpoint/2010/main" val="1047433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700"/>
                            </p:stCondLst>
                            <p:childTnLst>
                              <p:par>
                                <p:cTn id="11" presetID="42"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anim calcmode="lin" valueType="num">
                                      <p:cBhvr>
                                        <p:cTn id="14" dur="1500" fill="hold"/>
                                        <p:tgtEl>
                                          <p:spTgt spid="3"/>
                                        </p:tgtEl>
                                        <p:attrNameLst>
                                          <p:attrName>ppt_x</p:attrName>
                                        </p:attrNameLst>
                                      </p:cBhvr>
                                      <p:tavLst>
                                        <p:tav tm="0">
                                          <p:val>
                                            <p:strVal val="#ppt_x"/>
                                          </p:val>
                                        </p:tav>
                                        <p:tav tm="100000">
                                          <p:val>
                                            <p:strVal val="#ppt_x"/>
                                          </p:val>
                                        </p:tav>
                                      </p:tavLst>
                                    </p:anim>
                                    <p:anim calcmode="lin" valueType="num">
                                      <p:cBhvr>
                                        <p:cTn id="15" dur="1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42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589572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755576" y="2276872"/>
            <a:ext cx="612068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Qu’est-ce que Jésus lui-même a </a:t>
            </a:r>
            <a:r>
              <a:rPr lang="fr-FR" sz="4400" b="1" spc="5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promis ? </a:t>
            </a:r>
            <a:endPar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7332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09\tema 09 vend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48570"/>
            <a:ext cx="180530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Jean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14 : 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5576" y="1340768"/>
            <a:ext cx="806489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votre </a:t>
            </a:r>
            <a:r>
              <a:rPr lang="fr-FR"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coeur</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ne se trouble point. Croyez en Dieu, et croyez en moi.</a:t>
            </a:r>
          </a:p>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Il y a plusieurs demeures dans la maison de mon Père. Si cela n'était pas, je vous l'aurais dit. Je vais vous préparer une place.</a:t>
            </a:r>
          </a:p>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Et, lorsque je m'en serai allé, et que je vous aurai préparé une place,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je reviendrai, et je vous prendrai avec moi, afin que là où je suis vous y soyez aussi.</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spTree>
    <p:extLst>
      <p:ext uri="{BB962C8B-B14F-4D97-AF65-F5344CB8AC3E}">
        <p14:creationId xmlns:p14="http://schemas.microsoft.com/office/powerpoint/2010/main" val="33283119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500"/>
                                        <p:tgtEl>
                                          <p:spTgt spid="4">
                                            <p:txEl>
                                              <p:pRg st="2" end="2"/>
                                            </p:txEl>
                                          </p:spTgt>
                                        </p:tgtEl>
                                      </p:cBhvr>
                                    </p:animEffect>
                                  </p:childTnLst>
                                </p:cTn>
                              </p:par>
                            </p:childTnLst>
                          </p:cTn>
                        </p:par>
                        <p:par>
                          <p:cTn id="21" fill="hold">
                            <p:stCondLst>
                              <p:cond delay="60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endParaRPr lang="es-AR"/>
          </a:p>
        </p:txBody>
      </p:sp>
      <p:pic>
        <p:nvPicPr>
          <p:cNvPr id="1027" name="Picture 3" descr="C:\Users\Gerhard\Documents\_Estudios Biblicos PPT\Second com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8" y="0"/>
            <a:ext cx="92221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Mis Docs\_Multimedia IMS\Curso Biblico PPS\Tema 09\tema 09 pregu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0" y="-1"/>
            <a:ext cx="9144000" cy="2784123"/>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360040" y="2060848"/>
            <a:ext cx="838842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Quel a été le message pour des millions de Chrétiens durant des </a:t>
            </a:r>
            <a:r>
              <a:rPr lang="fr-FR" sz="4400" b="1" spc="5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siècles ? </a:t>
            </a:r>
            <a:endPar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516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24806" y="2060848"/>
            <a:ext cx="4248471"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 </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attendant la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rPr>
              <a:t>bienheureuse espérance</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et la manifestation de la gloire du grand Dieu et de notre Sauveur Jésus </a:t>
            </a:r>
            <a:r>
              <a:rPr lang="fr-FR"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Christ.</a:t>
            </a:r>
            <a:r>
              <a:rPr lang="fr-FR"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0" y="-1"/>
            <a:ext cx="9144000" cy="1484785"/>
          </a:xfrm>
          <a:prstGeom prst="rect">
            <a:avLst/>
          </a:prstGeom>
          <a:gradFill flip="none" rotWithShape="1">
            <a:gsLst>
              <a:gs pos="0">
                <a:srgbClr val="00003E"/>
              </a:gs>
              <a:gs pos="100000">
                <a:srgbClr val="0070C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179512" y="148570"/>
            <a:ext cx="143039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Tite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 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Tree>
    <p:extLst>
      <p:ext uri="{BB962C8B-B14F-4D97-AF65-F5344CB8AC3E}">
        <p14:creationId xmlns:p14="http://schemas.microsoft.com/office/powerpoint/2010/main" val="1518422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22676&quot;&gt;&lt;object type=&quot;3&quot; unique_id=&quot;22678&quot;&gt;&lt;property id=&quot;20148&quot; value=&quot;5&quot;/&gt;&lt;property id=&quot;20300&quot; value=&quot;Diapositiva 2&quot;/&gt;&lt;property id=&quot;20307&quot; value=&quot;316&quot;/&gt;&lt;/object&gt;&lt;object type=&quot;3&quot; unique_id=&quot;22679&quot;&gt;&lt;property id=&quot;20148&quot; value=&quot;5&quot;/&gt;&lt;property id=&quot;20300&quot; value=&quot;Diapositiva 3&quot;/&gt;&lt;property id=&quot;20307&quot; value=&quot;319&quot;/&gt;&lt;/object&gt;&lt;object type=&quot;3&quot; unique_id=&quot;22680&quot;&gt;&lt;property id=&quot;20148&quot; value=&quot;5&quot;/&gt;&lt;property id=&quot;20300&quot; value=&quot;Diapositiva 4&quot;/&gt;&lt;property id=&quot;20307&quot; value=&quot;261&quot;/&gt;&lt;/object&gt;&lt;object type=&quot;3&quot; unique_id=&quot;22681&quot;&gt;&lt;property id=&quot;20148&quot; value=&quot;5&quot;/&gt;&lt;property id=&quot;20300&quot; value=&quot;Diapositiva 5&quot;/&gt;&lt;property id=&quot;20307&quot; value=&quot;356&quot;/&gt;&lt;/object&gt;&lt;object type=&quot;3&quot; unique_id=&quot;22682&quot;&gt;&lt;property id=&quot;20148&quot; value=&quot;5&quot;/&gt;&lt;property id=&quot;20300&quot; value=&quot;Diapositiva 6&quot;/&gt;&lt;property id=&quot;20307&quot; value=&quot;357&quot;/&gt;&lt;/object&gt;&lt;object type=&quot;3&quot; unique_id=&quot;22683&quot;&gt;&lt;property id=&quot;20148&quot; value=&quot;5&quot;/&gt;&lt;property id=&quot;20300&quot; value=&quot;Diapositiva 7&quot;/&gt;&lt;property id=&quot;20307&quot; value=&quot;393&quot;/&gt;&lt;/object&gt;&lt;object type=&quot;3&quot; unique_id=&quot;22684&quot;&gt;&lt;property id=&quot;20148&quot; value=&quot;5&quot;/&gt;&lt;property id=&quot;20300&quot; value=&quot;Diapositiva 8&quot;/&gt;&lt;property id=&quot;20307&quot; value=&quot;358&quot;/&gt;&lt;/object&gt;&lt;object type=&quot;3&quot; unique_id=&quot;22685&quot;&gt;&lt;property id=&quot;20148&quot; value=&quot;5&quot;/&gt;&lt;property id=&quot;20300&quot; value=&quot;Diapositiva 9&quot;/&gt;&lt;property id=&quot;20307&quot; value=&quot;359&quot;/&gt;&lt;/object&gt;&lt;object type=&quot;3&quot; unique_id=&quot;22686&quot;&gt;&lt;property id=&quot;20148&quot; value=&quot;5&quot;/&gt;&lt;property id=&quot;20300&quot; value=&quot;Diapositiva 10&quot;/&gt;&lt;property id=&quot;20307&quot; value=&quot;362&quot;/&gt;&lt;/object&gt;&lt;object type=&quot;3&quot; unique_id=&quot;22687&quot;&gt;&lt;property id=&quot;20148&quot; value=&quot;5&quot;/&gt;&lt;property id=&quot;20300&quot; value=&quot;Diapositiva 11&quot;/&gt;&lt;property id=&quot;20307&quot; value=&quot;380&quot;/&gt;&lt;/object&gt;&lt;object type=&quot;3&quot; unique_id=&quot;22688&quot;&gt;&lt;property id=&quot;20148&quot; value=&quot;5&quot;/&gt;&lt;property id=&quot;20300&quot; value=&quot;Diapositiva 12&quot;/&gt;&lt;property id=&quot;20307&quot; value=&quot;361&quot;/&gt;&lt;/object&gt;&lt;object type=&quot;3&quot; unique_id=&quot;22689&quot;&gt;&lt;property id=&quot;20148&quot; value=&quot;5&quot;/&gt;&lt;property id=&quot;20300&quot; value=&quot;Diapositiva 13&quot;/&gt;&lt;property id=&quot;20307&quot; value=&quot;384&quot;/&gt;&lt;/object&gt;&lt;object type=&quot;3&quot; unique_id=&quot;22690&quot;&gt;&lt;property id=&quot;20148&quot; value=&quot;5&quot;/&gt;&lt;property id=&quot;20300&quot; value=&quot;Diapositiva 14&quot;/&gt;&lt;property id=&quot;20307&quot; value=&quot;385&quot;/&gt;&lt;/object&gt;&lt;object type=&quot;3&quot; unique_id=&quot;22691&quot;&gt;&lt;property id=&quot;20148&quot; value=&quot;5&quot;/&gt;&lt;property id=&quot;20300&quot; value=&quot;Diapositiva 15&quot;/&gt;&lt;property id=&quot;20307&quot; value=&quot;386&quot;/&gt;&lt;/object&gt;&lt;object type=&quot;3&quot; unique_id=&quot;22692&quot;&gt;&lt;property id=&quot;20148&quot; value=&quot;5&quot;/&gt;&lt;property id=&quot;20300&quot; value=&quot;Diapositiva 16&quot;/&gt;&lt;property id=&quot;20307&quot; value=&quot;387&quot;/&gt;&lt;/object&gt;&lt;object type=&quot;3&quot; unique_id=&quot;22693&quot;&gt;&lt;property id=&quot;20148&quot; value=&quot;5&quot;/&gt;&lt;property id=&quot;20300&quot; value=&quot;Diapositiva 17&quot;/&gt;&lt;property id=&quot;20307&quot; value=&quot;379&quot;/&gt;&lt;/object&gt;&lt;object type=&quot;3&quot; unique_id=&quot;22694&quot;&gt;&lt;property id=&quot;20148&quot; value=&quot;5&quot;/&gt;&lt;property id=&quot;20300&quot; value=&quot;Diapositiva 18&quot;/&gt;&lt;property id=&quot;20307&quot; value=&quot;364&quot;/&gt;&lt;/object&gt;&lt;object type=&quot;3&quot; unique_id=&quot;22695&quot;&gt;&lt;property id=&quot;20148&quot; value=&quot;5&quot;/&gt;&lt;property id=&quot;20300&quot; value=&quot;Diapositiva 19&quot;/&gt;&lt;property id=&quot;20307&quot; value=&quot;388&quot;/&gt;&lt;/object&gt;&lt;object type=&quot;3&quot; unique_id=&quot;22696&quot;&gt;&lt;property id=&quot;20148&quot; value=&quot;5&quot;/&gt;&lt;property id=&quot;20300&quot; value=&quot;Diapositiva 21&quot;/&gt;&lt;property id=&quot;20307&quot; value=&quot;389&quot;/&gt;&lt;/object&gt;&lt;object type=&quot;3&quot; unique_id=&quot;22697&quot;&gt;&lt;property id=&quot;20148&quot; value=&quot;5&quot;/&gt;&lt;property id=&quot;20300&quot; value=&quot;Diapositiva 22&quot;/&gt;&lt;property id=&quot;20307&quot; value=&quot;390&quot;/&gt;&lt;/object&gt;&lt;object type=&quot;3&quot; unique_id=&quot;22698&quot;&gt;&lt;property id=&quot;20148&quot; value=&quot;5&quot;/&gt;&lt;property id=&quot;20300&quot; value=&quot;Diapositiva 23&quot;/&gt;&lt;property id=&quot;20307&quot; value=&quot;391&quot;/&gt;&lt;/object&gt;&lt;object type=&quot;3&quot; unique_id=&quot;22699&quot;&gt;&lt;property id=&quot;20148&quot; value=&quot;5&quot;/&gt;&lt;property id=&quot;20300&quot; value=&quot;Diapositiva 24&quot;/&gt;&lt;property id=&quot;20307&quot; value=&quot;392&quot;/&gt;&lt;/object&gt;&lt;object type=&quot;3&quot; unique_id=&quot;22700&quot;&gt;&lt;property id=&quot;20148&quot; value=&quot;5&quot;/&gt;&lt;property id=&quot;20300&quot; value=&quot;Diapositiva 25&quot;/&gt;&lt;property id=&quot;20307&quot; value=&quot;378&quot;/&gt;&lt;/object&gt;&lt;object type=&quot;3&quot; unique_id=&quot;22701&quot;&gt;&lt;property id=&quot;20148&quot; value=&quot;5&quot;/&gt;&lt;property id=&quot;20300&quot; value=&quot;Diapositiva 26&quot;/&gt;&lt;property id=&quot;20307&quot; value=&quot;366&quot;/&gt;&lt;/object&gt;&lt;object type=&quot;3&quot; unique_id=&quot;22702&quot;&gt;&lt;property id=&quot;20148&quot; value=&quot;5&quot;/&gt;&lt;property id=&quot;20300&quot; value=&quot;Diapositiva 27&quot;/&gt;&lt;property id=&quot;20307&quot; value=&quot;367&quot;/&gt;&lt;/object&gt;&lt;object type=&quot;3&quot; unique_id=&quot;22703&quot;&gt;&lt;property id=&quot;20148&quot; value=&quot;5&quot;/&gt;&lt;property id=&quot;20300&quot; value=&quot;Diapositiva 28&quot;/&gt;&lt;property id=&quot;20307&quot; value=&quot;368&quot;/&gt;&lt;/object&gt;&lt;object type=&quot;3&quot; unique_id=&quot;22704&quot;&gt;&lt;property id=&quot;20148&quot; value=&quot;5&quot;/&gt;&lt;property id=&quot;20300&quot; value=&quot;Diapositiva 29&quot;/&gt;&lt;property id=&quot;20307&quot; value=&quot;369&quot;/&gt;&lt;/object&gt;&lt;object type=&quot;3&quot; unique_id=&quot;22705&quot;&gt;&lt;property id=&quot;20148&quot; value=&quot;5&quot;/&gt;&lt;property id=&quot;20300&quot; value=&quot;Diapositiva 30&quot;/&gt;&lt;property id=&quot;20307&quot; value=&quot;370&quot;/&gt;&lt;/object&gt;&lt;object type=&quot;3&quot; unique_id=&quot;22706&quot;&gt;&lt;property id=&quot;20148&quot; value=&quot;5&quot;/&gt;&lt;property id=&quot;20300&quot; value=&quot;Diapositiva 31&quot;/&gt;&lt;property id=&quot;20307&quot; value=&quot;371&quot;/&gt;&lt;/object&gt;&lt;object type=&quot;3&quot; unique_id=&quot;22707&quot;&gt;&lt;property id=&quot;20148&quot; value=&quot;5&quot;/&gt;&lt;property id=&quot;20300&quot; value=&quot;Diapositiva 32&quot;/&gt;&lt;property id=&quot;20307&quot; value=&quot;372&quot;/&gt;&lt;/object&gt;&lt;object type=&quot;3&quot; unique_id=&quot;22708&quot;&gt;&lt;property id=&quot;20148&quot; value=&quot;5&quot;/&gt;&lt;property id=&quot;20300&quot; value=&quot;Diapositiva 33&quot;/&gt;&lt;property id=&quot;20307&quot; value=&quot;373&quot;/&gt;&lt;/object&gt;&lt;object type=&quot;3&quot; unique_id=&quot;22709&quot;&gt;&lt;property id=&quot;20148&quot; value=&quot;5&quot;/&gt;&lt;property id=&quot;20300&quot; value=&quot;Diapositiva 34&quot;/&gt;&lt;property id=&quot;20307&quot; value=&quot;374&quot;/&gt;&lt;/object&gt;&lt;object type=&quot;3&quot; unique_id=&quot;22710&quot;&gt;&lt;property id=&quot;20148&quot; value=&quot;5&quot;/&gt;&lt;property id=&quot;20300&quot; value=&quot;Diapositiva 35&quot;/&gt;&lt;property id=&quot;20307&quot; value=&quot;375&quot;/&gt;&lt;/object&gt;&lt;object type=&quot;3&quot; unique_id=&quot;22711&quot;&gt;&lt;property id=&quot;20148&quot; value=&quot;5&quot;/&gt;&lt;property id=&quot;20300&quot; value=&quot;Diapositiva 36&quot;/&gt;&lt;property id=&quot;20307&quot; value=&quot;376&quot;/&gt;&lt;/object&gt;&lt;object type=&quot;3&quot; unique_id=&quot;22712&quot;&gt;&lt;property id=&quot;20148&quot; value=&quot;5&quot;/&gt;&lt;property id=&quot;20300&quot; value=&quot;Diapositiva 37&quot;/&gt;&lt;property id=&quot;20307&quot; value=&quot;377&quot;/&gt;&lt;/object&gt;&lt;object type=&quot;3&quot; unique_id=&quot;22713&quot;&gt;&lt;property id=&quot;20148&quot; value=&quot;5&quot;/&gt;&lt;property id=&quot;20300&quot; value=&quot;Diapositiva 38&quot;/&gt;&lt;property id=&quot;20307&quot; value=&quot;381&quot;/&gt;&lt;/object&gt;&lt;object type=&quot;3&quot; unique_id=&quot;22714&quot;&gt;&lt;property id=&quot;20148&quot; value=&quot;5&quot;/&gt;&lt;property id=&quot;20300&quot; value=&quot;Diapositiva 39&quot;/&gt;&lt;property id=&quot;20307&quot; value=&quot;317&quot;/&gt;&lt;/object&gt;&lt;object type=&quot;3&quot; unique_id=&quot;22715&quot;&gt;&lt;property id=&quot;20148&quot; value=&quot;5&quot;/&gt;&lt;property id=&quot;20300&quot; value=&quot;Diapositiva 40&quot;/&gt;&lt;property id=&quot;20307&quot; value=&quot;318&quot;/&gt;&lt;/object&gt;&lt;object type=&quot;3&quot; unique_id=&quot;23013&quot;&gt;&lt;property id=&quot;20148&quot; value=&quot;5&quot;/&gt;&lt;property id=&quot;20300&quot; value=&quot;Diapositiva 20&quot;/&gt;&lt;property id=&quot;20307&quot; value=&quot;395&quot;/&gt;&lt;/object&gt;&lt;object type=&quot;3&quot; unique_id=&quot;23144&quot;&gt;&lt;property id=&quot;20148&quot; value=&quot;5&quot;/&gt;&lt;property id=&quot;20300&quot; value=&quot;Diapositiva 41&quot;/&gt;&lt;property id=&quot;20307&quot; value=&quot;396&quot;/&gt;&lt;/object&gt;&lt;object type=&quot;3&quot; unique_id=&quot;23146&quot;&gt;&lt;property id=&quot;20148&quot; value=&quot;5&quot;/&gt;&lt;property id=&quot;20300&quot; value=&quot;Diapositiva 1&quot;/&gt;&lt;property id=&quot;20307&quot; value=&quot;397&quot;/&gt;&lt;/object&gt;&lt;/object&gt;&lt;object type=&quot;8&quot; unique_id=&quot;2275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TotalTime>
  <Words>4358</Words>
  <Application>Microsoft Office PowerPoint</Application>
  <PresentationFormat>Presentación en pantalla (4:3)</PresentationFormat>
  <Paragraphs>506</Paragraphs>
  <Slides>41</Slides>
  <Notes>41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41</vt:i4>
      </vt:variant>
    </vt:vector>
  </HeadingPairs>
  <TitlesOfParts>
    <vt:vector size="54" baseType="lpstr">
      <vt:lpstr>Impact</vt:lpstr>
      <vt:lpstr>MicrogrammaDBolExt</vt:lpstr>
      <vt:lpstr>Myriad Pro</vt:lpstr>
      <vt:lpstr>Verdana</vt:lpstr>
      <vt:lpstr>Swis721 LtEx BT</vt:lpstr>
      <vt:lpstr>Eurostile LT ExtendedTwo</vt:lpstr>
      <vt:lpstr>Bernard MT Condensed</vt:lpstr>
      <vt:lpstr>EurostileTBlaExt</vt:lpstr>
      <vt:lpstr>Calibri</vt:lpstr>
      <vt:lpstr>Lucida Sans Unicode</vt:lpstr>
      <vt:lpstr>Arial</vt:lpstr>
      <vt:lpstr>Adobe Gothic Std B</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176</cp:revision>
  <dcterms:created xsi:type="dcterms:W3CDTF">2013-10-02T01:22:09Z</dcterms:created>
  <dcterms:modified xsi:type="dcterms:W3CDTF">2019-06-17T01:12:17Z</dcterms:modified>
</cp:coreProperties>
</file>