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433" r:id="rId2"/>
    <p:sldId id="316" r:id="rId3"/>
    <p:sldId id="319" r:id="rId4"/>
    <p:sldId id="383" r:id="rId5"/>
    <p:sldId id="384" r:id="rId6"/>
    <p:sldId id="385" r:id="rId7"/>
    <p:sldId id="388" r:id="rId8"/>
    <p:sldId id="389" r:id="rId9"/>
    <p:sldId id="390" r:id="rId10"/>
    <p:sldId id="391" r:id="rId11"/>
    <p:sldId id="392" r:id="rId12"/>
    <p:sldId id="393" r:id="rId13"/>
    <p:sldId id="394" r:id="rId14"/>
    <p:sldId id="406" r:id="rId15"/>
    <p:sldId id="395" r:id="rId16"/>
    <p:sldId id="402" r:id="rId17"/>
    <p:sldId id="431" r:id="rId18"/>
    <p:sldId id="401" r:id="rId19"/>
    <p:sldId id="403" r:id="rId20"/>
    <p:sldId id="404" r:id="rId21"/>
    <p:sldId id="405" r:id="rId22"/>
    <p:sldId id="407" r:id="rId23"/>
    <p:sldId id="422" r:id="rId24"/>
    <p:sldId id="423"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4" r:id="rId39"/>
    <p:sldId id="425" r:id="rId40"/>
    <p:sldId id="426" r:id="rId41"/>
    <p:sldId id="427" r:id="rId42"/>
    <p:sldId id="428" r:id="rId43"/>
    <p:sldId id="429" r:id="rId44"/>
    <p:sldId id="430" r:id="rId45"/>
    <p:sldId id="387" r:id="rId46"/>
    <p:sldId id="432" r:id="rId47"/>
    <p:sldId id="317" r:id="rId48"/>
  </p:sldIdLst>
  <p:sldSz cx="9144000" cy="6858000" type="screen4x3"/>
  <p:notesSz cx="6858000" cy="9144000"/>
  <p:embeddedFontLst>
    <p:embeddedFont>
      <p:font typeface="Berlin Sans FB Demi" panose="020E0802020502020306" pitchFamily="34" charset="0"/>
      <p:bold r:id="rId50"/>
    </p:embeddedFont>
    <p:embeddedFont>
      <p:font typeface="Bernard MT Condensed" panose="02050806060905020404" pitchFamily="18" charset="0"/>
      <p:regular r:id="rId51"/>
    </p:embeddedFont>
    <p:embeddedFont>
      <p:font typeface="Calibri" panose="020F0502020204030204" pitchFamily="34" charset="0"/>
      <p:regular r:id="rId52"/>
      <p:bold r:id="rId53"/>
      <p:italic r:id="rId54"/>
      <p:boldItalic r:id="rId55"/>
    </p:embeddedFont>
    <p:embeddedFont>
      <p:font typeface="Chopin Script" panose="02000505020000020002" pitchFamily="2" charset="0"/>
      <p:regular r:id="rId56"/>
    </p:embeddedFont>
    <p:embeddedFont>
      <p:font typeface="Impact" panose="020B0806030902050204" pitchFamily="34" charset="0"/>
      <p:regular r:id="rId57"/>
    </p:embeddedFont>
    <p:embeddedFont>
      <p:font typeface="Myriad Pro" panose="020B0503030403020204" pitchFamily="34" charset="0"/>
      <p:regular r:id="rId58"/>
      <p:bold r:id="rId59"/>
      <p:italic r:id="rId60"/>
      <p:boldItalic r:id="rId61"/>
    </p:embeddedFont>
    <p:embeddedFont>
      <p:font typeface="Swis721 Blk BT" panose="020B0904030502020204" pitchFamily="34" charset="0"/>
      <p:regular r:id="rId62"/>
      <p:italic r:id="rId63"/>
    </p:embeddedFont>
    <p:embeddedFont>
      <p:font typeface="Swis721 BlkCn BT" panose="020B0806030502040204" pitchFamily="34" charset="0"/>
      <p:regular r:id="rId64"/>
      <p:italic r:id="rId65"/>
    </p:embeddedFont>
    <p:embeddedFont>
      <p:font typeface="Verdana" panose="020B0604030504040204" pitchFamily="34" charset="0"/>
      <p:regular r:id="rId66"/>
      <p:bold r:id="rId67"/>
      <p:italic r:id="rId68"/>
      <p:boldItalic r:id="rId69"/>
    </p:embeddedFont>
  </p:embeddedFontLst>
  <p:custDataLst>
    <p:tags r:id="rId7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5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3" autoAdjust="0"/>
    <p:restoredTop sz="77522" autoAdjust="0"/>
  </p:normalViewPr>
  <p:slideViewPr>
    <p:cSldViewPr>
      <p:cViewPr varScale="1">
        <p:scale>
          <a:sx n="52" d="100"/>
          <a:sy n="52" d="100"/>
        </p:scale>
        <p:origin x="2064"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74694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9:22</a:t>
            </a:r>
            <a:endParaRPr lang="es-ES"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Con derramamiento de sangre.</a:t>
            </a:r>
            <a:endParaRPr lang="es-ES" sz="1200" i="1" u="sng"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Por eso el sacrificio de Abel fue aceptado, y no el de Caín.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pecador traía un animal que moría en su lugar.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poner las manos sobre su cabeza, representaba que confesaba su culpa y transfería su pecado.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DIOS SE REVELA AL HOMBRE</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a:t>
            </a:r>
            <a:r>
              <a:rPr lang="es-ES_tradnl" sz="1200" kern="1200" dirty="0">
                <a:solidFill>
                  <a:schemeClr val="tx1"/>
                </a:solidFill>
                <a:effectLst/>
                <a:latin typeface="+mn-lt"/>
                <a:ea typeface="+mn-ea"/>
                <a:cs typeface="+mn-cs"/>
              </a:rPr>
              <a:t>Dios sacó a Israel de Egipto, les guió a la tierra prometida en forma providencial, les reveló su voluntad y les hizo conocer su ley. Luego, </a:t>
            </a:r>
            <a:r>
              <a:rPr lang="es-ES_tradnl" sz="1200" b="1" kern="1200" dirty="0">
                <a:solidFill>
                  <a:schemeClr val="tx1"/>
                </a:solidFill>
                <a:effectLst/>
                <a:latin typeface="+mn-lt"/>
                <a:ea typeface="+mn-ea"/>
                <a:cs typeface="+mn-cs"/>
              </a:rPr>
              <a:t>¿Qué orden dio Dios a Moisés en una visión?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Éxodo 25:8, 40</a:t>
            </a:r>
          </a:p>
          <a:p>
            <a:pPr lvl="0"/>
            <a:r>
              <a:rPr lang="es-ES" sz="1200" b="0" i="0" spc="50" dirty="0">
                <a:ln w="11430"/>
                <a:solidFill>
                  <a:srgbClr val="002060"/>
                </a:solidFill>
                <a:effectLst>
                  <a:outerShdw blurRad="76200" dist="50800" dir="5400000" algn="tl" rotWithShape="0">
                    <a:srgbClr val="000000">
                      <a:alpha val="65000"/>
                    </a:srgbClr>
                  </a:outerShdw>
                </a:effectLst>
                <a:latin typeface="Myriad Pro" pitchFamily="34" charset="0"/>
              </a:rPr>
              <a:t>Y harán un santuario para mí, y habitaré en medio de ellos.</a:t>
            </a:r>
          </a:p>
          <a:p>
            <a:pPr lvl="0"/>
            <a:r>
              <a:rPr lang="es-ES" sz="1200" b="0" i="0" spc="50" dirty="0">
                <a:ln w="11430"/>
                <a:solidFill>
                  <a:srgbClr val="002060"/>
                </a:solidFill>
                <a:effectLst>
                  <a:outerShdw blurRad="76200" dist="50800" dir="5400000" algn="tl" rotWithShape="0">
                    <a:srgbClr val="000000">
                      <a:alpha val="65000"/>
                    </a:srgbClr>
                  </a:outerShdw>
                </a:effectLst>
                <a:latin typeface="Myriad Pro" pitchFamily="34" charset="0"/>
              </a:rPr>
              <a:t>Mira y hazlos conforme al modelo que te ha sido mostrado en el monte.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5. ¿Qué medidas aproximadas tenía el atrio (patio) donde fue colocado el tabernáculo?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Éxodo 27:18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"La longitud del atrio será de cien codos, y la anchura cincuenta por un lado y cincuenta por el otro, y la altura de cinco codos; sus cortinas de lino torcido, y sus basas de bronce."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a:solidFill>
                  <a:schemeClr val="tx1"/>
                </a:solidFill>
                <a:effectLst/>
                <a:latin typeface="+mn-lt"/>
                <a:ea typeface="+mn-ea"/>
                <a:cs typeface="+mn-cs"/>
              </a:rPr>
              <a:t>El</a:t>
            </a:r>
            <a:r>
              <a:rPr lang="es-ES" sz="1200" b="0" i="0" kern="1200" baseline="0" dirty="0">
                <a:solidFill>
                  <a:schemeClr val="tx1"/>
                </a:solidFill>
                <a:effectLst/>
                <a:latin typeface="+mn-lt"/>
                <a:ea typeface="+mn-ea"/>
                <a:cs typeface="+mn-cs"/>
              </a:rPr>
              <a:t> cerco de lino representa la Justicia de Cristo que rodea todo el Plan de Salvación y se manifiesta en todos los aspectos de la vida del creyente.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Éxodo 27:16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"Y para la puerta del atrio habrá una cortina de veinte codos, de azul, púrpura y carmesí, y lino torcido, de obra de recamador; sus columnas cuatro, con sus cuatro basas."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¿Qué características debía tener el </a:t>
            </a:r>
            <a:r>
              <a:rPr lang="es-ES" sz="12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tabernáculo</a:t>
            </a:r>
            <a:r>
              <a:rPr lang="es-ES_tradnl" sz="1200" b="1" kern="1200" dirty="0">
                <a:solidFill>
                  <a:schemeClr val="tx1"/>
                </a:solidFill>
                <a:effectLst/>
                <a:latin typeface="+mn-lt"/>
                <a:ea typeface="+mn-ea"/>
                <a:cs typeface="+mn-cs"/>
              </a:rPr>
              <a:t>?</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tabernáculo, según Éxodo 26, medía: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largo: 13,50 metros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ancho: 6 metros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altura: 5 metros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Estaba construido de tablas de madera de acacia, revestidas de oro. Estos dos materiales simbolizan la unión de lo divino y humano en Cristo.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Madera:</a:t>
            </a:r>
            <a:r>
              <a:rPr lang="es-ES_tradnl" sz="1200" kern="1200" dirty="0">
                <a:solidFill>
                  <a:schemeClr val="tx1"/>
                </a:solidFill>
                <a:effectLst/>
                <a:latin typeface="+mn-lt"/>
                <a:ea typeface="+mn-ea"/>
                <a:cs typeface="+mn-cs"/>
              </a:rPr>
              <a:t>	Cristo como hombre.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Oro:</a:t>
            </a:r>
            <a:r>
              <a:rPr lang="es-ES_tradnl" sz="1200" kern="1200" dirty="0">
                <a:solidFill>
                  <a:schemeClr val="tx1"/>
                </a:solidFill>
                <a:effectLst/>
                <a:latin typeface="+mn-lt"/>
                <a:ea typeface="+mn-ea"/>
                <a:cs typeface="+mn-cs"/>
              </a:rPr>
              <a:t>	Cristo como Dios.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Estaba cubierto por cuatro alfombras.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Al exterior, piel de tejones: marrón y negro, sin mayor apariencia, representa a Cristo con su humanidad.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piel de carnero, teñida de rojo, simboliza a Cristo en su sufrimiento.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pelo de cabra, blanco, representa a Cristo en su pureza.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lino torcido, color azul, púrpura y carmesí del vestido de los reyes, representa a Cristo como rey.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Estaba dividido en dos partes: el lugar santo y el santísimo.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SIETE ELEMENTOS QUE SE PROYECTAN A NUESTRO TIEMPO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a:t>
            </a:r>
            <a:r>
              <a:rPr lang="es-ES_tradnl" sz="1200" b="0" kern="1200" dirty="0">
                <a:solidFill>
                  <a:schemeClr val="tx1"/>
                </a:solidFill>
                <a:effectLst/>
                <a:latin typeface="+mn-lt"/>
                <a:ea typeface="+mn-ea"/>
                <a:cs typeface="+mn-cs"/>
              </a:rPr>
              <a:t>La puerta del atrio (Éxodo 27:16), era ancha (10 metros) y hermosa, de azul, púrpura y carmesí , de lino torcido, sobre cuatro columnas.</a:t>
            </a:r>
            <a:r>
              <a:rPr lang="es-ES_tradnl" sz="1200" b="1" kern="1200" dirty="0">
                <a:solidFill>
                  <a:schemeClr val="tx1"/>
                </a:solidFill>
                <a:effectLst/>
                <a:latin typeface="+mn-lt"/>
                <a:ea typeface="+mn-ea"/>
                <a:cs typeface="+mn-cs"/>
              </a:rPr>
              <a:t> </a:t>
            </a:r>
            <a:endParaRPr lang="es-ES" sz="1200" b="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quién representa?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Juan 10:9</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"Yo soy la puerta; el que por mí entrare, será salvo; y entrará, y saldrá, y hallará pastos."</a:t>
            </a:r>
          </a:p>
          <a:p>
            <a:r>
              <a:rPr lang="es-ES_tradnl" sz="1200" kern="1200" dirty="0">
                <a:solidFill>
                  <a:schemeClr val="tx1"/>
                </a:solidFill>
                <a:effectLst/>
                <a:latin typeface="+mn-lt"/>
                <a:ea typeface="+mn-ea"/>
                <a:cs typeface="+mn-cs"/>
              </a:rPr>
              <a:t>a) La única entrada hacia el Padre. Efesios 2:18 (1 Timoteo 2:5).</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¿Por qué tan ancha? Nos habla del amor de Dios y su deseo de salvar a todos los hombres. (1 Timoteo 2:3-4).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Cuatro columnas: Cristo se revela en los cuatro evangelios. Su invitación a los cuatro puntos cardinales.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8. El altar de sacrificios (Éxodo 27:1-8) era un símbolo del Calvario. </a:t>
            </a:r>
          </a:p>
          <a:p>
            <a:r>
              <a:rPr lang="es-ES" dirty="0"/>
              <a:t>¿Cómo denomina Juan al que iba a ser sacrificado allí?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Juan 1:29</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t>
            </a:r>
            <a:r>
              <a:rPr lang="es-ES" sz="1200" b="0" i="0" kern="1200" dirty="0">
                <a:solidFill>
                  <a:schemeClr val="tx1"/>
                </a:solidFill>
                <a:effectLst/>
                <a:latin typeface="+mn-lt"/>
                <a:ea typeface="+mn-ea"/>
                <a:cs typeface="+mn-cs"/>
              </a:rPr>
              <a:t>El siguiente día vio Juan a Jesús que venía a él, y dijo: He aquí el Cordero de Dios, que quita el pecado del mundo."</a:t>
            </a: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sacrificio: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debía ser un animal perfecto y sin mancha: Cristo no tuvo pecado. (1ª Pedro 1:19. Hebreos 4:15).</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pecador, al colocar su mano sobre la cabeza del animal, transfería su culpa al inocente que moría en su lugar. Hemos arruinado nuestra vida por nuestros pecados y hemos sido condenados a morir. Hay una sola manera de escapar: encontrar un sustituto que muera en nuestro lugar; un inocente. Cristo lo hizo ya, en el Calvario.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Los cuernos,</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son símbolo de fortaleza. Nos hablan del poder de este sacrificio.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a:t>
            </a:r>
            <a:r>
              <a:rPr lang="es-ES_tradnl" sz="1200" kern="1200" dirty="0">
                <a:solidFill>
                  <a:schemeClr val="tx1"/>
                </a:solidFill>
                <a:effectLst/>
                <a:latin typeface="+mn-lt"/>
                <a:ea typeface="+mn-ea"/>
                <a:cs typeface="+mn-cs"/>
              </a:rPr>
              <a:t>El lavatorio de bronce (fuente) (Éxodo 30:17-21), nos habla de la purificación mediante el agua.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¿Qué debemos recibir para que sean lavados nuestros pecados?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El lavamiento del pecado por el bautismo.</a:t>
            </a:r>
            <a:endPar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Hechos 22:16</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"Ahora, pues, ¿por qué te detienes? Levántate y bautízate, y lava tus pecados, invocando su nombre."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¿Quién es el agua de vida?</a:t>
            </a:r>
            <a:r>
              <a:rPr lang="es-ES_tradnl" sz="1200" b="1" kern="1200" dirty="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Diversos pueblos de la antigüedad, tenían valiosos tesoros de oro, llenos de significado. Los incas, mayas, aztecas, etc. Las tumbas de los faraones egipcios, especialmente la tumba de </a:t>
            </a:r>
            <a:r>
              <a:rPr lang="es-ES_tradnl" sz="1200" kern="1200" dirty="0" err="1">
                <a:solidFill>
                  <a:schemeClr val="tx1"/>
                </a:solidFill>
                <a:effectLst/>
                <a:latin typeface="+mn-lt"/>
                <a:ea typeface="+mn-ea"/>
                <a:cs typeface="+mn-cs"/>
              </a:rPr>
              <a:t>Tut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Ank</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Amon</a:t>
            </a:r>
            <a:r>
              <a:rPr lang="es-ES_tradnl" sz="1200" kern="1200" dirty="0">
                <a:solidFill>
                  <a:schemeClr val="tx1"/>
                </a:solidFill>
                <a:effectLst/>
                <a:latin typeface="+mn-lt"/>
                <a:ea typeface="+mn-ea"/>
                <a:cs typeface="+mn-cs"/>
              </a:rPr>
              <a:t>, que se encontró intacta. (Todas las demás habían sido saqueadas).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Extraordinario fue el santuario que Moisés construyó en el desierto. Cada utensilio, especialmente el arca del pacto, tenía un profundo significado. Las medidas, el material, su ubicación, sus ritos, cada cosa encerraba valiosos secretos. Pero... ¿tienen algo que ver con nosotros?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Juan 4:14</a:t>
            </a:r>
          </a:p>
          <a:p>
            <a:r>
              <a:rPr lang="es-ES" sz="1200" b="1" i="0" kern="1200" baseline="3000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mas el que bebiere del agua que yo le daré, no tendrá sed jamás; sino que el agua que yo le daré será en él una fuente de agua que salte para vida eterna."</a:t>
            </a:r>
            <a:endPar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El candelero de siete brazos</a:t>
            </a:r>
            <a:r>
              <a:rPr lang="es-ES_tradnl" sz="1200" kern="1200" dirty="0">
                <a:solidFill>
                  <a:schemeClr val="tx1"/>
                </a:solidFill>
                <a:effectLst/>
                <a:latin typeface="+mn-lt"/>
                <a:ea typeface="+mn-ea"/>
                <a:cs typeface="+mn-cs"/>
              </a:rPr>
              <a:t> (Éxodo 25:31-39)</a:t>
            </a:r>
            <a:r>
              <a:rPr lang="es-ES_tradnl" sz="1200" b="1" kern="1200" dirty="0">
                <a:solidFill>
                  <a:schemeClr val="tx1"/>
                </a:solidFill>
                <a:effectLst/>
                <a:latin typeface="+mn-lt"/>
                <a:ea typeface="+mn-ea"/>
                <a:cs typeface="+mn-cs"/>
              </a:rPr>
              <a:t>, estaba forjado en una sola pieza de oro.</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¿A quién representa la luz?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Juan 8:12</a:t>
            </a:r>
          </a:p>
          <a:p>
            <a:r>
              <a:rPr lang="es-ES" sz="1200" i="0" u="none" kern="1200" dirty="0">
                <a:solidFill>
                  <a:schemeClr val="tx1"/>
                </a:solidFill>
                <a:effectLst/>
                <a:latin typeface="+mn-lt"/>
                <a:ea typeface="+mn-ea"/>
                <a:cs typeface="+mn-cs"/>
              </a:rPr>
              <a:t>"Otra vez Jesús les habló, diciendo: Yo soy la luz del mundo; el que me sigue, no andará en tinieblas, sino que tendrá la luz de la vida."</a:t>
            </a:r>
          </a:p>
          <a:p>
            <a:r>
              <a:rPr lang="es-ES_tradnl" sz="1200" i="1" u="sng" kern="1200" dirty="0">
                <a:solidFill>
                  <a:schemeClr val="tx1"/>
                </a:solidFill>
                <a:effectLst/>
                <a:latin typeface="+mn-lt"/>
                <a:ea typeface="+mn-ea"/>
                <a:cs typeface="+mn-cs"/>
              </a:rPr>
              <a:t>A Jesús.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Dios nos alumbra a través de su Palabra. (Sal. 119:105).</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El aceite representa al Espíritu Santo. (</a:t>
            </a:r>
            <a:r>
              <a:rPr lang="es-ES_tradnl" sz="1200" kern="1200" dirty="0" err="1">
                <a:solidFill>
                  <a:schemeClr val="tx1"/>
                </a:solidFill>
                <a:effectLst/>
                <a:latin typeface="+mn-lt"/>
                <a:ea typeface="+mn-ea"/>
                <a:cs typeface="+mn-cs"/>
              </a:rPr>
              <a:t>Zac</a:t>
            </a:r>
            <a:r>
              <a:rPr lang="es-ES_tradnl" sz="1200" kern="1200" dirty="0">
                <a:solidFill>
                  <a:schemeClr val="tx1"/>
                </a:solidFill>
                <a:effectLst/>
                <a:latin typeface="+mn-lt"/>
                <a:ea typeface="+mn-ea"/>
                <a:cs typeface="+mn-cs"/>
              </a:rPr>
              <a:t>. 4:1-6).</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Cuando Cristo y el Espíritu Santo viven en nosotros, seremos la luz del mundo. (Mat. 5:14-16).</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Los brazos, son siete, representando a la iglesia por medio de la cual Cristo ilumina al mundo.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1:20).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La mesa con los panes de la proposición </a:t>
            </a:r>
            <a:r>
              <a:rPr lang="es-ES_tradnl" sz="1200" kern="1200" dirty="0">
                <a:solidFill>
                  <a:schemeClr val="tx1"/>
                </a:solidFill>
                <a:effectLst/>
                <a:latin typeface="+mn-lt"/>
                <a:ea typeface="+mn-ea"/>
                <a:cs typeface="+mn-cs"/>
              </a:rPr>
              <a:t>(Éxodo 25:24-30) </a:t>
            </a:r>
            <a:r>
              <a:rPr lang="es-ES_tradnl" sz="1200" b="1" kern="1200" dirty="0">
                <a:solidFill>
                  <a:schemeClr val="tx1"/>
                </a:solidFill>
                <a:effectLst/>
                <a:latin typeface="+mn-lt"/>
                <a:ea typeface="+mn-ea"/>
                <a:cs typeface="+mn-cs"/>
              </a:rPr>
              <a:t>¿A quién simboliza?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Juan 6:51</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Yo soy el pan vivo que descendió del cielo; si alguno comiere de este pan, vivirá para siempre; y el pan que yo daré es mi carne, la cual yo daré por la vida del mundo.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A Jesús.</a:t>
            </a:r>
            <a:endParaRPr lang="es-ES" sz="1200" b="0" i="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¿Qué desea Jesús que hagamos para que El pueda cenar con nosotros?</a:t>
            </a:r>
            <a:r>
              <a:rPr lang="es-ES_tradnl" sz="1200" b="1" kern="1200" dirty="0">
                <a:solidFill>
                  <a:schemeClr val="tx1"/>
                </a:solidFill>
                <a:effectLst/>
                <a:latin typeface="+mn-lt"/>
                <a:ea typeface="+mn-ea"/>
                <a:cs typeface="+mn-cs"/>
              </a:rPr>
              <a:t> Apocalipsis 3:20.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Abrir la  </a:t>
            </a:r>
            <a:r>
              <a:rPr lang="es-ES_tradnl" sz="1200" i="1" u="sng" kern="1200" dirty="0">
                <a:solidFill>
                  <a:schemeClr val="tx1"/>
                </a:solidFill>
                <a:effectLst/>
                <a:latin typeface="+mn-lt"/>
                <a:ea typeface="+mn-ea"/>
                <a:cs typeface="+mn-cs"/>
              </a:rPr>
              <a:t>puerta</a:t>
            </a:r>
            <a:r>
              <a:rPr lang="es-ES_tradnl" sz="1200" kern="1200" dirty="0">
                <a:solidFill>
                  <a:schemeClr val="tx1"/>
                </a:solidFill>
                <a:effectLst/>
                <a:latin typeface="+mn-lt"/>
                <a:ea typeface="+mn-ea"/>
                <a:cs typeface="+mn-cs"/>
              </a:rPr>
              <a:t>  del corazón.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Desea alimentarnos mediante su palabra y ayudarnos en el crecimiento espiritual. (Mateo 4:4)</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El altar del incienso. </a:t>
            </a:r>
            <a:r>
              <a:rPr lang="es-ES_tradnl" sz="1200" kern="1200" dirty="0">
                <a:solidFill>
                  <a:schemeClr val="tx1"/>
                </a:solidFill>
                <a:effectLst/>
                <a:latin typeface="+mn-lt"/>
                <a:ea typeface="+mn-ea"/>
                <a:cs typeface="+mn-cs"/>
              </a:rPr>
              <a:t>(Éxodo 30:1-10).</a:t>
            </a:r>
            <a:r>
              <a:rPr lang="es-ES_tradnl" sz="1200" b="1" kern="1200" dirty="0">
                <a:solidFill>
                  <a:schemeClr val="tx1"/>
                </a:solidFill>
                <a:effectLst/>
                <a:latin typeface="+mn-lt"/>
                <a:ea typeface="+mn-ea"/>
                <a:cs typeface="+mn-cs"/>
              </a:rPr>
              <a:t> ¿Qué representa?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Salmos 141:2 </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"Suba mi oración delante de ti como el incienso,</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El don de mis manos como la ofrenda de la tarde."</a:t>
            </a:r>
          </a:p>
          <a:p>
            <a:r>
              <a:rPr lang="es-ES_tradnl" sz="1200" i="1" u="sng" kern="1200" dirty="0">
                <a:solidFill>
                  <a:schemeClr val="tx1"/>
                </a:solidFill>
                <a:effectLst/>
                <a:latin typeface="+mn-lt"/>
                <a:ea typeface="+mn-ea"/>
                <a:cs typeface="+mn-cs"/>
              </a:rPr>
              <a:t>La oración.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Solamente por Jesús pueden llegar nuestras oraciones al Padre como perfume agradable. (1ª Juan 2:1).</a:t>
            </a:r>
            <a:endParaRPr lang="es-ES" sz="1200" i="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Incienso mañana y tarde: representa el culto familiar matutino y vespertino.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13. ¿Qué había en el lugar santísimo, detrás del velo?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Hebreos 9:4-5</a:t>
            </a:r>
          </a:p>
          <a:p>
            <a:r>
              <a:rPr lang="es-ES" sz="1200" b="0"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"…el arca del pacto cubierta de oro por todas partes, en la que estaba una urna de oro que contenía el maná, la vara de Aarón que reverdeció, y las tablas del pacto; y sobre ella los querubines de gloria que cubrían el propiciatorio; de las cuales cosas no se puede ahora hablar en detalle."</a:t>
            </a:r>
          </a:p>
          <a:p>
            <a:r>
              <a:rPr lang="es-ES_tradnl" sz="1200" i="1" u="sng" kern="1200" dirty="0">
                <a:solidFill>
                  <a:schemeClr val="tx1"/>
                </a:solidFill>
                <a:effectLst/>
                <a:latin typeface="+mn-lt"/>
                <a:ea typeface="+mn-ea"/>
                <a:cs typeface="+mn-cs"/>
              </a:rPr>
              <a:t>Estaba el Arca del Pacto.</a:t>
            </a:r>
            <a:endParaRPr lang="es-ES" sz="1200" i="1" u="sng"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El arca del pacto simboliza el trono de Dios.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11:19).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Las tablas del pacto, o sea, los diez mandamientos, escritos por el propio dedo de Dios y que estaban dentro del arca. (</a:t>
            </a:r>
            <a:r>
              <a:rPr lang="es-ES_tradnl" sz="1200" kern="1200" dirty="0" err="1">
                <a:solidFill>
                  <a:schemeClr val="tx1"/>
                </a:solidFill>
                <a:effectLst/>
                <a:latin typeface="+mn-lt"/>
                <a:ea typeface="+mn-ea"/>
                <a:cs typeface="+mn-cs"/>
              </a:rPr>
              <a:t>Deut</a:t>
            </a:r>
            <a:r>
              <a:rPr lang="es-ES_tradnl" sz="1200" kern="1200" dirty="0">
                <a:solidFill>
                  <a:schemeClr val="tx1"/>
                </a:solidFill>
                <a:effectLst/>
                <a:latin typeface="+mn-lt"/>
                <a:ea typeface="+mn-ea"/>
                <a:cs typeface="+mn-cs"/>
              </a:rPr>
              <a:t>. 10:1-5), son el fundamento de su trono y el reflejo de su carácter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(Salmos 89:14; 119-172).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 tapa, de oro macizo, era llamada el propiciatorio.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asiento de la misericordia de Dios.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Tenía dos querubines (ángeles) con sus alas extendidas representando a los ángeles que están junto al trono de Dios; la santidad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¿CÓMO PODÍA SER SALVO EL PUEBLO DE DIOS EN EL ANTIGUO TESTAMENTO?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1.</a:t>
            </a:r>
            <a:r>
              <a:rPr lang="es-ES_tradnl" sz="1200" kern="1200" dirty="0">
                <a:solidFill>
                  <a:schemeClr val="tx1"/>
                </a:solidFill>
                <a:effectLst/>
                <a:latin typeface="+mn-lt"/>
                <a:ea typeface="+mn-ea"/>
                <a:cs typeface="+mn-cs"/>
              </a:rPr>
              <a:t> Cuando el hombre se apartó de Dios, quedó condenado a la muerte eterna. Su naturaleza tenía tendencia al mal. Era débil, hacía obras erradas.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91415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14. Los elementos del santuario nos muestran el plan de Dios para la salvación del hombre. ¿De qué manera podemos acercarnos a Jesús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Hebreos 4:16</a:t>
            </a:r>
          </a:p>
          <a:p>
            <a:r>
              <a:rPr lang="es-ES" sz="1200" b="0" i="0" kern="1200" dirty="0">
                <a:solidFill>
                  <a:schemeClr val="tx1"/>
                </a:solidFill>
                <a:effectLst/>
                <a:latin typeface="+mn-lt"/>
                <a:ea typeface="+mn-ea"/>
                <a:cs typeface="+mn-cs"/>
              </a:rPr>
              <a:t>Acerquémonos, pues, confiadamente al trono de la gracia, para alcanzar misericordia y hallar gracia para el oportuno socorro.</a:t>
            </a:r>
          </a:p>
          <a:p>
            <a:r>
              <a:rPr lang="es-ES_tradnl" sz="1200" i="1" u="sng" kern="1200" dirty="0">
                <a:solidFill>
                  <a:schemeClr val="tx1"/>
                </a:solidFill>
                <a:effectLst/>
                <a:latin typeface="+mn-lt"/>
                <a:ea typeface="+mn-ea"/>
                <a:cs typeface="+mn-cs"/>
              </a:rPr>
              <a:t>Confiadamente, para alcanzar misericordia y hallar gracia.</a:t>
            </a:r>
            <a:endParaRPr lang="es-ES" sz="1200" i="1"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Los siete elementos mencionados, estaban ubicados en forma de cruz.</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Nos recuerdan que: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La puerta: </a:t>
            </a:r>
            <a:r>
              <a:rPr lang="es-ES_tradnl" sz="1200" kern="1200" dirty="0">
                <a:solidFill>
                  <a:schemeClr val="tx1"/>
                </a:solidFill>
                <a:effectLst/>
                <a:latin typeface="+mn-lt"/>
                <a:ea typeface="+mn-ea"/>
                <a:cs typeface="+mn-cs"/>
              </a:rPr>
              <a:t>Cristo nos llama.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a:t>
            </a:r>
            <a:r>
              <a:rPr lang="es-ES_tradnl" sz="1200" b="1" kern="1200" dirty="0">
                <a:solidFill>
                  <a:schemeClr val="tx1"/>
                </a:solidFill>
                <a:effectLst/>
                <a:latin typeface="+mn-lt"/>
                <a:ea typeface="+mn-ea"/>
                <a:cs typeface="+mn-cs"/>
              </a:rPr>
              <a:t> El altar: </a:t>
            </a:r>
            <a:r>
              <a:rPr lang="es-ES_tradnl" sz="1200" kern="1200" dirty="0">
                <a:solidFill>
                  <a:schemeClr val="tx1"/>
                </a:solidFill>
                <a:effectLst/>
                <a:latin typeface="+mn-lt"/>
                <a:ea typeface="+mn-ea"/>
                <a:cs typeface="+mn-cs"/>
              </a:rPr>
              <a:t>Cristo murió en nuestro lugar.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a:t>
            </a:r>
            <a:r>
              <a:rPr lang="es-ES_tradnl" sz="1200" b="1" kern="1200" dirty="0">
                <a:solidFill>
                  <a:schemeClr val="tx1"/>
                </a:solidFill>
                <a:effectLst/>
                <a:latin typeface="+mn-lt"/>
                <a:ea typeface="+mn-ea"/>
                <a:cs typeface="+mn-cs"/>
              </a:rPr>
              <a:t> El lavatorio: </a:t>
            </a:r>
            <a:r>
              <a:rPr lang="es-ES_tradnl" sz="1200" kern="1200" dirty="0">
                <a:solidFill>
                  <a:schemeClr val="tx1"/>
                </a:solidFill>
                <a:effectLst/>
                <a:latin typeface="+mn-lt"/>
                <a:ea typeface="+mn-ea"/>
                <a:cs typeface="+mn-cs"/>
              </a:rPr>
              <a:t>Cristo desea lavarnos del pecado.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4)</a:t>
            </a:r>
            <a:r>
              <a:rPr lang="es-ES_tradnl" sz="1200" b="1" kern="1200" dirty="0">
                <a:solidFill>
                  <a:schemeClr val="tx1"/>
                </a:solidFill>
                <a:effectLst/>
                <a:latin typeface="+mn-lt"/>
                <a:ea typeface="+mn-ea"/>
                <a:cs typeface="+mn-cs"/>
              </a:rPr>
              <a:t> El candelero: </a:t>
            </a:r>
            <a:r>
              <a:rPr lang="es-ES_tradnl" sz="1200" kern="1200" dirty="0">
                <a:solidFill>
                  <a:schemeClr val="tx1"/>
                </a:solidFill>
                <a:effectLst/>
                <a:latin typeface="+mn-lt"/>
                <a:ea typeface="+mn-ea"/>
                <a:cs typeface="+mn-cs"/>
              </a:rPr>
              <a:t>Cristo desea iluminar nuestra vida mediante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su Espíritu.</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5)</a:t>
            </a:r>
            <a:r>
              <a:rPr lang="es-ES_tradnl" sz="1200" b="1" kern="1200" dirty="0">
                <a:solidFill>
                  <a:schemeClr val="tx1"/>
                </a:solidFill>
                <a:effectLst/>
                <a:latin typeface="+mn-lt"/>
                <a:ea typeface="+mn-ea"/>
                <a:cs typeface="+mn-cs"/>
              </a:rPr>
              <a:t> La mesa de los panes:</a:t>
            </a:r>
            <a:r>
              <a:rPr lang="es-ES_tradnl" sz="1200" kern="1200" dirty="0">
                <a:solidFill>
                  <a:schemeClr val="tx1"/>
                </a:solidFill>
                <a:effectLst/>
                <a:latin typeface="+mn-lt"/>
                <a:ea typeface="+mn-ea"/>
                <a:cs typeface="+mn-cs"/>
              </a:rPr>
              <a:t> Cristo quiere alimentarnos con su presencia y comunicarse con nosotros mediante su Palabra.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6) </a:t>
            </a:r>
            <a:r>
              <a:rPr lang="es-ES_tradnl" sz="1200" b="1" kern="1200" dirty="0">
                <a:solidFill>
                  <a:schemeClr val="tx1"/>
                </a:solidFill>
                <a:effectLst/>
                <a:latin typeface="+mn-lt"/>
                <a:ea typeface="+mn-ea"/>
                <a:cs typeface="+mn-cs"/>
              </a:rPr>
              <a:t>El altar de incienso:</a:t>
            </a:r>
            <a:r>
              <a:rPr lang="es-ES_tradnl" sz="1200" kern="1200" dirty="0">
                <a:solidFill>
                  <a:schemeClr val="tx1"/>
                </a:solidFill>
                <a:effectLst/>
                <a:latin typeface="+mn-lt"/>
                <a:ea typeface="+mn-ea"/>
                <a:cs typeface="+mn-cs"/>
              </a:rPr>
              <a:t> Cristo lleva nuestras oraciones ante el Padre.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7)</a:t>
            </a:r>
            <a:r>
              <a:rPr lang="es-ES_tradnl" sz="1200" b="1" kern="1200" dirty="0">
                <a:solidFill>
                  <a:schemeClr val="tx1"/>
                </a:solidFill>
                <a:effectLst/>
                <a:latin typeface="+mn-lt"/>
                <a:ea typeface="+mn-ea"/>
                <a:cs typeface="+mn-cs"/>
              </a:rPr>
              <a:t> El arca del pacto:</a:t>
            </a:r>
            <a:r>
              <a:rPr lang="es-ES_tradnl" sz="1200" kern="1200" dirty="0">
                <a:solidFill>
                  <a:schemeClr val="tx1"/>
                </a:solidFill>
                <a:effectLst/>
                <a:latin typeface="+mn-lt"/>
                <a:ea typeface="+mn-ea"/>
                <a:cs typeface="+mn-cs"/>
              </a:rPr>
              <a:t> trono de Dios, nos muestra que su misericordia y su ley son el fundamento de su gobierno. Jesucristo es el centro de las Escrituras, revelado en el Antiguo Testamento mediante los símbolos, y en el Nuevo, mediante su vida.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564826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Los siete elementos mencionados, estaban ubicados en forma de cruz.</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Nos recuerdan que: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La puerta: </a:t>
            </a:r>
            <a:r>
              <a:rPr lang="es-ES_tradnl" sz="1200" kern="1200" dirty="0">
                <a:solidFill>
                  <a:schemeClr val="tx1"/>
                </a:solidFill>
                <a:effectLst/>
                <a:latin typeface="+mn-lt"/>
                <a:ea typeface="+mn-ea"/>
                <a:cs typeface="+mn-cs"/>
              </a:rPr>
              <a:t>Cristo nos llama.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a:t>
            </a:r>
            <a:r>
              <a:rPr lang="es-ES_tradnl" sz="1200" b="1" kern="1200" dirty="0">
                <a:solidFill>
                  <a:schemeClr val="tx1"/>
                </a:solidFill>
                <a:effectLst/>
                <a:latin typeface="+mn-lt"/>
                <a:ea typeface="+mn-ea"/>
                <a:cs typeface="+mn-cs"/>
              </a:rPr>
              <a:t> El altar: </a:t>
            </a:r>
            <a:r>
              <a:rPr lang="es-ES_tradnl" sz="1200" kern="1200" dirty="0">
                <a:solidFill>
                  <a:schemeClr val="tx1"/>
                </a:solidFill>
                <a:effectLst/>
                <a:latin typeface="+mn-lt"/>
                <a:ea typeface="+mn-ea"/>
                <a:cs typeface="+mn-cs"/>
              </a:rPr>
              <a:t>Cristo murió en nuestro lugar.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a:t>
            </a:r>
            <a:r>
              <a:rPr lang="es-ES_tradnl" sz="1200" b="1" kern="1200" dirty="0">
                <a:solidFill>
                  <a:schemeClr val="tx1"/>
                </a:solidFill>
                <a:effectLst/>
                <a:latin typeface="+mn-lt"/>
                <a:ea typeface="+mn-ea"/>
                <a:cs typeface="+mn-cs"/>
              </a:rPr>
              <a:t> El lavatorio: </a:t>
            </a:r>
            <a:r>
              <a:rPr lang="es-ES_tradnl" sz="1200" kern="1200" dirty="0">
                <a:solidFill>
                  <a:schemeClr val="tx1"/>
                </a:solidFill>
                <a:effectLst/>
                <a:latin typeface="+mn-lt"/>
                <a:ea typeface="+mn-ea"/>
                <a:cs typeface="+mn-cs"/>
              </a:rPr>
              <a:t>Cristo desea lavarnos del pecado.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4)</a:t>
            </a:r>
            <a:r>
              <a:rPr lang="es-ES_tradnl" sz="1200" b="1" kern="1200" dirty="0">
                <a:solidFill>
                  <a:schemeClr val="tx1"/>
                </a:solidFill>
                <a:effectLst/>
                <a:latin typeface="+mn-lt"/>
                <a:ea typeface="+mn-ea"/>
                <a:cs typeface="+mn-cs"/>
              </a:rPr>
              <a:t> El candelero: </a:t>
            </a:r>
            <a:r>
              <a:rPr lang="es-ES_tradnl" sz="1200" kern="1200" dirty="0">
                <a:solidFill>
                  <a:schemeClr val="tx1"/>
                </a:solidFill>
                <a:effectLst/>
                <a:latin typeface="+mn-lt"/>
                <a:ea typeface="+mn-ea"/>
                <a:cs typeface="+mn-cs"/>
              </a:rPr>
              <a:t>Cristo desea iluminar nuestra vida mediante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su Espíritu.</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5)</a:t>
            </a:r>
            <a:r>
              <a:rPr lang="es-ES_tradnl" sz="1200" b="1" kern="1200" dirty="0">
                <a:solidFill>
                  <a:schemeClr val="tx1"/>
                </a:solidFill>
                <a:effectLst/>
                <a:latin typeface="+mn-lt"/>
                <a:ea typeface="+mn-ea"/>
                <a:cs typeface="+mn-cs"/>
              </a:rPr>
              <a:t> La mesa de los panes:</a:t>
            </a:r>
            <a:r>
              <a:rPr lang="es-ES_tradnl" sz="1200" kern="1200" dirty="0">
                <a:solidFill>
                  <a:schemeClr val="tx1"/>
                </a:solidFill>
                <a:effectLst/>
                <a:latin typeface="+mn-lt"/>
                <a:ea typeface="+mn-ea"/>
                <a:cs typeface="+mn-cs"/>
              </a:rPr>
              <a:t> Cristo quiere alimentarnos con su presencia y comunicarse con nosotros mediante su Palabra.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6) </a:t>
            </a:r>
            <a:r>
              <a:rPr lang="es-ES_tradnl" sz="1200" b="1" kern="1200" dirty="0">
                <a:solidFill>
                  <a:schemeClr val="tx1"/>
                </a:solidFill>
                <a:effectLst/>
                <a:latin typeface="+mn-lt"/>
                <a:ea typeface="+mn-ea"/>
                <a:cs typeface="+mn-cs"/>
              </a:rPr>
              <a:t>El altar de incienso:</a:t>
            </a:r>
            <a:r>
              <a:rPr lang="es-ES_tradnl" sz="1200" kern="1200" dirty="0">
                <a:solidFill>
                  <a:schemeClr val="tx1"/>
                </a:solidFill>
                <a:effectLst/>
                <a:latin typeface="+mn-lt"/>
                <a:ea typeface="+mn-ea"/>
                <a:cs typeface="+mn-cs"/>
              </a:rPr>
              <a:t> Cristo lleva nuestras oraciones ante el Padre.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7)</a:t>
            </a:r>
            <a:r>
              <a:rPr lang="es-ES_tradnl" sz="1200" b="1" kern="1200" dirty="0">
                <a:solidFill>
                  <a:schemeClr val="tx1"/>
                </a:solidFill>
                <a:effectLst/>
                <a:latin typeface="+mn-lt"/>
                <a:ea typeface="+mn-ea"/>
                <a:cs typeface="+mn-cs"/>
              </a:rPr>
              <a:t> El arca del pacto:</a:t>
            </a:r>
            <a:r>
              <a:rPr lang="es-ES_tradnl" sz="1200" kern="1200" dirty="0">
                <a:solidFill>
                  <a:schemeClr val="tx1"/>
                </a:solidFill>
                <a:effectLst/>
                <a:latin typeface="+mn-lt"/>
                <a:ea typeface="+mn-ea"/>
                <a:cs typeface="+mn-cs"/>
              </a:rPr>
              <a:t> trono de Dios, nos muestra que su misericordia y su ley son el fundamento de su gobierno. Jesucristo es el centro de las Escrituras, revelado en el Antiguo Testamento mediante los símbolos, y en el Nuevo, mediante su vida.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564826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47</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Dios le había dicho en el Edén que si pecaba moriría </a:t>
            </a:r>
            <a:r>
              <a:rPr lang="es-AR" sz="1200" b="0" i="0" kern="1200" dirty="0">
                <a:solidFill>
                  <a:schemeClr val="tx1"/>
                </a:solidFill>
                <a:effectLst/>
                <a:latin typeface="+mn-lt"/>
                <a:ea typeface="+mn-ea"/>
                <a:cs typeface="+mn-cs"/>
              </a:rPr>
              <a:t>(Génesis 3:21)</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¿Sucedió eso inmediatamente? ¿Quién murió en su lugar?	</a:t>
            </a:r>
            <a:br>
              <a:rPr lang="es-ES_tradnl" sz="1200" kern="1200" dirty="0">
                <a:solidFill>
                  <a:schemeClr val="tx1"/>
                </a:solidFill>
                <a:effectLst/>
                <a:latin typeface="+mn-lt"/>
                <a:ea typeface="+mn-ea"/>
                <a:cs typeface="+mn-cs"/>
              </a:rPr>
            </a:b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1"/>
                  <a:tileRect/>
                </a:gradFill>
                <a:effectLst>
                  <a:outerShdw blurRad="50800" dist="38100" algn="l" rotWithShape="0">
                    <a:prstClr val="black">
                      <a:alpha val="40000"/>
                    </a:prstClr>
                  </a:outerShdw>
                </a:effectLst>
                <a:latin typeface="Berlin Sans FB Demi" pitchFamily="34" charset="0"/>
              </a:rPr>
              <a:t>Génesis 3:21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solidFill>
                  <a:srgbClr val="002060"/>
                </a:solidFill>
                <a:effectLst>
                  <a:outerShdw blurRad="76200" dist="50800" dir="5400000" algn="tl" rotWithShape="0">
                    <a:srgbClr val="000000">
                      <a:alpha val="65000"/>
                    </a:srgbClr>
                  </a:outerShdw>
                </a:effectLst>
                <a:latin typeface="Myriad Pro" pitchFamily="34" charset="0"/>
              </a:rPr>
              <a:t>"Y Jehová Dios hizo al hombre y a su mujer túnicas de pieles, y los vistió."</a:t>
            </a: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kern="1200" dirty="0">
                <a:solidFill>
                  <a:schemeClr val="tx1"/>
                </a:solidFill>
                <a:effectLst/>
                <a:latin typeface="+mn-lt"/>
                <a:ea typeface="+mn-ea"/>
                <a:cs typeface="+mn-cs"/>
              </a:rPr>
              <a:t>Un animal inocente ocupo su lugar…</a:t>
            </a: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Dos corderos murieron en lugar del hombre. Adán y Eva, recibieron </a:t>
            </a:r>
            <a:r>
              <a:rPr lang="es-ES_tradnl" sz="1200" i="1" u="sng" kern="1200" dirty="0">
                <a:solidFill>
                  <a:schemeClr val="tx1"/>
                </a:solidFill>
                <a:effectLst/>
                <a:latin typeface="+mn-lt"/>
                <a:ea typeface="+mn-ea"/>
                <a:cs typeface="+mn-cs"/>
              </a:rPr>
              <a:t>pieles</a:t>
            </a:r>
            <a:r>
              <a:rPr lang="es-ES_tradnl" sz="1200" kern="1200" dirty="0">
                <a:solidFill>
                  <a:schemeClr val="tx1"/>
                </a:solidFill>
                <a:effectLst/>
                <a:latin typeface="+mn-lt"/>
                <a:ea typeface="+mn-ea"/>
                <a:cs typeface="+mn-cs"/>
              </a:rPr>
              <a:t> para vestirse. Fueron su sustituto, un símbolo del Salvador venidero.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2. ¿Cuándo preparó Dios un camino de escape para el hombre?</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35760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1ª Pedro 1:18-20.</a:t>
            </a:r>
            <a:endParaRPr lang="es-ES"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Antes de la fundación del mundo.</a:t>
            </a:r>
            <a:endParaRPr lang="es-ES" sz="1200" i="1" u="sng"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078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3. ¿Solamente con qué podía ser expiada la culpa?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357600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4045467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J:\Mis Docs\_Multimedia IMS\Curso Biblico PPS\Tema 10\tema 10 somb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757486"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Hebreus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9:22</a:t>
            </a:r>
          </a:p>
        </p:txBody>
      </p:sp>
      <p:sp>
        <p:nvSpPr>
          <p:cNvPr id="8" name="7 Rectángulo"/>
          <p:cNvSpPr/>
          <p:nvPr/>
        </p:nvSpPr>
        <p:spPr>
          <a:xfrm>
            <a:off x="282282" y="2383206"/>
            <a:ext cx="5984477"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quase</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todas as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coisas</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segundo a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lei</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se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purificam</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com</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sangue</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sem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derramamento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de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sangue</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há</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remissão</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24905352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27584" y="2276872"/>
            <a:ext cx="6264696" cy="2862322"/>
          </a:xfrm>
          <a:prstGeom prst="rect">
            <a:avLst/>
          </a:prstGeom>
        </p:spPr>
        <p:txBody>
          <a:bodyPr wrap="square">
            <a:spAutoFit/>
            <a:scene3d>
              <a:camera prst="orthographicFront"/>
              <a:lightRig rig="threePt" dir="t"/>
            </a:scene3d>
            <a:sp3d extrusionH="57150">
              <a:bevelT w="38100" h="38100"/>
            </a:sp3d>
          </a:bodyPr>
          <a:lstStyle/>
          <a:p>
            <a: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DEUS </a:t>
            </a:r>
          </a:p>
          <a:p>
            <a: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REVELA-SE </a:t>
            </a:r>
            <a:b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br>
            <a: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AO HOMEM</a:t>
            </a:r>
          </a:p>
        </p:txBody>
      </p:sp>
    </p:spTree>
    <p:extLst>
      <p:ext uri="{BB962C8B-B14F-4D97-AF65-F5344CB8AC3E}">
        <p14:creationId xmlns:p14="http://schemas.microsoft.com/office/powerpoint/2010/main" val="3478273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2344812"/>
            <a:ext cx="5976664" cy="2585323"/>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ordem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deu</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b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Deus a Moisés </a:t>
            </a:r>
            <a:b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numa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visão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p:txBody>
      </p:sp>
    </p:spTree>
    <p:extLst>
      <p:ext uri="{BB962C8B-B14F-4D97-AF65-F5344CB8AC3E}">
        <p14:creationId xmlns:p14="http://schemas.microsoft.com/office/powerpoint/2010/main" val="2018018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052439"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25:8, 40</a:t>
            </a:r>
          </a:p>
        </p:txBody>
      </p:sp>
      <p:sp>
        <p:nvSpPr>
          <p:cNvPr id="8" name="7 Rectángulo"/>
          <p:cNvSpPr/>
          <p:nvPr/>
        </p:nvSpPr>
        <p:spPr>
          <a:xfrm>
            <a:off x="428016" y="1712997"/>
            <a:ext cx="4215991"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me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farão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um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santuário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habitarei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meio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deles… Atenta,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que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faças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conforme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modelo, que 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foi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mostrado no monte.”</a:t>
            </a:r>
          </a:p>
        </p:txBody>
      </p:sp>
    </p:spTree>
    <p:extLst>
      <p:ext uri="{BB962C8B-B14F-4D97-AF65-F5344CB8AC3E}">
        <p14:creationId xmlns:p14="http://schemas.microsoft.com/office/powerpoint/2010/main" val="282957462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0\tema 10 santuario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260648"/>
            <a:ext cx="3057247" cy="584775"/>
          </a:xfrm>
          <a:prstGeom prst="rect">
            <a:avLst/>
          </a:prstGeom>
        </p:spPr>
        <p:txBody>
          <a:bodyPr wrap="none">
            <a:spAutoFit/>
          </a:bodyPr>
          <a:lstStyle/>
          <a:p>
            <a:r>
              <a:rPr lang="es-ES" sz="3200" b="1" dirty="0">
                <a:ln w="1905"/>
                <a:gradFill>
                  <a:gsLst>
                    <a:gs pos="0">
                      <a:schemeClr val="accent6">
                        <a:shade val="20000"/>
                        <a:satMod val="200000"/>
                        <a:lumMod val="0"/>
                      </a:schemeClr>
                    </a:gs>
                    <a:gs pos="73000">
                      <a:schemeClr val="accent6">
                        <a:tint val="90000"/>
                        <a:shade val="89000"/>
                        <a:satMod val="220000"/>
                        <a:lumMod val="76000"/>
                      </a:schemeClr>
                    </a:gs>
                    <a:gs pos="100000">
                      <a:schemeClr val="accent6">
                        <a:tint val="12000"/>
                        <a:satMod val="255000"/>
                        <a:lumMod val="63000"/>
                      </a:schemeClr>
                    </a:gs>
                  </a:gsLst>
                  <a:lin ang="5400000"/>
                </a:gradFill>
                <a:effectLst>
                  <a:innerShdw blurRad="69850" dist="43180" dir="5400000">
                    <a:srgbClr val="000000">
                      <a:alpha val="65000"/>
                    </a:srgbClr>
                  </a:innerShdw>
                </a:effectLst>
                <a:latin typeface="Myriad Pro" pitchFamily="34" charset="0"/>
              </a:rPr>
              <a:t>O SANTUÁRIO</a:t>
            </a:r>
          </a:p>
        </p:txBody>
      </p:sp>
    </p:spTree>
    <p:extLst>
      <p:ext uri="{BB962C8B-B14F-4D97-AF65-F5344CB8AC3E}">
        <p14:creationId xmlns:p14="http://schemas.microsoft.com/office/powerpoint/2010/main" val="217533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9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844824"/>
            <a:ext cx="8136904" cy="3416320"/>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medida aproximada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tinha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átrio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pátio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onde</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foi</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colocado o tabernáculo? </a:t>
            </a:r>
          </a:p>
        </p:txBody>
      </p:sp>
    </p:spTree>
    <p:extLst>
      <p:ext uri="{BB962C8B-B14F-4D97-AF65-F5344CB8AC3E}">
        <p14:creationId xmlns:p14="http://schemas.microsoft.com/office/powerpoint/2010/main" val="1164693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597186"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27:18</a:t>
            </a:r>
          </a:p>
        </p:txBody>
      </p:sp>
      <p:sp>
        <p:nvSpPr>
          <p:cNvPr id="8" name="7 Rectángulo"/>
          <p:cNvSpPr/>
          <p:nvPr/>
        </p:nvSpPr>
        <p:spPr>
          <a:xfrm>
            <a:off x="395536" y="1556792"/>
            <a:ext cx="7215557"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comprimento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pátio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será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côvados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a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largura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cada lado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cinquenta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a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altura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cinco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côvados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as cortinas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serão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linho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fino torcido; mas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bases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serão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cobre.</a:t>
            </a:r>
          </a:p>
        </p:txBody>
      </p:sp>
      <p:sp>
        <p:nvSpPr>
          <p:cNvPr id="28" name="27 Rectángulo"/>
          <p:cNvSpPr/>
          <p:nvPr/>
        </p:nvSpPr>
        <p:spPr>
          <a:xfrm>
            <a:off x="528865" y="4607362"/>
            <a:ext cx="100694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Oriente</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(Este)</a:t>
            </a:r>
          </a:p>
        </p:txBody>
      </p:sp>
      <p:cxnSp>
        <p:nvCxnSpPr>
          <p:cNvPr id="9" name="8 Conector recto de flecha"/>
          <p:cNvCxnSpPr/>
          <p:nvPr/>
        </p:nvCxnSpPr>
        <p:spPr>
          <a:xfrm>
            <a:off x="4576284" y="5527257"/>
            <a:ext cx="0" cy="998087"/>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4644008" y="6093296"/>
            <a:ext cx="4187365"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spc="50" dirty="0">
                <a:ln w="11430"/>
                <a:effectLst>
                  <a:outerShdw blurRad="76200" dist="50800" dir="5400000" algn="tl" rotWithShape="0">
                    <a:srgbClr val="000000">
                      <a:alpha val="65000"/>
                    </a:srgbClr>
                  </a:outerShdw>
                </a:effectLst>
                <a:latin typeface="Myriad Pro" pitchFamily="34" charset="0"/>
              </a:rPr>
              <a:t>5 </a:t>
            </a:r>
            <a:r>
              <a:rPr lang="es-ES" sz="2800" b="1" spc="50" dirty="0" err="1">
                <a:ln w="11430"/>
                <a:effectLst>
                  <a:outerShdw blurRad="76200" dist="50800" dir="5400000" algn="tl" rotWithShape="0">
                    <a:srgbClr val="000000">
                      <a:alpha val="65000"/>
                    </a:srgbClr>
                  </a:outerShdw>
                </a:effectLst>
                <a:latin typeface="Myriad Pro" pitchFamily="34" charset="0"/>
              </a:rPr>
              <a:t>côvados</a:t>
            </a:r>
            <a:r>
              <a:rPr lang="es-ES" sz="2800" b="1" spc="50" dirty="0">
                <a:ln w="11430"/>
                <a:effectLst>
                  <a:outerShdw blurRad="76200" dist="50800" dir="5400000" algn="tl" rotWithShape="0">
                    <a:srgbClr val="000000">
                      <a:alpha val="65000"/>
                    </a:srgbClr>
                  </a:outerShdw>
                </a:effectLst>
                <a:latin typeface="Myriad Pro" pitchFamily="34" charset="0"/>
              </a:rPr>
              <a:t> =2,5 metros</a:t>
            </a:r>
          </a:p>
        </p:txBody>
      </p:sp>
      <p:cxnSp>
        <p:nvCxnSpPr>
          <p:cNvPr id="12" name="11 Conector recto de flecha"/>
          <p:cNvCxnSpPr/>
          <p:nvPr/>
        </p:nvCxnSpPr>
        <p:spPr>
          <a:xfrm flipV="1">
            <a:off x="3563888" y="3573018"/>
            <a:ext cx="5616624" cy="2376262"/>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rot="20239564">
            <a:off x="4050120" y="4152826"/>
            <a:ext cx="5194051" cy="584775"/>
          </a:xfrm>
          <a:prstGeom prst="rect">
            <a:avLst/>
          </a:prstGeom>
        </p:spPr>
        <p:txBody>
          <a:bodyPr wrap="none">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31750">
                  <a:noFill/>
                </a:ln>
                <a:effectLst>
                  <a:outerShdw blurRad="76200" dist="50800" dir="5400000" algn="tl" rotWithShape="0">
                    <a:srgbClr val="000000">
                      <a:alpha val="65000"/>
                    </a:srgbClr>
                  </a:outerShdw>
                </a:effectLst>
                <a:latin typeface="Myriad Pro" pitchFamily="34" charset="0"/>
              </a:rPr>
              <a:t>100 </a:t>
            </a:r>
            <a:r>
              <a:rPr lang="es-ES" sz="3200" b="1" i="1" spc="50" dirty="0" err="1">
                <a:ln w="31750">
                  <a:noFill/>
                </a:ln>
                <a:effectLst>
                  <a:outerShdw blurRad="76200" dist="50800" dir="5400000" algn="tl" rotWithShape="0">
                    <a:srgbClr val="000000">
                      <a:alpha val="65000"/>
                    </a:srgbClr>
                  </a:outerShdw>
                </a:effectLst>
                <a:latin typeface="Myriad Pro" pitchFamily="34" charset="0"/>
              </a:rPr>
              <a:t>côvados</a:t>
            </a:r>
            <a:r>
              <a:rPr lang="es-ES" sz="3200" b="1" i="1" spc="50" dirty="0">
                <a:ln w="31750">
                  <a:noFill/>
                </a:ln>
                <a:effectLst>
                  <a:outerShdw blurRad="76200" dist="50800" dir="5400000" algn="tl" rotWithShape="0">
                    <a:srgbClr val="000000">
                      <a:alpha val="65000"/>
                    </a:srgbClr>
                  </a:outerShdw>
                </a:effectLst>
                <a:latin typeface="Myriad Pro" pitchFamily="34" charset="0"/>
              </a:rPr>
              <a:t> = 50 metros</a:t>
            </a:r>
            <a:endParaRPr lang="es-ES" b="1" spc="50" dirty="0">
              <a:ln w="31750">
                <a:noFill/>
              </a:ln>
              <a:effectLst>
                <a:outerShdw blurRad="76200" dist="50800" dir="5400000" algn="tl" rotWithShape="0">
                  <a:srgbClr val="000000">
                    <a:alpha val="65000"/>
                  </a:srgbClr>
                </a:outerShdw>
              </a:effectLst>
            </a:endParaRPr>
          </a:p>
        </p:txBody>
      </p:sp>
      <p:cxnSp>
        <p:nvCxnSpPr>
          <p:cNvPr id="21" name="20 Conector recto de flecha"/>
          <p:cNvCxnSpPr/>
          <p:nvPr/>
        </p:nvCxnSpPr>
        <p:spPr>
          <a:xfrm>
            <a:off x="1331640" y="3735272"/>
            <a:ext cx="2232248" cy="2216882"/>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rot="2708000">
            <a:off x="1247714" y="4611153"/>
            <a:ext cx="2864887"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a:ln w="11430"/>
                <a:effectLst>
                  <a:outerShdw blurRad="76200" dist="50800" dir="5400000" algn="tl" rotWithShape="0">
                    <a:srgbClr val="000000">
                      <a:alpha val="65000"/>
                    </a:srgbClr>
                  </a:outerShdw>
                </a:effectLst>
                <a:latin typeface="Myriad Pro" pitchFamily="34" charset="0"/>
              </a:rPr>
              <a:t>50 </a:t>
            </a:r>
            <a:r>
              <a:rPr lang="es-ES" b="1" spc="50" dirty="0" err="1">
                <a:ln w="11430"/>
                <a:effectLst>
                  <a:outerShdw blurRad="76200" dist="50800" dir="5400000" algn="tl" rotWithShape="0">
                    <a:srgbClr val="000000">
                      <a:alpha val="65000"/>
                    </a:srgbClr>
                  </a:outerShdw>
                </a:effectLst>
                <a:latin typeface="Myriad Pro" pitchFamily="34" charset="0"/>
              </a:rPr>
              <a:t>côvados</a:t>
            </a:r>
            <a:r>
              <a:rPr lang="es-ES" b="1" spc="50" dirty="0">
                <a:ln w="11430"/>
                <a:effectLst>
                  <a:outerShdw blurRad="76200" dist="50800" dir="5400000" algn="tl" rotWithShape="0">
                    <a:srgbClr val="000000">
                      <a:alpha val="65000"/>
                    </a:srgbClr>
                  </a:outerShdw>
                </a:effectLst>
                <a:latin typeface="Myriad Pro" pitchFamily="34" charset="0"/>
              </a:rPr>
              <a:t> =25 metros</a:t>
            </a:r>
          </a:p>
        </p:txBody>
      </p:sp>
      <p:sp>
        <p:nvSpPr>
          <p:cNvPr id="23" name="22 Rectángulo"/>
          <p:cNvSpPr/>
          <p:nvPr/>
        </p:nvSpPr>
        <p:spPr>
          <a:xfrm>
            <a:off x="7765840" y="1773316"/>
            <a:ext cx="122341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Ocidente</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(Oeste)</a:t>
            </a:r>
          </a:p>
        </p:txBody>
      </p:sp>
      <p:sp>
        <p:nvSpPr>
          <p:cNvPr id="24" name="23 Rectángulo"/>
          <p:cNvSpPr/>
          <p:nvPr/>
        </p:nvSpPr>
        <p:spPr>
          <a:xfrm>
            <a:off x="5639388" y="900009"/>
            <a:ext cx="1893467"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ÁTRIO</a:t>
            </a:r>
          </a:p>
        </p:txBody>
      </p:sp>
    </p:spTree>
    <p:extLst>
      <p:ext uri="{BB962C8B-B14F-4D97-AF65-F5344CB8AC3E}">
        <p14:creationId xmlns:p14="http://schemas.microsoft.com/office/powerpoint/2010/main" val="29308404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7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700"/>
                            </p:stCondLst>
                            <p:childTnLst>
                              <p:par>
                                <p:cTn id="27" presetID="16" presetClass="entr" presetSubtype="37"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750"/>
                                        <p:tgtEl>
                                          <p:spTgt spid="13"/>
                                        </p:tgtEl>
                                      </p:cBhvr>
                                    </p:animEffect>
                                  </p:childTnLst>
                                </p:cTn>
                              </p:par>
                            </p:childTnLst>
                          </p:cTn>
                        </p:par>
                        <p:par>
                          <p:cTn id="30" fill="hold">
                            <p:stCondLst>
                              <p:cond delay="3450"/>
                            </p:stCondLst>
                            <p:childTnLst>
                              <p:par>
                                <p:cTn id="31" presetID="16" presetClass="entr" presetSubtype="37"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outVertical)">
                                      <p:cBhvr>
                                        <p:cTn id="33" dur="750"/>
                                        <p:tgtEl>
                                          <p:spTgt spid="12"/>
                                        </p:tgtEl>
                                      </p:cBhvr>
                                    </p:animEffect>
                                  </p:childTnLst>
                                </p:cTn>
                              </p:par>
                            </p:childTnLst>
                          </p:cTn>
                        </p:par>
                        <p:par>
                          <p:cTn id="34" fill="hold">
                            <p:stCondLst>
                              <p:cond delay="4200"/>
                            </p:stCondLst>
                            <p:childTnLst>
                              <p:par>
                                <p:cTn id="35" presetID="16" presetClass="entr" presetSubtype="37"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750"/>
                                        <p:tgtEl>
                                          <p:spTgt spid="21"/>
                                        </p:tgtEl>
                                      </p:cBhvr>
                                    </p:animEffect>
                                  </p:childTnLst>
                                </p:cTn>
                              </p:par>
                            </p:childTnLst>
                          </p:cTn>
                        </p:par>
                        <p:par>
                          <p:cTn id="38" fill="hold">
                            <p:stCondLst>
                              <p:cond delay="495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750"/>
                                        <p:tgtEl>
                                          <p:spTgt spid="22"/>
                                        </p:tgtEl>
                                      </p:cBhvr>
                                    </p:animEffect>
                                  </p:childTnLst>
                                </p:cTn>
                              </p:par>
                            </p:childTnLst>
                          </p:cTn>
                        </p:par>
                        <p:par>
                          <p:cTn id="42" fill="hold">
                            <p:stCondLst>
                              <p:cond delay="5700"/>
                            </p:stCondLst>
                            <p:childTnLst>
                              <p:par>
                                <p:cTn id="43" presetID="16" presetClass="entr" presetSubtype="42"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outHorizontal)">
                                      <p:cBhvr>
                                        <p:cTn id="45" dur="750"/>
                                        <p:tgtEl>
                                          <p:spTgt spid="9"/>
                                        </p:tgtEl>
                                      </p:cBhvr>
                                    </p:animEffect>
                                  </p:childTnLst>
                                </p:cTn>
                              </p:par>
                            </p:childTnLst>
                          </p:cTn>
                        </p:par>
                        <p:par>
                          <p:cTn id="46" fill="hold">
                            <p:stCondLst>
                              <p:cond delay="645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childTnLst>
                                </p:cTn>
                              </p:par>
                            </p:childTnLst>
                          </p:cTn>
                        </p:par>
                        <p:par>
                          <p:cTn id="50" fill="hold">
                            <p:stCondLst>
                              <p:cond delay="7200"/>
                            </p:stCondLst>
                            <p:childTnLst>
                              <p:par>
                                <p:cTn id="51" presetID="10"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750"/>
                                        <p:tgtEl>
                                          <p:spTgt spid="28"/>
                                        </p:tgtEl>
                                      </p:cBhvr>
                                    </p:animEffect>
                                  </p:childTnLst>
                                </p:cTn>
                              </p:par>
                            </p:childTnLst>
                          </p:cTn>
                        </p:par>
                        <p:par>
                          <p:cTn id="54" fill="hold">
                            <p:stCondLst>
                              <p:cond delay="795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50"/>
                                        <p:tgtEl>
                                          <p:spTgt spid="23"/>
                                        </p:tgtEl>
                                      </p:cBhvr>
                                    </p:animEffect>
                                  </p:childTnLst>
                                </p:cTn>
                              </p:par>
                            </p:childTnLst>
                          </p:cTn>
                        </p:par>
                        <p:par>
                          <p:cTn id="58" fill="hold">
                            <p:stCondLst>
                              <p:cond delay="8700"/>
                            </p:stCondLst>
                            <p:childTnLst>
                              <p:par>
                                <p:cTn id="59" presetID="22" presetClass="entr" presetSubtype="1"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up)">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11" grpId="0"/>
      <p:bldP spid="13"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302507"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Apocalipse</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19:8</a:t>
            </a:r>
          </a:p>
        </p:txBody>
      </p:sp>
      <p:sp>
        <p:nvSpPr>
          <p:cNvPr id="8" name="7 Rectángulo"/>
          <p:cNvSpPr/>
          <p:nvPr/>
        </p:nvSpPr>
        <p:spPr>
          <a:xfrm>
            <a:off x="251520" y="2231098"/>
            <a:ext cx="4464496"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foi-lhe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dado que se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vestisse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linho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fino, puro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resplandecente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porque 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linho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fino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justiças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dos santos.”</a:t>
            </a:r>
          </a:p>
        </p:txBody>
      </p:sp>
      <p:sp>
        <p:nvSpPr>
          <p:cNvPr id="28" name="27 Rectángulo"/>
          <p:cNvSpPr/>
          <p:nvPr/>
        </p:nvSpPr>
        <p:spPr>
          <a:xfrm>
            <a:off x="528865" y="4607362"/>
            <a:ext cx="100694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Oriente</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(Este)</a:t>
            </a:r>
          </a:p>
        </p:txBody>
      </p:sp>
      <p:sp>
        <p:nvSpPr>
          <p:cNvPr id="23" name="22 Rectángulo"/>
          <p:cNvSpPr/>
          <p:nvPr/>
        </p:nvSpPr>
        <p:spPr>
          <a:xfrm>
            <a:off x="7765840" y="1773316"/>
            <a:ext cx="122341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Ocidente</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(Oeste)</a:t>
            </a:r>
          </a:p>
        </p:txBody>
      </p:sp>
      <p:sp>
        <p:nvSpPr>
          <p:cNvPr id="24" name="23 Rectángulo"/>
          <p:cNvSpPr/>
          <p:nvPr/>
        </p:nvSpPr>
        <p:spPr>
          <a:xfrm>
            <a:off x="5639388" y="900009"/>
            <a:ext cx="1893467"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ÁTRIO</a:t>
            </a:r>
          </a:p>
        </p:txBody>
      </p:sp>
    </p:spTree>
    <p:extLst>
      <p:ext uri="{BB962C8B-B14F-4D97-AF65-F5344CB8AC3E}">
        <p14:creationId xmlns:p14="http://schemas.microsoft.com/office/powerpoint/2010/main" val="11945082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9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9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50"/>
                                        <p:tgtEl>
                                          <p:spTgt spid="28"/>
                                        </p:tgtEl>
                                      </p:cBhvr>
                                    </p:animEffect>
                                  </p:childTnLst>
                                </p:cTn>
                              </p:par>
                            </p:childTnLst>
                          </p:cTn>
                        </p:par>
                        <p:par>
                          <p:cTn id="30" fill="hold">
                            <p:stCondLst>
                              <p:cond delay="365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childTnLst>
                          </p:cTn>
                        </p:par>
                        <p:par>
                          <p:cTn id="34" fill="hold">
                            <p:stCondLst>
                              <p:cond delay="4400"/>
                            </p:stCondLst>
                            <p:childTnLst>
                              <p:par>
                                <p:cTn id="35" presetID="2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J:\Mis Docs\_Multimedia IMS\Curso Biblico PPS\Tema 10\tema 10 santu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597186"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27:16</a:t>
            </a:r>
          </a:p>
        </p:txBody>
      </p:sp>
      <p:sp>
        <p:nvSpPr>
          <p:cNvPr id="8" name="7 Rectángulo"/>
          <p:cNvSpPr/>
          <p:nvPr/>
        </p:nvSpPr>
        <p:spPr>
          <a:xfrm>
            <a:off x="428016" y="1634817"/>
            <a:ext cx="8104424"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“E à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porta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pátio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haverá</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uma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cortina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vinte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côvados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azul, e púrpura,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carmesim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linho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fino torcido, de obra de bordador;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colunas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quatro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bases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quatro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p:txBody>
      </p:sp>
      <p:sp>
        <p:nvSpPr>
          <p:cNvPr id="28" name="27 Rectángulo"/>
          <p:cNvSpPr/>
          <p:nvPr/>
        </p:nvSpPr>
        <p:spPr>
          <a:xfrm>
            <a:off x="528865" y="4607362"/>
            <a:ext cx="100694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Oriente</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(Este)</a:t>
            </a:r>
          </a:p>
        </p:txBody>
      </p:sp>
      <p:cxnSp>
        <p:nvCxnSpPr>
          <p:cNvPr id="9" name="8 Conector recto de flecha"/>
          <p:cNvCxnSpPr/>
          <p:nvPr/>
        </p:nvCxnSpPr>
        <p:spPr>
          <a:xfrm>
            <a:off x="1835696" y="4293096"/>
            <a:ext cx="720080" cy="720080"/>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rot="2635507">
            <a:off x="1495323" y="5014007"/>
            <a:ext cx="3413727" cy="36933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a:ln w="11430"/>
                <a:effectLst>
                  <a:outerShdw blurRad="76200" dist="50800" dir="5400000" algn="tl" rotWithShape="0">
                    <a:srgbClr val="000000">
                      <a:alpha val="65000"/>
                    </a:srgbClr>
                  </a:outerShdw>
                </a:effectLst>
                <a:latin typeface="Myriad Pro" pitchFamily="34" charset="0"/>
              </a:rPr>
              <a:t>20 CÔVADOS =10 METROS</a:t>
            </a:r>
          </a:p>
        </p:txBody>
      </p:sp>
    </p:spTree>
    <p:extLst>
      <p:ext uri="{BB962C8B-B14F-4D97-AF65-F5344CB8AC3E}">
        <p14:creationId xmlns:p14="http://schemas.microsoft.com/office/powerpoint/2010/main" val="12083535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95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95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2450"/>
                            </p:stCondLst>
                            <p:childTnLst>
                              <p:par>
                                <p:cTn id="23" presetID="16" presetClass="entr" presetSubtype="37"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2000"/>
                                        <p:tgtEl>
                                          <p:spTgt spid="9"/>
                                        </p:tgtEl>
                                      </p:cBhvr>
                                    </p:animEffect>
                                  </p:childTnLst>
                                </p:cTn>
                              </p:par>
                            </p:childTnLst>
                          </p:cTn>
                        </p:par>
                        <p:par>
                          <p:cTn id="26" fill="hold">
                            <p:stCondLst>
                              <p:cond delay="445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55576" y="2132856"/>
            <a:ext cx="7560840" cy="2585323"/>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 características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devia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ter o tabernáculo?</a:t>
            </a:r>
          </a:p>
        </p:txBody>
      </p:sp>
    </p:spTree>
    <p:extLst>
      <p:ext uri="{BB962C8B-B14F-4D97-AF65-F5344CB8AC3E}">
        <p14:creationId xmlns:p14="http://schemas.microsoft.com/office/powerpoint/2010/main" val="46072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J:\Mis Docs\_Multimedia IMS\Curso Biblico PPS\Tema 10\tema 10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683568" y="5018458"/>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Um </a:t>
            </a:r>
            <a:r>
              <a:rPr lang="en-US" sz="4800" b="1" u="none" dirty="0" err="1">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momento</a:t>
            </a:r>
            <a:r>
              <a:rPr lang="en-US" sz="4800" b="1" u="none" dirty="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 de </a:t>
            </a:r>
            <a:r>
              <a:rPr lang="en-US" sz="4800" b="1" u="none" dirty="0" err="1">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oração</a:t>
            </a:r>
            <a:r>
              <a:rPr lang="en-US" sz="4800" b="1" u="none" dirty="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Impact" pitchFamily="34" charset="0"/>
              </a:rPr>
              <a:t>…</a:t>
            </a:r>
            <a:endParaRPr lang="en-US" sz="4800" b="1" u="none" dirty="0">
              <a:ln w="17780" cmpd="sng">
                <a:solidFill>
                  <a:srgbClr val="FFFFFF"/>
                </a:solidFill>
                <a:prstDash val="solid"/>
                <a:miter lim="800000"/>
              </a:ln>
              <a:gradFill flip="none" rotWithShape="1">
                <a:gsLst>
                  <a:gs pos="0">
                    <a:srgbClr val="000000"/>
                  </a:gs>
                  <a:gs pos="39999">
                    <a:srgbClr val="0A128C"/>
                  </a:gs>
                  <a:gs pos="70000">
                    <a:srgbClr val="181CC7"/>
                  </a:gs>
                  <a:gs pos="88000">
                    <a:srgbClr val="7005D4"/>
                  </a:gs>
                  <a:gs pos="100000">
                    <a:srgbClr val="8C3D91"/>
                  </a:gs>
                </a:gsLst>
                <a:lin ang="11400000" scaled="0"/>
                <a:tileRect/>
              </a:gradFill>
              <a:effectLst>
                <a:outerShdw blurRad="50800" algn="tl" rotWithShape="0">
                  <a:srgbClr val="000000"/>
                </a:outerShdw>
                <a:reflection blurRad="6350" stA="60000" endA="900" endPos="60000" dist="29997" dir="5400000" sy="-100000" algn="bl"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49" y="3293679"/>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0\tema 10 santuar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05677"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163768" y="2244694"/>
            <a:ext cx="5926984" cy="138499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profundidade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13,50 metros</a:t>
            </a: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largura: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6 metros</a:t>
            </a: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altura: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5 metros</a:t>
            </a:r>
          </a:p>
        </p:txBody>
      </p:sp>
      <p:sp>
        <p:nvSpPr>
          <p:cNvPr id="28" name="27 Rectángulo"/>
          <p:cNvSpPr/>
          <p:nvPr/>
        </p:nvSpPr>
        <p:spPr>
          <a:xfrm>
            <a:off x="2844978" y="4424148"/>
            <a:ext cx="100694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Oriente</a:t>
            </a: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(Este)</a:t>
            </a:r>
          </a:p>
        </p:txBody>
      </p:sp>
      <p:cxnSp>
        <p:nvCxnSpPr>
          <p:cNvPr id="9" name="8 Conector recto de flecha"/>
          <p:cNvCxnSpPr/>
          <p:nvPr/>
        </p:nvCxnSpPr>
        <p:spPr>
          <a:xfrm flipH="1">
            <a:off x="5508104" y="4421274"/>
            <a:ext cx="76292" cy="2104070"/>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5642695" y="5733256"/>
            <a:ext cx="1963250"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000" b="1" spc="50" dirty="0">
                <a:ln w="11430"/>
                <a:effectLst>
                  <a:outerShdw blurRad="76200" dist="50800" dir="5400000" algn="tl" rotWithShape="0">
                    <a:srgbClr val="000000">
                      <a:alpha val="65000"/>
                    </a:srgbClr>
                  </a:outerShdw>
                </a:effectLst>
                <a:latin typeface="Myriad Pro" pitchFamily="34" charset="0"/>
              </a:rPr>
              <a:t>5 metros</a:t>
            </a:r>
          </a:p>
        </p:txBody>
      </p:sp>
      <p:cxnSp>
        <p:nvCxnSpPr>
          <p:cNvPr id="12" name="11 Conector recto de flecha"/>
          <p:cNvCxnSpPr/>
          <p:nvPr/>
        </p:nvCxnSpPr>
        <p:spPr>
          <a:xfrm flipV="1">
            <a:off x="5580112" y="3593182"/>
            <a:ext cx="3384376" cy="828092"/>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rot="20773018">
            <a:off x="6335802" y="3514494"/>
            <a:ext cx="2387953" cy="400110"/>
          </a:xfrm>
          <a:prstGeom prst="rect">
            <a:avLst/>
          </a:prstGeom>
        </p:spPr>
        <p:txBody>
          <a:bodyPr wrap="square">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r>
              <a:rPr lang="es-ES" sz="2000" b="1" spc="50" dirty="0">
                <a:ln w="31750">
                  <a:noFill/>
                </a:ln>
                <a:effectLst>
                  <a:outerShdw blurRad="76200" dist="50800" dir="5400000" algn="tl" rotWithShape="0">
                    <a:srgbClr val="000000">
                      <a:alpha val="65000"/>
                    </a:srgbClr>
                  </a:outerShdw>
                </a:effectLst>
                <a:latin typeface="Myriad Pro" pitchFamily="34" charset="0"/>
              </a:rPr>
              <a:t>13,50 metros</a:t>
            </a:r>
            <a:endParaRPr lang="es-ES" sz="1200" b="1" spc="50" dirty="0">
              <a:ln w="31750">
                <a:noFill/>
              </a:ln>
              <a:effectLst>
                <a:outerShdw blurRad="76200" dist="50800" dir="5400000" algn="tl" rotWithShape="0">
                  <a:srgbClr val="000000">
                    <a:alpha val="65000"/>
                  </a:srgbClr>
                </a:outerShdw>
              </a:effectLst>
            </a:endParaRPr>
          </a:p>
        </p:txBody>
      </p:sp>
      <p:cxnSp>
        <p:nvCxnSpPr>
          <p:cNvPr id="21" name="20 Conector recto de flecha"/>
          <p:cNvCxnSpPr/>
          <p:nvPr/>
        </p:nvCxnSpPr>
        <p:spPr>
          <a:xfrm>
            <a:off x="4211960" y="3789040"/>
            <a:ext cx="1368152" cy="635108"/>
          </a:xfrm>
          <a:prstGeom prst="straightConnector1">
            <a:avLst/>
          </a:prstGeom>
          <a:ln w="63500">
            <a:solidFill>
              <a:srgbClr val="C0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rot="1527664">
            <a:off x="4412559" y="3771953"/>
            <a:ext cx="1219447" cy="36933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a:ln w="11430"/>
                <a:effectLst>
                  <a:outerShdw blurRad="76200" dist="50800" dir="5400000" algn="tl" rotWithShape="0">
                    <a:srgbClr val="000000">
                      <a:alpha val="65000"/>
                    </a:srgbClr>
                  </a:outerShdw>
                </a:effectLst>
                <a:latin typeface="Myriad Pro" pitchFamily="34" charset="0"/>
              </a:rPr>
              <a:t>6 metros</a:t>
            </a:r>
          </a:p>
        </p:txBody>
      </p:sp>
      <p:sp>
        <p:nvSpPr>
          <p:cNvPr id="23" name="22 Rectángulo"/>
          <p:cNvSpPr/>
          <p:nvPr/>
        </p:nvSpPr>
        <p:spPr>
          <a:xfrm>
            <a:off x="7787596" y="2520478"/>
            <a:ext cx="122341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Ocidente</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algn="ct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(Oeste)</a:t>
            </a:r>
          </a:p>
        </p:txBody>
      </p:sp>
      <p:sp>
        <p:nvSpPr>
          <p:cNvPr id="24" name="23 Rectángulo"/>
          <p:cNvSpPr/>
          <p:nvPr/>
        </p:nvSpPr>
        <p:spPr>
          <a:xfrm>
            <a:off x="4139952" y="895206"/>
            <a:ext cx="3756156"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TABERNÁCULO</a:t>
            </a:r>
          </a:p>
        </p:txBody>
      </p:sp>
    </p:spTree>
    <p:extLst>
      <p:ext uri="{BB962C8B-B14F-4D97-AF65-F5344CB8AC3E}">
        <p14:creationId xmlns:p14="http://schemas.microsoft.com/office/powerpoint/2010/main" val="6458004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50"/>
                            </p:stCondLst>
                            <p:childTnLst>
                              <p:par>
                                <p:cTn id="27" presetID="16" presetClass="entr" presetSubtype="37"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1000"/>
                                        <p:tgtEl>
                                          <p:spTgt spid="13"/>
                                        </p:tgtEl>
                                      </p:cBhvr>
                                    </p:animEffect>
                                  </p:childTnLst>
                                </p:cTn>
                              </p:par>
                              <p:par>
                                <p:cTn id="30" presetID="16" presetClass="entr" presetSubtype="37"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1000"/>
                                        <p:tgtEl>
                                          <p:spTgt spid="12"/>
                                        </p:tgtEl>
                                      </p:cBhvr>
                                    </p:animEffect>
                                  </p:childTnLst>
                                </p:cTn>
                              </p:par>
                            </p:childTnLst>
                          </p:cTn>
                        </p:par>
                        <p:par>
                          <p:cTn id="33" fill="hold">
                            <p:stCondLst>
                              <p:cond delay="3850"/>
                            </p:stCondLst>
                            <p:childTnLst>
                              <p:par>
                                <p:cTn id="34" presetID="42" presetClass="entr" presetSubtype="0" fill="hold" grpId="0" nodeType="after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anim calcmode="lin" valueType="num">
                                      <p:cBhvr>
                                        <p:cTn id="3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9" fill="hold">
                            <p:stCondLst>
                              <p:cond delay="4850"/>
                            </p:stCondLst>
                            <p:childTnLst>
                              <p:par>
                                <p:cTn id="40" presetID="16" presetClass="entr" presetSubtype="37"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outVertical)">
                                      <p:cBhvr>
                                        <p:cTn id="42" dur="10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childTnLst>
                          </p:cTn>
                        </p:par>
                        <p:par>
                          <p:cTn id="46" fill="hold">
                            <p:stCondLst>
                              <p:cond delay="5850"/>
                            </p:stCondLst>
                            <p:childTnLst>
                              <p:par>
                                <p:cTn id="47" presetID="42" presetClass="entr" presetSubtype="0" fill="hold" grpId="0" nodeType="after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52" fill="hold">
                            <p:stCondLst>
                              <p:cond delay="6850"/>
                            </p:stCondLst>
                            <p:childTnLst>
                              <p:par>
                                <p:cTn id="53" presetID="16" presetClass="entr" presetSubtype="42"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outHorizontal)">
                                      <p:cBhvr>
                                        <p:cTn id="55" dur="10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8" grpId="0"/>
      <p:bldP spid="11" grpId="0"/>
      <p:bldP spid="13"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0\tema 10 santuar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4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05677"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395536" y="1615440"/>
            <a:ext cx="5904656"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Pele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texugo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humanidade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Pele de carneiro: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sofrimento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p>
          <a:p>
            <a:pPr marL="457200" lvl="0" indent="-457200">
              <a:buFont typeface="Arial" pitchFamily="34" charset="0"/>
              <a:buChar char="•"/>
            </a:pP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Pele de cabra: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pureza. </a:t>
            </a:r>
          </a:p>
          <a:p>
            <a:pPr marL="457200" lvl="0" indent="-457200">
              <a:buFont typeface="Arial" pitchFamily="34" charset="0"/>
              <a:buChar char="•"/>
            </a:pP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Linho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torcido,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azul, púrpura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carmesim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Rei</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4139952" y="895206"/>
            <a:ext cx="3756156"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TABERNÁCULO</a:t>
            </a:r>
          </a:p>
        </p:txBody>
      </p:sp>
      <p:cxnSp>
        <p:nvCxnSpPr>
          <p:cNvPr id="3" name="2 Conector recto de flecha"/>
          <p:cNvCxnSpPr/>
          <p:nvPr/>
        </p:nvCxnSpPr>
        <p:spPr>
          <a:xfrm>
            <a:off x="3347864" y="2276872"/>
            <a:ext cx="1440160" cy="1152128"/>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a:off x="3059832" y="3140968"/>
            <a:ext cx="1728192" cy="720080"/>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9" name="18 Conector recto de flecha"/>
          <p:cNvCxnSpPr/>
          <p:nvPr/>
        </p:nvCxnSpPr>
        <p:spPr>
          <a:xfrm>
            <a:off x="3059832" y="4038248"/>
            <a:ext cx="2016224" cy="5541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25" name="24 Conector recto de flecha"/>
          <p:cNvCxnSpPr/>
          <p:nvPr/>
        </p:nvCxnSpPr>
        <p:spPr>
          <a:xfrm flipV="1">
            <a:off x="3203848" y="4038248"/>
            <a:ext cx="2376264" cy="104693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2" name="1 CuadroTexto"/>
          <p:cNvSpPr txBox="1"/>
          <p:nvPr/>
        </p:nvSpPr>
        <p:spPr>
          <a:xfrm>
            <a:off x="4156387" y="1362254"/>
            <a:ext cx="3744416" cy="338554"/>
          </a:xfrm>
          <a:prstGeom prst="rect">
            <a:avLst/>
          </a:prstGeom>
          <a:noFill/>
        </p:spPr>
        <p:txBody>
          <a:bodyPr wrap="square" rtlCol="0">
            <a:spAutoFit/>
          </a:bodyPr>
          <a:lstStyle/>
          <a:p>
            <a:r>
              <a:rPr lang="es-ES" sz="1550" dirty="0">
                <a:latin typeface="Swis721 BlkCn BT" pitchFamily="34" charset="0"/>
              </a:rPr>
              <a:t>Todos os </a:t>
            </a:r>
            <a:r>
              <a:rPr lang="es-ES" sz="1550" dirty="0" err="1">
                <a:latin typeface="Swis721 BlkCn BT" pitchFamily="34" charset="0"/>
              </a:rPr>
              <a:t>detalhes</a:t>
            </a:r>
            <a:r>
              <a:rPr lang="es-ES" sz="1550" dirty="0">
                <a:latin typeface="Swis721 BlkCn BT" pitchFamily="34" charset="0"/>
              </a:rPr>
              <a:t> </a:t>
            </a:r>
            <a:r>
              <a:rPr lang="es-ES" sz="1550" dirty="0" err="1">
                <a:latin typeface="Swis721 BlkCn BT" pitchFamily="34" charset="0"/>
              </a:rPr>
              <a:t>representam</a:t>
            </a:r>
            <a:r>
              <a:rPr lang="es-ES" sz="1550" dirty="0">
                <a:latin typeface="Swis721 BlkCn BT" pitchFamily="34" charset="0"/>
              </a:rPr>
              <a:t>  </a:t>
            </a:r>
            <a:r>
              <a:rPr lang="es-ES" sz="1550" dirty="0" err="1">
                <a:latin typeface="Swis721 BlkCn BT" pitchFamily="34" charset="0"/>
              </a:rPr>
              <a:t>Jesus</a:t>
            </a:r>
            <a:endParaRPr lang="es-ES" sz="1550" dirty="0">
              <a:latin typeface="Swis721 BlkCn BT" pitchFamily="34" charset="0"/>
            </a:endParaRPr>
          </a:p>
        </p:txBody>
      </p:sp>
    </p:spTree>
    <p:extLst>
      <p:ext uri="{BB962C8B-B14F-4D97-AF65-F5344CB8AC3E}">
        <p14:creationId xmlns:p14="http://schemas.microsoft.com/office/powerpoint/2010/main" val="279156866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350"/>
                            </p:stCondLst>
                            <p:childTnLst>
                              <p:par>
                                <p:cTn id="25" presetID="42" presetClass="entr" presetSubtype="0"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3350"/>
                            </p:stCondLst>
                            <p:childTnLst>
                              <p:par>
                                <p:cTn id="31" presetID="22" presetClass="entr" presetSubtype="8"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3850"/>
                            </p:stCondLst>
                            <p:childTnLst>
                              <p:par>
                                <p:cTn id="35" presetID="42" presetClass="entr" presetSubtype="0" fill="hold" grpId="0" nodeType="afterEffect">
                                  <p:stCondLst>
                                    <p:cond delay="100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1000"/>
                                        <p:tgtEl>
                                          <p:spTgt spid="8">
                                            <p:txEl>
                                              <p:pRg st="1" end="1"/>
                                            </p:txEl>
                                          </p:spTgt>
                                        </p:tgtEl>
                                      </p:cBhvr>
                                    </p:animEffect>
                                    <p:anim calcmode="lin" valueType="num">
                                      <p:cBhvr>
                                        <p:cTn id="3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585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6350"/>
                            </p:stCondLst>
                            <p:childTnLst>
                              <p:par>
                                <p:cTn id="45" presetID="42" presetClass="entr" presetSubtype="0" fill="hold" grpId="0" nodeType="afterEffect">
                                  <p:stCondLst>
                                    <p:cond delay="100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1000"/>
                                        <p:tgtEl>
                                          <p:spTgt spid="8">
                                            <p:txEl>
                                              <p:pRg st="2" end="2"/>
                                            </p:txEl>
                                          </p:spTgt>
                                        </p:tgtEl>
                                      </p:cBhvr>
                                    </p:animEffect>
                                    <p:anim calcmode="lin" valueType="num">
                                      <p:cBhvr>
                                        <p:cTn id="4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8350"/>
                            </p:stCondLst>
                            <p:childTnLst>
                              <p:par>
                                <p:cTn id="51" presetID="22" presetClass="entr" presetSubtype="8"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8850"/>
                            </p:stCondLst>
                            <p:childTnLst>
                              <p:par>
                                <p:cTn id="55" presetID="42" presetClass="entr" presetSubtype="0" fill="hold" grpId="0" nodeType="afterEffect">
                                  <p:stCondLst>
                                    <p:cond delay="100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1000"/>
                                        <p:tgtEl>
                                          <p:spTgt spid="8">
                                            <p:txEl>
                                              <p:pRg st="3" end="3"/>
                                            </p:txEl>
                                          </p:spTgt>
                                        </p:tgtEl>
                                      </p:cBhvr>
                                    </p:animEffect>
                                    <p:anim calcmode="lin" valueType="num">
                                      <p:cBhvr>
                                        <p:cTn id="5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850"/>
                            </p:stCondLst>
                            <p:childTnLst>
                              <p:par>
                                <p:cTn id="61" presetID="22" presetClass="entr" presetSubtype="8"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11350"/>
                            </p:stCondLst>
                            <p:childTnLst>
                              <p:par>
                                <p:cTn id="65" presetID="22" presetClass="entr" presetSubtype="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up)">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0\tema 10 santuar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4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05677"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Êxodo</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26</a:t>
            </a:r>
          </a:p>
        </p:txBody>
      </p:sp>
      <p:sp>
        <p:nvSpPr>
          <p:cNvPr id="8" name="7 Rectángulo"/>
          <p:cNvSpPr/>
          <p:nvPr/>
        </p:nvSpPr>
        <p:spPr>
          <a:xfrm>
            <a:off x="447069" y="2070862"/>
            <a:ext cx="5904656"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Dividido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duas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partes:</a:t>
            </a:r>
          </a:p>
          <a:p>
            <a:pPr lvl="0"/>
            <a:endPar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lvl="0"/>
            <a:endPar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lvl="0"/>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lvl="0"/>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O Lugar Santo</a:t>
            </a:r>
          </a:p>
        </p:txBody>
      </p:sp>
      <p:sp>
        <p:nvSpPr>
          <p:cNvPr id="24" name="23 Rectángulo"/>
          <p:cNvSpPr/>
          <p:nvPr/>
        </p:nvSpPr>
        <p:spPr>
          <a:xfrm>
            <a:off x="4139952" y="895206"/>
            <a:ext cx="3756156"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TABERNÁCULO</a:t>
            </a:r>
          </a:p>
        </p:txBody>
      </p:sp>
      <p:cxnSp>
        <p:nvCxnSpPr>
          <p:cNvPr id="3" name="2 Conector recto de flecha"/>
          <p:cNvCxnSpPr/>
          <p:nvPr/>
        </p:nvCxnSpPr>
        <p:spPr>
          <a:xfrm>
            <a:off x="3131840" y="4221088"/>
            <a:ext cx="2715022" cy="1872208"/>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cxnSp>
        <p:nvCxnSpPr>
          <p:cNvPr id="17" name="16 Conector recto de flecha"/>
          <p:cNvCxnSpPr/>
          <p:nvPr/>
        </p:nvCxnSpPr>
        <p:spPr>
          <a:xfrm>
            <a:off x="7956376" y="2138660"/>
            <a:ext cx="792088" cy="1074316"/>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4" name="13 Rectángulo"/>
          <p:cNvSpPr/>
          <p:nvPr/>
        </p:nvSpPr>
        <p:spPr>
          <a:xfrm>
            <a:off x="5758217" y="1534795"/>
            <a:ext cx="3168352"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O Lugar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Santíssimo</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589941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50"/>
                            </p:stCondLst>
                            <p:childTnLst>
                              <p:par>
                                <p:cTn id="27" presetID="42" presetClass="entr" presetSubtype="0" fill="hold" grpId="0" nodeType="afterEffect">
                                  <p:stCondLst>
                                    <p:cond delay="50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435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4850"/>
                            </p:stCondLst>
                            <p:childTnLst>
                              <p:par>
                                <p:cTn id="37" presetID="42"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1000"/>
                                        <p:tgtEl>
                                          <p:spTgt spid="14">
                                            <p:txEl>
                                              <p:pRg st="0" end="0"/>
                                            </p:txEl>
                                          </p:spTgt>
                                        </p:tgtEl>
                                      </p:cBhvr>
                                    </p:animEffect>
                                    <p:anim calcmode="lin" valueType="num">
                                      <p:cBhvr>
                                        <p:cTn id="4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5850"/>
                            </p:stCondLst>
                            <p:childTnLst>
                              <p:par>
                                <p:cTn id="43" presetID="22" presetClass="entr" presetSubtype="8"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6350"/>
                            </p:stCondLst>
                            <p:childTnLst>
                              <p:par>
                                <p:cTn id="47" presetID="22" presetClass="entr" presetSubtype="1"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24" grpId="0"/>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ele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Estudios Biblicos PPT\10 El secreto del arca de oro\DEG-LATER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95536" y="3338989"/>
            <a:ext cx="2324731" cy="138499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Candeeiro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sete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braços</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4 Rectángulo"/>
          <p:cNvSpPr/>
          <p:nvPr/>
        </p:nvSpPr>
        <p:spPr>
          <a:xfrm>
            <a:off x="207235" y="900009"/>
            <a:ext cx="3756156"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TABERNÁCULO</a:t>
            </a:r>
          </a:p>
        </p:txBody>
      </p:sp>
      <p:cxnSp>
        <p:nvCxnSpPr>
          <p:cNvPr id="6" name="5 Conector recto de flecha"/>
          <p:cNvCxnSpPr/>
          <p:nvPr/>
        </p:nvCxnSpPr>
        <p:spPr>
          <a:xfrm>
            <a:off x="2483768" y="4149080"/>
            <a:ext cx="720080" cy="576064"/>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2" name="11 Rectángulo"/>
          <p:cNvSpPr/>
          <p:nvPr/>
        </p:nvSpPr>
        <p:spPr>
          <a:xfrm>
            <a:off x="1527189" y="1844824"/>
            <a:ext cx="2324731" cy="138499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Mesa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pães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proposição</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13" name="12 Conector recto de flecha"/>
          <p:cNvCxnSpPr/>
          <p:nvPr/>
        </p:nvCxnSpPr>
        <p:spPr>
          <a:xfrm>
            <a:off x="3491880" y="3229819"/>
            <a:ext cx="1440160" cy="2503437"/>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17" name="16 Rectángulo"/>
          <p:cNvSpPr/>
          <p:nvPr/>
        </p:nvSpPr>
        <p:spPr>
          <a:xfrm>
            <a:off x="3851920" y="1683965"/>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Altar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incenso</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18" name="17 Conector recto de flecha"/>
          <p:cNvCxnSpPr/>
          <p:nvPr/>
        </p:nvCxnSpPr>
        <p:spPr>
          <a:xfrm>
            <a:off x="5292080" y="2638072"/>
            <a:ext cx="576064" cy="2087072"/>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
        <p:nvSpPr>
          <p:cNvPr id="25" name="24 Rectángulo"/>
          <p:cNvSpPr/>
          <p:nvPr/>
        </p:nvSpPr>
        <p:spPr>
          <a:xfrm>
            <a:off x="5777063" y="1482033"/>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Arca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Aliança</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cxnSp>
        <p:nvCxnSpPr>
          <p:cNvPr id="26" name="25 Conector recto de flecha"/>
          <p:cNvCxnSpPr/>
          <p:nvPr/>
        </p:nvCxnSpPr>
        <p:spPr>
          <a:xfrm>
            <a:off x="6785175" y="2348248"/>
            <a:ext cx="0" cy="1467794"/>
          </a:xfrm>
          <a:prstGeom prst="straightConnector1">
            <a:avLst/>
          </a:prstGeom>
          <a:ln>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tailEnd type="stealt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715217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550"/>
                            </p:stCondLst>
                            <p:childTnLst>
                              <p:par>
                                <p:cTn id="23" presetID="42" presetClass="entr" presetSubtype="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000"/>
                                        <p:tgtEl>
                                          <p:spTgt spid="12">
                                            <p:txEl>
                                              <p:pRg st="0" end="0"/>
                                            </p:txEl>
                                          </p:spTgt>
                                        </p:tgtEl>
                                      </p:cBhvr>
                                    </p:animEffect>
                                    <p:anim calcmode="lin" valueType="num">
                                      <p:cBhvr>
                                        <p:cTn id="2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355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4050"/>
                            </p:stCondLst>
                            <p:childTnLst>
                              <p:par>
                                <p:cTn id="33" presetID="42" presetClass="entr" presetSubtype="0" fill="hold" grpId="0" nodeType="after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1000"/>
                                        <p:tgtEl>
                                          <p:spTgt spid="17">
                                            <p:txEl>
                                              <p:pRg st="0" end="0"/>
                                            </p:txEl>
                                          </p:spTgt>
                                        </p:tgtEl>
                                      </p:cBhvr>
                                    </p:animEffect>
                                    <p:anim calcmode="lin" valueType="num">
                                      <p:cBhvr>
                                        <p:cTn id="36"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50"/>
                            </p:stCondLst>
                            <p:childTnLst>
                              <p:par>
                                <p:cTn id="39" presetID="2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550"/>
                            </p:stCondLst>
                            <p:childTnLst>
                              <p:par>
                                <p:cTn id="43" presetID="42" presetClass="entr" presetSubtype="0" fill="hold" grpId="0" nodeType="after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fade">
                                      <p:cBhvr>
                                        <p:cTn id="45" dur="1000"/>
                                        <p:tgtEl>
                                          <p:spTgt spid="25">
                                            <p:txEl>
                                              <p:pRg st="0" end="0"/>
                                            </p:txEl>
                                          </p:spTgt>
                                        </p:tgtEl>
                                      </p:cBhvr>
                                    </p:animEffect>
                                    <p:anim calcmode="lin" valueType="num">
                                      <p:cBhvr>
                                        <p:cTn id="4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655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par>
                          <p:cTn id="52" fill="hold">
                            <p:stCondLst>
                              <p:cond delay="7050"/>
                            </p:stCondLst>
                            <p:childTnLst>
                              <p:par>
                                <p:cTn id="53" presetID="22" presetClass="entr" presetSubtype="1"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2" grpId="0" build="p"/>
      <p:bldP spid="17" grpId="0" build="p"/>
      <p:bldP spid="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0\tema 10 elemento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59037" y="3821896"/>
            <a:ext cx="2324731" cy="138499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Candeeiro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sete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braços</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4 Rectángulo"/>
          <p:cNvSpPr/>
          <p:nvPr/>
        </p:nvSpPr>
        <p:spPr>
          <a:xfrm>
            <a:off x="755576" y="6237312"/>
            <a:ext cx="3839513"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spc="50" dirty="0">
                <a:ln w="11430"/>
                <a:solidFill>
                  <a:srgbClr val="C00000"/>
                </a:solidFill>
                <a:effectLst>
                  <a:outerShdw blurRad="76200" dist="50800" dir="5400000" algn="tl" rotWithShape="0">
                    <a:srgbClr val="000000">
                      <a:alpha val="65000"/>
                    </a:srgbClr>
                  </a:outerShdw>
                </a:effectLst>
                <a:latin typeface="Myriad Pro" pitchFamily="34" charset="0"/>
              </a:rPr>
              <a:t>O TABERNÁCULO</a:t>
            </a:r>
          </a:p>
        </p:txBody>
      </p:sp>
      <p:sp>
        <p:nvSpPr>
          <p:cNvPr id="12" name="11 Rectángulo"/>
          <p:cNvSpPr/>
          <p:nvPr/>
        </p:nvSpPr>
        <p:spPr>
          <a:xfrm>
            <a:off x="5004048" y="5733256"/>
            <a:ext cx="3960440"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Mesa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pães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b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b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proposição</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17" name="16 Rectángulo"/>
          <p:cNvSpPr/>
          <p:nvPr/>
        </p:nvSpPr>
        <p:spPr>
          <a:xfrm>
            <a:off x="1979712" y="1394773"/>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Altar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incenso</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5" name="24 Rectángulo"/>
          <p:cNvSpPr/>
          <p:nvPr/>
        </p:nvSpPr>
        <p:spPr>
          <a:xfrm rot="1409461">
            <a:off x="5526165" y="3347166"/>
            <a:ext cx="2952328"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Arca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Aliança</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157951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2"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50"/>
                            </p:stCondLst>
                            <p:childTnLst>
                              <p:par>
                                <p:cTn id="19" presetID="42" presetClass="entr" presetSubtype="0"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50"/>
                            </p:stCondLst>
                            <p:childTnLst>
                              <p:par>
                                <p:cTn id="25" presetID="42" presetClass="entr" presetSubtype="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1000"/>
                                        <p:tgtEl>
                                          <p:spTgt spid="17">
                                            <p:txEl>
                                              <p:pRg st="0" end="0"/>
                                            </p:txEl>
                                          </p:spTgt>
                                        </p:tgtEl>
                                      </p:cBhvr>
                                    </p:animEffect>
                                    <p:anim calcmode="lin" valueType="num">
                                      <p:cBhvr>
                                        <p:cTn id="2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50"/>
                            </p:stCondLst>
                            <p:childTnLst>
                              <p:par>
                                <p:cTn id="31" presetID="42" presetClass="entr" presetSubtype="0" fill="hold" grpId="0"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1000"/>
                                        <p:tgtEl>
                                          <p:spTgt spid="25">
                                            <p:txEl>
                                              <p:pRg st="0" end="0"/>
                                            </p:txEl>
                                          </p:spTgt>
                                        </p:tgtEl>
                                      </p:cBhvr>
                                    </p:animEffect>
                                    <p:anim calcmode="lin" valueType="num">
                                      <p:cBhvr>
                                        <p:cTn id="3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505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2" grpId="0" build="p"/>
      <p:bldP spid="17"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2078846"/>
            <a:ext cx="7920880" cy="2862322"/>
          </a:xfrm>
          <a:prstGeom prst="rect">
            <a:avLst/>
          </a:prstGeom>
        </p:spPr>
        <p:txBody>
          <a:bodyPr wrap="square">
            <a:spAutoFit/>
            <a:scene3d>
              <a:camera prst="orthographicFront"/>
              <a:lightRig rig="threePt" dir="t"/>
            </a:scene3d>
            <a:sp3d extrusionH="57150">
              <a:bevelT w="38100" h="38100"/>
            </a:sp3d>
          </a:bodyPr>
          <a:lstStyle/>
          <a:p>
            <a: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SETE ELEMENTOS QUE SE PROJETAM PARA O NOSSO TEMPO</a:t>
            </a:r>
          </a:p>
        </p:txBody>
      </p:sp>
    </p:spTree>
    <p:extLst>
      <p:ext uri="{BB962C8B-B14F-4D97-AF65-F5344CB8AC3E}">
        <p14:creationId xmlns:p14="http://schemas.microsoft.com/office/powerpoint/2010/main" val="2976959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43608" y="1700808"/>
            <a:ext cx="6264696" cy="3416320"/>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 porta do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átrio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larga 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bela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representa? </a:t>
            </a:r>
          </a:p>
          <a:p>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993281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0\tema 10 puer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J:\Mis Docs\_Multimedia IMS\Curso Biblico PPS\Tema 10\tema 10 puer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9"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73003"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João 10:9</a:t>
            </a:r>
          </a:p>
        </p:txBody>
      </p:sp>
      <p:sp>
        <p:nvSpPr>
          <p:cNvPr id="8" name="7 Rectángulo"/>
          <p:cNvSpPr/>
          <p:nvPr/>
        </p:nvSpPr>
        <p:spPr>
          <a:xfrm>
            <a:off x="683569" y="2780928"/>
            <a:ext cx="4176464"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“Eu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 porta;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alguém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entrar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salvar-se-á, e entrará,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sairá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achará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pastagens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4283968" y="895206"/>
            <a:ext cx="1985608"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A PORTA</a:t>
            </a:r>
          </a:p>
        </p:txBody>
      </p:sp>
    </p:spTree>
    <p:extLst>
      <p:ext uri="{BB962C8B-B14F-4D97-AF65-F5344CB8AC3E}">
        <p14:creationId xmlns:p14="http://schemas.microsoft.com/office/powerpoint/2010/main" val="39877811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6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600"/>
                            </p:stCondLst>
                            <p:childTnLst>
                              <p:par>
                                <p:cTn id="27" presetID="10" presetClass="entr" presetSubtype="0" fill="hold" nodeType="afterEffect">
                                  <p:stCondLst>
                                    <p:cond delay="0"/>
                                  </p:stCondLst>
                                  <p:childTnLst>
                                    <p:set>
                                      <p:cBhvr>
                                        <p:cTn id="28" dur="1" fill="hold">
                                          <p:stCondLst>
                                            <p:cond delay="0"/>
                                          </p:stCondLst>
                                        </p:cTn>
                                        <p:tgtEl>
                                          <p:spTgt spid="11267"/>
                                        </p:tgtEl>
                                        <p:attrNameLst>
                                          <p:attrName>style.visibility</p:attrName>
                                        </p:attrNameLst>
                                      </p:cBhvr>
                                      <p:to>
                                        <p:strVal val="visible"/>
                                      </p:to>
                                    </p:set>
                                    <p:animEffect transition="in" filter="fade">
                                      <p:cBhvr>
                                        <p:cTn id="29" dur="2500"/>
                                        <p:tgtEl>
                                          <p:spTgt spid="11267"/>
                                        </p:tgtEl>
                                      </p:cBhvr>
                                    </p:animEffect>
                                  </p:childTnLst>
                                </p:cTn>
                              </p:par>
                            </p:childTnLst>
                          </p:cTn>
                        </p:par>
                        <p:par>
                          <p:cTn id="30" fill="hold">
                            <p:stCondLst>
                              <p:cond delay="51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382573"/>
            <a:ext cx="8136904" cy="4770537"/>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altar de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sacrifícios</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era </a:t>
            </a:r>
            <a:b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símbolo do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Calvário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Como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chamou</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João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Aquele</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ia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ser sacrificado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ali</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b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endPar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p:txBody>
      </p:sp>
    </p:spTree>
    <p:extLst>
      <p:ext uri="{BB962C8B-B14F-4D97-AF65-F5344CB8AC3E}">
        <p14:creationId xmlns:p14="http://schemas.microsoft.com/office/powerpoint/2010/main" val="38626246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J:\Mis Docs\_Multimedia IMS\Curso Biblico PPS\Tema 10\tema 10 al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J:\Mis Docs\_Multimedia IMS\Curso Biblico PPS\Tema 10\tema 10 alta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73003"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João 1:29</a:t>
            </a:r>
          </a:p>
        </p:txBody>
      </p:sp>
      <p:sp>
        <p:nvSpPr>
          <p:cNvPr id="8" name="7 Rectángulo"/>
          <p:cNvSpPr/>
          <p:nvPr/>
        </p:nvSpPr>
        <p:spPr>
          <a:xfrm>
            <a:off x="1187624" y="2398236"/>
            <a:ext cx="417646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seguinte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João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Jesus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para ele,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disse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Eis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Cordeiro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de Deus, que tira o pecado do mundo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4427984" y="895206"/>
            <a:ext cx="1931106"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ALTAR</a:t>
            </a:r>
          </a:p>
        </p:txBody>
      </p:sp>
    </p:spTree>
    <p:extLst>
      <p:ext uri="{BB962C8B-B14F-4D97-AF65-F5344CB8AC3E}">
        <p14:creationId xmlns:p14="http://schemas.microsoft.com/office/powerpoint/2010/main" val="291325202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6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600"/>
                            </p:stCondLst>
                            <p:childTnLst>
                              <p:par>
                                <p:cTn id="27" presetID="10" presetClass="entr" presetSubtype="0" fill="hold" nodeType="after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fade">
                                      <p:cBhvr>
                                        <p:cTn id="29" dur="2500"/>
                                        <p:tgtEl>
                                          <p:spTgt spid="12292"/>
                                        </p:tgtEl>
                                      </p:cBhvr>
                                    </p:animEffect>
                                  </p:childTnLst>
                                </p:cTn>
                              </p:par>
                            </p:childTnLst>
                          </p:cTn>
                        </p:par>
                        <p:par>
                          <p:cTn id="30" fill="hold">
                            <p:stCondLst>
                              <p:cond delay="51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0\titulo tema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31640" y="1700808"/>
            <a:ext cx="6480720" cy="4524315"/>
          </a:xfrm>
          <a:prstGeom prst="rect">
            <a:avLst/>
          </a:prstGeom>
          <a:noFill/>
          <a:effectLst>
            <a:glow rad="736600">
              <a:schemeClr val="bg1">
                <a:alpha val="54000"/>
              </a:schemeClr>
            </a:glow>
            <a:softEdge rad="190500"/>
          </a:effectLst>
        </p:spPr>
        <p:txBody>
          <a:bodyPr wrap="square">
            <a:spAutoFit/>
            <a:scene3d>
              <a:camera prst="perspectiveContrastingRightFacing">
                <a:rot lat="623785" lon="18963666" rev="21513211"/>
              </a:camera>
              <a:lightRig rig="contrasting" dir="t">
                <a:rot lat="0" lon="0" rev="4500000"/>
              </a:lightRig>
            </a:scene3d>
            <a:sp3d extrusionH="44450" contourW="6350" prstMaterial="metal">
              <a:bevelT w="88900" h="38100" prst="relaxedInset"/>
              <a:contourClr>
                <a:schemeClr val="accent1">
                  <a:shade val="75000"/>
                </a:schemeClr>
              </a:contourClr>
            </a:sp3d>
          </a:bodyPr>
          <a:lstStyle/>
          <a:p>
            <a:r>
              <a:rPr lang="de-DE"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O SEgREdO </a:t>
            </a:r>
          </a:p>
          <a:p>
            <a:r>
              <a:rPr lang="de-DE"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Da</a:t>
            </a:r>
            <a:r>
              <a:rPr lang="es-ES"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 </a:t>
            </a:r>
            <a:r>
              <a:rPr lang="es-ES_tradnl"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ARCA </a:t>
            </a:r>
          </a:p>
          <a:p>
            <a:r>
              <a:rPr lang="es-ES_tradnl"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DE </a:t>
            </a:r>
            <a:r>
              <a:rPr lang="es-ES_tradnl" sz="9600" b="1" cap="all" dirty="0" err="1">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rPr>
              <a:t>OuRO</a:t>
            </a:r>
            <a:endParaRPr lang="es-ES" sz="9600" b="1" cap="all" dirty="0">
              <a:ln w="28575">
                <a:gradFill>
                  <a:gsLst>
                    <a:gs pos="0">
                      <a:srgbClr val="8488C4"/>
                    </a:gs>
                    <a:gs pos="53000">
                      <a:srgbClr val="D4DEFF"/>
                    </a:gs>
                    <a:gs pos="83000">
                      <a:srgbClr val="D4DEFF"/>
                    </a:gs>
                    <a:gs pos="100000">
                      <a:srgbClr val="96AB94"/>
                    </a:gs>
                  </a:gsLst>
                  <a:lin ang="5400000" scaled="0"/>
                </a:gradFill>
              </a:ln>
              <a:gradFill>
                <a:gsLst>
                  <a:gs pos="0">
                    <a:srgbClr val="000000"/>
                  </a:gs>
                  <a:gs pos="39999">
                    <a:srgbClr val="0A128C"/>
                  </a:gs>
                  <a:gs pos="70000">
                    <a:srgbClr val="181CC7"/>
                  </a:gs>
                  <a:gs pos="88000">
                    <a:srgbClr val="7005D4"/>
                  </a:gs>
                  <a:gs pos="100000">
                    <a:srgbClr val="8C3D91"/>
                  </a:gs>
                </a:gsLst>
                <a:lin ang="2700000" scaled="0"/>
              </a:gradFill>
              <a:effectLst>
                <a:reflection blurRad="12700" stA="50000" endPos="50000" dist="5000" dir="5400000" sy="-100000" rotWithShape="0"/>
              </a:effectLst>
              <a:latin typeface="Bernard MT Condensed" pitchFamily="18"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10</a:t>
            </a:r>
          </a:p>
        </p:txBody>
      </p:sp>
    </p:spTree>
    <p:extLst>
      <p:ext uri="{BB962C8B-B14F-4D97-AF65-F5344CB8AC3E}">
        <p14:creationId xmlns:p14="http://schemas.microsoft.com/office/powerpoint/2010/main" val="716217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268760"/>
            <a:ext cx="8136904" cy="4616648"/>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lavatório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bronze</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era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símbolo da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purificação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mediante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água</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devemos</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receber</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para 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sejam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lavados os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nossos</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pecados?</a:t>
            </a:r>
          </a:p>
        </p:txBody>
      </p:sp>
    </p:spTree>
    <p:extLst>
      <p:ext uri="{BB962C8B-B14F-4D97-AF65-F5344CB8AC3E}">
        <p14:creationId xmlns:p14="http://schemas.microsoft.com/office/powerpoint/2010/main" val="620032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J:\Mis Docs\_Multimedia IMS\Curso Biblico PPS\Tema 10\tema 10 fuen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Mis Docs\_Multimedia IMS\Curso Biblico PPS\Tema 10\tema 10 fuen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255746"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Atos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22:16</a:t>
            </a:r>
          </a:p>
        </p:txBody>
      </p:sp>
      <p:sp>
        <p:nvSpPr>
          <p:cNvPr id="8" name="7 Rectángulo"/>
          <p:cNvSpPr/>
          <p:nvPr/>
        </p:nvSpPr>
        <p:spPr>
          <a:xfrm>
            <a:off x="1187624" y="2398236"/>
            <a:ext cx="417646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agora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por que 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deténs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Levanta-te,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batiza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-te, e lava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teus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pecados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invocando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nome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p:txBody>
      </p:sp>
      <p:sp>
        <p:nvSpPr>
          <p:cNvPr id="24" name="23 Rectángulo"/>
          <p:cNvSpPr/>
          <p:nvPr/>
        </p:nvSpPr>
        <p:spPr>
          <a:xfrm>
            <a:off x="3651649" y="895206"/>
            <a:ext cx="2941831"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LAVATÓRIO</a:t>
            </a:r>
          </a:p>
        </p:txBody>
      </p:sp>
    </p:spTree>
    <p:extLst>
      <p:ext uri="{BB962C8B-B14F-4D97-AF65-F5344CB8AC3E}">
        <p14:creationId xmlns:p14="http://schemas.microsoft.com/office/powerpoint/2010/main" val="315298714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50"/>
                            </p:stCondLst>
                            <p:childTnLst>
                              <p:par>
                                <p:cTn id="27" presetID="10" presetClass="entr" presetSubtype="0" fill="hold" nodeType="afterEffect">
                                  <p:stCondLst>
                                    <p:cond delay="0"/>
                                  </p:stCondLst>
                                  <p:childTnLst>
                                    <p:set>
                                      <p:cBhvr>
                                        <p:cTn id="28" dur="1" fill="hold">
                                          <p:stCondLst>
                                            <p:cond delay="0"/>
                                          </p:stCondLst>
                                        </p:cTn>
                                        <p:tgtEl>
                                          <p:spTgt spid="13316"/>
                                        </p:tgtEl>
                                        <p:attrNameLst>
                                          <p:attrName>style.visibility</p:attrName>
                                        </p:attrNameLst>
                                      </p:cBhvr>
                                      <p:to>
                                        <p:strVal val="visible"/>
                                      </p:to>
                                    </p:set>
                                    <p:animEffect transition="in" filter="fade">
                                      <p:cBhvr>
                                        <p:cTn id="29" dur="2500"/>
                                        <p:tgtEl>
                                          <p:spTgt spid="13316"/>
                                        </p:tgtEl>
                                      </p:cBhvr>
                                    </p:animEffect>
                                  </p:childTnLst>
                                </p:cTn>
                              </p:par>
                            </p:childTnLst>
                          </p:cTn>
                        </p:par>
                        <p:par>
                          <p:cTn id="30" fill="hold">
                            <p:stCondLst>
                              <p:cond delay="53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27584" y="2132856"/>
            <a:ext cx="4248472" cy="2585323"/>
          </a:xfrm>
          <a:prstGeom prst="rect">
            <a:avLst/>
          </a:prstGeom>
        </p:spPr>
        <p:txBody>
          <a:bodyPr wrap="square">
            <a:spAutoFit/>
          </a:bodyPr>
          <a:lstStyle/>
          <a:p>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é a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água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da vida?</a:t>
            </a:r>
          </a:p>
        </p:txBody>
      </p:sp>
    </p:spTree>
    <p:extLst>
      <p:ext uri="{BB962C8B-B14F-4D97-AF65-F5344CB8AC3E}">
        <p14:creationId xmlns:p14="http://schemas.microsoft.com/office/powerpoint/2010/main" val="2862414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0\cascada.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02" r="12297"/>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352783" y="5030935"/>
            <a:ext cx="2073003" cy="584775"/>
          </a:xfrm>
          <a:prstGeom prst="rect">
            <a:avLst/>
          </a:prstGeom>
        </p:spPr>
        <p:txBody>
          <a:bodyPr wrap="none">
            <a:spAutoFit/>
          </a:bodyPr>
          <a:lstStyle/>
          <a:p>
            <a:r>
              <a:rPr lang="es-ES" sz="3200" b="1" dirty="0">
                <a:ln w="12700" cmpd="sng">
                  <a:solidFill>
                    <a:schemeClr val="bg1"/>
                  </a:solidFill>
                  <a:prstDash val="solid"/>
                  <a:miter lim="800000"/>
                </a:ln>
                <a:solidFill>
                  <a:srgbClr val="0070C0"/>
                </a:solidFill>
                <a:effectLst>
                  <a:outerShdw blurRad="50800" dist="38100" algn="l" rotWithShape="0">
                    <a:prstClr val="black">
                      <a:alpha val="40000"/>
                    </a:prstClr>
                  </a:outerShdw>
                </a:effectLst>
                <a:latin typeface="Myriad Pro" pitchFamily="34" charset="0"/>
              </a:rPr>
              <a:t>João 4:14</a:t>
            </a:r>
          </a:p>
        </p:txBody>
      </p:sp>
      <p:sp>
        <p:nvSpPr>
          <p:cNvPr id="8" name="7 Rectángulo"/>
          <p:cNvSpPr/>
          <p:nvPr/>
        </p:nvSpPr>
        <p:spPr>
          <a:xfrm>
            <a:off x="384881" y="487220"/>
            <a:ext cx="439248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“Mas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aquele</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que beber da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água</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que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eu</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lhe</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der nunca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terá</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sede, porque a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água</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que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eu</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lhe</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der se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fará</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nele</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uma</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fonte</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de </a:t>
            </a:r>
            <a:r>
              <a:rPr lang="es-ES" sz="3200" b="1" i="1" spc="50" dirty="0" err="1">
                <a:ln w="11430"/>
                <a:solidFill>
                  <a:srgbClr val="0070C0"/>
                </a:solidFill>
                <a:effectLst>
                  <a:outerShdw blurRad="76200" dist="50800" dir="5400000" algn="tl" rotWithShape="0">
                    <a:srgbClr val="000000">
                      <a:alpha val="65000"/>
                    </a:srgbClr>
                  </a:outerShdw>
                </a:effectLst>
                <a:latin typeface="Myriad Pro" pitchFamily="34" charset="0"/>
              </a:rPr>
              <a:t>água</a:t>
            </a:r>
            <a:r>
              <a:rPr lang="es-ES" sz="3200" b="1" i="1" spc="50" dirty="0">
                <a:ln w="11430"/>
                <a:solidFill>
                  <a:srgbClr val="0070C0"/>
                </a:solidFill>
                <a:effectLst>
                  <a:outerShdw blurRad="76200" dist="50800" dir="5400000" algn="tl" rotWithShape="0">
                    <a:srgbClr val="000000">
                      <a:alpha val="65000"/>
                    </a:srgbClr>
                  </a:outerShdw>
                </a:effectLst>
                <a:latin typeface="Myriad Pro" pitchFamily="34" charset="0"/>
              </a:rPr>
              <a:t> que salte para vida eterna.”</a:t>
            </a:r>
          </a:p>
        </p:txBody>
      </p:sp>
      <p:sp>
        <p:nvSpPr>
          <p:cNvPr id="7" name="6 Rectángulo"/>
          <p:cNvSpPr/>
          <p:nvPr/>
        </p:nvSpPr>
        <p:spPr>
          <a:xfrm>
            <a:off x="4644008" y="4663713"/>
            <a:ext cx="4015843" cy="2215991"/>
          </a:xfrm>
          <a:prstGeom prst="rect">
            <a:avLst/>
          </a:prstGeom>
        </p:spPr>
        <p:txBody>
          <a:bodyPr wrap="none">
            <a:spAutoFit/>
            <a:scene3d>
              <a:camera prst="orthographicFront"/>
              <a:lightRig rig="flat" dir="tl">
                <a:rot lat="0" lon="0" rev="6600000"/>
              </a:lightRig>
            </a:scene3d>
            <a:sp3d extrusionH="25400" contourW="8890">
              <a:bevelT w="38100" h="31750"/>
              <a:contourClr>
                <a:srgbClr val="00B0F0"/>
              </a:contourClr>
            </a:sp3d>
          </a:bodyPr>
          <a:lstStyle/>
          <a:p>
            <a:r>
              <a:rPr lang="es-ES" sz="13800" b="1" dirty="0">
                <a:ln w="11430"/>
                <a:gradFill>
                  <a:gsLst>
                    <a:gs pos="0">
                      <a:srgbClr val="03D4A8">
                        <a:alpha val="30000"/>
                      </a:srgbClr>
                    </a:gs>
                    <a:gs pos="25000">
                      <a:srgbClr val="21D6E0">
                        <a:alpha val="30000"/>
                      </a:srgbClr>
                    </a:gs>
                    <a:gs pos="75000">
                      <a:srgbClr val="0087E6">
                        <a:alpha val="30000"/>
                      </a:srgbClr>
                    </a:gs>
                    <a:gs pos="100000">
                      <a:srgbClr val="005CBF">
                        <a:alpha val="30000"/>
                      </a:srgbClr>
                    </a:gs>
                  </a:gsLst>
                  <a:lin ang="5400000" scaled="0"/>
                </a:gradFill>
                <a:effectLst/>
                <a:latin typeface="Chopin Script" pitchFamily="2" charset="0"/>
              </a:rPr>
              <a:t>Jesús</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625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3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1443548"/>
            <a:ext cx="8136904" cy="3785652"/>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candeeiro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 sete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braços</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estava</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forjado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em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uma</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única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peça</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ouro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p>
          <a:p>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representa </a:t>
            </a:r>
            <a:b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 luz? </a:t>
            </a:r>
          </a:p>
        </p:txBody>
      </p:sp>
    </p:spTree>
    <p:extLst>
      <p:ext uri="{BB962C8B-B14F-4D97-AF65-F5344CB8AC3E}">
        <p14:creationId xmlns:p14="http://schemas.microsoft.com/office/powerpoint/2010/main" val="3341394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0\tema 10 candel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J:\Mis Docs\_Multimedia IMS\Curso Biblico PPS\Tema 10\tema 10 candeler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73003"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João 8:12</a:t>
            </a:r>
          </a:p>
        </p:txBody>
      </p:sp>
      <p:sp>
        <p:nvSpPr>
          <p:cNvPr id="8" name="7 Rectángulo"/>
          <p:cNvSpPr/>
          <p:nvPr/>
        </p:nvSpPr>
        <p:spPr>
          <a:xfrm>
            <a:off x="1043608" y="1977802"/>
            <a:ext cx="453650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Falou-lhes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Jesus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outra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vez,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dizendo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Eu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 luz do mundo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me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segue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andará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trevas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mas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terá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 luz da vida.”</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3491880" y="895206"/>
            <a:ext cx="3081293"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O CANDEEIRO</a:t>
            </a:r>
          </a:p>
        </p:txBody>
      </p:sp>
    </p:spTree>
    <p:extLst>
      <p:ext uri="{BB962C8B-B14F-4D97-AF65-F5344CB8AC3E}">
        <p14:creationId xmlns:p14="http://schemas.microsoft.com/office/powerpoint/2010/main" val="301093125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8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800"/>
                            </p:stCondLst>
                            <p:childTnLst>
                              <p:par>
                                <p:cTn id="27" presetID="10" presetClass="entr" presetSubtype="0" fill="hold" nodeType="afterEffect">
                                  <p:stCondLst>
                                    <p:cond delay="1000"/>
                                  </p:stCondLst>
                                  <p:childTnLst>
                                    <p:set>
                                      <p:cBhvr>
                                        <p:cTn id="28" dur="1" fill="hold">
                                          <p:stCondLst>
                                            <p:cond delay="0"/>
                                          </p:stCondLst>
                                        </p:cTn>
                                        <p:tgtEl>
                                          <p:spTgt spid="15362"/>
                                        </p:tgtEl>
                                        <p:attrNameLst>
                                          <p:attrName>style.visibility</p:attrName>
                                        </p:attrNameLst>
                                      </p:cBhvr>
                                      <p:to>
                                        <p:strVal val="visible"/>
                                      </p:to>
                                    </p:set>
                                    <p:animEffect transition="in" filter="fade">
                                      <p:cBhvr>
                                        <p:cTn id="29" dur="2500"/>
                                        <p:tgtEl>
                                          <p:spTgt spid="15362"/>
                                        </p:tgtEl>
                                      </p:cBhvr>
                                    </p:animEffect>
                                  </p:childTnLst>
                                </p:cTn>
                              </p:par>
                            </p:childTnLst>
                          </p:cTn>
                        </p:par>
                        <p:par>
                          <p:cTn id="30" fill="hold">
                            <p:stCondLst>
                              <p:cond delay="63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27584" y="1832625"/>
            <a:ext cx="5832648" cy="3939540"/>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 mesa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com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os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pães</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b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b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proposição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simbolizam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os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pães</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p:txBody>
      </p:sp>
    </p:spTree>
    <p:extLst>
      <p:ext uri="{BB962C8B-B14F-4D97-AF65-F5344CB8AC3E}">
        <p14:creationId xmlns:p14="http://schemas.microsoft.com/office/powerpoint/2010/main" val="3670182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0\tema 10 me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18"/>
            <a:ext cx="9144001" cy="686481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0\tema 10 mes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 y="-2"/>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073003"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João 6:51</a:t>
            </a:r>
          </a:p>
        </p:txBody>
      </p:sp>
      <p:sp>
        <p:nvSpPr>
          <p:cNvPr id="8" name="7 Rectángulo"/>
          <p:cNvSpPr/>
          <p:nvPr/>
        </p:nvSpPr>
        <p:spPr>
          <a:xfrm>
            <a:off x="428017" y="1712997"/>
            <a:ext cx="392796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Eu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sou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pão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vivo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desceu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céu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alguém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comer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deste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viverá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sempre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der é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carne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pela vida do mundo.”</a:t>
            </a:r>
          </a:p>
        </p:txBody>
      </p:sp>
      <p:sp>
        <p:nvSpPr>
          <p:cNvPr id="24" name="23 Rectángulo"/>
          <p:cNvSpPr/>
          <p:nvPr/>
        </p:nvSpPr>
        <p:spPr>
          <a:xfrm>
            <a:off x="2915816" y="895206"/>
            <a:ext cx="3986925"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A MESA DOS PÃES</a:t>
            </a:r>
          </a:p>
        </p:txBody>
      </p:sp>
    </p:spTree>
    <p:extLst>
      <p:ext uri="{BB962C8B-B14F-4D97-AF65-F5344CB8AC3E}">
        <p14:creationId xmlns:p14="http://schemas.microsoft.com/office/powerpoint/2010/main" val="1817570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190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900"/>
                            </p:stCondLst>
                            <p:childTnLst>
                              <p:par>
                                <p:cTn id="27" presetID="10" presetClass="entr" presetSubtype="0" fill="hold" nodeType="afterEffect">
                                  <p:stCondLst>
                                    <p:cond delay="1000"/>
                                  </p:stCondLst>
                                  <p:childTnLst>
                                    <p:set>
                                      <p:cBhvr>
                                        <p:cTn id="28" dur="1" fill="hold">
                                          <p:stCondLst>
                                            <p:cond delay="0"/>
                                          </p:stCondLst>
                                        </p:cTn>
                                        <p:tgtEl>
                                          <p:spTgt spid="16387"/>
                                        </p:tgtEl>
                                        <p:attrNameLst>
                                          <p:attrName>style.visibility</p:attrName>
                                        </p:attrNameLst>
                                      </p:cBhvr>
                                      <p:to>
                                        <p:strVal val="visible"/>
                                      </p:to>
                                    </p:set>
                                    <p:animEffect transition="in" filter="fade">
                                      <p:cBhvr>
                                        <p:cTn id="29" dur="2500"/>
                                        <p:tgtEl>
                                          <p:spTgt spid="16387"/>
                                        </p:tgtEl>
                                      </p:cBhvr>
                                    </p:animEffect>
                                  </p:childTnLst>
                                </p:cTn>
                              </p:par>
                            </p:childTnLst>
                          </p:cTn>
                        </p:par>
                        <p:par>
                          <p:cTn id="30" fill="hold">
                            <p:stCondLst>
                              <p:cond delay="64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3124706"/>
            <a:ext cx="5832648" cy="1600438"/>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altar do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incenso</a:t>
            </a:r>
            <a:endPar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que representa?</a:t>
            </a:r>
          </a:p>
        </p:txBody>
      </p:sp>
    </p:spTree>
    <p:extLst>
      <p:ext uri="{BB962C8B-B14F-4D97-AF65-F5344CB8AC3E}">
        <p14:creationId xmlns:p14="http://schemas.microsoft.com/office/powerpoint/2010/main" val="1291404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0\tema 10 incien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J:\Mis Docs\_Multimedia IMS\Curso Biblico PPS\Tema 10\tema 10 inciens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10 El secreto del arca de oro\DEG-LATER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690224"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Salmos 141:2 </a:t>
            </a:r>
          </a:p>
        </p:txBody>
      </p:sp>
      <p:sp>
        <p:nvSpPr>
          <p:cNvPr id="8" name="7 Rectángulo"/>
          <p:cNvSpPr/>
          <p:nvPr/>
        </p:nvSpPr>
        <p:spPr>
          <a:xfrm>
            <a:off x="899592" y="2852936"/>
            <a:ext cx="5080087"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“Suba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oração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perante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tua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face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como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incenso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 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minhas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mãos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levantadas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sejam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como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sacrifício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da tarde.”</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3676674" y="895206"/>
            <a:ext cx="4341253"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ALTAR DO INCENSO</a:t>
            </a:r>
          </a:p>
        </p:txBody>
      </p:sp>
    </p:spTree>
    <p:extLst>
      <p:ext uri="{BB962C8B-B14F-4D97-AF65-F5344CB8AC3E}">
        <p14:creationId xmlns:p14="http://schemas.microsoft.com/office/powerpoint/2010/main" val="6113942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1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1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150"/>
                            </p:stCondLst>
                            <p:childTnLst>
                              <p:par>
                                <p:cTn id="27" presetID="10" presetClass="entr" presetSubtype="0" fill="hold" nodeType="afterEffect">
                                  <p:stCondLst>
                                    <p:cond delay="1000"/>
                                  </p:stCondLst>
                                  <p:childTnLst>
                                    <p:set>
                                      <p:cBhvr>
                                        <p:cTn id="28" dur="1" fill="hold">
                                          <p:stCondLst>
                                            <p:cond delay="0"/>
                                          </p:stCondLst>
                                        </p:cTn>
                                        <p:tgtEl>
                                          <p:spTgt spid="19459"/>
                                        </p:tgtEl>
                                        <p:attrNameLst>
                                          <p:attrName>style.visibility</p:attrName>
                                        </p:attrNameLst>
                                      </p:cBhvr>
                                      <p:to>
                                        <p:strVal val="visible"/>
                                      </p:to>
                                    </p:set>
                                    <p:animEffect transition="in" filter="fade">
                                      <p:cBhvr>
                                        <p:cTn id="29" dur="2500"/>
                                        <p:tgtEl>
                                          <p:spTgt spid="19459"/>
                                        </p:tgtEl>
                                      </p:cBhvr>
                                    </p:animEffect>
                                  </p:childTnLst>
                                </p:cTn>
                              </p:par>
                            </p:childTnLst>
                          </p:cTn>
                        </p:par>
                        <p:par>
                          <p:cTn id="30" fill="hold">
                            <p:stCondLst>
                              <p:cond delay="665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1996385"/>
            <a:ext cx="5976664" cy="2800767"/>
          </a:xfrm>
          <a:prstGeom prst="rect">
            <a:avLst/>
          </a:prstGeom>
        </p:spPr>
        <p:txBody>
          <a:bodyPr wrap="square">
            <a:spAutoFit/>
            <a:scene3d>
              <a:camera prst="orthographicFront"/>
              <a:lightRig rig="threePt" dir="t"/>
            </a:scene3d>
            <a:sp3d extrusionH="57150">
              <a:bevelT w="38100" h="38100"/>
            </a:sp3d>
          </a:bodyPr>
          <a:lstStyle/>
          <a:p>
            <a:r>
              <a:rPr lang="es-ES_tradnl" sz="44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COMO PODIA SER SALVO O POVO DE DEUS NO ANTIGO TESTAMENTO?</a:t>
            </a:r>
            <a:endParaRPr lang="es-ES" sz="44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585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2355845"/>
            <a:ext cx="5832648" cy="2585323"/>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 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havia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no lugar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santíssimo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atrás do velo? </a:t>
            </a:r>
          </a:p>
        </p:txBody>
      </p:sp>
    </p:spTree>
    <p:extLst>
      <p:ext uri="{BB962C8B-B14F-4D97-AF65-F5344CB8AC3E}">
        <p14:creationId xmlns:p14="http://schemas.microsoft.com/office/powerpoint/2010/main" val="395851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0\tema 10 ar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893741"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Hebreus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9:4-5</a:t>
            </a:r>
          </a:p>
        </p:txBody>
      </p:sp>
      <p:sp>
        <p:nvSpPr>
          <p:cNvPr id="8" name="7 Rectángulo"/>
          <p:cNvSpPr/>
          <p:nvPr/>
        </p:nvSpPr>
        <p:spPr>
          <a:xfrm>
            <a:off x="251520" y="1772816"/>
            <a:ext cx="5400600" cy="48320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“…a arca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aliança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coberta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redor;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estava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um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vaso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ouro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continha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o maná, e a vara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Arão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tinha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florescido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tábuas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aliança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e sobre a arca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querubins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glória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faziam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sombra no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propiciatório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das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quais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coisas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não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falaremos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agora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rPr>
              <a:t> particularmente.”</a:t>
            </a:r>
            <a:endPar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24" name="23 Rectángulo"/>
          <p:cNvSpPr/>
          <p:nvPr/>
        </p:nvSpPr>
        <p:spPr>
          <a:xfrm>
            <a:off x="3766514" y="900009"/>
            <a:ext cx="3992503" cy="584775"/>
          </a:xfrm>
          <a:prstGeom prst="rect">
            <a:avLst/>
          </a:prstGeom>
        </p:spPr>
        <p:txBody>
          <a:bodyPr wrap="none">
            <a:spAutoFit/>
          </a:bodyPr>
          <a:lstStyle/>
          <a:p>
            <a:r>
              <a:rPr lang="es-E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rPr>
              <a:t>ARCA DA ALIANÇA</a:t>
            </a:r>
          </a:p>
        </p:txBody>
      </p:sp>
    </p:spTree>
    <p:extLst>
      <p:ext uri="{BB962C8B-B14F-4D97-AF65-F5344CB8AC3E}">
        <p14:creationId xmlns:p14="http://schemas.microsoft.com/office/powerpoint/2010/main" val="983431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1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par>
                          <p:cTn id="20" fill="hold">
                            <p:stCondLst>
                              <p:cond delay="2150"/>
                            </p:stCondLst>
                            <p:childTnLst>
                              <p:par>
                                <p:cTn id="21" presetID="42"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315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3356992"/>
            <a:ext cx="7920880" cy="1015663"/>
          </a:xfrm>
          <a:prstGeom prst="rect">
            <a:avLst/>
          </a:prstGeom>
        </p:spPr>
        <p:txBody>
          <a:bodyPr wrap="square">
            <a:spAutoFit/>
            <a:scene3d>
              <a:camera prst="orthographicFront"/>
              <a:lightRig rig="threePt" dir="t"/>
            </a:scene3d>
            <a:sp3d extrusionH="57150">
              <a:bevelT w="38100" h="38100"/>
            </a:sp3d>
          </a:bodyPr>
          <a:lstStyle/>
          <a:p>
            <a:r>
              <a:rPr lang="es-ES" sz="6000" dirty="0">
                <a:ln w="18415" cmpd="sng">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prstDash val="solid"/>
                </a:ln>
                <a:solidFill>
                  <a:srgbClr val="FFFFFF"/>
                </a:solidFill>
                <a:effectLst>
                  <a:outerShdw blurRad="63500" dir="3600000" algn="tl" rotWithShape="0">
                    <a:srgbClr val="000000">
                      <a:alpha val="70000"/>
                    </a:srgbClr>
                  </a:outerShdw>
                </a:effectLst>
                <a:latin typeface="Berlin Sans FB Demi" pitchFamily="34" charset="0"/>
              </a:rPr>
              <a:t>CONCLUSÃO</a:t>
            </a:r>
          </a:p>
        </p:txBody>
      </p:sp>
    </p:spTree>
    <p:extLst>
      <p:ext uri="{BB962C8B-B14F-4D97-AF65-F5344CB8AC3E}">
        <p14:creationId xmlns:p14="http://schemas.microsoft.com/office/powerpoint/2010/main" val="243844058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1556792"/>
            <a:ext cx="8208912" cy="3785652"/>
          </a:xfrm>
          <a:prstGeom prst="rect">
            <a:avLst/>
          </a:prstGeom>
        </p:spPr>
        <p:txBody>
          <a:bodyPr wrap="square">
            <a:spAutoFit/>
          </a:bodyPr>
          <a:lstStyle/>
          <a:p>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Os elementos do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santuário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mostram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-nos o plano de Deus para a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salvação</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do </a:t>
            </a:r>
            <a:r>
              <a:rPr lang="es-ES" sz="4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homem</a:t>
            </a:r>
            <a:r>
              <a:rPr lang="es-ES" sz="4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p>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 que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maneira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podemos aproximar-nos de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Jesus</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p>
        </p:txBody>
      </p:sp>
    </p:spTree>
    <p:extLst>
      <p:ext uri="{BB962C8B-B14F-4D97-AF65-F5344CB8AC3E}">
        <p14:creationId xmlns:p14="http://schemas.microsoft.com/office/powerpoint/2010/main" val="316651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0\tema 10 sumosacerd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9"/>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757486"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Hebreus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4:16</a:t>
            </a:r>
          </a:p>
        </p:txBody>
      </p:sp>
      <p:sp>
        <p:nvSpPr>
          <p:cNvPr id="8" name="7 Rectángulo"/>
          <p:cNvSpPr/>
          <p:nvPr/>
        </p:nvSpPr>
        <p:spPr>
          <a:xfrm>
            <a:off x="251520" y="1700808"/>
            <a:ext cx="432048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Cheguemos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confiança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trono 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graça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para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possamos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alcançar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misericórdia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achar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graça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fim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sermos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ajudados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tempo oportuno.”</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898523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0\tema 10 santuari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rot="20290349" flipV="1">
            <a:off x="53917" y="3814806"/>
            <a:ext cx="7915963" cy="463430"/>
          </a:xfrm>
          <a:prstGeom prst="parallelogram">
            <a:avLst>
              <a:gd name="adj" fmla="val 86698"/>
            </a:avLst>
          </a:prstGeom>
          <a:gradFill flip="none" rotWithShape="1">
            <a:gsLst>
              <a:gs pos="0">
                <a:srgbClr val="C00000">
                  <a:shade val="30000"/>
                  <a:satMod val="115000"/>
                  <a:alpha val="72000"/>
                </a:srgbClr>
              </a:gs>
              <a:gs pos="50000">
                <a:srgbClr val="C00000">
                  <a:shade val="67500"/>
                  <a:satMod val="115000"/>
                  <a:alpha val="46000"/>
                </a:srgbClr>
              </a:gs>
              <a:gs pos="81000">
                <a:srgbClr val="CA0000">
                  <a:alpha val="40000"/>
                </a:srgbClr>
              </a:gs>
              <a:gs pos="100000">
                <a:srgbClr val="C00000">
                  <a:shade val="100000"/>
                  <a:satMod val="115000"/>
                  <a:alpha val="0"/>
                  <a:lumMod val="10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Paralelogramo"/>
          <p:cNvSpPr/>
          <p:nvPr/>
        </p:nvSpPr>
        <p:spPr>
          <a:xfrm rot="1670469">
            <a:off x="4300849" y="3031414"/>
            <a:ext cx="2723339" cy="438916"/>
          </a:xfrm>
          <a:prstGeom prst="parallelogram">
            <a:avLst>
              <a:gd name="adj" fmla="val 86698"/>
            </a:avLst>
          </a:prstGeom>
          <a:gradFill flip="none" rotWithShape="1">
            <a:gsLst>
              <a:gs pos="8000">
                <a:srgbClr val="7D0000">
                  <a:alpha val="28000"/>
                </a:srgbClr>
              </a:gs>
              <a:gs pos="0">
                <a:srgbClr val="C00000">
                  <a:shade val="30000"/>
                  <a:satMod val="115000"/>
                  <a:alpha val="0"/>
                </a:srgbClr>
              </a:gs>
              <a:gs pos="50000">
                <a:srgbClr val="C00000">
                  <a:shade val="67500"/>
                  <a:satMod val="115000"/>
                  <a:alpha val="46000"/>
                </a:srgbClr>
              </a:gs>
              <a:gs pos="81000">
                <a:srgbClr val="CA0000">
                  <a:alpha val="69000"/>
                </a:srgbClr>
              </a:gs>
              <a:gs pos="100000">
                <a:srgbClr val="C00000">
                  <a:shade val="100000"/>
                  <a:satMod val="115000"/>
                  <a:lumMod val="100000"/>
                  <a:alpha val="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880373" y="6070183"/>
            <a:ext cx="527580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O centro do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santuário</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sp>
        <p:nvSpPr>
          <p:cNvPr id="8" name="7 Rectángulo"/>
          <p:cNvSpPr/>
          <p:nvPr/>
        </p:nvSpPr>
        <p:spPr>
          <a:xfrm>
            <a:off x="6156176" y="5459740"/>
            <a:ext cx="2848857"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lumMod val="75000"/>
                </a:schemeClr>
              </a:contourClr>
            </a:sp3d>
          </a:bodyPr>
          <a:lstStyle/>
          <a:p>
            <a:r>
              <a:rPr lang="es-ES" sz="9600" b="1" dirty="0" err="1">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Jesus</a:t>
            </a:r>
            <a:endParaRPr lang="es-ES" sz="9600" b="1" dirty="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p:txBody>
      </p:sp>
    </p:spTree>
    <p:extLst>
      <p:ext uri="{BB962C8B-B14F-4D97-AF65-F5344CB8AC3E}">
        <p14:creationId xmlns:p14="http://schemas.microsoft.com/office/powerpoint/2010/main" val="271486227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0"/>
                                        <p:tgtEl>
                                          <p:spTgt spid="6"/>
                                        </p:tgtEl>
                                      </p:cBhvr>
                                    </p:animEffect>
                                  </p:childTnLst>
                                </p:cTn>
                              </p:par>
                            </p:childTnLst>
                          </p:cTn>
                        </p:par>
                        <p:par>
                          <p:cTn id="12" fill="hold">
                            <p:stCondLst>
                              <p:cond delay="5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
                                        </p:tgtEl>
                                      </p:cBhvr>
                                    </p:animEffect>
                                  </p:childTnLst>
                                </p:cTn>
                              </p:par>
                            </p:childTnLst>
                          </p:cTn>
                        </p:par>
                        <p:par>
                          <p:cTn id="20" fill="hold">
                            <p:stCondLst>
                              <p:cond delay="69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89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0\tema 10 santuari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5" name="4 Paralelogramo"/>
          <p:cNvSpPr/>
          <p:nvPr/>
        </p:nvSpPr>
        <p:spPr>
          <a:xfrm rot="20290349" flipV="1">
            <a:off x="53917" y="3814806"/>
            <a:ext cx="7915963" cy="463430"/>
          </a:xfrm>
          <a:prstGeom prst="parallelogram">
            <a:avLst>
              <a:gd name="adj" fmla="val 86698"/>
            </a:avLst>
          </a:prstGeom>
          <a:gradFill flip="none" rotWithShape="1">
            <a:gsLst>
              <a:gs pos="0">
                <a:srgbClr val="C00000">
                  <a:shade val="30000"/>
                  <a:satMod val="115000"/>
                  <a:alpha val="72000"/>
                </a:srgbClr>
              </a:gs>
              <a:gs pos="50000">
                <a:srgbClr val="C00000">
                  <a:shade val="67500"/>
                  <a:satMod val="115000"/>
                  <a:alpha val="46000"/>
                </a:srgbClr>
              </a:gs>
              <a:gs pos="81000">
                <a:srgbClr val="CA0000">
                  <a:alpha val="40000"/>
                </a:srgbClr>
              </a:gs>
              <a:gs pos="100000">
                <a:srgbClr val="C00000">
                  <a:shade val="100000"/>
                  <a:satMod val="115000"/>
                  <a:alpha val="0"/>
                  <a:lumMod val="10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Paralelogramo"/>
          <p:cNvSpPr/>
          <p:nvPr/>
        </p:nvSpPr>
        <p:spPr>
          <a:xfrm rot="1670469">
            <a:off x="4300849" y="3031414"/>
            <a:ext cx="2723339" cy="438916"/>
          </a:xfrm>
          <a:prstGeom prst="parallelogram">
            <a:avLst>
              <a:gd name="adj" fmla="val 86698"/>
            </a:avLst>
          </a:prstGeom>
          <a:gradFill flip="none" rotWithShape="1">
            <a:gsLst>
              <a:gs pos="8000">
                <a:srgbClr val="7D0000">
                  <a:alpha val="28000"/>
                </a:srgbClr>
              </a:gs>
              <a:gs pos="0">
                <a:srgbClr val="C00000">
                  <a:shade val="30000"/>
                  <a:satMod val="115000"/>
                  <a:alpha val="0"/>
                </a:srgbClr>
              </a:gs>
              <a:gs pos="50000">
                <a:srgbClr val="C00000">
                  <a:shade val="67500"/>
                  <a:satMod val="115000"/>
                  <a:alpha val="46000"/>
                </a:srgbClr>
              </a:gs>
              <a:gs pos="81000">
                <a:srgbClr val="CA0000">
                  <a:alpha val="69000"/>
                </a:srgbClr>
              </a:gs>
              <a:gs pos="100000">
                <a:srgbClr val="C00000">
                  <a:shade val="100000"/>
                  <a:satMod val="115000"/>
                  <a:lumMod val="100000"/>
                  <a:alpha val="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880373" y="6029004"/>
            <a:ext cx="527580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O centro do </a:t>
            </a:r>
            <a:r>
              <a:rPr lang="es-ES" sz="3600" b="1" spc="50" dirty="0" err="1">
                <a:ln w="11430"/>
                <a:solidFill>
                  <a:srgbClr val="C00000"/>
                </a:solidFill>
                <a:effectLst>
                  <a:outerShdw blurRad="76200" dist="50800" dir="5400000" algn="tl" rotWithShape="0">
                    <a:srgbClr val="000000">
                      <a:alpha val="65000"/>
                    </a:srgbClr>
                  </a:outerShdw>
                </a:effectLst>
                <a:latin typeface="Myriad Pro" pitchFamily="34" charset="0"/>
              </a:rPr>
              <a:t>santuário</a:t>
            </a:r>
            <a:r>
              <a:rPr lang="es-ES" sz="3600" b="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sp>
        <p:nvSpPr>
          <p:cNvPr id="8" name="7 Rectángulo"/>
          <p:cNvSpPr/>
          <p:nvPr/>
        </p:nvSpPr>
        <p:spPr>
          <a:xfrm>
            <a:off x="6156176" y="5459740"/>
            <a:ext cx="2848857" cy="156966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lumMod val="75000"/>
                </a:schemeClr>
              </a:contourClr>
            </a:sp3d>
          </a:bodyPr>
          <a:lstStyle/>
          <a:p>
            <a:r>
              <a:rPr lang="es-ES" sz="9600" b="1" dirty="0" err="1">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rPr>
              <a:t>Jesus</a:t>
            </a:r>
            <a:endParaRPr lang="es-ES" sz="9600" b="1" dirty="0">
              <a:ln w="11430"/>
              <a:gradFill>
                <a:gsLst>
                  <a:gs pos="0">
                    <a:srgbClr val="FFF200"/>
                  </a:gs>
                  <a:gs pos="50000">
                    <a:srgbClr val="FF0000">
                      <a:alpha val="65000"/>
                    </a:srgbClr>
                  </a:gs>
                  <a:gs pos="20000">
                    <a:srgbClr val="FF7A00">
                      <a:alpha val="78000"/>
                    </a:srgbClr>
                  </a:gs>
                  <a:gs pos="86000">
                    <a:srgbClr val="4D0808"/>
                  </a:gs>
                </a:gsLst>
                <a:lin ang="5400000" scaled="0"/>
              </a:gradFill>
              <a:effectLst>
                <a:outerShdw blurRad="50800" dist="38100" dir="2700000" algn="tl" rotWithShape="0">
                  <a:prstClr val="black">
                    <a:alpha val="40000"/>
                  </a:prstClr>
                </a:outerShdw>
              </a:effectLst>
              <a:latin typeface="Chopin Script" pitchFamily="2" charset="0"/>
            </a:endParaRPr>
          </a:p>
        </p:txBody>
      </p:sp>
      <p:sp>
        <p:nvSpPr>
          <p:cNvPr id="9" name="8 Rectángulo"/>
          <p:cNvSpPr/>
          <p:nvPr/>
        </p:nvSpPr>
        <p:spPr>
          <a:xfrm>
            <a:off x="-396554" y="513380"/>
            <a:ext cx="9937105" cy="4571804"/>
          </a:xfrm>
          <a:prstGeom prst="rect">
            <a:avLst/>
          </a:prstGeom>
          <a:solidFill>
            <a:schemeClr val="bg1">
              <a:alpha val="9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539552" y="1092800"/>
            <a:ext cx="8280920" cy="3416320"/>
          </a:xfrm>
          <a:prstGeom prst="rect">
            <a:avLst/>
          </a:prstGeom>
          <a:noFill/>
        </p:spPr>
        <p:txBody>
          <a:bodyPr wrap="square" rtlCol="0">
            <a:spAutoFit/>
          </a:bodyPr>
          <a:lstStyle/>
          <a:p>
            <a:pPr algn="ctr"/>
            <a:r>
              <a:rPr lang="es-AR" sz="3600" b="1" i="1" dirty="0">
                <a:ln w="17780" cmpd="sng">
                  <a:solidFill>
                    <a:srgbClr val="FFFFFF"/>
                  </a:solidFill>
                  <a:prstDash val="solid"/>
                  <a:miter lim="800000"/>
                </a:ln>
                <a:solidFill>
                  <a:srgbClr val="0070C0"/>
                </a:solidFill>
                <a:effectLst>
                  <a:outerShdw blurRad="127000" dist="25400" dir="5400000" algn="tl" rotWithShape="0">
                    <a:srgbClr val="000000"/>
                  </a:outerShdw>
                </a:effectLst>
              </a:rPr>
              <a:t>A arca da </a:t>
            </a:r>
            <a:r>
              <a:rPr lang="es-AR" sz="3600" b="1" i="1" dirty="0" err="1">
                <a:ln w="17780" cmpd="sng">
                  <a:solidFill>
                    <a:srgbClr val="FFFFFF"/>
                  </a:solidFill>
                  <a:prstDash val="solid"/>
                  <a:miter lim="800000"/>
                </a:ln>
                <a:solidFill>
                  <a:srgbClr val="0070C0"/>
                </a:solidFill>
                <a:effectLst>
                  <a:outerShdw blurRad="127000" dist="25400" dir="5400000" algn="tl" rotWithShape="0">
                    <a:srgbClr val="000000"/>
                  </a:outerShdw>
                </a:effectLst>
              </a:rPr>
              <a:t>aliança</a:t>
            </a:r>
            <a:r>
              <a:rPr lang="es-AR" sz="3600" b="1" i="1" dirty="0">
                <a:ln w="17780" cmpd="sng">
                  <a:solidFill>
                    <a:srgbClr val="FFFFFF"/>
                  </a:solidFill>
                  <a:prstDash val="solid"/>
                  <a:miter lim="800000"/>
                </a:ln>
                <a:solidFill>
                  <a:srgbClr val="0070C0"/>
                </a:solidFill>
                <a:effectLst>
                  <a:outerShdw blurRad="127000" dist="25400" dir="5400000" algn="tl" rotWithShape="0">
                    <a:srgbClr val="000000"/>
                  </a:outerShdw>
                </a:effectLst>
              </a:rPr>
              <a:t>: </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trono de Deus,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mostra</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-nos que a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Sua</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misericórdia</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lei</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são</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fundamento do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Seu</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governo</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Jesus</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Cristo é o centro das Escrituras, revelado no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Antigo</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Testamento mediante os símbolos, e no Novo, mediante </a:t>
            </a:r>
            <a:r>
              <a:rPr lang="es-AR" sz="36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Sua</a:t>
            </a: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vida.</a:t>
            </a:r>
          </a:p>
        </p:txBody>
      </p:sp>
    </p:spTree>
    <p:extLst>
      <p:ext uri="{BB962C8B-B14F-4D97-AF65-F5344CB8AC3E}">
        <p14:creationId xmlns:p14="http://schemas.microsoft.com/office/powerpoint/2010/main" val="35710470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Mis Docs\_Multimedia IMS\Curso Biblico PPS\Tema 10\tema 10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rot="10800000">
            <a:off x="-6352" y="3717030"/>
            <a:ext cx="6882608" cy="2055403"/>
          </a:xfrm>
          <a:prstGeom prst="rect">
            <a:avLst/>
          </a:prstGeom>
          <a:gradFill>
            <a:gsLst>
              <a:gs pos="0">
                <a:schemeClr val="bg1">
                  <a:alpha val="0"/>
                </a:schemeClr>
              </a:gs>
              <a:gs pos="100000">
                <a:schemeClr val="bg1">
                  <a:alpha val="7500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51520" y="3573016"/>
            <a:ext cx="7056784"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4800" b="1" i="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Obrigado</a:t>
            </a:r>
            <a:r>
              <a:rPr lang="es-ES" sz="4800" b="1" i="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a:t>
            </a:r>
            <a:r>
              <a:rPr lang="es-ES" sz="4800" b="1" i="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Senhor</a:t>
            </a:r>
            <a:br>
              <a:rPr lang="es-ES" sz="4800" b="1" i="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br>
            <a:r>
              <a:rPr lang="es-ES" sz="4800" b="1" i="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por </a:t>
            </a:r>
            <a:r>
              <a:rPr lang="es-ES" sz="4800" b="1" i="1" spc="50" dirty="0" err="1">
                <a:ln w="11430"/>
                <a:solidFill>
                  <a:schemeClr val="tx2">
                    <a:lumMod val="50000"/>
                  </a:schemeClr>
                </a:solidFill>
                <a:effectLst>
                  <a:outerShdw blurRad="76200" dist="50800" dir="5400000" algn="tl" rotWithShape="0">
                    <a:srgbClr val="000000">
                      <a:alpha val="65000"/>
                    </a:srgbClr>
                  </a:outerShdw>
                </a:effectLst>
                <a:latin typeface="Myriad Pro" pitchFamily="34" charset="0"/>
              </a:rPr>
              <a:t>Teu</a:t>
            </a:r>
            <a:r>
              <a:rPr lang="es-ES" sz="4800" b="1" i="1" spc="50" dirty="0">
                <a:ln w="11430"/>
                <a:solidFill>
                  <a:schemeClr val="tx2">
                    <a:lumMod val="50000"/>
                  </a:schemeClr>
                </a:solidFill>
                <a:effectLst>
                  <a:outerShdw blurRad="76200" dist="50800" dir="5400000" algn="tl" rotWithShape="0">
                    <a:srgbClr val="000000">
                      <a:alpha val="65000"/>
                    </a:srgbClr>
                  </a:outerShdw>
                </a:effectLst>
                <a:latin typeface="Myriad Pro" pitchFamily="34" charset="0"/>
              </a:rPr>
              <a:t> grande amor!</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846841"/>
            <a:ext cx="9198822" cy="301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 calcmode="lin" valueType="num">
                                      <p:cBhvr>
                                        <p:cTn id="1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
                                        </p:tgtEl>
                                      </p:cBhvr>
                                    </p:animEffect>
                                  </p:childTnLst>
                                </p:cTn>
                              </p:par>
                            </p:childTnLst>
                          </p:cTn>
                        </p:par>
                        <p:par>
                          <p:cTn id="15" fill="hold">
                            <p:stCondLst>
                              <p:cond delay="205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362248"/>
            <a:ext cx="8856984" cy="4154984"/>
          </a:xfrm>
          <a:prstGeom prst="rect">
            <a:avLst/>
          </a:prstGeom>
        </p:spPr>
        <p:txBody>
          <a:bodyPr wrap="square">
            <a:spAutoFit/>
          </a:bodyPr>
          <a:lstStyle/>
          <a:p>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Deus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tinha</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dito</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ao</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homem</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no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Éden</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que se ele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pecasse</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AR"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morriria</a:t>
            </a:r>
            <a:r>
              <a:rPr lang="es-AR"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p>
          <a:p>
            <a:endParaRPr lang="es-ES" sz="2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endParaRPr>
          </a:p>
          <a:p>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Aconteceu</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isso</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imediatamente</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Quem</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morreu</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no </a:t>
            </a:r>
            <a:r>
              <a:rPr lang="es-ES" sz="48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seu</a:t>
            </a:r>
            <a:r>
              <a:rPr lang="es-ES" sz="48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lugar?</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11" y="5017886"/>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72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0\tema 10 ov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61048"/>
            <a:ext cx="9198822" cy="301751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2710999" cy="584775"/>
          </a:xfrm>
          <a:prstGeom prst="rect">
            <a:avLst/>
          </a:prstGeom>
        </p:spPr>
        <p:txBody>
          <a:bodyPr wrap="none">
            <a:spAutoFit/>
          </a:bodyPr>
          <a:lstStyle/>
          <a:p>
            <a:r>
              <a:rPr lang="es-ES" sz="3200" b="1" dirty="0" err="1">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Gênesis</a:t>
            </a:r>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 3:21</a:t>
            </a:r>
          </a:p>
        </p:txBody>
      </p:sp>
      <p:sp>
        <p:nvSpPr>
          <p:cNvPr id="8" name="7 Rectángulo"/>
          <p:cNvSpPr/>
          <p:nvPr/>
        </p:nvSpPr>
        <p:spPr>
          <a:xfrm>
            <a:off x="853015" y="2492896"/>
            <a:ext cx="4572000" cy="3170099"/>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“E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fez</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o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Senhor</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Deus a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Adão</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e à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sua</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mulher</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 túnicas de peles, e os </a:t>
            </a:r>
            <a:r>
              <a:rPr lang="es-ES" sz="4000" b="1" i="1" spc="50" dirty="0" err="1">
                <a:ln w="11430"/>
                <a:solidFill>
                  <a:srgbClr val="002060"/>
                </a:solidFill>
                <a:effectLst>
                  <a:outerShdw blurRad="76200" dist="50800" dir="5400000" algn="tl" rotWithShape="0">
                    <a:srgbClr val="000000">
                      <a:alpha val="65000"/>
                    </a:srgbClr>
                  </a:outerShdw>
                </a:effectLst>
                <a:latin typeface="Myriad Pro" pitchFamily="34" charset="0"/>
              </a:rPr>
              <a:t>vestiu</a:t>
            </a:r>
            <a:r>
              <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p:txBody>
      </p:sp>
      <p:sp>
        <p:nvSpPr>
          <p:cNvPr id="2" name="1 Rectángulo"/>
          <p:cNvSpPr/>
          <p:nvPr/>
        </p:nvSpPr>
        <p:spPr>
          <a:xfrm>
            <a:off x="323528" y="241484"/>
            <a:ext cx="6218947" cy="523220"/>
          </a:xfrm>
          <a:prstGeom prst="rect">
            <a:avLst/>
          </a:prstGeom>
        </p:spPr>
        <p:txBody>
          <a:bodyPr wrap="none">
            <a:spAutoFit/>
          </a:bodyPr>
          <a:lstStyle/>
          <a:p>
            <a:pPr>
              <a:defRPr/>
            </a:pPr>
            <a:r>
              <a:rPr lang="es-AR"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Um</a:t>
            </a:r>
            <a:r>
              <a:rPr lang="es-A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animal inocente </a:t>
            </a:r>
            <a:r>
              <a:rPr lang="es-AR"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ocupou</a:t>
            </a:r>
            <a:r>
              <a:rPr lang="es-A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 </a:t>
            </a:r>
            <a:r>
              <a:rPr lang="es-AR"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seu</a:t>
            </a:r>
            <a:r>
              <a:rPr lang="es-A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lugar…</a:t>
            </a:r>
            <a:endPar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367375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1905506"/>
            <a:ext cx="5976664" cy="3416320"/>
          </a:xfrm>
          <a:prstGeom prst="rect">
            <a:avLst/>
          </a:prstGeom>
        </p:spPr>
        <p:txBody>
          <a:bodyPr wrap="square">
            <a:spAutoFit/>
          </a:bodyPr>
          <a:lstStyle/>
          <a:p>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Quando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preparou</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Deus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um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caminho</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de escape para 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homem</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558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0\tema 10 mu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10 El secreto del arca de oro\DEG-LATER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7"/>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28016" y="900009"/>
            <a:ext cx="3143489" cy="584775"/>
          </a:xfrm>
          <a:prstGeom prst="rect">
            <a:avLst/>
          </a:prstGeom>
        </p:spPr>
        <p:txBody>
          <a:bodyPr wrap="none">
            <a:spAutoFit/>
          </a:bodyPr>
          <a:lstStyle/>
          <a:p>
            <a:r>
              <a:rPr lang="es-ES" sz="3200" b="1" dirty="0">
                <a:ln w="12700" cmpd="sng">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prstDash val="solid"/>
                  <a:miter lim="800000"/>
                </a:ln>
                <a:gradFill flip="none" rotWithShape="1">
                  <a:gsLst>
                    <a:gs pos="6000">
                      <a:srgbClr val="000000"/>
                    </a:gs>
                    <a:gs pos="23000">
                      <a:srgbClr val="000040"/>
                    </a:gs>
                    <a:gs pos="48000">
                      <a:srgbClr val="400040"/>
                    </a:gs>
                    <a:gs pos="63000">
                      <a:srgbClr val="8F0040"/>
                    </a:gs>
                    <a:gs pos="85000">
                      <a:srgbClr val="F27300"/>
                    </a:gs>
                    <a:gs pos="98000">
                      <a:srgbClr val="FFBF00"/>
                    </a:gs>
                  </a:gsLst>
                  <a:lin ang="5400000" scaled="1"/>
                  <a:tileRect/>
                </a:gradFill>
                <a:effectLst>
                  <a:outerShdw blurRad="50800" dist="38100" algn="l" rotWithShape="0">
                    <a:prstClr val="black">
                      <a:alpha val="40000"/>
                    </a:prstClr>
                  </a:outerShdw>
                </a:effectLst>
                <a:latin typeface="Myriad Pro" pitchFamily="34" charset="0"/>
              </a:rPr>
              <a:t>1 Pedro 1:18-20</a:t>
            </a:r>
          </a:p>
        </p:txBody>
      </p:sp>
      <p:sp>
        <p:nvSpPr>
          <p:cNvPr id="8" name="7 Rectángulo"/>
          <p:cNvSpPr/>
          <p:nvPr/>
        </p:nvSpPr>
        <p:spPr>
          <a:xfrm>
            <a:off x="179512" y="1628800"/>
            <a:ext cx="5328592" cy="489364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Sabendo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não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foi</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com</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coisas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corruptíveis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como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prata</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ouro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que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fostes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resgatados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da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vossa</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vã</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maneira</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de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viver</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que por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tradição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recebestes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dos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vossos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pais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mas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com</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o precioso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sangue</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de Cristo, como de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um</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cordeiro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imaculado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e incontaminado, O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qual</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na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verdade</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em</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outro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tempo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foi</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conhecido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ainda</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antes da </a:t>
            </a:r>
            <a:r>
              <a:rPr lang="es-ES" sz="2400" b="1" i="1" spc="50" dirty="0" err="1">
                <a:ln w="11430"/>
                <a:solidFill>
                  <a:srgbClr val="FF0000"/>
                </a:solidFill>
                <a:effectLst>
                  <a:outerShdw blurRad="76200" dist="50800" dir="5400000" algn="tl" rotWithShape="0">
                    <a:srgbClr val="000000">
                      <a:alpha val="65000"/>
                    </a:srgbClr>
                  </a:outerShdw>
                </a:effectLst>
                <a:latin typeface="Myriad Pro" pitchFamily="34" charset="0"/>
              </a:rPr>
              <a:t>fundação</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 do mundo</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mas manifestado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nestes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últimos tempos por amor de </a:t>
            </a:r>
            <a:r>
              <a:rPr lang="es-ES" sz="2400" b="1" i="1" spc="50" dirty="0" err="1">
                <a:ln w="11430"/>
                <a:solidFill>
                  <a:srgbClr val="002060"/>
                </a:solidFill>
                <a:effectLst>
                  <a:outerShdw blurRad="76200" dist="50800" dir="5400000" algn="tl" rotWithShape="0">
                    <a:srgbClr val="000000">
                      <a:alpha val="65000"/>
                    </a:srgbClr>
                  </a:outerShdw>
                </a:effectLst>
                <a:latin typeface="Myriad Pro" pitchFamily="34" charset="0"/>
              </a:rPr>
              <a:t>vós</a:t>
            </a:r>
            <a:r>
              <a:rPr lang="es-ES" sz="24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40490"/>
            <a:ext cx="9198822" cy="301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319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1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0\tema 10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10 El secreto del arca de oro\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229200"/>
            <a:ext cx="9198822" cy="184646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2420888"/>
            <a:ext cx="5976664" cy="2585323"/>
          </a:xfrm>
          <a:prstGeom prst="rect">
            <a:avLst/>
          </a:prstGeom>
        </p:spPr>
        <p:txBody>
          <a:bodyPr wrap="square">
            <a:spAutoFit/>
          </a:bodyPr>
          <a:lstStyle/>
          <a:p>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Como </a:t>
            </a:r>
            <a:r>
              <a:rPr lang="es-ES" sz="5400" b="1" dirty="0" err="1">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podia</a:t>
            </a:r>
            <a:r>
              <a:rPr lang="es-ES" sz="5400" b="1"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76200" dist="127000" dir="2700000" algn="l" rotWithShape="0">
                    <a:prstClr val="black">
                      <a:alpha val="50000"/>
                    </a:prstClr>
                  </a:outerShdw>
                </a:effectLst>
                <a:latin typeface="Berlin Sans FB Demi" pitchFamily="34" charset="0"/>
              </a:rPr>
              <a:t> ser expiada a culpa e o pecado? </a:t>
            </a:r>
          </a:p>
        </p:txBody>
      </p:sp>
    </p:spTree>
    <p:extLst>
      <p:ext uri="{BB962C8B-B14F-4D97-AF65-F5344CB8AC3E}">
        <p14:creationId xmlns:p14="http://schemas.microsoft.com/office/powerpoint/2010/main" val="1738659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23098&quot;&gt;&lt;object type=&quot;3&quot; unique_id=&quot;23100&quot;&gt;&lt;property id=&quot;20148&quot; value=&quot;5&quot;/&gt;&lt;property id=&quot;20300&quot; value=&quot;Diapositiva 2&quot;/&gt;&lt;property id=&quot;20307&quot; value=&quot;316&quot;/&gt;&lt;/object&gt;&lt;object type=&quot;3&quot; unique_id=&quot;23101&quot;&gt;&lt;property id=&quot;20148&quot; value=&quot;5&quot;/&gt;&lt;property id=&quot;20300&quot; value=&quot;Diapositiva 3&quot;/&gt;&lt;property id=&quot;20307&quot; value=&quot;319&quot;/&gt;&lt;/object&gt;&lt;object type=&quot;3&quot; unique_id=&quot;23102&quot;&gt;&lt;property id=&quot;20148&quot; value=&quot;5&quot;/&gt;&lt;property id=&quot;20300&quot; value=&quot;Diapositiva 4&quot;/&gt;&lt;property id=&quot;20307&quot; value=&quot;383&quot;/&gt;&lt;/object&gt;&lt;object type=&quot;3&quot; unique_id=&quot;23103&quot;&gt;&lt;property id=&quot;20148&quot; value=&quot;5&quot;/&gt;&lt;property id=&quot;20300&quot; value=&quot;Diapositiva 5&quot;/&gt;&lt;property id=&quot;20307&quot; value=&quot;384&quot;/&gt;&lt;/object&gt;&lt;object type=&quot;3&quot; unique_id=&quot;23104&quot;&gt;&lt;property id=&quot;20148&quot; value=&quot;5&quot;/&gt;&lt;property id=&quot;20300&quot; value=&quot;Diapositiva 6&quot;/&gt;&lt;property id=&quot;20307&quot; value=&quot;385&quot;/&gt;&lt;/object&gt;&lt;object type=&quot;3&quot; unique_id=&quot;23105&quot;&gt;&lt;property id=&quot;20148&quot; value=&quot;5&quot;/&gt;&lt;property id=&quot;20300&quot; value=&quot;Diapositiva 7&quot;/&gt;&lt;property id=&quot;20307&quot; value=&quot;388&quot;/&gt;&lt;/object&gt;&lt;object type=&quot;3&quot; unique_id=&quot;23106&quot;&gt;&lt;property id=&quot;20148&quot; value=&quot;5&quot;/&gt;&lt;property id=&quot;20300&quot; value=&quot;Diapositiva 8&quot;/&gt;&lt;property id=&quot;20307&quot; value=&quot;389&quot;/&gt;&lt;/object&gt;&lt;object type=&quot;3&quot; unique_id=&quot;23107&quot;&gt;&lt;property id=&quot;20148&quot; value=&quot;5&quot;/&gt;&lt;property id=&quot;20300&quot; value=&quot;Diapositiva 9&quot;/&gt;&lt;property id=&quot;20307&quot; value=&quot;390&quot;/&gt;&lt;/object&gt;&lt;object type=&quot;3&quot; unique_id=&quot;23108&quot;&gt;&lt;property id=&quot;20148&quot; value=&quot;5&quot;/&gt;&lt;property id=&quot;20300&quot; value=&quot;Diapositiva 10&quot;/&gt;&lt;property id=&quot;20307&quot; value=&quot;391&quot;/&gt;&lt;/object&gt;&lt;object type=&quot;3&quot; unique_id=&quot;23109&quot;&gt;&lt;property id=&quot;20148&quot; value=&quot;5&quot;/&gt;&lt;property id=&quot;20300&quot; value=&quot;Diapositiva 11&quot;/&gt;&lt;property id=&quot;20307&quot; value=&quot;392&quot;/&gt;&lt;/object&gt;&lt;object type=&quot;3&quot; unique_id=&quot;23110&quot;&gt;&lt;property id=&quot;20148&quot; value=&quot;5&quot;/&gt;&lt;property id=&quot;20300&quot; value=&quot;Diapositiva 12&quot;/&gt;&lt;property id=&quot;20307&quot; value=&quot;393&quot;/&gt;&lt;/object&gt;&lt;object type=&quot;3&quot; unique_id=&quot;23111&quot;&gt;&lt;property id=&quot;20148&quot; value=&quot;5&quot;/&gt;&lt;property id=&quot;20300&quot; value=&quot;Diapositiva 13&quot;/&gt;&lt;property id=&quot;20307&quot; value=&quot;394&quot;/&gt;&lt;/object&gt;&lt;object type=&quot;3&quot; unique_id=&quot;23112&quot;&gt;&lt;property id=&quot;20148&quot; value=&quot;5&quot;/&gt;&lt;property id=&quot;20300&quot; value=&quot;Diapositiva 14&quot;/&gt;&lt;property id=&quot;20307&quot; value=&quot;406&quot;/&gt;&lt;/object&gt;&lt;object type=&quot;3&quot; unique_id=&quot;23113&quot;&gt;&lt;property id=&quot;20148&quot; value=&quot;5&quot;/&gt;&lt;property id=&quot;20300&quot; value=&quot;Diapositiva 15&quot;/&gt;&lt;property id=&quot;20307&quot; value=&quot;395&quot;/&gt;&lt;/object&gt;&lt;object type=&quot;3&quot; unique_id=&quot;23114&quot;&gt;&lt;property id=&quot;20148&quot; value=&quot;5&quot;/&gt;&lt;property id=&quot;20300&quot; value=&quot;Diapositiva 16&quot;/&gt;&lt;property id=&quot;20307&quot; value=&quot;402&quot;/&gt;&lt;/object&gt;&lt;object type=&quot;3&quot; unique_id=&quot;23115&quot;&gt;&lt;property id=&quot;20148&quot; value=&quot;5&quot;/&gt;&lt;property id=&quot;20300&quot; value=&quot;Diapositiva 17&quot;/&gt;&lt;property id=&quot;20307&quot; value=&quot;431&quot;/&gt;&lt;/object&gt;&lt;object type=&quot;3&quot; unique_id=&quot;23116&quot;&gt;&lt;property id=&quot;20148&quot; value=&quot;5&quot;/&gt;&lt;property id=&quot;20300&quot; value=&quot;Diapositiva 18&quot;/&gt;&lt;property id=&quot;20307&quot; value=&quot;401&quot;/&gt;&lt;/object&gt;&lt;object type=&quot;3&quot; unique_id=&quot;23117&quot;&gt;&lt;property id=&quot;20148&quot; value=&quot;5&quot;/&gt;&lt;property id=&quot;20300&quot; value=&quot;Diapositiva 19&quot;/&gt;&lt;property id=&quot;20307&quot; value=&quot;403&quot;/&gt;&lt;/object&gt;&lt;object type=&quot;3&quot; unique_id=&quot;23118&quot;&gt;&lt;property id=&quot;20148&quot; value=&quot;5&quot;/&gt;&lt;property id=&quot;20300&quot; value=&quot;Diapositiva 20&quot;/&gt;&lt;property id=&quot;20307&quot; value=&quot;404&quot;/&gt;&lt;/object&gt;&lt;object type=&quot;3&quot; unique_id=&quot;23119&quot;&gt;&lt;property id=&quot;20148&quot; value=&quot;5&quot;/&gt;&lt;property id=&quot;20300&quot; value=&quot;Diapositiva 21&quot;/&gt;&lt;property id=&quot;20307&quot; value=&quot;405&quot;/&gt;&lt;/object&gt;&lt;object type=&quot;3&quot; unique_id=&quot;23120&quot;&gt;&lt;property id=&quot;20148&quot; value=&quot;5&quot;/&gt;&lt;property id=&quot;20300&quot; value=&quot;Diapositiva 22&quot;/&gt;&lt;property id=&quot;20307&quot; value=&quot;407&quot;/&gt;&lt;/object&gt;&lt;object type=&quot;3&quot; unique_id=&quot;23121&quot;&gt;&lt;property id=&quot;20148&quot; value=&quot;5&quot;/&gt;&lt;property id=&quot;20300&quot; value=&quot;Diapositiva 23&quot;/&gt;&lt;property id=&quot;20307&quot; value=&quot;422&quot;/&gt;&lt;/object&gt;&lt;object type=&quot;3&quot; unique_id=&quot;23122&quot;&gt;&lt;property id=&quot;20148&quot; value=&quot;5&quot;/&gt;&lt;property id=&quot;20300&quot; value=&quot;Diapositiva 24&quot;/&gt;&lt;property id=&quot;20307&quot; value=&quot;423&quot;/&gt;&lt;/object&gt;&lt;object type=&quot;3&quot; unique_id=&quot;23123&quot;&gt;&lt;property id=&quot;20148&quot; value=&quot;5&quot;/&gt;&lt;property id=&quot;20300&quot; value=&quot;Diapositiva 25&quot;/&gt;&lt;property id=&quot;20307&quot; value=&quot;409&quot;/&gt;&lt;/object&gt;&lt;object type=&quot;3&quot; unique_id=&quot;23124&quot;&gt;&lt;property id=&quot;20148&quot; value=&quot;5&quot;/&gt;&lt;property id=&quot;20300&quot; value=&quot;Diapositiva 26&quot;/&gt;&lt;property id=&quot;20307&quot; value=&quot;410&quot;/&gt;&lt;/object&gt;&lt;object type=&quot;3&quot; unique_id=&quot;23125&quot;&gt;&lt;property id=&quot;20148&quot; value=&quot;5&quot;/&gt;&lt;property id=&quot;20300&quot; value=&quot;Diapositiva 27&quot;/&gt;&lt;property id=&quot;20307&quot; value=&quot;411&quot;/&gt;&lt;/object&gt;&lt;object type=&quot;3&quot; unique_id=&quot;23126&quot;&gt;&lt;property id=&quot;20148&quot; value=&quot;5&quot;/&gt;&lt;property id=&quot;20300&quot; value=&quot;Diapositiva 28&quot;/&gt;&lt;property id=&quot;20307&quot; value=&quot;412&quot;/&gt;&lt;/object&gt;&lt;object type=&quot;3&quot; unique_id=&quot;23127&quot;&gt;&lt;property id=&quot;20148&quot; value=&quot;5&quot;/&gt;&lt;property id=&quot;20300&quot; value=&quot;Diapositiva 29&quot;/&gt;&lt;property id=&quot;20307&quot; value=&quot;413&quot;/&gt;&lt;/object&gt;&lt;object type=&quot;3&quot; unique_id=&quot;23128&quot;&gt;&lt;property id=&quot;20148&quot; value=&quot;5&quot;/&gt;&lt;property id=&quot;20300&quot; value=&quot;Diapositiva 30&quot;/&gt;&lt;property id=&quot;20307&quot; value=&quot;414&quot;/&gt;&lt;/object&gt;&lt;object type=&quot;3&quot; unique_id=&quot;23129&quot;&gt;&lt;property id=&quot;20148&quot; value=&quot;5&quot;/&gt;&lt;property id=&quot;20300&quot; value=&quot;Diapositiva 31&quot;/&gt;&lt;property id=&quot;20307&quot; value=&quot;415&quot;/&gt;&lt;/object&gt;&lt;object type=&quot;3&quot; unique_id=&quot;23130&quot;&gt;&lt;property id=&quot;20148&quot; value=&quot;5&quot;/&gt;&lt;property id=&quot;20300&quot; value=&quot;Diapositiva 32&quot;/&gt;&lt;property id=&quot;20307&quot; value=&quot;416&quot;/&gt;&lt;/object&gt;&lt;object type=&quot;3&quot; unique_id=&quot;23131&quot;&gt;&lt;property id=&quot;20148&quot; value=&quot;5&quot;/&gt;&lt;property id=&quot;20300&quot; value=&quot;Diapositiva 33&quot;/&gt;&lt;property id=&quot;20307&quot; value=&quot;417&quot;/&gt;&lt;/object&gt;&lt;object type=&quot;3&quot; unique_id=&quot;23132&quot;&gt;&lt;property id=&quot;20148&quot; value=&quot;5&quot;/&gt;&lt;property id=&quot;20300&quot; value=&quot;Diapositiva 34&quot;/&gt;&lt;property id=&quot;20307&quot; value=&quot;418&quot;/&gt;&lt;/object&gt;&lt;object type=&quot;3&quot; unique_id=&quot;23133&quot;&gt;&lt;property id=&quot;20148&quot; value=&quot;5&quot;/&gt;&lt;property id=&quot;20300&quot; value=&quot;Diapositiva 35&quot;/&gt;&lt;property id=&quot;20307&quot; value=&quot;419&quot;/&gt;&lt;/object&gt;&lt;object type=&quot;3&quot; unique_id=&quot;23134&quot;&gt;&lt;property id=&quot;20148&quot; value=&quot;5&quot;/&gt;&lt;property id=&quot;20300&quot; value=&quot;Diapositiva 36&quot;/&gt;&lt;property id=&quot;20307&quot; value=&quot;420&quot;/&gt;&lt;/object&gt;&lt;object type=&quot;3&quot; unique_id=&quot;23135&quot;&gt;&lt;property id=&quot;20148&quot; value=&quot;5&quot;/&gt;&lt;property id=&quot;20300&quot; value=&quot;Diapositiva 37&quot;/&gt;&lt;property id=&quot;20307&quot; value=&quot;421&quot;/&gt;&lt;/object&gt;&lt;object type=&quot;3&quot; unique_id=&quot;23136&quot;&gt;&lt;property id=&quot;20148&quot; value=&quot;5&quot;/&gt;&lt;property id=&quot;20300&quot; value=&quot;Diapositiva 38&quot;/&gt;&lt;property id=&quot;20307&quot; value=&quot;424&quot;/&gt;&lt;/object&gt;&lt;object type=&quot;3&quot; unique_id=&quot;23137&quot;&gt;&lt;property id=&quot;20148&quot; value=&quot;5&quot;/&gt;&lt;property id=&quot;20300&quot; value=&quot;Diapositiva 39&quot;/&gt;&lt;property id=&quot;20307&quot; value=&quot;425&quot;/&gt;&lt;/object&gt;&lt;object type=&quot;3&quot; unique_id=&quot;23138&quot;&gt;&lt;property id=&quot;20148&quot; value=&quot;5&quot;/&gt;&lt;property id=&quot;20300&quot; value=&quot;Diapositiva 40&quot;/&gt;&lt;property id=&quot;20307&quot; value=&quot;426&quot;/&gt;&lt;/object&gt;&lt;object type=&quot;3&quot; unique_id=&quot;23139&quot;&gt;&lt;property id=&quot;20148&quot; value=&quot;5&quot;/&gt;&lt;property id=&quot;20300&quot; value=&quot;Diapositiva 41&quot;/&gt;&lt;property id=&quot;20307&quot; value=&quot;427&quot;/&gt;&lt;/object&gt;&lt;object type=&quot;3&quot; unique_id=&quot;23140&quot;&gt;&lt;property id=&quot;20148&quot; value=&quot;5&quot;/&gt;&lt;property id=&quot;20300&quot; value=&quot;Diapositiva 42&quot;/&gt;&lt;property id=&quot;20307&quot; value=&quot;428&quot;/&gt;&lt;/object&gt;&lt;object type=&quot;3&quot; unique_id=&quot;23141&quot;&gt;&lt;property id=&quot;20148&quot; value=&quot;5&quot;/&gt;&lt;property id=&quot;20300&quot; value=&quot;Diapositiva 43&quot;/&gt;&lt;property id=&quot;20307&quot; value=&quot;429&quot;/&gt;&lt;/object&gt;&lt;object type=&quot;3&quot; unique_id=&quot;23142&quot;&gt;&lt;property id=&quot;20148&quot; value=&quot;5&quot;/&gt;&lt;property id=&quot;20300&quot; value=&quot;Diapositiva 44&quot;/&gt;&lt;property id=&quot;20307&quot; value=&quot;430&quot;/&gt;&lt;/object&gt;&lt;object type=&quot;3&quot; unique_id=&quot;23143&quot;&gt;&lt;property id=&quot;20148&quot; value=&quot;5&quot;/&gt;&lt;property id=&quot;20300&quot; value=&quot;Diapositiva 45&quot;/&gt;&lt;property id=&quot;20307&quot; value=&quot;387&quot;/&gt;&lt;/object&gt;&lt;object type=&quot;3&quot; unique_id=&quot;23144&quot;&gt;&lt;property id=&quot;20148&quot; value=&quot;5&quot;/&gt;&lt;property id=&quot;20300&quot; value=&quot;Diapositiva 46&quot;/&gt;&lt;property id=&quot;20307&quot; value=&quot;432&quot;/&gt;&lt;/object&gt;&lt;object type=&quot;3&quot; unique_id=&quot;23145&quot;&gt;&lt;property id=&quot;20148&quot; value=&quot;5&quot;/&gt;&lt;property id=&quot;20300&quot; value=&quot;Diapositiva 47&quot;/&gt;&lt;property id=&quot;20307&quot; value=&quot;317&quot;/&gt;&lt;/object&gt;&lt;object type=&quot;3&quot; unique_id=&quot;23146&quot;&gt;&lt;property id=&quot;20148&quot; value=&quot;5&quot;/&gt;&lt;property id=&quot;20300&quot; value=&quot;Diapositiva 48&quot;/&gt;&lt;property id=&quot;20307&quot; value=&quot;318&quot;/&gt;&lt;/object&gt;&lt;object type=&quot;3&quot; unique_id=&quot;23147&quot;&gt;&lt;property id=&quot;20148&quot; value=&quot;5&quot;/&gt;&lt;property id=&quot;20300&quot; value=&quot;Diapositiva 49&quot;/&gt;&lt;property id=&quot;20307&quot; value=&quot;408&quot;/&gt;&lt;/object&gt;&lt;object type=&quot;3&quot; unique_id=&quot;23427&quot;&gt;&lt;property id=&quot;20148&quot; value=&quot;5&quot;/&gt;&lt;property id=&quot;20300&quot; value=&quot;Diapositiva 1&quot;/&gt;&lt;property id=&quot;20307&quot; value=&quot;433&quot;/&gt;&lt;/object&gt;&lt;/object&gt;&lt;object type=&quot;8&quot; unique_id=&quot;23198&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5040</TotalTime>
  <Words>3229</Words>
  <Application>Microsoft Office PowerPoint</Application>
  <PresentationFormat>Presentación en pantalla (4:3)</PresentationFormat>
  <Paragraphs>302</Paragraphs>
  <Slides>47</Slides>
  <Notes>44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47</vt:i4>
      </vt:variant>
    </vt:vector>
  </HeadingPairs>
  <TitlesOfParts>
    <vt:vector size="58" baseType="lpstr">
      <vt:lpstr>Impact</vt:lpstr>
      <vt:lpstr>Calibri</vt:lpstr>
      <vt:lpstr>Myriad Pro</vt:lpstr>
      <vt:lpstr>Swis721 Blk BT</vt:lpstr>
      <vt:lpstr>Berlin Sans FB Demi</vt:lpstr>
      <vt:lpstr>Verdana</vt:lpstr>
      <vt:lpstr>Chopin Script</vt:lpstr>
      <vt:lpstr>Arial</vt:lpstr>
      <vt:lpstr>Swis721 BlkCn BT</vt:lpstr>
      <vt:lpstr>Bernard MT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237</cp:revision>
  <dcterms:created xsi:type="dcterms:W3CDTF">2013-10-02T01:22:09Z</dcterms:created>
  <dcterms:modified xsi:type="dcterms:W3CDTF">2022-01-20T13:47:12Z</dcterms:modified>
</cp:coreProperties>
</file>