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1"/>
  </p:notesMasterIdLst>
  <p:sldIdLst>
    <p:sldId id="435" r:id="rId2"/>
    <p:sldId id="316" r:id="rId3"/>
    <p:sldId id="319" r:id="rId4"/>
    <p:sldId id="383" r:id="rId5"/>
    <p:sldId id="384" r:id="rId6"/>
    <p:sldId id="385" r:id="rId7"/>
    <p:sldId id="388" r:id="rId8"/>
    <p:sldId id="389" r:id="rId9"/>
    <p:sldId id="390" r:id="rId10"/>
    <p:sldId id="391" r:id="rId11"/>
    <p:sldId id="392" r:id="rId12"/>
    <p:sldId id="393" r:id="rId13"/>
    <p:sldId id="394" r:id="rId14"/>
    <p:sldId id="406" r:id="rId15"/>
    <p:sldId id="395" r:id="rId16"/>
    <p:sldId id="402" r:id="rId17"/>
    <p:sldId id="431" r:id="rId18"/>
    <p:sldId id="401" r:id="rId19"/>
    <p:sldId id="403" r:id="rId20"/>
    <p:sldId id="404" r:id="rId21"/>
    <p:sldId id="405" r:id="rId22"/>
    <p:sldId id="407" r:id="rId23"/>
    <p:sldId id="422" r:id="rId24"/>
    <p:sldId id="423" r:id="rId25"/>
    <p:sldId id="409" r:id="rId26"/>
    <p:sldId id="410" r:id="rId27"/>
    <p:sldId id="411" r:id="rId28"/>
    <p:sldId id="412" r:id="rId29"/>
    <p:sldId id="413" r:id="rId30"/>
    <p:sldId id="414" r:id="rId31"/>
    <p:sldId id="415" r:id="rId32"/>
    <p:sldId id="416" r:id="rId33"/>
    <p:sldId id="417" r:id="rId34"/>
    <p:sldId id="418" r:id="rId35"/>
    <p:sldId id="419" r:id="rId36"/>
    <p:sldId id="420" r:id="rId37"/>
    <p:sldId id="421" r:id="rId38"/>
    <p:sldId id="424" r:id="rId39"/>
    <p:sldId id="425" r:id="rId40"/>
    <p:sldId id="426" r:id="rId41"/>
    <p:sldId id="427" r:id="rId42"/>
    <p:sldId id="428" r:id="rId43"/>
    <p:sldId id="429" r:id="rId44"/>
    <p:sldId id="430" r:id="rId45"/>
    <p:sldId id="387" r:id="rId46"/>
    <p:sldId id="432" r:id="rId47"/>
    <p:sldId id="317" r:id="rId48"/>
    <p:sldId id="318" r:id="rId49"/>
    <p:sldId id="434" r:id="rId50"/>
  </p:sldIdLst>
  <p:sldSz cx="9144000" cy="6858000" type="screen4x3"/>
  <p:notesSz cx="6858000" cy="9144000"/>
  <p:embeddedFontLst>
    <p:embeddedFont>
      <p:font typeface="Impact" panose="020B0806030902050204" pitchFamily="34" charset="0"/>
      <p:regular r:id="rId52"/>
    </p:embeddedFont>
    <p:embeddedFont>
      <p:font typeface="Verdana" panose="020B0604030504040204" pitchFamily="34" charset="0"/>
      <p:regular r:id="rId53"/>
      <p:bold r:id="rId54"/>
      <p:italic r:id="rId55"/>
      <p:boldItalic r:id="rId56"/>
    </p:embeddedFont>
    <p:embeddedFont>
      <p:font typeface="Bernard MT Condensed" panose="02050806060905020404" pitchFamily="18" charset="0"/>
      <p:regular r:id="rId57"/>
    </p:embeddedFont>
    <p:embeddedFont>
      <p:font typeface="Myriad Pro" panose="020B0503030403020204" pitchFamily="34" charset="0"/>
      <p:regular r:id="rId58"/>
      <p:bold r:id="rId59"/>
      <p:italic r:id="rId60"/>
      <p:boldItalic r:id="rId61"/>
    </p:embeddedFont>
    <p:embeddedFont>
      <p:font typeface="Chopin Script" panose="020B0604020202020204"/>
      <p:regular r:id="rId62"/>
    </p:embeddedFont>
    <p:embeddedFont>
      <p:font typeface="Swis721 LtEx BT" panose="020B0505020202020204" pitchFamily="34" charset="0"/>
      <p:regular r:id="rId63"/>
    </p:embeddedFont>
    <p:embeddedFont>
      <p:font typeface="Swis721 BlkCn BT" panose="020B0806030502040204" pitchFamily="34" charset="0"/>
      <p:regular r:id="rId64"/>
    </p:embeddedFont>
    <p:embeddedFont>
      <p:font typeface="Calibri" panose="020F0502020204030204" pitchFamily="34" charset="0"/>
      <p:regular r:id="rId65"/>
      <p:bold r:id="rId66"/>
      <p:italic r:id="rId67"/>
      <p:boldItalic r:id="rId68"/>
    </p:embeddedFont>
    <p:embeddedFont>
      <p:font typeface="Berlin Sans FB Demi" panose="020E0802020502020306" pitchFamily="34" charset="0"/>
      <p:bold r:id="rId69"/>
    </p:embeddedFont>
  </p:embeddedFontLst>
  <p:custDataLst>
    <p:tags r:id="rId70"/>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50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43" autoAdjust="0"/>
    <p:restoredTop sz="84438" autoAdjust="0"/>
  </p:normalViewPr>
  <p:slideViewPr>
    <p:cSldViewPr>
      <p:cViewPr varScale="1">
        <p:scale>
          <a:sx n="62" d="100"/>
          <a:sy n="62" d="100"/>
        </p:scale>
        <p:origin x="1698"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2.fntdata"/><Relationship Id="rId68"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notesMaster" Target="notesMasters/notesMaster1.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4.fntdata"/><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57D632-879E-4D42-A576-A70B40EFB8AB}" type="datetimeFigureOut">
              <a:rPr lang="es-ES" smtClean="0"/>
              <a:t>16/06/2019</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3F3815-8C45-474B-8311-815D479DA600}" type="slidenum">
              <a:rPr lang="es-ES" smtClean="0"/>
              <a:t>‹Nº›</a:t>
            </a:fld>
            <a:endParaRPr lang="es-ES"/>
          </a:p>
        </p:txBody>
      </p:sp>
    </p:spTree>
    <p:extLst>
      <p:ext uri="{BB962C8B-B14F-4D97-AF65-F5344CB8AC3E}">
        <p14:creationId xmlns:p14="http://schemas.microsoft.com/office/powerpoint/2010/main" val="1548489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i="1" baseline="30000" dirty="0" smtClean="0"/>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1ED3859D-A883-482E-98F7-3D42B8D3FB00}" type="slidenum">
              <a:rPr lang="es-ES" smtClean="0"/>
              <a:pPr eaLnBrk="1" hangingPunct="1"/>
              <a:t>1</a:t>
            </a:fld>
            <a:endParaRPr lang="es-E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 Et presque tout, d'après la loi, est purifié avec du sang, et sans effusion de sang il n'y a pas de pardon.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Hébreux </a:t>
            </a:r>
            <a:r>
              <a:rPr lang="es-ES_tradnl" sz="1200" b="1" kern="1200" dirty="0" smtClean="0">
                <a:solidFill>
                  <a:schemeClr val="tx1"/>
                </a:solidFill>
                <a:effectLst/>
                <a:latin typeface="+mn-lt"/>
                <a:ea typeface="+mn-ea"/>
                <a:cs typeface="+mn-cs"/>
              </a:rPr>
              <a:t>9 : 22</a:t>
            </a:r>
            <a:endParaRPr lang="es-ES" sz="1200" b="1" kern="1200" dirty="0" smtClean="0">
              <a:solidFill>
                <a:schemeClr val="tx1"/>
              </a:solidFill>
              <a:effectLst/>
              <a:latin typeface="+mn-lt"/>
              <a:ea typeface="+mn-ea"/>
              <a:cs typeface="+mn-cs"/>
            </a:endParaRPr>
          </a:p>
          <a:p>
            <a:r>
              <a:rPr lang="fr-FR" sz="1200" i="1" u="sng" kern="1200" dirty="0" smtClean="0">
                <a:solidFill>
                  <a:schemeClr val="tx1"/>
                </a:solidFill>
                <a:effectLst/>
                <a:latin typeface="+mn-lt"/>
                <a:ea typeface="+mn-ea"/>
                <a:cs typeface="+mn-cs"/>
              </a:rPr>
              <a:t>Par l’effusion de sang.</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C’est pour cette raison que le sacrifice d’Abel fut accepté et pas celui de Caïn. Dieu avait ordonné que le pécheur apporte un animal pour mourir à sa place. Il devait poser ses mains sur la tête de l’animal et confesser ses péchés, ce qui symbolisait le transfert de ses péchés sur une victime innocente.</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10</a:t>
            </a:fld>
            <a:endParaRPr lang="es-ES"/>
          </a:p>
        </p:txBody>
      </p:sp>
    </p:spTree>
    <p:extLst>
      <p:ext uri="{BB962C8B-B14F-4D97-AF65-F5344CB8AC3E}">
        <p14:creationId xmlns:p14="http://schemas.microsoft.com/office/powerpoint/2010/main" val="1740789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DIEU SE RÉVÈLE À L’HOMME</a:t>
            </a:r>
            <a:endParaRPr lang="es-ES" sz="1200" b="1"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11</a:t>
            </a:fld>
            <a:endParaRPr lang="es-ES"/>
          </a:p>
        </p:txBody>
      </p:sp>
    </p:spTree>
    <p:extLst>
      <p:ext uri="{BB962C8B-B14F-4D97-AF65-F5344CB8AC3E}">
        <p14:creationId xmlns:p14="http://schemas.microsoft.com/office/powerpoint/2010/main" val="3914153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4. </a:t>
            </a:r>
            <a:r>
              <a:rPr lang="fr-FR" sz="1200" kern="1200" dirty="0" smtClean="0">
                <a:solidFill>
                  <a:schemeClr val="tx1"/>
                </a:solidFill>
                <a:effectLst/>
                <a:latin typeface="+mn-lt"/>
                <a:ea typeface="+mn-ea"/>
                <a:cs typeface="+mn-cs"/>
              </a:rPr>
              <a:t>Dieu fit sortir les Israélites de l’Égypte et les conduisit dans la terre promise d’une façon miraculeuse. Il leur révéla sa volonté et leur donna sa loi. En vision, </a:t>
            </a:r>
            <a:r>
              <a:rPr lang="fr-FR" sz="1200" b="1" kern="1200" dirty="0" smtClean="0">
                <a:solidFill>
                  <a:schemeClr val="tx1"/>
                </a:solidFill>
                <a:effectLst/>
                <a:latin typeface="+mn-lt"/>
                <a:ea typeface="+mn-ea"/>
                <a:cs typeface="+mn-cs"/>
              </a:rPr>
              <a:t>qu’est-ce que Dieu ordonna à Moïse de faire ?  </a:t>
            </a:r>
            <a:endParaRPr lang="es-ES" b="1"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12</a:t>
            </a:fld>
            <a:endParaRPr lang="es-ES"/>
          </a:p>
        </p:txBody>
      </p:sp>
    </p:spTree>
    <p:extLst>
      <p:ext uri="{BB962C8B-B14F-4D97-AF65-F5344CB8AC3E}">
        <p14:creationId xmlns:p14="http://schemas.microsoft.com/office/powerpoint/2010/main" val="2357600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Exode </a:t>
            </a:r>
            <a:r>
              <a:rPr lang="es-ES_tradnl" sz="1200" b="1" kern="1200" dirty="0" smtClean="0">
                <a:solidFill>
                  <a:schemeClr val="tx1"/>
                </a:solidFill>
                <a:effectLst/>
                <a:latin typeface="+mn-lt"/>
                <a:ea typeface="+mn-ea"/>
                <a:cs typeface="+mn-cs"/>
              </a:rPr>
              <a:t>25 : 8, 40</a:t>
            </a:r>
          </a:p>
          <a:p>
            <a:pPr lvl="0"/>
            <a:r>
              <a:rPr lang="fr-FR" sz="1200" b="0" i="0" kern="1200" dirty="0" smtClean="0">
                <a:solidFill>
                  <a:schemeClr val="tx1"/>
                </a:solidFill>
                <a:effectLst/>
                <a:latin typeface="+mn-lt"/>
                <a:ea typeface="+mn-ea"/>
                <a:cs typeface="+mn-cs"/>
              </a:rPr>
              <a:t>Ils me feront un sanctuaire, et j'habiterai au milieu d'eux. Regarde, et fais d'après le modèle qui t'est montré sur la montagne.</a:t>
            </a:r>
            <a:endParaRPr lang="es-ES" sz="1200" b="0" i="0" spc="50" dirty="0" smtClean="0">
              <a:ln w="11430"/>
              <a:solidFill>
                <a:srgbClr val="002060"/>
              </a:solidFill>
              <a:effectLst>
                <a:outerShdw blurRad="76200" dist="50800" dir="5400000" algn="tl" rotWithShape="0">
                  <a:srgbClr val="000000">
                    <a:alpha val="65000"/>
                  </a:srgbClr>
                </a:outerShdw>
              </a:effectLst>
              <a:latin typeface="Myriad Pro"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13</a:t>
            </a:fld>
            <a:endParaRPr lang="es-ES"/>
          </a:p>
        </p:txBody>
      </p:sp>
    </p:spTree>
    <p:extLst>
      <p:ext uri="{BB962C8B-B14F-4D97-AF65-F5344CB8AC3E}">
        <p14:creationId xmlns:p14="http://schemas.microsoft.com/office/powerpoint/2010/main" val="1740789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smtClean="0">
                <a:ln w="1905"/>
                <a:gradFill>
                  <a:gsLst>
                    <a:gs pos="0">
                      <a:schemeClr val="accent6">
                        <a:shade val="20000"/>
                        <a:satMod val="200000"/>
                        <a:lumMod val="0"/>
                      </a:schemeClr>
                    </a:gs>
                    <a:gs pos="73000">
                      <a:schemeClr val="accent6">
                        <a:tint val="90000"/>
                        <a:shade val="89000"/>
                        <a:satMod val="220000"/>
                        <a:lumMod val="76000"/>
                      </a:schemeClr>
                    </a:gs>
                    <a:gs pos="100000">
                      <a:schemeClr val="accent6">
                        <a:tint val="12000"/>
                        <a:satMod val="255000"/>
                        <a:lumMod val="63000"/>
                      </a:schemeClr>
                    </a:gs>
                  </a:gsLst>
                  <a:lin ang="5400000"/>
                </a:gradFill>
                <a:effectLst>
                  <a:innerShdw blurRad="69850" dist="43180" dir="5400000">
                    <a:srgbClr val="000000">
                      <a:alpha val="65000"/>
                    </a:srgbClr>
                  </a:innerShdw>
                </a:effectLst>
                <a:latin typeface="Myriad Pro" pitchFamily="34" charset="0"/>
              </a:rPr>
              <a:t>LE TABERNACLE</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14</a:t>
            </a:fld>
            <a:endParaRPr lang="es-ES"/>
          </a:p>
        </p:txBody>
      </p:sp>
    </p:spTree>
    <p:extLst>
      <p:ext uri="{BB962C8B-B14F-4D97-AF65-F5344CB8AC3E}">
        <p14:creationId xmlns:p14="http://schemas.microsoft.com/office/powerpoint/2010/main" val="2348294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smtClean="0">
                <a:solidFill>
                  <a:schemeClr val="tx1"/>
                </a:solidFill>
                <a:effectLst/>
                <a:latin typeface="+mn-lt"/>
                <a:ea typeface="+mn-ea"/>
                <a:cs typeface="+mn-cs"/>
              </a:rPr>
              <a:t>5. </a:t>
            </a:r>
            <a:r>
              <a:rPr lang="fr-FR" sz="1200" kern="1200" dirty="0" smtClean="0">
                <a:solidFill>
                  <a:schemeClr val="tx1"/>
                </a:solidFill>
                <a:effectLst/>
                <a:latin typeface="+mn-lt"/>
                <a:ea typeface="+mn-ea"/>
                <a:cs typeface="+mn-cs"/>
              </a:rPr>
              <a:t>Quelles étaient les dimensions du parvis autour du tabernacle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15</a:t>
            </a:fld>
            <a:endParaRPr lang="es-ES"/>
          </a:p>
        </p:txBody>
      </p:sp>
    </p:spTree>
    <p:extLst>
      <p:ext uri="{BB962C8B-B14F-4D97-AF65-F5344CB8AC3E}">
        <p14:creationId xmlns:p14="http://schemas.microsoft.com/office/powerpoint/2010/main" val="2357600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Exode </a:t>
            </a:r>
            <a:r>
              <a:rPr lang="es-ES" sz="1200" b="1" dirty="0" smtClean="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27 : 18</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dirty="0" smtClean="0">
                <a:solidFill>
                  <a:schemeClr val="tx1"/>
                </a:solidFill>
                <a:effectLst/>
                <a:latin typeface="+mn-lt"/>
                <a:ea typeface="+mn-ea"/>
                <a:cs typeface="+mn-cs"/>
              </a:rPr>
              <a:t>« La longueur du parvis sera de cent coudées, sa largeur de cinquante de chaque côté, et sa hauteur de cinq coudées; les toiles seront de fin lin retors, et les bases d'airain. »</a:t>
            </a:r>
            <a:endParaRPr lang="es-ES" sz="1200" b="0" i="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16</a:t>
            </a:fld>
            <a:endParaRPr lang="es-ES"/>
          </a:p>
        </p:txBody>
      </p:sp>
    </p:spTree>
    <p:extLst>
      <p:ext uri="{BB962C8B-B14F-4D97-AF65-F5344CB8AC3E}">
        <p14:creationId xmlns:p14="http://schemas.microsoft.com/office/powerpoint/2010/main" val="1740789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 et il lui a été donné de se revêtir d'un fin lin, éclatant, pur. Car le fin lin, ce sont les </a:t>
            </a:r>
            <a:r>
              <a:rPr lang="fr-FR" sz="1200" b="1" i="1" spc="50" dirty="0" err="1" smtClean="0">
                <a:ln w="11430"/>
                <a:solidFill>
                  <a:srgbClr val="002060"/>
                </a:solidFill>
                <a:effectLst>
                  <a:outerShdw blurRad="76200" dist="50800" dir="5400000" algn="tl" rotWithShape="0">
                    <a:srgbClr val="000000">
                      <a:alpha val="65000"/>
                    </a:srgbClr>
                  </a:outerShdw>
                </a:effectLst>
                <a:latin typeface="Myriad Pro" pitchFamily="34" charset="0"/>
              </a:rPr>
              <a:t>oeuvres</a:t>
            </a:r>
            <a:r>
              <a:rPr lang="fr-FR" sz="12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 justes des saints.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err="1" smtClean="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Apocalypse</a:t>
            </a:r>
            <a:r>
              <a:rPr lang="es-ES" sz="1200" b="1" dirty="0" smtClean="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 19 : 8</a:t>
            </a:r>
          </a:p>
          <a:p>
            <a:endParaRPr lang="es-ES" sz="1200" b="0" i="0" kern="1200" dirty="0" smtClean="0">
              <a:solidFill>
                <a:schemeClr val="tx1"/>
              </a:solidFill>
              <a:effectLst/>
              <a:latin typeface="+mn-lt"/>
              <a:ea typeface="+mn-ea"/>
              <a:cs typeface="+mn-cs"/>
            </a:endParaRPr>
          </a:p>
          <a:p>
            <a:r>
              <a:rPr lang="fr-FR" sz="1200" b="0" i="0" kern="1200" dirty="0" smtClean="0">
                <a:solidFill>
                  <a:schemeClr val="tx1"/>
                </a:solidFill>
                <a:effectLst/>
                <a:latin typeface="+mn-lt"/>
                <a:ea typeface="+mn-ea"/>
                <a:cs typeface="+mn-cs"/>
              </a:rPr>
              <a:t>Le lin représente la Justice de Christ qui entoure tout le Plan de Salut et se manifeste dans tous les aspects de la vie du croyant. </a:t>
            </a:r>
            <a:endParaRPr lang="es-ES" sz="1200" b="0" i="0" kern="1200" baseline="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17</a:t>
            </a:fld>
            <a:endParaRPr lang="es-ES"/>
          </a:p>
        </p:txBody>
      </p:sp>
    </p:spTree>
    <p:extLst>
      <p:ext uri="{BB962C8B-B14F-4D97-AF65-F5344CB8AC3E}">
        <p14:creationId xmlns:p14="http://schemas.microsoft.com/office/powerpoint/2010/main" val="17407896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err="1" smtClean="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Exode</a:t>
            </a:r>
            <a:r>
              <a:rPr lang="es-ES" sz="1200" b="1" dirty="0" smtClean="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 27 : 16</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dirty="0" smtClean="0">
                <a:solidFill>
                  <a:schemeClr val="tx1"/>
                </a:solidFill>
                <a:effectLst/>
                <a:latin typeface="+mn-lt"/>
                <a:ea typeface="+mn-ea"/>
                <a:cs typeface="+mn-cs"/>
              </a:rPr>
              <a:t>« Pour la porte du parvis il y aura un rideau de vingt coudées, bleu, pourpre et cramoisi, et de fin lin retors, en ouvrage de broderie, avec quatre colonnes et leurs quatre bases. » </a:t>
            </a:r>
            <a:endParaRPr lang="es-ES" sz="1200" b="0" i="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18</a:t>
            </a:fld>
            <a:endParaRPr lang="es-ES"/>
          </a:p>
        </p:txBody>
      </p:sp>
    </p:spTree>
    <p:extLst>
      <p:ext uri="{BB962C8B-B14F-4D97-AF65-F5344CB8AC3E}">
        <p14:creationId xmlns:p14="http://schemas.microsoft.com/office/powerpoint/2010/main" val="1740789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6. </a:t>
            </a:r>
            <a:r>
              <a:rPr lang="fr-FR" sz="1200" b="1" kern="1200" dirty="0" smtClean="0">
                <a:solidFill>
                  <a:schemeClr val="tx1"/>
                </a:solidFill>
                <a:effectLst/>
                <a:latin typeface="+mn-lt"/>
                <a:ea typeface="+mn-ea"/>
                <a:cs typeface="+mn-cs"/>
              </a:rPr>
              <a:t>Quelles étaient les caractéristiques du tabernacle ?</a:t>
            </a:r>
            <a:endParaRPr lang="es-ES"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19</a:t>
            </a:fld>
            <a:endParaRPr lang="es-ES"/>
          </a:p>
        </p:txBody>
      </p:sp>
    </p:spTree>
    <p:extLst>
      <p:ext uri="{BB962C8B-B14F-4D97-AF65-F5344CB8AC3E}">
        <p14:creationId xmlns:p14="http://schemas.microsoft.com/office/powerpoint/2010/main" val="2357600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smtClean="0">
                <a:solidFill>
                  <a:schemeClr val="tx1"/>
                </a:solidFill>
                <a:effectLst/>
                <a:latin typeface="+mn-lt"/>
                <a:ea typeface="+mn-ea"/>
                <a:cs typeface="+mn-cs"/>
              </a:rPr>
              <a:t>UN MOMENT DE PRIÈRE</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a:t>
            </a:fld>
            <a:endParaRPr lang="es-ES"/>
          </a:p>
        </p:txBody>
      </p:sp>
    </p:spTree>
    <p:extLst>
      <p:ext uri="{BB962C8B-B14F-4D97-AF65-F5344CB8AC3E}">
        <p14:creationId xmlns:p14="http://schemas.microsoft.com/office/powerpoint/2010/main" val="3880106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Le tabernacle lui-même (Exode 26) mesurait </a:t>
            </a:r>
          </a:p>
          <a:p>
            <a:r>
              <a:rPr lang="fr-FR" sz="1200" kern="1200" dirty="0" smtClean="0">
                <a:solidFill>
                  <a:schemeClr val="tx1"/>
                </a:solidFill>
                <a:effectLst/>
                <a:latin typeface="+mn-lt"/>
                <a:ea typeface="+mn-ea"/>
                <a:cs typeface="+mn-cs"/>
              </a:rPr>
              <a:t>13,50 mètres de long, </a:t>
            </a:r>
          </a:p>
          <a:p>
            <a:r>
              <a:rPr lang="fr-FR" sz="1200" kern="1200" dirty="0" smtClean="0">
                <a:solidFill>
                  <a:schemeClr val="tx1"/>
                </a:solidFill>
                <a:effectLst/>
                <a:latin typeface="+mn-lt"/>
                <a:ea typeface="+mn-ea"/>
                <a:cs typeface="+mn-cs"/>
              </a:rPr>
              <a:t>6 mètres de large, </a:t>
            </a:r>
          </a:p>
          <a:p>
            <a:r>
              <a:rPr lang="fr-FR" sz="1200" kern="1200" dirty="0" smtClean="0">
                <a:solidFill>
                  <a:schemeClr val="tx1"/>
                </a:solidFill>
                <a:effectLst/>
                <a:latin typeface="+mn-lt"/>
                <a:ea typeface="+mn-ea"/>
                <a:cs typeface="+mn-cs"/>
              </a:rPr>
              <a:t>5 mètres de haut.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20</a:t>
            </a:fld>
            <a:endParaRPr lang="es-ES"/>
          </a:p>
        </p:txBody>
      </p:sp>
    </p:spTree>
    <p:extLst>
      <p:ext uri="{BB962C8B-B14F-4D97-AF65-F5344CB8AC3E}">
        <p14:creationId xmlns:p14="http://schemas.microsoft.com/office/powerpoint/2010/main" val="1740789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Il était construit en bois d’acacia couvert d’or. Le bois et l’or symbolise l’union entre la nature humaine et divine de Christ.</a:t>
            </a:r>
            <a:endParaRPr lang="es-AR"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Bois </a:t>
            </a:r>
            <a:r>
              <a:rPr lang="fr-FR" sz="1200" kern="1200" dirty="0" smtClean="0">
                <a:solidFill>
                  <a:schemeClr val="tx1"/>
                </a:solidFill>
                <a:effectLst/>
                <a:latin typeface="+mn-lt"/>
                <a:ea typeface="+mn-ea"/>
                <a:cs typeface="+mn-cs"/>
              </a:rPr>
              <a:t>: Le Christ comme homme.</a:t>
            </a:r>
            <a:endParaRPr lang="es-AR"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Or : </a:t>
            </a:r>
            <a:r>
              <a:rPr lang="fr-FR" sz="1200" kern="1200" dirty="0" smtClean="0">
                <a:solidFill>
                  <a:schemeClr val="tx1"/>
                </a:solidFill>
                <a:effectLst/>
                <a:latin typeface="+mn-lt"/>
                <a:ea typeface="+mn-ea"/>
                <a:cs typeface="+mn-cs"/>
              </a:rPr>
              <a:t>Le Christ comme Dieu. </a:t>
            </a:r>
            <a:endParaRPr lang="es-AR"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Il était couvert de quatre tapis différents</a:t>
            </a:r>
            <a:r>
              <a:rPr lang="fr-FR"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Celui de l’extérieur était en peaux de dauphins: brun et noir, et son apparence n’était pas exceptionnelle. Il représentait la nature du Christ. </a:t>
            </a:r>
            <a:endParaRPr lang="es-AR" sz="1200" kern="1200" dirty="0" smtClean="0">
              <a:solidFill>
                <a:schemeClr val="tx1"/>
              </a:solidFill>
              <a:effectLst/>
              <a:latin typeface="+mn-lt"/>
              <a:ea typeface="+mn-ea"/>
              <a:cs typeface="+mn-cs"/>
            </a:endParaRPr>
          </a:p>
          <a:p>
            <a:pPr marL="171450" lvl="0" indent="-171450">
              <a:buFont typeface="Arial" pitchFamily="34" charset="0"/>
              <a:buChar char="•"/>
            </a:pPr>
            <a:r>
              <a:rPr lang="fr-FR" sz="1200" kern="1200" dirty="0" smtClean="0">
                <a:solidFill>
                  <a:schemeClr val="tx1"/>
                </a:solidFill>
                <a:effectLst/>
                <a:latin typeface="+mn-lt"/>
                <a:ea typeface="+mn-ea"/>
                <a:cs typeface="+mn-cs"/>
              </a:rPr>
              <a:t>Sous ce tapis se trouvait un autre tapis de peaux de béliers teintes en rouge qui devaient symboliser le sacrifice du Christ. </a:t>
            </a:r>
            <a:endParaRPr lang="es-AR" sz="1200" kern="1200" dirty="0" smtClean="0">
              <a:solidFill>
                <a:schemeClr val="tx1"/>
              </a:solidFill>
              <a:effectLst/>
              <a:latin typeface="+mn-lt"/>
              <a:ea typeface="+mn-ea"/>
              <a:cs typeface="+mn-cs"/>
            </a:endParaRPr>
          </a:p>
          <a:p>
            <a:pPr marL="171450" lvl="0" indent="-171450">
              <a:buFont typeface="Arial" pitchFamily="34" charset="0"/>
              <a:buChar char="•"/>
            </a:pPr>
            <a:r>
              <a:rPr lang="fr-FR" sz="1200" kern="1200" dirty="0" smtClean="0">
                <a:solidFill>
                  <a:schemeClr val="tx1"/>
                </a:solidFill>
                <a:effectLst/>
                <a:latin typeface="+mn-lt"/>
                <a:ea typeface="+mn-ea"/>
                <a:cs typeface="+mn-cs"/>
              </a:rPr>
              <a:t>Le troisième tapis était de poils de chèvre représentant la pureté de Christ. </a:t>
            </a:r>
            <a:endParaRPr lang="es-AR" sz="1200" kern="1200" dirty="0" smtClean="0">
              <a:solidFill>
                <a:schemeClr val="tx1"/>
              </a:solidFill>
              <a:effectLst/>
              <a:latin typeface="+mn-lt"/>
              <a:ea typeface="+mn-ea"/>
              <a:cs typeface="+mn-cs"/>
            </a:endParaRPr>
          </a:p>
          <a:p>
            <a:pPr marL="171450" indent="-171450">
              <a:buFont typeface="Arial" pitchFamily="34" charset="0"/>
              <a:buChar char="•"/>
            </a:pPr>
            <a:r>
              <a:rPr lang="fr-FR" sz="1200" kern="1200" dirty="0" smtClean="0">
                <a:solidFill>
                  <a:schemeClr val="tx1"/>
                </a:solidFill>
                <a:effectLst/>
                <a:latin typeface="+mn-lt"/>
                <a:ea typeface="+mn-ea"/>
                <a:cs typeface="+mn-cs"/>
              </a:rPr>
              <a:t>A l’intérieur, sous ces trois tapis, il y avait une couverture de fin lin brodée de bleu, de pourpre et </a:t>
            </a:r>
            <a:r>
              <a:rPr lang="fr-FR" sz="1200" kern="1200" dirty="0" err="1" smtClean="0">
                <a:solidFill>
                  <a:schemeClr val="tx1"/>
                </a:solidFill>
                <a:effectLst/>
                <a:latin typeface="+mn-lt"/>
                <a:ea typeface="+mn-ea"/>
                <a:cs typeface="+mn-cs"/>
              </a:rPr>
              <a:t>cramois</a:t>
            </a:r>
            <a:r>
              <a:rPr lang="fr-FR" sz="1200" kern="1200" dirty="0" smtClean="0">
                <a:solidFill>
                  <a:schemeClr val="tx1"/>
                </a:solidFill>
                <a:effectLst/>
                <a:latin typeface="+mn-lt"/>
                <a:ea typeface="+mn-ea"/>
                <a:cs typeface="+mn-cs"/>
              </a:rPr>
              <a:t> ; des couleurs royales représentant le Christ comme Roi.</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21</a:t>
            </a:fld>
            <a:endParaRPr lang="es-ES"/>
          </a:p>
        </p:txBody>
      </p:sp>
    </p:spTree>
    <p:extLst>
      <p:ext uri="{BB962C8B-B14F-4D97-AF65-F5344CB8AC3E}">
        <p14:creationId xmlns:p14="http://schemas.microsoft.com/office/powerpoint/2010/main" val="17407896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Le tabernacle était divisé en deux parties : le lieu saint et le lieu très saint.</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22</a:t>
            </a:fld>
            <a:endParaRPr lang="es-ES"/>
          </a:p>
        </p:txBody>
      </p:sp>
    </p:spTree>
    <p:extLst>
      <p:ext uri="{BB962C8B-B14F-4D97-AF65-F5344CB8AC3E}">
        <p14:creationId xmlns:p14="http://schemas.microsoft.com/office/powerpoint/2010/main" val="17407896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24</a:t>
            </a:fld>
            <a:endParaRPr lang="es-ES"/>
          </a:p>
        </p:txBody>
      </p:sp>
    </p:spTree>
    <p:extLst>
      <p:ext uri="{BB962C8B-B14F-4D97-AF65-F5344CB8AC3E}">
        <p14:creationId xmlns:p14="http://schemas.microsoft.com/office/powerpoint/2010/main" val="5305901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i="1" kern="1200" dirty="0" smtClean="0">
                <a:solidFill>
                  <a:schemeClr val="tx1"/>
                </a:solidFill>
                <a:effectLst/>
                <a:latin typeface="+mn-lt"/>
                <a:ea typeface="+mn-ea"/>
                <a:cs typeface="+mn-cs"/>
              </a:rPr>
              <a:t>SEPT OBJETS QUI ATTEIGNENT NOTRE ÉPOQUE</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25</a:t>
            </a:fld>
            <a:endParaRPr lang="es-ES"/>
          </a:p>
        </p:txBody>
      </p:sp>
    </p:spTree>
    <p:extLst>
      <p:ext uri="{BB962C8B-B14F-4D97-AF65-F5344CB8AC3E}">
        <p14:creationId xmlns:p14="http://schemas.microsoft.com/office/powerpoint/2010/main" val="39141533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7. </a:t>
            </a:r>
            <a:r>
              <a:rPr lang="fr-FR" sz="1200" b="0" kern="1200" dirty="0" smtClean="0">
                <a:solidFill>
                  <a:schemeClr val="tx1"/>
                </a:solidFill>
                <a:effectLst/>
                <a:latin typeface="+mn-lt"/>
                <a:ea typeface="+mn-ea"/>
                <a:cs typeface="+mn-cs"/>
              </a:rPr>
              <a:t>La porte du parvis (Exode 27 : 16) était large (10 mètres) avec un très beau rideau de lin brodé de bleu, pourpre et cramoisi suspendu à quatre colonnes. Quel en était le symbole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26</a:t>
            </a:fld>
            <a:endParaRPr lang="es-ES"/>
          </a:p>
        </p:txBody>
      </p:sp>
    </p:spTree>
    <p:extLst>
      <p:ext uri="{BB962C8B-B14F-4D97-AF65-F5344CB8AC3E}">
        <p14:creationId xmlns:p14="http://schemas.microsoft.com/office/powerpoint/2010/main" val="23576006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Jean </a:t>
            </a:r>
            <a:r>
              <a:rPr lang="es-ES" sz="1200" b="1" dirty="0" smtClean="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10:9</a:t>
            </a:r>
          </a:p>
          <a:p>
            <a:r>
              <a:rPr lang="fr-FR" sz="1200" b="0" i="0" kern="1200" dirty="0" smtClean="0">
                <a:solidFill>
                  <a:schemeClr val="tx1"/>
                </a:solidFill>
                <a:effectLst/>
                <a:latin typeface="+mn-lt"/>
                <a:ea typeface="+mn-ea"/>
                <a:cs typeface="+mn-cs"/>
              </a:rPr>
              <a:t>« Je suis la porte. Si quelqu'un entre par moi, il sera sauvé; il entrera et il sortira, et il trouvera des pâturages. »</a:t>
            </a:r>
          </a:p>
          <a:p>
            <a:endParaRPr lang="es-ES" sz="1200" b="0" dirty="0" smtClean="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endParaRPr>
          </a:p>
          <a:p>
            <a:r>
              <a:rPr lang="fr-FR" sz="1200" kern="1200" dirty="0" smtClean="0">
                <a:solidFill>
                  <a:schemeClr val="tx1"/>
                </a:solidFill>
                <a:effectLst/>
                <a:latin typeface="+mn-lt"/>
                <a:ea typeface="+mn-ea"/>
                <a:cs typeface="+mn-cs"/>
              </a:rPr>
              <a:t>a)</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Il est le seul chemin vers le Père. Éphésiens 2:18; (1 Timothée 2 : 5)</a:t>
            </a:r>
          </a:p>
          <a:p>
            <a:r>
              <a:rPr lang="fr-FR" sz="1200" kern="1200" dirty="0" smtClean="0">
                <a:solidFill>
                  <a:schemeClr val="tx1"/>
                </a:solidFill>
                <a:effectLst/>
                <a:latin typeface="+mn-lt"/>
                <a:ea typeface="+mn-ea"/>
                <a:cs typeface="+mn-cs"/>
              </a:rPr>
              <a:t>b)</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Pourquoi la porte était-elle si large ? Cela représente l’amour de Dieu et son désir de sauver tout homme. (1 Timothée 2 : 3-4).</a:t>
            </a:r>
          </a:p>
          <a:p>
            <a:r>
              <a:rPr lang="fr-FR" sz="1200" kern="1200" dirty="0" smtClean="0">
                <a:solidFill>
                  <a:schemeClr val="tx1"/>
                </a:solidFill>
                <a:effectLst/>
                <a:latin typeface="+mn-lt"/>
                <a:ea typeface="+mn-ea"/>
                <a:cs typeface="+mn-cs"/>
              </a:rPr>
              <a:t>c)</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Quatre colonnes. Le Christ se révèle dans les quatre Évangiles. Son appel est adressé aux quatre coins de la terre.</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27</a:t>
            </a:fld>
            <a:endParaRPr lang="es-ES"/>
          </a:p>
        </p:txBody>
      </p:sp>
    </p:spTree>
    <p:extLst>
      <p:ext uri="{BB962C8B-B14F-4D97-AF65-F5344CB8AC3E}">
        <p14:creationId xmlns:p14="http://schemas.microsoft.com/office/powerpoint/2010/main" val="17407896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8. </a:t>
            </a:r>
            <a:r>
              <a:rPr lang="fr-FR" sz="1200" b="1" kern="1200" dirty="0" smtClean="0">
                <a:solidFill>
                  <a:schemeClr val="tx1"/>
                </a:solidFill>
                <a:effectLst/>
                <a:latin typeface="+mn-lt"/>
                <a:ea typeface="+mn-ea"/>
                <a:cs typeface="+mn-cs"/>
              </a:rPr>
              <a:t>L’autel</a:t>
            </a:r>
            <a:r>
              <a:rPr lang="fr-FR" sz="1200" kern="120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(Exode 27 : 1-8) était un symbole du Calvaire. Comment Jean Baptiste a-t-il nommé le Sauveur ? </a:t>
            </a:r>
            <a:endParaRPr lang="es-ES" dirty="0" smtClean="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28</a:t>
            </a:fld>
            <a:endParaRPr lang="es-ES"/>
          </a:p>
        </p:txBody>
      </p:sp>
    </p:spTree>
    <p:extLst>
      <p:ext uri="{BB962C8B-B14F-4D97-AF65-F5344CB8AC3E}">
        <p14:creationId xmlns:p14="http://schemas.microsoft.com/office/powerpoint/2010/main" val="23576006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Jean </a:t>
            </a:r>
            <a:r>
              <a:rPr lang="es-ES" sz="1200" b="1" dirty="0" smtClean="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1:29</a:t>
            </a:r>
          </a:p>
          <a:p>
            <a:r>
              <a:rPr lang="fr-FR" sz="1200" b="0" dirty="0" smtClean="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 Le lendemain, il vit Jésus venant à lui, et il dit : Voici l'Agneau de Dieu, qui ôte le péché du monde. »</a:t>
            </a:r>
          </a:p>
          <a:p>
            <a:endParaRPr lang="es-ES" sz="1200" b="0" i="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a)</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Le sacrifice : La victime devait être un animal parfait, sans défaut. Cela représentait le caractère immaculé du Christ. (1 Pierre 1 : 19; Hébreux 4 : 15). </a:t>
            </a:r>
          </a:p>
          <a:p>
            <a:r>
              <a:rPr lang="fr-FR" sz="1200" kern="1200" dirty="0" smtClean="0">
                <a:solidFill>
                  <a:schemeClr val="tx1"/>
                </a:solidFill>
                <a:effectLst/>
                <a:latin typeface="+mn-lt"/>
                <a:ea typeface="+mn-ea"/>
                <a:cs typeface="+mn-cs"/>
              </a:rPr>
              <a:t>Quand le pécheur plaçait ses mains sur la tête de l’animal il transférait ses péchés sur l’innocente victime, qui mourrait à la place du pécheur. Il n’y a qu’une façon d’échapper à la mort éternelle et c’est de trouver un substitut pour mourir à notre place, un sacrifice.  Le Christ était ce sacrifice innocent qui est mort au Calvaire.</a:t>
            </a:r>
          </a:p>
          <a:p>
            <a:r>
              <a:rPr lang="fr-FR" sz="1200" kern="1200" dirty="0" smtClean="0">
                <a:solidFill>
                  <a:schemeClr val="tx1"/>
                </a:solidFill>
                <a:effectLst/>
                <a:latin typeface="+mn-lt"/>
                <a:ea typeface="+mn-ea"/>
                <a:cs typeface="+mn-cs"/>
              </a:rPr>
              <a:t>b)</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Les cornes étaient un signe de force. Elles représentent la puissance du sacrifice du Christ.</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29</a:t>
            </a:fld>
            <a:endParaRPr lang="es-ES"/>
          </a:p>
        </p:txBody>
      </p:sp>
    </p:spTree>
    <p:extLst>
      <p:ext uri="{BB962C8B-B14F-4D97-AF65-F5344CB8AC3E}">
        <p14:creationId xmlns:p14="http://schemas.microsoft.com/office/powerpoint/2010/main" val="17407896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9. </a:t>
            </a:r>
            <a:r>
              <a:rPr lang="fr-FR" sz="1200" kern="1200" dirty="0" smtClean="0">
                <a:solidFill>
                  <a:schemeClr val="tx1"/>
                </a:solidFill>
                <a:effectLst/>
                <a:latin typeface="+mn-lt"/>
                <a:ea typeface="+mn-ea"/>
                <a:cs typeface="+mn-cs"/>
              </a:rPr>
              <a:t>La cuve d’airain (Exode 30 : 17-21) représentait la purification par l’eau. </a:t>
            </a:r>
            <a:r>
              <a:rPr lang="fr-FR" sz="1200" b="1" kern="1200" dirty="0" smtClean="0">
                <a:solidFill>
                  <a:schemeClr val="tx1"/>
                </a:solidFill>
                <a:effectLst/>
                <a:latin typeface="+mn-lt"/>
                <a:ea typeface="+mn-ea"/>
                <a:cs typeface="+mn-cs"/>
              </a:rPr>
              <a:t>Que devons-nous faire pour que nos péchés soient purifiés ? </a:t>
            </a:r>
            <a:r>
              <a:rPr lang="es-ES_tradnl" sz="1200" b="1" kern="1200" dirty="0" smtClean="0">
                <a:solidFill>
                  <a:schemeClr val="tx1"/>
                </a:solidFill>
                <a:effectLst/>
                <a:latin typeface="+mn-lt"/>
                <a:ea typeface="+mn-ea"/>
                <a:cs typeface="+mn-cs"/>
              </a:rPr>
              <a:t>	</a:t>
            </a:r>
            <a:endParaRPr lang="es-ES" b="1" dirty="0" smtClean="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30</a:t>
            </a:fld>
            <a:endParaRPr lang="es-ES"/>
          </a:p>
        </p:txBody>
      </p:sp>
    </p:spTree>
    <p:extLst>
      <p:ext uri="{BB962C8B-B14F-4D97-AF65-F5344CB8AC3E}">
        <p14:creationId xmlns:p14="http://schemas.microsoft.com/office/powerpoint/2010/main" val="2357600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Chapitre </a:t>
            </a:r>
            <a:r>
              <a:rPr lang="es-AR" sz="1200" kern="1200" dirty="0" smtClean="0">
                <a:solidFill>
                  <a:schemeClr val="tx1"/>
                </a:solidFill>
                <a:effectLst/>
                <a:latin typeface="+mn-lt"/>
                <a:ea typeface="+mn-ea"/>
                <a:cs typeface="+mn-cs"/>
              </a:rPr>
              <a:t>10</a:t>
            </a:r>
          </a:p>
          <a:p>
            <a:r>
              <a:rPr lang="fr-FR" sz="1200" kern="1200" dirty="0" smtClean="0">
                <a:solidFill>
                  <a:schemeClr val="tx1"/>
                </a:solidFill>
                <a:effectLst/>
                <a:latin typeface="+mn-lt"/>
                <a:ea typeface="+mn-ea"/>
                <a:cs typeface="+mn-cs"/>
              </a:rPr>
              <a:t>LE SECRET DE L’ARCHE D’OR</a:t>
            </a:r>
          </a:p>
          <a:p>
            <a:endParaRPr lang="es-ES_tradnl"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Dans l’antiquité, les différentes cultures, comme les Incas, les Aztèques, les Mayas et les Égyptiens, ont créé des trésors d’arts de grande valeur et pleins de signification. Le tombeau égyptien de Toutankhamon était spécial car il a été trouvé intact tandis que les autres tombeaux avaient été pillés.</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Ce qui fut encore plus extraordinaire, c’est le tabernacle que Moïse a construit dans le désert. Chaque objet, spécialement ceux trouvés dans l’arche de l’alliance, avait une signification. Les dimensions, le matériel, l’emplacement et les cérémonies conduites dans le tabernacle avaient tous des significations spécifiques. Tout cela a-t-il à faire avec nous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a:t>
            </a:fld>
            <a:endParaRPr lang="es-ES"/>
          </a:p>
        </p:txBody>
      </p:sp>
    </p:spTree>
    <p:extLst>
      <p:ext uri="{BB962C8B-B14F-4D97-AF65-F5344CB8AC3E}">
        <p14:creationId xmlns:p14="http://schemas.microsoft.com/office/powerpoint/2010/main" val="928450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i="1" u="sng" kern="1200" dirty="0" smtClean="0">
                <a:solidFill>
                  <a:schemeClr val="tx1"/>
                </a:solidFill>
                <a:effectLst/>
                <a:latin typeface="+mn-lt"/>
                <a:ea typeface="+mn-ea"/>
                <a:cs typeface="+mn-cs"/>
              </a:rPr>
              <a:t>Nous devons être baptisés.</a:t>
            </a:r>
            <a:endParaRPr lang="es-AR"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Actes </a:t>
            </a:r>
            <a:r>
              <a:rPr lang="es-ES" sz="1200" b="1" dirty="0" smtClean="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22 : 16</a:t>
            </a:r>
          </a:p>
          <a:p>
            <a:r>
              <a:rPr lang="fr-FR" sz="1200" b="0" i="0" kern="1200" dirty="0" smtClean="0">
                <a:solidFill>
                  <a:schemeClr val="tx1"/>
                </a:solidFill>
                <a:effectLst/>
                <a:latin typeface="+mn-lt"/>
                <a:ea typeface="+mn-ea"/>
                <a:cs typeface="+mn-cs"/>
              </a:rPr>
              <a:t>« Et maintenant, que tardes-tu ? Lève-toi, sois baptisé, et lavé de tes péchés, en invoquant le nom du Seigneur. »</a:t>
            </a:r>
            <a:endParaRPr lang="es-ES" sz="1200" b="0" dirty="0" smtClean="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31</a:t>
            </a:fld>
            <a:endParaRPr lang="es-ES"/>
          </a:p>
        </p:txBody>
      </p:sp>
    </p:spTree>
    <p:extLst>
      <p:ext uri="{BB962C8B-B14F-4D97-AF65-F5344CB8AC3E}">
        <p14:creationId xmlns:p14="http://schemas.microsoft.com/office/powerpoint/2010/main" val="17407896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dirty="0"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Qui est l’eau de la vie ? </a:t>
            </a:r>
            <a:endParaRPr lang="es-ES" dirty="0" smtClean="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32</a:t>
            </a:fld>
            <a:endParaRPr lang="es-ES"/>
          </a:p>
        </p:txBody>
      </p:sp>
    </p:spTree>
    <p:extLst>
      <p:ext uri="{BB962C8B-B14F-4D97-AF65-F5344CB8AC3E}">
        <p14:creationId xmlns:p14="http://schemas.microsoft.com/office/powerpoint/2010/main" val="23576006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0" i="0" kern="1200" dirty="0" smtClean="0">
                <a:solidFill>
                  <a:schemeClr val="tx1"/>
                </a:solidFill>
                <a:effectLst/>
                <a:latin typeface="+mn-lt"/>
                <a:ea typeface="+mn-ea"/>
                <a:cs typeface="+mn-cs"/>
              </a:rPr>
              <a:t>« mais celui qui boira de l'eau que je lui donnerai n'aura jamais soif, et l'eau que je lui donnerai deviendra en lui une source d'eau qui jaillira jusque dans la vie éternelle. »</a:t>
            </a:r>
          </a:p>
          <a:p>
            <a:r>
              <a:rPr lang="es-ES" sz="1200" b="1" dirty="0" smtClean="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Jean 4 : 14</a:t>
            </a:r>
          </a:p>
          <a:p>
            <a:endParaRPr lang="es-ES" sz="1200" b="0" dirty="0" smtClean="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33</a:t>
            </a:fld>
            <a:endParaRPr lang="es-ES"/>
          </a:p>
        </p:txBody>
      </p:sp>
    </p:spTree>
    <p:extLst>
      <p:ext uri="{BB962C8B-B14F-4D97-AF65-F5344CB8AC3E}">
        <p14:creationId xmlns:p14="http://schemas.microsoft.com/office/powerpoint/2010/main" val="17407896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10. </a:t>
            </a:r>
            <a:r>
              <a:rPr lang="fr-FR" sz="1200" b="1" kern="1200" dirty="0" smtClean="0">
                <a:solidFill>
                  <a:schemeClr val="tx1"/>
                </a:solidFill>
                <a:effectLst/>
                <a:latin typeface="+mn-lt"/>
                <a:ea typeface="+mn-ea"/>
                <a:cs typeface="+mn-cs"/>
              </a:rPr>
              <a:t>Le chandelier aux sept branches (Exode 25 : 31-39) était fait d’un seul  morceau d’or. Qui la lumière représentait-elle ? </a:t>
            </a:r>
            <a:endParaRPr lang="es-ES" dirty="0" smtClean="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34</a:t>
            </a:fld>
            <a:endParaRPr lang="es-ES"/>
          </a:p>
        </p:txBody>
      </p:sp>
    </p:spTree>
    <p:extLst>
      <p:ext uri="{BB962C8B-B14F-4D97-AF65-F5344CB8AC3E}">
        <p14:creationId xmlns:p14="http://schemas.microsoft.com/office/powerpoint/2010/main" val="23576006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Jean </a:t>
            </a:r>
            <a:r>
              <a:rPr lang="es-ES" sz="1200" b="1" dirty="0" smtClean="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8 : 12</a:t>
            </a:r>
          </a:p>
          <a:p>
            <a:r>
              <a:rPr lang="fr-FR" sz="1200" b="0" i="0" kern="1200" dirty="0" smtClean="0">
                <a:solidFill>
                  <a:schemeClr val="tx1"/>
                </a:solidFill>
                <a:effectLst/>
                <a:latin typeface="+mn-lt"/>
                <a:ea typeface="+mn-ea"/>
                <a:cs typeface="+mn-cs"/>
              </a:rPr>
              <a:t>« Jésus leur parla de nouveau, et dit: Je suis la lumière du monde; celui qui me suit ne marchera pas dans les ténèbres, mais il aura la lumière de la vie. » </a:t>
            </a:r>
          </a:p>
          <a:p>
            <a:r>
              <a:rPr lang="fr-FR" sz="1200" i="1" u="sng" kern="1200" dirty="0" smtClean="0">
                <a:solidFill>
                  <a:schemeClr val="tx1"/>
                </a:solidFill>
                <a:effectLst/>
                <a:latin typeface="+mn-lt"/>
                <a:ea typeface="+mn-ea"/>
                <a:cs typeface="+mn-cs"/>
              </a:rPr>
              <a:t>Jésus</a:t>
            </a:r>
            <a:r>
              <a:rPr lang="fr-FR" sz="1200" i="1" kern="1200" dirty="0" smtClean="0">
                <a:solidFill>
                  <a:schemeClr val="tx1"/>
                </a:solidFill>
                <a:effectLst/>
                <a:latin typeface="+mn-lt"/>
                <a:ea typeface="+mn-ea"/>
                <a:cs typeface="+mn-cs"/>
              </a:rPr>
              <a:t>.</a:t>
            </a:r>
            <a:endParaRPr lang="es-ES_tradnl" sz="1200" i="1" u="sng"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a)</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Dieu nous illumine par sa Parole. (Psaumes 119 : 105)</a:t>
            </a:r>
          </a:p>
          <a:p>
            <a:r>
              <a:rPr lang="fr-FR" sz="1200" kern="1200" dirty="0" smtClean="0">
                <a:solidFill>
                  <a:schemeClr val="tx1"/>
                </a:solidFill>
                <a:effectLst/>
                <a:latin typeface="+mn-lt"/>
                <a:ea typeface="+mn-ea"/>
                <a:cs typeface="+mn-cs"/>
              </a:rPr>
              <a:t>b)</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L’huile représente le Saint-Esprit. (Zacharie 4 : 1-6)</a:t>
            </a:r>
          </a:p>
          <a:p>
            <a:r>
              <a:rPr lang="fr-FR" sz="1200" kern="1200" dirty="0" smtClean="0">
                <a:solidFill>
                  <a:schemeClr val="tx1"/>
                </a:solidFill>
                <a:effectLst/>
                <a:latin typeface="+mn-lt"/>
                <a:ea typeface="+mn-ea"/>
                <a:cs typeface="+mn-cs"/>
              </a:rPr>
              <a:t>c)</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Quand Christ et le Saint-Esprit vivent en nous, nous serons la lumière du monde. (Matthieu 5 : 14-16)</a:t>
            </a:r>
          </a:p>
          <a:p>
            <a:r>
              <a:rPr lang="fr-FR" sz="1200" kern="1200" dirty="0" smtClean="0">
                <a:solidFill>
                  <a:schemeClr val="tx1"/>
                </a:solidFill>
                <a:effectLst/>
                <a:latin typeface="+mn-lt"/>
                <a:ea typeface="+mn-ea"/>
                <a:cs typeface="+mn-cs"/>
              </a:rPr>
              <a:t>d)</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Les sept branches représentent l’église par laquelle le Christ donne la lumière au monde. (Apocalypse 1 : 20)</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35</a:t>
            </a:fld>
            <a:endParaRPr lang="es-ES"/>
          </a:p>
        </p:txBody>
      </p:sp>
    </p:spTree>
    <p:extLst>
      <p:ext uri="{BB962C8B-B14F-4D97-AF65-F5344CB8AC3E}">
        <p14:creationId xmlns:p14="http://schemas.microsoft.com/office/powerpoint/2010/main" val="17407896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11. </a:t>
            </a:r>
            <a:r>
              <a:rPr lang="fr-FR" sz="1200" b="1" kern="1200" dirty="0" smtClean="0">
                <a:solidFill>
                  <a:schemeClr val="tx1"/>
                </a:solidFill>
                <a:effectLst/>
                <a:latin typeface="+mn-lt"/>
                <a:ea typeface="+mn-ea"/>
                <a:cs typeface="+mn-cs"/>
              </a:rPr>
              <a:t>Que symbolisait la table des pains de proposition ? (Exode 25 : 24-30)</a:t>
            </a:r>
            <a:endParaRPr lang="es-AR"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Qui représentaient-ils ? </a:t>
            </a:r>
            <a:r>
              <a:rPr lang="es-ES_tradnl" sz="1200" b="1" kern="1200" dirty="0" smtClean="0">
                <a:solidFill>
                  <a:schemeClr val="tx1"/>
                </a:solidFill>
                <a:effectLst/>
                <a:latin typeface="+mn-lt"/>
                <a:ea typeface="+mn-ea"/>
                <a:cs typeface="+mn-cs"/>
              </a:rPr>
              <a:t>	</a:t>
            </a:r>
            <a:endParaRPr lang="es-ES" dirty="0" smtClean="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36</a:t>
            </a:fld>
            <a:endParaRPr lang="es-ES"/>
          </a:p>
        </p:txBody>
      </p:sp>
    </p:spTree>
    <p:extLst>
      <p:ext uri="{BB962C8B-B14F-4D97-AF65-F5344CB8AC3E}">
        <p14:creationId xmlns:p14="http://schemas.microsoft.com/office/powerpoint/2010/main" val="23576006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Jean </a:t>
            </a:r>
            <a:r>
              <a:rPr lang="es-ES" sz="1200" b="1" dirty="0" smtClean="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6 : 51</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kern="1200" dirty="0" smtClean="0">
                <a:solidFill>
                  <a:schemeClr val="tx1"/>
                </a:solidFill>
                <a:effectLst/>
                <a:latin typeface="+mn-lt"/>
                <a:ea typeface="+mn-ea"/>
                <a:cs typeface="+mn-cs"/>
              </a:rPr>
              <a:t>« Je suis le pain vivant qui est descendu du ciel. Si quelqu'un mange de ce pain, il vivra éternellement; et le pain que je donnerai, c'est ma chair, que je donnerai pour la vie du monde. »</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i="1" u="sng" kern="1200" dirty="0" smtClean="0">
                <a:solidFill>
                  <a:schemeClr val="tx1"/>
                </a:solidFill>
                <a:effectLst/>
                <a:latin typeface="+mn-lt"/>
                <a:ea typeface="+mn-ea"/>
                <a:cs typeface="+mn-cs"/>
              </a:rPr>
              <a:t>Jésus</a:t>
            </a:r>
            <a:r>
              <a:rPr lang="es-ES_tradnl" sz="1200" i="1" u="sng"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b="0" i="0" kern="1200" dirty="0" smtClean="0">
              <a:solidFill>
                <a:schemeClr val="tx1"/>
              </a:solidFill>
              <a:effectLst/>
              <a:latin typeface="+mn-lt"/>
              <a:ea typeface="+mn-ea"/>
              <a:cs typeface="+mn-cs"/>
            </a:endParaRPr>
          </a:p>
          <a:p>
            <a:pPr marL="228600" lvl="0" indent="-228600">
              <a:buFont typeface="+mj-lt"/>
              <a:buAutoNum type="alphaLcParenR"/>
            </a:pPr>
            <a:r>
              <a:rPr lang="fr-FR" sz="1200" kern="1200" dirty="0" smtClean="0">
                <a:solidFill>
                  <a:schemeClr val="tx1"/>
                </a:solidFill>
                <a:effectLst/>
                <a:latin typeface="+mn-lt"/>
                <a:ea typeface="+mn-ea"/>
                <a:cs typeface="+mn-cs"/>
              </a:rPr>
              <a:t>Qu’est-ce que Jésus veut que nous fassions pour qu’il puisse souper avec nous? Apocalypse 3 : 20. Nous devons lui ouvrir </a:t>
            </a:r>
            <a:r>
              <a:rPr lang="fr-FR" sz="1200" i="1" kern="1200" dirty="0" smtClean="0">
                <a:solidFill>
                  <a:schemeClr val="tx1"/>
                </a:solidFill>
                <a:effectLst/>
                <a:latin typeface="+mn-lt"/>
                <a:ea typeface="+mn-ea"/>
                <a:cs typeface="+mn-cs"/>
              </a:rPr>
              <a:t>la </a:t>
            </a:r>
            <a:r>
              <a:rPr lang="fr-FR" sz="1200" i="1" u="sng" kern="1200" dirty="0" smtClean="0">
                <a:solidFill>
                  <a:schemeClr val="tx1"/>
                </a:solidFill>
                <a:effectLst/>
                <a:latin typeface="+mn-lt"/>
                <a:ea typeface="+mn-ea"/>
                <a:cs typeface="+mn-cs"/>
              </a:rPr>
              <a:t>porte</a:t>
            </a:r>
            <a:r>
              <a:rPr lang="fr-FR" sz="1200" kern="1200" dirty="0" smtClean="0">
                <a:solidFill>
                  <a:schemeClr val="tx1"/>
                </a:solidFill>
                <a:effectLst/>
                <a:latin typeface="+mn-lt"/>
                <a:ea typeface="+mn-ea"/>
                <a:cs typeface="+mn-cs"/>
              </a:rPr>
              <a:t> de notre cœur.</a:t>
            </a:r>
            <a:endParaRPr lang="es-AR" sz="1200" kern="1200" dirty="0" smtClean="0">
              <a:solidFill>
                <a:schemeClr val="tx1"/>
              </a:solidFill>
              <a:effectLst/>
              <a:latin typeface="+mn-lt"/>
              <a:ea typeface="+mn-ea"/>
              <a:cs typeface="+mn-cs"/>
            </a:endParaRPr>
          </a:p>
          <a:p>
            <a:pPr marL="228600" lvl="0" indent="-228600">
              <a:buFont typeface="+mj-lt"/>
              <a:buAutoNum type="alphaLcParenR"/>
            </a:pPr>
            <a:r>
              <a:rPr lang="fr-FR" sz="1200" kern="1200" dirty="0" smtClean="0">
                <a:solidFill>
                  <a:schemeClr val="tx1"/>
                </a:solidFill>
                <a:effectLst/>
                <a:latin typeface="+mn-lt"/>
                <a:ea typeface="+mn-ea"/>
                <a:cs typeface="+mn-cs"/>
              </a:rPr>
              <a:t>Il veut nous nourrir avec sa Parole et nous aider à croitre spirituellement. (Matthieu 4 : 4).</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37</a:t>
            </a:fld>
            <a:endParaRPr lang="es-ES"/>
          </a:p>
        </p:txBody>
      </p:sp>
    </p:spTree>
    <p:extLst>
      <p:ext uri="{BB962C8B-B14F-4D97-AF65-F5344CB8AC3E}">
        <p14:creationId xmlns:p14="http://schemas.microsoft.com/office/powerpoint/2010/main" val="17407896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12. </a:t>
            </a:r>
            <a:r>
              <a:rPr lang="fr-FR" sz="1200" b="1" kern="1200" dirty="0" smtClean="0">
                <a:solidFill>
                  <a:schemeClr val="tx1"/>
                </a:solidFill>
                <a:effectLst/>
                <a:latin typeface="+mn-lt"/>
                <a:ea typeface="+mn-ea"/>
                <a:cs typeface="+mn-cs"/>
              </a:rPr>
              <a:t>Que symbolisait l’autel de l’encens ? (Exode 30 : 1-10). Qu’est-ce que cela représente ? </a:t>
            </a:r>
            <a:endParaRPr lang="es-ES" dirty="0" smtClean="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38</a:t>
            </a:fld>
            <a:endParaRPr lang="es-ES"/>
          </a:p>
        </p:txBody>
      </p:sp>
    </p:spTree>
    <p:extLst>
      <p:ext uri="{BB962C8B-B14F-4D97-AF65-F5344CB8AC3E}">
        <p14:creationId xmlns:p14="http://schemas.microsoft.com/office/powerpoint/2010/main" val="23576006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Psaumes </a:t>
            </a:r>
            <a:r>
              <a:rPr lang="es-ES" sz="1200" b="1" dirty="0" smtClean="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141 : 2 </a:t>
            </a:r>
          </a:p>
          <a:p>
            <a:r>
              <a:rPr lang="fr-FR" sz="1200" b="0" i="0" kern="1200" dirty="0" smtClean="0">
                <a:solidFill>
                  <a:schemeClr val="tx1"/>
                </a:solidFill>
                <a:effectLst/>
                <a:latin typeface="+mn-lt"/>
                <a:ea typeface="+mn-ea"/>
                <a:cs typeface="+mn-cs"/>
              </a:rPr>
              <a:t>« Que ma prière soit devant ta face comme l'encens, Et l'élévation de mes mains comme l'offrande du soir ! »</a:t>
            </a:r>
          </a:p>
          <a:p>
            <a:r>
              <a:rPr lang="fr-FR" sz="1200" i="1" u="sng" kern="1200" dirty="0" smtClean="0">
                <a:solidFill>
                  <a:schemeClr val="tx1"/>
                </a:solidFill>
                <a:effectLst/>
                <a:latin typeface="+mn-lt"/>
                <a:ea typeface="+mn-ea"/>
                <a:cs typeface="+mn-cs"/>
              </a:rPr>
              <a:t>La prière</a:t>
            </a:r>
            <a:r>
              <a:rPr lang="fr-FR" sz="1200" i="1" kern="1200" dirty="0" smtClean="0">
                <a:solidFill>
                  <a:schemeClr val="tx1"/>
                </a:solidFill>
                <a:effectLst/>
                <a:latin typeface="+mn-lt"/>
                <a:ea typeface="+mn-ea"/>
                <a:cs typeface="+mn-cs"/>
              </a:rPr>
              <a:t>.</a:t>
            </a:r>
          </a:p>
          <a:p>
            <a:endParaRPr lang="es-ES" sz="1200" kern="1200" dirty="0" smtClean="0">
              <a:solidFill>
                <a:schemeClr val="tx1"/>
              </a:solidFill>
              <a:effectLst/>
              <a:latin typeface="+mn-lt"/>
              <a:ea typeface="+mn-ea"/>
              <a:cs typeface="+mn-cs"/>
            </a:endParaRPr>
          </a:p>
          <a:p>
            <a:pPr marL="228600" lvl="0" indent="-228600">
              <a:buFont typeface="+mj-lt"/>
              <a:buAutoNum type="alphaLcParenR"/>
            </a:pPr>
            <a:r>
              <a:rPr lang="fr-FR" sz="1200" kern="1200" dirty="0" smtClean="0">
                <a:solidFill>
                  <a:schemeClr val="tx1"/>
                </a:solidFill>
                <a:effectLst/>
                <a:latin typeface="+mn-lt"/>
                <a:ea typeface="+mn-ea"/>
                <a:cs typeface="+mn-cs"/>
              </a:rPr>
              <a:t>Nos prières peuvent arriver au Père seulement à travers Jésus et être une odeur agréable. (1 Jean 2 : 1).</a:t>
            </a:r>
            <a:endParaRPr lang="es-AR" sz="1200" kern="1200" dirty="0" smtClean="0">
              <a:solidFill>
                <a:schemeClr val="tx1"/>
              </a:solidFill>
              <a:effectLst/>
              <a:latin typeface="+mn-lt"/>
              <a:ea typeface="+mn-ea"/>
              <a:cs typeface="+mn-cs"/>
            </a:endParaRPr>
          </a:p>
          <a:p>
            <a:pPr marL="228600" lvl="0" indent="-228600">
              <a:buFont typeface="+mj-lt"/>
              <a:buAutoNum type="alphaLcParenR"/>
            </a:pPr>
            <a:r>
              <a:rPr lang="fr-FR" sz="1200" kern="1200" dirty="0" smtClean="0">
                <a:solidFill>
                  <a:schemeClr val="tx1"/>
                </a:solidFill>
                <a:effectLst/>
                <a:latin typeface="+mn-lt"/>
                <a:ea typeface="+mn-ea"/>
                <a:cs typeface="+mn-cs"/>
              </a:rPr>
              <a:t>L’encens était offert chaque matin et soir, représentant le culte du matin et du soir.</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39</a:t>
            </a:fld>
            <a:endParaRPr lang="es-ES"/>
          </a:p>
        </p:txBody>
      </p:sp>
    </p:spTree>
    <p:extLst>
      <p:ext uri="{BB962C8B-B14F-4D97-AF65-F5344CB8AC3E}">
        <p14:creationId xmlns:p14="http://schemas.microsoft.com/office/powerpoint/2010/main" val="17407896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smtClean="0">
                <a:solidFill>
                  <a:schemeClr val="tx1"/>
                </a:solidFill>
                <a:effectLst/>
                <a:latin typeface="+mn-lt"/>
                <a:ea typeface="+mn-ea"/>
                <a:cs typeface="+mn-cs"/>
              </a:rPr>
              <a:t>13. </a:t>
            </a:r>
            <a:r>
              <a:rPr lang="fr-FR" sz="1200" kern="1200" dirty="0" smtClean="0">
                <a:solidFill>
                  <a:schemeClr val="tx1"/>
                </a:solidFill>
                <a:effectLst/>
                <a:latin typeface="+mn-lt"/>
                <a:ea typeface="+mn-ea"/>
                <a:cs typeface="+mn-cs"/>
              </a:rPr>
              <a:t>Qu’y avait-il dans le lieu très saint derrière le voile ?</a:t>
            </a:r>
            <a:endParaRPr lang="es-ES" dirty="0" smtClean="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40</a:t>
            </a:fld>
            <a:endParaRPr lang="es-ES"/>
          </a:p>
        </p:txBody>
      </p:sp>
    </p:spTree>
    <p:extLst>
      <p:ext uri="{BB962C8B-B14F-4D97-AF65-F5344CB8AC3E}">
        <p14:creationId xmlns:p14="http://schemas.microsoft.com/office/powerpoint/2010/main" val="2357600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COMMENT LES GENS ÉTAIENT SAUVÉS AU TEMPS DE L’ANCIEN TESTAMENT ?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smtClean="0">
                <a:solidFill>
                  <a:schemeClr val="tx1"/>
                </a:solidFill>
                <a:effectLst/>
                <a:latin typeface="+mn-lt"/>
                <a:ea typeface="+mn-ea"/>
                <a:cs typeface="+mn-cs"/>
              </a:rPr>
              <a:t>1.</a:t>
            </a:r>
            <a:r>
              <a:rPr lang="es-ES_tradnl" sz="1200" kern="120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Quand l’homme a péché il a été séparé de Dieu et, sans l’intervention de Dieu, condamné à la mort éternelle. Dès ce moment là, par nature il avait tendance au mal. Il était faible et corrompu. </a:t>
            </a:r>
            <a:endParaRPr lang="es-ES" sz="1200" b="1"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a:t>
            </a:fld>
            <a:endParaRPr lang="es-ES"/>
          </a:p>
        </p:txBody>
      </p:sp>
    </p:spTree>
    <p:extLst>
      <p:ext uri="{BB962C8B-B14F-4D97-AF65-F5344CB8AC3E}">
        <p14:creationId xmlns:p14="http://schemas.microsoft.com/office/powerpoint/2010/main" val="39141533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Hébreux </a:t>
            </a:r>
            <a:r>
              <a:rPr lang="es-ES" sz="1200" b="1" dirty="0" smtClean="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9 : 4-5</a:t>
            </a:r>
          </a:p>
          <a:p>
            <a:r>
              <a:rPr lang="es-ES" sz="1200" b="0" dirty="0" smtClean="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 …</a:t>
            </a:r>
            <a:r>
              <a:rPr lang="fr-FR" sz="1200" b="0" dirty="0" smtClean="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et l'arche de l'alliance, entièrement recouverte d'or. Il y avait dans l'arche un vase d'or contenant la manne, la verge d'Aaron, qui avait fleuri, et les tables de l'alliance.</a:t>
            </a:r>
          </a:p>
          <a:p>
            <a:r>
              <a:rPr lang="fr-FR" sz="1200" b="0" dirty="0" smtClean="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Au-dessus de l'arche étaient les chérubins de la gloire, couvrant de leur ombre le propitiatoire. Ce n'est pas le moment de parler en détail là-dessus. »</a:t>
            </a:r>
          </a:p>
          <a:p>
            <a:endParaRPr lang="es-ES" sz="1200" b="0" dirty="0" smtClean="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endParaRPr>
          </a:p>
          <a:p>
            <a:r>
              <a:rPr lang="fr-FR" sz="1200" i="1" u="sng" kern="1200" dirty="0" smtClean="0">
                <a:solidFill>
                  <a:schemeClr val="tx1"/>
                </a:solidFill>
                <a:effectLst/>
                <a:latin typeface="+mn-lt"/>
                <a:ea typeface="+mn-ea"/>
                <a:cs typeface="+mn-cs"/>
              </a:rPr>
              <a:t>L’arche de l’alliance</a:t>
            </a:r>
            <a:r>
              <a:rPr lang="fr-FR" sz="1200" u="sng" kern="1200" dirty="0" smtClean="0">
                <a:solidFill>
                  <a:schemeClr val="tx1"/>
                </a:solidFill>
                <a:effectLst/>
                <a:latin typeface="+mn-lt"/>
                <a:ea typeface="+mn-ea"/>
                <a:cs typeface="+mn-cs"/>
              </a:rPr>
              <a:t>.</a:t>
            </a:r>
            <a:endParaRPr lang="es-AR" sz="1200" kern="1200" dirty="0" smtClean="0">
              <a:solidFill>
                <a:schemeClr val="tx1"/>
              </a:solidFill>
              <a:effectLst/>
              <a:latin typeface="+mn-lt"/>
              <a:ea typeface="+mn-ea"/>
              <a:cs typeface="+mn-cs"/>
            </a:endParaRPr>
          </a:p>
          <a:p>
            <a:endParaRPr lang="es-ES_tradnl" sz="1200" kern="1200" dirty="0" smtClean="0">
              <a:solidFill>
                <a:schemeClr val="tx1"/>
              </a:solidFill>
              <a:effectLst/>
              <a:latin typeface="+mn-lt"/>
              <a:ea typeface="+mn-ea"/>
              <a:cs typeface="+mn-cs"/>
            </a:endParaRPr>
          </a:p>
          <a:p>
            <a:pPr marL="228600" lvl="0" indent="-228600">
              <a:buFont typeface="+mj-lt"/>
              <a:buAutoNum type="alphaLcParenR"/>
            </a:pPr>
            <a:r>
              <a:rPr lang="fr-FR" sz="1200" kern="1200" dirty="0" smtClean="0">
                <a:solidFill>
                  <a:schemeClr val="tx1"/>
                </a:solidFill>
                <a:effectLst/>
                <a:latin typeface="+mn-lt"/>
                <a:ea typeface="+mn-ea"/>
                <a:cs typeface="+mn-cs"/>
              </a:rPr>
              <a:t>L’arche de l’alliance symbolisait le trône de Dieu. (Apocalypse 11 : 19).</a:t>
            </a:r>
            <a:endParaRPr lang="es-AR" sz="1200" kern="1200" dirty="0" smtClean="0">
              <a:solidFill>
                <a:schemeClr val="tx1"/>
              </a:solidFill>
              <a:effectLst/>
              <a:latin typeface="+mn-lt"/>
              <a:ea typeface="+mn-ea"/>
              <a:cs typeface="+mn-cs"/>
            </a:endParaRPr>
          </a:p>
          <a:p>
            <a:pPr marL="228600" lvl="0" indent="-228600">
              <a:buFont typeface="+mj-lt"/>
              <a:buAutoNum type="alphaLcParenR"/>
            </a:pPr>
            <a:r>
              <a:rPr lang="fr-FR" sz="1200" kern="1200" dirty="0" smtClean="0">
                <a:solidFill>
                  <a:schemeClr val="tx1"/>
                </a:solidFill>
                <a:effectLst/>
                <a:latin typeface="+mn-lt"/>
                <a:ea typeface="+mn-ea"/>
                <a:cs typeface="+mn-cs"/>
              </a:rPr>
              <a:t>Les tables de l’alliance, les dix commandements, qui étaient écrits par le doigt de Dieu, étaient dans cette arche. (Deutéronome 10 : 1-5). Ils sont le fondement du trône de Dieu et reflètent son caractère. (Psaumes 89 : 14; 119-172).</a:t>
            </a:r>
            <a:endParaRPr lang="es-AR" sz="1200" kern="1200" dirty="0" smtClean="0">
              <a:solidFill>
                <a:schemeClr val="tx1"/>
              </a:solidFill>
              <a:effectLst/>
              <a:latin typeface="+mn-lt"/>
              <a:ea typeface="+mn-ea"/>
              <a:cs typeface="+mn-cs"/>
            </a:endParaRPr>
          </a:p>
          <a:p>
            <a:pPr marL="228600" lvl="0" indent="-228600">
              <a:buFont typeface="+mj-lt"/>
              <a:buAutoNum type="alphaLcParenR"/>
            </a:pPr>
            <a:r>
              <a:rPr lang="fr-FR" sz="1200" kern="1200" dirty="0" smtClean="0">
                <a:solidFill>
                  <a:schemeClr val="tx1"/>
                </a:solidFill>
                <a:effectLst/>
                <a:latin typeface="+mn-lt"/>
                <a:ea typeface="+mn-ea"/>
                <a:cs typeface="+mn-cs"/>
              </a:rPr>
              <a:t>Le couvercle, fait d’or pur, était appelé le propitiatoire. Le siège de la miséricorde de Dieu.</a:t>
            </a:r>
            <a:endParaRPr lang="es-AR" sz="1200" kern="1200" dirty="0" smtClean="0">
              <a:solidFill>
                <a:schemeClr val="tx1"/>
              </a:solidFill>
              <a:effectLst/>
              <a:latin typeface="+mn-lt"/>
              <a:ea typeface="+mn-ea"/>
              <a:cs typeface="+mn-cs"/>
            </a:endParaRPr>
          </a:p>
          <a:p>
            <a:pPr marL="228600" lvl="0" indent="-228600">
              <a:buFont typeface="+mj-lt"/>
              <a:buAutoNum type="alphaLcParenR"/>
            </a:pPr>
            <a:r>
              <a:rPr lang="fr-FR" sz="1200" kern="1200" dirty="0" smtClean="0">
                <a:solidFill>
                  <a:schemeClr val="tx1"/>
                </a:solidFill>
                <a:effectLst/>
                <a:latin typeface="+mn-lt"/>
                <a:ea typeface="+mn-ea"/>
                <a:cs typeface="+mn-cs"/>
              </a:rPr>
              <a:t>Il y avait deux chérubins (anges) avec leurs ailes étendues pour symboliser les anges qui entourent le trône de Dieu et sa gloire.</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41</a:t>
            </a:fld>
            <a:endParaRPr lang="es-ES"/>
          </a:p>
        </p:txBody>
      </p:sp>
    </p:spTree>
    <p:extLst>
      <p:ext uri="{BB962C8B-B14F-4D97-AF65-F5344CB8AC3E}">
        <p14:creationId xmlns:p14="http://schemas.microsoft.com/office/powerpoint/2010/main" val="17407896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CONCLUSION</a:t>
            </a:r>
            <a:endParaRPr lang="es-ES"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42</a:t>
            </a:fld>
            <a:endParaRPr lang="es-ES"/>
          </a:p>
        </p:txBody>
      </p:sp>
    </p:spTree>
    <p:extLst>
      <p:ext uri="{BB962C8B-B14F-4D97-AF65-F5344CB8AC3E}">
        <p14:creationId xmlns:p14="http://schemas.microsoft.com/office/powerpoint/2010/main" val="39141533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smtClean="0">
                <a:solidFill>
                  <a:schemeClr val="tx1"/>
                </a:solidFill>
                <a:effectLst/>
                <a:latin typeface="+mn-lt"/>
                <a:ea typeface="+mn-ea"/>
                <a:cs typeface="+mn-cs"/>
              </a:rPr>
              <a:t>14. </a:t>
            </a:r>
            <a:r>
              <a:rPr lang="fr-FR" sz="1200" b="1" kern="1200" dirty="0" smtClean="0">
                <a:solidFill>
                  <a:schemeClr val="tx1"/>
                </a:solidFill>
                <a:effectLst/>
                <a:latin typeface="+mn-lt"/>
                <a:ea typeface="+mn-ea"/>
                <a:cs typeface="+mn-cs"/>
              </a:rPr>
              <a:t>Les ustensiles du tabernacle illustraient le plan de Dieu pour le salut des hommes. Comment pouvons-nous nous approcher de Jésus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43</a:t>
            </a:fld>
            <a:endParaRPr lang="es-ES"/>
          </a:p>
        </p:txBody>
      </p:sp>
    </p:spTree>
    <p:extLst>
      <p:ext uri="{BB962C8B-B14F-4D97-AF65-F5344CB8AC3E}">
        <p14:creationId xmlns:p14="http://schemas.microsoft.com/office/powerpoint/2010/main" val="23576006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Hébreux </a:t>
            </a:r>
            <a:r>
              <a:rPr lang="es-ES" sz="1200" b="1" dirty="0" smtClean="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4 : 16</a:t>
            </a:r>
          </a:p>
          <a:p>
            <a:r>
              <a:rPr lang="fr-FR" sz="1200" b="0" i="0" kern="1200" dirty="0" smtClean="0">
                <a:solidFill>
                  <a:schemeClr val="tx1"/>
                </a:solidFill>
                <a:effectLst/>
                <a:latin typeface="+mn-lt"/>
                <a:ea typeface="+mn-ea"/>
                <a:cs typeface="+mn-cs"/>
              </a:rPr>
              <a:t>« Approchons-nous donc avec assurance du trône de la grâce afin d'obtenir miséricorde et de trouver grâce, pour être secourus dans nos besoins. »</a:t>
            </a:r>
          </a:p>
          <a:p>
            <a:r>
              <a:rPr lang="fr-FR" sz="1200" i="1" u="sng" kern="1200" dirty="0" smtClean="0">
                <a:solidFill>
                  <a:schemeClr val="tx1"/>
                </a:solidFill>
                <a:effectLst/>
                <a:latin typeface="+mn-lt"/>
                <a:ea typeface="+mn-ea"/>
                <a:cs typeface="+mn-cs"/>
              </a:rPr>
              <a:t>Avec assurance afin d'obtenir miséricorde et de trouver grâce</a:t>
            </a:r>
            <a:r>
              <a:rPr lang="fr-FR" sz="1200" u="sng" kern="1200" dirty="0" smtClean="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44</a:t>
            </a:fld>
            <a:endParaRPr lang="es-ES"/>
          </a:p>
        </p:txBody>
      </p:sp>
    </p:spTree>
    <p:extLst>
      <p:ext uri="{BB962C8B-B14F-4D97-AF65-F5344CB8AC3E}">
        <p14:creationId xmlns:p14="http://schemas.microsoft.com/office/powerpoint/2010/main" val="17407896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fr-FR" sz="1200" kern="1200" dirty="0" smtClean="0">
                <a:solidFill>
                  <a:schemeClr val="tx1"/>
                </a:solidFill>
                <a:effectLst/>
                <a:latin typeface="+mn-lt"/>
                <a:ea typeface="+mn-ea"/>
                <a:cs typeface="+mn-cs"/>
              </a:rPr>
              <a:t>La liste des sept choses mentionnées plus haut apparaît en forme de croix.</a:t>
            </a:r>
            <a:endParaRPr lang="es-AR"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Elles nous rappellent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1) </a:t>
            </a:r>
            <a:r>
              <a:rPr lang="fr-FR" sz="1200" b="1" kern="1200" dirty="0" smtClean="0">
                <a:solidFill>
                  <a:schemeClr val="tx1"/>
                </a:solidFill>
                <a:effectLst/>
                <a:latin typeface="+mn-lt"/>
                <a:ea typeface="+mn-ea"/>
                <a:cs typeface="+mn-cs"/>
              </a:rPr>
              <a:t>La porte </a:t>
            </a:r>
            <a:r>
              <a:rPr lang="fr-FR" sz="1200" kern="1200" dirty="0" smtClean="0">
                <a:solidFill>
                  <a:schemeClr val="tx1"/>
                </a:solidFill>
                <a:effectLst/>
                <a:latin typeface="+mn-lt"/>
                <a:ea typeface="+mn-ea"/>
                <a:cs typeface="+mn-cs"/>
              </a:rPr>
              <a:t>: Christ nous appelle.</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2) </a:t>
            </a:r>
            <a:r>
              <a:rPr lang="fr-FR" sz="1200" b="1" kern="1200" dirty="0" smtClean="0">
                <a:solidFill>
                  <a:schemeClr val="tx1"/>
                </a:solidFill>
                <a:effectLst/>
                <a:latin typeface="+mn-lt"/>
                <a:ea typeface="+mn-ea"/>
                <a:cs typeface="+mn-cs"/>
              </a:rPr>
              <a:t>L’autel </a:t>
            </a:r>
            <a:r>
              <a:rPr lang="fr-FR" sz="1200" kern="1200" dirty="0" smtClean="0">
                <a:solidFill>
                  <a:schemeClr val="tx1"/>
                </a:solidFill>
                <a:effectLst/>
                <a:latin typeface="+mn-lt"/>
                <a:ea typeface="+mn-ea"/>
                <a:cs typeface="+mn-cs"/>
              </a:rPr>
              <a:t>: Il est mort à notre place.</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3) </a:t>
            </a:r>
            <a:r>
              <a:rPr lang="fr-FR" sz="1200" b="1" kern="1200" dirty="0" smtClean="0">
                <a:solidFill>
                  <a:schemeClr val="tx1"/>
                </a:solidFill>
                <a:effectLst/>
                <a:latin typeface="+mn-lt"/>
                <a:ea typeface="+mn-ea"/>
                <a:cs typeface="+mn-cs"/>
              </a:rPr>
              <a:t>Le bassin </a:t>
            </a:r>
            <a:r>
              <a:rPr lang="fr-FR" sz="1200" kern="1200" dirty="0" smtClean="0">
                <a:solidFill>
                  <a:schemeClr val="tx1"/>
                </a:solidFill>
                <a:effectLst/>
                <a:latin typeface="+mn-lt"/>
                <a:ea typeface="+mn-ea"/>
                <a:cs typeface="+mn-cs"/>
              </a:rPr>
              <a:t>: Il veut nous purifier de tout péché.</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4) </a:t>
            </a:r>
            <a:r>
              <a:rPr lang="fr-FR" sz="1200" b="1" kern="1200" dirty="0" smtClean="0">
                <a:solidFill>
                  <a:schemeClr val="tx1"/>
                </a:solidFill>
                <a:effectLst/>
                <a:latin typeface="+mn-lt"/>
                <a:ea typeface="+mn-ea"/>
                <a:cs typeface="+mn-cs"/>
              </a:rPr>
              <a:t>Le chandelier </a:t>
            </a:r>
            <a:r>
              <a:rPr lang="fr-FR" sz="1200" kern="1200" dirty="0" smtClean="0">
                <a:solidFill>
                  <a:schemeClr val="tx1"/>
                </a:solidFill>
                <a:effectLst/>
                <a:latin typeface="+mn-lt"/>
                <a:ea typeface="+mn-ea"/>
                <a:cs typeface="+mn-cs"/>
              </a:rPr>
              <a:t>: Il veut nous éclairer avec le Saint-Esprit</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5) </a:t>
            </a:r>
            <a:r>
              <a:rPr lang="fr-FR" sz="1200" b="1" kern="1200" dirty="0" smtClean="0">
                <a:solidFill>
                  <a:schemeClr val="tx1"/>
                </a:solidFill>
                <a:effectLst/>
                <a:latin typeface="+mn-lt"/>
                <a:ea typeface="+mn-ea"/>
                <a:cs typeface="+mn-cs"/>
              </a:rPr>
              <a:t>La table des pains de proposition </a:t>
            </a:r>
            <a:r>
              <a:rPr lang="fr-FR" sz="1200" kern="1200" dirty="0" smtClean="0">
                <a:solidFill>
                  <a:schemeClr val="tx1"/>
                </a:solidFill>
                <a:effectLst/>
                <a:latin typeface="+mn-lt"/>
                <a:ea typeface="+mn-ea"/>
                <a:cs typeface="+mn-cs"/>
              </a:rPr>
              <a:t>: Il veut nous nourrir par sa présence et communiquer avec nous à travers sa sainte Parole.</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6) </a:t>
            </a:r>
            <a:r>
              <a:rPr lang="fr-FR" sz="1200" b="1" kern="1200" dirty="0" smtClean="0">
                <a:solidFill>
                  <a:schemeClr val="tx1"/>
                </a:solidFill>
                <a:effectLst/>
                <a:latin typeface="+mn-lt"/>
                <a:ea typeface="+mn-ea"/>
                <a:cs typeface="+mn-cs"/>
              </a:rPr>
              <a:t>L’autel de l’encens </a:t>
            </a:r>
            <a:r>
              <a:rPr lang="fr-FR" sz="1200" kern="1200" dirty="0" smtClean="0">
                <a:solidFill>
                  <a:schemeClr val="tx1"/>
                </a:solidFill>
                <a:effectLst/>
                <a:latin typeface="+mn-lt"/>
                <a:ea typeface="+mn-ea"/>
                <a:cs typeface="+mn-cs"/>
              </a:rPr>
              <a:t>: Il présente nos prières au Père.</a:t>
            </a:r>
            <a:endParaRPr lang="es-AR"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45</a:t>
            </a:fld>
            <a:endParaRPr lang="es-ES"/>
          </a:p>
        </p:txBody>
      </p:sp>
    </p:spTree>
    <p:extLst>
      <p:ext uri="{BB962C8B-B14F-4D97-AF65-F5344CB8AC3E}">
        <p14:creationId xmlns:p14="http://schemas.microsoft.com/office/powerpoint/2010/main" val="5648263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7) </a:t>
            </a:r>
            <a:r>
              <a:rPr lang="fr-FR" sz="1200" b="1" kern="1200" dirty="0" smtClean="0">
                <a:solidFill>
                  <a:schemeClr val="tx1"/>
                </a:solidFill>
                <a:effectLst/>
                <a:latin typeface="+mn-lt"/>
                <a:ea typeface="+mn-ea"/>
                <a:cs typeface="+mn-cs"/>
              </a:rPr>
              <a:t>L’arche de l’alliance </a:t>
            </a:r>
            <a:r>
              <a:rPr lang="fr-FR" sz="1200" kern="1200" dirty="0" smtClean="0">
                <a:solidFill>
                  <a:schemeClr val="tx1"/>
                </a:solidFill>
                <a:effectLst/>
                <a:latin typeface="+mn-lt"/>
                <a:ea typeface="+mn-ea"/>
                <a:cs typeface="+mn-cs"/>
              </a:rPr>
              <a:t>: représente le trône de Dieu. Il nous montre que sa loi est le fondement de son gouvernement et il nous accorde sa miséricorde. Jésus est la figure centrale des Écritures. Dans l’Ancien Testament il était révélé par des symboles, et dans le Nouveau Testament, par sa vie sur la terre. </a:t>
            </a:r>
            <a:endParaRPr lang="es-A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b="1" spc="50" dirty="0" smtClean="0">
              <a:ln w="11430"/>
              <a:solidFill>
                <a:srgbClr val="C00000"/>
              </a:solidFill>
              <a:effectLst>
                <a:outerShdw blurRad="76200" dist="50800" dir="5400000" algn="tl" rotWithShape="0">
                  <a:srgbClr val="000000">
                    <a:alpha val="65000"/>
                  </a:srgbClr>
                </a:outerShdw>
              </a:effectLst>
              <a:latin typeface="Myriad Pro"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b="1" spc="50" dirty="0" smtClean="0">
                <a:ln w="11430"/>
                <a:solidFill>
                  <a:srgbClr val="C00000"/>
                </a:solidFill>
                <a:effectLst>
                  <a:outerShdw blurRad="76200" dist="50800" dir="5400000" algn="tl" rotWithShape="0">
                    <a:srgbClr val="000000">
                      <a:alpha val="65000"/>
                    </a:srgbClr>
                  </a:outerShdw>
                </a:effectLst>
                <a:latin typeface="Myriad Pro" pitchFamily="34" charset="0"/>
              </a:rPr>
              <a:t>Le centre du </a:t>
            </a:r>
            <a:r>
              <a:rPr lang="es-ES" sz="1200" b="1" spc="50" dirty="0" err="1" smtClean="0">
                <a:ln w="11430"/>
                <a:solidFill>
                  <a:srgbClr val="C00000"/>
                </a:solidFill>
                <a:effectLst>
                  <a:outerShdw blurRad="76200" dist="50800" dir="5400000" algn="tl" rotWithShape="0">
                    <a:srgbClr val="000000">
                      <a:alpha val="65000"/>
                    </a:srgbClr>
                  </a:outerShdw>
                </a:effectLst>
                <a:latin typeface="Myriad Pro" pitchFamily="34" charset="0"/>
              </a:rPr>
              <a:t>sanctuaire</a:t>
            </a:r>
            <a:r>
              <a:rPr lang="es-ES" sz="1200" b="1" spc="50" dirty="0" smtClean="0">
                <a:ln w="11430"/>
                <a:solidFill>
                  <a:srgbClr val="C00000"/>
                </a:solidFill>
                <a:effectLst>
                  <a:outerShdw blurRad="76200" dist="50800" dir="5400000" algn="tl" rotWithShape="0">
                    <a:srgbClr val="000000">
                      <a:alpha val="65000"/>
                    </a:srgbClr>
                  </a:outerShdw>
                </a:effectLst>
                <a:latin typeface="Myriad Pro" pitchFamily="34" charset="0"/>
              </a:rPr>
              <a:t> : </a:t>
            </a:r>
            <a:r>
              <a:rPr lang="es-ES" sz="1200" b="1" dirty="0" err="1" smtClean="0">
                <a:ln w="11430"/>
                <a:gradFill>
                  <a:gsLst>
                    <a:gs pos="0">
                      <a:srgbClr val="FFF200"/>
                    </a:gs>
                    <a:gs pos="50000">
                      <a:srgbClr val="FF0000">
                        <a:alpha val="65000"/>
                      </a:srgbClr>
                    </a:gs>
                    <a:gs pos="20000">
                      <a:srgbClr val="FF7A00">
                        <a:alpha val="78000"/>
                      </a:srgbClr>
                    </a:gs>
                    <a:gs pos="86000">
                      <a:srgbClr val="4D0808"/>
                    </a:gs>
                  </a:gsLst>
                  <a:lin ang="5400000" scaled="0"/>
                </a:gradFill>
                <a:effectLst>
                  <a:outerShdw blurRad="50800" dist="38100" dir="2700000" algn="tl" rotWithShape="0">
                    <a:prstClr val="black">
                      <a:alpha val="40000"/>
                    </a:prstClr>
                  </a:outerShdw>
                </a:effectLst>
                <a:latin typeface="Chopin Script" pitchFamily="2" charset="0"/>
              </a:rPr>
              <a:t>Jésus</a:t>
            </a:r>
            <a:endParaRPr lang="es-ES" sz="1200" b="1" dirty="0" smtClean="0">
              <a:ln w="11430"/>
              <a:gradFill>
                <a:gsLst>
                  <a:gs pos="0">
                    <a:srgbClr val="FFF200"/>
                  </a:gs>
                  <a:gs pos="50000">
                    <a:srgbClr val="FF0000">
                      <a:alpha val="65000"/>
                    </a:srgbClr>
                  </a:gs>
                  <a:gs pos="20000">
                    <a:srgbClr val="FF7A00">
                      <a:alpha val="78000"/>
                    </a:srgbClr>
                  </a:gs>
                  <a:gs pos="86000">
                    <a:srgbClr val="4D0808"/>
                  </a:gs>
                </a:gsLst>
                <a:lin ang="5400000" scaled="0"/>
              </a:gradFill>
              <a:effectLst>
                <a:outerShdw blurRad="50800" dist="38100" dir="2700000" algn="tl" rotWithShape="0">
                  <a:prstClr val="black">
                    <a:alpha val="40000"/>
                  </a:prstClr>
                </a:outerShdw>
              </a:effectLst>
              <a:latin typeface="Chopin Script" pitchFamily="2"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b="1" spc="50" dirty="0" smtClean="0">
              <a:ln w="11430"/>
              <a:solidFill>
                <a:srgbClr val="C00000"/>
              </a:solidFill>
              <a:effectLst>
                <a:outerShdw blurRad="76200" dist="50800" dir="5400000" algn="tl" rotWithShape="0">
                  <a:srgbClr val="000000">
                    <a:alpha val="65000"/>
                  </a:srgbClr>
                </a:outerShdw>
              </a:effectLst>
              <a:latin typeface="Myriad Pro"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b="1" spc="50" dirty="0" smtClean="0">
              <a:ln w="11430"/>
              <a:solidFill>
                <a:srgbClr val="C00000"/>
              </a:solidFill>
              <a:effectLst>
                <a:outerShdw blurRad="76200" dist="50800" dir="5400000" algn="tl" rotWithShape="0">
                  <a:srgbClr val="000000">
                    <a:alpha val="65000"/>
                  </a:srgbClr>
                </a:outerShdw>
              </a:effectLst>
              <a:latin typeface="Myriad Pro" pitchFamily="34" charset="0"/>
            </a:endParaRPr>
          </a:p>
          <a:p>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46</a:t>
            </a:fld>
            <a:endParaRPr lang="es-ES"/>
          </a:p>
        </p:txBody>
      </p:sp>
    </p:spTree>
    <p:extLst>
      <p:ext uri="{BB962C8B-B14F-4D97-AF65-F5344CB8AC3E}">
        <p14:creationId xmlns:p14="http://schemas.microsoft.com/office/powerpoint/2010/main" val="5648263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i="1" spc="50" dirty="0" smtClean="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Merci Seigneur pour révéler ton grand amour ! </a:t>
            </a:r>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47</a:t>
            </a:fld>
            <a:endParaRPr lang="es-ES"/>
          </a:p>
        </p:txBody>
      </p:sp>
    </p:spTree>
    <p:extLst>
      <p:ext uri="{BB962C8B-B14F-4D97-AF65-F5344CB8AC3E}">
        <p14:creationId xmlns:p14="http://schemas.microsoft.com/office/powerpoint/2010/main" val="42271114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1200"/>
              </a:spcBef>
              <a:spcAft>
                <a:spcPts val="0"/>
              </a:spcAft>
              <a:buClrTx/>
              <a:buSzTx/>
              <a:buFontTx/>
              <a:buNone/>
              <a:tabLst/>
              <a:defRPr/>
            </a:pPr>
            <a:r>
              <a:rPr lang="en-US" sz="1400" b="1" i="1" u="none" spc="50" dirty="0" smtClean="0">
                <a:ln w="11430"/>
                <a:solidFill>
                  <a:srgbClr val="C00000"/>
                </a:solidFill>
                <a:effectLst>
                  <a:outerShdw blurRad="76200" dist="50800" dir="5400000" algn="tl" rotWithShape="0">
                    <a:srgbClr val="000000">
                      <a:alpha val="65000"/>
                    </a:srgbClr>
                  </a:outerShdw>
                </a:effectLst>
                <a:latin typeface="Myriad Pro" pitchFamily="34" charset="0"/>
              </a:rPr>
              <a:t>DIEU VOUS BÉNISSE !</a:t>
            </a:r>
            <a:endParaRPr lang="es-ES" sz="1400" b="1" dirty="0" smtClean="0">
              <a:solidFill>
                <a:schemeClr val="tx1"/>
              </a:solidFill>
              <a:latin typeface="Myriad Pro" pitchFamily="34" charset="0"/>
            </a:endParaRPr>
          </a:p>
          <a:p>
            <a:pPr>
              <a:spcBef>
                <a:spcPts val="1200"/>
              </a:spcBef>
            </a:pPr>
            <a:endParaRPr lang="es-ES" sz="1400" b="1" dirty="0" smtClean="0">
              <a:solidFill>
                <a:schemeClr val="tx1"/>
              </a:solidFill>
              <a:latin typeface="Myriad Pro" pitchFamily="34" charset="0"/>
            </a:endParaRPr>
          </a:p>
          <a:p>
            <a:pPr>
              <a:spcBef>
                <a:spcPts val="1200"/>
              </a:spcBef>
            </a:pPr>
            <a:r>
              <a:rPr lang="fr-FR" sz="1400" b="1" dirty="0" smtClean="0">
                <a:solidFill>
                  <a:schemeClr val="tx1"/>
                </a:solidFill>
                <a:latin typeface="Myriad Pro" pitchFamily="34" charset="0"/>
              </a:rPr>
              <a:t>Notre prochain thème : </a:t>
            </a:r>
          </a:p>
          <a:p>
            <a:pPr>
              <a:spcBef>
                <a:spcPts val="1200"/>
              </a:spcBef>
            </a:pPr>
            <a:r>
              <a:rPr lang="fr-FR" sz="1400" b="1" dirty="0" smtClean="0">
                <a:solidFill>
                  <a:schemeClr val="tx1"/>
                </a:solidFill>
                <a:latin typeface="Myriad Pro" pitchFamily="34" charset="0"/>
              </a:rPr>
              <a:t>« Un système qui assure la sécurité et la paix. »</a:t>
            </a:r>
          </a:p>
          <a:p>
            <a:pPr>
              <a:spcBef>
                <a:spcPts val="1200"/>
              </a:spcBef>
            </a:pPr>
            <a:r>
              <a:rPr lang="fr-FR"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yriad Pro" pitchFamily="34" charset="0"/>
                <a:ea typeface="Verdana" pitchFamily="34" charset="0"/>
                <a:cs typeface="Verdana" pitchFamily="34" charset="0"/>
              </a:rPr>
              <a:t>Personne de nos jours ne se sent en sécurité, ni les peuples ni les nations. 2 millions de dollars sont dépensés chaque minute pour l’armement! Des psychologues, des psychiatres et des dirigeants religieux cherchent une solution à l’anxiété croissante qui frappe des millions de personnes, mais ils ne trouvent aucune réponse. </a:t>
            </a:r>
          </a:p>
          <a:p>
            <a:pPr>
              <a:spcBef>
                <a:spcPts val="1200"/>
              </a:spcBef>
            </a:pPr>
            <a:r>
              <a:rPr lang="fr-FR"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yriad Pro" pitchFamily="34" charset="0"/>
                <a:ea typeface="Verdana" pitchFamily="34" charset="0"/>
                <a:cs typeface="Verdana" pitchFamily="34" charset="0"/>
              </a:rPr>
              <a:t>Différents programmes sont mis en œuvre pour améliorer les normes de vie, mais tout est futile. Dieu a révélé un plan extraordinaire pour que nous puissions vivre en sécurité et en paix. Ce mode de vie est très simple, et est garanti par Dieu lui-même. Vous devez en savoir plus !</a:t>
            </a:r>
          </a:p>
          <a:p>
            <a:pPr>
              <a:spcBef>
                <a:spcPts val="1200"/>
              </a:spcBef>
            </a:pPr>
            <a:r>
              <a:rPr lang="fr-FR"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yriad Pro" pitchFamily="34" charset="0"/>
                <a:ea typeface="Verdana" pitchFamily="34" charset="0"/>
                <a:cs typeface="Verdana" pitchFamily="34" charset="0"/>
              </a:rPr>
              <a:t> </a:t>
            </a:r>
            <a:endParaRPr lang="es-ES"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yriad Pro" pitchFamily="34" charset="0"/>
              <a:ea typeface="Verdana" pitchFamily="34" charset="0"/>
              <a:cs typeface="Verdana" pitchFamily="34" charset="0"/>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48</a:t>
            </a:fld>
            <a:endParaRPr lang="es-ES"/>
          </a:p>
        </p:txBody>
      </p:sp>
    </p:spTree>
    <p:extLst>
      <p:ext uri="{BB962C8B-B14F-4D97-AF65-F5344CB8AC3E}">
        <p14:creationId xmlns:p14="http://schemas.microsoft.com/office/powerpoint/2010/main" val="2315591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AR" sz="1200" kern="1200" smtClean="0">
                <a:solidFill>
                  <a:schemeClr val="tx1"/>
                </a:solidFill>
                <a:effectLst/>
                <a:latin typeface="+mn-lt"/>
                <a:ea typeface="+mn-ea"/>
                <a:cs typeface="+mn-cs"/>
              </a:rPr>
              <a:t>info@labiblearaison.org</a:t>
            </a:r>
            <a:endParaRPr lang="es-AR"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49</a:t>
            </a:fld>
            <a:endParaRPr lang="es-ES"/>
          </a:p>
        </p:txBody>
      </p:sp>
    </p:spTree>
    <p:extLst>
      <p:ext uri="{BB962C8B-B14F-4D97-AF65-F5344CB8AC3E}">
        <p14:creationId xmlns:p14="http://schemas.microsoft.com/office/powerpoint/2010/main" val="801400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Quand Dieu plaça l’homme dans le paradis, il l’avertit que s’il péchait il mourrait. Est-ce que cela arriva immédiatement ? Qui mourut à sa place ? Genèse 3 : 21.</a:t>
            </a:r>
            <a:r>
              <a:rPr lang="es-ES_tradnl" sz="1200" kern="1200" dirty="0" smtClean="0">
                <a:solidFill>
                  <a:schemeClr val="tx1"/>
                </a:solidFill>
                <a:effectLst/>
                <a:latin typeface="+mn-lt"/>
                <a:ea typeface="+mn-ea"/>
                <a:cs typeface="+mn-cs"/>
              </a:rPr>
              <a:t>	</a:t>
            </a:r>
            <a:br>
              <a:rPr lang="es-ES_tradnl" sz="1200" kern="1200" dirty="0" smtClean="0">
                <a:solidFill>
                  <a:schemeClr val="tx1"/>
                </a:solidFill>
                <a:effectLst/>
                <a:latin typeface="+mn-lt"/>
                <a:ea typeface="+mn-ea"/>
                <a:cs typeface="+mn-cs"/>
              </a:rPr>
            </a:b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a:t>
            </a:fld>
            <a:endParaRPr lang="es-ES"/>
          </a:p>
        </p:txBody>
      </p:sp>
    </p:spTree>
    <p:extLst>
      <p:ext uri="{BB962C8B-B14F-4D97-AF65-F5344CB8AC3E}">
        <p14:creationId xmlns:p14="http://schemas.microsoft.com/office/powerpoint/2010/main" val="2357600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Genèse </a:t>
            </a:r>
            <a:r>
              <a:rPr lang="es-ES" sz="1200" b="1" dirty="0" smtClean="0">
                <a:ln w="17780" cmpd="sng">
                  <a:solidFill>
                    <a:srgbClr val="FFFFFF"/>
                  </a:solidFill>
                  <a:prstDash val="solid"/>
                  <a:miter lim="800000"/>
                </a:ln>
                <a:gradFill flip="none" rotWithShape="1">
                  <a:gsLst>
                    <a:gs pos="0">
                      <a:srgbClr val="000000"/>
                    </a:gs>
                    <a:gs pos="20000">
                      <a:srgbClr val="000040"/>
                    </a:gs>
                    <a:gs pos="50000">
                      <a:srgbClr val="400040"/>
                    </a:gs>
                    <a:gs pos="75000">
                      <a:srgbClr val="8F0040"/>
                    </a:gs>
                    <a:gs pos="89999">
                      <a:srgbClr val="F27300"/>
                    </a:gs>
                    <a:gs pos="100000">
                      <a:srgbClr val="FFBF00"/>
                    </a:gs>
                  </a:gsLst>
                  <a:lin ang="5400000" scaled="1"/>
                  <a:tileRect/>
                </a:gradFill>
                <a:effectLst>
                  <a:outerShdw blurRad="50800" dist="38100" algn="l" rotWithShape="0">
                    <a:prstClr val="black">
                      <a:alpha val="40000"/>
                    </a:prstClr>
                  </a:outerShdw>
                </a:effectLst>
                <a:latin typeface="Berlin Sans FB Demi" pitchFamily="34" charset="0"/>
              </a:rPr>
              <a:t>3 : 21</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  L'Éternel Dieu fit à Adam et à sa femme des habits de peau, et il les en revêtit. »</a:t>
            </a:r>
            <a:endParaRPr lang="es-ES_tradnl"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kern="1200" dirty="0" smtClean="0">
                <a:solidFill>
                  <a:schemeClr val="tx1"/>
                </a:solidFill>
                <a:effectLst/>
                <a:latin typeface="+mn-lt"/>
                <a:ea typeface="+mn-ea"/>
                <a:cs typeface="+mn-cs"/>
              </a:rPr>
              <a:t>Un animal innocent a pris sa place ...</a:t>
            </a: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Deux agneaux moururent à la place de l’homme. Adam et Ève reçurent les </a:t>
            </a:r>
            <a:r>
              <a:rPr lang="fr-FR" sz="1200" i="1" u="sng" kern="1200" dirty="0" smtClean="0">
                <a:solidFill>
                  <a:schemeClr val="tx1"/>
                </a:solidFill>
                <a:effectLst/>
                <a:latin typeface="+mn-lt"/>
                <a:ea typeface="+mn-ea"/>
                <a:cs typeface="+mn-cs"/>
              </a:rPr>
              <a:t>peaux</a:t>
            </a:r>
            <a:r>
              <a:rPr lang="fr-FR" sz="1200" kern="1200" dirty="0" smtClean="0">
                <a:solidFill>
                  <a:schemeClr val="tx1"/>
                </a:solidFill>
                <a:effectLst/>
                <a:latin typeface="+mn-lt"/>
                <a:ea typeface="+mn-ea"/>
                <a:cs typeface="+mn-cs"/>
              </a:rPr>
              <a:t> des animaux comme vêtements. Ce sacrifice était un symbole de la venue du Sauveur.</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a:t>
            </a:fld>
            <a:endParaRPr lang="es-ES"/>
          </a:p>
        </p:txBody>
      </p:sp>
    </p:spTree>
    <p:extLst>
      <p:ext uri="{BB962C8B-B14F-4D97-AF65-F5344CB8AC3E}">
        <p14:creationId xmlns:p14="http://schemas.microsoft.com/office/powerpoint/2010/main" val="1740789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smtClean="0">
                <a:solidFill>
                  <a:schemeClr val="tx1"/>
                </a:solidFill>
                <a:effectLst/>
                <a:latin typeface="+mn-lt"/>
                <a:ea typeface="+mn-ea"/>
                <a:cs typeface="+mn-cs"/>
              </a:rPr>
              <a:t>2. </a:t>
            </a:r>
            <a:r>
              <a:rPr lang="fr-FR" sz="1200" kern="1200" dirty="0" smtClean="0">
                <a:solidFill>
                  <a:schemeClr val="tx1"/>
                </a:solidFill>
                <a:effectLst/>
                <a:latin typeface="+mn-lt"/>
                <a:ea typeface="+mn-ea"/>
                <a:cs typeface="+mn-cs"/>
              </a:rPr>
              <a:t>Quand Dieu prépara-t-il un plan pour racheter l’homme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a:t>
            </a:fld>
            <a:endParaRPr lang="es-ES"/>
          </a:p>
        </p:txBody>
      </p:sp>
    </p:spTree>
    <p:extLst>
      <p:ext uri="{BB962C8B-B14F-4D97-AF65-F5344CB8AC3E}">
        <p14:creationId xmlns:p14="http://schemas.microsoft.com/office/powerpoint/2010/main" val="2357600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 Sachant que ce n'est pas par des choses périssables, par de l'argent ou de l'or, que vous avez été rachetés de la vaine manière de vivre que vous avez héritée de vos pères,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mais par le sang précieux de Christ, comme d'un agneau sans défaut et sans tache,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prédestiné avant la fondation du monde, et manifesté à la fin des temps, à cause de vous. »</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smtClean="0">
                <a:solidFill>
                  <a:schemeClr val="tx1"/>
                </a:solidFill>
                <a:effectLst/>
                <a:latin typeface="+mn-lt"/>
                <a:ea typeface="+mn-ea"/>
                <a:cs typeface="+mn-cs"/>
              </a:rPr>
              <a:t>1 </a:t>
            </a:r>
            <a:r>
              <a:rPr lang="fr-FR" sz="1200" b="1" kern="1200" dirty="0" smtClean="0">
                <a:solidFill>
                  <a:schemeClr val="tx1"/>
                </a:solidFill>
                <a:effectLst/>
                <a:latin typeface="+mn-lt"/>
                <a:ea typeface="+mn-ea"/>
                <a:cs typeface="+mn-cs"/>
              </a:rPr>
              <a:t>Pierre </a:t>
            </a:r>
            <a:r>
              <a:rPr lang="es-ES_tradnl" sz="1200" b="1" kern="1200" dirty="0" smtClean="0">
                <a:solidFill>
                  <a:schemeClr val="tx1"/>
                </a:solidFill>
                <a:effectLst/>
                <a:latin typeface="+mn-lt"/>
                <a:ea typeface="+mn-ea"/>
                <a:cs typeface="+mn-cs"/>
              </a:rPr>
              <a:t>1 : 18-20.</a:t>
            </a:r>
            <a:endParaRPr lang="es-ES" sz="1200" b="1" kern="1200" dirty="0" smtClean="0">
              <a:solidFill>
                <a:schemeClr val="tx1"/>
              </a:solidFill>
              <a:effectLst/>
              <a:latin typeface="+mn-lt"/>
              <a:ea typeface="+mn-ea"/>
              <a:cs typeface="+mn-cs"/>
            </a:endParaRPr>
          </a:p>
          <a:p>
            <a:r>
              <a:rPr lang="fr-FR" sz="1200" i="1" u="sng" kern="1200" dirty="0" smtClean="0">
                <a:solidFill>
                  <a:schemeClr val="tx1"/>
                </a:solidFill>
                <a:effectLst/>
                <a:latin typeface="+mn-lt"/>
                <a:ea typeface="+mn-ea"/>
                <a:cs typeface="+mn-cs"/>
              </a:rPr>
              <a:t>Avant la fondation du monde.</a:t>
            </a:r>
            <a:endParaRPr lang="es-ES" sz="1200" i="1" u="sng"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8</a:t>
            </a:fld>
            <a:endParaRPr lang="es-ES"/>
          </a:p>
        </p:txBody>
      </p:sp>
    </p:spTree>
    <p:extLst>
      <p:ext uri="{BB962C8B-B14F-4D97-AF65-F5344CB8AC3E}">
        <p14:creationId xmlns:p14="http://schemas.microsoft.com/office/powerpoint/2010/main" val="1740789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smtClean="0">
                <a:solidFill>
                  <a:schemeClr val="tx1"/>
                </a:solidFill>
                <a:effectLst/>
                <a:latin typeface="+mn-lt"/>
                <a:ea typeface="+mn-ea"/>
                <a:cs typeface="+mn-cs"/>
              </a:rPr>
              <a:t>3. </a:t>
            </a:r>
            <a:r>
              <a:rPr lang="fr-FR" sz="1200" kern="1200" dirty="0" smtClean="0">
                <a:solidFill>
                  <a:schemeClr val="tx1"/>
                </a:solidFill>
                <a:effectLst/>
                <a:latin typeface="+mn-lt"/>
                <a:ea typeface="+mn-ea"/>
                <a:cs typeface="+mn-cs"/>
              </a:rPr>
              <a:t>Quelle était la seule manière pour que le péché fût expié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9</a:t>
            </a:fld>
            <a:endParaRPr lang="es-ES"/>
          </a:p>
        </p:txBody>
      </p:sp>
    </p:spTree>
    <p:extLst>
      <p:ext uri="{BB962C8B-B14F-4D97-AF65-F5344CB8AC3E}">
        <p14:creationId xmlns:p14="http://schemas.microsoft.com/office/powerpoint/2010/main" val="2357600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16/06/2019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4105178971"/>
      </p:ext>
    </p:extLst>
  </p:cSld>
  <p:clrMapOvr>
    <a:masterClrMapping/>
  </p:clrMapOvr>
  <p:transition spd="slow">
    <p:strips dir="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16/06/2019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421566269"/>
      </p:ext>
    </p:extLst>
  </p:cSld>
  <p:clrMapOvr>
    <a:masterClrMapping/>
  </p:clrMapOvr>
  <p:transition spd="slow">
    <p:strips dir="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16/06/2019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674778120"/>
      </p:ext>
    </p:extLst>
  </p:cSld>
  <p:clrMapOvr>
    <a:masterClrMapping/>
  </p:clrMapOvr>
  <p:transition spd="slow">
    <p:strips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16/06/2019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018695154"/>
      </p:ext>
    </p:extLst>
  </p:cSld>
  <p:clrMapOvr>
    <a:masterClrMapping/>
  </p:clrMapOvr>
  <p:transition spd="slow">
    <p:strips dir="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16/06/2019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279988351"/>
      </p:ext>
    </p:extLst>
  </p:cSld>
  <p:clrMapOvr>
    <a:masterClrMapping/>
  </p:clrMapOvr>
  <p:transition spd="slow">
    <p:strips dir="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ED2CDC87-140F-4FB9-8131-42EAC3962AF7}" type="datetimeFigureOut">
              <a:rPr lang="es-ES" smtClean="0"/>
              <a:t>16/06/2019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125754298"/>
      </p:ext>
    </p:extLst>
  </p:cSld>
  <p:clrMapOvr>
    <a:masterClrMapping/>
  </p:clrMapOvr>
  <p:transition spd="slow">
    <p:strips dir="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ED2CDC87-140F-4FB9-8131-42EAC3962AF7}" type="datetimeFigureOut">
              <a:rPr lang="es-ES" smtClean="0"/>
              <a:t>16/06/2019</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893279541"/>
      </p:ext>
    </p:extLst>
  </p:cSld>
  <p:clrMapOvr>
    <a:masterClrMapping/>
  </p:clrMapOvr>
  <p:transition spd="slow">
    <p:strips dir="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ED2CDC87-140F-4FB9-8131-42EAC3962AF7}" type="datetimeFigureOut">
              <a:rPr lang="es-ES" smtClean="0"/>
              <a:t>16/06/2019</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352833425"/>
      </p:ext>
    </p:extLst>
  </p:cSld>
  <p:clrMapOvr>
    <a:masterClrMapping/>
  </p:clrMapOvr>
  <p:transition spd="slow">
    <p:strips dir="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D2CDC87-140F-4FB9-8131-42EAC3962AF7}" type="datetimeFigureOut">
              <a:rPr lang="es-ES" smtClean="0"/>
              <a:t>16/06/2019</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281493283"/>
      </p:ext>
    </p:extLst>
  </p:cSld>
  <p:clrMapOvr>
    <a:masterClrMapping/>
  </p:clrMapOvr>
  <p:transition spd="slow">
    <p:strips dir="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16/06/2019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846252456"/>
      </p:ext>
    </p:extLst>
  </p:cSld>
  <p:clrMapOvr>
    <a:masterClrMapping/>
  </p:clrMapOvr>
  <p:transition spd="slow">
    <p:strips dir="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16/06/2019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582283163"/>
      </p:ext>
    </p:extLst>
  </p:cSld>
  <p:clrMapOvr>
    <a:masterClrMapping/>
  </p:clrMapOvr>
  <p:transition spd="slow">
    <p:strips dir="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CDC87-140F-4FB9-8131-42EAC3962AF7}" type="datetimeFigureOut">
              <a:rPr lang="es-ES" smtClean="0"/>
              <a:t>16/06/2019</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6C538-319D-4353-B6DD-0834C40CB35E}" type="slidenum">
              <a:rPr lang="es-ES" smtClean="0"/>
              <a:t>‹Nº›</a:t>
            </a:fld>
            <a:endParaRPr lang="es-ES"/>
          </a:p>
        </p:txBody>
      </p:sp>
    </p:spTree>
    <p:extLst>
      <p:ext uri="{BB962C8B-B14F-4D97-AF65-F5344CB8AC3E}">
        <p14:creationId xmlns:p14="http://schemas.microsoft.com/office/powerpoint/2010/main" val="2996072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strips dir="rd"/>
  </p:transition>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0" i="0" u="none"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18.jpeg"/></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22.jpeg"/></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25.jpeg"/></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27.jpeg"/></Relationships>
</file>

<file path=ppt/slides/_rels/slide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29.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5.png"/><Relationship Id="rId5" Type="http://schemas.openxmlformats.org/officeDocument/2006/relationships/image" Target="../media/image2.png"/><Relationship Id="rId4"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2" descr="C:\Users\Gerhard\Documents\_Estudios Biblicos PPT\_Frances\A los pies de JesusFR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9143999" cy="68579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2053" name="2 CuadroTexto"/>
          <p:cNvSpPr txBox="1">
            <a:spLocks noChangeArrowheads="1"/>
          </p:cNvSpPr>
          <p:nvPr>
            <p:custDataLst>
              <p:tags r:id="rId2"/>
            </p:custDataLst>
          </p:nvPr>
        </p:nvSpPr>
        <p:spPr bwMode="auto">
          <a:xfrm>
            <a:off x="0" y="6404510"/>
            <a:ext cx="34198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r>
              <a:rPr lang="es-ES" sz="1200" b="0" u="none" dirty="0" err="1">
                <a:latin typeface="Swis721 LtEx BT" pitchFamily="34" charset="0"/>
              </a:rPr>
              <a:t>Association</a:t>
            </a:r>
            <a:r>
              <a:rPr lang="es-ES" sz="1200" b="0" u="none" dirty="0">
                <a:latin typeface="Swis721 LtEx BT" pitchFamily="34" charset="0"/>
              </a:rPr>
              <a:t> G</a:t>
            </a:r>
            <a:r>
              <a:rPr lang="es-ES" sz="1200" b="0" u="none" dirty="0" smtClean="0">
                <a:latin typeface="Swis721 LtEx BT" pitchFamily="34" charset="0"/>
              </a:rPr>
              <a:t>énérale</a:t>
            </a:r>
            <a:endParaRPr lang="es-ES" sz="1200" b="0" u="none" dirty="0">
              <a:latin typeface="Swis721 LtEx BT" pitchFamily="34" charset="0"/>
            </a:endParaRPr>
          </a:p>
          <a:p>
            <a:pPr algn="ctr" eaLnBrk="1" hangingPunct="1"/>
            <a:r>
              <a:rPr lang="es-ES" sz="1200" b="0" u="none" dirty="0" err="1">
                <a:latin typeface="Swis721 LtEx BT" pitchFamily="34" charset="0"/>
              </a:rPr>
              <a:t>Département</a:t>
            </a:r>
            <a:r>
              <a:rPr lang="es-ES" sz="1200" b="0" u="none" dirty="0">
                <a:latin typeface="Swis721 LtEx BT" pitchFamily="34" charset="0"/>
              </a:rPr>
              <a:t> </a:t>
            </a:r>
            <a:r>
              <a:rPr lang="es-ES" sz="1200" b="0" u="none" dirty="0" err="1" smtClean="0">
                <a:latin typeface="Swis721 LtEx BT" pitchFamily="34" charset="0"/>
              </a:rPr>
              <a:t>Multimédia</a:t>
            </a:r>
            <a:endParaRPr lang="es-ES" sz="1200" b="0" u="none" dirty="0">
              <a:latin typeface="Swis721 LtEx BT" pitchFamily="34" charset="0"/>
            </a:endParaRPr>
          </a:p>
        </p:txBody>
      </p:sp>
    </p:spTree>
    <p:custDataLst>
      <p:tags r:id="rId1"/>
    </p:custDataLst>
    <p:extLst>
      <p:ext uri="{BB962C8B-B14F-4D97-AF65-F5344CB8AC3E}">
        <p14:creationId xmlns:p14="http://schemas.microsoft.com/office/powerpoint/2010/main" val="17313306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fade">
                                      <p:cBhvr>
                                        <p:cTn id="7" dur="500"/>
                                        <p:tgtEl>
                                          <p:spTgt spid="205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J:\Mis Docs\_Multimedia IMS\Curso Biblico PPS\Tema 10\tema 10 somb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10 El secreto del arca de oro\DEG-LATERA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7"/>
            <a:ext cx="9142413" cy="685641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861048"/>
            <a:ext cx="9198822" cy="301751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28016" y="900009"/>
            <a:ext cx="2788264" cy="584775"/>
          </a:xfrm>
          <a:prstGeom prst="rect">
            <a:avLst/>
          </a:prstGeom>
        </p:spPr>
        <p:txBody>
          <a:bodyPr wrap="none">
            <a:spAutoFit/>
          </a:bodyPr>
          <a:lstStyle/>
          <a:p>
            <a:r>
              <a:rPr lang="es-ES" sz="3200" b="1" dirty="0" err="1">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Hébreux</a:t>
            </a:r>
            <a:r>
              <a:rPr lang="es-ES" sz="3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 </a:t>
            </a:r>
            <a:r>
              <a:rPr lang="es-ES" sz="3200" b="1" dirty="0" smtClean="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9 : 22</a:t>
            </a:r>
            <a:endParaRPr lang="es-ES" sz="3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endParaRPr>
          </a:p>
        </p:txBody>
      </p:sp>
      <p:sp>
        <p:nvSpPr>
          <p:cNvPr id="8" name="7 Rectángulo"/>
          <p:cNvSpPr/>
          <p:nvPr/>
        </p:nvSpPr>
        <p:spPr>
          <a:xfrm>
            <a:off x="531739" y="2276872"/>
            <a:ext cx="5984477" cy="230832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fr-FR" sz="3600" b="1" i="1" spc="50" dirty="0">
                <a:ln w="11430"/>
                <a:solidFill>
                  <a:srgbClr val="002060"/>
                </a:solidFill>
                <a:effectLst>
                  <a:outerShdw blurRad="76200" dist="50800" dir="5400000" algn="tl" rotWithShape="0">
                    <a:srgbClr val="000000">
                      <a:alpha val="65000"/>
                    </a:srgbClr>
                  </a:outerShdw>
                </a:effectLst>
                <a:latin typeface="Myriad Pro" pitchFamily="34" charset="0"/>
              </a:rPr>
              <a:t>« Et presque tout, d'après la loi, est purifié avec du sang, </a:t>
            </a:r>
            <a:r>
              <a:rPr lang="fr-FR" sz="3600" b="1" i="1" spc="50" dirty="0">
                <a:ln w="11430"/>
                <a:solidFill>
                  <a:srgbClr val="FF0000"/>
                </a:solidFill>
                <a:effectLst>
                  <a:outerShdw blurRad="76200" dist="50800" dir="5400000" algn="tl" rotWithShape="0">
                    <a:srgbClr val="000000">
                      <a:alpha val="65000"/>
                    </a:srgbClr>
                  </a:outerShdw>
                </a:effectLst>
                <a:latin typeface="Myriad Pro" pitchFamily="34" charset="0"/>
              </a:rPr>
              <a:t>et sans effusion de sang il n'y a pas de pardon</a:t>
            </a:r>
            <a:r>
              <a:rPr lang="fr-FR" sz="36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p>
        </p:txBody>
      </p:sp>
    </p:spTree>
    <p:extLst>
      <p:ext uri="{BB962C8B-B14F-4D97-AF65-F5344CB8AC3E}">
        <p14:creationId xmlns:p14="http://schemas.microsoft.com/office/powerpoint/2010/main" val="124905352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2" presetClass="entr" presetSubtype="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0\tema 10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10 El secreto del arca de oro\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351"/>
            <a:ext cx="9142413" cy="685641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5229200"/>
            <a:ext cx="9198822" cy="1846465"/>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827584" y="2276872"/>
            <a:ext cx="5976664" cy="2862322"/>
          </a:xfrm>
          <a:prstGeom prst="rect">
            <a:avLst/>
          </a:prstGeom>
        </p:spPr>
        <p:txBody>
          <a:bodyPr wrap="square">
            <a:spAutoFit/>
            <a:scene3d>
              <a:camera prst="orthographicFront"/>
              <a:lightRig rig="threePt" dir="t"/>
            </a:scene3d>
            <a:sp3d extrusionH="57150">
              <a:bevelT w="38100" h="38100"/>
            </a:sp3d>
          </a:bodyPr>
          <a:lstStyle/>
          <a:p>
            <a:r>
              <a:rPr lang="fr-FR" sz="6000" dirty="0">
                <a:ln w="18415" cmpd="sng">
                  <a:gradFill flip="none" rotWithShape="1">
                    <a:gsLst>
                      <a:gs pos="0">
                        <a:srgbClr val="000000"/>
                      </a:gs>
                      <a:gs pos="20000">
                        <a:srgbClr val="000040"/>
                      </a:gs>
                      <a:gs pos="50000">
                        <a:srgbClr val="400040"/>
                      </a:gs>
                      <a:gs pos="75000">
                        <a:srgbClr val="8F0040"/>
                      </a:gs>
                      <a:gs pos="89999">
                        <a:srgbClr val="F27300"/>
                      </a:gs>
                      <a:gs pos="100000">
                        <a:srgbClr val="FFBF00"/>
                      </a:gs>
                    </a:gsLst>
                    <a:lin ang="2700000" scaled="1"/>
                    <a:tileRect/>
                  </a:gradFill>
                  <a:prstDash val="solid"/>
                </a:ln>
                <a:solidFill>
                  <a:srgbClr val="FFFFFF"/>
                </a:solidFill>
                <a:effectLst>
                  <a:outerShdw blurRad="63500" dir="3600000" algn="tl" rotWithShape="0">
                    <a:srgbClr val="000000">
                      <a:alpha val="70000"/>
                    </a:srgbClr>
                  </a:outerShdw>
                </a:effectLst>
                <a:latin typeface="Berlin Sans FB Demi" pitchFamily="34" charset="0"/>
              </a:rPr>
              <a:t>DIEU </a:t>
            </a:r>
            <a:endParaRPr lang="fr-FR" sz="6000" dirty="0" smtClean="0">
              <a:ln w="18415" cmpd="sng">
                <a:gradFill flip="none" rotWithShape="1">
                  <a:gsLst>
                    <a:gs pos="0">
                      <a:srgbClr val="000000"/>
                    </a:gs>
                    <a:gs pos="20000">
                      <a:srgbClr val="000040"/>
                    </a:gs>
                    <a:gs pos="50000">
                      <a:srgbClr val="400040"/>
                    </a:gs>
                    <a:gs pos="75000">
                      <a:srgbClr val="8F0040"/>
                    </a:gs>
                    <a:gs pos="89999">
                      <a:srgbClr val="F27300"/>
                    </a:gs>
                    <a:gs pos="100000">
                      <a:srgbClr val="FFBF00"/>
                    </a:gs>
                  </a:gsLst>
                  <a:lin ang="2700000" scaled="1"/>
                  <a:tileRect/>
                </a:gradFill>
                <a:prstDash val="solid"/>
              </a:ln>
              <a:solidFill>
                <a:srgbClr val="FFFFFF"/>
              </a:solidFill>
              <a:effectLst>
                <a:outerShdw blurRad="63500" dir="3600000" algn="tl" rotWithShape="0">
                  <a:srgbClr val="000000">
                    <a:alpha val="70000"/>
                  </a:srgbClr>
                </a:outerShdw>
              </a:effectLst>
              <a:latin typeface="Berlin Sans FB Demi" pitchFamily="34" charset="0"/>
            </a:endParaRPr>
          </a:p>
          <a:p>
            <a:r>
              <a:rPr lang="fr-FR" sz="6000" dirty="0" smtClean="0">
                <a:ln w="18415" cmpd="sng">
                  <a:gradFill flip="none" rotWithShape="1">
                    <a:gsLst>
                      <a:gs pos="0">
                        <a:srgbClr val="000000"/>
                      </a:gs>
                      <a:gs pos="20000">
                        <a:srgbClr val="000040"/>
                      </a:gs>
                      <a:gs pos="50000">
                        <a:srgbClr val="400040"/>
                      </a:gs>
                      <a:gs pos="75000">
                        <a:srgbClr val="8F0040"/>
                      </a:gs>
                      <a:gs pos="89999">
                        <a:srgbClr val="F27300"/>
                      </a:gs>
                      <a:gs pos="100000">
                        <a:srgbClr val="FFBF00"/>
                      </a:gs>
                    </a:gsLst>
                    <a:lin ang="2700000" scaled="1"/>
                    <a:tileRect/>
                  </a:gradFill>
                  <a:prstDash val="solid"/>
                </a:ln>
                <a:solidFill>
                  <a:srgbClr val="FFFFFF"/>
                </a:solidFill>
                <a:effectLst>
                  <a:outerShdw blurRad="63500" dir="3600000" algn="tl" rotWithShape="0">
                    <a:srgbClr val="000000">
                      <a:alpha val="70000"/>
                    </a:srgbClr>
                  </a:outerShdw>
                </a:effectLst>
                <a:latin typeface="Berlin Sans FB Demi" pitchFamily="34" charset="0"/>
              </a:rPr>
              <a:t>SE </a:t>
            </a:r>
            <a:r>
              <a:rPr lang="fr-FR" sz="6000" dirty="0">
                <a:ln w="18415" cmpd="sng">
                  <a:gradFill flip="none" rotWithShape="1">
                    <a:gsLst>
                      <a:gs pos="0">
                        <a:srgbClr val="000000"/>
                      </a:gs>
                      <a:gs pos="20000">
                        <a:srgbClr val="000040"/>
                      </a:gs>
                      <a:gs pos="50000">
                        <a:srgbClr val="400040"/>
                      </a:gs>
                      <a:gs pos="75000">
                        <a:srgbClr val="8F0040"/>
                      </a:gs>
                      <a:gs pos="89999">
                        <a:srgbClr val="F27300"/>
                      </a:gs>
                      <a:gs pos="100000">
                        <a:srgbClr val="FFBF00"/>
                      </a:gs>
                    </a:gsLst>
                    <a:lin ang="2700000" scaled="1"/>
                    <a:tileRect/>
                  </a:gradFill>
                  <a:prstDash val="solid"/>
                </a:ln>
                <a:solidFill>
                  <a:srgbClr val="FFFFFF"/>
                </a:solidFill>
                <a:effectLst>
                  <a:outerShdw blurRad="63500" dir="3600000" algn="tl" rotWithShape="0">
                    <a:srgbClr val="000000">
                      <a:alpha val="70000"/>
                    </a:srgbClr>
                  </a:outerShdw>
                </a:effectLst>
                <a:latin typeface="Berlin Sans FB Demi" pitchFamily="34" charset="0"/>
              </a:rPr>
              <a:t>RÉVÈLE </a:t>
            </a:r>
            <a:endParaRPr lang="fr-FR" sz="6000" dirty="0" smtClean="0">
              <a:ln w="18415" cmpd="sng">
                <a:gradFill flip="none" rotWithShape="1">
                  <a:gsLst>
                    <a:gs pos="0">
                      <a:srgbClr val="000000"/>
                    </a:gs>
                    <a:gs pos="20000">
                      <a:srgbClr val="000040"/>
                    </a:gs>
                    <a:gs pos="50000">
                      <a:srgbClr val="400040"/>
                    </a:gs>
                    <a:gs pos="75000">
                      <a:srgbClr val="8F0040"/>
                    </a:gs>
                    <a:gs pos="89999">
                      <a:srgbClr val="F27300"/>
                    </a:gs>
                    <a:gs pos="100000">
                      <a:srgbClr val="FFBF00"/>
                    </a:gs>
                  </a:gsLst>
                  <a:lin ang="2700000" scaled="1"/>
                  <a:tileRect/>
                </a:gradFill>
                <a:prstDash val="solid"/>
              </a:ln>
              <a:solidFill>
                <a:srgbClr val="FFFFFF"/>
              </a:solidFill>
              <a:effectLst>
                <a:outerShdw blurRad="63500" dir="3600000" algn="tl" rotWithShape="0">
                  <a:srgbClr val="000000">
                    <a:alpha val="70000"/>
                  </a:srgbClr>
                </a:outerShdw>
              </a:effectLst>
              <a:latin typeface="Berlin Sans FB Demi" pitchFamily="34" charset="0"/>
            </a:endParaRPr>
          </a:p>
          <a:p>
            <a:r>
              <a:rPr lang="fr-FR" sz="6000" dirty="0" smtClean="0">
                <a:ln w="18415" cmpd="sng">
                  <a:gradFill flip="none" rotWithShape="1">
                    <a:gsLst>
                      <a:gs pos="0">
                        <a:srgbClr val="000000"/>
                      </a:gs>
                      <a:gs pos="20000">
                        <a:srgbClr val="000040"/>
                      </a:gs>
                      <a:gs pos="50000">
                        <a:srgbClr val="400040"/>
                      </a:gs>
                      <a:gs pos="75000">
                        <a:srgbClr val="8F0040"/>
                      </a:gs>
                      <a:gs pos="89999">
                        <a:srgbClr val="F27300"/>
                      </a:gs>
                      <a:gs pos="100000">
                        <a:srgbClr val="FFBF00"/>
                      </a:gs>
                    </a:gsLst>
                    <a:lin ang="2700000" scaled="1"/>
                    <a:tileRect/>
                  </a:gradFill>
                  <a:prstDash val="solid"/>
                </a:ln>
                <a:solidFill>
                  <a:srgbClr val="FFFFFF"/>
                </a:solidFill>
                <a:effectLst>
                  <a:outerShdw blurRad="63500" dir="3600000" algn="tl" rotWithShape="0">
                    <a:srgbClr val="000000">
                      <a:alpha val="70000"/>
                    </a:srgbClr>
                  </a:outerShdw>
                </a:effectLst>
                <a:latin typeface="Berlin Sans FB Demi" pitchFamily="34" charset="0"/>
              </a:rPr>
              <a:t>À </a:t>
            </a:r>
            <a:r>
              <a:rPr lang="fr-FR" sz="6000" dirty="0">
                <a:ln w="18415" cmpd="sng">
                  <a:gradFill flip="none" rotWithShape="1">
                    <a:gsLst>
                      <a:gs pos="0">
                        <a:srgbClr val="000000"/>
                      </a:gs>
                      <a:gs pos="20000">
                        <a:srgbClr val="000040"/>
                      </a:gs>
                      <a:gs pos="50000">
                        <a:srgbClr val="400040"/>
                      </a:gs>
                      <a:gs pos="75000">
                        <a:srgbClr val="8F0040"/>
                      </a:gs>
                      <a:gs pos="89999">
                        <a:srgbClr val="F27300"/>
                      </a:gs>
                      <a:gs pos="100000">
                        <a:srgbClr val="FFBF00"/>
                      </a:gs>
                    </a:gsLst>
                    <a:lin ang="2700000" scaled="1"/>
                    <a:tileRect/>
                  </a:gradFill>
                  <a:prstDash val="solid"/>
                </a:ln>
                <a:solidFill>
                  <a:srgbClr val="FFFFFF"/>
                </a:solidFill>
                <a:effectLst>
                  <a:outerShdw blurRad="63500" dir="3600000" algn="tl" rotWithShape="0">
                    <a:srgbClr val="000000">
                      <a:alpha val="70000"/>
                    </a:srgbClr>
                  </a:outerShdw>
                </a:effectLst>
                <a:latin typeface="Berlin Sans FB Demi" pitchFamily="34" charset="0"/>
              </a:rPr>
              <a:t>L’HOMME</a:t>
            </a:r>
            <a:endParaRPr lang="es-ES" sz="6000" dirty="0">
              <a:ln w="18415" cmpd="sng">
                <a:gradFill flip="none" rotWithShape="1">
                  <a:gsLst>
                    <a:gs pos="0">
                      <a:srgbClr val="000000"/>
                    </a:gs>
                    <a:gs pos="20000">
                      <a:srgbClr val="000040"/>
                    </a:gs>
                    <a:gs pos="50000">
                      <a:srgbClr val="400040"/>
                    </a:gs>
                    <a:gs pos="75000">
                      <a:srgbClr val="8F0040"/>
                    </a:gs>
                    <a:gs pos="89999">
                      <a:srgbClr val="F27300"/>
                    </a:gs>
                    <a:gs pos="100000">
                      <a:srgbClr val="FFBF00"/>
                    </a:gs>
                  </a:gsLst>
                  <a:lin ang="2700000" scaled="1"/>
                  <a:tileRect/>
                </a:gradFill>
                <a:prstDash val="solid"/>
              </a:ln>
              <a:solidFill>
                <a:srgbClr val="FFFFFF"/>
              </a:solidFill>
              <a:effectLst>
                <a:outerShdw blurRad="63500" dir="3600000" algn="tl" rotWithShape="0">
                  <a:srgbClr val="000000">
                    <a:alpha val="70000"/>
                  </a:srgbClr>
                </a:outerShdw>
              </a:effectLst>
              <a:latin typeface="Berlin Sans FB Demi" pitchFamily="34" charset="0"/>
            </a:endParaRPr>
          </a:p>
        </p:txBody>
      </p:sp>
    </p:spTree>
    <p:extLst>
      <p:ext uri="{BB962C8B-B14F-4D97-AF65-F5344CB8AC3E}">
        <p14:creationId xmlns:p14="http://schemas.microsoft.com/office/powerpoint/2010/main" val="347827394"/>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0\tema 10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10 El secreto del arca de oro\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351"/>
            <a:ext cx="9142413" cy="685641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5229200"/>
            <a:ext cx="9198822" cy="1846465"/>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331640" y="2344812"/>
            <a:ext cx="5976664" cy="2585323"/>
          </a:xfrm>
          <a:prstGeom prst="rect">
            <a:avLst/>
          </a:prstGeom>
        </p:spPr>
        <p:txBody>
          <a:bodyPr wrap="square">
            <a:spAutoFit/>
          </a:bodyPr>
          <a:lstStyle/>
          <a:p>
            <a:r>
              <a:rPr lang="fr-FR"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Q</a:t>
            </a:r>
            <a:r>
              <a:rPr lang="fr-FR" sz="5400" b="1" dirty="0"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u’est-ce </a:t>
            </a:r>
            <a:r>
              <a:rPr lang="fr-FR"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que Dieu ordonna à Moïse de </a:t>
            </a:r>
            <a:r>
              <a:rPr lang="fr-FR" sz="5400" b="1" dirty="0"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faire ? </a:t>
            </a:r>
            <a:endParaRPr lang="fr-FR"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endParaRPr>
          </a:p>
        </p:txBody>
      </p:sp>
    </p:spTree>
    <p:extLst>
      <p:ext uri="{BB962C8B-B14F-4D97-AF65-F5344CB8AC3E}">
        <p14:creationId xmlns:p14="http://schemas.microsoft.com/office/powerpoint/2010/main" val="20180184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J:\Mis Docs\_Multimedia IMS\Curso Biblico PPS\Tema 10\tema 10 santuari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10 El secreto del arca de oro\DEG-LATERA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7"/>
            <a:ext cx="9142413" cy="685641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861048"/>
            <a:ext cx="9198822" cy="301751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28016" y="900009"/>
            <a:ext cx="2994922" cy="584775"/>
          </a:xfrm>
          <a:prstGeom prst="rect">
            <a:avLst/>
          </a:prstGeom>
        </p:spPr>
        <p:txBody>
          <a:bodyPr wrap="none">
            <a:spAutoFit/>
          </a:bodyPr>
          <a:lstStyle/>
          <a:p>
            <a:r>
              <a:rPr lang="es-ES" sz="3200" b="1" dirty="0" err="1">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Exode</a:t>
            </a:r>
            <a:r>
              <a:rPr lang="es-ES" sz="3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 </a:t>
            </a:r>
            <a:r>
              <a:rPr lang="es-ES" sz="3200" b="1" dirty="0" smtClean="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25 : 8</a:t>
            </a:r>
            <a:r>
              <a:rPr lang="es-ES" sz="3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 40</a:t>
            </a:r>
          </a:p>
        </p:txBody>
      </p:sp>
      <p:sp>
        <p:nvSpPr>
          <p:cNvPr id="8" name="7 Rectángulo"/>
          <p:cNvSpPr/>
          <p:nvPr/>
        </p:nvSpPr>
        <p:spPr>
          <a:xfrm>
            <a:off x="428016" y="1712997"/>
            <a:ext cx="4215991" cy="452431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fr-FR"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 Ils </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rPr>
              <a:t>me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rPr>
              <a:t>feront un sanctuaire, et j'habiterai au milieu d'eux</a:t>
            </a:r>
            <a:r>
              <a:rPr lang="fr-FR"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a:t>
            </a:r>
            <a:r>
              <a:rPr lang="fr-FR"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 »</a:t>
            </a:r>
          </a:p>
          <a:p>
            <a:pPr lvl="0"/>
            <a:endPar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endParaRPr>
          </a:p>
          <a:p>
            <a:pPr lvl="0"/>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 </a:t>
            </a:r>
            <a:r>
              <a:rPr lang="fr-FR"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Regarde</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rPr>
              <a:t>, et fais d'après le modèle qui t'est montré sur la montagne</a:t>
            </a:r>
            <a:r>
              <a:rPr lang="fr-FR"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 »</a:t>
            </a:r>
            <a:endPar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282957462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par>
                          <p:cTn id="12" fill="hold">
                            <p:stCondLst>
                              <p:cond delay="1050"/>
                            </p:stCondLst>
                            <p:childTnLst>
                              <p:par>
                                <p:cTn id="13" presetID="42"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par>
                          <p:cTn id="18" fill="hold">
                            <p:stCondLst>
                              <p:cond delay="2050"/>
                            </p:stCondLst>
                            <p:childTnLst>
                              <p:par>
                                <p:cTn id="19" presetID="22" presetClass="entr" presetSubtype="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J:\Mis Docs\_Multimedia IMS\Curso Biblico PPS\Tema 10\tema 10 santuario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861048"/>
            <a:ext cx="9198822" cy="301751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323528" y="260648"/>
            <a:ext cx="3073534" cy="584775"/>
          </a:xfrm>
          <a:prstGeom prst="rect">
            <a:avLst/>
          </a:prstGeom>
        </p:spPr>
        <p:txBody>
          <a:bodyPr wrap="none">
            <a:spAutoFit/>
          </a:bodyPr>
          <a:lstStyle/>
          <a:p>
            <a:pPr>
              <a:defRPr/>
            </a:pPr>
            <a:r>
              <a:rPr lang="es-ES" sz="3200" b="1" dirty="0">
                <a:ln w="1905"/>
                <a:gradFill>
                  <a:gsLst>
                    <a:gs pos="0">
                      <a:schemeClr val="accent6">
                        <a:shade val="20000"/>
                        <a:satMod val="200000"/>
                        <a:lumMod val="0"/>
                      </a:schemeClr>
                    </a:gs>
                    <a:gs pos="73000">
                      <a:schemeClr val="accent6">
                        <a:tint val="90000"/>
                        <a:shade val="89000"/>
                        <a:satMod val="220000"/>
                        <a:lumMod val="76000"/>
                      </a:schemeClr>
                    </a:gs>
                    <a:gs pos="100000">
                      <a:schemeClr val="accent6">
                        <a:tint val="12000"/>
                        <a:satMod val="255000"/>
                        <a:lumMod val="63000"/>
                      </a:schemeClr>
                    </a:gs>
                  </a:gsLst>
                  <a:lin ang="5400000"/>
                </a:gradFill>
                <a:effectLst>
                  <a:innerShdw blurRad="69850" dist="43180" dir="5400000">
                    <a:srgbClr val="000000">
                      <a:alpha val="65000"/>
                    </a:srgbClr>
                  </a:innerShdw>
                </a:effectLst>
                <a:latin typeface="Myriad Pro" pitchFamily="34" charset="0"/>
              </a:rPr>
              <a:t>LE TABERNACLE</a:t>
            </a:r>
            <a:endParaRPr lang="es-AR" sz="3200" dirty="0"/>
          </a:p>
        </p:txBody>
      </p:sp>
    </p:spTree>
    <p:extLst>
      <p:ext uri="{BB962C8B-B14F-4D97-AF65-F5344CB8AC3E}">
        <p14:creationId xmlns:p14="http://schemas.microsoft.com/office/powerpoint/2010/main" val="21753357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par>
                          <p:cTn id="12" fill="hold">
                            <p:stCondLst>
                              <p:cond delay="10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0\tema 10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10 El secreto del arca de oro\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351"/>
            <a:ext cx="9142413" cy="685641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5229200"/>
            <a:ext cx="9198822" cy="1846465"/>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539552" y="1844824"/>
            <a:ext cx="8136904" cy="2585323"/>
          </a:xfrm>
          <a:prstGeom prst="rect">
            <a:avLst/>
          </a:prstGeom>
        </p:spPr>
        <p:txBody>
          <a:bodyPr wrap="square">
            <a:spAutoFit/>
          </a:bodyPr>
          <a:lstStyle/>
          <a:p>
            <a:r>
              <a:rPr lang="fr-FR"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Quelles étaient les dimensions du parvis autour du </a:t>
            </a:r>
            <a:r>
              <a:rPr lang="fr-FR" sz="5400" b="1" dirty="0"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tabernacle ?</a:t>
            </a:r>
            <a:endPar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endParaRPr>
          </a:p>
        </p:txBody>
      </p:sp>
    </p:spTree>
    <p:extLst>
      <p:ext uri="{BB962C8B-B14F-4D97-AF65-F5344CB8AC3E}">
        <p14:creationId xmlns:p14="http://schemas.microsoft.com/office/powerpoint/2010/main" val="11646931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J:\Mis Docs\_Multimedia IMS\Curso Biblico PPS\Tema 10\tema 10 santuari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Gerhard\Documents\_Estudios Biblicos PPT\10 El secreto del arca de oro\DEG-LATERA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7"/>
            <a:ext cx="9142413" cy="685641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1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861048"/>
            <a:ext cx="9198822" cy="301751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28016" y="900009"/>
            <a:ext cx="2576539" cy="584775"/>
          </a:xfrm>
          <a:prstGeom prst="rect">
            <a:avLst/>
          </a:prstGeom>
        </p:spPr>
        <p:txBody>
          <a:bodyPr wrap="none">
            <a:spAutoFit/>
          </a:bodyPr>
          <a:lstStyle/>
          <a:p>
            <a:r>
              <a:rPr lang="es-ES" sz="3200" b="1" dirty="0" err="1">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Exode</a:t>
            </a:r>
            <a:r>
              <a:rPr lang="es-ES" sz="3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 </a:t>
            </a:r>
            <a:r>
              <a:rPr lang="es-ES" sz="3200" b="1" dirty="0" smtClean="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27 : 18</a:t>
            </a:r>
            <a:endParaRPr lang="es-ES" sz="3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endParaRPr>
          </a:p>
        </p:txBody>
      </p:sp>
      <p:sp>
        <p:nvSpPr>
          <p:cNvPr id="8" name="7 Rectángulo"/>
          <p:cNvSpPr/>
          <p:nvPr/>
        </p:nvSpPr>
        <p:spPr>
          <a:xfrm>
            <a:off x="395536" y="1556792"/>
            <a:ext cx="7344816" cy="181588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fr-FR" sz="2800" b="1" i="1" spc="50" dirty="0">
                <a:ln w="11430"/>
                <a:solidFill>
                  <a:srgbClr val="002060"/>
                </a:solidFill>
                <a:effectLst>
                  <a:outerShdw blurRad="76200" dist="50800" dir="5400000" algn="tl" rotWithShape="0">
                    <a:srgbClr val="000000">
                      <a:alpha val="65000"/>
                    </a:srgbClr>
                  </a:outerShdw>
                </a:effectLst>
                <a:latin typeface="Myriad Pro" pitchFamily="34" charset="0"/>
              </a:rPr>
              <a:t>« La </a:t>
            </a:r>
            <a:r>
              <a:rPr lang="fr-FR" sz="2800" b="1" i="1" spc="50" dirty="0">
                <a:ln w="11430"/>
                <a:solidFill>
                  <a:srgbClr val="FF0000"/>
                </a:solidFill>
                <a:effectLst>
                  <a:outerShdw blurRad="76200" dist="50800" dir="5400000" algn="tl" rotWithShape="0">
                    <a:srgbClr val="000000">
                      <a:alpha val="65000"/>
                    </a:srgbClr>
                  </a:outerShdw>
                </a:effectLst>
                <a:latin typeface="Myriad Pro" pitchFamily="34" charset="0"/>
              </a:rPr>
              <a:t>longueur</a:t>
            </a:r>
            <a:r>
              <a:rPr lang="fr-FR" sz="2800" b="1" i="1" spc="50" dirty="0">
                <a:ln w="11430"/>
                <a:solidFill>
                  <a:srgbClr val="002060"/>
                </a:solidFill>
                <a:effectLst>
                  <a:outerShdw blurRad="76200" dist="50800" dir="5400000" algn="tl" rotWithShape="0">
                    <a:srgbClr val="000000">
                      <a:alpha val="65000"/>
                    </a:srgbClr>
                  </a:outerShdw>
                </a:effectLst>
                <a:latin typeface="Myriad Pro" pitchFamily="34" charset="0"/>
              </a:rPr>
              <a:t> du parvis sera de cent coudées, sa </a:t>
            </a:r>
            <a:r>
              <a:rPr lang="fr-FR" sz="2800" b="1" i="1" spc="50" dirty="0">
                <a:ln w="11430"/>
                <a:solidFill>
                  <a:srgbClr val="FF0000"/>
                </a:solidFill>
                <a:effectLst>
                  <a:outerShdw blurRad="76200" dist="50800" dir="5400000" algn="tl" rotWithShape="0">
                    <a:srgbClr val="000000">
                      <a:alpha val="65000"/>
                    </a:srgbClr>
                  </a:outerShdw>
                </a:effectLst>
                <a:latin typeface="Myriad Pro" pitchFamily="34" charset="0"/>
              </a:rPr>
              <a:t>largeur</a:t>
            </a:r>
            <a:r>
              <a:rPr lang="fr-FR" sz="2800" b="1" i="1" spc="50" dirty="0">
                <a:ln w="11430"/>
                <a:solidFill>
                  <a:srgbClr val="002060"/>
                </a:solidFill>
                <a:effectLst>
                  <a:outerShdw blurRad="76200" dist="50800" dir="5400000" algn="tl" rotWithShape="0">
                    <a:srgbClr val="000000">
                      <a:alpha val="65000"/>
                    </a:srgbClr>
                  </a:outerShdw>
                </a:effectLst>
                <a:latin typeface="Myriad Pro" pitchFamily="34" charset="0"/>
              </a:rPr>
              <a:t> de cinquante de chaque côté, et sa </a:t>
            </a:r>
            <a:r>
              <a:rPr lang="fr-FR" sz="2800" b="1" i="1" spc="50" dirty="0">
                <a:ln w="11430"/>
                <a:solidFill>
                  <a:srgbClr val="FF0000"/>
                </a:solidFill>
                <a:effectLst>
                  <a:outerShdw blurRad="76200" dist="50800" dir="5400000" algn="tl" rotWithShape="0">
                    <a:srgbClr val="000000">
                      <a:alpha val="65000"/>
                    </a:srgbClr>
                  </a:outerShdw>
                </a:effectLst>
                <a:latin typeface="Myriad Pro" pitchFamily="34" charset="0"/>
              </a:rPr>
              <a:t>hauteur</a:t>
            </a:r>
            <a:r>
              <a:rPr lang="fr-FR" sz="2800" b="1" i="1" spc="50" dirty="0">
                <a:ln w="11430"/>
                <a:solidFill>
                  <a:srgbClr val="002060"/>
                </a:solidFill>
                <a:effectLst>
                  <a:outerShdw blurRad="76200" dist="50800" dir="5400000" algn="tl" rotWithShape="0">
                    <a:srgbClr val="000000">
                      <a:alpha val="65000"/>
                    </a:srgbClr>
                  </a:outerShdw>
                </a:effectLst>
                <a:latin typeface="Myriad Pro" pitchFamily="34" charset="0"/>
              </a:rPr>
              <a:t> de cinq coudées; les toiles seront de fin lin retors, et les bases d'airain. »</a:t>
            </a:r>
          </a:p>
        </p:txBody>
      </p:sp>
      <p:sp>
        <p:nvSpPr>
          <p:cNvPr id="28" name="27 Rectángulo"/>
          <p:cNvSpPr/>
          <p:nvPr/>
        </p:nvSpPr>
        <p:spPr>
          <a:xfrm>
            <a:off x="505845" y="4607362"/>
            <a:ext cx="1052982"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L'orient</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p>
          <a:p>
            <a:pPr algn="ct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t>
            </a:r>
            <a:r>
              <a:rPr lang="es-ES"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Est</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t>
            </a:r>
          </a:p>
        </p:txBody>
      </p:sp>
      <p:cxnSp>
        <p:nvCxnSpPr>
          <p:cNvPr id="9" name="8 Conector recto de flecha"/>
          <p:cNvCxnSpPr/>
          <p:nvPr/>
        </p:nvCxnSpPr>
        <p:spPr>
          <a:xfrm>
            <a:off x="4576284" y="5527257"/>
            <a:ext cx="0" cy="998087"/>
          </a:xfrm>
          <a:prstGeom prst="straightConnector1">
            <a:avLst/>
          </a:prstGeom>
          <a:ln w="63500">
            <a:solidFill>
              <a:srgbClr val="C0000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1" name="10 Rectángulo"/>
          <p:cNvSpPr/>
          <p:nvPr/>
        </p:nvSpPr>
        <p:spPr>
          <a:xfrm>
            <a:off x="4644008" y="6093296"/>
            <a:ext cx="4028219" cy="52322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spc="50" dirty="0">
                <a:ln w="11430"/>
                <a:effectLst>
                  <a:outerShdw blurRad="76200" dist="50800" dir="5400000" algn="tl" rotWithShape="0">
                    <a:srgbClr val="000000">
                      <a:alpha val="65000"/>
                    </a:srgbClr>
                  </a:outerShdw>
                </a:effectLst>
                <a:latin typeface="Myriad Pro" pitchFamily="34" charset="0"/>
              </a:rPr>
              <a:t>5</a:t>
            </a:r>
            <a:r>
              <a:rPr lang="es-ES" sz="2800" b="1" spc="50" dirty="0" smtClean="0">
                <a:ln w="11430"/>
                <a:effectLst>
                  <a:outerShdw blurRad="76200" dist="50800" dir="5400000" algn="tl" rotWithShape="0">
                    <a:srgbClr val="000000">
                      <a:alpha val="65000"/>
                    </a:srgbClr>
                  </a:outerShdw>
                </a:effectLst>
                <a:latin typeface="Myriad Pro" pitchFamily="34" charset="0"/>
              </a:rPr>
              <a:t> </a:t>
            </a:r>
            <a:r>
              <a:rPr lang="es-ES" sz="2800" b="1" spc="50" dirty="0" err="1" smtClean="0">
                <a:ln w="11430"/>
                <a:effectLst>
                  <a:outerShdw blurRad="76200" dist="50800" dir="5400000" algn="tl" rotWithShape="0">
                    <a:srgbClr val="000000">
                      <a:alpha val="65000"/>
                    </a:srgbClr>
                  </a:outerShdw>
                </a:effectLst>
                <a:latin typeface="Myriad Pro" pitchFamily="34" charset="0"/>
              </a:rPr>
              <a:t>coudées</a:t>
            </a:r>
            <a:r>
              <a:rPr lang="es-ES" sz="2800" b="1" spc="50" dirty="0" smtClean="0">
                <a:ln w="11430"/>
                <a:effectLst>
                  <a:outerShdw blurRad="76200" dist="50800" dir="5400000" algn="tl" rotWithShape="0">
                    <a:srgbClr val="000000">
                      <a:alpha val="65000"/>
                    </a:srgbClr>
                  </a:outerShdw>
                </a:effectLst>
                <a:latin typeface="Myriad Pro" pitchFamily="34" charset="0"/>
              </a:rPr>
              <a:t> = 2,5 </a:t>
            </a:r>
            <a:r>
              <a:rPr lang="es-ES" sz="2800" b="1" spc="50" dirty="0" err="1">
                <a:ln w="11430"/>
                <a:effectLst>
                  <a:outerShdw blurRad="76200" dist="50800" dir="5400000" algn="tl" rotWithShape="0">
                    <a:srgbClr val="000000">
                      <a:alpha val="65000"/>
                    </a:srgbClr>
                  </a:outerShdw>
                </a:effectLst>
                <a:latin typeface="Myriad Pro" pitchFamily="34" charset="0"/>
              </a:rPr>
              <a:t>mètres</a:t>
            </a:r>
            <a:r>
              <a:rPr lang="es-ES" sz="2800" b="1" spc="50" dirty="0">
                <a:ln w="11430"/>
                <a:effectLst>
                  <a:outerShdw blurRad="76200" dist="50800" dir="5400000" algn="tl" rotWithShape="0">
                    <a:srgbClr val="000000">
                      <a:alpha val="65000"/>
                    </a:srgbClr>
                  </a:outerShdw>
                </a:effectLst>
                <a:latin typeface="Myriad Pro" pitchFamily="34" charset="0"/>
              </a:rPr>
              <a:t> </a:t>
            </a:r>
          </a:p>
        </p:txBody>
      </p:sp>
      <p:cxnSp>
        <p:nvCxnSpPr>
          <p:cNvPr id="12" name="11 Conector recto de flecha"/>
          <p:cNvCxnSpPr/>
          <p:nvPr/>
        </p:nvCxnSpPr>
        <p:spPr>
          <a:xfrm flipV="1">
            <a:off x="3563888" y="3573018"/>
            <a:ext cx="5616624" cy="2376262"/>
          </a:xfrm>
          <a:prstGeom prst="straightConnector1">
            <a:avLst/>
          </a:prstGeom>
          <a:ln w="63500">
            <a:solidFill>
              <a:srgbClr val="C0000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3" name="12 Rectángulo"/>
          <p:cNvSpPr/>
          <p:nvPr/>
        </p:nvSpPr>
        <p:spPr>
          <a:xfrm rot="20239564">
            <a:off x="4283773" y="4152826"/>
            <a:ext cx="4726743" cy="584775"/>
          </a:xfrm>
          <a:prstGeom prst="rect">
            <a:avLst/>
          </a:prstGeom>
        </p:spPr>
        <p:txBody>
          <a:bodyPr wrap="none">
            <a:spAutoFit/>
            <a:scene3d>
              <a:camera prst="orthographicFront">
                <a:rot lat="0" lon="0" rev="0"/>
              </a:camera>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31750">
                  <a:noFill/>
                </a:ln>
                <a:effectLst>
                  <a:outerShdw blurRad="76200" dist="50800" dir="5400000" algn="tl" rotWithShape="0">
                    <a:srgbClr val="000000">
                      <a:alpha val="65000"/>
                    </a:srgbClr>
                  </a:outerShdw>
                </a:effectLst>
                <a:latin typeface="Myriad Pro" pitchFamily="34" charset="0"/>
              </a:rPr>
              <a:t>100 </a:t>
            </a:r>
            <a:r>
              <a:rPr lang="es-ES" sz="3200" b="1" i="1" spc="50" dirty="0" err="1" smtClean="0">
                <a:ln w="31750">
                  <a:noFill/>
                </a:ln>
                <a:effectLst>
                  <a:outerShdw blurRad="76200" dist="50800" dir="5400000" algn="tl" rotWithShape="0">
                    <a:srgbClr val="000000">
                      <a:alpha val="65000"/>
                    </a:srgbClr>
                  </a:outerShdw>
                </a:effectLst>
                <a:latin typeface="Myriad Pro" pitchFamily="34" charset="0"/>
              </a:rPr>
              <a:t>coudées</a:t>
            </a:r>
            <a:r>
              <a:rPr lang="es-ES" sz="3200" b="1" i="1" spc="50" dirty="0" smtClean="0">
                <a:ln w="31750">
                  <a:noFill/>
                </a:ln>
                <a:effectLst>
                  <a:outerShdw blurRad="76200" dist="50800" dir="5400000" algn="tl" rotWithShape="0">
                    <a:srgbClr val="000000">
                      <a:alpha val="65000"/>
                    </a:srgbClr>
                  </a:outerShdw>
                </a:effectLst>
                <a:latin typeface="Myriad Pro" pitchFamily="34" charset="0"/>
              </a:rPr>
              <a:t> = </a:t>
            </a:r>
            <a:r>
              <a:rPr lang="es-ES" sz="3200" b="1" i="1" spc="50" dirty="0">
                <a:ln w="31750">
                  <a:noFill/>
                </a:ln>
                <a:effectLst>
                  <a:outerShdw blurRad="76200" dist="50800" dir="5400000" algn="tl" rotWithShape="0">
                    <a:srgbClr val="000000">
                      <a:alpha val="65000"/>
                    </a:srgbClr>
                  </a:outerShdw>
                </a:effectLst>
                <a:latin typeface="Myriad Pro" pitchFamily="34" charset="0"/>
              </a:rPr>
              <a:t>50 </a:t>
            </a:r>
            <a:r>
              <a:rPr lang="es-ES" sz="3200" b="1" i="1" spc="50" dirty="0" err="1">
                <a:ln w="31750">
                  <a:noFill/>
                </a:ln>
                <a:effectLst>
                  <a:outerShdw blurRad="76200" dist="50800" dir="5400000" algn="tl" rotWithShape="0">
                    <a:srgbClr val="000000">
                      <a:alpha val="65000"/>
                    </a:srgbClr>
                  </a:outerShdw>
                </a:effectLst>
                <a:latin typeface="Myriad Pro" pitchFamily="34" charset="0"/>
              </a:rPr>
              <a:t>mètres</a:t>
            </a:r>
            <a:r>
              <a:rPr lang="es-ES" sz="3200" b="1" i="1" spc="50" dirty="0">
                <a:ln w="31750">
                  <a:noFill/>
                </a:ln>
                <a:effectLst>
                  <a:outerShdw blurRad="76200" dist="50800" dir="5400000" algn="tl" rotWithShape="0">
                    <a:srgbClr val="000000">
                      <a:alpha val="65000"/>
                    </a:srgbClr>
                  </a:outerShdw>
                </a:effectLst>
                <a:latin typeface="Myriad Pro" pitchFamily="34" charset="0"/>
              </a:rPr>
              <a:t> </a:t>
            </a:r>
            <a:endParaRPr lang="es-ES" b="1" spc="50" dirty="0">
              <a:ln w="31750">
                <a:noFill/>
              </a:ln>
              <a:effectLst>
                <a:outerShdw blurRad="76200" dist="50800" dir="5400000" algn="tl" rotWithShape="0">
                  <a:srgbClr val="000000">
                    <a:alpha val="65000"/>
                  </a:srgbClr>
                </a:outerShdw>
              </a:effectLst>
            </a:endParaRPr>
          </a:p>
        </p:txBody>
      </p:sp>
      <p:cxnSp>
        <p:nvCxnSpPr>
          <p:cNvPr id="21" name="20 Conector recto de flecha"/>
          <p:cNvCxnSpPr/>
          <p:nvPr/>
        </p:nvCxnSpPr>
        <p:spPr>
          <a:xfrm>
            <a:off x="1331640" y="3735272"/>
            <a:ext cx="2232248" cy="2216882"/>
          </a:xfrm>
          <a:prstGeom prst="straightConnector1">
            <a:avLst/>
          </a:prstGeom>
          <a:ln w="63500">
            <a:solidFill>
              <a:srgbClr val="C0000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22" name="21 Rectángulo"/>
          <p:cNvSpPr/>
          <p:nvPr/>
        </p:nvSpPr>
        <p:spPr>
          <a:xfrm rot="2708000">
            <a:off x="1290802" y="4611153"/>
            <a:ext cx="2778709" cy="36933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b="1" spc="50" dirty="0" smtClean="0">
                <a:ln w="11430"/>
                <a:effectLst>
                  <a:outerShdw blurRad="76200" dist="50800" dir="5400000" algn="tl" rotWithShape="0">
                    <a:srgbClr val="000000">
                      <a:alpha val="65000"/>
                    </a:srgbClr>
                  </a:outerShdw>
                </a:effectLst>
                <a:latin typeface="Myriad Pro" pitchFamily="34" charset="0"/>
              </a:rPr>
              <a:t>50 </a:t>
            </a:r>
            <a:r>
              <a:rPr lang="es-ES" b="1" spc="50" dirty="0" err="1" smtClean="0">
                <a:ln w="11430"/>
                <a:effectLst>
                  <a:outerShdw blurRad="76200" dist="50800" dir="5400000" algn="tl" rotWithShape="0">
                    <a:srgbClr val="000000">
                      <a:alpha val="65000"/>
                    </a:srgbClr>
                  </a:outerShdw>
                </a:effectLst>
                <a:latin typeface="Myriad Pro" pitchFamily="34" charset="0"/>
              </a:rPr>
              <a:t>coudées</a:t>
            </a:r>
            <a:r>
              <a:rPr lang="es-ES" b="1" spc="50" dirty="0" smtClean="0">
                <a:ln w="11430"/>
                <a:effectLst>
                  <a:outerShdw blurRad="76200" dist="50800" dir="5400000" algn="tl" rotWithShape="0">
                    <a:srgbClr val="000000">
                      <a:alpha val="65000"/>
                    </a:srgbClr>
                  </a:outerShdw>
                </a:effectLst>
                <a:latin typeface="Myriad Pro" pitchFamily="34" charset="0"/>
              </a:rPr>
              <a:t> = 25 </a:t>
            </a:r>
            <a:r>
              <a:rPr lang="es-ES" b="1" spc="50" dirty="0" err="1">
                <a:ln w="11430"/>
                <a:effectLst>
                  <a:outerShdw blurRad="76200" dist="50800" dir="5400000" algn="tl" rotWithShape="0">
                    <a:srgbClr val="000000">
                      <a:alpha val="65000"/>
                    </a:srgbClr>
                  </a:outerShdw>
                </a:effectLst>
                <a:latin typeface="Myriad Pro" pitchFamily="34" charset="0"/>
              </a:rPr>
              <a:t>mètres</a:t>
            </a:r>
            <a:r>
              <a:rPr lang="es-ES" b="1" spc="50" dirty="0">
                <a:ln w="11430"/>
                <a:effectLst>
                  <a:outerShdw blurRad="76200" dist="50800" dir="5400000" algn="tl" rotWithShape="0">
                    <a:srgbClr val="000000">
                      <a:alpha val="65000"/>
                    </a:srgbClr>
                  </a:outerShdw>
                </a:effectLst>
                <a:latin typeface="Myriad Pro" pitchFamily="34" charset="0"/>
              </a:rPr>
              <a:t> </a:t>
            </a:r>
          </a:p>
        </p:txBody>
      </p:sp>
      <p:sp>
        <p:nvSpPr>
          <p:cNvPr id="23" name="22 Rectángulo"/>
          <p:cNvSpPr/>
          <p:nvPr/>
        </p:nvSpPr>
        <p:spPr>
          <a:xfrm>
            <a:off x="7716531" y="1773316"/>
            <a:ext cx="1322030"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L'occident</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p>
          <a:p>
            <a:pPr algn="ct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t>
            </a:r>
            <a:r>
              <a:rPr lang="es-ES"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Ouest</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t>
            </a:r>
          </a:p>
        </p:txBody>
      </p:sp>
      <p:sp>
        <p:nvSpPr>
          <p:cNvPr id="24" name="23 Rectángulo"/>
          <p:cNvSpPr/>
          <p:nvPr/>
        </p:nvSpPr>
        <p:spPr>
          <a:xfrm>
            <a:off x="5639388" y="900009"/>
            <a:ext cx="2241511" cy="584775"/>
          </a:xfrm>
          <a:prstGeom prst="rect">
            <a:avLst/>
          </a:prstGeom>
        </p:spPr>
        <p:txBody>
          <a:bodyPr wrap="none">
            <a:spAutoFit/>
          </a:bodyPr>
          <a:lstStyle/>
          <a:p>
            <a:r>
              <a:rPr lang="es-E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rPr>
              <a:t>DU PARVIS </a:t>
            </a:r>
            <a:endParaRPr lang="es-E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endParaRPr>
          </a:p>
        </p:txBody>
      </p:sp>
    </p:spTree>
    <p:extLst>
      <p:ext uri="{BB962C8B-B14F-4D97-AF65-F5344CB8AC3E}">
        <p14:creationId xmlns:p14="http://schemas.microsoft.com/office/powerpoint/2010/main" val="293084047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4"/>
                                        </p:tgtEl>
                                        <p:attrNameLst>
                                          <p:attrName>ppt_y</p:attrName>
                                        </p:attrNameLst>
                                      </p:cBhvr>
                                      <p:tavLst>
                                        <p:tav tm="0">
                                          <p:val>
                                            <p:strVal val="#ppt_y"/>
                                          </p:val>
                                        </p:tav>
                                        <p:tav tm="100000">
                                          <p:val>
                                            <p:strVal val="#ppt_y"/>
                                          </p:val>
                                        </p:tav>
                                      </p:tavLst>
                                    </p:anim>
                                    <p:anim calcmode="lin" valueType="num">
                                      <p:cBhvr>
                                        <p:cTn id="9"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4"/>
                                        </p:tgtEl>
                                      </p:cBhvr>
                                    </p:animEffect>
                                  </p:childTnLst>
                                </p:cTn>
                              </p:par>
                            </p:childTnLst>
                          </p:cTn>
                        </p:par>
                        <p:par>
                          <p:cTn id="12" fill="hold">
                            <p:stCondLst>
                              <p:cond delay="8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anim calcmode="lin" valueType="num">
                                      <p:cBhvr>
                                        <p:cTn id="1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4"/>
                                        </p:tgtEl>
                                      </p:cBhvr>
                                    </p:animEffect>
                                  </p:childTnLst>
                                </p:cTn>
                              </p:par>
                            </p:childTnLst>
                          </p:cTn>
                        </p:par>
                        <p:par>
                          <p:cTn id="20" fill="hold">
                            <p:stCondLst>
                              <p:cond delay="1800"/>
                            </p:stCondLst>
                            <p:childTnLst>
                              <p:par>
                                <p:cTn id="21" presetID="42"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2800"/>
                            </p:stCondLst>
                            <p:childTnLst>
                              <p:par>
                                <p:cTn id="27" presetID="16" presetClass="entr" presetSubtype="37"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outVertical)">
                                      <p:cBhvr>
                                        <p:cTn id="29" dur="750"/>
                                        <p:tgtEl>
                                          <p:spTgt spid="13"/>
                                        </p:tgtEl>
                                      </p:cBhvr>
                                    </p:animEffect>
                                  </p:childTnLst>
                                </p:cTn>
                              </p:par>
                            </p:childTnLst>
                          </p:cTn>
                        </p:par>
                        <p:par>
                          <p:cTn id="30" fill="hold">
                            <p:stCondLst>
                              <p:cond delay="3550"/>
                            </p:stCondLst>
                            <p:childTnLst>
                              <p:par>
                                <p:cTn id="31" presetID="16" presetClass="entr" presetSubtype="37"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outVertical)">
                                      <p:cBhvr>
                                        <p:cTn id="33" dur="750"/>
                                        <p:tgtEl>
                                          <p:spTgt spid="12"/>
                                        </p:tgtEl>
                                      </p:cBhvr>
                                    </p:animEffect>
                                  </p:childTnLst>
                                </p:cTn>
                              </p:par>
                            </p:childTnLst>
                          </p:cTn>
                        </p:par>
                        <p:par>
                          <p:cTn id="34" fill="hold">
                            <p:stCondLst>
                              <p:cond delay="4300"/>
                            </p:stCondLst>
                            <p:childTnLst>
                              <p:par>
                                <p:cTn id="35" presetID="16" presetClass="entr" presetSubtype="37"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outVertical)">
                                      <p:cBhvr>
                                        <p:cTn id="37" dur="750"/>
                                        <p:tgtEl>
                                          <p:spTgt spid="21"/>
                                        </p:tgtEl>
                                      </p:cBhvr>
                                    </p:animEffect>
                                  </p:childTnLst>
                                </p:cTn>
                              </p:par>
                            </p:childTnLst>
                          </p:cTn>
                        </p:par>
                        <p:par>
                          <p:cTn id="38" fill="hold">
                            <p:stCondLst>
                              <p:cond delay="5050"/>
                            </p:stCondLst>
                            <p:childTnLst>
                              <p:par>
                                <p:cTn id="39" presetID="10" presetClass="entr" presetSubtype="0"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750"/>
                                        <p:tgtEl>
                                          <p:spTgt spid="22"/>
                                        </p:tgtEl>
                                      </p:cBhvr>
                                    </p:animEffect>
                                  </p:childTnLst>
                                </p:cTn>
                              </p:par>
                            </p:childTnLst>
                          </p:cTn>
                        </p:par>
                        <p:par>
                          <p:cTn id="42" fill="hold">
                            <p:stCondLst>
                              <p:cond delay="5800"/>
                            </p:stCondLst>
                            <p:childTnLst>
                              <p:par>
                                <p:cTn id="43" presetID="16" presetClass="entr" presetSubtype="42" fill="hold"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arn(outHorizontal)">
                                      <p:cBhvr>
                                        <p:cTn id="45" dur="750"/>
                                        <p:tgtEl>
                                          <p:spTgt spid="9"/>
                                        </p:tgtEl>
                                      </p:cBhvr>
                                    </p:animEffect>
                                  </p:childTnLst>
                                </p:cTn>
                              </p:par>
                            </p:childTnLst>
                          </p:cTn>
                        </p:par>
                        <p:par>
                          <p:cTn id="46" fill="hold">
                            <p:stCondLst>
                              <p:cond delay="6550"/>
                            </p:stCondLst>
                            <p:childTnLst>
                              <p:par>
                                <p:cTn id="47" presetID="10" presetClass="entr" presetSubtype="0"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750"/>
                                        <p:tgtEl>
                                          <p:spTgt spid="11"/>
                                        </p:tgtEl>
                                      </p:cBhvr>
                                    </p:animEffect>
                                  </p:childTnLst>
                                </p:cTn>
                              </p:par>
                            </p:childTnLst>
                          </p:cTn>
                        </p:par>
                        <p:par>
                          <p:cTn id="50" fill="hold">
                            <p:stCondLst>
                              <p:cond delay="7300"/>
                            </p:stCondLst>
                            <p:childTnLst>
                              <p:par>
                                <p:cTn id="51" presetID="10" presetClass="entr" presetSubtype="0" fill="hold" grpId="0" nodeType="after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750"/>
                                        <p:tgtEl>
                                          <p:spTgt spid="28"/>
                                        </p:tgtEl>
                                      </p:cBhvr>
                                    </p:animEffect>
                                  </p:childTnLst>
                                </p:cTn>
                              </p:par>
                            </p:childTnLst>
                          </p:cTn>
                        </p:par>
                        <p:par>
                          <p:cTn id="54" fill="hold">
                            <p:stCondLst>
                              <p:cond delay="8050"/>
                            </p:stCondLst>
                            <p:childTnLst>
                              <p:par>
                                <p:cTn id="55" presetID="10" presetClass="entr" presetSubtype="0"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750"/>
                                        <p:tgtEl>
                                          <p:spTgt spid="23"/>
                                        </p:tgtEl>
                                      </p:cBhvr>
                                    </p:animEffect>
                                  </p:childTnLst>
                                </p:cTn>
                              </p:par>
                            </p:childTnLst>
                          </p:cTn>
                        </p:par>
                        <p:par>
                          <p:cTn id="58" fill="hold">
                            <p:stCondLst>
                              <p:cond delay="8800"/>
                            </p:stCondLst>
                            <p:childTnLst>
                              <p:par>
                                <p:cTn id="59" presetID="22" presetClass="entr" presetSubtype="1" fill="hold"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wipe(up)">
                                      <p:cBhvr>
                                        <p:cTn id="6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28" grpId="0"/>
      <p:bldP spid="11" grpId="0"/>
      <p:bldP spid="13" grpId="0"/>
      <p:bldP spid="22" grpId="0"/>
      <p:bldP spid="23"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J:\Mis Docs\_Multimedia IMS\Curso Biblico PPS\Tema 10\tema 10 santuari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Estudios Biblicos PPT\10 El secreto del arca de oro\DEG-LATERA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7"/>
            <a:ext cx="9142413" cy="685641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10"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861048"/>
            <a:ext cx="9198822" cy="301751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28016" y="900009"/>
            <a:ext cx="3345852" cy="584775"/>
          </a:xfrm>
          <a:prstGeom prst="rect">
            <a:avLst/>
          </a:prstGeom>
        </p:spPr>
        <p:txBody>
          <a:bodyPr wrap="none">
            <a:spAutoFit/>
          </a:bodyPr>
          <a:lstStyle/>
          <a:p>
            <a:r>
              <a:rPr lang="es-ES" sz="3200" b="1" dirty="0" err="1">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Apocalypse</a:t>
            </a:r>
            <a:r>
              <a:rPr lang="es-ES" sz="3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 </a:t>
            </a:r>
            <a:r>
              <a:rPr lang="es-ES" sz="3200" b="1" dirty="0" smtClean="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19 : 8</a:t>
            </a:r>
            <a:endParaRPr lang="es-ES" sz="3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endParaRPr>
          </a:p>
        </p:txBody>
      </p:sp>
      <p:sp>
        <p:nvSpPr>
          <p:cNvPr id="8" name="7 Rectángulo"/>
          <p:cNvSpPr/>
          <p:nvPr/>
        </p:nvSpPr>
        <p:spPr>
          <a:xfrm>
            <a:off x="395536" y="1615440"/>
            <a:ext cx="4536504" cy="224676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defRPr/>
            </a:pPr>
            <a:r>
              <a:rPr lang="fr-FR" sz="2800" b="1" i="1" spc="50" dirty="0">
                <a:ln w="11430"/>
                <a:solidFill>
                  <a:srgbClr val="002060"/>
                </a:solidFill>
                <a:effectLst>
                  <a:outerShdw blurRad="76200" dist="50800" dir="5400000" algn="tl" rotWithShape="0">
                    <a:srgbClr val="000000">
                      <a:alpha val="65000"/>
                    </a:srgbClr>
                  </a:outerShdw>
                </a:effectLst>
                <a:latin typeface="Myriad Pro" pitchFamily="34" charset="0"/>
              </a:rPr>
              <a:t>« et il lui a été donné de se revêtir d'un fin lin, éclatant, pur. Car le fin lin, ce sont les </a:t>
            </a:r>
            <a:r>
              <a:rPr lang="fr-FR"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oeuvres</a:t>
            </a:r>
            <a:r>
              <a:rPr lang="fr-FR" sz="2800" b="1" i="1" spc="50" dirty="0">
                <a:ln w="11430"/>
                <a:solidFill>
                  <a:srgbClr val="002060"/>
                </a:solidFill>
                <a:effectLst>
                  <a:outerShdw blurRad="76200" dist="50800" dir="5400000" algn="tl" rotWithShape="0">
                    <a:srgbClr val="000000">
                      <a:alpha val="65000"/>
                    </a:srgbClr>
                  </a:outerShdw>
                </a:effectLst>
                <a:latin typeface="Myriad Pro" pitchFamily="34" charset="0"/>
              </a:rPr>
              <a:t> justes des saints. »</a:t>
            </a:r>
          </a:p>
        </p:txBody>
      </p:sp>
      <p:sp>
        <p:nvSpPr>
          <p:cNvPr id="28" name="27 Rectángulo"/>
          <p:cNvSpPr/>
          <p:nvPr/>
        </p:nvSpPr>
        <p:spPr>
          <a:xfrm>
            <a:off x="505845" y="4607362"/>
            <a:ext cx="1052982"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L'orient</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p>
          <a:p>
            <a:pPr algn="ct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t>
            </a:r>
            <a:r>
              <a:rPr lang="es-ES"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Est</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t>
            </a:r>
          </a:p>
        </p:txBody>
      </p:sp>
      <p:sp>
        <p:nvSpPr>
          <p:cNvPr id="23" name="22 Rectángulo"/>
          <p:cNvSpPr/>
          <p:nvPr/>
        </p:nvSpPr>
        <p:spPr>
          <a:xfrm>
            <a:off x="7716531" y="1773316"/>
            <a:ext cx="1322030"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L'occident</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p>
          <a:p>
            <a:pPr algn="ct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t>
            </a:r>
            <a:r>
              <a:rPr lang="es-ES"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Ouest</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t>
            </a:r>
          </a:p>
        </p:txBody>
      </p:sp>
      <p:sp>
        <p:nvSpPr>
          <p:cNvPr id="24" name="23 Rectángulo"/>
          <p:cNvSpPr/>
          <p:nvPr/>
        </p:nvSpPr>
        <p:spPr>
          <a:xfrm>
            <a:off x="5639388" y="900009"/>
            <a:ext cx="2241511" cy="584775"/>
          </a:xfrm>
          <a:prstGeom prst="rect">
            <a:avLst/>
          </a:prstGeom>
        </p:spPr>
        <p:txBody>
          <a:bodyPr wrap="none">
            <a:spAutoFit/>
          </a:bodyPr>
          <a:lstStyle/>
          <a:p>
            <a:r>
              <a:rPr lang="es-E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rPr>
              <a:t>DU PARVIS </a:t>
            </a:r>
          </a:p>
        </p:txBody>
      </p:sp>
    </p:spTree>
    <p:extLst>
      <p:ext uri="{BB962C8B-B14F-4D97-AF65-F5344CB8AC3E}">
        <p14:creationId xmlns:p14="http://schemas.microsoft.com/office/powerpoint/2010/main" val="1194508229"/>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4"/>
                                        </p:tgtEl>
                                        <p:attrNameLst>
                                          <p:attrName>ppt_y</p:attrName>
                                        </p:attrNameLst>
                                      </p:cBhvr>
                                      <p:tavLst>
                                        <p:tav tm="0">
                                          <p:val>
                                            <p:strVal val="#ppt_y"/>
                                          </p:val>
                                        </p:tav>
                                        <p:tav tm="100000">
                                          <p:val>
                                            <p:strVal val="#ppt_y"/>
                                          </p:val>
                                        </p:tav>
                                      </p:tavLst>
                                    </p:anim>
                                    <p:anim calcmode="lin" valueType="num">
                                      <p:cBhvr>
                                        <p:cTn id="9"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4"/>
                                        </p:tgtEl>
                                      </p:cBhvr>
                                    </p:animEffect>
                                  </p:childTnLst>
                                </p:cTn>
                              </p:par>
                            </p:childTnLst>
                          </p:cTn>
                        </p:par>
                        <p:par>
                          <p:cTn id="12" fill="hold">
                            <p:stCondLst>
                              <p:cond delay="8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anim calcmode="lin" valueType="num">
                                      <p:cBhvr>
                                        <p:cTn id="1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4"/>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750"/>
                                        <p:tgtEl>
                                          <p:spTgt spid="28"/>
                                        </p:tgtEl>
                                      </p:cBhvr>
                                    </p:animEffect>
                                  </p:childTnLst>
                                </p:cTn>
                              </p:par>
                            </p:childTnLst>
                          </p:cTn>
                        </p:par>
                        <p:par>
                          <p:cTn id="30" fill="hold">
                            <p:stCondLst>
                              <p:cond delay="3750"/>
                            </p:stCondLst>
                            <p:childTnLst>
                              <p:par>
                                <p:cTn id="31" presetID="10"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750"/>
                                        <p:tgtEl>
                                          <p:spTgt spid="23"/>
                                        </p:tgtEl>
                                      </p:cBhvr>
                                    </p:animEffect>
                                  </p:childTnLst>
                                </p:cTn>
                              </p:par>
                            </p:childTnLst>
                          </p:cTn>
                        </p:par>
                        <p:par>
                          <p:cTn id="34" fill="hold">
                            <p:stCondLst>
                              <p:cond delay="4500"/>
                            </p:stCondLst>
                            <p:childTnLst>
                              <p:par>
                                <p:cTn id="35" presetID="22" presetClass="entr" presetSubtype="1"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up)">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28" grpId="0"/>
      <p:bldP spid="23"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J:\Mis Docs\_Multimedia IMS\Curso Biblico PPS\Tema 10\tema 10 santuari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Gerhard\Documents\_Estudios Biblicos PPT\10 El secreto del arca de oro\DEG-LATERA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7"/>
            <a:ext cx="9142413" cy="685641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4" name="3 Rectángulo"/>
          <p:cNvSpPr/>
          <p:nvPr/>
        </p:nvSpPr>
        <p:spPr>
          <a:xfrm>
            <a:off x="428016" y="900009"/>
            <a:ext cx="2576539" cy="584775"/>
          </a:xfrm>
          <a:prstGeom prst="rect">
            <a:avLst/>
          </a:prstGeom>
        </p:spPr>
        <p:txBody>
          <a:bodyPr wrap="none">
            <a:spAutoFit/>
          </a:bodyPr>
          <a:lstStyle/>
          <a:p>
            <a:r>
              <a:rPr lang="es-ES" sz="3200" b="1" dirty="0" err="1">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Exode</a:t>
            </a:r>
            <a:r>
              <a:rPr lang="es-ES" sz="3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 </a:t>
            </a:r>
            <a:r>
              <a:rPr lang="es-ES" sz="3200" b="1" dirty="0" smtClean="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27 : 16</a:t>
            </a:r>
            <a:endParaRPr lang="es-ES" sz="3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endParaRPr>
          </a:p>
        </p:txBody>
      </p:sp>
      <p:sp>
        <p:nvSpPr>
          <p:cNvPr id="8" name="7 Rectángulo"/>
          <p:cNvSpPr/>
          <p:nvPr/>
        </p:nvSpPr>
        <p:spPr>
          <a:xfrm>
            <a:off x="428016" y="1634817"/>
            <a:ext cx="8104424" cy="181588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fr-FR" sz="28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 Pour </a:t>
            </a:r>
            <a:r>
              <a:rPr lang="fr-FR" sz="2800" b="1" i="1" spc="50" dirty="0">
                <a:ln w="11430"/>
                <a:solidFill>
                  <a:srgbClr val="FF0000"/>
                </a:solidFill>
                <a:effectLst>
                  <a:outerShdw blurRad="76200" dist="50800" dir="5400000" algn="tl" rotWithShape="0">
                    <a:srgbClr val="000000">
                      <a:alpha val="65000"/>
                    </a:srgbClr>
                  </a:outerShdw>
                </a:effectLst>
                <a:latin typeface="Myriad Pro" pitchFamily="34" charset="0"/>
              </a:rPr>
              <a:t>la porte </a:t>
            </a:r>
            <a:r>
              <a:rPr lang="fr-FR" sz="2800" b="1" i="1" spc="50" dirty="0">
                <a:ln w="11430"/>
                <a:solidFill>
                  <a:srgbClr val="002060"/>
                </a:solidFill>
                <a:effectLst>
                  <a:outerShdw blurRad="76200" dist="50800" dir="5400000" algn="tl" rotWithShape="0">
                    <a:srgbClr val="000000">
                      <a:alpha val="65000"/>
                    </a:srgbClr>
                  </a:outerShdw>
                </a:effectLst>
                <a:latin typeface="Myriad Pro" pitchFamily="34" charset="0"/>
              </a:rPr>
              <a:t>du parvis il y aura un rideau de vingt coudées, bleu, pourpre et cramoisi, et de fin lin retors, en ouvrage de broderie, avec quatre colonnes et leurs quatre bases</a:t>
            </a:r>
            <a:r>
              <a:rPr lang="fr-FR" sz="28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 » </a:t>
            </a:r>
            <a:endPar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endParaRPr>
          </a:p>
        </p:txBody>
      </p:sp>
      <p:sp>
        <p:nvSpPr>
          <p:cNvPr id="28" name="27 Rectángulo"/>
          <p:cNvSpPr/>
          <p:nvPr/>
        </p:nvSpPr>
        <p:spPr>
          <a:xfrm>
            <a:off x="505845" y="4607362"/>
            <a:ext cx="1052982"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L'orient</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p>
          <a:p>
            <a:pPr algn="ct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t>
            </a:r>
            <a:r>
              <a:rPr lang="es-ES"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Est</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t>
            </a:r>
          </a:p>
        </p:txBody>
      </p:sp>
      <p:cxnSp>
        <p:nvCxnSpPr>
          <p:cNvPr id="9" name="8 Conector recto de flecha"/>
          <p:cNvCxnSpPr/>
          <p:nvPr/>
        </p:nvCxnSpPr>
        <p:spPr>
          <a:xfrm>
            <a:off x="1835696" y="4293096"/>
            <a:ext cx="720080" cy="720080"/>
          </a:xfrm>
          <a:prstGeom prst="straightConnector1">
            <a:avLst/>
          </a:prstGeom>
          <a:ln w="63500">
            <a:solidFill>
              <a:srgbClr val="C0000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1" name="10 Rectángulo"/>
          <p:cNvSpPr/>
          <p:nvPr/>
        </p:nvSpPr>
        <p:spPr>
          <a:xfrm rot="2635507">
            <a:off x="1225226" y="4468470"/>
            <a:ext cx="2832122" cy="36933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b="1" spc="50" dirty="0" smtClean="0">
                <a:ln w="11430"/>
                <a:effectLst>
                  <a:outerShdw blurRad="76200" dist="50800" dir="5400000" algn="tl" rotWithShape="0">
                    <a:srgbClr val="000000">
                      <a:alpha val="65000"/>
                    </a:srgbClr>
                  </a:outerShdw>
                </a:effectLst>
                <a:latin typeface="Myriad Pro" pitchFamily="34" charset="0"/>
              </a:rPr>
              <a:t>20 </a:t>
            </a:r>
            <a:r>
              <a:rPr lang="es-ES" b="1" spc="50" dirty="0" err="1" smtClean="0">
                <a:ln w="11430"/>
                <a:effectLst>
                  <a:outerShdw blurRad="76200" dist="50800" dir="5400000" algn="tl" rotWithShape="0">
                    <a:srgbClr val="000000">
                      <a:alpha val="65000"/>
                    </a:srgbClr>
                  </a:outerShdw>
                </a:effectLst>
                <a:latin typeface="Myriad Pro" pitchFamily="34" charset="0"/>
              </a:rPr>
              <a:t>coudées</a:t>
            </a:r>
            <a:r>
              <a:rPr lang="es-ES" b="1" spc="50" dirty="0" smtClean="0">
                <a:ln w="11430"/>
                <a:effectLst>
                  <a:outerShdw blurRad="76200" dist="50800" dir="5400000" algn="tl" rotWithShape="0">
                    <a:srgbClr val="000000">
                      <a:alpha val="65000"/>
                    </a:srgbClr>
                  </a:outerShdw>
                </a:effectLst>
                <a:latin typeface="Myriad Pro" pitchFamily="34" charset="0"/>
              </a:rPr>
              <a:t> =</a:t>
            </a:r>
            <a:r>
              <a:rPr lang="es-ES" b="1" spc="50" dirty="0">
                <a:ln w="11430"/>
                <a:effectLst>
                  <a:outerShdw blurRad="76200" dist="50800" dir="5400000" algn="tl" rotWithShape="0">
                    <a:srgbClr val="000000">
                      <a:alpha val="65000"/>
                    </a:srgbClr>
                  </a:outerShdw>
                </a:effectLst>
                <a:latin typeface="Myriad Pro" pitchFamily="34" charset="0"/>
              </a:rPr>
              <a:t>10 </a:t>
            </a:r>
            <a:r>
              <a:rPr lang="es-ES" b="1" spc="50" dirty="0" err="1">
                <a:ln w="11430"/>
                <a:effectLst>
                  <a:outerShdw blurRad="76200" dist="50800" dir="5400000" algn="tl" rotWithShape="0">
                    <a:srgbClr val="000000">
                      <a:alpha val="65000"/>
                    </a:srgbClr>
                  </a:outerShdw>
                </a:effectLst>
                <a:latin typeface="Myriad Pro" pitchFamily="34" charset="0"/>
              </a:rPr>
              <a:t>mètres</a:t>
            </a:r>
            <a:r>
              <a:rPr lang="es-ES" b="1" spc="50" dirty="0">
                <a:ln w="11430"/>
                <a:effectLst>
                  <a:outerShdw blurRad="76200" dist="50800" dir="5400000" algn="tl" rotWithShape="0">
                    <a:srgbClr val="000000">
                      <a:alpha val="65000"/>
                    </a:srgbClr>
                  </a:outerShdw>
                </a:effectLst>
                <a:latin typeface="Myriad Pro" pitchFamily="34" charset="0"/>
              </a:rPr>
              <a:t> </a:t>
            </a:r>
          </a:p>
        </p:txBody>
      </p:sp>
    </p:spTree>
    <p:extLst>
      <p:ext uri="{BB962C8B-B14F-4D97-AF65-F5344CB8AC3E}">
        <p14:creationId xmlns:p14="http://schemas.microsoft.com/office/powerpoint/2010/main" val="120835350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par>
                          <p:cTn id="12" fill="hold">
                            <p:stCondLst>
                              <p:cond delay="950"/>
                            </p:stCondLst>
                            <p:childTnLst>
                              <p:par>
                                <p:cTn id="13" presetID="42"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par>
                          <p:cTn id="18" fill="hold">
                            <p:stCondLst>
                              <p:cond delay="1950"/>
                            </p:stCondLst>
                            <p:childTnLst>
                              <p:par>
                                <p:cTn id="19" presetID="10" presetClass="entr" presetSubtype="0" fill="hold" grpId="0"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par>
                          <p:cTn id="22" fill="hold">
                            <p:stCondLst>
                              <p:cond delay="2450"/>
                            </p:stCondLst>
                            <p:childTnLst>
                              <p:par>
                                <p:cTn id="23" presetID="16" presetClass="entr" presetSubtype="37"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outVertical)">
                                      <p:cBhvr>
                                        <p:cTn id="25" dur="2000"/>
                                        <p:tgtEl>
                                          <p:spTgt spid="9"/>
                                        </p:tgtEl>
                                      </p:cBhvr>
                                    </p:animEffect>
                                  </p:childTnLst>
                                </p:cTn>
                              </p:par>
                            </p:childTnLst>
                          </p:cTn>
                        </p:par>
                        <p:par>
                          <p:cTn id="26" fill="hold">
                            <p:stCondLst>
                              <p:cond delay="445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28"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0\tema 10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10 El secreto del arca de oro\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351"/>
            <a:ext cx="9142413" cy="685641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755576" y="2132856"/>
            <a:ext cx="7560840" cy="2585323"/>
          </a:xfrm>
          <a:prstGeom prst="rect">
            <a:avLst/>
          </a:prstGeom>
        </p:spPr>
        <p:txBody>
          <a:bodyPr wrap="square">
            <a:spAutoFit/>
          </a:bodyPr>
          <a:lstStyle/>
          <a:p>
            <a:r>
              <a:rPr lang="fr-FR"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Quelles étaient les caractéristiques du </a:t>
            </a:r>
            <a:r>
              <a:rPr lang="fr-FR" sz="5400" b="1" dirty="0"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tabernacle ?</a:t>
            </a:r>
            <a:endPar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endParaRPr>
          </a:p>
        </p:txBody>
      </p:sp>
    </p:spTree>
    <p:extLst>
      <p:ext uri="{BB962C8B-B14F-4D97-AF65-F5344CB8AC3E}">
        <p14:creationId xmlns:p14="http://schemas.microsoft.com/office/powerpoint/2010/main" val="460722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8" name="Picture 4" descr="J:\Mis Docs\_Multimedia IMS\Curso Biblico PPS\Tema 10\tema 10 or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43011" name="Rectangle 3"/>
          <p:cNvSpPr>
            <a:spLocks noChangeArrowheads="1"/>
          </p:cNvSpPr>
          <p:nvPr/>
        </p:nvSpPr>
        <p:spPr bwMode="auto">
          <a:xfrm>
            <a:off x="395536" y="5013176"/>
            <a:ext cx="7596188" cy="143827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n-US" sz="4800" b="1" dirty="0" smtClean="0">
                <a:ln w="17780" cmpd="sng">
                  <a:solidFill>
                    <a:srgbClr val="FFFFFF"/>
                  </a:solidFill>
                  <a:prstDash val="solid"/>
                  <a:miter lim="800000"/>
                </a:ln>
                <a:gradFill flip="none" rotWithShape="1">
                  <a:gsLst>
                    <a:gs pos="0">
                      <a:srgbClr val="000000"/>
                    </a:gs>
                    <a:gs pos="39999">
                      <a:srgbClr val="0A128C"/>
                    </a:gs>
                    <a:gs pos="70000">
                      <a:srgbClr val="181CC7"/>
                    </a:gs>
                    <a:gs pos="88000">
                      <a:srgbClr val="7005D4"/>
                    </a:gs>
                    <a:gs pos="100000">
                      <a:srgbClr val="8C3D91"/>
                    </a:gs>
                  </a:gsLst>
                  <a:lin ang="11400000" scaled="0"/>
                  <a:tileRect/>
                </a:gradFill>
                <a:effectLst>
                  <a:outerShdw blurRad="50800" algn="tl" rotWithShape="0">
                    <a:srgbClr val="000000"/>
                  </a:outerShdw>
                  <a:reflection blurRad="6350" stA="60000" endA="900" endPos="60000" dist="29997" dir="5400000" sy="-100000" algn="bl" rotWithShape="0"/>
                </a:effectLst>
                <a:latin typeface="Impact" pitchFamily="34" charset="0"/>
              </a:rPr>
              <a:t>Un moment de </a:t>
            </a:r>
            <a:r>
              <a:rPr lang="en-US" sz="4800" b="1" dirty="0" err="1" smtClean="0">
                <a:ln w="17780" cmpd="sng">
                  <a:solidFill>
                    <a:srgbClr val="FFFFFF"/>
                  </a:solidFill>
                  <a:prstDash val="solid"/>
                  <a:miter lim="800000"/>
                </a:ln>
                <a:gradFill flip="none" rotWithShape="1">
                  <a:gsLst>
                    <a:gs pos="0">
                      <a:srgbClr val="000000"/>
                    </a:gs>
                    <a:gs pos="39999">
                      <a:srgbClr val="0A128C"/>
                    </a:gs>
                    <a:gs pos="70000">
                      <a:srgbClr val="181CC7"/>
                    </a:gs>
                    <a:gs pos="88000">
                      <a:srgbClr val="7005D4"/>
                    </a:gs>
                    <a:gs pos="100000">
                      <a:srgbClr val="8C3D91"/>
                    </a:gs>
                  </a:gsLst>
                  <a:lin ang="11400000" scaled="0"/>
                  <a:tileRect/>
                </a:gradFill>
                <a:effectLst>
                  <a:outerShdw blurRad="50800" algn="tl" rotWithShape="0">
                    <a:srgbClr val="000000"/>
                  </a:outerShdw>
                  <a:reflection blurRad="6350" stA="60000" endA="900" endPos="60000" dist="29997" dir="5400000" sy="-100000" algn="bl" rotWithShape="0"/>
                </a:effectLst>
                <a:latin typeface="Impact" pitchFamily="34" charset="0"/>
              </a:rPr>
              <a:t>prière</a:t>
            </a:r>
            <a:r>
              <a:rPr lang="en-US" sz="4800" b="1" dirty="0" smtClean="0">
                <a:ln w="17780" cmpd="sng">
                  <a:solidFill>
                    <a:srgbClr val="FFFFFF"/>
                  </a:solidFill>
                  <a:prstDash val="solid"/>
                  <a:miter lim="800000"/>
                </a:ln>
                <a:gradFill flip="none" rotWithShape="1">
                  <a:gsLst>
                    <a:gs pos="0">
                      <a:srgbClr val="000000"/>
                    </a:gs>
                    <a:gs pos="39999">
                      <a:srgbClr val="0A128C"/>
                    </a:gs>
                    <a:gs pos="70000">
                      <a:srgbClr val="181CC7"/>
                    </a:gs>
                    <a:gs pos="88000">
                      <a:srgbClr val="7005D4"/>
                    </a:gs>
                    <a:gs pos="100000">
                      <a:srgbClr val="8C3D91"/>
                    </a:gs>
                  </a:gsLst>
                  <a:lin ang="11400000" scaled="0"/>
                  <a:tileRect/>
                </a:gradFill>
                <a:effectLst>
                  <a:outerShdw blurRad="50800" algn="tl" rotWithShape="0">
                    <a:srgbClr val="000000"/>
                  </a:outerShdw>
                  <a:reflection blurRad="6350" stA="60000" endA="900" endPos="60000" dist="29997" dir="5400000" sy="-100000" algn="bl" rotWithShape="0"/>
                </a:effectLst>
                <a:latin typeface="Impact" pitchFamily="34" charset="0"/>
              </a:rPr>
              <a:t>…</a:t>
            </a:r>
            <a:endParaRPr lang="en-US" sz="4800" b="1" u="none" dirty="0">
              <a:ln w="17780" cmpd="sng">
                <a:solidFill>
                  <a:srgbClr val="FFFFFF"/>
                </a:solidFill>
                <a:prstDash val="solid"/>
                <a:miter lim="800000"/>
              </a:ln>
              <a:gradFill flip="none" rotWithShape="1">
                <a:gsLst>
                  <a:gs pos="0">
                    <a:srgbClr val="000000"/>
                  </a:gs>
                  <a:gs pos="39999">
                    <a:srgbClr val="0A128C"/>
                  </a:gs>
                  <a:gs pos="70000">
                    <a:srgbClr val="181CC7"/>
                  </a:gs>
                  <a:gs pos="88000">
                    <a:srgbClr val="7005D4"/>
                  </a:gs>
                  <a:gs pos="100000">
                    <a:srgbClr val="8C3D91"/>
                  </a:gs>
                </a:gsLst>
                <a:lin ang="11400000" scaled="0"/>
                <a:tileRect/>
              </a:gradFill>
              <a:effectLst>
                <a:outerShdw blurRad="50800" algn="tl" rotWithShape="0">
                  <a:srgbClr val="000000"/>
                </a:outerShdw>
                <a:reflection blurRad="6350" stA="60000" endA="900" endPos="60000" dist="29997" dir="5400000" sy="-100000" algn="bl" rotWithShape="0"/>
              </a:effectLst>
              <a:latin typeface="Verdana" pitchFamily="34"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80492"/>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fade">
                                      <p:cBhvr>
                                        <p:cTn id="7" dur="1000"/>
                                        <p:tgtEl>
                                          <p:spTgt spid="43011"/>
                                        </p:tgtEl>
                                      </p:cBhvr>
                                    </p:animEffect>
                                    <p:anim calcmode="lin" valueType="num">
                                      <p:cBhvr>
                                        <p:cTn id="8" dur="1000" fill="hold"/>
                                        <p:tgtEl>
                                          <p:spTgt spid="43011"/>
                                        </p:tgtEl>
                                        <p:attrNameLst>
                                          <p:attrName>ppt_x</p:attrName>
                                        </p:attrNameLst>
                                      </p:cBhvr>
                                      <p:tavLst>
                                        <p:tav tm="0">
                                          <p:val>
                                            <p:strVal val="#ppt_x"/>
                                          </p:val>
                                        </p:tav>
                                        <p:tav tm="100000">
                                          <p:val>
                                            <p:strVal val="#ppt_x"/>
                                          </p:val>
                                        </p:tav>
                                      </p:tavLst>
                                    </p:anim>
                                    <p:anim calcmode="lin" valueType="num">
                                      <p:cBhvr>
                                        <p:cTn id="9" dur="1000" fill="hold"/>
                                        <p:tgtEl>
                                          <p:spTgt spid="430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J:\Mis Docs\_Multimedia IMS\Curso Biblico PPS\Tema 10\tema 10 santuari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28016" y="900009"/>
            <a:ext cx="1868012" cy="584775"/>
          </a:xfrm>
          <a:prstGeom prst="rect">
            <a:avLst/>
          </a:prstGeom>
        </p:spPr>
        <p:txBody>
          <a:bodyPr wrap="none">
            <a:spAutoFit/>
          </a:bodyPr>
          <a:lstStyle/>
          <a:p>
            <a:r>
              <a:rPr lang="es-ES" sz="3200" b="1" dirty="0" err="1">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Exode</a:t>
            </a:r>
            <a:r>
              <a:rPr lang="es-ES" sz="3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 26</a:t>
            </a:r>
          </a:p>
        </p:txBody>
      </p:sp>
      <p:sp>
        <p:nvSpPr>
          <p:cNvPr id="8" name="7 Rectángulo"/>
          <p:cNvSpPr/>
          <p:nvPr/>
        </p:nvSpPr>
        <p:spPr>
          <a:xfrm>
            <a:off x="395536" y="1971997"/>
            <a:ext cx="4752528" cy="181588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457200" lvl="0" indent="-457200">
              <a:buFont typeface="Arial" pitchFamily="34" charset="0"/>
              <a:buChar char="•"/>
            </a:pPr>
            <a:r>
              <a:rPr lang="es-ES" sz="28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Le </a:t>
            </a:r>
            <a:r>
              <a:rPr lang="es-ES" sz="2800" b="1" i="1" spc="50" dirty="0" err="1" smtClean="0">
                <a:ln w="11430"/>
                <a:solidFill>
                  <a:srgbClr val="FF0000"/>
                </a:solidFill>
                <a:effectLst>
                  <a:outerShdw blurRad="76200" dist="50800" dir="5400000" algn="tl" rotWithShape="0">
                    <a:srgbClr val="000000">
                      <a:alpha val="65000"/>
                    </a:srgbClr>
                  </a:outerShdw>
                </a:effectLst>
                <a:latin typeface="Myriad Pro" pitchFamily="34" charset="0"/>
              </a:rPr>
              <a:t>Longueur</a:t>
            </a:r>
            <a:r>
              <a:rPr lang="es-ES"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 :</a:t>
            </a:r>
            <a:r>
              <a:rPr lang="es-ES" sz="28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 13,50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mètres</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endParaRPr lang="es-ES" sz="2800" b="1" i="1" spc="50" dirty="0" smtClean="0">
              <a:ln w="11430"/>
              <a:solidFill>
                <a:srgbClr val="002060"/>
              </a:solidFill>
              <a:effectLst>
                <a:outerShdw blurRad="76200" dist="50800" dir="5400000" algn="tl" rotWithShape="0">
                  <a:srgbClr val="000000">
                    <a:alpha val="65000"/>
                  </a:srgbClr>
                </a:outerShdw>
              </a:effectLst>
              <a:latin typeface="Myriad Pro" pitchFamily="34" charset="0"/>
            </a:endParaRPr>
          </a:p>
          <a:p>
            <a:pPr marL="457200" lvl="0" indent="-457200">
              <a:buFont typeface="Arial" pitchFamily="34" charset="0"/>
              <a:buChar char="•"/>
            </a:pP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Le </a:t>
            </a:r>
            <a:r>
              <a:rPr lang="es-ES" sz="2800" b="1" i="1" spc="50" dirty="0" err="1" smtClean="0">
                <a:ln w="11430"/>
                <a:solidFill>
                  <a:srgbClr val="FF0000"/>
                </a:solidFill>
                <a:effectLst>
                  <a:outerShdw blurRad="76200" dist="50800" dir="5400000" algn="tl" rotWithShape="0">
                    <a:srgbClr val="000000">
                      <a:alpha val="65000"/>
                    </a:srgbClr>
                  </a:outerShdw>
                </a:effectLst>
                <a:latin typeface="Myriad Pro" pitchFamily="34" charset="0"/>
              </a:rPr>
              <a:t>Largeur</a:t>
            </a:r>
            <a:r>
              <a:rPr lang="es-ES"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 :</a:t>
            </a:r>
            <a:r>
              <a:rPr lang="es-ES" sz="28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 6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mètres</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endParaRPr lang="es-ES" sz="2800" b="1" i="1" spc="50" dirty="0" smtClean="0">
              <a:ln w="11430"/>
              <a:solidFill>
                <a:srgbClr val="002060"/>
              </a:solidFill>
              <a:effectLst>
                <a:outerShdw blurRad="76200" dist="50800" dir="5400000" algn="tl" rotWithShape="0">
                  <a:srgbClr val="000000">
                    <a:alpha val="65000"/>
                  </a:srgbClr>
                </a:outerShdw>
              </a:effectLst>
              <a:latin typeface="Myriad Pro" pitchFamily="34" charset="0"/>
            </a:endParaRPr>
          </a:p>
          <a:p>
            <a:pPr marL="457200" lvl="0" indent="-457200">
              <a:buFont typeface="Arial" pitchFamily="34" charset="0"/>
              <a:buChar char="•"/>
            </a:pP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Le </a:t>
            </a:r>
            <a:r>
              <a:rPr lang="es-ES" sz="2800" b="1" i="1" spc="50" dirty="0" err="1" smtClean="0">
                <a:ln w="11430"/>
                <a:solidFill>
                  <a:srgbClr val="FF0000"/>
                </a:solidFill>
                <a:effectLst>
                  <a:outerShdw blurRad="76200" dist="50800" dir="5400000" algn="tl" rotWithShape="0">
                    <a:srgbClr val="000000">
                      <a:alpha val="65000"/>
                    </a:srgbClr>
                  </a:outerShdw>
                </a:effectLst>
                <a:latin typeface="Myriad Pro" pitchFamily="34" charset="0"/>
              </a:rPr>
              <a:t>Hauteur</a:t>
            </a:r>
            <a:r>
              <a:rPr lang="es-ES"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 :</a:t>
            </a:r>
            <a:r>
              <a:rPr lang="es-ES" sz="28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 5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mètres</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p>
        </p:txBody>
      </p:sp>
      <p:sp>
        <p:nvSpPr>
          <p:cNvPr id="28" name="27 Rectángulo"/>
          <p:cNvSpPr/>
          <p:nvPr/>
        </p:nvSpPr>
        <p:spPr>
          <a:xfrm>
            <a:off x="2821958" y="4424148"/>
            <a:ext cx="1052981"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L'orient</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endPar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a:p>
            <a:pPr algn="ctr"/>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t>
            </a:r>
            <a:r>
              <a:rPr lang="es-ES"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Est</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t>
            </a:r>
          </a:p>
        </p:txBody>
      </p:sp>
      <p:cxnSp>
        <p:nvCxnSpPr>
          <p:cNvPr id="9" name="8 Conector recto de flecha"/>
          <p:cNvCxnSpPr/>
          <p:nvPr/>
        </p:nvCxnSpPr>
        <p:spPr>
          <a:xfrm flipH="1">
            <a:off x="5508104" y="4421274"/>
            <a:ext cx="76292" cy="2104070"/>
          </a:xfrm>
          <a:prstGeom prst="straightConnector1">
            <a:avLst/>
          </a:prstGeom>
          <a:ln w="63500">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1" name="10 Rectángulo"/>
          <p:cNvSpPr/>
          <p:nvPr/>
        </p:nvSpPr>
        <p:spPr>
          <a:xfrm>
            <a:off x="5642695" y="5733256"/>
            <a:ext cx="1963250" cy="40011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000" b="1" spc="50" dirty="0" smtClean="0">
                <a:ln w="11430"/>
                <a:effectLst>
                  <a:outerShdw blurRad="76200" dist="50800" dir="5400000" algn="tl" rotWithShape="0">
                    <a:srgbClr val="000000">
                      <a:alpha val="65000"/>
                    </a:srgbClr>
                  </a:outerShdw>
                </a:effectLst>
                <a:latin typeface="Myriad Pro" pitchFamily="34" charset="0"/>
              </a:rPr>
              <a:t>5 </a:t>
            </a:r>
            <a:r>
              <a:rPr lang="es-ES" sz="2000" b="1" spc="50" dirty="0" err="1">
                <a:ln w="11430"/>
                <a:effectLst>
                  <a:outerShdw blurRad="76200" dist="50800" dir="5400000" algn="tl" rotWithShape="0">
                    <a:srgbClr val="000000">
                      <a:alpha val="65000"/>
                    </a:srgbClr>
                  </a:outerShdw>
                </a:effectLst>
                <a:latin typeface="Myriad Pro" pitchFamily="34" charset="0"/>
              </a:rPr>
              <a:t>mètres</a:t>
            </a:r>
            <a:r>
              <a:rPr lang="es-ES" sz="2000" b="1" spc="50" dirty="0">
                <a:ln w="11430"/>
                <a:effectLst>
                  <a:outerShdw blurRad="76200" dist="50800" dir="5400000" algn="tl" rotWithShape="0">
                    <a:srgbClr val="000000">
                      <a:alpha val="65000"/>
                    </a:srgbClr>
                  </a:outerShdw>
                </a:effectLst>
                <a:latin typeface="Myriad Pro" pitchFamily="34" charset="0"/>
              </a:rPr>
              <a:t> </a:t>
            </a:r>
          </a:p>
        </p:txBody>
      </p:sp>
      <p:cxnSp>
        <p:nvCxnSpPr>
          <p:cNvPr id="12" name="11 Conector recto de flecha"/>
          <p:cNvCxnSpPr/>
          <p:nvPr/>
        </p:nvCxnSpPr>
        <p:spPr>
          <a:xfrm flipV="1">
            <a:off x="5580112" y="3593182"/>
            <a:ext cx="3384376" cy="828092"/>
          </a:xfrm>
          <a:prstGeom prst="straightConnector1">
            <a:avLst/>
          </a:prstGeom>
          <a:ln w="63500">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3" name="12 Rectángulo"/>
          <p:cNvSpPr/>
          <p:nvPr/>
        </p:nvSpPr>
        <p:spPr>
          <a:xfrm rot="20773018">
            <a:off x="6335802" y="3514494"/>
            <a:ext cx="2387953" cy="400110"/>
          </a:xfrm>
          <a:prstGeom prst="rect">
            <a:avLst/>
          </a:prstGeom>
        </p:spPr>
        <p:txBody>
          <a:bodyPr wrap="square">
            <a:spAutoFit/>
            <a:scene3d>
              <a:camera prst="orthographicFront">
                <a:rot lat="0" lon="0" rev="0"/>
              </a:camera>
              <a:lightRig rig="soft" dir="tl">
                <a:rot lat="0" lon="0" rev="0"/>
              </a:lightRig>
            </a:scene3d>
            <a:sp3d contourW="25400" prstMaterial="matte">
              <a:bevelT w="25400" h="55880" prst="artDeco"/>
              <a:contourClr>
                <a:schemeClr val="accent2">
                  <a:tint val="20000"/>
                </a:schemeClr>
              </a:contourClr>
            </a:sp3d>
          </a:bodyPr>
          <a:lstStyle/>
          <a:p>
            <a:r>
              <a:rPr lang="es-ES" sz="2000" b="1" spc="50" dirty="0" smtClean="0">
                <a:ln w="31750">
                  <a:noFill/>
                </a:ln>
                <a:effectLst>
                  <a:outerShdw blurRad="76200" dist="50800" dir="5400000" algn="tl" rotWithShape="0">
                    <a:srgbClr val="000000">
                      <a:alpha val="65000"/>
                    </a:srgbClr>
                  </a:outerShdw>
                </a:effectLst>
                <a:latin typeface="Myriad Pro" pitchFamily="34" charset="0"/>
              </a:rPr>
              <a:t>13,50 </a:t>
            </a:r>
            <a:r>
              <a:rPr lang="es-ES" sz="2000" b="1" spc="50" dirty="0" err="1">
                <a:ln w="31750">
                  <a:noFill/>
                </a:ln>
                <a:effectLst>
                  <a:outerShdw blurRad="76200" dist="50800" dir="5400000" algn="tl" rotWithShape="0">
                    <a:srgbClr val="000000">
                      <a:alpha val="65000"/>
                    </a:srgbClr>
                  </a:outerShdw>
                </a:effectLst>
                <a:latin typeface="Myriad Pro" pitchFamily="34" charset="0"/>
              </a:rPr>
              <a:t>mètres</a:t>
            </a:r>
            <a:r>
              <a:rPr lang="es-ES" sz="2000" b="1" spc="50" dirty="0">
                <a:ln w="31750">
                  <a:noFill/>
                </a:ln>
                <a:effectLst>
                  <a:outerShdw blurRad="76200" dist="50800" dir="5400000" algn="tl" rotWithShape="0">
                    <a:srgbClr val="000000">
                      <a:alpha val="65000"/>
                    </a:srgbClr>
                  </a:outerShdw>
                </a:effectLst>
                <a:latin typeface="Myriad Pro" pitchFamily="34" charset="0"/>
              </a:rPr>
              <a:t> </a:t>
            </a:r>
            <a:endParaRPr lang="es-ES" sz="1200" b="1" spc="50" dirty="0">
              <a:ln w="31750">
                <a:noFill/>
              </a:ln>
              <a:effectLst>
                <a:outerShdw blurRad="76200" dist="50800" dir="5400000" algn="tl" rotWithShape="0">
                  <a:srgbClr val="000000">
                    <a:alpha val="65000"/>
                  </a:srgbClr>
                </a:outerShdw>
              </a:effectLst>
            </a:endParaRPr>
          </a:p>
        </p:txBody>
      </p:sp>
      <p:cxnSp>
        <p:nvCxnSpPr>
          <p:cNvPr id="21" name="20 Conector recto de flecha"/>
          <p:cNvCxnSpPr/>
          <p:nvPr/>
        </p:nvCxnSpPr>
        <p:spPr>
          <a:xfrm>
            <a:off x="4211960" y="3789040"/>
            <a:ext cx="1368152" cy="635108"/>
          </a:xfrm>
          <a:prstGeom prst="straightConnector1">
            <a:avLst/>
          </a:prstGeom>
          <a:ln w="63500">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22" name="21 Rectángulo"/>
          <p:cNvSpPr/>
          <p:nvPr/>
        </p:nvSpPr>
        <p:spPr>
          <a:xfrm rot="1527664">
            <a:off x="4412559" y="3771953"/>
            <a:ext cx="1219447" cy="36933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b="1" spc="50" dirty="0" smtClean="0">
                <a:ln w="11430"/>
                <a:effectLst>
                  <a:outerShdw blurRad="76200" dist="50800" dir="5400000" algn="tl" rotWithShape="0">
                    <a:srgbClr val="000000">
                      <a:alpha val="65000"/>
                    </a:srgbClr>
                  </a:outerShdw>
                </a:effectLst>
                <a:latin typeface="Myriad Pro" pitchFamily="34" charset="0"/>
              </a:rPr>
              <a:t>6 </a:t>
            </a:r>
            <a:r>
              <a:rPr lang="es-ES" b="1" spc="50" dirty="0" err="1">
                <a:ln w="11430"/>
                <a:effectLst>
                  <a:outerShdw blurRad="76200" dist="50800" dir="5400000" algn="tl" rotWithShape="0">
                    <a:srgbClr val="000000">
                      <a:alpha val="65000"/>
                    </a:srgbClr>
                  </a:outerShdw>
                </a:effectLst>
                <a:latin typeface="Myriad Pro" pitchFamily="34" charset="0"/>
              </a:rPr>
              <a:t>mètres</a:t>
            </a:r>
            <a:r>
              <a:rPr lang="es-ES" b="1" spc="50" dirty="0">
                <a:ln w="11430"/>
                <a:effectLst>
                  <a:outerShdw blurRad="76200" dist="50800" dir="5400000" algn="tl" rotWithShape="0">
                    <a:srgbClr val="000000">
                      <a:alpha val="65000"/>
                    </a:srgbClr>
                  </a:outerShdw>
                </a:effectLst>
                <a:latin typeface="Myriad Pro" pitchFamily="34" charset="0"/>
              </a:rPr>
              <a:t> </a:t>
            </a:r>
          </a:p>
        </p:txBody>
      </p:sp>
      <p:sp>
        <p:nvSpPr>
          <p:cNvPr id="23" name="22 Rectángulo"/>
          <p:cNvSpPr/>
          <p:nvPr/>
        </p:nvSpPr>
        <p:spPr>
          <a:xfrm>
            <a:off x="7738288" y="2520478"/>
            <a:ext cx="1322029"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L'occident</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t>
            </a:r>
            <a:endPar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a:p>
            <a:pPr algn="ctr"/>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t>
            </a:r>
            <a:r>
              <a:rPr lang="es-ES"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Ouest</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t>
            </a:r>
          </a:p>
        </p:txBody>
      </p:sp>
      <p:sp>
        <p:nvSpPr>
          <p:cNvPr id="24" name="23 Rectángulo"/>
          <p:cNvSpPr/>
          <p:nvPr/>
        </p:nvSpPr>
        <p:spPr>
          <a:xfrm>
            <a:off x="4139952" y="895206"/>
            <a:ext cx="3073534" cy="584775"/>
          </a:xfrm>
          <a:prstGeom prst="rect">
            <a:avLst/>
          </a:prstGeom>
        </p:spPr>
        <p:txBody>
          <a:bodyPr wrap="none">
            <a:spAutoFit/>
          </a:bodyPr>
          <a:lstStyle/>
          <a:p>
            <a:r>
              <a:rPr lang="es-E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rPr>
              <a:t>LE TABERNACLE</a:t>
            </a:r>
            <a:endParaRPr lang="es-E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endParaRPr>
          </a:p>
        </p:txBody>
      </p:sp>
    </p:spTree>
    <p:extLst>
      <p:ext uri="{BB962C8B-B14F-4D97-AF65-F5344CB8AC3E}">
        <p14:creationId xmlns:p14="http://schemas.microsoft.com/office/powerpoint/2010/main" val="64580046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4"/>
                                        </p:tgtEl>
                                        <p:attrNameLst>
                                          <p:attrName>ppt_y</p:attrName>
                                        </p:attrNameLst>
                                      </p:cBhvr>
                                      <p:tavLst>
                                        <p:tav tm="0">
                                          <p:val>
                                            <p:strVal val="#ppt_y"/>
                                          </p:val>
                                        </p:tav>
                                        <p:tav tm="100000">
                                          <p:val>
                                            <p:strVal val="#ppt_y"/>
                                          </p:val>
                                        </p:tav>
                                      </p:tavLst>
                                    </p:anim>
                                    <p:anim calcmode="lin" valueType="num">
                                      <p:cBhvr>
                                        <p:cTn id="9"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4"/>
                                        </p:tgtEl>
                                      </p:cBhvr>
                                    </p:animEffect>
                                  </p:childTnLst>
                                </p:cTn>
                              </p:par>
                            </p:childTnLst>
                          </p:cTn>
                        </p:par>
                        <p:par>
                          <p:cTn id="12" fill="hold">
                            <p:stCondLst>
                              <p:cond delay="10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anim calcmode="lin" valueType="num">
                                      <p:cBhvr>
                                        <p:cTn id="1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4"/>
                                        </p:tgtEl>
                                      </p:cBhvr>
                                    </p:animEffect>
                                  </p:childTnLst>
                                </p:cTn>
                              </p:par>
                            </p:childTnLst>
                          </p:cTn>
                        </p:par>
                        <p:par>
                          <p:cTn id="20" fill="hold">
                            <p:stCondLst>
                              <p:cond delay="1850"/>
                            </p:stCondLst>
                            <p:childTnLst>
                              <p:par>
                                <p:cTn id="21" presetID="42" presetClass="entr" presetSubtype="0" fill="hold" grpId="0" nodeType="after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1000"/>
                                        <p:tgtEl>
                                          <p:spTgt spid="8">
                                            <p:txEl>
                                              <p:pRg st="0" end="0"/>
                                            </p:txEl>
                                          </p:spTgt>
                                        </p:tgtEl>
                                      </p:cBhvr>
                                    </p:animEffect>
                                    <p:anim calcmode="lin" valueType="num">
                                      <p:cBhvr>
                                        <p:cTn id="2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26" fill="hold">
                            <p:stCondLst>
                              <p:cond delay="2850"/>
                            </p:stCondLst>
                            <p:childTnLst>
                              <p:par>
                                <p:cTn id="27" presetID="16" presetClass="entr" presetSubtype="37"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outVertical)">
                                      <p:cBhvr>
                                        <p:cTn id="29" dur="1000"/>
                                        <p:tgtEl>
                                          <p:spTgt spid="13"/>
                                        </p:tgtEl>
                                      </p:cBhvr>
                                    </p:animEffect>
                                  </p:childTnLst>
                                </p:cTn>
                              </p:par>
                              <p:par>
                                <p:cTn id="30" presetID="16" presetClass="entr" presetSubtype="37"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outVertical)">
                                      <p:cBhvr>
                                        <p:cTn id="32" dur="1000"/>
                                        <p:tgtEl>
                                          <p:spTgt spid="12"/>
                                        </p:tgtEl>
                                      </p:cBhvr>
                                    </p:animEffect>
                                  </p:childTnLst>
                                </p:cTn>
                              </p:par>
                            </p:childTnLst>
                          </p:cTn>
                        </p:par>
                        <p:par>
                          <p:cTn id="33" fill="hold">
                            <p:stCondLst>
                              <p:cond delay="3850"/>
                            </p:stCondLst>
                            <p:childTnLst>
                              <p:par>
                                <p:cTn id="34" presetID="42" presetClass="entr" presetSubtype="0" fill="hold" grpId="0" nodeType="afterEffect">
                                  <p:stCondLst>
                                    <p:cond delay="0"/>
                                  </p:stCondLst>
                                  <p:childTnLst>
                                    <p:set>
                                      <p:cBhvr>
                                        <p:cTn id="35" dur="1" fill="hold">
                                          <p:stCondLst>
                                            <p:cond delay="0"/>
                                          </p:stCondLst>
                                        </p:cTn>
                                        <p:tgtEl>
                                          <p:spTgt spid="8">
                                            <p:txEl>
                                              <p:pRg st="1" end="1"/>
                                            </p:txEl>
                                          </p:spTgt>
                                        </p:tgtEl>
                                        <p:attrNameLst>
                                          <p:attrName>style.visibility</p:attrName>
                                        </p:attrNameLst>
                                      </p:cBhvr>
                                      <p:to>
                                        <p:strVal val="visible"/>
                                      </p:to>
                                    </p:set>
                                    <p:animEffect transition="in" filter="fade">
                                      <p:cBhvr>
                                        <p:cTn id="36" dur="1000"/>
                                        <p:tgtEl>
                                          <p:spTgt spid="8">
                                            <p:txEl>
                                              <p:pRg st="1" end="1"/>
                                            </p:txEl>
                                          </p:spTgt>
                                        </p:tgtEl>
                                      </p:cBhvr>
                                    </p:animEffect>
                                    <p:anim calcmode="lin" valueType="num">
                                      <p:cBhvr>
                                        <p:cTn id="37"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8"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par>
                          <p:cTn id="39" fill="hold">
                            <p:stCondLst>
                              <p:cond delay="4850"/>
                            </p:stCondLst>
                            <p:childTnLst>
                              <p:par>
                                <p:cTn id="40" presetID="16" presetClass="entr" presetSubtype="37" fill="hold" nodeType="after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outVertical)">
                                      <p:cBhvr>
                                        <p:cTn id="42" dur="1000"/>
                                        <p:tgtEl>
                                          <p:spTgt spid="2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1000"/>
                                        <p:tgtEl>
                                          <p:spTgt spid="22"/>
                                        </p:tgtEl>
                                      </p:cBhvr>
                                    </p:animEffect>
                                  </p:childTnLst>
                                </p:cTn>
                              </p:par>
                            </p:childTnLst>
                          </p:cTn>
                        </p:par>
                        <p:par>
                          <p:cTn id="46" fill="hold">
                            <p:stCondLst>
                              <p:cond delay="5850"/>
                            </p:stCondLst>
                            <p:childTnLst>
                              <p:par>
                                <p:cTn id="47" presetID="42" presetClass="entr" presetSubtype="0" fill="hold" grpId="0" nodeType="afterEffect">
                                  <p:stCondLst>
                                    <p:cond delay="0"/>
                                  </p:stCondLst>
                                  <p:childTnLst>
                                    <p:set>
                                      <p:cBhvr>
                                        <p:cTn id="48" dur="1" fill="hold">
                                          <p:stCondLst>
                                            <p:cond delay="0"/>
                                          </p:stCondLst>
                                        </p:cTn>
                                        <p:tgtEl>
                                          <p:spTgt spid="8">
                                            <p:txEl>
                                              <p:pRg st="2" end="2"/>
                                            </p:txEl>
                                          </p:spTgt>
                                        </p:tgtEl>
                                        <p:attrNameLst>
                                          <p:attrName>style.visibility</p:attrName>
                                        </p:attrNameLst>
                                      </p:cBhvr>
                                      <p:to>
                                        <p:strVal val="visible"/>
                                      </p:to>
                                    </p:set>
                                    <p:animEffect transition="in" filter="fade">
                                      <p:cBhvr>
                                        <p:cTn id="49" dur="1000"/>
                                        <p:tgtEl>
                                          <p:spTgt spid="8">
                                            <p:txEl>
                                              <p:pRg st="2" end="2"/>
                                            </p:txEl>
                                          </p:spTgt>
                                        </p:tgtEl>
                                      </p:cBhvr>
                                    </p:animEffect>
                                    <p:anim calcmode="lin" valueType="num">
                                      <p:cBhvr>
                                        <p:cTn id="50"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par>
                          <p:cTn id="52" fill="hold">
                            <p:stCondLst>
                              <p:cond delay="6850"/>
                            </p:stCondLst>
                            <p:childTnLst>
                              <p:par>
                                <p:cTn id="53" presetID="16" presetClass="entr" presetSubtype="42" fill="hold" nodeType="after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barn(outHorizontal)">
                                      <p:cBhvr>
                                        <p:cTn id="55" dur="1000"/>
                                        <p:tgtEl>
                                          <p:spTgt spid="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1000"/>
                                        <p:tgtEl>
                                          <p:spTgt spid="2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uiExpand="1" build="p"/>
      <p:bldP spid="28" grpId="0"/>
      <p:bldP spid="11" grpId="0"/>
      <p:bldP spid="13" grpId="0"/>
      <p:bldP spid="22" grpId="0"/>
      <p:bldP spid="23"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J:\Mis Docs\_Multimedia IMS\Curso Biblico PPS\Tema 10\tema 10 santuario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46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Gerhard\Documents\_Estudios Biblicos PPT\10 El secreto del arca de oro\DEG-LATERA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7"/>
            <a:ext cx="9142413" cy="685641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12"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861048"/>
            <a:ext cx="9198822" cy="301751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28016" y="900009"/>
            <a:ext cx="1868012" cy="584775"/>
          </a:xfrm>
          <a:prstGeom prst="rect">
            <a:avLst/>
          </a:prstGeom>
        </p:spPr>
        <p:txBody>
          <a:bodyPr wrap="none">
            <a:spAutoFit/>
          </a:bodyPr>
          <a:lstStyle/>
          <a:p>
            <a:r>
              <a:rPr lang="es-ES" sz="3200" b="1" dirty="0" err="1">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Exode</a:t>
            </a:r>
            <a:r>
              <a:rPr lang="es-ES" sz="3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 26</a:t>
            </a:r>
          </a:p>
        </p:txBody>
      </p:sp>
      <p:sp>
        <p:nvSpPr>
          <p:cNvPr id="8" name="7 Rectángulo"/>
          <p:cNvSpPr/>
          <p:nvPr/>
        </p:nvSpPr>
        <p:spPr>
          <a:xfrm>
            <a:off x="395536" y="1615440"/>
            <a:ext cx="5904656" cy="397031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457200" lvl="0" indent="-457200">
              <a:buFont typeface="Arial" pitchFamily="34" charset="0"/>
              <a:buChar char="•"/>
            </a:pPr>
            <a:r>
              <a:rPr lang="es-ES" sz="2800" b="1" i="1" spc="50" dirty="0" err="1" smtClean="0">
                <a:ln w="11430"/>
                <a:solidFill>
                  <a:srgbClr val="002060"/>
                </a:solidFill>
                <a:effectLst>
                  <a:outerShdw blurRad="76200" dist="50800" dir="5400000" algn="tl" rotWithShape="0">
                    <a:srgbClr val="000000">
                      <a:alpha val="65000"/>
                    </a:srgbClr>
                  </a:outerShdw>
                </a:effectLst>
                <a:latin typeface="Myriad Pro" pitchFamily="34" charset="0"/>
              </a:rPr>
              <a:t>Peaux</a:t>
            </a:r>
            <a:r>
              <a:rPr lang="es-ES" sz="28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 </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de </a:t>
            </a:r>
            <a:r>
              <a:rPr lang="es-ES" sz="2800" b="1" i="1" spc="50" dirty="0" err="1" smtClean="0">
                <a:ln w="11430"/>
                <a:solidFill>
                  <a:srgbClr val="002060"/>
                </a:solidFill>
                <a:effectLst>
                  <a:outerShdw blurRad="76200" dist="50800" dir="5400000" algn="tl" rotWithShape="0">
                    <a:srgbClr val="000000">
                      <a:alpha val="65000"/>
                    </a:srgbClr>
                  </a:outerShdw>
                </a:effectLst>
                <a:latin typeface="Myriad Pro" pitchFamily="34" charset="0"/>
              </a:rPr>
              <a:t>dauphins</a:t>
            </a:r>
            <a:r>
              <a:rPr lang="es-ES" sz="28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 : </a:t>
            </a:r>
            <a:br>
              <a:rPr lang="es-ES" sz="28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br>
            <a:r>
              <a:rPr lang="es-ES" sz="2800" b="1" i="1" spc="50" dirty="0" err="1" smtClean="0">
                <a:ln w="11430"/>
                <a:solidFill>
                  <a:srgbClr val="FF0000"/>
                </a:solidFill>
                <a:effectLst>
                  <a:outerShdw blurRad="76200" dist="50800" dir="5400000" algn="tl" rotWithShape="0">
                    <a:srgbClr val="000000">
                      <a:alpha val="65000"/>
                    </a:srgbClr>
                  </a:outerShdw>
                </a:effectLst>
                <a:latin typeface="Myriad Pro" pitchFamily="34" charset="0"/>
              </a:rPr>
              <a:t>humanité</a:t>
            </a:r>
            <a:r>
              <a:rPr lang="es-ES"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 </a:t>
            </a:r>
            <a:endPar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a:p>
            <a:pPr marL="457200" lvl="0" indent="-457200">
              <a:buFont typeface="Arial" pitchFamily="34" charset="0"/>
              <a:buChar char="•"/>
            </a:pPr>
            <a:r>
              <a:rPr lang="es-ES" sz="2800" b="1" i="1" spc="50" dirty="0" err="1" smtClean="0">
                <a:ln w="11430"/>
                <a:solidFill>
                  <a:srgbClr val="002060"/>
                </a:solidFill>
                <a:effectLst>
                  <a:outerShdw blurRad="76200" dist="50800" dir="5400000" algn="tl" rotWithShape="0">
                    <a:srgbClr val="000000">
                      <a:alpha val="65000"/>
                    </a:srgbClr>
                  </a:outerShdw>
                </a:effectLst>
                <a:latin typeface="Myriad Pro" pitchFamily="34" charset="0"/>
              </a:rPr>
              <a:t>Peaux</a:t>
            </a:r>
            <a:r>
              <a:rPr lang="es-ES" sz="28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 </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de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béliers</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 </a:t>
            </a:r>
            <a:r>
              <a:rPr lang="es-ES" sz="28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
            </a:r>
            <a:br>
              <a:rPr lang="es-ES" sz="28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br>
            <a:r>
              <a:rPr lang="es-ES" sz="2800" b="1" i="1" spc="50" dirty="0" err="1" smtClean="0">
                <a:ln w="11430"/>
                <a:solidFill>
                  <a:srgbClr val="FF0000"/>
                </a:solidFill>
                <a:effectLst>
                  <a:outerShdw blurRad="76200" dist="50800" dir="5400000" algn="tl" rotWithShape="0">
                    <a:srgbClr val="000000">
                      <a:alpha val="65000"/>
                    </a:srgbClr>
                  </a:outerShdw>
                </a:effectLst>
                <a:latin typeface="Myriad Pro" pitchFamily="34" charset="0"/>
              </a:rPr>
              <a:t>sacrifice</a:t>
            </a:r>
            <a:r>
              <a:rPr lang="es-ES"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 </a:t>
            </a:r>
            <a:endPar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a:p>
            <a:pPr marL="457200" lvl="0" indent="-457200">
              <a:buFont typeface="Arial" pitchFamily="34" charset="0"/>
              <a:buChar char="•"/>
            </a:pPr>
            <a:r>
              <a:rPr lang="es-ES" sz="2800" b="1" i="1" spc="50" dirty="0" err="1" smtClean="0">
                <a:ln w="11430"/>
                <a:solidFill>
                  <a:srgbClr val="002060"/>
                </a:solidFill>
                <a:effectLst>
                  <a:outerShdw blurRad="76200" dist="50800" dir="5400000" algn="tl" rotWithShape="0">
                    <a:srgbClr val="000000">
                      <a:alpha val="65000"/>
                    </a:srgbClr>
                  </a:outerShdw>
                </a:effectLst>
                <a:latin typeface="Myriad Pro" pitchFamily="34" charset="0"/>
              </a:rPr>
              <a:t>Poils</a:t>
            </a:r>
            <a:r>
              <a:rPr lang="es-ES" sz="28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 </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de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chèvre</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 </a:t>
            </a:r>
            <a:r>
              <a:rPr lang="es-ES" sz="28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
            </a:r>
            <a:br>
              <a:rPr lang="es-ES" sz="28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br>
            <a:r>
              <a:rPr lang="es-ES" sz="2800" b="1" i="1" spc="50" dirty="0" err="1" smtClean="0">
                <a:ln w="11430"/>
                <a:solidFill>
                  <a:srgbClr val="FF0000"/>
                </a:solidFill>
                <a:effectLst>
                  <a:outerShdw blurRad="76200" dist="50800" dir="5400000" algn="tl" rotWithShape="0">
                    <a:srgbClr val="000000">
                      <a:alpha val="65000"/>
                    </a:srgbClr>
                  </a:outerShdw>
                </a:effectLst>
                <a:latin typeface="Myriad Pro" pitchFamily="34" charset="0"/>
              </a:rPr>
              <a:t>pureté</a:t>
            </a:r>
            <a:r>
              <a:rPr lang="es-ES"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 </a:t>
            </a:r>
            <a:endPar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a:p>
            <a:pPr marL="457200" lvl="0" indent="-457200">
              <a:buFont typeface="Arial" pitchFamily="34" charset="0"/>
              <a:buChar char="•"/>
            </a:pPr>
            <a:r>
              <a:rPr lang="fr-FR" sz="28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Lin </a:t>
            </a:r>
            <a:r>
              <a:rPr lang="fr-FR" sz="2800" b="1" i="1" spc="50" dirty="0">
                <a:ln w="11430"/>
                <a:solidFill>
                  <a:srgbClr val="002060"/>
                </a:solidFill>
                <a:effectLst>
                  <a:outerShdw blurRad="76200" dist="50800" dir="5400000" algn="tl" rotWithShape="0">
                    <a:srgbClr val="000000">
                      <a:alpha val="65000"/>
                    </a:srgbClr>
                  </a:outerShdw>
                </a:effectLst>
                <a:latin typeface="Myriad Pro" pitchFamily="34" charset="0"/>
              </a:rPr>
              <a:t>brodée de bleu, </a:t>
            </a:r>
            <a:endParaRPr lang="fr-FR" sz="2800" b="1" i="1" spc="50" dirty="0" smtClean="0">
              <a:ln w="11430"/>
              <a:solidFill>
                <a:srgbClr val="002060"/>
              </a:solidFill>
              <a:effectLst>
                <a:outerShdw blurRad="76200" dist="50800" dir="5400000" algn="tl" rotWithShape="0">
                  <a:srgbClr val="000000">
                    <a:alpha val="65000"/>
                  </a:srgbClr>
                </a:outerShdw>
              </a:effectLst>
              <a:latin typeface="Myriad Pro" pitchFamily="34" charset="0"/>
            </a:endParaRPr>
          </a:p>
          <a:p>
            <a:pPr lvl="0"/>
            <a:r>
              <a:rPr lang="fr-FR" sz="28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de </a:t>
            </a:r>
            <a:r>
              <a:rPr lang="fr-FR" sz="2800" b="1" i="1" spc="50" dirty="0">
                <a:ln w="11430"/>
                <a:solidFill>
                  <a:srgbClr val="002060"/>
                </a:solidFill>
                <a:effectLst>
                  <a:outerShdw blurRad="76200" dist="50800" dir="5400000" algn="tl" rotWithShape="0">
                    <a:srgbClr val="000000">
                      <a:alpha val="65000"/>
                    </a:srgbClr>
                  </a:outerShdw>
                </a:effectLst>
                <a:latin typeface="Myriad Pro" pitchFamily="34" charset="0"/>
              </a:rPr>
              <a:t>pourpre </a:t>
            </a:r>
            <a:endParaRPr lang="fr-FR" sz="2800" b="1" i="1" spc="50" dirty="0" smtClean="0">
              <a:ln w="11430"/>
              <a:solidFill>
                <a:srgbClr val="002060"/>
              </a:solidFill>
              <a:effectLst>
                <a:outerShdw blurRad="76200" dist="50800" dir="5400000" algn="tl" rotWithShape="0">
                  <a:srgbClr val="000000">
                    <a:alpha val="65000"/>
                  </a:srgbClr>
                </a:outerShdw>
              </a:effectLst>
              <a:latin typeface="Myriad Pro" pitchFamily="34" charset="0"/>
            </a:endParaRPr>
          </a:p>
          <a:p>
            <a:pPr lvl="0"/>
            <a:r>
              <a:rPr lang="fr-FR" sz="28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et </a:t>
            </a:r>
            <a:r>
              <a:rPr lang="fr-FR" sz="2800" b="1" i="1" spc="50" dirty="0" err="1" smtClean="0">
                <a:ln w="11430"/>
                <a:solidFill>
                  <a:srgbClr val="002060"/>
                </a:solidFill>
                <a:effectLst>
                  <a:outerShdw blurRad="76200" dist="50800" dir="5400000" algn="tl" rotWithShape="0">
                    <a:srgbClr val="000000">
                      <a:alpha val="65000"/>
                    </a:srgbClr>
                  </a:outerShdw>
                </a:effectLst>
                <a:latin typeface="Myriad Pro" pitchFamily="34" charset="0"/>
              </a:rPr>
              <a:t>cramois</a:t>
            </a:r>
            <a:r>
              <a:rPr lang="fr-FR" sz="28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 </a:t>
            </a:r>
            <a:r>
              <a:rPr lang="es-ES" sz="28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Roi</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a:t>
            </a:r>
          </a:p>
        </p:txBody>
      </p:sp>
      <p:sp>
        <p:nvSpPr>
          <p:cNvPr id="24" name="23 Rectángulo"/>
          <p:cNvSpPr/>
          <p:nvPr/>
        </p:nvSpPr>
        <p:spPr>
          <a:xfrm>
            <a:off x="4139952" y="895206"/>
            <a:ext cx="3073534" cy="584775"/>
          </a:xfrm>
          <a:prstGeom prst="rect">
            <a:avLst/>
          </a:prstGeom>
        </p:spPr>
        <p:txBody>
          <a:bodyPr wrap="none">
            <a:spAutoFit/>
          </a:bodyPr>
          <a:lstStyle/>
          <a:p>
            <a:r>
              <a:rPr lang="es-E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rPr>
              <a:t>LE TABERNACLE</a:t>
            </a:r>
          </a:p>
        </p:txBody>
      </p:sp>
      <p:cxnSp>
        <p:nvCxnSpPr>
          <p:cNvPr id="3" name="2 Conector recto de flecha"/>
          <p:cNvCxnSpPr/>
          <p:nvPr/>
        </p:nvCxnSpPr>
        <p:spPr>
          <a:xfrm>
            <a:off x="3347864" y="2276872"/>
            <a:ext cx="1440160" cy="1152128"/>
          </a:xfrm>
          <a:prstGeom prst="straightConnector1">
            <a:avLst/>
          </a:prstGeom>
          <a:ln>
            <a:gradFill flip="none" rotWithShape="1">
              <a:gsLst>
                <a:gs pos="0">
                  <a:srgbClr val="000000"/>
                </a:gs>
                <a:gs pos="20000">
                  <a:srgbClr val="000040"/>
                </a:gs>
                <a:gs pos="50000">
                  <a:srgbClr val="400040"/>
                </a:gs>
                <a:gs pos="75000">
                  <a:srgbClr val="8F0040"/>
                </a:gs>
                <a:gs pos="89999">
                  <a:srgbClr val="F27300"/>
                </a:gs>
                <a:gs pos="100000">
                  <a:srgbClr val="FFBF00"/>
                </a:gs>
              </a:gsLst>
              <a:lin ang="13500000" scaled="1"/>
              <a:tileRect/>
            </a:gradFill>
            <a:tailEnd type="stealth"/>
          </a:ln>
        </p:spPr>
        <p:style>
          <a:lnRef idx="3">
            <a:schemeClr val="dk1"/>
          </a:lnRef>
          <a:fillRef idx="0">
            <a:schemeClr val="dk1"/>
          </a:fillRef>
          <a:effectRef idx="2">
            <a:schemeClr val="dk1"/>
          </a:effectRef>
          <a:fontRef idx="minor">
            <a:schemeClr val="tx1"/>
          </a:fontRef>
        </p:style>
      </p:cxnSp>
      <p:cxnSp>
        <p:nvCxnSpPr>
          <p:cNvPr id="17" name="16 Conector recto de flecha"/>
          <p:cNvCxnSpPr/>
          <p:nvPr/>
        </p:nvCxnSpPr>
        <p:spPr>
          <a:xfrm>
            <a:off x="3059832" y="3140968"/>
            <a:ext cx="1728192" cy="720080"/>
          </a:xfrm>
          <a:prstGeom prst="straightConnector1">
            <a:avLst/>
          </a:prstGeom>
          <a:ln>
            <a:gradFill flip="none" rotWithShape="1">
              <a:gsLst>
                <a:gs pos="0">
                  <a:srgbClr val="000000"/>
                </a:gs>
                <a:gs pos="20000">
                  <a:srgbClr val="000040"/>
                </a:gs>
                <a:gs pos="50000">
                  <a:srgbClr val="400040"/>
                </a:gs>
                <a:gs pos="75000">
                  <a:srgbClr val="8F0040"/>
                </a:gs>
                <a:gs pos="89999">
                  <a:srgbClr val="F27300"/>
                </a:gs>
                <a:gs pos="100000">
                  <a:srgbClr val="FFBF00"/>
                </a:gs>
              </a:gsLst>
              <a:lin ang="13500000" scaled="1"/>
              <a:tileRect/>
            </a:gradFill>
            <a:tailEnd type="stealth"/>
          </a:ln>
        </p:spPr>
        <p:style>
          <a:lnRef idx="3">
            <a:schemeClr val="dk1"/>
          </a:lnRef>
          <a:fillRef idx="0">
            <a:schemeClr val="dk1"/>
          </a:fillRef>
          <a:effectRef idx="2">
            <a:schemeClr val="dk1"/>
          </a:effectRef>
          <a:fontRef idx="minor">
            <a:schemeClr val="tx1"/>
          </a:fontRef>
        </p:style>
      </p:cxnSp>
      <p:cxnSp>
        <p:nvCxnSpPr>
          <p:cNvPr id="19" name="18 Conector recto de flecha"/>
          <p:cNvCxnSpPr/>
          <p:nvPr/>
        </p:nvCxnSpPr>
        <p:spPr>
          <a:xfrm>
            <a:off x="3059832" y="4038248"/>
            <a:ext cx="2016224" cy="55416"/>
          </a:xfrm>
          <a:prstGeom prst="straightConnector1">
            <a:avLst/>
          </a:prstGeom>
          <a:ln>
            <a:gradFill flip="none" rotWithShape="1">
              <a:gsLst>
                <a:gs pos="0">
                  <a:srgbClr val="000000"/>
                </a:gs>
                <a:gs pos="20000">
                  <a:srgbClr val="000040"/>
                </a:gs>
                <a:gs pos="50000">
                  <a:srgbClr val="400040"/>
                </a:gs>
                <a:gs pos="75000">
                  <a:srgbClr val="8F0040"/>
                </a:gs>
                <a:gs pos="89999">
                  <a:srgbClr val="F27300"/>
                </a:gs>
                <a:gs pos="100000">
                  <a:srgbClr val="FFBF00"/>
                </a:gs>
              </a:gsLst>
              <a:lin ang="13500000" scaled="1"/>
              <a:tileRect/>
            </a:gradFill>
            <a:tailEnd type="stealth"/>
          </a:ln>
        </p:spPr>
        <p:style>
          <a:lnRef idx="3">
            <a:schemeClr val="dk1"/>
          </a:lnRef>
          <a:fillRef idx="0">
            <a:schemeClr val="dk1"/>
          </a:fillRef>
          <a:effectRef idx="2">
            <a:schemeClr val="dk1"/>
          </a:effectRef>
          <a:fontRef idx="minor">
            <a:schemeClr val="tx1"/>
          </a:fontRef>
        </p:style>
      </p:cxnSp>
      <p:cxnSp>
        <p:nvCxnSpPr>
          <p:cNvPr id="25" name="24 Conector recto de flecha"/>
          <p:cNvCxnSpPr/>
          <p:nvPr/>
        </p:nvCxnSpPr>
        <p:spPr>
          <a:xfrm flipV="1">
            <a:off x="3203848" y="4038248"/>
            <a:ext cx="2376264" cy="1046936"/>
          </a:xfrm>
          <a:prstGeom prst="straightConnector1">
            <a:avLst/>
          </a:prstGeom>
          <a:ln>
            <a:gradFill flip="none" rotWithShape="1">
              <a:gsLst>
                <a:gs pos="0">
                  <a:srgbClr val="000000"/>
                </a:gs>
                <a:gs pos="20000">
                  <a:srgbClr val="000040"/>
                </a:gs>
                <a:gs pos="50000">
                  <a:srgbClr val="400040"/>
                </a:gs>
                <a:gs pos="75000">
                  <a:srgbClr val="8F0040"/>
                </a:gs>
                <a:gs pos="89999">
                  <a:srgbClr val="F27300"/>
                </a:gs>
                <a:gs pos="100000">
                  <a:srgbClr val="FFBF00"/>
                </a:gs>
              </a:gsLst>
              <a:lin ang="13500000" scaled="1"/>
              <a:tileRect/>
            </a:gradFill>
            <a:tailEnd type="stealth"/>
          </a:ln>
        </p:spPr>
        <p:style>
          <a:lnRef idx="3">
            <a:schemeClr val="dk1"/>
          </a:lnRef>
          <a:fillRef idx="0">
            <a:schemeClr val="dk1"/>
          </a:fillRef>
          <a:effectRef idx="2">
            <a:schemeClr val="dk1"/>
          </a:effectRef>
          <a:fontRef idx="minor">
            <a:schemeClr val="tx1"/>
          </a:fontRef>
        </p:style>
      </p:cxnSp>
      <p:sp>
        <p:nvSpPr>
          <p:cNvPr id="2" name="1 CuadroTexto"/>
          <p:cNvSpPr txBox="1"/>
          <p:nvPr/>
        </p:nvSpPr>
        <p:spPr>
          <a:xfrm>
            <a:off x="4156387" y="1362254"/>
            <a:ext cx="3744416" cy="338554"/>
          </a:xfrm>
          <a:prstGeom prst="rect">
            <a:avLst/>
          </a:prstGeom>
          <a:noFill/>
        </p:spPr>
        <p:txBody>
          <a:bodyPr wrap="square" rtlCol="0">
            <a:spAutoFit/>
          </a:bodyPr>
          <a:lstStyle/>
          <a:p>
            <a:r>
              <a:rPr lang="fr-FR" sz="1550" dirty="0">
                <a:latin typeface="Swis721 BlkCn BT" pitchFamily="34" charset="0"/>
              </a:rPr>
              <a:t>Tous les détails représentent Jésus</a:t>
            </a:r>
            <a:endParaRPr lang="es-ES" sz="1550" dirty="0">
              <a:latin typeface="Swis721 BlkCn BT" pitchFamily="34" charset="0"/>
            </a:endParaRPr>
          </a:p>
        </p:txBody>
      </p:sp>
    </p:spTree>
    <p:extLst>
      <p:ext uri="{BB962C8B-B14F-4D97-AF65-F5344CB8AC3E}">
        <p14:creationId xmlns:p14="http://schemas.microsoft.com/office/powerpoint/2010/main" val="279156866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4"/>
                                        </p:tgtEl>
                                        <p:attrNameLst>
                                          <p:attrName>ppt_y</p:attrName>
                                        </p:attrNameLst>
                                      </p:cBhvr>
                                      <p:tavLst>
                                        <p:tav tm="0">
                                          <p:val>
                                            <p:strVal val="#ppt_y"/>
                                          </p:val>
                                        </p:tav>
                                        <p:tav tm="100000">
                                          <p:val>
                                            <p:strVal val="#ppt_y"/>
                                          </p:val>
                                        </p:tav>
                                      </p:tavLst>
                                    </p:anim>
                                    <p:anim calcmode="lin" valueType="num">
                                      <p:cBhvr>
                                        <p:cTn id="9"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4"/>
                                        </p:tgtEl>
                                      </p:cBhvr>
                                    </p:animEffect>
                                  </p:childTnLst>
                                </p:cTn>
                              </p:par>
                            </p:childTnLst>
                          </p:cTn>
                        </p:par>
                        <p:par>
                          <p:cTn id="12" fill="hold">
                            <p:stCondLst>
                              <p:cond delay="10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anim calcmode="lin" valueType="num">
                                      <p:cBhvr>
                                        <p:cTn id="1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4"/>
                                        </p:tgtEl>
                                      </p:cBhvr>
                                    </p:animEffect>
                                  </p:childTnLst>
                                </p:cTn>
                              </p:par>
                            </p:childTnLst>
                          </p:cTn>
                        </p:par>
                        <p:par>
                          <p:cTn id="20" fill="hold">
                            <p:stCondLst>
                              <p:cond delay="1850"/>
                            </p:stCondLst>
                            <p:childTnLst>
                              <p:par>
                                <p:cTn id="21" presetID="10" presetClass="entr" presetSubtype="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par>
                          <p:cTn id="24" fill="hold">
                            <p:stCondLst>
                              <p:cond delay="2350"/>
                            </p:stCondLst>
                            <p:childTnLst>
                              <p:par>
                                <p:cTn id="25" presetID="42" presetClass="entr" presetSubtype="0" fill="hold" grpId="0" nodeType="after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1000"/>
                                        <p:tgtEl>
                                          <p:spTgt spid="8">
                                            <p:txEl>
                                              <p:pRg st="0" end="0"/>
                                            </p:txEl>
                                          </p:spTgt>
                                        </p:tgtEl>
                                      </p:cBhvr>
                                    </p:animEffect>
                                    <p:anim calcmode="lin" valueType="num">
                                      <p:cBhvr>
                                        <p:cTn id="2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30" fill="hold">
                            <p:stCondLst>
                              <p:cond delay="3350"/>
                            </p:stCondLst>
                            <p:childTnLst>
                              <p:par>
                                <p:cTn id="31" presetID="22" presetClass="entr" presetSubtype="8"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left)">
                                      <p:cBhvr>
                                        <p:cTn id="33" dur="500"/>
                                        <p:tgtEl>
                                          <p:spTgt spid="3"/>
                                        </p:tgtEl>
                                      </p:cBhvr>
                                    </p:animEffect>
                                  </p:childTnLst>
                                </p:cTn>
                              </p:par>
                            </p:childTnLst>
                          </p:cTn>
                        </p:par>
                        <p:par>
                          <p:cTn id="34" fill="hold">
                            <p:stCondLst>
                              <p:cond delay="3850"/>
                            </p:stCondLst>
                            <p:childTnLst>
                              <p:par>
                                <p:cTn id="35" presetID="42" presetClass="entr" presetSubtype="0" fill="hold" grpId="0" nodeType="afterEffect">
                                  <p:stCondLst>
                                    <p:cond delay="1000"/>
                                  </p:stCondLst>
                                  <p:childTnLst>
                                    <p:set>
                                      <p:cBhvr>
                                        <p:cTn id="36" dur="1" fill="hold">
                                          <p:stCondLst>
                                            <p:cond delay="0"/>
                                          </p:stCondLst>
                                        </p:cTn>
                                        <p:tgtEl>
                                          <p:spTgt spid="8">
                                            <p:txEl>
                                              <p:pRg st="1" end="1"/>
                                            </p:txEl>
                                          </p:spTgt>
                                        </p:tgtEl>
                                        <p:attrNameLst>
                                          <p:attrName>style.visibility</p:attrName>
                                        </p:attrNameLst>
                                      </p:cBhvr>
                                      <p:to>
                                        <p:strVal val="visible"/>
                                      </p:to>
                                    </p:set>
                                    <p:animEffect transition="in" filter="fade">
                                      <p:cBhvr>
                                        <p:cTn id="37" dur="1000"/>
                                        <p:tgtEl>
                                          <p:spTgt spid="8">
                                            <p:txEl>
                                              <p:pRg st="1" end="1"/>
                                            </p:txEl>
                                          </p:spTgt>
                                        </p:tgtEl>
                                      </p:cBhvr>
                                    </p:animEffect>
                                    <p:anim calcmode="lin" valueType="num">
                                      <p:cBhvr>
                                        <p:cTn id="3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par>
                          <p:cTn id="40" fill="hold">
                            <p:stCondLst>
                              <p:cond delay="5850"/>
                            </p:stCondLst>
                            <p:childTnLst>
                              <p:par>
                                <p:cTn id="41" presetID="22" presetClass="entr" presetSubtype="8"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childTnLst>
                          </p:cTn>
                        </p:par>
                        <p:par>
                          <p:cTn id="44" fill="hold">
                            <p:stCondLst>
                              <p:cond delay="6350"/>
                            </p:stCondLst>
                            <p:childTnLst>
                              <p:par>
                                <p:cTn id="45" presetID="42" presetClass="entr" presetSubtype="0" fill="hold" grpId="0" nodeType="afterEffect">
                                  <p:stCondLst>
                                    <p:cond delay="1000"/>
                                  </p:stCondLst>
                                  <p:childTnLst>
                                    <p:set>
                                      <p:cBhvr>
                                        <p:cTn id="46" dur="1" fill="hold">
                                          <p:stCondLst>
                                            <p:cond delay="0"/>
                                          </p:stCondLst>
                                        </p:cTn>
                                        <p:tgtEl>
                                          <p:spTgt spid="8">
                                            <p:txEl>
                                              <p:pRg st="2" end="2"/>
                                            </p:txEl>
                                          </p:spTgt>
                                        </p:tgtEl>
                                        <p:attrNameLst>
                                          <p:attrName>style.visibility</p:attrName>
                                        </p:attrNameLst>
                                      </p:cBhvr>
                                      <p:to>
                                        <p:strVal val="visible"/>
                                      </p:to>
                                    </p:set>
                                    <p:animEffect transition="in" filter="fade">
                                      <p:cBhvr>
                                        <p:cTn id="47" dur="1000"/>
                                        <p:tgtEl>
                                          <p:spTgt spid="8">
                                            <p:txEl>
                                              <p:pRg st="2" end="2"/>
                                            </p:txEl>
                                          </p:spTgt>
                                        </p:tgtEl>
                                      </p:cBhvr>
                                    </p:animEffect>
                                    <p:anim calcmode="lin" valueType="num">
                                      <p:cBhvr>
                                        <p:cTn id="48"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49"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par>
                          <p:cTn id="50" fill="hold">
                            <p:stCondLst>
                              <p:cond delay="8350"/>
                            </p:stCondLst>
                            <p:childTnLst>
                              <p:par>
                                <p:cTn id="51" presetID="22" presetClass="entr" presetSubtype="8" fill="hold" nodeType="after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left)">
                                      <p:cBhvr>
                                        <p:cTn id="53" dur="500"/>
                                        <p:tgtEl>
                                          <p:spTgt spid="19"/>
                                        </p:tgtEl>
                                      </p:cBhvr>
                                    </p:animEffect>
                                  </p:childTnLst>
                                </p:cTn>
                              </p:par>
                            </p:childTnLst>
                          </p:cTn>
                        </p:par>
                        <p:par>
                          <p:cTn id="54" fill="hold">
                            <p:stCondLst>
                              <p:cond delay="8850"/>
                            </p:stCondLst>
                            <p:childTnLst>
                              <p:par>
                                <p:cTn id="55" presetID="42" presetClass="entr" presetSubtype="0" fill="hold" grpId="0" nodeType="afterEffect">
                                  <p:stCondLst>
                                    <p:cond delay="1000"/>
                                  </p:stCondLst>
                                  <p:childTnLst>
                                    <p:set>
                                      <p:cBhvr>
                                        <p:cTn id="56" dur="1" fill="hold">
                                          <p:stCondLst>
                                            <p:cond delay="0"/>
                                          </p:stCondLst>
                                        </p:cTn>
                                        <p:tgtEl>
                                          <p:spTgt spid="8">
                                            <p:txEl>
                                              <p:pRg st="3" end="3"/>
                                            </p:txEl>
                                          </p:spTgt>
                                        </p:tgtEl>
                                        <p:attrNameLst>
                                          <p:attrName>style.visibility</p:attrName>
                                        </p:attrNameLst>
                                      </p:cBhvr>
                                      <p:to>
                                        <p:strVal val="visible"/>
                                      </p:to>
                                    </p:set>
                                    <p:animEffect transition="in" filter="fade">
                                      <p:cBhvr>
                                        <p:cTn id="57" dur="1000"/>
                                        <p:tgtEl>
                                          <p:spTgt spid="8">
                                            <p:txEl>
                                              <p:pRg st="3" end="3"/>
                                            </p:txEl>
                                          </p:spTgt>
                                        </p:tgtEl>
                                      </p:cBhvr>
                                    </p:animEffect>
                                    <p:anim calcmode="lin" valueType="num">
                                      <p:cBhvr>
                                        <p:cTn id="58"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59"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par>
                          <p:cTn id="60" fill="hold">
                            <p:stCondLst>
                              <p:cond delay="10850"/>
                            </p:stCondLst>
                            <p:childTnLst>
                              <p:par>
                                <p:cTn id="61" presetID="42" presetClass="entr" presetSubtype="0" fill="hold" grpId="0" nodeType="afterEffect">
                                  <p:stCondLst>
                                    <p:cond delay="1000"/>
                                  </p:stCondLst>
                                  <p:childTnLst>
                                    <p:set>
                                      <p:cBhvr>
                                        <p:cTn id="62" dur="1" fill="hold">
                                          <p:stCondLst>
                                            <p:cond delay="0"/>
                                          </p:stCondLst>
                                        </p:cTn>
                                        <p:tgtEl>
                                          <p:spTgt spid="8">
                                            <p:txEl>
                                              <p:pRg st="4" end="4"/>
                                            </p:txEl>
                                          </p:spTgt>
                                        </p:tgtEl>
                                        <p:attrNameLst>
                                          <p:attrName>style.visibility</p:attrName>
                                        </p:attrNameLst>
                                      </p:cBhvr>
                                      <p:to>
                                        <p:strVal val="visible"/>
                                      </p:to>
                                    </p:set>
                                    <p:animEffect transition="in" filter="fade">
                                      <p:cBhvr>
                                        <p:cTn id="63" dur="1000"/>
                                        <p:tgtEl>
                                          <p:spTgt spid="8">
                                            <p:txEl>
                                              <p:pRg st="4" end="4"/>
                                            </p:txEl>
                                          </p:spTgt>
                                        </p:tgtEl>
                                      </p:cBhvr>
                                    </p:animEffect>
                                    <p:anim calcmode="lin" valueType="num">
                                      <p:cBhvr>
                                        <p:cTn id="64"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65"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par>
                          <p:cTn id="66" fill="hold">
                            <p:stCondLst>
                              <p:cond delay="12850"/>
                            </p:stCondLst>
                            <p:childTnLst>
                              <p:par>
                                <p:cTn id="67" presetID="42" presetClass="entr" presetSubtype="0" fill="hold" grpId="0" nodeType="afterEffect">
                                  <p:stCondLst>
                                    <p:cond delay="1000"/>
                                  </p:stCondLst>
                                  <p:childTnLst>
                                    <p:set>
                                      <p:cBhvr>
                                        <p:cTn id="68" dur="1" fill="hold">
                                          <p:stCondLst>
                                            <p:cond delay="0"/>
                                          </p:stCondLst>
                                        </p:cTn>
                                        <p:tgtEl>
                                          <p:spTgt spid="8">
                                            <p:txEl>
                                              <p:pRg st="5" end="5"/>
                                            </p:txEl>
                                          </p:spTgt>
                                        </p:tgtEl>
                                        <p:attrNameLst>
                                          <p:attrName>style.visibility</p:attrName>
                                        </p:attrNameLst>
                                      </p:cBhvr>
                                      <p:to>
                                        <p:strVal val="visible"/>
                                      </p:to>
                                    </p:set>
                                    <p:animEffect transition="in" filter="fade">
                                      <p:cBhvr>
                                        <p:cTn id="69" dur="1000"/>
                                        <p:tgtEl>
                                          <p:spTgt spid="8">
                                            <p:txEl>
                                              <p:pRg st="5" end="5"/>
                                            </p:txEl>
                                          </p:spTgt>
                                        </p:tgtEl>
                                      </p:cBhvr>
                                    </p:animEffect>
                                    <p:anim calcmode="lin" valueType="num">
                                      <p:cBhvr>
                                        <p:cTn id="70"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71"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par>
                          <p:cTn id="72" fill="hold">
                            <p:stCondLst>
                              <p:cond delay="14850"/>
                            </p:stCondLst>
                            <p:childTnLst>
                              <p:par>
                                <p:cTn id="73" presetID="22" presetClass="entr" presetSubtype="8" fill="hold" nodeType="after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wipe(left)">
                                      <p:cBhvr>
                                        <p:cTn id="75" dur="500"/>
                                        <p:tgtEl>
                                          <p:spTgt spid="25"/>
                                        </p:tgtEl>
                                      </p:cBhvr>
                                    </p:animEffect>
                                  </p:childTnLst>
                                </p:cTn>
                              </p:par>
                            </p:childTnLst>
                          </p:cTn>
                        </p:par>
                        <p:par>
                          <p:cTn id="76" fill="hold">
                            <p:stCondLst>
                              <p:cond delay="15350"/>
                            </p:stCondLst>
                            <p:childTnLst>
                              <p:par>
                                <p:cTn id="77" presetID="22" presetClass="entr" presetSubtype="1" fill="hold" nodeType="after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wipe(up)">
                                      <p:cBhvr>
                                        <p:cTn id="7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uiExpand="1" build="p"/>
      <p:bldP spid="24"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J:\Mis Docs\_Multimedia IMS\Curso Biblico PPS\Tema 10\tema 10 santuario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46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Estudios Biblicos PPT\10 El secreto del arca de oro\DEG-LATERA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7"/>
            <a:ext cx="9142413" cy="685641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10"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861048"/>
            <a:ext cx="9198822" cy="301751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28016" y="900009"/>
            <a:ext cx="1868012" cy="584775"/>
          </a:xfrm>
          <a:prstGeom prst="rect">
            <a:avLst/>
          </a:prstGeom>
        </p:spPr>
        <p:txBody>
          <a:bodyPr wrap="none">
            <a:spAutoFit/>
          </a:bodyPr>
          <a:lstStyle/>
          <a:p>
            <a:r>
              <a:rPr lang="es-ES" sz="3200" b="1" dirty="0" err="1">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Exode</a:t>
            </a:r>
            <a:r>
              <a:rPr lang="es-ES" sz="3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 26</a:t>
            </a:r>
          </a:p>
        </p:txBody>
      </p:sp>
      <p:sp>
        <p:nvSpPr>
          <p:cNvPr id="8" name="7 Rectángulo"/>
          <p:cNvSpPr/>
          <p:nvPr/>
        </p:nvSpPr>
        <p:spPr>
          <a:xfrm>
            <a:off x="447069" y="2070862"/>
            <a:ext cx="5904656" cy="95410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28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Divisé </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en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deux</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2800" b="1" i="1" spc="50" dirty="0" err="1" smtClean="0">
                <a:ln w="11430"/>
                <a:solidFill>
                  <a:srgbClr val="002060"/>
                </a:solidFill>
                <a:effectLst>
                  <a:outerShdw blurRad="76200" dist="50800" dir="5400000" algn="tl" rotWithShape="0">
                    <a:srgbClr val="000000">
                      <a:alpha val="65000"/>
                    </a:srgbClr>
                  </a:outerShdw>
                </a:effectLst>
                <a:latin typeface="Myriad Pro" pitchFamily="34" charset="0"/>
              </a:rPr>
              <a:t>parties</a:t>
            </a:r>
            <a:r>
              <a:rPr lang="es-ES" sz="28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
            </a:r>
            <a:b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br>
            <a:r>
              <a:rPr lang="es-ES"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Le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lieu</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saint</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p>
        </p:txBody>
      </p:sp>
      <p:sp>
        <p:nvSpPr>
          <p:cNvPr id="24" name="23 Rectángulo"/>
          <p:cNvSpPr/>
          <p:nvPr/>
        </p:nvSpPr>
        <p:spPr>
          <a:xfrm>
            <a:off x="4139952" y="895206"/>
            <a:ext cx="3073534" cy="584775"/>
          </a:xfrm>
          <a:prstGeom prst="rect">
            <a:avLst/>
          </a:prstGeom>
        </p:spPr>
        <p:txBody>
          <a:bodyPr wrap="none">
            <a:spAutoFit/>
          </a:bodyPr>
          <a:lstStyle/>
          <a:p>
            <a:r>
              <a:rPr lang="es-E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rPr>
              <a:t>LE TABERNACLE</a:t>
            </a:r>
          </a:p>
        </p:txBody>
      </p:sp>
      <p:cxnSp>
        <p:nvCxnSpPr>
          <p:cNvPr id="3" name="2 Conector recto de flecha"/>
          <p:cNvCxnSpPr/>
          <p:nvPr/>
        </p:nvCxnSpPr>
        <p:spPr>
          <a:xfrm>
            <a:off x="2627784" y="3024969"/>
            <a:ext cx="3219078" cy="3068327"/>
          </a:xfrm>
          <a:prstGeom prst="straightConnector1">
            <a:avLst/>
          </a:prstGeom>
          <a:ln>
            <a:gradFill flip="none" rotWithShape="1">
              <a:gsLst>
                <a:gs pos="0">
                  <a:srgbClr val="000000"/>
                </a:gs>
                <a:gs pos="20000">
                  <a:srgbClr val="000040"/>
                </a:gs>
                <a:gs pos="50000">
                  <a:srgbClr val="400040"/>
                </a:gs>
                <a:gs pos="75000">
                  <a:srgbClr val="8F0040"/>
                </a:gs>
                <a:gs pos="89999">
                  <a:srgbClr val="F27300"/>
                </a:gs>
                <a:gs pos="100000">
                  <a:srgbClr val="FFBF00"/>
                </a:gs>
              </a:gsLst>
              <a:lin ang="13500000" scaled="1"/>
              <a:tileRect/>
            </a:gradFill>
            <a:tailEnd type="stealth"/>
          </a:ln>
        </p:spPr>
        <p:style>
          <a:lnRef idx="3">
            <a:schemeClr val="dk1"/>
          </a:lnRef>
          <a:fillRef idx="0">
            <a:schemeClr val="dk1"/>
          </a:fillRef>
          <a:effectRef idx="2">
            <a:schemeClr val="dk1"/>
          </a:effectRef>
          <a:fontRef idx="minor">
            <a:schemeClr val="tx1"/>
          </a:fontRef>
        </p:style>
      </p:cxnSp>
      <p:cxnSp>
        <p:nvCxnSpPr>
          <p:cNvPr id="17" name="16 Conector recto de flecha"/>
          <p:cNvCxnSpPr/>
          <p:nvPr/>
        </p:nvCxnSpPr>
        <p:spPr>
          <a:xfrm>
            <a:off x="7956376" y="2138660"/>
            <a:ext cx="792088" cy="1074316"/>
          </a:xfrm>
          <a:prstGeom prst="straightConnector1">
            <a:avLst/>
          </a:prstGeom>
          <a:ln>
            <a:gradFill flip="none" rotWithShape="1">
              <a:gsLst>
                <a:gs pos="0">
                  <a:srgbClr val="000000"/>
                </a:gs>
                <a:gs pos="20000">
                  <a:srgbClr val="000040"/>
                </a:gs>
                <a:gs pos="50000">
                  <a:srgbClr val="400040"/>
                </a:gs>
                <a:gs pos="75000">
                  <a:srgbClr val="8F0040"/>
                </a:gs>
                <a:gs pos="89999">
                  <a:srgbClr val="F27300"/>
                </a:gs>
                <a:gs pos="100000">
                  <a:srgbClr val="FFBF00"/>
                </a:gs>
              </a:gsLst>
              <a:lin ang="13500000" scaled="1"/>
              <a:tileRect/>
            </a:gradFill>
            <a:tailEnd type="stealth"/>
          </a:ln>
        </p:spPr>
        <p:style>
          <a:lnRef idx="3">
            <a:schemeClr val="dk1"/>
          </a:lnRef>
          <a:fillRef idx="0">
            <a:schemeClr val="dk1"/>
          </a:fillRef>
          <a:effectRef idx="2">
            <a:schemeClr val="dk1"/>
          </a:effectRef>
          <a:fontRef idx="minor">
            <a:schemeClr val="tx1"/>
          </a:fontRef>
        </p:style>
      </p:cxnSp>
      <p:sp>
        <p:nvSpPr>
          <p:cNvPr id="14" name="13 Rectángulo"/>
          <p:cNvSpPr/>
          <p:nvPr/>
        </p:nvSpPr>
        <p:spPr>
          <a:xfrm>
            <a:off x="5220072" y="1615440"/>
            <a:ext cx="3168352" cy="52322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Le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lieu</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très</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saint</a:t>
            </a:r>
            <a:endPar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5899410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4"/>
                                        </p:tgtEl>
                                        <p:attrNameLst>
                                          <p:attrName>ppt_y</p:attrName>
                                        </p:attrNameLst>
                                      </p:cBhvr>
                                      <p:tavLst>
                                        <p:tav tm="0">
                                          <p:val>
                                            <p:strVal val="#ppt_y"/>
                                          </p:val>
                                        </p:tav>
                                        <p:tav tm="100000">
                                          <p:val>
                                            <p:strVal val="#ppt_y"/>
                                          </p:val>
                                        </p:tav>
                                      </p:tavLst>
                                    </p:anim>
                                    <p:anim calcmode="lin" valueType="num">
                                      <p:cBhvr>
                                        <p:cTn id="9"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4"/>
                                        </p:tgtEl>
                                      </p:cBhvr>
                                    </p:animEffect>
                                  </p:childTnLst>
                                </p:cTn>
                              </p:par>
                            </p:childTnLst>
                          </p:cTn>
                        </p:par>
                        <p:par>
                          <p:cTn id="12" fill="hold">
                            <p:stCondLst>
                              <p:cond delay="10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anim calcmode="lin" valueType="num">
                                      <p:cBhvr>
                                        <p:cTn id="1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4"/>
                                        </p:tgtEl>
                                      </p:cBhvr>
                                    </p:animEffect>
                                  </p:childTnLst>
                                </p:cTn>
                              </p:par>
                            </p:childTnLst>
                          </p:cTn>
                        </p:par>
                        <p:par>
                          <p:cTn id="20" fill="hold">
                            <p:stCondLst>
                              <p:cond delay="1850"/>
                            </p:stCondLst>
                            <p:childTnLst>
                              <p:par>
                                <p:cTn id="21" presetID="42" presetClass="entr" presetSubtype="0" fill="hold" grpId="0" nodeType="after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1000"/>
                                        <p:tgtEl>
                                          <p:spTgt spid="8">
                                            <p:txEl>
                                              <p:pRg st="0" end="0"/>
                                            </p:txEl>
                                          </p:spTgt>
                                        </p:tgtEl>
                                      </p:cBhvr>
                                    </p:animEffect>
                                    <p:anim calcmode="lin" valueType="num">
                                      <p:cBhvr>
                                        <p:cTn id="2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26" fill="hold">
                            <p:stCondLst>
                              <p:cond delay="2850"/>
                            </p:stCondLst>
                            <p:childTnLst>
                              <p:par>
                                <p:cTn id="27" presetID="22" presetClass="entr" presetSubtype="8"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par>
                          <p:cTn id="30" fill="hold">
                            <p:stCondLst>
                              <p:cond delay="3350"/>
                            </p:stCondLst>
                            <p:childTnLst>
                              <p:par>
                                <p:cTn id="31" presetID="42" presetClass="entr" presetSubtype="0"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fade">
                                      <p:cBhvr>
                                        <p:cTn id="33" dur="1000"/>
                                        <p:tgtEl>
                                          <p:spTgt spid="14">
                                            <p:txEl>
                                              <p:pRg st="0" end="0"/>
                                            </p:txEl>
                                          </p:spTgt>
                                        </p:tgtEl>
                                      </p:cBhvr>
                                    </p:animEffect>
                                    <p:anim calcmode="lin" valueType="num">
                                      <p:cBhvr>
                                        <p:cTn id="34"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36" fill="hold">
                            <p:stCondLst>
                              <p:cond delay="4350"/>
                            </p:stCondLst>
                            <p:childTnLst>
                              <p:par>
                                <p:cTn id="37" presetID="22" presetClass="entr" presetSubtype="8"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500"/>
                                        <p:tgtEl>
                                          <p:spTgt spid="17"/>
                                        </p:tgtEl>
                                      </p:cBhvr>
                                    </p:animEffect>
                                  </p:childTnLst>
                                </p:cTn>
                              </p:par>
                            </p:childTnLst>
                          </p:cTn>
                        </p:par>
                        <p:par>
                          <p:cTn id="40" fill="hold">
                            <p:stCondLst>
                              <p:cond delay="4850"/>
                            </p:stCondLst>
                            <p:childTnLst>
                              <p:par>
                                <p:cTn id="41" presetID="22" presetClass="entr" presetSubtype="1"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up)">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uiExpand="1" build="p"/>
      <p:bldP spid="24" grpId="0"/>
      <p:bldP spid="1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0\tema 10 element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Gerhard\Documents\_Estudios Biblicos PPT\10 El secreto del arca de oro\DEG-LATER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 y="1587"/>
            <a:ext cx="9142413" cy="685641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1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861048"/>
            <a:ext cx="9198822" cy="301751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95536" y="3338989"/>
            <a:ext cx="2324731" cy="52322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Le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chandelier</a:t>
            </a:r>
            <a:endPar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sp>
        <p:nvSpPr>
          <p:cNvPr id="5" name="4 Rectángulo"/>
          <p:cNvSpPr/>
          <p:nvPr/>
        </p:nvSpPr>
        <p:spPr>
          <a:xfrm>
            <a:off x="207235" y="900009"/>
            <a:ext cx="3073534" cy="584775"/>
          </a:xfrm>
          <a:prstGeom prst="rect">
            <a:avLst/>
          </a:prstGeom>
        </p:spPr>
        <p:txBody>
          <a:bodyPr wrap="none">
            <a:spAutoFit/>
          </a:bodyPr>
          <a:lstStyle/>
          <a:p>
            <a:r>
              <a:rPr lang="es-E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rPr>
              <a:t>LE TABERNACLE</a:t>
            </a:r>
          </a:p>
        </p:txBody>
      </p:sp>
      <p:cxnSp>
        <p:nvCxnSpPr>
          <p:cNvPr id="6" name="5 Conector recto de flecha"/>
          <p:cNvCxnSpPr/>
          <p:nvPr/>
        </p:nvCxnSpPr>
        <p:spPr>
          <a:xfrm>
            <a:off x="2483768" y="4149080"/>
            <a:ext cx="720080" cy="576064"/>
          </a:xfrm>
          <a:prstGeom prst="straightConnector1">
            <a:avLst/>
          </a:prstGeom>
          <a:ln>
            <a:gradFill flip="none" rotWithShape="1">
              <a:gsLst>
                <a:gs pos="0">
                  <a:srgbClr val="000000"/>
                </a:gs>
                <a:gs pos="20000">
                  <a:srgbClr val="000040"/>
                </a:gs>
                <a:gs pos="50000">
                  <a:srgbClr val="400040"/>
                </a:gs>
                <a:gs pos="75000">
                  <a:srgbClr val="8F0040"/>
                </a:gs>
                <a:gs pos="89999">
                  <a:srgbClr val="F27300"/>
                </a:gs>
                <a:gs pos="100000">
                  <a:srgbClr val="FFBF00"/>
                </a:gs>
              </a:gsLst>
              <a:lin ang="13500000" scaled="1"/>
              <a:tileRect/>
            </a:gradFill>
            <a:tailEnd type="stealth"/>
          </a:ln>
        </p:spPr>
        <p:style>
          <a:lnRef idx="3">
            <a:schemeClr val="dk1"/>
          </a:lnRef>
          <a:fillRef idx="0">
            <a:schemeClr val="dk1"/>
          </a:fillRef>
          <a:effectRef idx="2">
            <a:schemeClr val="dk1"/>
          </a:effectRef>
          <a:fontRef idx="minor">
            <a:schemeClr val="tx1"/>
          </a:fontRef>
        </p:style>
      </p:cxnSp>
      <p:sp>
        <p:nvSpPr>
          <p:cNvPr id="12" name="11 Rectángulo"/>
          <p:cNvSpPr/>
          <p:nvPr/>
        </p:nvSpPr>
        <p:spPr>
          <a:xfrm>
            <a:off x="1527189" y="1844824"/>
            <a:ext cx="2324731" cy="138499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fr-FR" sz="2800" b="1" i="1" spc="50" dirty="0">
                <a:ln w="11430"/>
                <a:solidFill>
                  <a:srgbClr val="002060"/>
                </a:solidFill>
                <a:effectLst>
                  <a:outerShdw blurRad="76200" dist="50800" dir="5400000" algn="tl" rotWithShape="0">
                    <a:srgbClr val="000000">
                      <a:alpha val="65000"/>
                    </a:srgbClr>
                  </a:outerShdw>
                </a:effectLst>
                <a:latin typeface="Myriad Pro" pitchFamily="34" charset="0"/>
              </a:rPr>
              <a:t>La table des pains de proposition</a:t>
            </a:r>
            <a:endPar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cxnSp>
        <p:nvCxnSpPr>
          <p:cNvPr id="13" name="12 Conector recto de flecha"/>
          <p:cNvCxnSpPr/>
          <p:nvPr/>
        </p:nvCxnSpPr>
        <p:spPr>
          <a:xfrm>
            <a:off x="3491880" y="3229819"/>
            <a:ext cx="1440160" cy="2503437"/>
          </a:xfrm>
          <a:prstGeom prst="straightConnector1">
            <a:avLst/>
          </a:prstGeom>
          <a:ln>
            <a:gradFill flip="none" rotWithShape="1">
              <a:gsLst>
                <a:gs pos="0">
                  <a:srgbClr val="000000"/>
                </a:gs>
                <a:gs pos="20000">
                  <a:srgbClr val="000040"/>
                </a:gs>
                <a:gs pos="50000">
                  <a:srgbClr val="400040"/>
                </a:gs>
                <a:gs pos="75000">
                  <a:srgbClr val="8F0040"/>
                </a:gs>
                <a:gs pos="89999">
                  <a:srgbClr val="F27300"/>
                </a:gs>
                <a:gs pos="100000">
                  <a:srgbClr val="FFBF00"/>
                </a:gs>
              </a:gsLst>
              <a:lin ang="13500000" scaled="1"/>
              <a:tileRect/>
            </a:gradFill>
            <a:tailEnd type="stealth"/>
          </a:ln>
        </p:spPr>
        <p:style>
          <a:lnRef idx="3">
            <a:schemeClr val="dk1"/>
          </a:lnRef>
          <a:fillRef idx="0">
            <a:schemeClr val="dk1"/>
          </a:fillRef>
          <a:effectRef idx="2">
            <a:schemeClr val="dk1"/>
          </a:effectRef>
          <a:fontRef idx="minor">
            <a:schemeClr val="tx1"/>
          </a:fontRef>
        </p:style>
      </p:cxnSp>
      <p:sp>
        <p:nvSpPr>
          <p:cNvPr id="17" name="16 Rectángulo"/>
          <p:cNvSpPr/>
          <p:nvPr/>
        </p:nvSpPr>
        <p:spPr>
          <a:xfrm>
            <a:off x="3851920" y="1683965"/>
            <a:ext cx="2016224" cy="95410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L’autel</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de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l’encens</a:t>
            </a:r>
            <a:endPar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cxnSp>
        <p:nvCxnSpPr>
          <p:cNvPr id="18" name="17 Conector recto de flecha"/>
          <p:cNvCxnSpPr/>
          <p:nvPr/>
        </p:nvCxnSpPr>
        <p:spPr>
          <a:xfrm>
            <a:off x="5292080" y="2638072"/>
            <a:ext cx="576064" cy="2087072"/>
          </a:xfrm>
          <a:prstGeom prst="straightConnector1">
            <a:avLst/>
          </a:prstGeom>
          <a:ln>
            <a:gradFill flip="none" rotWithShape="1">
              <a:gsLst>
                <a:gs pos="0">
                  <a:srgbClr val="000000"/>
                </a:gs>
                <a:gs pos="20000">
                  <a:srgbClr val="000040"/>
                </a:gs>
                <a:gs pos="50000">
                  <a:srgbClr val="400040"/>
                </a:gs>
                <a:gs pos="75000">
                  <a:srgbClr val="8F0040"/>
                </a:gs>
                <a:gs pos="89999">
                  <a:srgbClr val="F27300"/>
                </a:gs>
                <a:gs pos="100000">
                  <a:srgbClr val="FFBF00"/>
                </a:gs>
              </a:gsLst>
              <a:lin ang="13500000" scaled="1"/>
              <a:tileRect/>
            </a:gradFill>
            <a:tailEnd type="stealth"/>
          </a:ln>
        </p:spPr>
        <p:style>
          <a:lnRef idx="3">
            <a:schemeClr val="dk1"/>
          </a:lnRef>
          <a:fillRef idx="0">
            <a:schemeClr val="dk1"/>
          </a:fillRef>
          <a:effectRef idx="2">
            <a:schemeClr val="dk1"/>
          </a:effectRef>
          <a:fontRef idx="minor">
            <a:schemeClr val="tx1"/>
          </a:fontRef>
        </p:style>
      </p:cxnSp>
      <p:sp>
        <p:nvSpPr>
          <p:cNvPr id="25" name="24 Rectángulo"/>
          <p:cNvSpPr/>
          <p:nvPr/>
        </p:nvSpPr>
        <p:spPr>
          <a:xfrm>
            <a:off x="5777063" y="1482033"/>
            <a:ext cx="2016224" cy="95410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L’arche</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de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l’alliance</a:t>
            </a:r>
            <a:endPar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cxnSp>
        <p:nvCxnSpPr>
          <p:cNvPr id="26" name="25 Conector recto de flecha"/>
          <p:cNvCxnSpPr/>
          <p:nvPr/>
        </p:nvCxnSpPr>
        <p:spPr>
          <a:xfrm>
            <a:off x="6785175" y="2348248"/>
            <a:ext cx="0" cy="1467794"/>
          </a:xfrm>
          <a:prstGeom prst="straightConnector1">
            <a:avLst/>
          </a:prstGeom>
          <a:ln>
            <a:gradFill flip="none" rotWithShape="1">
              <a:gsLst>
                <a:gs pos="0">
                  <a:srgbClr val="000000"/>
                </a:gs>
                <a:gs pos="20000">
                  <a:srgbClr val="000040"/>
                </a:gs>
                <a:gs pos="50000">
                  <a:srgbClr val="400040"/>
                </a:gs>
                <a:gs pos="75000">
                  <a:srgbClr val="8F0040"/>
                </a:gs>
                <a:gs pos="89999">
                  <a:srgbClr val="F27300"/>
                </a:gs>
                <a:gs pos="100000">
                  <a:srgbClr val="FFBF00"/>
                </a:gs>
              </a:gsLst>
              <a:lin ang="13500000" scaled="1"/>
              <a:tileRect/>
            </a:gradFill>
            <a:tailEnd type="stealth"/>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6715217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par>
                          <p:cTn id="12" fill="hold">
                            <p:stCondLst>
                              <p:cond delay="1050"/>
                            </p:stCondLst>
                            <p:childTnLst>
                              <p:par>
                                <p:cTn id="13" presetID="42" presetClass="entr" presetSubtype="0" fill="hold" grpId="0"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1000"/>
                                        <p:tgtEl>
                                          <p:spTgt spid="4">
                                            <p:txEl>
                                              <p:pRg st="0" end="0"/>
                                            </p:txEl>
                                          </p:spTgt>
                                        </p:tgtEl>
                                      </p:cBhvr>
                                    </p:animEffect>
                                    <p:anim calcmode="lin" valueType="num">
                                      <p:cBhvr>
                                        <p:cTn id="1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2050"/>
                            </p:stCondLst>
                            <p:childTnLst>
                              <p:par>
                                <p:cTn id="19" presetID="22" presetClass="entr" presetSubtype="8"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2550"/>
                            </p:stCondLst>
                            <p:childTnLst>
                              <p:par>
                                <p:cTn id="23" presetID="42" presetClass="entr" presetSubtype="0"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fade">
                                      <p:cBhvr>
                                        <p:cTn id="25" dur="1000"/>
                                        <p:tgtEl>
                                          <p:spTgt spid="12">
                                            <p:txEl>
                                              <p:pRg st="0" end="0"/>
                                            </p:txEl>
                                          </p:spTgt>
                                        </p:tgtEl>
                                      </p:cBhvr>
                                    </p:animEffect>
                                    <p:anim calcmode="lin" valueType="num">
                                      <p:cBhvr>
                                        <p:cTn id="26"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3550"/>
                            </p:stCondLst>
                            <p:childTnLst>
                              <p:par>
                                <p:cTn id="29" presetID="22" presetClass="entr" presetSubtype="8"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par>
                          <p:cTn id="32" fill="hold">
                            <p:stCondLst>
                              <p:cond delay="4050"/>
                            </p:stCondLst>
                            <p:childTnLst>
                              <p:par>
                                <p:cTn id="33" presetID="42" presetClass="entr" presetSubtype="0" fill="hold" grpId="0" nodeType="after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animEffect transition="in" filter="fade">
                                      <p:cBhvr>
                                        <p:cTn id="35" dur="1000"/>
                                        <p:tgtEl>
                                          <p:spTgt spid="17">
                                            <p:txEl>
                                              <p:pRg st="0" end="0"/>
                                            </p:txEl>
                                          </p:spTgt>
                                        </p:tgtEl>
                                      </p:cBhvr>
                                    </p:animEffect>
                                    <p:anim calcmode="lin" valueType="num">
                                      <p:cBhvr>
                                        <p:cTn id="36"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par>
                          <p:cTn id="38" fill="hold">
                            <p:stCondLst>
                              <p:cond delay="5050"/>
                            </p:stCondLst>
                            <p:childTnLst>
                              <p:par>
                                <p:cTn id="39" presetID="22" presetClass="entr" presetSubtype="8" fill="hold"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500"/>
                                        <p:tgtEl>
                                          <p:spTgt spid="18"/>
                                        </p:tgtEl>
                                      </p:cBhvr>
                                    </p:animEffect>
                                  </p:childTnLst>
                                </p:cTn>
                              </p:par>
                            </p:childTnLst>
                          </p:cTn>
                        </p:par>
                        <p:par>
                          <p:cTn id="42" fill="hold">
                            <p:stCondLst>
                              <p:cond delay="5550"/>
                            </p:stCondLst>
                            <p:childTnLst>
                              <p:par>
                                <p:cTn id="43" presetID="42" presetClass="entr" presetSubtype="0" fill="hold" grpId="0" nodeType="afterEffect">
                                  <p:stCondLst>
                                    <p:cond delay="0"/>
                                  </p:stCondLst>
                                  <p:childTnLst>
                                    <p:set>
                                      <p:cBhvr>
                                        <p:cTn id="44" dur="1" fill="hold">
                                          <p:stCondLst>
                                            <p:cond delay="0"/>
                                          </p:stCondLst>
                                        </p:cTn>
                                        <p:tgtEl>
                                          <p:spTgt spid="25">
                                            <p:txEl>
                                              <p:pRg st="0" end="0"/>
                                            </p:txEl>
                                          </p:spTgt>
                                        </p:tgtEl>
                                        <p:attrNameLst>
                                          <p:attrName>style.visibility</p:attrName>
                                        </p:attrNameLst>
                                      </p:cBhvr>
                                      <p:to>
                                        <p:strVal val="visible"/>
                                      </p:to>
                                    </p:set>
                                    <p:animEffect transition="in" filter="fade">
                                      <p:cBhvr>
                                        <p:cTn id="45" dur="1000"/>
                                        <p:tgtEl>
                                          <p:spTgt spid="25">
                                            <p:txEl>
                                              <p:pRg st="0" end="0"/>
                                            </p:txEl>
                                          </p:spTgt>
                                        </p:tgtEl>
                                      </p:cBhvr>
                                    </p:animEffect>
                                    <p:anim calcmode="lin" valueType="num">
                                      <p:cBhvr>
                                        <p:cTn id="46"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47"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par>
                          <p:cTn id="48" fill="hold">
                            <p:stCondLst>
                              <p:cond delay="655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cTn>
                              </p:par>
                            </p:childTnLst>
                          </p:cTn>
                        </p:par>
                        <p:par>
                          <p:cTn id="52" fill="hold">
                            <p:stCondLst>
                              <p:cond delay="7050"/>
                            </p:stCondLst>
                            <p:childTnLst>
                              <p:par>
                                <p:cTn id="53" presetID="22" presetClass="entr" presetSubtype="1"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up)">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P spid="12" grpId="0" build="p"/>
      <p:bldP spid="17" grpId="0" build="p"/>
      <p:bldP spid="2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J:\Mis Docs\_Multimedia IMS\Curso Biblico PPS\Tema 10\tema 10 elemento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5229200"/>
            <a:ext cx="9198822" cy="1846465"/>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59037" y="3821896"/>
            <a:ext cx="2324731" cy="52322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Le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chandelier</a:t>
            </a:r>
            <a:endPar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sp>
        <p:nvSpPr>
          <p:cNvPr id="5" name="4 Rectángulo"/>
          <p:cNvSpPr/>
          <p:nvPr/>
        </p:nvSpPr>
        <p:spPr>
          <a:xfrm>
            <a:off x="755576" y="6237312"/>
            <a:ext cx="3156890"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spc="50" dirty="0">
                <a:ln w="11430"/>
                <a:solidFill>
                  <a:srgbClr val="C00000"/>
                </a:solidFill>
                <a:effectLst>
                  <a:outerShdw blurRad="76200" dist="50800" dir="5400000" algn="tl" rotWithShape="0">
                    <a:srgbClr val="000000">
                      <a:alpha val="65000"/>
                    </a:srgbClr>
                  </a:outerShdw>
                </a:effectLst>
                <a:latin typeface="Myriad Pro" pitchFamily="34" charset="0"/>
              </a:rPr>
              <a:t>LE TABERNACLE</a:t>
            </a:r>
          </a:p>
        </p:txBody>
      </p:sp>
      <p:sp>
        <p:nvSpPr>
          <p:cNvPr id="12" name="11 Rectángulo"/>
          <p:cNvSpPr/>
          <p:nvPr/>
        </p:nvSpPr>
        <p:spPr>
          <a:xfrm>
            <a:off x="5004048" y="5733256"/>
            <a:ext cx="3960440" cy="95410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fr-FR" sz="2800" b="1" i="1" spc="50" dirty="0">
                <a:ln w="11430"/>
                <a:solidFill>
                  <a:srgbClr val="002060"/>
                </a:solidFill>
                <a:effectLst>
                  <a:outerShdw blurRad="76200" dist="50800" dir="5400000" algn="tl" rotWithShape="0">
                    <a:srgbClr val="000000">
                      <a:alpha val="65000"/>
                    </a:srgbClr>
                  </a:outerShdw>
                </a:effectLst>
                <a:latin typeface="Myriad Pro" pitchFamily="34" charset="0"/>
              </a:rPr>
              <a:t>La table des pains de proposition</a:t>
            </a:r>
            <a:endPar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sp>
        <p:nvSpPr>
          <p:cNvPr id="17" name="16 Rectángulo"/>
          <p:cNvSpPr/>
          <p:nvPr/>
        </p:nvSpPr>
        <p:spPr>
          <a:xfrm>
            <a:off x="1979712" y="1394773"/>
            <a:ext cx="2016224" cy="95410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L’autel</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de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l’encens</a:t>
            </a:r>
            <a:endPar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sp>
        <p:nvSpPr>
          <p:cNvPr id="25" name="24 Rectángulo"/>
          <p:cNvSpPr/>
          <p:nvPr/>
        </p:nvSpPr>
        <p:spPr>
          <a:xfrm rot="1409461">
            <a:off x="5526165" y="3131723"/>
            <a:ext cx="2952328" cy="95410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L’arche</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de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l’alliance</a:t>
            </a:r>
            <a:endPar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115795157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par>
                          <p:cTn id="12" fill="hold">
                            <p:stCondLst>
                              <p:cond delay="1050"/>
                            </p:stCondLst>
                            <p:childTnLst>
                              <p:par>
                                <p:cTn id="13" presetID="42" presetClass="entr" presetSubtype="0" fill="hold" grpId="0"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1000"/>
                                        <p:tgtEl>
                                          <p:spTgt spid="4">
                                            <p:txEl>
                                              <p:pRg st="0" end="0"/>
                                            </p:txEl>
                                          </p:spTgt>
                                        </p:tgtEl>
                                      </p:cBhvr>
                                    </p:animEffect>
                                    <p:anim calcmode="lin" valueType="num">
                                      <p:cBhvr>
                                        <p:cTn id="1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2050"/>
                            </p:stCondLst>
                            <p:childTnLst>
                              <p:par>
                                <p:cTn id="19" presetID="42" presetClass="entr" presetSubtype="0" fill="hold" grpId="0" nodeType="after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fade">
                                      <p:cBhvr>
                                        <p:cTn id="21" dur="1000"/>
                                        <p:tgtEl>
                                          <p:spTgt spid="12">
                                            <p:txEl>
                                              <p:pRg st="0" end="0"/>
                                            </p:txEl>
                                          </p:spTgt>
                                        </p:tgtEl>
                                      </p:cBhvr>
                                    </p:animEffect>
                                    <p:anim calcmode="lin" valueType="num">
                                      <p:cBhvr>
                                        <p:cTn id="22"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24" fill="hold">
                            <p:stCondLst>
                              <p:cond delay="3050"/>
                            </p:stCondLst>
                            <p:childTnLst>
                              <p:par>
                                <p:cTn id="25" presetID="42" presetClass="entr" presetSubtype="0" fill="hold" grpId="0" nodeType="after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fade">
                                      <p:cBhvr>
                                        <p:cTn id="27" dur="1000"/>
                                        <p:tgtEl>
                                          <p:spTgt spid="17">
                                            <p:txEl>
                                              <p:pRg st="0" end="0"/>
                                            </p:txEl>
                                          </p:spTgt>
                                        </p:tgtEl>
                                      </p:cBhvr>
                                    </p:animEffect>
                                    <p:anim calcmode="lin" valueType="num">
                                      <p:cBhvr>
                                        <p:cTn id="2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par>
                          <p:cTn id="30" fill="hold">
                            <p:stCondLst>
                              <p:cond delay="4050"/>
                            </p:stCondLst>
                            <p:childTnLst>
                              <p:par>
                                <p:cTn id="31" presetID="42" presetClass="entr" presetSubtype="0" fill="hold" grpId="0" nodeType="afterEffect">
                                  <p:stCondLst>
                                    <p:cond delay="0"/>
                                  </p:stCondLst>
                                  <p:childTnLst>
                                    <p:set>
                                      <p:cBhvr>
                                        <p:cTn id="32" dur="1" fill="hold">
                                          <p:stCondLst>
                                            <p:cond delay="0"/>
                                          </p:stCondLst>
                                        </p:cTn>
                                        <p:tgtEl>
                                          <p:spTgt spid="25">
                                            <p:txEl>
                                              <p:pRg st="0" end="0"/>
                                            </p:txEl>
                                          </p:spTgt>
                                        </p:tgtEl>
                                        <p:attrNameLst>
                                          <p:attrName>style.visibility</p:attrName>
                                        </p:attrNameLst>
                                      </p:cBhvr>
                                      <p:to>
                                        <p:strVal val="visible"/>
                                      </p:to>
                                    </p:set>
                                    <p:animEffect transition="in" filter="fade">
                                      <p:cBhvr>
                                        <p:cTn id="33" dur="1000"/>
                                        <p:tgtEl>
                                          <p:spTgt spid="25">
                                            <p:txEl>
                                              <p:pRg st="0" end="0"/>
                                            </p:txEl>
                                          </p:spTgt>
                                        </p:tgtEl>
                                      </p:cBhvr>
                                    </p:animEffect>
                                    <p:anim calcmode="lin" valueType="num">
                                      <p:cBhvr>
                                        <p:cTn id="34"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par>
                          <p:cTn id="36" fill="hold">
                            <p:stCondLst>
                              <p:cond delay="5050"/>
                            </p:stCondLst>
                            <p:childTnLst>
                              <p:par>
                                <p:cTn id="37" presetID="22" presetClass="entr" presetSubtype="1"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up)">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P spid="12" grpId="0" build="p"/>
      <p:bldP spid="17" grpId="0" build="p"/>
      <p:bldP spid="2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0\tema 10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10 El secreto del arca de oro\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351"/>
            <a:ext cx="9142413" cy="685641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5229200"/>
            <a:ext cx="9198822" cy="1846465"/>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683568" y="2078846"/>
            <a:ext cx="7920880" cy="2862322"/>
          </a:xfrm>
          <a:prstGeom prst="rect">
            <a:avLst/>
          </a:prstGeom>
        </p:spPr>
        <p:txBody>
          <a:bodyPr wrap="square">
            <a:spAutoFit/>
            <a:scene3d>
              <a:camera prst="orthographicFront"/>
              <a:lightRig rig="threePt" dir="t"/>
            </a:scene3d>
            <a:sp3d extrusionH="57150">
              <a:bevelT w="38100" h="38100"/>
            </a:sp3d>
          </a:bodyPr>
          <a:lstStyle/>
          <a:p>
            <a:r>
              <a:rPr lang="fr-FR" sz="6000" dirty="0">
                <a:ln w="18415" cmpd="sng">
                  <a:gradFill flip="none" rotWithShape="1">
                    <a:gsLst>
                      <a:gs pos="0">
                        <a:srgbClr val="000000"/>
                      </a:gs>
                      <a:gs pos="20000">
                        <a:srgbClr val="000040"/>
                      </a:gs>
                      <a:gs pos="50000">
                        <a:srgbClr val="400040"/>
                      </a:gs>
                      <a:gs pos="75000">
                        <a:srgbClr val="8F0040"/>
                      </a:gs>
                      <a:gs pos="89999">
                        <a:srgbClr val="F27300"/>
                      </a:gs>
                      <a:gs pos="100000">
                        <a:srgbClr val="FFBF00"/>
                      </a:gs>
                    </a:gsLst>
                    <a:lin ang="2700000" scaled="1"/>
                    <a:tileRect/>
                  </a:gradFill>
                  <a:prstDash val="solid"/>
                </a:ln>
                <a:solidFill>
                  <a:srgbClr val="FFFFFF"/>
                </a:solidFill>
                <a:effectLst>
                  <a:outerShdw blurRad="63500" dir="3600000" algn="tl" rotWithShape="0">
                    <a:srgbClr val="000000">
                      <a:alpha val="70000"/>
                    </a:srgbClr>
                  </a:outerShdw>
                </a:effectLst>
                <a:latin typeface="Berlin Sans FB Demi" pitchFamily="34" charset="0"/>
              </a:rPr>
              <a:t>SEPT OBJETS </a:t>
            </a:r>
            <a:endParaRPr lang="fr-FR" sz="6000" dirty="0" smtClean="0">
              <a:ln w="18415" cmpd="sng">
                <a:gradFill flip="none" rotWithShape="1">
                  <a:gsLst>
                    <a:gs pos="0">
                      <a:srgbClr val="000000"/>
                    </a:gs>
                    <a:gs pos="20000">
                      <a:srgbClr val="000040"/>
                    </a:gs>
                    <a:gs pos="50000">
                      <a:srgbClr val="400040"/>
                    </a:gs>
                    <a:gs pos="75000">
                      <a:srgbClr val="8F0040"/>
                    </a:gs>
                    <a:gs pos="89999">
                      <a:srgbClr val="F27300"/>
                    </a:gs>
                    <a:gs pos="100000">
                      <a:srgbClr val="FFBF00"/>
                    </a:gs>
                  </a:gsLst>
                  <a:lin ang="2700000" scaled="1"/>
                  <a:tileRect/>
                </a:gradFill>
                <a:prstDash val="solid"/>
              </a:ln>
              <a:solidFill>
                <a:srgbClr val="FFFFFF"/>
              </a:solidFill>
              <a:effectLst>
                <a:outerShdw blurRad="63500" dir="3600000" algn="tl" rotWithShape="0">
                  <a:srgbClr val="000000">
                    <a:alpha val="70000"/>
                  </a:srgbClr>
                </a:outerShdw>
              </a:effectLst>
              <a:latin typeface="Berlin Sans FB Demi" pitchFamily="34" charset="0"/>
            </a:endParaRPr>
          </a:p>
          <a:p>
            <a:r>
              <a:rPr lang="fr-FR" sz="6000" dirty="0" smtClean="0">
                <a:ln w="18415" cmpd="sng">
                  <a:gradFill flip="none" rotWithShape="1">
                    <a:gsLst>
                      <a:gs pos="0">
                        <a:srgbClr val="000000"/>
                      </a:gs>
                      <a:gs pos="20000">
                        <a:srgbClr val="000040"/>
                      </a:gs>
                      <a:gs pos="50000">
                        <a:srgbClr val="400040"/>
                      </a:gs>
                      <a:gs pos="75000">
                        <a:srgbClr val="8F0040"/>
                      </a:gs>
                      <a:gs pos="89999">
                        <a:srgbClr val="F27300"/>
                      </a:gs>
                      <a:gs pos="100000">
                        <a:srgbClr val="FFBF00"/>
                      </a:gs>
                    </a:gsLst>
                    <a:lin ang="2700000" scaled="1"/>
                    <a:tileRect/>
                  </a:gradFill>
                  <a:prstDash val="solid"/>
                </a:ln>
                <a:solidFill>
                  <a:srgbClr val="FFFFFF"/>
                </a:solidFill>
                <a:effectLst>
                  <a:outerShdw blurRad="63500" dir="3600000" algn="tl" rotWithShape="0">
                    <a:srgbClr val="000000">
                      <a:alpha val="70000"/>
                    </a:srgbClr>
                  </a:outerShdw>
                </a:effectLst>
                <a:latin typeface="Berlin Sans FB Demi" pitchFamily="34" charset="0"/>
              </a:rPr>
              <a:t>QUI </a:t>
            </a:r>
            <a:r>
              <a:rPr lang="fr-FR" sz="6000" dirty="0">
                <a:ln w="18415" cmpd="sng">
                  <a:gradFill flip="none" rotWithShape="1">
                    <a:gsLst>
                      <a:gs pos="0">
                        <a:srgbClr val="000000"/>
                      </a:gs>
                      <a:gs pos="20000">
                        <a:srgbClr val="000040"/>
                      </a:gs>
                      <a:gs pos="50000">
                        <a:srgbClr val="400040"/>
                      </a:gs>
                      <a:gs pos="75000">
                        <a:srgbClr val="8F0040"/>
                      </a:gs>
                      <a:gs pos="89999">
                        <a:srgbClr val="F27300"/>
                      </a:gs>
                      <a:gs pos="100000">
                        <a:srgbClr val="FFBF00"/>
                      </a:gs>
                    </a:gsLst>
                    <a:lin ang="2700000" scaled="1"/>
                    <a:tileRect/>
                  </a:gradFill>
                  <a:prstDash val="solid"/>
                </a:ln>
                <a:solidFill>
                  <a:srgbClr val="FFFFFF"/>
                </a:solidFill>
                <a:effectLst>
                  <a:outerShdw blurRad="63500" dir="3600000" algn="tl" rotWithShape="0">
                    <a:srgbClr val="000000">
                      <a:alpha val="70000"/>
                    </a:srgbClr>
                  </a:outerShdw>
                </a:effectLst>
                <a:latin typeface="Berlin Sans FB Demi" pitchFamily="34" charset="0"/>
              </a:rPr>
              <a:t>ATTEIGNENT NOTRE ÉPOQUE</a:t>
            </a:r>
            <a:endParaRPr lang="es-ES" sz="6000" dirty="0">
              <a:ln w="18415" cmpd="sng">
                <a:gradFill flip="none" rotWithShape="1">
                  <a:gsLst>
                    <a:gs pos="0">
                      <a:srgbClr val="000000"/>
                    </a:gs>
                    <a:gs pos="20000">
                      <a:srgbClr val="000040"/>
                    </a:gs>
                    <a:gs pos="50000">
                      <a:srgbClr val="400040"/>
                    </a:gs>
                    <a:gs pos="75000">
                      <a:srgbClr val="8F0040"/>
                    </a:gs>
                    <a:gs pos="89999">
                      <a:srgbClr val="F27300"/>
                    </a:gs>
                    <a:gs pos="100000">
                      <a:srgbClr val="FFBF00"/>
                    </a:gs>
                  </a:gsLst>
                  <a:lin ang="2700000" scaled="1"/>
                  <a:tileRect/>
                </a:gradFill>
                <a:prstDash val="solid"/>
              </a:ln>
              <a:solidFill>
                <a:srgbClr val="FFFFFF"/>
              </a:solidFill>
              <a:effectLst>
                <a:outerShdw blurRad="63500" dir="3600000" algn="tl" rotWithShape="0">
                  <a:srgbClr val="000000">
                    <a:alpha val="70000"/>
                  </a:srgbClr>
                </a:outerShdw>
              </a:effectLst>
              <a:latin typeface="Berlin Sans FB Demi" pitchFamily="34" charset="0"/>
            </a:endParaRPr>
          </a:p>
        </p:txBody>
      </p:sp>
    </p:spTree>
    <p:extLst>
      <p:ext uri="{BB962C8B-B14F-4D97-AF65-F5344CB8AC3E}">
        <p14:creationId xmlns:p14="http://schemas.microsoft.com/office/powerpoint/2010/main" val="297695964"/>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0\tema 10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10 El secreto del arca de oro\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351"/>
            <a:ext cx="9142413" cy="685641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5229200"/>
            <a:ext cx="9198822" cy="1846465"/>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043608" y="1700808"/>
            <a:ext cx="6264696" cy="3416320"/>
          </a:xfrm>
          <a:prstGeom prst="rect">
            <a:avLst/>
          </a:prstGeom>
        </p:spPr>
        <p:txBody>
          <a:bodyPr wrap="square">
            <a:spAutoFit/>
          </a:bodyPr>
          <a:lstStyle/>
          <a:p>
            <a: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La porte du </a:t>
            </a:r>
            <a:r>
              <a:rPr lang="es-ES" sz="5400" b="1" dirty="0" err="1"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parvis</a:t>
            </a:r>
            <a:r>
              <a:rPr lang="es-ES" sz="5400" b="1" dirty="0"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a:t>
            </a:r>
            <a:r>
              <a:rPr lang="es-ES" sz="5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large</a:t>
            </a:r>
            <a: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et </a:t>
            </a:r>
            <a:r>
              <a:rPr lang="es-ES" sz="5400" b="1" dirty="0"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belle.</a:t>
            </a:r>
            <a:endPar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endParaRPr>
          </a:p>
          <a:p>
            <a:r>
              <a:rPr lang="fr-FR"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Quel en était le </a:t>
            </a:r>
            <a:r>
              <a:rPr lang="fr-FR" sz="5400" b="1" dirty="0"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symbole ? </a:t>
            </a:r>
            <a:endPar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endParaRPr>
          </a:p>
        </p:txBody>
      </p:sp>
    </p:spTree>
    <p:extLst>
      <p:ext uri="{BB962C8B-B14F-4D97-AF65-F5344CB8AC3E}">
        <p14:creationId xmlns:p14="http://schemas.microsoft.com/office/powerpoint/2010/main" val="39932818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J:\Mis Docs\_Multimedia IMS\Curso Biblico PPS\Tema 10\tema 10 puert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4"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J:\Mis Docs\_Multimedia IMS\Curso Biblico PPS\Tema 10\tema 10 puerta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39"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10 El secreto del arca de oro\DEG-LATERA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7"/>
            <a:ext cx="9142413" cy="685641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861048"/>
            <a:ext cx="9198822" cy="301751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28016" y="900009"/>
            <a:ext cx="2066591" cy="584775"/>
          </a:xfrm>
          <a:prstGeom prst="rect">
            <a:avLst/>
          </a:prstGeom>
        </p:spPr>
        <p:txBody>
          <a:bodyPr wrap="none">
            <a:spAutoFit/>
          </a:bodyPr>
          <a:lstStyle/>
          <a:p>
            <a:r>
              <a:rPr lang="es-ES" sz="3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Jean </a:t>
            </a:r>
            <a:r>
              <a:rPr lang="es-ES" sz="3200" b="1" dirty="0" smtClean="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10 : 9</a:t>
            </a:r>
            <a:endParaRPr lang="es-ES" sz="3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endParaRPr>
          </a:p>
        </p:txBody>
      </p:sp>
      <p:sp>
        <p:nvSpPr>
          <p:cNvPr id="8" name="7 Rectángulo"/>
          <p:cNvSpPr/>
          <p:nvPr/>
        </p:nvSpPr>
        <p:spPr>
          <a:xfrm>
            <a:off x="683569" y="2780928"/>
            <a:ext cx="4176464"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rPr>
              <a:t>« Je suis la porte. Si quelqu'un entre par moi, il sera </a:t>
            </a:r>
            <a:r>
              <a:rPr lang="fr-FR"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sauvé ; </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rPr>
              <a:t>il entrera et il sortira, et il trouvera des pâturages. »</a:t>
            </a:r>
          </a:p>
        </p:txBody>
      </p:sp>
      <p:sp>
        <p:nvSpPr>
          <p:cNvPr id="24" name="23 Rectángulo"/>
          <p:cNvSpPr/>
          <p:nvPr/>
        </p:nvSpPr>
        <p:spPr>
          <a:xfrm>
            <a:off x="4283968" y="895206"/>
            <a:ext cx="2054601" cy="584775"/>
          </a:xfrm>
          <a:prstGeom prst="rect">
            <a:avLst/>
          </a:prstGeom>
        </p:spPr>
        <p:txBody>
          <a:bodyPr wrap="none">
            <a:spAutoFit/>
          </a:bodyPr>
          <a:lstStyle/>
          <a:p>
            <a:r>
              <a:rPr lang="es-E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rPr>
              <a:t>LA PORTE </a:t>
            </a:r>
            <a:endParaRPr lang="es-E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endParaRPr>
          </a:p>
        </p:txBody>
      </p:sp>
    </p:spTree>
    <p:extLst>
      <p:ext uri="{BB962C8B-B14F-4D97-AF65-F5344CB8AC3E}">
        <p14:creationId xmlns:p14="http://schemas.microsoft.com/office/powerpoint/2010/main" val="398778119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4"/>
                                        </p:tgtEl>
                                        <p:attrNameLst>
                                          <p:attrName>ppt_y</p:attrName>
                                        </p:attrNameLst>
                                      </p:cBhvr>
                                      <p:tavLst>
                                        <p:tav tm="0">
                                          <p:val>
                                            <p:strVal val="#ppt_y"/>
                                          </p:val>
                                        </p:tav>
                                        <p:tav tm="100000">
                                          <p:val>
                                            <p:strVal val="#ppt_y"/>
                                          </p:val>
                                        </p:tav>
                                      </p:tavLst>
                                    </p:anim>
                                    <p:anim calcmode="lin" valueType="num">
                                      <p:cBhvr>
                                        <p:cTn id="9"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4"/>
                                        </p:tgtEl>
                                      </p:cBhvr>
                                    </p:animEffect>
                                  </p:childTnLst>
                                </p:cTn>
                              </p:par>
                            </p:childTnLst>
                          </p:cTn>
                        </p:par>
                        <p:par>
                          <p:cTn id="12" fill="hold">
                            <p:stCondLst>
                              <p:cond delay="8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anim calcmode="lin" valueType="num">
                                      <p:cBhvr>
                                        <p:cTn id="1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4"/>
                                        </p:tgtEl>
                                      </p:cBhvr>
                                    </p:animEffect>
                                  </p:childTnLst>
                                </p:cTn>
                              </p:par>
                            </p:childTnLst>
                          </p:cTn>
                        </p:par>
                        <p:par>
                          <p:cTn id="20" fill="hold">
                            <p:stCondLst>
                              <p:cond delay="1650"/>
                            </p:stCondLst>
                            <p:childTnLst>
                              <p:par>
                                <p:cTn id="21" presetID="42" presetClass="entr" presetSubtype="0" fill="hold" grpId="0" nodeType="after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1000"/>
                                        <p:tgtEl>
                                          <p:spTgt spid="8">
                                            <p:txEl>
                                              <p:pRg st="0" end="0"/>
                                            </p:txEl>
                                          </p:spTgt>
                                        </p:tgtEl>
                                      </p:cBhvr>
                                    </p:animEffect>
                                    <p:anim calcmode="lin" valueType="num">
                                      <p:cBhvr>
                                        <p:cTn id="2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26" fill="hold">
                            <p:stCondLst>
                              <p:cond delay="2650"/>
                            </p:stCondLst>
                            <p:childTnLst>
                              <p:par>
                                <p:cTn id="27" presetID="10" presetClass="entr" presetSubtype="0" fill="hold" nodeType="afterEffect">
                                  <p:stCondLst>
                                    <p:cond delay="0"/>
                                  </p:stCondLst>
                                  <p:childTnLst>
                                    <p:set>
                                      <p:cBhvr>
                                        <p:cTn id="28" dur="1" fill="hold">
                                          <p:stCondLst>
                                            <p:cond delay="0"/>
                                          </p:stCondLst>
                                        </p:cTn>
                                        <p:tgtEl>
                                          <p:spTgt spid="11267"/>
                                        </p:tgtEl>
                                        <p:attrNameLst>
                                          <p:attrName>style.visibility</p:attrName>
                                        </p:attrNameLst>
                                      </p:cBhvr>
                                      <p:to>
                                        <p:strVal val="visible"/>
                                      </p:to>
                                    </p:set>
                                    <p:animEffect transition="in" filter="fade">
                                      <p:cBhvr>
                                        <p:cTn id="29" dur="2500"/>
                                        <p:tgtEl>
                                          <p:spTgt spid="11267"/>
                                        </p:tgtEl>
                                      </p:cBhvr>
                                    </p:animEffect>
                                  </p:childTnLst>
                                </p:cTn>
                              </p:par>
                            </p:childTnLst>
                          </p:cTn>
                        </p:par>
                        <p:par>
                          <p:cTn id="30" fill="hold">
                            <p:stCondLst>
                              <p:cond delay="5150"/>
                            </p:stCondLst>
                            <p:childTnLst>
                              <p:par>
                                <p:cTn id="31" presetID="22" presetClass="entr" presetSubtype="1"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up)">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build="p"/>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0\tema 10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10 El secreto del arca de oro\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351"/>
            <a:ext cx="9142413" cy="685641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5229200"/>
            <a:ext cx="9198822" cy="1846465"/>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539552" y="1382573"/>
            <a:ext cx="8136904" cy="3108543"/>
          </a:xfrm>
          <a:prstGeom prst="rect">
            <a:avLst/>
          </a:prstGeom>
        </p:spPr>
        <p:txBody>
          <a:bodyPr wrap="square">
            <a:spAutoFit/>
          </a:bodyPr>
          <a:lstStyle/>
          <a:p>
            <a:r>
              <a:rPr lang="fr-FR" sz="4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L’autel </a:t>
            </a:r>
            <a:r>
              <a:rPr lang="fr-FR" sz="4400" b="1" dirty="0"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était </a:t>
            </a:r>
            <a:r>
              <a:rPr lang="fr-FR" sz="4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un symbole du Calvaire</a:t>
            </a:r>
            <a:r>
              <a:rPr lang="es-ES" sz="4400" b="1" dirty="0"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a:t>
            </a:r>
          </a:p>
          <a:p>
            <a:r>
              <a:rPr lang="fr-FR"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Comment Jean Baptiste a-t-il nommé le </a:t>
            </a:r>
            <a:r>
              <a:rPr lang="fr-FR" sz="5400" b="1" dirty="0"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Sauveur ? </a:t>
            </a:r>
            <a:endParaRPr lang="fr-FR"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endParaRPr>
          </a:p>
        </p:txBody>
      </p:sp>
    </p:spTree>
    <p:extLst>
      <p:ext uri="{BB962C8B-B14F-4D97-AF65-F5344CB8AC3E}">
        <p14:creationId xmlns:p14="http://schemas.microsoft.com/office/powerpoint/2010/main" val="38626246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J:\Mis Docs\_Multimedia IMS\Curso Biblico PPS\Tema 10\tema 10 alt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J:\Mis Docs\_Multimedia IMS\Curso Biblico PPS\Tema 10\tema 10 altar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10 El secreto del arca de oro\DEG-LATERA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7"/>
            <a:ext cx="9142413" cy="685641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861048"/>
            <a:ext cx="9198822" cy="301751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28016" y="900009"/>
            <a:ext cx="2066591" cy="584775"/>
          </a:xfrm>
          <a:prstGeom prst="rect">
            <a:avLst/>
          </a:prstGeom>
        </p:spPr>
        <p:txBody>
          <a:bodyPr wrap="none">
            <a:spAutoFit/>
          </a:bodyPr>
          <a:lstStyle/>
          <a:p>
            <a:r>
              <a:rPr lang="es-ES" sz="3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Jean </a:t>
            </a:r>
            <a:r>
              <a:rPr lang="es-ES" sz="3200" b="1" dirty="0" smtClean="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1 : 29</a:t>
            </a:r>
            <a:endParaRPr lang="es-ES" sz="3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endParaRPr>
          </a:p>
        </p:txBody>
      </p:sp>
      <p:sp>
        <p:nvSpPr>
          <p:cNvPr id="8" name="7 Rectángulo"/>
          <p:cNvSpPr/>
          <p:nvPr/>
        </p:nvSpPr>
        <p:spPr>
          <a:xfrm>
            <a:off x="1187624" y="2398236"/>
            <a:ext cx="4176464" cy="255454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rPr>
              <a:t>« Le lendemain, il vit Jésus venant à lui, et il </a:t>
            </a:r>
            <a:r>
              <a:rPr lang="fr-FR"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dit :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rPr>
              <a:t>Voici l'Agneau de Dieu, qui ôte le péché du monde.</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p>
        </p:txBody>
      </p:sp>
      <p:sp>
        <p:nvSpPr>
          <p:cNvPr id="24" name="23 Rectángulo"/>
          <p:cNvSpPr/>
          <p:nvPr/>
        </p:nvSpPr>
        <p:spPr>
          <a:xfrm>
            <a:off x="4427984" y="895206"/>
            <a:ext cx="1783180" cy="584775"/>
          </a:xfrm>
          <a:prstGeom prst="rect">
            <a:avLst/>
          </a:prstGeom>
        </p:spPr>
        <p:txBody>
          <a:bodyPr wrap="none">
            <a:spAutoFit/>
          </a:bodyPr>
          <a:lstStyle/>
          <a:p>
            <a:r>
              <a:rPr lang="es-E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rPr>
              <a:t> L’AUTEL </a:t>
            </a:r>
            <a:endParaRPr lang="es-E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endParaRPr>
          </a:p>
        </p:txBody>
      </p:sp>
    </p:spTree>
    <p:extLst>
      <p:ext uri="{BB962C8B-B14F-4D97-AF65-F5344CB8AC3E}">
        <p14:creationId xmlns:p14="http://schemas.microsoft.com/office/powerpoint/2010/main" val="291325202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4"/>
                                        </p:tgtEl>
                                        <p:attrNameLst>
                                          <p:attrName>ppt_y</p:attrName>
                                        </p:attrNameLst>
                                      </p:cBhvr>
                                      <p:tavLst>
                                        <p:tav tm="0">
                                          <p:val>
                                            <p:strVal val="#ppt_y"/>
                                          </p:val>
                                        </p:tav>
                                        <p:tav tm="100000">
                                          <p:val>
                                            <p:strVal val="#ppt_y"/>
                                          </p:val>
                                        </p:tav>
                                      </p:tavLst>
                                    </p:anim>
                                    <p:anim calcmode="lin" valueType="num">
                                      <p:cBhvr>
                                        <p:cTn id="9"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4"/>
                                        </p:tgtEl>
                                      </p:cBhvr>
                                    </p:animEffect>
                                  </p:childTnLst>
                                </p:cTn>
                              </p:par>
                            </p:childTnLst>
                          </p:cTn>
                        </p:par>
                        <p:par>
                          <p:cTn id="12" fill="hold">
                            <p:stCondLst>
                              <p:cond delay="8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anim calcmode="lin" valueType="num">
                                      <p:cBhvr>
                                        <p:cTn id="1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4"/>
                                        </p:tgtEl>
                                      </p:cBhvr>
                                    </p:animEffect>
                                  </p:childTnLst>
                                </p:cTn>
                              </p:par>
                            </p:childTnLst>
                          </p:cTn>
                        </p:par>
                        <p:par>
                          <p:cTn id="20" fill="hold">
                            <p:stCondLst>
                              <p:cond delay="1650"/>
                            </p:stCondLst>
                            <p:childTnLst>
                              <p:par>
                                <p:cTn id="21" presetID="42" presetClass="entr" presetSubtype="0" fill="hold" grpId="0" nodeType="after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1000"/>
                                        <p:tgtEl>
                                          <p:spTgt spid="8">
                                            <p:txEl>
                                              <p:pRg st="0" end="0"/>
                                            </p:txEl>
                                          </p:spTgt>
                                        </p:tgtEl>
                                      </p:cBhvr>
                                    </p:animEffect>
                                    <p:anim calcmode="lin" valueType="num">
                                      <p:cBhvr>
                                        <p:cTn id="2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26" fill="hold">
                            <p:stCondLst>
                              <p:cond delay="2650"/>
                            </p:stCondLst>
                            <p:childTnLst>
                              <p:par>
                                <p:cTn id="27" presetID="10" presetClass="entr" presetSubtype="0" fill="hold" nodeType="afterEffect">
                                  <p:stCondLst>
                                    <p:cond delay="0"/>
                                  </p:stCondLst>
                                  <p:childTnLst>
                                    <p:set>
                                      <p:cBhvr>
                                        <p:cTn id="28" dur="1" fill="hold">
                                          <p:stCondLst>
                                            <p:cond delay="0"/>
                                          </p:stCondLst>
                                        </p:cTn>
                                        <p:tgtEl>
                                          <p:spTgt spid="12292"/>
                                        </p:tgtEl>
                                        <p:attrNameLst>
                                          <p:attrName>style.visibility</p:attrName>
                                        </p:attrNameLst>
                                      </p:cBhvr>
                                      <p:to>
                                        <p:strVal val="visible"/>
                                      </p:to>
                                    </p:set>
                                    <p:animEffect transition="in" filter="fade">
                                      <p:cBhvr>
                                        <p:cTn id="29" dur="2500"/>
                                        <p:tgtEl>
                                          <p:spTgt spid="12292"/>
                                        </p:tgtEl>
                                      </p:cBhvr>
                                    </p:animEffect>
                                  </p:childTnLst>
                                </p:cTn>
                              </p:par>
                            </p:childTnLst>
                          </p:cTn>
                        </p:par>
                        <p:par>
                          <p:cTn id="30" fill="hold">
                            <p:stCondLst>
                              <p:cond delay="5150"/>
                            </p:stCondLst>
                            <p:childTnLst>
                              <p:par>
                                <p:cTn id="31" presetID="22" presetClass="entr" presetSubtype="1"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up)">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build="p"/>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J:\Mis Docs\_Multimedia IMS\Curso Biblico PPS\Tema 10\titulo tema 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58"/>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179512" y="1340768"/>
            <a:ext cx="6326698" cy="4524315"/>
          </a:xfrm>
          <a:prstGeom prst="rect">
            <a:avLst/>
          </a:prstGeom>
          <a:noFill/>
          <a:effectLst>
            <a:glow rad="736600">
              <a:schemeClr val="bg1">
                <a:alpha val="54000"/>
              </a:schemeClr>
            </a:glow>
            <a:softEdge rad="190500"/>
          </a:effectLst>
        </p:spPr>
        <p:txBody>
          <a:bodyPr wrap="square">
            <a:spAutoFit/>
            <a:scene3d>
              <a:camera prst="perspectiveContrastingRightFacing">
                <a:rot lat="623785" lon="18963666" rev="21513211"/>
              </a:camera>
              <a:lightRig rig="contrasting" dir="t">
                <a:rot lat="0" lon="0" rev="4500000"/>
              </a:lightRig>
            </a:scene3d>
            <a:sp3d extrusionH="44450" contourW="6350" prstMaterial="metal">
              <a:bevelT w="88900" h="38100" prst="relaxedInset"/>
              <a:contourClr>
                <a:schemeClr val="accent1">
                  <a:shade val="75000"/>
                </a:schemeClr>
              </a:contourClr>
            </a:sp3d>
          </a:bodyPr>
          <a:lstStyle/>
          <a:p>
            <a:r>
              <a:rPr lang="fr-FR" sz="9600" b="1" cap="all" dirty="0">
                <a:ln w="28575">
                  <a:gradFill>
                    <a:gsLst>
                      <a:gs pos="0">
                        <a:srgbClr val="8488C4"/>
                      </a:gs>
                      <a:gs pos="53000">
                        <a:srgbClr val="D4DEFF"/>
                      </a:gs>
                      <a:gs pos="83000">
                        <a:srgbClr val="D4DEFF"/>
                      </a:gs>
                      <a:gs pos="100000">
                        <a:srgbClr val="96AB94"/>
                      </a:gs>
                    </a:gsLst>
                    <a:lin ang="5400000" scaled="0"/>
                  </a:gradFill>
                </a:ln>
                <a:gradFill>
                  <a:gsLst>
                    <a:gs pos="0">
                      <a:srgbClr val="000000"/>
                    </a:gs>
                    <a:gs pos="39999">
                      <a:srgbClr val="0A128C"/>
                    </a:gs>
                    <a:gs pos="70000">
                      <a:srgbClr val="181CC7"/>
                    </a:gs>
                    <a:gs pos="88000">
                      <a:srgbClr val="7005D4"/>
                    </a:gs>
                    <a:gs pos="100000">
                      <a:srgbClr val="8C3D91"/>
                    </a:gs>
                  </a:gsLst>
                  <a:lin ang="2700000" scaled="0"/>
                </a:gradFill>
                <a:effectLst>
                  <a:reflection blurRad="12700" stA="50000" endPos="50000" dist="5000" dir="5400000" sy="-100000" rotWithShape="0"/>
                </a:effectLst>
                <a:latin typeface="Bernard MT Condensed" pitchFamily="18" charset="0"/>
              </a:rPr>
              <a:t>LE SECRET DE L’ARCHE D’OR</a:t>
            </a:r>
            <a:endParaRPr lang="es-ES" sz="9600" b="1" cap="all" dirty="0">
              <a:ln w="28575">
                <a:gradFill>
                  <a:gsLst>
                    <a:gs pos="0">
                      <a:srgbClr val="8488C4"/>
                    </a:gs>
                    <a:gs pos="53000">
                      <a:srgbClr val="D4DEFF"/>
                    </a:gs>
                    <a:gs pos="83000">
                      <a:srgbClr val="D4DEFF"/>
                    </a:gs>
                    <a:gs pos="100000">
                      <a:srgbClr val="96AB94"/>
                    </a:gs>
                  </a:gsLst>
                  <a:lin ang="5400000" scaled="0"/>
                </a:gradFill>
              </a:ln>
              <a:gradFill>
                <a:gsLst>
                  <a:gs pos="0">
                    <a:srgbClr val="000000"/>
                  </a:gs>
                  <a:gs pos="39999">
                    <a:srgbClr val="0A128C"/>
                  </a:gs>
                  <a:gs pos="70000">
                    <a:srgbClr val="181CC7"/>
                  </a:gs>
                  <a:gs pos="88000">
                    <a:srgbClr val="7005D4"/>
                  </a:gs>
                  <a:gs pos="100000">
                    <a:srgbClr val="8C3D91"/>
                  </a:gs>
                </a:gsLst>
                <a:lin ang="2700000" scaled="0"/>
              </a:gradFill>
              <a:effectLst>
                <a:reflection blurRad="12700" stA="50000" endPos="50000" dist="5000" dir="5400000" sy="-100000" rotWithShape="0"/>
              </a:effectLst>
              <a:latin typeface="Bernard MT Condensed" pitchFamily="18" charset="0"/>
            </a:endParaRPr>
          </a:p>
        </p:txBody>
      </p:sp>
      <p:sp>
        <p:nvSpPr>
          <p:cNvPr id="5" name="Rectangle 8"/>
          <p:cNvSpPr>
            <a:spLocks noChangeArrowheads="1"/>
          </p:cNvSpPr>
          <p:nvPr/>
        </p:nvSpPr>
        <p:spPr bwMode="auto">
          <a:xfrm>
            <a:off x="7236296" y="333077"/>
            <a:ext cx="1800200" cy="16557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7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rPr>
              <a:t>10</a:t>
            </a:r>
          </a:p>
        </p:txBody>
      </p:sp>
    </p:spTree>
    <p:extLst>
      <p:ext uri="{BB962C8B-B14F-4D97-AF65-F5344CB8AC3E}">
        <p14:creationId xmlns:p14="http://schemas.microsoft.com/office/powerpoint/2010/main" val="71621733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0\tema 10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10 El secreto del arca de oro\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351"/>
            <a:ext cx="9142413" cy="685641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5229200"/>
            <a:ext cx="9198822" cy="1846465"/>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539552" y="1268760"/>
            <a:ext cx="8136904" cy="3939540"/>
          </a:xfrm>
          <a:prstGeom prst="rect">
            <a:avLst/>
          </a:prstGeom>
        </p:spPr>
        <p:txBody>
          <a:bodyPr wrap="square">
            <a:spAutoFit/>
          </a:bodyPr>
          <a:lstStyle/>
          <a:p>
            <a:r>
              <a:rPr lang="fr-FR" sz="4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La cuve d’airain </a:t>
            </a:r>
            <a:r>
              <a:rPr lang="fr-FR" sz="4400" b="1" dirty="0"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représentait </a:t>
            </a:r>
            <a:r>
              <a:rPr lang="fr-FR" sz="4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la purification par l’eau. </a:t>
            </a:r>
            <a:endParaRPr lang="fr-FR" sz="4400" b="1" dirty="0"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endParaRPr>
          </a:p>
          <a:p>
            <a:r>
              <a:rPr lang="fr-FR" sz="5400" b="1" dirty="0"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Que devons-nous faire pour que nos péchés soient purifiés ? 	</a:t>
            </a:r>
            <a:endParaRPr lang="fr-FR"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endParaRPr>
          </a:p>
        </p:txBody>
      </p:sp>
    </p:spTree>
    <p:extLst>
      <p:ext uri="{BB962C8B-B14F-4D97-AF65-F5344CB8AC3E}">
        <p14:creationId xmlns:p14="http://schemas.microsoft.com/office/powerpoint/2010/main" val="6200321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J:\Mis Docs\_Multimedia IMS\Curso Biblico PPS\Tema 10\tema 10 fuent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J:\Mis Docs\_Multimedia IMS\Curso Biblico PPS\Tema 10\tema 10 fuent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10 El secreto del arca de oro\DEG-LATERA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7"/>
            <a:ext cx="9142413" cy="685641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861048"/>
            <a:ext cx="9198822" cy="301751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28016" y="900009"/>
            <a:ext cx="2450030" cy="584775"/>
          </a:xfrm>
          <a:prstGeom prst="rect">
            <a:avLst/>
          </a:prstGeom>
        </p:spPr>
        <p:txBody>
          <a:bodyPr wrap="none">
            <a:spAutoFit/>
          </a:bodyPr>
          <a:lstStyle/>
          <a:p>
            <a:r>
              <a:rPr lang="es-ES" sz="3200" b="1" dirty="0" err="1">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Actes</a:t>
            </a:r>
            <a:r>
              <a:rPr lang="es-ES" sz="3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 </a:t>
            </a:r>
            <a:r>
              <a:rPr lang="es-ES" sz="3200" b="1" dirty="0" smtClean="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22 : 16</a:t>
            </a:r>
            <a:endParaRPr lang="es-ES" sz="3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endParaRPr>
          </a:p>
        </p:txBody>
      </p:sp>
      <p:sp>
        <p:nvSpPr>
          <p:cNvPr id="8" name="7 Rectángulo"/>
          <p:cNvSpPr/>
          <p:nvPr/>
        </p:nvSpPr>
        <p:spPr>
          <a:xfrm>
            <a:off x="1187624" y="2398236"/>
            <a:ext cx="4176464"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rPr>
              <a:t>« Et maintenant, que </a:t>
            </a:r>
            <a:r>
              <a:rPr lang="fr-FR"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tardes-tu ?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rPr>
              <a:t>Lève-toi, sois baptisé, et lavé de tes péchés,</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rPr>
              <a:t> en invoquant le nom du Seigneur. »</a:t>
            </a:r>
          </a:p>
        </p:txBody>
      </p:sp>
      <p:sp>
        <p:nvSpPr>
          <p:cNvPr id="24" name="23 Rectángulo"/>
          <p:cNvSpPr/>
          <p:nvPr/>
        </p:nvSpPr>
        <p:spPr>
          <a:xfrm>
            <a:off x="3347864" y="895206"/>
            <a:ext cx="3501856" cy="584775"/>
          </a:xfrm>
          <a:prstGeom prst="rect">
            <a:avLst/>
          </a:prstGeom>
        </p:spPr>
        <p:txBody>
          <a:bodyPr wrap="none">
            <a:spAutoFit/>
          </a:bodyPr>
          <a:lstStyle/>
          <a:p>
            <a:r>
              <a:rPr lang="es-E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rPr>
              <a:t>LA CUVE D’AIRAIN</a:t>
            </a:r>
            <a:endParaRPr lang="es-E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endParaRPr>
          </a:p>
        </p:txBody>
      </p:sp>
    </p:spTree>
    <p:extLst>
      <p:ext uri="{BB962C8B-B14F-4D97-AF65-F5344CB8AC3E}">
        <p14:creationId xmlns:p14="http://schemas.microsoft.com/office/powerpoint/2010/main" val="3152987146"/>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4"/>
                                        </p:tgtEl>
                                        <p:attrNameLst>
                                          <p:attrName>ppt_y</p:attrName>
                                        </p:attrNameLst>
                                      </p:cBhvr>
                                      <p:tavLst>
                                        <p:tav tm="0">
                                          <p:val>
                                            <p:strVal val="#ppt_y"/>
                                          </p:val>
                                        </p:tav>
                                        <p:tav tm="100000">
                                          <p:val>
                                            <p:strVal val="#ppt_y"/>
                                          </p:val>
                                        </p:tav>
                                      </p:tavLst>
                                    </p:anim>
                                    <p:anim calcmode="lin" valueType="num">
                                      <p:cBhvr>
                                        <p:cTn id="9"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4"/>
                                        </p:tgtEl>
                                      </p:cBhvr>
                                    </p:animEffect>
                                  </p:childTnLst>
                                </p:cTn>
                              </p:par>
                            </p:childTnLst>
                          </p:cTn>
                        </p:par>
                        <p:par>
                          <p:cTn id="12" fill="hold">
                            <p:stCondLst>
                              <p:cond delay="11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anim calcmode="lin" valueType="num">
                                      <p:cBhvr>
                                        <p:cTn id="1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4"/>
                                        </p:tgtEl>
                                      </p:cBhvr>
                                    </p:animEffect>
                                  </p:childTnLst>
                                </p:cTn>
                              </p:par>
                            </p:childTnLst>
                          </p:cTn>
                        </p:par>
                        <p:par>
                          <p:cTn id="20" fill="hold">
                            <p:stCondLst>
                              <p:cond delay="2100"/>
                            </p:stCondLst>
                            <p:childTnLst>
                              <p:par>
                                <p:cTn id="21" presetID="42" presetClass="entr" presetSubtype="0" fill="hold" grpId="0" nodeType="after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1000"/>
                                        <p:tgtEl>
                                          <p:spTgt spid="8">
                                            <p:txEl>
                                              <p:pRg st="0" end="0"/>
                                            </p:txEl>
                                          </p:spTgt>
                                        </p:tgtEl>
                                      </p:cBhvr>
                                    </p:animEffect>
                                    <p:anim calcmode="lin" valueType="num">
                                      <p:cBhvr>
                                        <p:cTn id="2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26" fill="hold">
                            <p:stCondLst>
                              <p:cond delay="3100"/>
                            </p:stCondLst>
                            <p:childTnLst>
                              <p:par>
                                <p:cTn id="27" presetID="10" presetClass="entr" presetSubtype="0" fill="hold" nodeType="afterEffect">
                                  <p:stCondLst>
                                    <p:cond delay="0"/>
                                  </p:stCondLst>
                                  <p:childTnLst>
                                    <p:set>
                                      <p:cBhvr>
                                        <p:cTn id="28" dur="1" fill="hold">
                                          <p:stCondLst>
                                            <p:cond delay="0"/>
                                          </p:stCondLst>
                                        </p:cTn>
                                        <p:tgtEl>
                                          <p:spTgt spid="13316"/>
                                        </p:tgtEl>
                                        <p:attrNameLst>
                                          <p:attrName>style.visibility</p:attrName>
                                        </p:attrNameLst>
                                      </p:cBhvr>
                                      <p:to>
                                        <p:strVal val="visible"/>
                                      </p:to>
                                    </p:set>
                                    <p:animEffect transition="in" filter="fade">
                                      <p:cBhvr>
                                        <p:cTn id="29" dur="2500"/>
                                        <p:tgtEl>
                                          <p:spTgt spid="13316"/>
                                        </p:tgtEl>
                                      </p:cBhvr>
                                    </p:animEffect>
                                  </p:childTnLst>
                                </p:cTn>
                              </p:par>
                            </p:childTnLst>
                          </p:cTn>
                        </p:par>
                        <p:par>
                          <p:cTn id="30" fill="hold">
                            <p:stCondLst>
                              <p:cond delay="5600"/>
                            </p:stCondLst>
                            <p:childTnLst>
                              <p:par>
                                <p:cTn id="31" presetID="22" presetClass="entr" presetSubtype="1"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up)">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build="p"/>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0\tema 10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10 El secreto del arca de oro\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351"/>
            <a:ext cx="9142413" cy="685641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5229200"/>
            <a:ext cx="9198822" cy="1846465"/>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827584" y="2132856"/>
            <a:ext cx="4248472" cy="1754326"/>
          </a:xfrm>
          <a:prstGeom prst="rect">
            <a:avLst/>
          </a:prstGeom>
        </p:spPr>
        <p:txBody>
          <a:bodyPr wrap="square">
            <a:spAutoFit/>
          </a:bodyPr>
          <a:lstStyle/>
          <a:p>
            <a:r>
              <a:rPr lang="fr-FR"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Qui est l’eau de la </a:t>
            </a:r>
            <a:r>
              <a:rPr lang="fr-FR" sz="5400" b="1" dirty="0"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vie ? </a:t>
            </a:r>
            <a:endPar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endParaRPr>
          </a:p>
        </p:txBody>
      </p:sp>
    </p:spTree>
    <p:extLst>
      <p:ext uri="{BB962C8B-B14F-4D97-AF65-F5344CB8AC3E}">
        <p14:creationId xmlns:p14="http://schemas.microsoft.com/office/powerpoint/2010/main" val="28624140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J:\Mis Docs\_Multimedia IMS\Curso Biblico PPS\Tema 10\cascada.jpg"/>
          <p:cNvPicPr>
            <a:picLocks noChangeAspect="1" noChangeArrowheads="1"/>
          </p:cNvPicPr>
          <p:nvPr/>
        </p:nvPicPr>
        <p:blipFill rotWithShape="1">
          <a:blip r:embed="rId3">
            <a:extLst>
              <a:ext uri="{28A0092B-C50C-407E-A947-70E740481C1C}">
                <a14:useLocalDpi xmlns:a14="http://schemas.microsoft.com/office/drawing/2010/main" val="0"/>
              </a:ext>
            </a:extLst>
          </a:blip>
          <a:srcRect l="12702" r="12297"/>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009718" y="4284385"/>
            <a:ext cx="2066591" cy="584775"/>
          </a:xfrm>
          <a:prstGeom prst="rect">
            <a:avLst/>
          </a:prstGeom>
        </p:spPr>
        <p:txBody>
          <a:bodyPr wrap="none">
            <a:spAutoFit/>
          </a:bodyPr>
          <a:lstStyle/>
          <a:p>
            <a:r>
              <a:rPr lang="es-ES" sz="3200" b="1" dirty="0">
                <a:ln w="12700" cmpd="sng">
                  <a:solidFill>
                    <a:schemeClr val="bg1"/>
                  </a:solidFill>
                  <a:prstDash val="solid"/>
                  <a:miter lim="800000"/>
                </a:ln>
                <a:solidFill>
                  <a:srgbClr val="0070C0"/>
                </a:solidFill>
                <a:effectLst>
                  <a:outerShdw blurRad="50800" dist="38100" algn="l" rotWithShape="0">
                    <a:prstClr val="black">
                      <a:alpha val="40000"/>
                    </a:prstClr>
                  </a:outerShdw>
                </a:effectLst>
                <a:latin typeface="Myriad Pro" pitchFamily="34" charset="0"/>
              </a:rPr>
              <a:t>Jean </a:t>
            </a:r>
            <a:r>
              <a:rPr lang="es-ES" sz="3200" b="1" dirty="0" smtClean="0">
                <a:ln w="12700" cmpd="sng">
                  <a:solidFill>
                    <a:schemeClr val="bg1"/>
                  </a:solidFill>
                  <a:prstDash val="solid"/>
                  <a:miter lim="800000"/>
                </a:ln>
                <a:solidFill>
                  <a:srgbClr val="0070C0"/>
                </a:solidFill>
                <a:effectLst>
                  <a:outerShdw blurRad="50800" dist="38100" algn="l" rotWithShape="0">
                    <a:prstClr val="black">
                      <a:alpha val="40000"/>
                    </a:prstClr>
                  </a:outerShdw>
                </a:effectLst>
                <a:latin typeface="Myriad Pro" pitchFamily="34" charset="0"/>
              </a:rPr>
              <a:t>4 : 14</a:t>
            </a:r>
            <a:endParaRPr lang="es-ES" sz="3200" b="1" dirty="0">
              <a:ln w="12700" cmpd="sng">
                <a:solidFill>
                  <a:schemeClr val="bg1"/>
                </a:solidFill>
                <a:prstDash val="solid"/>
                <a:miter lim="800000"/>
              </a:ln>
              <a:solidFill>
                <a:srgbClr val="0070C0"/>
              </a:solidFill>
              <a:effectLst>
                <a:outerShdw blurRad="50800" dist="38100" algn="l" rotWithShape="0">
                  <a:prstClr val="black">
                    <a:alpha val="40000"/>
                  </a:prstClr>
                </a:outerShdw>
              </a:effectLst>
              <a:latin typeface="Myriad Pro" pitchFamily="34" charset="0"/>
            </a:endParaRPr>
          </a:p>
        </p:txBody>
      </p:sp>
      <p:sp>
        <p:nvSpPr>
          <p:cNvPr id="8" name="7 Rectángulo"/>
          <p:cNvSpPr/>
          <p:nvPr/>
        </p:nvSpPr>
        <p:spPr>
          <a:xfrm>
            <a:off x="539552" y="404664"/>
            <a:ext cx="4392488" cy="403187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fr-FR" sz="3200" b="1" i="1" spc="50" dirty="0">
                <a:ln w="11430"/>
                <a:solidFill>
                  <a:srgbClr val="0070C0"/>
                </a:solidFill>
                <a:effectLst>
                  <a:outerShdw blurRad="76200" dist="50800" dir="5400000" algn="tl" rotWithShape="0">
                    <a:srgbClr val="000000">
                      <a:alpha val="65000"/>
                    </a:srgbClr>
                  </a:outerShdw>
                </a:effectLst>
                <a:latin typeface="Myriad Pro" pitchFamily="34" charset="0"/>
              </a:rPr>
              <a:t>« </a:t>
            </a:r>
            <a:r>
              <a:rPr lang="fr-FR" sz="3200" b="1" i="1" spc="50" dirty="0" smtClean="0">
                <a:ln w="11430"/>
                <a:solidFill>
                  <a:srgbClr val="0070C0"/>
                </a:solidFill>
                <a:effectLst>
                  <a:outerShdw blurRad="76200" dist="50800" dir="5400000" algn="tl" rotWithShape="0">
                    <a:srgbClr val="000000">
                      <a:alpha val="65000"/>
                    </a:srgbClr>
                  </a:outerShdw>
                </a:effectLst>
                <a:latin typeface="Myriad Pro" pitchFamily="34" charset="0"/>
              </a:rPr>
              <a:t>Mais </a:t>
            </a:r>
            <a:r>
              <a:rPr lang="fr-FR" sz="3200" b="1" i="1" spc="50" dirty="0">
                <a:ln w="11430"/>
                <a:solidFill>
                  <a:srgbClr val="0070C0"/>
                </a:solidFill>
                <a:effectLst>
                  <a:outerShdw blurRad="76200" dist="50800" dir="5400000" algn="tl" rotWithShape="0">
                    <a:srgbClr val="000000">
                      <a:alpha val="65000"/>
                    </a:srgbClr>
                  </a:outerShdw>
                </a:effectLst>
                <a:latin typeface="Myriad Pro" pitchFamily="34" charset="0"/>
              </a:rPr>
              <a:t>celui qui boira de l'eau que je lui donnerai n'aura jamais soif, et l'eau que je lui donnerai deviendra en lui une source d'eau qui jaillira jusque dans la vie éternelle. »</a:t>
            </a:r>
          </a:p>
        </p:txBody>
      </p:sp>
      <p:sp>
        <p:nvSpPr>
          <p:cNvPr id="7" name="6 Rectángulo"/>
          <p:cNvSpPr/>
          <p:nvPr/>
        </p:nvSpPr>
        <p:spPr>
          <a:xfrm>
            <a:off x="4644008" y="4663713"/>
            <a:ext cx="4015843" cy="2215991"/>
          </a:xfrm>
          <a:prstGeom prst="rect">
            <a:avLst/>
          </a:prstGeom>
        </p:spPr>
        <p:txBody>
          <a:bodyPr wrap="none">
            <a:spAutoFit/>
            <a:scene3d>
              <a:camera prst="orthographicFront"/>
              <a:lightRig rig="flat" dir="tl">
                <a:rot lat="0" lon="0" rev="6600000"/>
              </a:lightRig>
            </a:scene3d>
            <a:sp3d extrusionH="25400" contourW="8890">
              <a:bevelT w="38100" h="31750"/>
              <a:contourClr>
                <a:srgbClr val="00B0F0"/>
              </a:contourClr>
            </a:sp3d>
          </a:bodyPr>
          <a:lstStyle/>
          <a:p>
            <a:r>
              <a:rPr lang="es-ES" sz="13800" b="1" dirty="0" err="1" smtClean="0">
                <a:ln w="11430"/>
                <a:gradFill>
                  <a:gsLst>
                    <a:gs pos="0">
                      <a:srgbClr val="03D4A8">
                        <a:alpha val="30000"/>
                      </a:srgbClr>
                    </a:gs>
                    <a:gs pos="25000">
                      <a:srgbClr val="21D6E0">
                        <a:alpha val="30000"/>
                      </a:srgbClr>
                    </a:gs>
                    <a:gs pos="75000">
                      <a:srgbClr val="0087E6">
                        <a:alpha val="30000"/>
                      </a:srgbClr>
                    </a:gs>
                    <a:gs pos="100000">
                      <a:srgbClr val="005CBF">
                        <a:alpha val="30000"/>
                      </a:srgbClr>
                    </a:gs>
                  </a:gsLst>
                  <a:lin ang="5400000" scaled="0"/>
                </a:gradFill>
                <a:effectLst/>
                <a:latin typeface="Chopin Script" pitchFamily="2" charset="0"/>
              </a:rPr>
              <a:t>Jésus</a:t>
            </a:r>
            <a:endParaRPr lang="es-ES" sz="13800" b="1" dirty="0">
              <a:ln w="11430"/>
              <a:gradFill>
                <a:gsLst>
                  <a:gs pos="0">
                    <a:srgbClr val="03D4A8">
                      <a:alpha val="30000"/>
                    </a:srgbClr>
                  </a:gs>
                  <a:gs pos="25000">
                    <a:srgbClr val="21D6E0">
                      <a:alpha val="30000"/>
                    </a:srgbClr>
                  </a:gs>
                  <a:gs pos="75000">
                    <a:srgbClr val="0087E6">
                      <a:alpha val="30000"/>
                    </a:srgbClr>
                  </a:gs>
                  <a:gs pos="100000">
                    <a:srgbClr val="005CBF">
                      <a:alpha val="30000"/>
                    </a:srgbClr>
                  </a:gs>
                </a:gsLst>
                <a:lin ang="5400000" scaled="0"/>
              </a:gradFill>
              <a:effectLst/>
              <a:latin typeface="Chopin Script" pitchFamily="2" charset="0"/>
            </a:endParaRPr>
          </a:p>
        </p:txBody>
      </p:sp>
      <p:pic>
        <p:nvPicPr>
          <p:cNvPr id="9"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5229200"/>
            <a:ext cx="9198822" cy="1846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56258"/>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500"/>
                                        <p:tgtEl>
                                          <p:spTgt spid="8"/>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3500"/>
                            </p:stCondLst>
                            <p:childTnLst>
                              <p:par>
                                <p:cTn id="16" presetID="22" presetClass="entr" presetSubtype="1"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0\tema 10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10 El secreto del arca de oro\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351"/>
            <a:ext cx="9142413" cy="685641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5229200"/>
            <a:ext cx="9198822" cy="1846465"/>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539552" y="1443548"/>
            <a:ext cx="8136904" cy="3785652"/>
          </a:xfrm>
          <a:prstGeom prst="rect">
            <a:avLst/>
          </a:prstGeom>
        </p:spPr>
        <p:txBody>
          <a:bodyPr wrap="square">
            <a:spAutoFit/>
          </a:bodyPr>
          <a:lstStyle/>
          <a:p>
            <a:r>
              <a:rPr lang="fr-FR" sz="4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Le chandelier aux sept branches </a:t>
            </a:r>
            <a:r>
              <a:rPr lang="fr-FR" sz="4400" b="1" dirty="0"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était </a:t>
            </a:r>
            <a:r>
              <a:rPr lang="fr-FR" sz="4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fait d’un seul  morceau d’or. </a:t>
            </a:r>
            <a:endParaRPr lang="fr-FR" sz="4400" b="1" dirty="0"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endParaRPr>
          </a:p>
          <a:p>
            <a:r>
              <a:rPr lang="es-ES" sz="5400" b="1" dirty="0" err="1"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Qui</a:t>
            </a:r>
            <a:r>
              <a:rPr lang="es-ES" sz="5400" b="1" dirty="0"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la </a:t>
            </a:r>
            <a:r>
              <a:rPr lang="es-ES" sz="5400" b="1" dirty="0" err="1"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lumière</a:t>
            </a:r>
            <a:r>
              <a:rPr lang="es-ES" sz="5400" b="1" dirty="0"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a:t>
            </a:r>
            <a:r>
              <a:rPr lang="es-ES" sz="5400" b="1" dirty="0" err="1"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représentait</a:t>
            </a:r>
            <a:r>
              <a:rPr lang="es-ES" sz="5400" b="1" dirty="0"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-elle ? </a:t>
            </a:r>
            <a:endPar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endParaRPr>
          </a:p>
        </p:txBody>
      </p:sp>
    </p:spTree>
    <p:extLst>
      <p:ext uri="{BB962C8B-B14F-4D97-AF65-F5344CB8AC3E}">
        <p14:creationId xmlns:p14="http://schemas.microsoft.com/office/powerpoint/2010/main" val="33413940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J:\Mis Docs\_Multimedia IMS\Curso Biblico PPS\Tema 10\tema 10 candele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8"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J:\Mis Docs\_Multimedia IMS\Curso Biblico PPS\Tema 10\tema 10 candelero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10 El secreto del arca de oro\DEG-LATERA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7"/>
            <a:ext cx="9142413" cy="685641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861048"/>
            <a:ext cx="9198822" cy="301751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28016" y="900009"/>
            <a:ext cx="2066591" cy="584775"/>
          </a:xfrm>
          <a:prstGeom prst="rect">
            <a:avLst/>
          </a:prstGeom>
        </p:spPr>
        <p:txBody>
          <a:bodyPr wrap="none">
            <a:spAutoFit/>
          </a:bodyPr>
          <a:lstStyle/>
          <a:p>
            <a:r>
              <a:rPr lang="es-ES" sz="3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Jean </a:t>
            </a:r>
            <a:r>
              <a:rPr lang="es-ES" sz="3200" b="1" dirty="0" smtClean="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8 : 12</a:t>
            </a:r>
            <a:endParaRPr lang="es-ES" sz="3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endParaRPr>
          </a:p>
        </p:txBody>
      </p:sp>
      <p:sp>
        <p:nvSpPr>
          <p:cNvPr id="8" name="7 Rectángulo"/>
          <p:cNvSpPr/>
          <p:nvPr/>
        </p:nvSpPr>
        <p:spPr>
          <a:xfrm>
            <a:off x="1043608" y="1977802"/>
            <a:ext cx="4536504"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rPr>
              <a:t>« Jésus leur parla de nouveau, et dit: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rPr>
              <a:t>Je suis la lumière du monde</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rPr>
              <a:t>; celui qui me suit ne marchera pas dans les ténèbres, mais il aura la lumière de la vie. » </a:t>
            </a:r>
          </a:p>
        </p:txBody>
      </p:sp>
      <p:sp>
        <p:nvSpPr>
          <p:cNvPr id="24" name="23 Rectángulo"/>
          <p:cNvSpPr/>
          <p:nvPr/>
        </p:nvSpPr>
        <p:spPr>
          <a:xfrm>
            <a:off x="3491880" y="895206"/>
            <a:ext cx="3155031" cy="584775"/>
          </a:xfrm>
          <a:prstGeom prst="rect">
            <a:avLst/>
          </a:prstGeom>
        </p:spPr>
        <p:txBody>
          <a:bodyPr wrap="none">
            <a:spAutoFit/>
          </a:bodyPr>
          <a:lstStyle/>
          <a:p>
            <a:r>
              <a:rPr lang="es-E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rPr>
              <a:t>LE CHANDELIER </a:t>
            </a:r>
            <a:endParaRPr lang="es-E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endParaRPr>
          </a:p>
        </p:txBody>
      </p:sp>
    </p:spTree>
    <p:extLst>
      <p:ext uri="{BB962C8B-B14F-4D97-AF65-F5344CB8AC3E}">
        <p14:creationId xmlns:p14="http://schemas.microsoft.com/office/powerpoint/2010/main" val="301093125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4"/>
                                        </p:tgtEl>
                                        <p:attrNameLst>
                                          <p:attrName>ppt_y</p:attrName>
                                        </p:attrNameLst>
                                      </p:cBhvr>
                                      <p:tavLst>
                                        <p:tav tm="0">
                                          <p:val>
                                            <p:strVal val="#ppt_y"/>
                                          </p:val>
                                        </p:tav>
                                        <p:tav tm="100000">
                                          <p:val>
                                            <p:strVal val="#ppt_y"/>
                                          </p:val>
                                        </p:tav>
                                      </p:tavLst>
                                    </p:anim>
                                    <p:anim calcmode="lin" valueType="num">
                                      <p:cBhvr>
                                        <p:cTn id="9"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4"/>
                                        </p:tgtEl>
                                      </p:cBhvr>
                                    </p:animEffect>
                                  </p:childTnLst>
                                </p:cTn>
                              </p:par>
                            </p:childTnLst>
                          </p:cTn>
                        </p:par>
                        <p:par>
                          <p:cTn id="12" fill="hold">
                            <p:stCondLst>
                              <p:cond delay="10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anim calcmode="lin" valueType="num">
                                      <p:cBhvr>
                                        <p:cTn id="1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4"/>
                                        </p:tgtEl>
                                      </p:cBhvr>
                                    </p:animEffect>
                                  </p:childTnLst>
                                </p:cTn>
                              </p:par>
                            </p:childTnLst>
                          </p:cTn>
                        </p:par>
                        <p:par>
                          <p:cTn id="20" fill="hold">
                            <p:stCondLst>
                              <p:cond delay="1900"/>
                            </p:stCondLst>
                            <p:childTnLst>
                              <p:par>
                                <p:cTn id="21" presetID="42" presetClass="entr" presetSubtype="0" fill="hold" grpId="0" nodeType="after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1000"/>
                                        <p:tgtEl>
                                          <p:spTgt spid="8">
                                            <p:txEl>
                                              <p:pRg st="0" end="0"/>
                                            </p:txEl>
                                          </p:spTgt>
                                        </p:tgtEl>
                                      </p:cBhvr>
                                    </p:animEffect>
                                    <p:anim calcmode="lin" valueType="num">
                                      <p:cBhvr>
                                        <p:cTn id="2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26" fill="hold">
                            <p:stCondLst>
                              <p:cond delay="2900"/>
                            </p:stCondLst>
                            <p:childTnLst>
                              <p:par>
                                <p:cTn id="27" presetID="10" presetClass="entr" presetSubtype="0" fill="hold" nodeType="afterEffect">
                                  <p:stCondLst>
                                    <p:cond delay="1000"/>
                                  </p:stCondLst>
                                  <p:childTnLst>
                                    <p:set>
                                      <p:cBhvr>
                                        <p:cTn id="28" dur="1" fill="hold">
                                          <p:stCondLst>
                                            <p:cond delay="0"/>
                                          </p:stCondLst>
                                        </p:cTn>
                                        <p:tgtEl>
                                          <p:spTgt spid="15362"/>
                                        </p:tgtEl>
                                        <p:attrNameLst>
                                          <p:attrName>style.visibility</p:attrName>
                                        </p:attrNameLst>
                                      </p:cBhvr>
                                      <p:to>
                                        <p:strVal val="visible"/>
                                      </p:to>
                                    </p:set>
                                    <p:animEffect transition="in" filter="fade">
                                      <p:cBhvr>
                                        <p:cTn id="29" dur="2500"/>
                                        <p:tgtEl>
                                          <p:spTgt spid="15362"/>
                                        </p:tgtEl>
                                      </p:cBhvr>
                                    </p:animEffect>
                                  </p:childTnLst>
                                </p:cTn>
                              </p:par>
                            </p:childTnLst>
                          </p:cTn>
                        </p:par>
                        <p:par>
                          <p:cTn id="30" fill="hold">
                            <p:stCondLst>
                              <p:cond delay="6400"/>
                            </p:stCondLst>
                            <p:childTnLst>
                              <p:par>
                                <p:cTn id="31" presetID="22" presetClass="entr" presetSubtype="1"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up)">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build="p"/>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0\tema 10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10 El secreto del arca de oro\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351"/>
            <a:ext cx="9142413" cy="685641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5229200"/>
            <a:ext cx="9198822" cy="1846465"/>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827584" y="2048649"/>
            <a:ext cx="7488832" cy="3108543"/>
          </a:xfrm>
          <a:prstGeom prst="rect">
            <a:avLst/>
          </a:prstGeom>
        </p:spPr>
        <p:txBody>
          <a:bodyPr wrap="square">
            <a:spAutoFit/>
          </a:bodyPr>
          <a:lstStyle/>
          <a:p>
            <a:r>
              <a:rPr lang="fr-FR" sz="4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Que symbolisait la table </a:t>
            </a:r>
            <a:r>
              <a:rPr lang="fr-FR" sz="4400" b="1" dirty="0"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a:r>
            <a:br>
              <a:rPr lang="fr-FR" sz="4400" b="1" dirty="0"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br>
            <a:r>
              <a:rPr lang="fr-FR" sz="4400" b="1" dirty="0"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des </a:t>
            </a:r>
            <a:r>
              <a:rPr lang="fr-FR" sz="4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pains de proposition? </a:t>
            </a:r>
            <a:endParaRPr lang="fr-FR" sz="4400" b="1" dirty="0"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endParaRPr>
          </a:p>
          <a:p>
            <a:r>
              <a:rPr lang="es-ES" sz="5400" b="1" dirty="0" err="1"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Qui</a:t>
            </a:r>
            <a:r>
              <a:rPr lang="es-ES" sz="5400" b="1" dirty="0"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a:t>
            </a:r>
            <a:r>
              <a:rPr lang="es-ES" sz="5400" b="1" dirty="0" err="1"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représentaient-ils</a:t>
            </a:r>
            <a:r>
              <a:rPr lang="es-ES" sz="5400" b="1" dirty="0"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 	</a:t>
            </a:r>
            <a:endPar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endParaRPr>
          </a:p>
        </p:txBody>
      </p:sp>
    </p:spTree>
    <p:extLst>
      <p:ext uri="{BB962C8B-B14F-4D97-AF65-F5344CB8AC3E}">
        <p14:creationId xmlns:p14="http://schemas.microsoft.com/office/powerpoint/2010/main" val="36701820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J:\Mis Docs\_Multimedia IMS\Curso Biblico PPS\Tema 10\tema 10 mes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818"/>
            <a:ext cx="9144001" cy="6864818"/>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J:\Mis Docs\_Multimedia IMS\Curso Biblico PPS\Tema 10\tema 10 mesa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2" y="-2"/>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10 El secreto del arca de oro\DEG-LATERA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7"/>
            <a:ext cx="9142413" cy="685641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861048"/>
            <a:ext cx="9198822" cy="301751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28016" y="900009"/>
            <a:ext cx="2066591" cy="584775"/>
          </a:xfrm>
          <a:prstGeom prst="rect">
            <a:avLst/>
          </a:prstGeom>
        </p:spPr>
        <p:txBody>
          <a:bodyPr wrap="none">
            <a:spAutoFit/>
          </a:bodyPr>
          <a:lstStyle/>
          <a:p>
            <a:r>
              <a:rPr lang="es-ES" sz="3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Jean </a:t>
            </a:r>
            <a:r>
              <a:rPr lang="es-ES" sz="3200" b="1" dirty="0" smtClean="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6 : 51</a:t>
            </a:r>
            <a:endParaRPr lang="es-ES" sz="3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endParaRPr>
          </a:p>
        </p:txBody>
      </p:sp>
      <p:sp>
        <p:nvSpPr>
          <p:cNvPr id="8" name="7 Rectángulo"/>
          <p:cNvSpPr/>
          <p:nvPr/>
        </p:nvSpPr>
        <p:spPr>
          <a:xfrm>
            <a:off x="428017" y="1412776"/>
            <a:ext cx="4143983" cy="501675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rPr>
              <a:t>Je suis le pain vivant qui est descendu du ciel</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rPr>
              <a:t>. Si quelqu'un mange de ce pain, il vivra éternellement; et le pain que je donnerai, c'est ma chair, que je donnerai pour la vie du monde. »</a:t>
            </a:r>
          </a:p>
        </p:txBody>
      </p:sp>
      <p:sp>
        <p:nvSpPr>
          <p:cNvPr id="24" name="23 Rectángulo"/>
          <p:cNvSpPr/>
          <p:nvPr/>
        </p:nvSpPr>
        <p:spPr>
          <a:xfrm>
            <a:off x="2915816" y="895206"/>
            <a:ext cx="3874330" cy="584775"/>
          </a:xfrm>
          <a:prstGeom prst="rect">
            <a:avLst/>
          </a:prstGeom>
        </p:spPr>
        <p:txBody>
          <a:bodyPr wrap="none">
            <a:spAutoFit/>
          </a:bodyPr>
          <a:lstStyle/>
          <a:p>
            <a:r>
              <a:rPr lang="fr-FR"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rPr>
              <a:t>LA TABLE DES PAINS</a:t>
            </a:r>
            <a:endParaRPr lang="es-E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endParaRPr>
          </a:p>
        </p:txBody>
      </p:sp>
    </p:spTree>
    <p:extLst>
      <p:ext uri="{BB962C8B-B14F-4D97-AF65-F5344CB8AC3E}">
        <p14:creationId xmlns:p14="http://schemas.microsoft.com/office/powerpoint/2010/main" val="181757064"/>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4"/>
                                        </p:tgtEl>
                                        <p:attrNameLst>
                                          <p:attrName>ppt_y</p:attrName>
                                        </p:attrNameLst>
                                      </p:cBhvr>
                                      <p:tavLst>
                                        <p:tav tm="0">
                                          <p:val>
                                            <p:strVal val="#ppt_y"/>
                                          </p:val>
                                        </p:tav>
                                        <p:tav tm="100000">
                                          <p:val>
                                            <p:strVal val="#ppt_y"/>
                                          </p:val>
                                        </p:tav>
                                      </p:tavLst>
                                    </p:anim>
                                    <p:anim calcmode="lin" valueType="num">
                                      <p:cBhvr>
                                        <p:cTn id="9"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4"/>
                                        </p:tgtEl>
                                      </p:cBhvr>
                                    </p:animEffect>
                                  </p:childTnLst>
                                </p:cTn>
                              </p:par>
                            </p:childTnLst>
                          </p:cTn>
                        </p:par>
                        <p:par>
                          <p:cTn id="12" fill="hold">
                            <p:stCondLst>
                              <p:cond delay="12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anim calcmode="lin" valueType="num">
                                      <p:cBhvr>
                                        <p:cTn id="1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4"/>
                                        </p:tgtEl>
                                      </p:cBhvr>
                                    </p:animEffect>
                                  </p:childTnLst>
                                </p:cTn>
                              </p:par>
                            </p:childTnLst>
                          </p:cTn>
                        </p:par>
                        <p:par>
                          <p:cTn id="20" fill="hold">
                            <p:stCondLst>
                              <p:cond delay="2050"/>
                            </p:stCondLst>
                            <p:childTnLst>
                              <p:par>
                                <p:cTn id="21" presetID="42" presetClass="entr" presetSubtype="0" fill="hold" grpId="0" nodeType="after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1000"/>
                                        <p:tgtEl>
                                          <p:spTgt spid="8">
                                            <p:txEl>
                                              <p:pRg st="0" end="0"/>
                                            </p:txEl>
                                          </p:spTgt>
                                        </p:tgtEl>
                                      </p:cBhvr>
                                    </p:animEffect>
                                    <p:anim calcmode="lin" valueType="num">
                                      <p:cBhvr>
                                        <p:cTn id="2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26" fill="hold">
                            <p:stCondLst>
                              <p:cond delay="3050"/>
                            </p:stCondLst>
                            <p:childTnLst>
                              <p:par>
                                <p:cTn id="27" presetID="10" presetClass="entr" presetSubtype="0" fill="hold" nodeType="afterEffect">
                                  <p:stCondLst>
                                    <p:cond delay="1000"/>
                                  </p:stCondLst>
                                  <p:childTnLst>
                                    <p:set>
                                      <p:cBhvr>
                                        <p:cTn id="28" dur="1" fill="hold">
                                          <p:stCondLst>
                                            <p:cond delay="0"/>
                                          </p:stCondLst>
                                        </p:cTn>
                                        <p:tgtEl>
                                          <p:spTgt spid="16387"/>
                                        </p:tgtEl>
                                        <p:attrNameLst>
                                          <p:attrName>style.visibility</p:attrName>
                                        </p:attrNameLst>
                                      </p:cBhvr>
                                      <p:to>
                                        <p:strVal val="visible"/>
                                      </p:to>
                                    </p:set>
                                    <p:animEffect transition="in" filter="fade">
                                      <p:cBhvr>
                                        <p:cTn id="29" dur="2500"/>
                                        <p:tgtEl>
                                          <p:spTgt spid="16387"/>
                                        </p:tgtEl>
                                      </p:cBhvr>
                                    </p:animEffect>
                                  </p:childTnLst>
                                </p:cTn>
                              </p:par>
                            </p:childTnLst>
                          </p:cTn>
                        </p:par>
                        <p:par>
                          <p:cTn id="30" fill="hold">
                            <p:stCondLst>
                              <p:cond delay="6550"/>
                            </p:stCondLst>
                            <p:childTnLst>
                              <p:par>
                                <p:cTn id="31" presetID="22" presetClass="entr" presetSubtype="1"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up)">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build="p"/>
      <p:bldP spid="2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0\tema 10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10 El secreto del arca de oro\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351"/>
            <a:ext cx="9142413" cy="685641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5229200"/>
            <a:ext cx="9198822" cy="1846465"/>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683568" y="3124706"/>
            <a:ext cx="5832648" cy="2431435"/>
          </a:xfrm>
          <a:prstGeom prst="rect">
            <a:avLst/>
          </a:prstGeom>
        </p:spPr>
        <p:txBody>
          <a:bodyPr wrap="square">
            <a:spAutoFit/>
          </a:bodyPr>
          <a:lstStyle/>
          <a:p>
            <a:r>
              <a:rPr lang="es-ES" sz="4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l’autel</a:t>
            </a:r>
            <a:r>
              <a:rPr lang="es-ES" sz="4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de </a:t>
            </a:r>
            <a:r>
              <a:rPr lang="es-ES" sz="4400" b="1" dirty="0" err="1"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l’encens</a:t>
            </a:r>
            <a:endParaRPr lang="es-ES" sz="4400" b="1" dirty="0"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endParaRPr>
          </a:p>
          <a:p>
            <a:r>
              <a:rPr lang="es-ES" sz="5400" b="1" dirty="0" err="1"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Qu’est</a:t>
            </a:r>
            <a:r>
              <a:rPr lang="es-ES" sz="5400" b="1" dirty="0"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-ce que cela </a:t>
            </a:r>
            <a:r>
              <a:rPr lang="es-ES" sz="5400" b="1" dirty="0" err="1"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représente</a:t>
            </a:r>
            <a:r>
              <a:rPr lang="es-ES" sz="5400" b="1" dirty="0"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 </a:t>
            </a:r>
            <a:endPar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endParaRPr>
          </a:p>
        </p:txBody>
      </p:sp>
    </p:spTree>
    <p:extLst>
      <p:ext uri="{BB962C8B-B14F-4D97-AF65-F5344CB8AC3E}">
        <p14:creationId xmlns:p14="http://schemas.microsoft.com/office/powerpoint/2010/main" val="12914041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J:\Mis Docs\_Multimedia IMS\Curso Biblico PPS\Tema 10\tema 10 inciens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6"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descr="J:\Mis Docs\_Multimedia IMS\Curso Biblico PPS\Tema 10\tema 10 incienso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10 El secreto del arca de oro\DEG-LATERA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7"/>
            <a:ext cx="9142413" cy="685641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861048"/>
            <a:ext cx="9198822" cy="301751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28016" y="900009"/>
            <a:ext cx="3229795" cy="584775"/>
          </a:xfrm>
          <a:prstGeom prst="rect">
            <a:avLst/>
          </a:prstGeom>
        </p:spPr>
        <p:txBody>
          <a:bodyPr wrap="none">
            <a:spAutoFit/>
          </a:bodyPr>
          <a:lstStyle/>
          <a:p>
            <a:r>
              <a:rPr lang="es-ES" sz="3200" b="1" dirty="0" err="1">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Psaumes</a:t>
            </a:r>
            <a:r>
              <a:rPr lang="es-ES" sz="3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 </a:t>
            </a:r>
            <a:r>
              <a:rPr lang="es-ES" sz="3200" b="1" dirty="0" smtClean="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141 : 2 </a:t>
            </a:r>
            <a:endParaRPr lang="es-ES" sz="3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endParaRPr>
          </a:p>
        </p:txBody>
      </p:sp>
      <p:sp>
        <p:nvSpPr>
          <p:cNvPr id="8" name="7 Rectángulo"/>
          <p:cNvSpPr/>
          <p:nvPr/>
        </p:nvSpPr>
        <p:spPr>
          <a:xfrm>
            <a:off x="1580145" y="3023081"/>
            <a:ext cx="5080087" cy="255454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rPr>
              <a:t>« Que ma prière soit devant ta face comme l'encens, Et l'élévation de mes mains comme l'offrande du </a:t>
            </a:r>
            <a:r>
              <a:rPr lang="fr-FR"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soir !</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p>
        </p:txBody>
      </p:sp>
      <p:sp>
        <p:nvSpPr>
          <p:cNvPr id="24" name="23 Rectángulo"/>
          <p:cNvSpPr/>
          <p:nvPr/>
        </p:nvSpPr>
        <p:spPr>
          <a:xfrm>
            <a:off x="3676674" y="895206"/>
            <a:ext cx="4037259" cy="584775"/>
          </a:xfrm>
          <a:prstGeom prst="rect">
            <a:avLst/>
          </a:prstGeom>
        </p:spPr>
        <p:txBody>
          <a:bodyPr wrap="none">
            <a:spAutoFit/>
          </a:bodyPr>
          <a:lstStyle/>
          <a:p>
            <a:r>
              <a:rPr lang="es-E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rPr>
              <a:t>L’AUTEL DE L’ENCENS</a:t>
            </a:r>
            <a:endParaRPr lang="es-E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endParaRPr>
          </a:p>
        </p:txBody>
      </p:sp>
    </p:spTree>
    <p:extLst>
      <p:ext uri="{BB962C8B-B14F-4D97-AF65-F5344CB8AC3E}">
        <p14:creationId xmlns:p14="http://schemas.microsoft.com/office/powerpoint/2010/main" val="61139426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4"/>
                                        </p:tgtEl>
                                        <p:attrNameLst>
                                          <p:attrName>ppt_y</p:attrName>
                                        </p:attrNameLst>
                                      </p:cBhvr>
                                      <p:tavLst>
                                        <p:tav tm="0">
                                          <p:val>
                                            <p:strVal val="#ppt_y"/>
                                          </p:val>
                                        </p:tav>
                                        <p:tav tm="100000">
                                          <p:val>
                                            <p:strVal val="#ppt_y"/>
                                          </p:val>
                                        </p:tav>
                                      </p:tavLst>
                                    </p:anim>
                                    <p:anim calcmode="lin" valueType="num">
                                      <p:cBhvr>
                                        <p:cTn id="9"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4"/>
                                        </p:tgtEl>
                                      </p:cBhvr>
                                    </p:animEffect>
                                  </p:childTnLst>
                                </p:cTn>
                              </p:par>
                            </p:childTnLst>
                          </p:cTn>
                        </p:par>
                        <p:par>
                          <p:cTn id="12" fill="hold">
                            <p:stCondLst>
                              <p:cond delay="13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anim calcmode="lin" valueType="num">
                                      <p:cBhvr>
                                        <p:cTn id="1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4"/>
                                        </p:tgtEl>
                                      </p:cBhvr>
                                    </p:animEffect>
                                  </p:childTnLst>
                                </p:cTn>
                              </p:par>
                            </p:childTnLst>
                          </p:cTn>
                        </p:par>
                        <p:par>
                          <p:cTn id="20" fill="hold">
                            <p:stCondLst>
                              <p:cond delay="2350"/>
                            </p:stCondLst>
                            <p:childTnLst>
                              <p:par>
                                <p:cTn id="21" presetID="42" presetClass="entr" presetSubtype="0" fill="hold" grpId="0" nodeType="after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1000"/>
                                        <p:tgtEl>
                                          <p:spTgt spid="8">
                                            <p:txEl>
                                              <p:pRg st="0" end="0"/>
                                            </p:txEl>
                                          </p:spTgt>
                                        </p:tgtEl>
                                      </p:cBhvr>
                                    </p:animEffect>
                                    <p:anim calcmode="lin" valueType="num">
                                      <p:cBhvr>
                                        <p:cTn id="2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26" fill="hold">
                            <p:stCondLst>
                              <p:cond delay="3350"/>
                            </p:stCondLst>
                            <p:childTnLst>
                              <p:par>
                                <p:cTn id="27" presetID="10" presetClass="entr" presetSubtype="0" fill="hold" nodeType="afterEffect">
                                  <p:stCondLst>
                                    <p:cond delay="1000"/>
                                  </p:stCondLst>
                                  <p:childTnLst>
                                    <p:set>
                                      <p:cBhvr>
                                        <p:cTn id="28" dur="1" fill="hold">
                                          <p:stCondLst>
                                            <p:cond delay="0"/>
                                          </p:stCondLst>
                                        </p:cTn>
                                        <p:tgtEl>
                                          <p:spTgt spid="19459"/>
                                        </p:tgtEl>
                                        <p:attrNameLst>
                                          <p:attrName>style.visibility</p:attrName>
                                        </p:attrNameLst>
                                      </p:cBhvr>
                                      <p:to>
                                        <p:strVal val="visible"/>
                                      </p:to>
                                    </p:set>
                                    <p:animEffect transition="in" filter="fade">
                                      <p:cBhvr>
                                        <p:cTn id="29" dur="2500"/>
                                        <p:tgtEl>
                                          <p:spTgt spid="19459"/>
                                        </p:tgtEl>
                                      </p:cBhvr>
                                    </p:animEffect>
                                  </p:childTnLst>
                                </p:cTn>
                              </p:par>
                            </p:childTnLst>
                          </p:cTn>
                        </p:par>
                        <p:par>
                          <p:cTn id="30" fill="hold">
                            <p:stCondLst>
                              <p:cond delay="6850"/>
                            </p:stCondLst>
                            <p:childTnLst>
                              <p:par>
                                <p:cTn id="31" presetID="22" presetClass="entr" presetSubtype="1"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up)">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build="p"/>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0\tema 10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10 El secreto del arca de oro\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351"/>
            <a:ext cx="9142413" cy="685641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Rectángulo"/>
          <p:cNvSpPr/>
          <p:nvPr/>
        </p:nvSpPr>
        <p:spPr>
          <a:xfrm>
            <a:off x="683568" y="1996385"/>
            <a:ext cx="5976664" cy="2800767"/>
          </a:xfrm>
          <a:prstGeom prst="rect">
            <a:avLst/>
          </a:prstGeom>
        </p:spPr>
        <p:txBody>
          <a:bodyPr wrap="square">
            <a:spAutoFit/>
            <a:scene3d>
              <a:camera prst="orthographicFront"/>
              <a:lightRig rig="threePt" dir="t"/>
            </a:scene3d>
            <a:sp3d extrusionH="57150">
              <a:bevelT w="38100" h="38100"/>
            </a:sp3d>
          </a:bodyPr>
          <a:lstStyle/>
          <a:p>
            <a:r>
              <a:rPr lang="fr-FR" sz="4400" dirty="0">
                <a:ln w="18415" cmpd="sng">
                  <a:gradFill flip="none" rotWithShape="1">
                    <a:gsLst>
                      <a:gs pos="0">
                        <a:srgbClr val="000000"/>
                      </a:gs>
                      <a:gs pos="20000">
                        <a:srgbClr val="000040"/>
                      </a:gs>
                      <a:gs pos="50000">
                        <a:srgbClr val="400040"/>
                      </a:gs>
                      <a:gs pos="75000">
                        <a:srgbClr val="8F0040"/>
                      </a:gs>
                      <a:gs pos="89999">
                        <a:srgbClr val="F27300"/>
                      </a:gs>
                      <a:gs pos="100000">
                        <a:srgbClr val="FFBF00"/>
                      </a:gs>
                    </a:gsLst>
                    <a:lin ang="2700000" scaled="1"/>
                    <a:tileRect/>
                  </a:gradFill>
                  <a:prstDash val="solid"/>
                </a:ln>
                <a:solidFill>
                  <a:srgbClr val="FFFFFF"/>
                </a:solidFill>
                <a:effectLst>
                  <a:outerShdw blurRad="63500" dir="3600000" algn="tl" rotWithShape="0">
                    <a:srgbClr val="000000">
                      <a:alpha val="70000"/>
                    </a:srgbClr>
                  </a:outerShdw>
                </a:effectLst>
                <a:latin typeface="Berlin Sans FB Demi" pitchFamily="34" charset="0"/>
              </a:rPr>
              <a:t>COMMENT LES GENS ÉTAIENT SAUVÉS AU TEMPS DE L’ANCIEN </a:t>
            </a:r>
            <a:r>
              <a:rPr lang="fr-FR" sz="4400" dirty="0" smtClean="0">
                <a:ln w="18415" cmpd="sng">
                  <a:gradFill flip="none" rotWithShape="1">
                    <a:gsLst>
                      <a:gs pos="0">
                        <a:srgbClr val="000000"/>
                      </a:gs>
                      <a:gs pos="20000">
                        <a:srgbClr val="000040"/>
                      </a:gs>
                      <a:gs pos="50000">
                        <a:srgbClr val="400040"/>
                      </a:gs>
                      <a:gs pos="75000">
                        <a:srgbClr val="8F0040"/>
                      </a:gs>
                      <a:gs pos="89999">
                        <a:srgbClr val="F27300"/>
                      </a:gs>
                      <a:gs pos="100000">
                        <a:srgbClr val="FFBF00"/>
                      </a:gs>
                    </a:gsLst>
                    <a:lin ang="2700000" scaled="1"/>
                    <a:tileRect/>
                  </a:gradFill>
                  <a:prstDash val="solid"/>
                </a:ln>
                <a:solidFill>
                  <a:srgbClr val="FFFFFF"/>
                </a:solidFill>
                <a:effectLst>
                  <a:outerShdw blurRad="63500" dir="3600000" algn="tl" rotWithShape="0">
                    <a:srgbClr val="000000">
                      <a:alpha val="70000"/>
                    </a:srgbClr>
                  </a:outerShdw>
                </a:effectLst>
                <a:latin typeface="Berlin Sans FB Demi" pitchFamily="34" charset="0"/>
              </a:rPr>
              <a:t>TESTAMENT ? </a:t>
            </a:r>
            <a:endParaRPr lang="es-ES" sz="4400" dirty="0">
              <a:ln w="18415" cmpd="sng">
                <a:gradFill flip="none" rotWithShape="1">
                  <a:gsLst>
                    <a:gs pos="0">
                      <a:srgbClr val="000000"/>
                    </a:gs>
                    <a:gs pos="20000">
                      <a:srgbClr val="000040"/>
                    </a:gs>
                    <a:gs pos="50000">
                      <a:srgbClr val="400040"/>
                    </a:gs>
                    <a:gs pos="75000">
                      <a:srgbClr val="8F0040"/>
                    </a:gs>
                    <a:gs pos="89999">
                      <a:srgbClr val="F27300"/>
                    </a:gs>
                    <a:gs pos="100000">
                      <a:srgbClr val="FFBF00"/>
                    </a:gs>
                  </a:gsLst>
                  <a:lin ang="2700000" scaled="1"/>
                  <a:tileRect/>
                </a:gradFill>
                <a:prstDash val="solid"/>
              </a:ln>
              <a:solidFill>
                <a:srgbClr val="FFFFFF"/>
              </a:solidFill>
              <a:effectLst>
                <a:outerShdw blurRad="63500" dir="3600000" algn="tl" rotWithShape="0">
                  <a:srgbClr val="000000">
                    <a:alpha val="70000"/>
                  </a:srgbClr>
                </a:outerShdw>
              </a:effectLst>
              <a:latin typeface="Berlin Sans FB Demi" pitchFamily="34" charset="0"/>
            </a:endParaRPr>
          </a:p>
        </p:txBody>
      </p:sp>
      <p:pic>
        <p:nvPicPr>
          <p:cNvPr id="6"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5229200"/>
            <a:ext cx="9198822" cy="1846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15854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0\tema 10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10 El secreto del arca de oro\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351"/>
            <a:ext cx="9142413" cy="685641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5229200"/>
            <a:ext cx="9198822" cy="1846465"/>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683568" y="2355845"/>
            <a:ext cx="5832648" cy="2585323"/>
          </a:xfrm>
          <a:prstGeom prst="rect">
            <a:avLst/>
          </a:prstGeom>
        </p:spPr>
        <p:txBody>
          <a:bodyPr wrap="square">
            <a:spAutoFit/>
          </a:bodyPr>
          <a:lstStyle/>
          <a:p>
            <a:r>
              <a:rPr lang="fr-FR"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Qu’y avait-il dans le lieu très saint derrière le </a:t>
            </a:r>
            <a:r>
              <a:rPr lang="fr-FR" sz="5400" b="1" dirty="0"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voile ?</a:t>
            </a:r>
            <a:endPar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endParaRPr>
          </a:p>
        </p:txBody>
      </p:sp>
    </p:spTree>
    <p:extLst>
      <p:ext uri="{BB962C8B-B14F-4D97-AF65-F5344CB8AC3E}">
        <p14:creationId xmlns:p14="http://schemas.microsoft.com/office/powerpoint/2010/main" val="39585121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J:\Mis Docs\_Multimedia IMS\Curso Biblico PPS\Tema 10\tema 10 arc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10 El secreto del arca de oro\DEG-LATERA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7"/>
            <a:ext cx="9142413" cy="685641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861048"/>
            <a:ext cx="9198822" cy="301751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28016" y="900009"/>
            <a:ext cx="2919710" cy="584775"/>
          </a:xfrm>
          <a:prstGeom prst="rect">
            <a:avLst/>
          </a:prstGeom>
        </p:spPr>
        <p:txBody>
          <a:bodyPr wrap="none">
            <a:spAutoFit/>
          </a:bodyPr>
          <a:lstStyle/>
          <a:p>
            <a:r>
              <a:rPr lang="es-ES" sz="3200" b="1" dirty="0" err="1">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Hébreux</a:t>
            </a:r>
            <a:r>
              <a:rPr lang="es-ES" sz="3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 </a:t>
            </a:r>
            <a:r>
              <a:rPr lang="es-ES" sz="3200" b="1" dirty="0" smtClean="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9 : 4-5</a:t>
            </a:r>
            <a:endParaRPr lang="es-ES" sz="3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endParaRPr>
          </a:p>
        </p:txBody>
      </p:sp>
      <p:sp>
        <p:nvSpPr>
          <p:cNvPr id="8" name="7 Rectángulo"/>
          <p:cNvSpPr/>
          <p:nvPr/>
        </p:nvSpPr>
        <p:spPr>
          <a:xfrm>
            <a:off x="467544" y="1484784"/>
            <a:ext cx="5400600" cy="483209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fr-FR" sz="28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 …</a:t>
            </a:r>
            <a:r>
              <a:rPr lang="fr-FR" sz="2800" b="1" i="1" spc="50" dirty="0">
                <a:ln w="11430"/>
                <a:solidFill>
                  <a:srgbClr val="002060"/>
                </a:solidFill>
                <a:effectLst>
                  <a:outerShdw blurRad="76200" dist="50800" dir="5400000" algn="tl" rotWithShape="0">
                    <a:srgbClr val="000000">
                      <a:alpha val="65000"/>
                    </a:srgbClr>
                  </a:outerShdw>
                </a:effectLst>
                <a:latin typeface="Myriad Pro" pitchFamily="34" charset="0"/>
              </a:rPr>
              <a:t>et l'arche de l'alliance, entièrement recouverte d'or. Il y avait dans l'arche un vase d'or contenant la manne, la verge d'Aaron, qui avait fleuri, et les tables de l'alliance.</a:t>
            </a:r>
          </a:p>
          <a:p>
            <a:pPr lvl="0"/>
            <a:r>
              <a:rPr lang="fr-FR" sz="2800" b="1" i="1" spc="50" dirty="0">
                <a:ln w="11430"/>
                <a:solidFill>
                  <a:srgbClr val="002060"/>
                </a:solidFill>
                <a:effectLst>
                  <a:outerShdw blurRad="76200" dist="50800" dir="5400000" algn="tl" rotWithShape="0">
                    <a:srgbClr val="000000">
                      <a:alpha val="65000"/>
                    </a:srgbClr>
                  </a:outerShdw>
                </a:effectLst>
                <a:latin typeface="Myriad Pro" pitchFamily="34" charset="0"/>
              </a:rPr>
              <a:t>Au-dessus de l'arche étaient les chérubins de la gloire, couvrant de leur ombre le propitiatoire. Ce n'est pas le moment de parler en détail là-dessus. »</a:t>
            </a:r>
          </a:p>
        </p:txBody>
      </p:sp>
      <p:sp>
        <p:nvSpPr>
          <p:cNvPr id="24" name="23 Rectángulo"/>
          <p:cNvSpPr/>
          <p:nvPr/>
        </p:nvSpPr>
        <p:spPr>
          <a:xfrm>
            <a:off x="3536127" y="895206"/>
            <a:ext cx="4420249" cy="584775"/>
          </a:xfrm>
          <a:prstGeom prst="rect">
            <a:avLst/>
          </a:prstGeom>
        </p:spPr>
        <p:txBody>
          <a:bodyPr wrap="none">
            <a:spAutoFit/>
          </a:bodyPr>
          <a:lstStyle/>
          <a:p>
            <a:r>
              <a:rPr lang="es-E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rPr>
              <a:t>L’ARCHE DE L’ALLIANCE</a:t>
            </a:r>
            <a:endParaRPr lang="es-E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endParaRPr>
          </a:p>
        </p:txBody>
      </p:sp>
    </p:spTree>
    <p:extLst>
      <p:ext uri="{BB962C8B-B14F-4D97-AF65-F5344CB8AC3E}">
        <p14:creationId xmlns:p14="http://schemas.microsoft.com/office/powerpoint/2010/main" val="983431196"/>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4"/>
                                        </p:tgtEl>
                                        <p:attrNameLst>
                                          <p:attrName>ppt_y</p:attrName>
                                        </p:attrNameLst>
                                      </p:cBhvr>
                                      <p:tavLst>
                                        <p:tav tm="0">
                                          <p:val>
                                            <p:strVal val="#ppt_y"/>
                                          </p:val>
                                        </p:tav>
                                        <p:tav tm="100000">
                                          <p:val>
                                            <p:strVal val="#ppt_y"/>
                                          </p:val>
                                        </p:tav>
                                      </p:tavLst>
                                    </p:anim>
                                    <p:anim calcmode="lin" valueType="num">
                                      <p:cBhvr>
                                        <p:cTn id="9"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4"/>
                                        </p:tgtEl>
                                      </p:cBhvr>
                                    </p:animEffect>
                                  </p:childTnLst>
                                </p:cTn>
                              </p:par>
                            </p:childTnLst>
                          </p:cTn>
                        </p:par>
                        <p:par>
                          <p:cTn id="12" fill="hold">
                            <p:stCondLst>
                              <p:cond delay="14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anim calcmode="lin" valueType="num">
                                      <p:cBhvr>
                                        <p:cTn id="1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4"/>
                                        </p:tgtEl>
                                      </p:cBhvr>
                                    </p:animEffect>
                                  </p:childTnLst>
                                </p:cTn>
                              </p:par>
                            </p:childTnLst>
                          </p:cTn>
                        </p:par>
                        <p:par>
                          <p:cTn id="20" fill="hold">
                            <p:stCondLst>
                              <p:cond delay="2450"/>
                            </p:stCondLst>
                            <p:childTnLst>
                              <p:par>
                                <p:cTn id="21" presetID="42" presetClass="entr" presetSubtype="0" fill="hold" grpId="0" nodeType="after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1000"/>
                                        <p:tgtEl>
                                          <p:spTgt spid="8">
                                            <p:txEl>
                                              <p:pRg st="0" end="0"/>
                                            </p:txEl>
                                          </p:spTgt>
                                        </p:tgtEl>
                                      </p:cBhvr>
                                    </p:animEffect>
                                    <p:anim calcmode="lin" valueType="num">
                                      <p:cBhvr>
                                        <p:cTn id="2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26" fill="hold">
                            <p:stCondLst>
                              <p:cond delay="3450"/>
                            </p:stCondLst>
                            <p:childTnLst>
                              <p:par>
                                <p:cTn id="27" presetID="42" presetClass="entr" presetSubtype="0" fill="hold" grpId="0" nodeType="after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fade">
                                      <p:cBhvr>
                                        <p:cTn id="29" dur="1000"/>
                                        <p:tgtEl>
                                          <p:spTgt spid="8">
                                            <p:txEl>
                                              <p:pRg st="1" end="1"/>
                                            </p:txEl>
                                          </p:spTgt>
                                        </p:tgtEl>
                                      </p:cBhvr>
                                    </p:animEffect>
                                    <p:anim calcmode="lin" valueType="num">
                                      <p:cBhvr>
                                        <p:cTn id="30"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par>
                          <p:cTn id="32" fill="hold">
                            <p:stCondLst>
                              <p:cond delay="4450"/>
                            </p:stCondLst>
                            <p:childTnLst>
                              <p:par>
                                <p:cTn id="33" presetID="22" presetClass="entr" presetSubtype="1"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up)">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build="p"/>
      <p:bldP spid="2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0\tema 10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10 El secreto del arca de oro\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351"/>
            <a:ext cx="9142413" cy="685641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5229200"/>
            <a:ext cx="9198822" cy="1846465"/>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683568" y="3356992"/>
            <a:ext cx="7920880" cy="1015663"/>
          </a:xfrm>
          <a:prstGeom prst="rect">
            <a:avLst/>
          </a:prstGeom>
        </p:spPr>
        <p:txBody>
          <a:bodyPr wrap="square">
            <a:spAutoFit/>
            <a:scene3d>
              <a:camera prst="orthographicFront"/>
              <a:lightRig rig="threePt" dir="t"/>
            </a:scene3d>
            <a:sp3d extrusionH="57150">
              <a:bevelT w="38100" h="38100"/>
            </a:sp3d>
          </a:bodyPr>
          <a:lstStyle/>
          <a:p>
            <a:r>
              <a:rPr lang="es-ES" sz="6000" dirty="0" smtClean="0">
                <a:ln w="18415" cmpd="sng">
                  <a:gradFill flip="none" rotWithShape="1">
                    <a:gsLst>
                      <a:gs pos="0">
                        <a:srgbClr val="000000"/>
                      </a:gs>
                      <a:gs pos="20000">
                        <a:srgbClr val="000040"/>
                      </a:gs>
                      <a:gs pos="50000">
                        <a:srgbClr val="400040"/>
                      </a:gs>
                      <a:gs pos="75000">
                        <a:srgbClr val="8F0040"/>
                      </a:gs>
                      <a:gs pos="89999">
                        <a:srgbClr val="F27300"/>
                      </a:gs>
                      <a:gs pos="100000">
                        <a:srgbClr val="FFBF00"/>
                      </a:gs>
                    </a:gsLst>
                    <a:lin ang="2700000" scaled="1"/>
                    <a:tileRect/>
                  </a:gradFill>
                  <a:prstDash val="solid"/>
                </a:ln>
                <a:solidFill>
                  <a:srgbClr val="FFFFFF"/>
                </a:solidFill>
                <a:effectLst>
                  <a:outerShdw blurRad="63500" dir="3600000" algn="tl" rotWithShape="0">
                    <a:srgbClr val="000000">
                      <a:alpha val="70000"/>
                    </a:srgbClr>
                  </a:outerShdw>
                </a:effectLst>
                <a:latin typeface="Berlin Sans FB Demi" pitchFamily="34" charset="0"/>
              </a:rPr>
              <a:t>CONCLUSION</a:t>
            </a:r>
          </a:p>
        </p:txBody>
      </p:sp>
    </p:spTree>
    <p:extLst>
      <p:ext uri="{BB962C8B-B14F-4D97-AF65-F5344CB8AC3E}">
        <p14:creationId xmlns:p14="http://schemas.microsoft.com/office/powerpoint/2010/main" val="243844058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0\tema 10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10 El secreto del arca de oro\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351"/>
            <a:ext cx="9142413" cy="685641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5229200"/>
            <a:ext cx="9198822" cy="1846465"/>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467544" y="1556792"/>
            <a:ext cx="8208912" cy="3785652"/>
          </a:xfrm>
          <a:prstGeom prst="rect">
            <a:avLst/>
          </a:prstGeom>
        </p:spPr>
        <p:txBody>
          <a:bodyPr wrap="square">
            <a:spAutoFit/>
          </a:bodyPr>
          <a:lstStyle/>
          <a:p>
            <a:r>
              <a:rPr lang="fr-FR" sz="4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Les ustensiles du tabernacle illustraient le plan de Dieu pour le salut des hommes. </a:t>
            </a:r>
            <a:r>
              <a:rPr lang="fr-FR" sz="5400" b="1" dirty="0"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Comment pouvons-nous nous approcher de Jésus ? </a:t>
            </a:r>
            <a:endParaRPr lang="es-ES" sz="5400" b="1" dirty="0"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endParaRPr>
          </a:p>
        </p:txBody>
      </p:sp>
    </p:spTree>
    <p:extLst>
      <p:ext uri="{BB962C8B-B14F-4D97-AF65-F5344CB8AC3E}">
        <p14:creationId xmlns:p14="http://schemas.microsoft.com/office/powerpoint/2010/main" val="3166510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J:\Mis Docs\_Multimedia IMS\Curso Biblico PPS\Tema 10\tema 10 sumosacerdo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99"/>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10 El secreto del arca de oro\DEG-LATERA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7"/>
            <a:ext cx="9142413" cy="685641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861048"/>
            <a:ext cx="9198822" cy="301751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28016" y="900009"/>
            <a:ext cx="2788264" cy="584775"/>
          </a:xfrm>
          <a:prstGeom prst="rect">
            <a:avLst/>
          </a:prstGeom>
        </p:spPr>
        <p:txBody>
          <a:bodyPr wrap="none">
            <a:spAutoFit/>
          </a:bodyPr>
          <a:lstStyle/>
          <a:p>
            <a:r>
              <a:rPr lang="es-ES" sz="3200" b="1" dirty="0" err="1">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Hébreux</a:t>
            </a:r>
            <a:r>
              <a:rPr lang="es-ES" sz="3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 </a:t>
            </a:r>
            <a:r>
              <a:rPr lang="es-ES" sz="3200" b="1" dirty="0" smtClean="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4 : 16</a:t>
            </a:r>
            <a:endParaRPr lang="es-ES" sz="3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endParaRPr>
          </a:p>
        </p:txBody>
      </p:sp>
      <p:sp>
        <p:nvSpPr>
          <p:cNvPr id="8" name="7 Rectángulo"/>
          <p:cNvSpPr/>
          <p:nvPr/>
        </p:nvSpPr>
        <p:spPr>
          <a:xfrm>
            <a:off x="539552" y="1700808"/>
            <a:ext cx="4032448" cy="403187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rPr>
              <a:t>« Approchons-nous donc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rPr>
              <a:t>avec assurance </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rPr>
              <a:t>du trône de la grâce afin d'obtenir miséricorde et de trouver grâce, pour être secourus dans nos besoins. »</a:t>
            </a:r>
          </a:p>
        </p:txBody>
      </p:sp>
    </p:spTree>
    <p:extLst>
      <p:ext uri="{BB962C8B-B14F-4D97-AF65-F5344CB8AC3E}">
        <p14:creationId xmlns:p14="http://schemas.microsoft.com/office/powerpoint/2010/main" val="1989852319"/>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1000"/>
                                        <p:tgtEl>
                                          <p:spTgt spid="8">
                                            <p:txEl>
                                              <p:pRg st="0" end="0"/>
                                            </p:txEl>
                                          </p:spTgt>
                                        </p:tgtEl>
                                      </p:cBhvr>
                                    </p:animEffect>
                                    <p:anim calcmode="lin" valueType="num">
                                      <p:cBhvr>
                                        <p:cTn id="16"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2" presetClass="entr" presetSubtype="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10\tema 10 santuario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861048"/>
            <a:ext cx="9198822" cy="3017510"/>
          </a:xfrm>
          <a:prstGeom prst="rect">
            <a:avLst/>
          </a:prstGeom>
          <a:noFill/>
          <a:extLst>
            <a:ext uri="{909E8E84-426E-40DD-AFC4-6F175D3DCCD1}">
              <a14:hiddenFill xmlns:a14="http://schemas.microsoft.com/office/drawing/2010/main">
                <a:solidFill>
                  <a:srgbClr val="FFFFFF"/>
                </a:solidFill>
              </a14:hiddenFill>
            </a:ext>
          </a:extLst>
        </p:spPr>
      </p:pic>
      <p:sp>
        <p:nvSpPr>
          <p:cNvPr id="5" name="4 Paralelogramo"/>
          <p:cNvSpPr/>
          <p:nvPr/>
        </p:nvSpPr>
        <p:spPr>
          <a:xfrm rot="20290349" flipV="1">
            <a:off x="53917" y="3814806"/>
            <a:ext cx="7915963" cy="463430"/>
          </a:xfrm>
          <a:prstGeom prst="parallelogram">
            <a:avLst>
              <a:gd name="adj" fmla="val 86698"/>
            </a:avLst>
          </a:prstGeom>
          <a:gradFill flip="none" rotWithShape="1">
            <a:gsLst>
              <a:gs pos="0">
                <a:srgbClr val="C00000">
                  <a:shade val="30000"/>
                  <a:satMod val="115000"/>
                  <a:alpha val="72000"/>
                </a:srgbClr>
              </a:gs>
              <a:gs pos="50000">
                <a:srgbClr val="C00000">
                  <a:shade val="67500"/>
                  <a:satMod val="115000"/>
                  <a:alpha val="46000"/>
                </a:srgbClr>
              </a:gs>
              <a:gs pos="81000">
                <a:srgbClr val="CA0000">
                  <a:alpha val="40000"/>
                </a:srgbClr>
              </a:gs>
              <a:gs pos="100000">
                <a:srgbClr val="C00000">
                  <a:shade val="100000"/>
                  <a:satMod val="115000"/>
                  <a:alpha val="0"/>
                  <a:lumMod val="100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Paralelogramo"/>
          <p:cNvSpPr/>
          <p:nvPr/>
        </p:nvSpPr>
        <p:spPr>
          <a:xfrm rot="1670469">
            <a:off x="4300849" y="3031414"/>
            <a:ext cx="2723339" cy="438916"/>
          </a:xfrm>
          <a:prstGeom prst="parallelogram">
            <a:avLst>
              <a:gd name="adj" fmla="val 86698"/>
            </a:avLst>
          </a:prstGeom>
          <a:gradFill flip="none" rotWithShape="1">
            <a:gsLst>
              <a:gs pos="8000">
                <a:srgbClr val="7D0000">
                  <a:alpha val="28000"/>
                </a:srgbClr>
              </a:gs>
              <a:gs pos="0">
                <a:srgbClr val="C00000">
                  <a:shade val="30000"/>
                  <a:satMod val="115000"/>
                  <a:alpha val="0"/>
                </a:srgbClr>
              </a:gs>
              <a:gs pos="50000">
                <a:srgbClr val="C00000">
                  <a:shade val="67500"/>
                  <a:satMod val="115000"/>
                  <a:alpha val="46000"/>
                </a:srgbClr>
              </a:gs>
              <a:gs pos="81000">
                <a:srgbClr val="CA0000">
                  <a:alpha val="69000"/>
                </a:srgbClr>
              </a:gs>
              <a:gs pos="100000">
                <a:srgbClr val="C00000">
                  <a:shade val="100000"/>
                  <a:satMod val="115000"/>
                  <a:lumMod val="100000"/>
                  <a:alpha val="60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a:off x="874965" y="6021288"/>
            <a:ext cx="5311839"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C00000"/>
                </a:solidFill>
                <a:effectLst>
                  <a:outerShdw blurRad="76200" dist="50800" dir="5400000" algn="tl" rotWithShape="0">
                    <a:srgbClr val="000000">
                      <a:alpha val="65000"/>
                    </a:srgbClr>
                  </a:outerShdw>
                </a:effectLst>
                <a:latin typeface="Myriad Pro" pitchFamily="34" charset="0"/>
              </a:rPr>
              <a:t>Le centre du </a:t>
            </a:r>
            <a:r>
              <a:rPr lang="es-ES" sz="3600" b="1" spc="50" dirty="0" err="1" smtClean="0">
                <a:ln w="11430"/>
                <a:solidFill>
                  <a:srgbClr val="C00000"/>
                </a:solidFill>
                <a:effectLst>
                  <a:outerShdw blurRad="76200" dist="50800" dir="5400000" algn="tl" rotWithShape="0">
                    <a:srgbClr val="000000">
                      <a:alpha val="65000"/>
                    </a:srgbClr>
                  </a:outerShdw>
                </a:effectLst>
                <a:latin typeface="Myriad Pro" pitchFamily="34" charset="0"/>
              </a:rPr>
              <a:t>sanctuaire</a:t>
            </a:r>
            <a:r>
              <a:rPr lang="es-ES" sz="3600" b="1" spc="50" dirty="0" smtClean="0">
                <a:ln w="11430"/>
                <a:solidFill>
                  <a:srgbClr val="C00000"/>
                </a:solidFill>
                <a:effectLst>
                  <a:outerShdw blurRad="76200" dist="50800" dir="5400000" algn="tl" rotWithShape="0">
                    <a:srgbClr val="000000">
                      <a:alpha val="65000"/>
                    </a:srgbClr>
                  </a:outerShdw>
                </a:effectLst>
                <a:latin typeface="Myriad Pro" pitchFamily="34" charset="0"/>
              </a:rPr>
              <a:t> :</a:t>
            </a:r>
            <a:endParaRPr lang="es-ES" sz="3600" b="1" spc="50" dirty="0">
              <a:ln w="11430"/>
              <a:solidFill>
                <a:srgbClr val="C00000"/>
              </a:solidFill>
              <a:effectLst>
                <a:outerShdw blurRad="76200" dist="50800" dir="5400000" algn="tl" rotWithShape="0">
                  <a:srgbClr val="000000">
                    <a:alpha val="65000"/>
                  </a:srgbClr>
                </a:outerShdw>
              </a:effectLst>
              <a:latin typeface="Myriad Pro" pitchFamily="34" charset="0"/>
            </a:endParaRPr>
          </a:p>
        </p:txBody>
      </p:sp>
      <p:sp>
        <p:nvSpPr>
          <p:cNvPr id="8" name="7 Rectángulo"/>
          <p:cNvSpPr/>
          <p:nvPr/>
        </p:nvSpPr>
        <p:spPr>
          <a:xfrm>
            <a:off x="6156176" y="5459740"/>
            <a:ext cx="2848857" cy="1569660"/>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lumMod val="75000"/>
                </a:schemeClr>
              </a:contourClr>
            </a:sp3d>
          </a:bodyPr>
          <a:lstStyle/>
          <a:p>
            <a:r>
              <a:rPr lang="es-ES" sz="9600" b="1" dirty="0" err="1" smtClean="0">
                <a:ln w="11430"/>
                <a:gradFill>
                  <a:gsLst>
                    <a:gs pos="0">
                      <a:srgbClr val="FFF200"/>
                    </a:gs>
                    <a:gs pos="50000">
                      <a:srgbClr val="FF0000">
                        <a:alpha val="65000"/>
                      </a:srgbClr>
                    </a:gs>
                    <a:gs pos="20000">
                      <a:srgbClr val="FF7A00">
                        <a:alpha val="78000"/>
                      </a:srgbClr>
                    </a:gs>
                    <a:gs pos="86000">
                      <a:srgbClr val="4D0808"/>
                    </a:gs>
                  </a:gsLst>
                  <a:lin ang="5400000" scaled="0"/>
                </a:gradFill>
                <a:effectLst>
                  <a:outerShdw blurRad="50800" dist="38100" dir="2700000" algn="tl" rotWithShape="0">
                    <a:prstClr val="black">
                      <a:alpha val="40000"/>
                    </a:prstClr>
                  </a:outerShdw>
                </a:effectLst>
                <a:latin typeface="Chopin Script" pitchFamily="2" charset="0"/>
              </a:rPr>
              <a:t>Jésus</a:t>
            </a:r>
            <a:endParaRPr lang="es-ES" sz="9600" b="1" dirty="0">
              <a:ln w="11430"/>
              <a:gradFill>
                <a:gsLst>
                  <a:gs pos="0">
                    <a:srgbClr val="FFF200"/>
                  </a:gs>
                  <a:gs pos="50000">
                    <a:srgbClr val="FF0000">
                      <a:alpha val="65000"/>
                    </a:srgbClr>
                  </a:gs>
                  <a:gs pos="20000">
                    <a:srgbClr val="FF7A00">
                      <a:alpha val="78000"/>
                    </a:srgbClr>
                  </a:gs>
                  <a:gs pos="86000">
                    <a:srgbClr val="4D0808"/>
                  </a:gs>
                </a:gsLst>
                <a:lin ang="5400000" scaled="0"/>
              </a:gradFill>
              <a:effectLst>
                <a:outerShdw blurRad="50800" dist="38100" dir="2700000" algn="tl" rotWithShape="0">
                  <a:prstClr val="black">
                    <a:alpha val="40000"/>
                  </a:prstClr>
                </a:outerShdw>
              </a:effectLst>
              <a:latin typeface="Chopin Script" pitchFamily="2" charset="0"/>
            </a:endParaRPr>
          </a:p>
        </p:txBody>
      </p:sp>
    </p:spTree>
    <p:extLst>
      <p:ext uri="{BB962C8B-B14F-4D97-AF65-F5344CB8AC3E}">
        <p14:creationId xmlns:p14="http://schemas.microsoft.com/office/powerpoint/2010/main" val="2714862272"/>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000"/>
                                        <p:tgtEl>
                                          <p:spTgt spid="5"/>
                                        </p:tgtEl>
                                      </p:cBhvr>
                                    </p:animEffect>
                                  </p:childTnLst>
                                </p:cTn>
                              </p:par>
                            </p:childTnLst>
                          </p:cTn>
                        </p:par>
                        <p:par>
                          <p:cTn id="8" fill="hold">
                            <p:stCondLst>
                              <p:cond delay="30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2500"/>
                                        <p:tgtEl>
                                          <p:spTgt spid="6"/>
                                        </p:tgtEl>
                                      </p:cBhvr>
                                    </p:animEffect>
                                  </p:childTnLst>
                                </p:cTn>
                              </p:par>
                            </p:childTnLst>
                          </p:cTn>
                        </p:par>
                        <p:par>
                          <p:cTn id="12" fill="hold">
                            <p:stCondLst>
                              <p:cond delay="55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7"/>
                                        </p:tgtEl>
                                        <p:attrNameLst>
                                          <p:attrName>ppt_y</p:attrName>
                                        </p:attrNameLst>
                                      </p:cBhvr>
                                      <p:tavLst>
                                        <p:tav tm="0">
                                          <p:val>
                                            <p:strVal val="#ppt_y"/>
                                          </p:val>
                                        </p:tav>
                                        <p:tav tm="100000">
                                          <p:val>
                                            <p:strVal val="#ppt_y"/>
                                          </p:val>
                                        </p:tav>
                                      </p:tavLst>
                                    </p:anim>
                                    <p:anim calcmode="lin" valueType="num">
                                      <p:cBhvr>
                                        <p:cTn id="17"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7"/>
                                        </p:tgtEl>
                                      </p:cBhvr>
                                    </p:animEffect>
                                  </p:childTnLst>
                                </p:cTn>
                              </p:par>
                            </p:childTnLst>
                          </p:cTn>
                        </p:par>
                        <p:par>
                          <p:cTn id="20" fill="hold">
                            <p:stCondLst>
                              <p:cond delay="70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childTnLst>
                                </p:cTn>
                              </p:par>
                            </p:childTnLst>
                          </p:cTn>
                        </p:par>
                        <p:par>
                          <p:cTn id="24" fill="hold">
                            <p:stCondLst>
                              <p:cond delay="9000"/>
                            </p:stCondLst>
                            <p:childTnLst>
                              <p:par>
                                <p:cTn id="25" presetID="22" presetClass="entr" presetSubtype="1"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10\tema 10 santuario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5229200"/>
            <a:ext cx="9198822" cy="1846465"/>
          </a:xfrm>
          <a:prstGeom prst="rect">
            <a:avLst/>
          </a:prstGeom>
          <a:noFill/>
          <a:extLst>
            <a:ext uri="{909E8E84-426E-40DD-AFC4-6F175D3DCCD1}">
              <a14:hiddenFill xmlns:a14="http://schemas.microsoft.com/office/drawing/2010/main">
                <a:solidFill>
                  <a:srgbClr val="FFFFFF"/>
                </a:solidFill>
              </a14:hiddenFill>
            </a:ext>
          </a:extLst>
        </p:spPr>
      </p:pic>
      <p:sp>
        <p:nvSpPr>
          <p:cNvPr id="5" name="4 Paralelogramo"/>
          <p:cNvSpPr/>
          <p:nvPr/>
        </p:nvSpPr>
        <p:spPr>
          <a:xfrm rot="20290349" flipV="1">
            <a:off x="53917" y="3814806"/>
            <a:ext cx="7915963" cy="463430"/>
          </a:xfrm>
          <a:prstGeom prst="parallelogram">
            <a:avLst>
              <a:gd name="adj" fmla="val 86698"/>
            </a:avLst>
          </a:prstGeom>
          <a:gradFill flip="none" rotWithShape="1">
            <a:gsLst>
              <a:gs pos="0">
                <a:srgbClr val="C00000">
                  <a:shade val="30000"/>
                  <a:satMod val="115000"/>
                  <a:alpha val="72000"/>
                </a:srgbClr>
              </a:gs>
              <a:gs pos="50000">
                <a:srgbClr val="C00000">
                  <a:shade val="67500"/>
                  <a:satMod val="115000"/>
                  <a:alpha val="46000"/>
                </a:srgbClr>
              </a:gs>
              <a:gs pos="81000">
                <a:srgbClr val="CA0000">
                  <a:alpha val="40000"/>
                </a:srgbClr>
              </a:gs>
              <a:gs pos="100000">
                <a:srgbClr val="C00000">
                  <a:shade val="100000"/>
                  <a:satMod val="115000"/>
                  <a:alpha val="0"/>
                  <a:lumMod val="100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Paralelogramo"/>
          <p:cNvSpPr/>
          <p:nvPr/>
        </p:nvSpPr>
        <p:spPr>
          <a:xfrm rot="1670469">
            <a:off x="4300849" y="3031414"/>
            <a:ext cx="2723339" cy="438916"/>
          </a:xfrm>
          <a:prstGeom prst="parallelogram">
            <a:avLst>
              <a:gd name="adj" fmla="val 86698"/>
            </a:avLst>
          </a:prstGeom>
          <a:gradFill flip="none" rotWithShape="1">
            <a:gsLst>
              <a:gs pos="8000">
                <a:srgbClr val="7D0000">
                  <a:alpha val="28000"/>
                </a:srgbClr>
              </a:gs>
              <a:gs pos="0">
                <a:srgbClr val="C00000">
                  <a:shade val="30000"/>
                  <a:satMod val="115000"/>
                  <a:alpha val="0"/>
                </a:srgbClr>
              </a:gs>
              <a:gs pos="50000">
                <a:srgbClr val="C00000">
                  <a:shade val="67500"/>
                  <a:satMod val="115000"/>
                  <a:alpha val="46000"/>
                </a:srgbClr>
              </a:gs>
              <a:gs pos="81000">
                <a:srgbClr val="CA0000">
                  <a:alpha val="69000"/>
                </a:srgbClr>
              </a:gs>
              <a:gs pos="100000">
                <a:srgbClr val="C00000">
                  <a:shade val="100000"/>
                  <a:satMod val="115000"/>
                  <a:lumMod val="100000"/>
                  <a:alpha val="60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a:off x="899592" y="6021288"/>
            <a:ext cx="5500485" cy="64633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C00000"/>
                </a:solidFill>
                <a:effectLst>
                  <a:outerShdw blurRad="76200" dist="50800" dir="5400000" algn="tl" rotWithShape="0">
                    <a:srgbClr val="000000">
                      <a:alpha val="65000"/>
                    </a:srgbClr>
                  </a:outerShdw>
                </a:effectLst>
                <a:latin typeface="Myriad Pro" pitchFamily="34" charset="0"/>
              </a:rPr>
              <a:t>Le centre du </a:t>
            </a:r>
            <a:r>
              <a:rPr lang="es-ES" sz="3600" b="1" spc="50" dirty="0" err="1" smtClean="0">
                <a:ln w="11430"/>
                <a:solidFill>
                  <a:srgbClr val="C00000"/>
                </a:solidFill>
                <a:effectLst>
                  <a:outerShdw blurRad="76200" dist="50800" dir="5400000" algn="tl" rotWithShape="0">
                    <a:srgbClr val="000000">
                      <a:alpha val="65000"/>
                    </a:srgbClr>
                  </a:outerShdw>
                </a:effectLst>
                <a:latin typeface="Myriad Pro" pitchFamily="34" charset="0"/>
              </a:rPr>
              <a:t>sanctuaire</a:t>
            </a:r>
            <a:r>
              <a:rPr lang="es-ES" sz="3600" b="1" spc="50" dirty="0" smtClean="0">
                <a:ln w="11430"/>
                <a:solidFill>
                  <a:srgbClr val="C00000"/>
                </a:solidFill>
                <a:effectLst>
                  <a:outerShdw blurRad="76200" dist="50800" dir="5400000" algn="tl" rotWithShape="0">
                    <a:srgbClr val="000000">
                      <a:alpha val="65000"/>
                    </a:srgbClr>
                  </a:outerShdw>
                </a:effectLst>
                <a:latin typeface="Myriad Pro" pitchFamily="34" charset="0"/>
              </a:rPr>
              <a:t> :</a:t>
            </a:r>
            <a:endParaRPr lang="es-ES" sz="3600" b="1" spc="50" dirty="0">
              <a:ln w="11430"/>
              <a:solidFill>
                <a:srgbClr val="C00000"/>
              </a:solidFill>
              <a:effectLst>
                <a:outerShdw blurRad="76200" dist="50800" dir="5400000" algn="tl" rotWithShape="0">
                  <a:srgbClr val="000000">
                    <a:alpha val="65000"/>
                  </a:srgbClr>
                </a:outerShdw>
              </a:effectLst>
              <a:latin typeface="Myriad Pro" pitchFamily="34" charset="0"/>
            </a:endParaRPr>
          </a:p>
        </p:txBody>
      </p:sp>
      <p:sp>
        <p:nvSpPr>
          <p:cNvPr id="8" name="7 Rectángulo"/>
          <p:cNvSpPr/>
          <p:nvPr/>
        </p:nvSpPr>
        <p:spPr>
          <a:xfrm>
            <a:off x="6156176" y="5459740"/>
            <a:ext cx="2848857" cy="1569660"/>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lumMod val="75000"/>
                </a:schemeClr>
              </a:contourClr>
            </a:sp3d>
          </a:bodyPr>
          <a:lstStyle/>
          <a:p>
            <a:r>
              <a:rPr lang="es-ES" sz="9600" b="1" dirty="0" err="1" smtClean="0">
                <a:ln w="11430"/>
                <a:gradFill>
                  <a:gsLst>
                    <a:gs pos="0">
                      <a:srgbClr val="FFF200"/>
                    </a:gs>
                    <a:gs pos="50000">
                      <a:srgbClr val="FF0000">
                        <a:alpha val="65000"/>
                      </a:srgbClr>
                    </a:gs>
                    <a:gs pos="20000">
                      <a:srgbClr val="FF7A00">
                        <a:alpha val="78000"/>
                      </a:srgbClr>
                    </a:gs>
                    <a:gs pos="86000">
                      <a:srgbClr val="4D0808"/>
                    </a:gs>
                  </a:gsLst>
                  <a:lin ang="5400000" scaled="0"/>
                </a:gradFill>
                <a:effectLst>
                  <a:outerShdw blurRad="50800" dist="38100" dir="2700000" algn="tl" rotWithShape="0">
                    <a:prstClr val="black">
                      <a:alpha val="40000"/>
                    </a:prstClr>
                  </a:outerShdw>
                </a:effectLst>
                <a:latin typeface="Chopin Script" pitchFamily="2" charset="0"/>
              </a:rPr>
              <a:t>Jésus</a:t>
            </a:r>
            <a:endParaRPr lang="es-ES" sz="9600" b="1" dirty="0">
              <a:ln w="11430"/>
              <a:gradFill>
                <a:gsLst>
                  <a:gs pos="0">
                    <a:srgbClr val="FFF200"/>
                  </a:gs>
                  <a:gs pos="50000">
                    <a:srgbClr val="FF0000">
                      <a:alpha val="65000"/>
                    </a:srgbClr>
                  </a:gs>
                  <a:gs pos="20000">
                    <a:srgbClr val="FF7A00">
                      <a:alpha val="78000"/>
                    </a:srgbClr>
                  </a:gs>
                  <a:gs pos="86000">
                    <a:srgbClr val="4D0808"/>
                  </a:gs>
                </a:gsLst>
                <a:lin ang="5400000" scaled="0"/>
              </a:gradFill>
              <a:effectLst>
                <a:outerShdw blurRad="50800" dist="38100" dir="2700000" algn="tl" rotWithShape="0">
                  <a:prstClr val="black">
                    <a:alpha val="40000"/>
                  </a:prstClr>
                </a:outerShdw>
              </a:effectLst>
              <a:latin typeface="Chopin Script" pitchFamily="2" charset="0"/>
            </a:endParaRPr>
          </a:p>
        </p:txBody>
      </p:sp>
      <p:sp>
        <p:nvSpPr>
          <p:cNvPr id="9" name="8 Rectángulo"/>
          <p:cNvSpPr/>
          <p:nvPr/>
        </p:nvSpPr>
        <p:spPr>
          <a:xfrm>
            <a:off x="-396554" y="513380"/>
            <a:ext cx="9937105" cy="4571804"/>
          </a:xfrm>
          <a:prstGeom prst="rect">
            <a:avLst/>
          </a:prstGeom>
          <a:solidFill>
            <a:schemeClr val="bg1">
              <a:alpha val="92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CuadroTexto"/>
          <p:cNvSpPr txBox="1"/>
          <p:nvPr/>
        </p:nvSpPr>
        <p:spPr>
          <a:xfrm>
            <a:off x="539552" y="1092800"/>
            <a:ext cx="8280920" cy="3539430"/>
          </a:xfrm>
          <a:prstGeom prst="rect">
            <a:avLst/>
          </a:prstGeom>
          <a:noFill/>
        </p:spPr>
        <p:txBody>
          <a:bodyPr wrap="square" rtlCol="0">
            <a:spAutoFit/>
          </a:bodyPr>
          <a:lstStyle/>
          <a:p>
            <a:pPr algn="ctr"/>
            <a:r>
              <a:rPr lang="es-AR" sz="3200" b="1" i="1" dirty="0" err="1">
                <a:ln w="17780" cmpd="sng">
                  <a:solidFill>
                    <a:srgbClr val="FFFFFF"/>
                  </a:solidFill>
                  <a:prstDash val="solid"/>
                  <a:miter lim="800000"/>
                </a:ln>
                <a:solidFill>
                  <a:srgbClr val="0070C0"/>
                </a:solidFill>
                <a:effectLst>
                  <a:outerShdw blurRad="127000" dist="25400" dir="5400000" algn="tl" rotWithShape="0">
                    <a:srgbClr val="000000"/>
                  </a:outerShdw>
                </a:effectLst>
              </a:rPr>
              <a:t>L’arche</a:t>
            </a:r>
            <a:r>
              <a:rPr lang="es-AR" sz="3200" b="1" i="1" dirty="0">
                <a:ln w="17780" cmpd="sng">
                  <a:solidFill>
                    <a:srgbClr val="FFFFFF"/>
                  </a:solidFill>
                  <a:prstDash val="solid"/>
                  <a:miter lim="800000"/>
                </a:ln>
                <a:solidFill>
                  <a:srgbClr val="0070C0"/>
                </a:solidFill>
                <a:effectLst>
                  <a:outerShdw blurRad="127000" dist="25400" dir="5400000" algn="tl" rotWithShape="0">
                    <a:srgbClr val="000000"/>
                  </a:outerShdw>
                </a:effectLst>
              </a:rPr>
              <a:t> de </a:t>
            </a:r>
            <a:r>
              <a:rPr lang="es-AR" sz="3200" b="1" i="1" dirty="0" err="1" smtClean="0">
                <a:ln w="17780" cmpd="sng">
                  <a:solidFill>
                    <a:srgbClr val="FFFFFF"/>
                  </a:solidFill>
                  <a:prstDash val="solid"/>
                  <a:miter lim="800000"/>
                </a:ln>
                <a:solidFill>
                  <a:srgbClr val="0070C0"/>
                </a:solidFill>
                <a:effectLst>
                  <a:outerShdw blurRad="127000" dist="25400" dir="5400000" algn="tl" rotWithShape="0">
                    <a:srgbClr val="000000"/>
                  </a:outerShdw>
                </a:effectLst>
              </a:rPr>
              <a:t>l’alliance</a:t>
            </a:r>
            <a:r>
              <a:rPr lang="es-AR" sz="3200" b="1" i="1" dirty="0" smtClean="0">
                <a:ln w="17780" cmpd="sng">
                  <a:solidFill>
                    <a:srgbClr val="FFFFFF"/>
                  </a:solidFill>
                  <a:prstDash val="solid"/>
                  <a:miter lim="800000"/>
                </a:ln>
                <a:solidFill>
                  <a:srgbClr val="0070C0"/>
                </a:solidFill>
                <a:effectLst>
                  <a:outerShdw blurRad="127000" dist="25400" dir="5400000" algn="tl" rotWithShape="0">
                    <a:srgbClr val="000000"/>
                  </a:outerShdw>
                </a:effectLst>
              </a:rPr>
              <a:t> :</a:t>
            </a:r>
            <a:r>
              <a:rPr lang="fr-FR" sz="3200" b="1" i="1" dirty="0" smtClean="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t>
            </a:r>
            <a:r>
              <a:rPr lang="fr-FR" sz="32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représente le trône de Dieu. Il nous montre que sa loi est le fondement de son gouvernement et il nous accorde sa miséricorde. Jésus est la figure centrale des Écritures. Dans l’Ancien Testament il était révélé par des symboles, et dans le Nouveau Testament, par sa vie sur la terre. </a:t>
            </a:r>
          </a:p>
        </p:txBody>
      </p:sp>
    </p:spTree>
    <p:extLst>
      <p:ext uri="{BB962C8B-B14F-4D97-AF65-F5344CB8AC3E}">
        <p14:creationId xmlns:p14="http://schemas.microsoft.com/office/powerpoint/2010/main" val="3571047043"/>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000"/>
                                        <p:tgtEl>
                                          <p:spTgt spid="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J:\Mis Docs\_Multimedia IMS\Curso Biblico PPS\Tema 10\tema 10 oracio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0"/>
            <a:ext cx="9150351" cy="68643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861048"/>
            <a:ext cx="9198822" cy="301751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rot="10800000">
            <a:off x="-6352" y="3717030"/>
            <a:ext cx="6882608" cy="2055403"/>
          </a:xfrm>
          <a:prstGeom prst="rect">
            <a:avLst/>
          </a:prstGeom>
          <a:gradFill>
            <a:gsLst>
              <a:gs pos="0">
                <a:schemeClr val="bg1">
                  <a:alpha val="0"/>
                </a:schemeClr>
              </a:gs>
              <a:gs pos="100000">
                <a:schemeClr val="bg1">
                  <a:alpha val="75000"/>
                </a:schemeClr>
              </a:gs>
            </a:gsLst>
            <a:lin ang="0" scaled="0"/>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2 Marcador de contenido"/>
          <p:cNvSpPr txBox="1">
            <a:spLocks/>
          </p:cNvSpPr>
          <p:nvPr/>
        </p:nvSpPr>
        <p:spPr>
          <a:xfrm>
            <a:off x="251520" y="3573016"/>
            <a:ext cx="7056784" cy="2271427"/>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4800" b="1" i="1" spc="50" dirty="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Merci Seigneur pour révéler ton grand </a:t>
            </a:r>
            <a:r>
              <a:rPr lang="fr-FR" sz="4800" b="1" i="1" spc="50" dirty="0" smtClean="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amour ! </a:t>
            </a:r>
            <a:endParaRPr lang="es-ES" sz="4800" b="1" i="1" spc="50" dirty="0" smtClean="0">
              <a:ln w="11430"/>
              <a:solidFill>
                <a:schemeClr val="tx2">
                  <a:lumMod val="50000"/>
                </a:schemeClr>
              </a:soli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154583907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par>
                                <p:cTn id="8" presetID="41" presetClass="entr" presetSubtype="0" fill="hold" grpId="0" nodeType="withEffect">
                                  <p:stCondLst>
                                    <p:cond delay="0"/>
                                  </p:stCondLst>
                                  <p:iterate type="lt">
                                    <p:tmPct val="10000"/>
                                  </p:iterate>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5"/>
                                        </p:tgtEl>
                                        <p:attrNameLst>
                                          <p:attrName>ppt_y</p:attrName>
                                        </p:attrNameLst>
                                      </p:cBhvr>
                                      <p:tavLst>
                                        <p:tav tm="0">
                                          <p:val>
                                            <p:strVal val="#ppt_y"/>
                                          </p:val>
                                        </p:tav>
                                        <p:tav tm="100000">
                                          <p:val>
                                            <p:strVal val="#ppt_y"/>
                                          </p:val>
                                        </p:tav>
                                      </p:tavLst>
                                    </p:anim>
                                    <p:anim calcmode="lin" valueType="num">
                                      <p:cBhvr>
                                        <p:cTn id="12"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5"/>
                                        </p:tgtEl>
                                      </p:cBhvr>
                                    </p:animEffect>
                                  </p:childTnLst>
                                </p:cTn>
                              </p:par>
                            </p:childTnLst>
                          </p:cTn>
                        </p:par>
                        <p:par>
                          <p:cTn id="15" fill="hold">
                            <p:stCondLst>
                              <p:cond delay="235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J:\Mis Docs\_Multimedia IMS\Curso Biblico PPS\Tema 10\program.jpg"/>
          <p:cNvPicPr>
            <a:picLocks noChangeAspect="1" noChangeArrowheads="1"/>
          </p:cNvPicPr>
          <p:nvPr/>
        </p:nvPicPr>
        <p:blipFill rotWithShape="1">
          <a:blip r:embed="rId3">
            <a:extLst>
              <a:ext uri="{28A0092B-C50C-407E-A947-70E740481C1C}">
                <a14:useLocalDpi xmlns:a14="http://schemas.microsoft.com/office/drawing/2010/main" val="0"/>
              </a:ext>
            </a:extLst>
          </a:blip>
          <a:srcRect b="2439"/>
          <a:stretch/>
        </p:blipFill>
        <p:spPr bwMode="auto">
          <a:xfrm>
            <a:off x="-1"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252536" y="5949280"/>
            <a:ext cx="9577064" cy="576263"/>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s-ES"/>
          </a:p>
        </p:txBody>
      </p:sp>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5229200"/>
            <a:ext cx="9198822" cy="1846465"/>
          </a:xfrm>
          <a:prstGeom prst="rect">
            <a:avLst/>
          </a:prstGeom>
          <a:noFill/>
          <a:extLst>
            <a:ext uri="{909E8E84-426E-40DD-AFC4-6F175D3DCCD1}">
              <a14:hiddenFill xmlns:a14="http://schemas.microsoft.com/office/drawing/2010/main">
                <a:solidFill>
                  <a:srgbClr val="FFFFFF"/>
                </a:solidFill>
              </a14:hiddenFill>
            </a:ext>
          </a:extLst>
        </p:spPr>
      </p:pic>
      <p:sp>
        <p:nvSpPr>
          <p:cNvPr id="39942" name="Rectangle 6"/>
          <p:cNvSpPr>
            <a:spLocks noChangeArrowheads="1"/>
          </p:cNvSpPr>
          <p:nvPr/>
        </p:nvSpPr>
        <p:spPr bwMode="auto">
          <a:xfrm>
            <a:off x="3995936" y="5949280"/>
            <a:ext cx="4895850" cy="576263"/>
          </a:xfrm>
          <a:prstGeom prst="rect">
            <a:avLst/>
          </a:prstGeom>
          <a:noFill/>
          <a:ln>
            <a:noFill/>
          </a:ln>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3200" b="1" i="1" spc="50" dirty="0">
                <a:ln w="11430"/>
                <a:solidFill>
                  <a:srgbClr val="C00000"/>
                </a:solidFill>
                <a:effectLst>
                  <a:outerShdw blurRad="76200" dist="50800" dir="5400000" algn="tl" rotWithShape="0">
                    <a:srgbClr val="000000">
                      <a:alpha val="65000"/>
                    </a:srgbClr>
                  </a:outerShdw>
                </a:effectLst>
                <a:latin typeface="Myriad Pro" pitchFamily="34" charset="0"/>
              </a:rPr>
              <a:t>DIEU VOUS </a:t>
            </a:r>
            <a:r>
              <a:rPr lang="en-US" sz="3200" b="1" i="1" spc="50" dirty="0" smtClean="0">
                <a:ln w="11430"/>
                <a:solidFill>
                  <a:srgbClr val="C00000"/>
                </a:solidFill>
                <a:effectLst>
                  <a:outerShdw blurRad="76200" dist="50800" dir="5400000" algn="tl" rotWithShape="0">
                    <a:srgbClr val="000000">
                      <a:alpha val="65000"/>
                    </a:srgbClr>
                  </a:outerShdw>
                </a:effectLst>
                <a:latin typeface="Myriad Pro" pitchFamily="34" charset="0"/>
              </a:rPr>
              <a:t>BÉNISSE !</a:t>
            </a:r>
            <a:endParaRPr lang="en-US" sz="3200" b="1" i="1" u="none" spc="50" dirty="0">
              <a:ln w="11430"/>
              <a:solidFill>
                <a:srgbClr val="C00000"/>
              </a:solidFill>
              <a:effectLst>
                <a:outerShdw blurRad="76200" dist="50800" dir="5400000" algn="tl" rotWithShape="0">
                  <a:srgbClr val="000000">
                    <a:alpha val="65000"/>
                  </a:srgbClr>
                </a:outerShdw>
              </a:effectLst>
              <a:latin typeface="Myriad Pro" pitchFamily="34" charset="0"/>
            </a:endParaRPr>
          </a:p>
        </p:txBody>
      </p:sp>
      <p:sp>
        <p:nvSpPr>
          <p:cNvPr id="3" name="2 Rectángulo"/>
          <p:cNvSpPr/>
          <p:nvPr/>
        </p:nvSpPr>
        <p:spPr>
          <a:xfrm>
            <a:off x="251519" y="188640"/>
            <a:ext cx="4320479" cy="6408712"/>
          </a:xfrm>
          <a:prstGeom prst="rect">
            <a:avLst/>
          </a:prstGeom>
          <a:gradFill>
            <a:gsLst>
              <a:gs pos="0">
                <a:srgbClr val="00B050">
                  <a:alpha val="30000"/>
                </a:srgbClr>
              </a:gs>
              <a:gs pos="99000">
                <a:srgbClr val="006019"/>
              </a:gs>
              <a:gs pos="40000">
                <a:srgbClr val="005015">
                  <a:alpha val="77000"/>
                </a:srgbClr>
              </a:gs>
            </a:gsLst>
          </a:gradFill>
          <a:effectLst>
            <a:glow rad="241300">
              <a:srgbClr val="00FF00">
                <a:alpha val="29000"/>
              </a:srgbClr>
            </a:glow>
            <a:outerShdw blurRad="40000" dist="23000" dir="5400000" rotWithShape="0">
              <a:srgbClr val="000000">
                <a:alpha val="35000"/>
              </a:srgbClr>
            </a:outerShdw>
            <a:softEdge rad="0"/>
          </a:effectLst>
        </p:spPr>
        <p:style>
          <a:lnRef idx="0">
            <a:schemeClr val="accent6"/>
          </a:lnRef>
          <a:fillRef idx="3">
            <a:schemeClr val="accent6"/>
          </a:fillRef>
          <a:effectRef idx="3">
            <a:schemeClr val="accent6"/>
          </a:effectRef>
          <a:fontRef idx="minor">
            <a:schemeClr val="lt1"/>
          </a:fontRef>
        </p:style>
        <p:txBody>
          <a:bodyPr wrap="square" lIns="180000" anchor="ctr">
            <a:noAutofit/>
          </a:bodyPr>
          <a:lstStyle/>
          <a:p>
            <a:r>
              <a:rPr lang="fr-FR" sz="2800" b="1" dirty="0">
                <a:solidFill>
                  <a:srgbClr val="00FF00"/>
                </a:solidFill>
                <a:latin typeface="Myriad Pro" pitchFamily="34" charset="0"/>
              </a:rPr>
              <a:t>Notre prochain </a:t>
            </a:r>
            <a:r>
              <a:rPr lang="fr-FR" sz="2800" b="1" dirty="0" smtClean="0">
                <a:solidFill>
                  <a:srgbClr val="00FF00"/>
                </a:solidFill>
                <a:latin typeface="Myriad Pro" pitchFamily="34" charset="0"/>
              </a:rPr>
              <a:t>thème : </a:t>
            </a:r>
            <a:endParaRPr lang="fr-FR" sz="2800" b="1" dirty="0">
              <a:solidFill>
                <a:srgbClr val="00FF00"/>
              </a:solidFill>
              <a:latin typeface="Myriad Pro" pitchFamily="34" charset="0"/>
            </a:endParaRPr>
          </a:p>
          <a:p>
            <a:r>
              <a:rPr lang="fr-FR" sz="2800" b="1" dirty="0" smtClean="0">
                <a:solidFill>
                  <a:srgbClr val="00FF00"/>
                </a:solidFill>
                <a:latin typeface="Myriad Pro" pitchFamily="34" charset="0"/>
              </a:rPr>
              <a:t>« Un </a:t>
            </a:r>
            <a:r>
              <a:rPr lang="fr-FR" sz="2800" b="1" dirty="0">
                <a:solidFill>
                  <a:srgbClr val="00FF00"/>
                </a:solidFill>
                <a:latin typeface="Myriad Pro" pitchFamily="34" charset="0"/>
              </a:rPr>
              <a:t>système qui assure la sécurité et la paix</a:t>
            </a:r>
            <a:r>
              <a:rPr lang="fr-FR" sz="2800" b="1" dirty="0" smtClean="0">
                <a:solidFill>
                  <a:srgbClr val="00FF00"/>
                </a:solidFill>
                <a:latin typeface="Myriad Pro" pitchFamily="34" charset="0"/>
              </a:rPr>
              <a:t>. »</a:t>
            </a:r>
            <a:endParaRPr lang="fr-FR" sz="2800" b="1" dirty="0">
              <a:solidFill>
                <a:srgbClr val="00FF00"/>
              </a:solidFill>
              <a:latin typeface="Myriad Pro" pitchFamily="34" charset="0"/>
            </a:endParaRPr>
          </a:p>
          <a:p>
            <a:pPr>
              <a:spcBef>
                <a:spcPts val="1200"/>
              </a:spcBef>
            </a:pPr>
            <a:r>
              <a:rPr lang="fr-FR"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yriad Pro" pitchFamily="34" charset="0"/>
                <a:ea typeface="Verdana" pitchFamily="34" charset="0"/>
                <a:cs typeface="Verdana" pitchFamily="34" charset="0"/>
              </a:rPr>
              <a:t>Personne ne vit en sécurité </a:t>
            </a:r>
            <a:r>
              <a:rPr lang="fr-FR"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yriad Pro" pitchFamily="34" charset="0"/>
                <a:ea typeface="Verdana" pitchFamily="34" charset="0"/>
                <a:cs typeface="Verdana" pitchFamily="34" charset="0"/>
              </a:rPr>
              <a:t>aujourd'hui </a:t>
            </a:r>
            <a:r>
              <a:rPr lang="es-E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yriad Pro" pitchFamily="34" charset="0"/>
                <a:ea typeface="Verdana" pitchFamily="34" charset="0"/>
                <a:cs typeface="Verdana" pitchFamily="34" charset="0"/>
              </a:rPr>
              <a:t>! </a:t>
            </a:r>
          </a:p>
          <a:p>
            <a:pPr>
              <a:spcBef>
                <a:spcPts val="1200"/>
              </a:spcBef>
            </a:pPr>
            <a:r>
              <a:rPr lang="fr-FR"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yriad Pro" pitchFamily="34" charset="0"/>
                <a:ea typeface="Verdana" pitchFamily="34" charset="0"/>
                <a:cs typeface="Verdana" pitchFamily="34" charset="0"/>
              </a:rPr>
              <a:t>Différents </a:t>
            </a:r>
            <a:r>
              <a:rPr lang="fr-FR"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yriad Pro" pitchFamily="34" charset="0"/>
                <a:ea typeface="Verdana" pitchFamily="34" charset="0"/>
                <a:cs typeface="Verdana" pitchFamily="34" charset="0"/>
              </a:rPr>
              <a:t>programmes sont mis en œuvre pour améliorer les normes de vie, mais tout est futile. Dieu a révélé un plan extraordinaire pour que nous puissions vivre en sécurité et en paix. Ce mode de vie est très simple, et est garanti par Dieu lui-même. </a:t>
            </a:r>
            <a:endParaRPr lang="fr-FR"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yriad Pro" pitchFamily="34" charset="0"/>
              <a:ea typeface="Verdana" pitchFamily="34" charset="0"/>
              <a:cs typeface="Verdana" pitchFamily="34" charset="0"/>
            </a:endParaRPr>
          </a:p>
          <a:p>
            <a:pPr>
              <a:spcBef>
                <a:spcPts val="1200"/>
              </a:spcBef>
            </a:pPr>
            <a:r>
              <a:rPr lang="fr-FR" sz="2400" dirty="0">
                <a:ln w="18415" cmpd="sng">
                  <a:solidFill>
                    <a:schemeClr val="tx1"/>
                  </a:solidFill>
                  <a:prstDash val="solid"/>
                </a:ln>
                <a:solidFill>
                  <a:schemeClr val="tx1"/>
                </a:solidFill>
                <a:effectLst>
                  <a:outerShdw blurRad="63500" dir="3600000" algn="tl" rotWithShape="0">
                    <a:srgbClr val="000000">
                      <a:alpha val="70000"/>
                    </a:srgbClr>
                  </a:outerShdw>
                </a:effectLst>
                <a:latin typeface="Myriad Pro" pitchFamily="34" charset="0"/>
                <a:ea typeface="Verdana" pitchFamily="34" charset="0"/>
                <a:cs typeface="Verdana" pitchFamily="34" charset="0"/>
              </a:rPr>
              <a:t>Vous devez en savoir </a:t>
            </a:r>
            <a:r>
              <a:rPr lang="fr-FR"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Myriad Pro" pitchFamily="34" charset="0"/>
                <a:ea typeface="Verdana" pitchFamily="34" charset="0"/>
                <a:cs typeface="Verdana" pitchFamily="34" charset="0"/>
              </a:rPr>
              <a:t>plus !</a:t>
            </a:r>
            <a:endParaRPr lang="fr-FR" sz="2400" dirty="0">
              <a:ln w="18415" cmpd="sng">
                <a:solidFill>
                  <a:schemeClr val="tx1"/>
                </a:solidFill>
                <a:prstDash val="solid"/>
              </a:ln>
              <a:solidFill>
                <a:schemeClr val="tx1"/>
              </a:solidFill>
              <a:effectLst>
                <a:outerShdw blurRad="63500" dir="3600000" algn="tl" rotWithShape="0">
                  <a:srgbClr val="000000">
                    <a:alpha val="70000"/>
                  </a:srgbClr>
                </a:outerShdw>
              </a:effectLst>
              <a:latin typeface="Myriad Pro" pitchFamily="34" charset="0"/>
              <a:ea typeface="Verdana" pitchFamily="34" charset="0"/>
              <a:cs typeface="Verdana" pitchFamily="34" charset="0"/>
            </a:endParaRPr>
          </a:p>
        </p:txBody>
      </p:sp>
    </p:spTree>
    <p:extLst>
      <p:ext uri="{BB962C8B-B14F-4D97-AF65-F5344CB8AC3E}">
        <p14:creationId xmlns:p14="http://schemas.microsoft.com/office/powerpoint/2010/main" val="104743357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wipe(up)">
                                      <p:cBhvr>
                                        <p:cTn id="7" dur="4000"/>
                                        <p:tgtEl>
                                          <p:spTgt spid="24578"/>
                                        </p:tgtEl>
                                      </p:cBhvr>
                                    </p:animEffect>
                                  </p:childTnLst>
                                </p:cTn>
                              </p:par>
                              <p:par>
                                <p:cTn id="8" presetID="29" presetClass="entr" presetSubtype="0" fill="hold" grpId="0" nodeType="withEffect">
                                  <p:stCondLst>
                                    <p:cond delay="0"/>
                                  </p:stCondLst>
                                  <p:childTnLst>
                                    <p:set>
                                      <p:cBhvr>
                                        <p:cTn id="9" dur="1" fill="hold">
                                          <p:stCondLst>
                                            <p:cond delay="0"/>
                                          </p:stCondLst>
                                        </p:cTn>
                                        <p:tgtEl>
                                          <p:spTgt spid="39942"/>
                                        </p:tgtEl>
                                        <p:attrNameLst>
                                          <p:attrName>style.visibility</p:attrName>
                                        </p:attrNameLst>
                                      </p:cBhvr>
                                      <p:to>
                                        <p:strVal val="visible"/>
                                      </p:to>
                                    </p:set>
                                    <p:anim calcmode="lin" valueType="num">
                                      <p:cBhvr>
                                        <p:cTn id="10" dur="1000" fill="hold"/>
                                        <p:tgtEl>
                                          <p:spTgt spid="39942"/>
                                        </p:tgtEl>
                                        <p:attrNameLst>
                                          <p:attrName>ppt_x</p:attrName>
                                        </p:attrNameLst>
                                      </p:cBhvr>
                                      <p:tavLst>
                                        <p:tav tm="0">
                                          <p:val>
                                            <p:strVal val="#ppt_x-.2"/>
                                          </p:val>
                                        </p:tav>
                                        <p:tav tm="100000">
                                          <p:val>
                                            <p:strVal val="#ppt_x"/>
                                          </p:val>
                                        </p:tav>
                                      </p:tavLst>
                                    </p:anim>
                                    <p:anim calcmode="lin" valueType="num">
                                      <p:cBhvr>
                                        <p:cTn id="11" dur="1000" fill="hold"/>
                                        <p:tgtEl>
                                          <p:spTgt spid="39942"/>
                                        </p:tgtEl>
                                        <p:attrNameLst>
                                          <p:attrName>ppt_y</p:attrName>
                                        </p:attrNameLst>
                                      </p:cBhvr>
                                      <p:tavLst>
                                        <p:tav tm="0">
                                          <p:val>
                                            <p:strVal val="#ppt_y"/>
                                          </p:val>
                                        </p:tav>
                                        <p:tav tm="100000">
                                          <p:val>
                                            <p:strVal val="#ppt_y"/>
                                          </p:val>
                                        </p:tav>
                                      </p:tavLst>
                                    </p:anim>
                                    <p:animEffect transition="in" filter="wipe(right)" prLst="gradientSize: 0.1">
                                      <p:cBhvr>
                                        <p:cTn id="12" dur="1000"/>
                                        <p:tgtEl>
                                          <p:spTgt spid="39942"/>
                                        </p:tgtEl>
                                      </p:cBhvr>
                                    </p:animEffect>
                                  </p:childTnLst>
                                </p:cTn>
                              </p:par>
                            </p:childTnLst>
                          </p:cTn>
                        </p:par>
                        <p:par>
                          <p:cTn id="13" fill="hold">
                            <p:stCondLst>
                              <p:cond delay="4000"/>
                            </p:stCondLst>
                            <p:childTnLst>
                              <p:par>
                                <p:cTn id="14" presetID="42" presetClass="entr" presetSubtype="0" fill="hold" grpId="0" nodeType="afterEffect">
                                  <p:stCondLst>
                                    <p:cond delay="100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500"/>
                                        <p:tgtEl>
                                          <p:spTgt spid="3"/>
                                        </p:tgtEl>
                                      </p:cBhvr>
                                    </p:animEffect>
                                    <p:anim calcmode="lin" valueType="num">
                                      <p:cBhvr>
                                        <p:cTn id="17" dur="1500" fill="hold"/>
                                        <p:tgtEl>
                                          <p:spTgt spid="3"/>
                                        </p:tgtEl>
                                        <p:attrNameLst>
                                          <p:attrName>ppt_x</p:attrName>
                                        </p:attrNameLst>
                                      </p:cBhvr>
                                      <p:tavLst>
                                        <p:tav tm="0">
                                          <p:val>
                                            <p:strVal val="#ppt_x"/>
                                          </p:val>
                                        </p:tav>
                                        <p:tav tm="100000">
                                          <p:val>
                                            <p:strVal val="#ppt_x"/>
                                          </p:val>
                                        </p:tav>
                                      </p:tavLst>
                                    </p:anim>
                                    <p:anim calcmode="lin" valueType="num">
                                      <p:cBhvr>
                                        <p:cTn id="18" dur="15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6500"/>
                            </p:stCondLst>
                            <p:childTnLst>
                              <p:par>
                                <p:cTn id="20" presetID="22" presetClass="entr" presetSubtype="1"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2" grpId="0"/>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7" name="Picture 2" descr="C:\Users\Gerhard\Documents\_Estudios Biblicos PPT\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20"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8"/>
          <p:cNvSpPr txBox="1">
            <a:spLocks noChangeArrowheads="1"/>
          </p:cNvSpPr>
          <p:nvPr>
            <p:custDataLst>
              <p:tags r:id="rId2"/>
            </p:custDataLst>
          </p:nvPr>
        </p:nvSpPr>
        <p:spPr bwMode="auto">
          <a:xfrm>
            <a:off x="1582752" y="4953942"/>
            <a:ext cx="597849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lvl="0" algn="ctr" eaLnBrk="1" fontAlgn="auto" hangingPunct="1">
              <a:spcBef>
                <a:spcPct val="50000"/>
              </a:spcBef>
              <a:spcAft>
                <a:spcPts val="0"/>
              </a:spcAft>
            </a:pPr>
            <a:r>
              <a:rPr lang="en-US" sz="28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labiblearaison.org</a:t>
            </a:r>
            <a:endParaRPr lang="en-US" sz="24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24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info@labiblearaison.org</a:t>
            </a:r>
          </a:p>
        </p:txBody>
      </p:sp>
      <p:pic>
        <p:nvPicPr>
          <p:cNvPr id="4" name="3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2752" y="836712"/>
            <a:ext cx="5978496" cy="4252529"/>
          </a:xfrm>
          <a:prstGeom prst="rect">
            <a:avLst/>
          </a:prstGeom>
        </p:spPr>
      </p:pic>
    </p:spTree>
    <p:custDataLst>
      <p:tags r:id="rId1"/>
    </p:custDataLst>
    <p:extLst>
      <p:ext uri="{BB962C8B-B14F-4D97-AF65-F5344CB8AC3E}">
        <p14:creationId xmlns:p14="http://schemas.microsoft.com/office/powerpoint/2010/main" val="208461430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0\tema 10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10 El secreto del arca de oro\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351"/>
            <a:ext cx="9142413" cy="685641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755576" y="1268760"/>
            <a:ext cx="7488832" cy="4524315"/>
          </a:xfrm>
          <a:prstGeom prst="rect">
            <a:avLst/>
          </a:prstGeom>
        </p:spPr>
        <p:txBody>
          <a:bodyPr wrap="square">
            <a:spAutoFit/>
          </a:bodyPr>
          <a:lstStyle/>
          <a:p>
            <a:r>
              <a:rPr lang="fr-FR" sz="4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Quand Dieu plaça l’homme dans le paradis, il l’avertit que s’il péchait il </a:t>
            </a:r>
            <a:r>
              <a:rPr lang="fr-FR" sz="4400" b="1" dirty="0"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mourrait</a:t>
            </a:r>
            <a:r>
              <a:rPr lang="es-AR" sz="4400" b="1" dirty="0"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a:t>
            </a:r>
            <a:endParaRPr lang="es-AR" sz="4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endParaRPr>
          </a:p>
          <a:p>
            <a:endParaRPr lang="es-ES" sz="2400" b="1" dirty="0"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endParaRPr>
          </a:p>
          <a:p>
            <a:r>
              <a:rPr lang="fr-FR" sz="4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Est-ce que cela arriva </a:t>
            </a:r>
            <a:r>
              <a:rPr lang="fr-FR" sz="4400" b="1" dirty="0"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immédiatement ? </a:t>
            </a:r>
          </a:p>
          <a:p>
            <a:r>
              <a:rPr lang="fr-FR" sz="4400" b="1" dirty="0"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Qui </a:t>
            </a:r>
            <a:r>
              <a:rPr lang="fr-FR" sz="4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mourut à sa </a:t>
            </a:r>
            <a:r>
              <a:rPr lang="fr-FR" sz="4400" b="1" dirty="0"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place ? </a:t>
            </a:r>
            <a:endParaRPr lang="es-ES" sz="4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endParaRPr>
          </a:p>
        </p:txBody>
      </p:sp>
      <p:pic>
        <p:nvPicPr>
          <p:cNvPr id="7"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5229200"/>
            <a:ext cx="9198822" cy="1846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6722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0\tema 10 ovej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Gerhard\Documents\_Estudios Biblicos PPT\10 El secreto del arca de oro\DEG-LATERA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7"/>
            <a:ext cx="9142413" cy="685641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12"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861048"/>
            <a:ext cx="9198822" cy="301751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28016" y="900009"/>
            <a:ext cx="2575577" cy="584775"/>
          </a:xfrm>
          <a:prstGeom prst="rect">
            <a:avLst/>
          </a:prstGeom>
        </p:spPr>
        <p:txBody>
          <a:bodyPr wrap="none">
            <a:spAutoFit/>
          </a:bodyPr>
          <a:lstStyle/>
          <a:p>
            <a:r>
              <a:rPr lang="es-ES" sz="3200" b="1" dirty="0" err="1">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Genèse</a:t>
            </a:r>
            <a:r>
              <a:rPr lang="es-ES" sz="3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 </a:t>
            </a:r>
            <a:r>
              <a:rPr lang="es-ES" sz="3200" b="1" dirty="0" smtClean="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3 : 21</a:t>
            </a:r>
            <a:endParaRPr lang="es-ES" sz="3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endParaRPr>
          </a:p>
        </p:txBody>
      </p:sp>
      <p:sp>
        <p:nvSpPr>
          <p:cNvPr id="8" name="7 Rectángulo"/>
          <p:cNvSpPr/>
          <p:nvPr/>
        </p:nvSpPr>
        <p:spPr>
          <a:xfrm>
            <a:off x="827584" y="2962687"/>
            <a:ext cx="4824536" cy="255454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defRPr/>
            </a:pPr>
            <a:r>
              <a:rPr lang="fr-FR" sz="4000" b="1" i="1" spc="50" dirty="0">
                <a:ln w="11430"/>
                <a:solidFill>
                  <a:srgbClr val="002060"/>
                </a:solidFill>
                <a:effectLst>
                  <a:outerShdw blurRad="76200" dist="50800" dir="5400000" algn="tl" rotWithShape="0">
                    <a:srgbClr val="000000">
                      <a:alpha val="65000"/>
                    </a:srgbClr>
                  </a:outerShdw>
                </a:effectLst>
                <a:latin typeface="Myriad Pro" pitchFamily="34" charset="0"/>
              </a:rPr>
              <a:t>«  L'Éternel Dieu fit à Adam et à sa femme des habits de peau, et il les en revêtit. »</a:t>
            </a:r>
            <a:endParaRPr lang="es-ES_tradnl" sz="4000" dirty="0"/>
          </a:p>
        </p:txBody>
      </p:sp>
      <p:sp>
        <p:nvSpPr>
          <p:cNvPr id="2" name="1 Rectángulo"/>
          <p:cNvSpPr/>
          <p:nvPr/>
        </p:nvSpPr>
        <p:spPr>
          <a:xfrm>
            <a:off x="323528" y="241484"/>
            <a:ext cx="5483168" cy="523220"/>
          </a:xfrm>
          <a:prstGeom prst="rect">
            <a:avLst/>
          </a:prstGeom>
        </p:spPr>
        <p:txBody>
          <a:bodyPr wrap="none">
            <a:spAutoFit/>
          </a:bodyPr>
          <a:lstStyle/>
          <a:p>
            <a:pPr>
              <a:defRPr/>
            </a:pPr>
            <a:r>
              <a:rPr lang="fr-FR" sz="2800" dirty="0">
                <a:ln w="18415" cmpd="sng">
                  <a:solidFill>
                    <a:srgbClr val="FFFFFF"/>
                  </a:solidFill>
                  <a:prstDash val="solid"/>
                </a:ln>
                <a:solidFill>
                  <a:srgbClr val="FFFFFF"/>
                </a:solidFill>
                <a:effectLst>
                  <a:outerShdw blurRad="63500" dir="3600000" algn="tl" rotWithShape="0">
                    <a:srgbClr val="000000">
                      <a:alpha val="70000"/>
                    </a:srgbClr>
                  </a:outerShdw>
                </a:effectLst>
              </a:rPr>
              <a:t>Un animal innocent a pris sa </a:t>
            </a:r>
            <a:r>
              <a:rPr lang="fr-FR"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place</a:t>
            </a:r>
            <a:r>
              <a:rPr lang="es-AR"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es-ES_tradnl"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436737529"/>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par>
                          <p:cTn id="12" fill="hold">
                            <p:stCondLst>
                              <p:cond delay="950"/>
                            </p:stCondLst>
                            <p:childTnLst>
                              <p:par>
                                <p:cTn id="13" presetID="42"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par>
                          <p:cTn id="18" fill="hold">
                            <p:stCondLst>
                              <p:cond delay="1950"/>
                            </p:stCondLst>
                            <p:childTnLst>
                              <p:par>
                                <p:cTn id="19" presetID="22" presetClass="entr" presetSubtype="1"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0\tema 10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10 El secreto del arca de oro\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351"/>
            <a:ext cx="9142413" cy="685641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1331640" y="1905506"/>
            <a:ext cx="5976664" cy="3416320"/>
          </a:xfrm>
          <a:prstGeom prst="rect">
            <a:avLst/>
          </a:prstGeom>
        </p:spPr>
        <p:txBody>
          <a:bodyPr wrap="square">
            <a:spAutoFit/>
          </a:bodyPr>
          <a:lstStyle/>
          <a:p>
            <a:r>
              <a:rPr lang="fr-FR"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Quand Dieu prépara-t-il un plan pour racheter </a:t>
            </a:r>
            <a:r>
              <a:rPr lang="fr-FR" sz="5400" b="1" dirty="0"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l’homme ? </a:t>
            </a:r>
            <a:endPar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endParaRPr>
          </a:p>
        </p:txBody>
      </p:sp>
      <p:pic>
        <p:nvPicPr>
          <p:cNvPr id="6"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5229200"/>
            <a:ext cx="9198822" cy="1846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5582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0\tema 10 mund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Gerhard\Documents\_Estudios Biblicos PPT\10 El secreto del arca de oro\DEG-LATERA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7"/>
            <a:ext cx="9142413" cy="685641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4" name="3 Rectángulo"/>
          <p:cNvSpPr/>
          <p:nvPr/>
        </p:nvSpPr>
        <p:spPr>
          <a:xfrm>
            <a:off x="428016" y="900009"/>
            <a:ext cx="3210559" cy="584775"/>
          </a:xfrm>
          <a:prstGeom prst="rect">
            <a:avLst/>
          </a:prstGeom>
        </p:spPr>
        <p:txBody>
          <a:bodyPr wrap="none">
            <a:spAutoFit/>
          </a:bodyPr>
          <a:lstStyle/>
          <a:p>
            <a:r>
              <a:rPr lang="es-ES" sz="3200" b="1" dirty="0" smtClean="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1 </a:t>
            </a:r>
            <a:r>
              <a:rPr lang="es-ES" sz="3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Pierre </a:t>
            </a:r>
            <a:r>
              <a:rPr lang="es-ES" sz="3200" b="1" dirty="0" smtClean="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1 : 18-20</a:t>
            </a:r>
            <a:endParaRPr lang="es-ES" sz="3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endParaRPr>
          </a:p>
        </p:txBody>
      </p:sp>
      <p:sp>
        <p:nvSpPr>
          <p:cNvPr id="8" name="7 Rectángulo"/>
          <p:cNvSpPr/>
          <p:nvPr/>
        </p:nvSpPr>
        <p:spPr>
          <a:xfrm>
            <a:off x="323528" y="1559689"/>
            <a:ext cx="4824536" cy="489364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defRPr/>
            </a:pPr>
            <a:r>
              <a:rPr lang="fr-FR" sz="26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fr-FR" sz="26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Sachant </a:t>
            </a:r>
            <a:r>
              <a:rPr lang="fr-FR" sz="2600" b="1" i="1" spc="50" dirty="0">
                <a:ln w="11430"/>
                <a:solidFill>
                  <a:srgbClr val="002060"/>
                </a:solidFill>
                <a:effectLst>
                  <a:outerShdw blurRad="76200" dist="50800" dir="5400000" algn="tl" rotWithShape="0">
                    <a:srgbClr val="000000">
                      <a:alpha val="65000"/>
                    </a:srgbClr>
                  </a:outerShdw>
                </a:effectLst>
                <a:latin typeface="Myriad Pro" pitchFamily="34" charset="0"/>
              </a:rPr>
              <a:t>que ce n'est pas par des choses périssables, par de l'argent ou de l'or, que vous avez été rachetés de la vaine manière de vivre que vous avez héritée de vos </a:t>
            </a:r>
            <a:r>
              <a:rPr lang="fr-FR" sz="26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pères, mais </a:t>
            </a:r>
            <a:r>
              <a:rPr lang="fr-FR" sz="2600" b="1" i="1" spc="50" dirty="0">
                <a:ln w="11430"/>
                <a:solidFill>
                  <a:srgbClr val="002060"/>
                </a:solidFill>
                <a:effectLst>
                  <a:outerShdw blurRad="76200" dist="50800" dir="5400000" algn="tl" rotWithShape="0">
                    <a:srgbClr val="000000">
                      <a:alpha val="65000"/>
                    </a:srgbClr>
                  </a:outerShdw>
                </a:effectLst>
                <a:latin typeface="Myriad Pro" pitchFamily="34" charset="0"/>
              </a:rPr>
              <a:t>par le sang précieux de Christ, comme d'un agneau sans défaut et sans tache</a:t>
            </a:r>
            <a:r>
              <a:rPr lang="fr-FR" sz="26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 </a:t>
            </a:r>
            <a:r>
              <a:rPr lang="fr-FR" sz="26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prédestiné </a:t>
            </a:r>
            <a:r>
              <a:rPr lang="fr-FR" sz="2600" b="1" i="1" spc="50" dirty="0">
                <a:ln w="11430"/>
                <a:solidFill>
                  <a:srgbClr val="FF0000"/>
                </a:solidFill>
                <a:effectLst>
                  <a:outerShdw blurRad="76200" dist="50800" dir="5400000" algn="tl" rotWithShape="0">
                    <a:srgbClr val="000000">
                      <a:alpha val="65000"/>
                    </a:srgbClr>
                  </a:outerShdw>
                </a:effectLst>
                <a:latin typeface="Myriad Pro" pitchFamily="34" charset="0"/>
              </a:rPr>
              <a:t>avant la fondation du monde</a:t>
            </a:r>
            <a:r>
              <a:rPr lang="fr-FR" sz="2600" b="1" i="1" spc="50" dirty="0">
                <a:ln w="11430"/>
                <a:solidFill>
                  <a:srgbClr val="002060"/>
                </a:solidFill>
                <a:effectLst>
                  <a:outerShdw blurRad="76200" dist="50800" dir="5400000" algn="tl" rotWithShape="0">
                    <a:srgbClr val="000000">
                      <a:alpha val="65000"/>
                    </a:srgbClr>
                  </a:outerShdw>
                </a:effectLst>
                <a:latin typeface="Myriad Pro" pitchFamily="34" charset="0"/>
              </a:rPr>
              <a:t>, et manifesté à la fin des temps, à cause de </a:t>
            </a:r>
            <a:r>
              <a:rPr lang="fr-FR" sz="26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vous.</a:t>
            </a:r>
            <a:r>
              <a:rPr lang="fr-FR" sz="26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p>
        </p:txBody>
      </p:sp>
      <p:pic>
        <p:nvPicPr>
          <p:cNvPr id="6"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861048"/>
            <a:ext cx="9198822" cy="3017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513193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par>
                          <p:cTn id="12" fill="hold">
                            <p:stCondLst>
                              <p:cond delay="1150"/>
                            </p:stCondLst>
                            <p:childTnLst>
                              <p:par>
                                <p:cTn id="13" presetID="42"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par>
                          <p:cTn id="18" fill="hold">
                            <p:stCondLst>
                              <p:cond delay="2150"/>
                            </p:stCondLst>
                            <p:childTnLst>
                              <p:par>
                                <p:cTn id="19" presetID="22" presetClass="entr" presetSubtype="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0\tema 10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10 El secreto del arca de oro\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351"/>
            <a:ext cx="9142413" cy="685641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5229200"/>
            <a:ext cx="9198822" cy="1846465"/>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331640" y="2420888"/>
            <a:ext cx="6480720" cy="2585323"/>
          </a:xfrm>
          <a:prstGeom prst="rect">
            <a:avLst/>
          </a:prstGeom>
        </p:spPr>
        <p:txBody>
          <a:bodyPr wrap="square">
            <a:spAutoFit/>
          </a:bodyPr>
          <a:lstStyle/>
          <a:p>
            <a:r>
              <a:rPr lang="fr-FR"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Quelle était la seule manière pour que le péché fût </a:t>
            </a:r>
            <a:r>
              <a:rPr lang="fr-FR" sz="5400" b="1" dirty="0"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expié ? </a:t>
            </a:r>
            <a:endPar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endParaRPr>
          </a:p>
        </p:txBody>
      </p:sp>
    </p:spTree>
    <p:extLst>
      <p:ext uri="{BB962C8B-B14F-4D97-AF65-F5344CB8AC3E}">
        <p14:creationId xmlns:p14="http://schemas.microsoft.com/office/powerpoint/2010/main" val="17386595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2"/>
  <p:tag name="MMPROD_UIDATA" val="&lt;database version=&quot;10.0&quot;&gt;&lt;object type=&quot;1&quot; unique_id=&quot;10001&quot;&gt;&lt;object type=&quot;2&quot; unique_id=&quot;23098&quot;&gt;&lt;object type=&quot;3&quot; unique_id=&quot;23100&quot;&gt;&lt;property id=&quot;20148&quot; value=&quot;5&quot;/&gt;&lt;property id=&quot;20300&quot; value=&quot;Diapositiva 2&quot;/&gt;&lt;property id=&quot;20307&quot; value=&quot;316&quot;/&gt;&lt;/object&gt;&lt;object type=&quot;3&quot; unique_id=&quot;23101&quot;&gt;&lt;property id=&quot;20148&quot; value=&quot;5&quot;/&gt;&lt;property id=&quot;20300&quot; value=&quot;Diapositiva 3&quot;/&gt;&lt;property id=&quot;20307&quot; value=&quot;319&quot;/&gt;&lt;/object&gt;&lt;object type=&quot;3&quot; unique_id=&quot;23102&quot;&gt;&lt;property id=&quot;20148&quot; value=&quot;5&quot;/&gt;&lt;property id=&quot;20300&quot; value=&quot;Diapositiva 4&quot;/&gt;&lt;property id=&quot;20307&quot; value=&quot;383&quot;/&gt;&lt;/object&gt;&lt;object type=&quot;3&quot; unique_id=&quot;23103&quot;&gt;&lt;property id=&quot;20148&quot; value=&quot;5&quot;/&gt;&lt;property id=&quot;20300&quot; value=&quot;Diapositiva 5&quot;/&gt;&lt;property id=&quot;20307&quot; value=&quot;384&quot;/&gt;&lt;/object&gt;&lt;object type=&quot;3&quot; unique_id=&quot;23104&quot;&gt;&lt;property id=&quot;20148&quot; value=&quot;5&quot;/&gt;&lt;property id=&quot;20300&quot; value=&quot;Diapositiva 6&quot;/&gt;&lt;property id=&quot;20307&quot; value=&quot;385&quot;/&gt;&lt;/object&gt;&lt;object type=&quot;3&quot; unique_id=&quot;23105&quot;&gt;&lt;property id=&quot;20148&quot; value=&quot;5&quot;/&gt;&lt;property id=&quot;20300&quot; value=&quot;Diapositiva 7&quot;/&gt;&lt;property id=&quot;20307&quot; value=&quot;388&quot;/&gt;&lt;/object&gt;&lt;object type=&quot;3&quot; unique_id=&quot;23106&quot;&gt;&lt;property id=&quot;20148&quot; value=&quot;5&quot;/&gt;&lt;property id=&quot;20300&quot; value=&quot;Diapositiva 8&quot;/&gt;&lt;property id=&quot;20307&quot; value=&quot;389&quot;/&gt;&lt;/object&gt;&lt;object type=&quot;3&quot; unique_id=&quot;23107&quot;&gt;&lt;property id=&quot;20148&quot; value=&quot;5&quot;/&gt;&lt;property id=&quot;20300&quot; value=&quot;Diapositiva 9&quot;/&gt;&lt;property id=&quot;20307&quot; value=&quot;390&quot;/&gt;&lt;/object&gt;&lt;object type=&quot;3&quot; unique_id=&quot;23108&quot;&gt;&lt;property id=&quot;20148&quot; value=&quot;5&quot;/&gt;&lt;property id=&quot;20300&quot; value=&quot;Diapositiva 10&quot;/&gt;&lt;property id=&quot;20307&quot; value=&quot;391&quot;/&gt;&lt;/object&gt;&lt;object type=&quot;3&quot; unique_id=&quot;23109&quot;&gt;&lt;property id=&quot;20148&quot; value=&quot;5&quot;/&gt;&lt;property id=&quot;20300&quot; value=&quot;Diapositiva 11&quot;/&gt;&lt;property id=&quot;20307&quot; value=&quot;392&quot;/&gt;&lt;/object&gt;&lt;object type=&quot;3&quot; unique_id=&quot;23110&quot;&gt;&lt;property id=&quot;20148&quot; value=&quot;5&quot;/&gt;&lt;property id=&quot;20300&quot; value=&quot;Diapositiva 12&quot;/&gt;&lt;property id=&quot;20307&quot; value=&quot;393&quot;/&gt;&lt;/object&gt;&lt;object type=&quot;3&quot; unique_id=&quot;23111&quot;&gt;&lt;property id=&quot;20148&quot; value=&quot;5&quot;/&gt;&lt;property id=&quot;20300&quot; value=&quot;Diapositiva 13&quot;/&gt;&lt;property id=&quot;20307&quot; value=&quot;394&quot;/&gt;&lt;/object&gt;&lt;object type=&quot;3&quot; unique_id=&quot;23112&quot;&gt;&lt;property id=&quot;20148&quot; value=&quot;5&quot;/&gt;&lt;property id=&quot;20300&quot; value=&quot;Diapositiva 14&quot;/&gt;&lt;property id=&quot;20307&quot; value=&quot;406&quot;/&gt;&lt;/object&gt;&lt;object type=&quot;3&quot; unique_id=&quot;23113&quot;&gt;&lt;property id=&quot;20148&quot; value=&quot;5&quot;/&gt;&lt;property id=&quot;20300&quot; value=&quot;Diapositiva 15&quot;/&gt;&lt;property id=&quot;20307&quot; value=&quot;395&quot;/&gt;&lt;/object&gt;&lt;object type=&quot;3&quot; unique_id=&quot;23114&quot;&gt;&lt;property id=&quot;20148&quot; value=&quot;5&quot;/&gt;&lt;property id=&quot;20300&quot; value=&quot;Diapositiva 16&quot;/&gt;&lt;property id=&quot;20307&quot; value=&quot;402&quot;/&gt;&lt;/object&gt;&lt;object type=&quot;3&quot; unique_id=&quot;23115&quot;&gt;&lt;property id=&quot;20148&quot; value=&quot;5&quot;/&gt;&lt;property id=&quot;20300&quot; value=&quot;Diapositiva 17&quot;/&gt;&lt;property id=&quot;20307&quot; value=&quot;431&quot;/&gt;&lt;/object&gt;&lt;object type=&quot;3&quot; unique_id=&quot;23116&quot;&gt;&lt;property id=&quot;20148&quot; value=&quot;5&quot;/&gt;&lt;property id=&quot;20300&quot; value=&quot;Diapositiva 18&quot;/&gt;&lt;property id=&quot;20307&quot; value=&quot;401&quot;/&gt;&lt;/object&gt;&lt;object type=&quot;3&quot; unique_id=&quot;23117&quot;&gt;&lt;property id=&quot;20148&quot; value=&quot;5&quot;/&gt;&lt;property id=&quot;20300&quot; value=&quot;Diapositiva 19&quot;/&gt;&lt;property id=&quot;20307&quot; value=&quot;403&quot;/&gt;&lt;/object&gt;&lt;object type=&quot;3&quot; unique_id=&quot;23118&quot;&gt;&lt;property id=&quot;20148&quot; value=&quot;5&quot;/&gt;&lt;property id=&quot;20300&quot; value=&quot;Diapositiva 20&quot;/&gt;&lt;property id=&quot;20307&quot; value=&quot;404&quot;/&gt;&lt;/object&gt;&lt;object type=&quot;3&quot; unique_id=&quot;23119&quot;&gt;&lt;property id=&quot;20148&quot; value=&quot;5&quot;/&gt;&lt;property id=&quot;20300&quot; value=&quot;Diapositiva 21&quot;/&gt;&lt;property id=&quot;20307&quot; value=&quot;405&quot;/&gt;&lt;/object&gt;&lt;object type=&quot;3&quot; unique_id=&quot;23120&quot;&gt;&lt;property id=&quot;20148&quot; value=&quot;5&quot;/&gt;&lt;property id=&quot;20300&quot; value=&quot;Diapositiva 22&quot;/&gt;&lt;property id=&quot;20307&quot; value=&quot;407&quot;/&gt;&lt;/object&gt;&lt;object type=&quot;3&quot; unique_id=&quot;23121&quot;&gt;&lt;property id=&quot;20148&quot; value=&quot;5&quot;/&gt;&lt;property id=&quot;20300&quot; value=&quot;Diapositiva 23&quot;/&gt;&lt;property id=&quot;20307&quot; value=&quot;422&quot;/&gt;&lt;/object&gt;&lt;object type=&quot;3&quot; unique_id=&quot;23122&quot;&gt;&lt;property id=&quot;20148&quot; value=&quot;5&quot;/&gt;&lt;property id=&quot;20300&quot; value=&quot;Diapositiva 24&quot;/&gt;&lt;property id=&quot;20307&quot; value=&quot;423&quot;/&gt;&lt;/object&gt;&lt;object type=&quot;3&quot; unique_id=&quot;23123&quot;&gt;&lt;property id=&quot;20148&quot; value=&quot;5&quot;/&gt;&lt;property id=&quot;20300&quot; value=&quot;Diapositiva 25&quot;/&gt;&lt;property id=&quot;20307&quot; value=&quot;409&quot;/&gt;&lt;/object&gt;&lt;object type=&quot;3&quot; unique_id=&quot;23124&quot;&gt;&lt;property id=&quot;20148&quot; value=&quot;5&quot;/&gt;&lt;property id=&quot;20300&quot; value=&quot;Diapositiva 26&quot;/&gt;&lt;property id=&quot;20307&quot; value=&quot;410&quot;/&gt;&lt;/object&gt;&lt;object type=&quot;3&quot; unique_id=&quot;23125&quot;&gt;&lt;property id=&quot;20148&quot; value=&quot;5&quot;/&gt;&lt;property id=&quot;20300&quot; value=&quot;Diapositiva 27&quot;/&gt;&lt;property id=&quot;20307&quot; value=&quot;411&quot;/&gt;&lt;/object&gt;&lt;object type=&quot;3&quot; unique_id=&quot;23126&quot;&gt;&lt;property id=&quot;20148&quot; value=&quot;5&quot;/&gt;&lt;property id=&quot;20300&quot; value=&quot;Diapositiva 28&quot;/&gt;&lt;property id=&quot;20307&quot; value=&quot;412&quot;/&gt;&lt;/object&gt;&lt;object type=&quot;3&quot; unique_id=&quot;23127&quot;&gt;&lt;property id=&quot;20148&quot; value=&quot;5&quot;/&gt;&lt;property id=&quot;20300&quot; value=&quot;Diapositiva 29&quot;/&gt;&lt;property id=&quot;20307&quot; value=&quot;413&quot;/&gt;&lt;/object&gt;&lt;object type=&quot;3&quot; unique_id=&quot;23128&quot;&gt;&lt;property id=&quot;20148&quot; value=&quot;5&quot;/&gt;&lt;property id=&quot;20300&quot; value=&quot;Diapositiva 30&quot;/&gt;&lt;property id=&quot;20307&quot; value=&quot;414&quot;/&gt;&lt;/object&gt;&lt;object type=&quot;3&quot; unique_id=&quot;23129&quot;&gt;&lt;property id=&quot;20148&quot; value=&quot;5&quot;/&gt;&lt;property id=&quot;20300&quot; value=&quot;Diapositiva 31&quot;/&gt;&lt;property id=&quot;20307&quot; value=&quot;415&quot;/&gt;&lt;/object&gt;&lt;object type=&quot;3&quot; unique_id=&quot;23130&quot;&gt;&lt;property id=&quot;20148&quot; value=&quot;5&quot;/&gt;&lt;property id=&quot;20300&quot; value=&quot;Diapositiva 32&quot;/&gt;&lt;property id=&quot;20307&quot; value=&quot;416&quot;/&gt;&lt;/object&gt;&lt;object type=&quot;3&quot; unique_id=&quot;23131&quot;&gt;&lt;property id=&quot;20148&quot; value=&quot;5&quot;/&gt;&lt;property id=&quot;20300&quot; value=&quot;Diapositiva 33&quot;/&gt;&lt;property id=&quot;20307&quot; value=&quot;417&quot;/&gt;&lt;/object&gt;&lt;object type=&quot;3&quot; unique_id=&quot;23132&quot;&gt;&lt;property id=&quot;20148&quot; value=&quot;5&quot;/&gt;&lt;property id=&quot;20300&quot; value=&quot;Diapositiva 34&quot;/&gt;&lt;property id=&quot;20307&quot; value=&quot;418&quot;/&gt;&lt;/object&gt;&lt;object type=&quot;3&quot; unique_id=&quot;23133&quot;&gt;&lt;property id=&quot;20148&quot; value=&quot;5&quot;/&gt;&lt;property id=&quot;20300&quot; value=&quot;Diapositiva 35&quot;/&gt;&lt;property id=&quot;20307&quot; value=&quot;419&quot;/&gt;&lt;/object&gt;&lt;object type=&quot;3&quot; unique_id=&quot;23134&quot;&gt;&lt;property id=&quot;20148&quot; value=&quot;5&quot;/&gt;&lt;property id=&quot;20300&quot; value=&quot;Diapositiva 36&quot;/&gt;&lt;property id=&quot;20307&quot; value=&quot;420&quot;/&gt;&lt;/object&gt;&lt;object type=&quot;3&quot; unique_id=&quot;23135&quot;&gt;&lt;property id=&quot;20148&quot; value=&quot;5&quot;/&gt;&lt;property id=&quot;20300&quot; value=&quot;Diapositiva 37&quot;/&gt;&lt;property id=&quot;20307&quot; value=&quot;421&quot;/&gt;&lt;/object&gt;&lt;object type=&quot;3&quot; unique_id=&quot;23136&quot;&gt;&lt;property id=&quot;20148&quot; value=&quot;5&quot;/&gt;&lt;property id=&quot;20300&quot; value=&quot;Diapositiva 38&quot;/&gt;&lt;property id=&quot;20307&quot; value=&quot;424&quot;/&gt;&lt;/object&gt;&lt;object type=&quot;3&quot; unique_id=&quot;23137&quot;&gt;&lt;property id=&quot;20148&quot; value=&quot;5&quot;/&gt;&lt;property id=&quot;20300&quot; value=&quot;Diapositiva 39&quot;/&gt;&lt;property id=&quot;20307&quot; value=&quot;425&quot;/&gt;&lt;/object&gt;&lt;object type=&quot;3&quot; unique_id=&quot;23138&quot;&gt;&lt;property id=&quot;20148&quot; value=&quot;5&quot;/&gt;&lt;property id=&quot;20300&quot; value=&quot;Diapositiva 40&quot;/&gt;&lt;property id=&quot;20307&quot; value=&quot;426&quot;/&gt;&lt;/object&gt;&lt;object type=&quot;3&quot; unique_id=&quot;23139&quot;&gt;&lt;property id=&quot;20148&quot; value=&quot;5&quot;/&gt;&lt;property id=&quot;20300&quot; value=&quot;Diapositiva 41&quot;/&gt;&lt;property id=&quot;20307&quot; value=&quot;427&quot;/&gt;&lt;/object&gt;&lt;object type=&quot;3&quot; unique_id=&quot;23140&quot;&gt;&lt;property id=&quot;20148&quot; value=&quot;5&quot;/&gt;&lt;property id=&quot;20300&quot; value=&quot;Diapositiva 42&quot;/&gt;&lt;property id=&quot;20307&quot; value=&quot;428&quot;/&gt;&lt;/object&gt;&lt;object type=&quot;3&quot; unique_id=&quot;23141&quot;&gt;&lt;property id=&quot;20148&quot; value=&quot;5&quot;/&gt;&lt;property id=&quot;20300&quot; value=&quot;Diapositiva 43&quot;/&gt;&lt;property id=&quot;20307&quot; value=&quot;429&quot;/&gt;&lt;/object&gt;&lt;object type=&quot;3&quot; unique_id=&quot;23142&quot;&gt;&lt;property id=&quot;20148&quot; value=&quot;5&quot;/&gt;&lt;property id=&quot;20300&quot; value=&quot;Diapositiva 44&quot;/&gt;&lt;property id=&quot;20307&quot; value=&quot;430&quot;/&gt;&lt;/object&gt;&lt;object type=&quot;3&quot; unique_id=&quot;23143&quot;&gt;&lt;property id=&quot;20148&quot; value=&quot;5&quot;/&gt;&lt;property id=&quot;20300&quot; value=&quot;Diapositiva 45&quot;/&gt;&lt;property id=&quot;20307&quot; value=&quot;387&quot;/&gt;&lt;/object&gt;&lt;object type=&quot;3&quot; unique_id=&quot;23144&quot;&gt;&lt;property id=&quot;20148&quot; value=&quot;5&quot;/&gt;&lt;property id=&quot;20300&quot; value=&quot;Diapositiva 46&quot;/&gt;&lt;property id=&quot;20307&quot; value=&quot;432&quot;/&gt;&lt;/object&gt;&lt;object type=&quot;3&quot; unique_id=&quot;23145&quot;&gt;&lt;property id=&quot;20148&quot; value=&quot;5&quot;/&gt;&lt;property id=&quot;20300&quot; value=&quot;Diapositiva 47&quot;/&gt;&lt;property id=&quot;20307&quot; value=&quot;317&quot;/&gt;&lt;/object&gt;&lt;object type=&quot;3&quot; unique_id=&quot;23146&quot;&gt;&lt;property id=&quot;20148&quot; value=&quot;5&quot;/&gt;&lt;property id=&quot;20300&quot; value=&quot;Diapositiva 48&quot;/&gt;&lt;property id=&quot;20307&quot; value=&quot;318&quot;/&gt;&lt;/object&gt;&lt;object type=&quot;3&quot; unique_id=&quot;23668&quot;&gt;&lt;property id=&quot;20148&quot; value=&quot;5&quot;/&gt;&lt;property id=&quot;20300&quot; value=&quot;Diapositiva 49&quot;/&gt;&lt;property id=&quot;20307&quot; value=&quot;434&quot;/&gt;&lt;/object&gt;&lt;object type=&quot;3&quot; unique_id=&quot;23670&quot;&gt;&lt;property id=&quot;20148&quot; value=&quot;5&quot;/&gt;&lt;property id=&quot;20300&quot; value=&quot;Diapositiva 1&quot;/&gt;&lt;property id=&quot;20307&quot; value=&quot;435&quot;/&gt;&lt;/object&gt;&lt;/object&gt;&lt;object type=&quot;8&quot; unique_id=&quot;23198&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HTML_SHAPEINFO" val="&lt;SlideThumbPath val=&quot;Diapositiva1.PNG&quot;/&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9&quot;/&gt;&lt;lineCharCount val=&quot;24&quot;/&gt;&lt;/TableIndex&gt;&lt;/ShapeTextInfo&gt;"/>
  <p:tag name="HTML_SHAPEINFO" val="&lt;ThreeDShapeInfo&gt;&lt;uuid val=&quot;&quot;/&gt;&lt;isInvalidForFieldText val=&quot;0&quot;/&gt;&lt;Image&gt;&lt;filename val=&quot;C:\Users\Gerhard\Documents\My Adobe Presentations\02x Es posible conocer el futuro (final)\data\asimages\{B4628167-2856-46E8-A508-7AE5874F977F}_1.png&quot;/&gt;&lt;left val=&quot;0&quot;/&gt;&lt;top val=&quot;504&quot;/&gt;&lt;width val=&quot;270&quot;/&gt;&lt;height val=&quot;41&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SlideThumbPath val=&quot;Diapositiva61.PNG&quot;/&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DDEC871F-3909-4CD1-96FB-0ACD24B9F9C6}&quot;/&gt;&lt;isInvalidForFieldText val=&quot;0&quot;/&gt;&lt;Image&gt;&lt;filename val=&quot;C:\Users\Gerhard\Documents\_Estudios Biblicos PPT\_Presentaciones\GIB_01\data\asimages\{DDEC871F-3909-4CD1-96FB-0ACD24B9F9C6}_61.png&quot;/&gt;&lt;left val=&quot;471&quot;/&gt;&lt;top val=&quot;490&quot;/&gt;&lt;width val=&quot;241&quot;/&gt;&lt;height val=&quot;43&quot;/&gt;&lt;hasText val=&quot;1&quot;/&gt;&lt;/Image&gt;&lt;/ThreeDShapeInfo&gt;"/>
  <p:tag name="PRESENTER_SHAPETEXTINFO" val="&lt;ShapeTextInfo&gt;&lt;TableIndex row=&quot;-1&quot; col=&quot;-1&quot;&gt;&lt;linesCount val=&quot;1&quot;/&gt;&lt;lineCharCount val=&quot;15&quot;/&gt;&lt;/TableIndex&gt;&lt;/ShapeTextInfo&gt;"/>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5755</TotalTime>
  <Words>1961</Words>
  <Application>Microsoft Office PowerPoint</Application>
  <PresentationFormat>Presentación en pantalla (4:3)</PresentationFormat>
  <Paragraphs>333</Paragraphs>
  <Slides>49</Slides>
  <Notes>48</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49</vt:i4>
      </vt:variant>
    </vt:vector>
  </HeadingPairs>
  <TitlesOfParts>
    <vt:vector size="60" baseType="lpstr">
      <vt:lpstr>Impact</vt:lpstr>
      <vt:lpstr>Verdana</vt:lpstr>
      <vt:lpstr>Bernard MT Condensed</vt:lpstr>
      <vt:lpstr>Myriad Pro</vt:lpstr>
      <vt:lpstr>Chopin Script</vt:lpstr>
      <vt:lpstr>Swis721 LtEx BT</vt:lpstr>
      <vt:lpstr>Swis721 BlkCn BT</vt:lpstr>
      <vt:lpstr>Calibri</vt:lpstr>
      <vt:lpstr>Arial</vt:lpstr>
      <vt:lpstr>Berlin Sans FB Demi</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Rudy</dc:creator>
  <cp:lastModifiedBy>Rodolfo Murua</cp:lastModifiedBy>
  <cp:revision>246</cp:revision>
  <dcterms:created xsi:type="dcterms:W3CDTF">2013-10-02T01:22:09Z</dcterms:created>
  <dcterms:modified xsi:type="dcterms:W3CDTF">2019-06-17T01:17:48Z</dcterms:modified>
</cp:coreProperties>
</file>