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4"/>
  </p:notesMasterIdLst>
  <p:sldIdLst>
    <p:sldId id="458" r:id="rId2"/>
    <p:sldId id="316" r:id="rId3"/>
    <p:sldId id="319" r:id="rId4"/>
    <p:sldId id="411" r:id="rId5"/>
    <p:sldId id="410" r:id="rId6"/>
    <p:sldId id="409" r:id="rId7"/>
    <p:sldId id="413" r:id="rId8"/>
    <p:sldId id="414" r:id="rId9"/>
    <p:sldId id="415" r:id="rId10"/>
    <p:sldId id="416" r:id="rId11"/>
    <p:sldId id="412" r:id="rId12"/>
    <p:sldId id="417" r:id="rId13"/>
    <p:sldId id="418" r:id="rId14"/>
    <p:sldId id="420" r:id="rId15"/>
    <p:sldId id="421" r:id="rId16"/>
    <p:sldId id="422" r:id="rId17"/>
    <p:sldId id="423" r:id="rId18"/>
    <p:sldId id="424" r:id="rId19"/>
    <p:sldId id="425" r:id="rId20"/>
    <p:sldId id="426" r:id="rId21"/>
    <p:sldId id="427" r:id="rId22"/>
    <p:sldId id="428" r:id="rId23"/>
    <p:sldId id="429" r:id="rId24"/>
    <p:sldId id="419" r:id="rId25"/>
    <p:sldId id="432" r:id="rId26"/>
    <p:sldId id="431" r:id="rId27"/>
    <p:sldId id="433" r:id="rId28"/>
    <p:sldId id="434" r:id="rId29"/>
    <p:sldId id="435" r:id="rId30"/>
    <p:sldId id="436" r:id="rId31"/>
    <p:sldId id="437" r:id="rId32"/>
    <p:sldId id="438" r:id="rId33"/>
    <p:sldId id="439" r:id="rId34"/>
    <p:sldId id="440" r:id="rId35"/>
    <p:sldId id="441" r:id="rId36"/>
    <p:sldId id="442" r:id="rId37"/>
    <p:sldId id="443" r:id="rId38"/>
    <p:sldId id="444" r:id="rId39"/>
    <p:sldId id="445" r:id="rId40"/>
    <p:sldId id="446" r:id="rId41"/>
    <p:sldId id="447" r:id="rId42"/>
    <p:sldId id="448" r:id="rId43"/>
    <p:sldId id="449" r:id="rId44"/>
    <p:sldId id="450" r:id="rId45"/>
    <p:sldId id="451" r:id="rId46"/>
    <p:sldId id="452" r:id="rId47"/>
    <p:sldId id="453" r:id="rId48"/>
    <p:sldId id="454" r:id="rId49"/>
    <p:sldId id="455" r:id="rId50"/>
    <p:sldId id="456" r:id="rId51"/>
    <p:sldId id="430" r:id="rId52"/>
    <p:sldId id="457" r:id="rId53"/>
  </p:sldIdLst>
  <p:sldSz cx="9144000" cy="6858000" type="screen4x3"/>
  <p:notesSz cx="6858000" cy="9144000"/>
  <p:embeddedFontLst>
    <p:embeddedFont>
      <p:font typeface="Britannic Bold" panose="020B0903060703020204" pitchFamily="34" charset="0"/>
      <p:regular r:id="rId55"/>
      <p:bold r:id="rId56"/>
    </p:embeddedFont>
    <p:embeddedFont>
      <p:font typeface="Calibri" panose="020F0502020204030204" pitchFamily="34" charset="0"/>
      <p:regular r:id="rId57"/>
      <p:bold r:id="rId58"/>
      <p:italic r:id="rId59"/>
      <p:boldItalic r:id="rId60"/>
    </p:embeddedFont>
    <p:embeddedFont>
      <p:font typeface="Computerfont" panose="020B0604020202020204"/>
      <p:regular r:id="rId61"/>
    </p:embeddedFont>
    <p:embeddedFont>
      <p:font typeface="Impact" panose="020B0806030902050204" pitchFamily="34" charset="0"/>
      <p:regular r:id="rId62"/>
    </p:embeddedFont>
    <p:embeddedFont>
      <p:font typeface="Myriad Pro" panose="020B0503030403020204" pitchFamily="34" charset="0"/>
      <p:regular r:id="rId63"/>
      <p:bold r:id="rId64"/>
      <p:italic r:id="rId65"/>
      <p:boldItalic r:id="rId66"/>
    </p:embeddedFont>
    <p:embeddedFont>
      <p:font typeface="Swis721 Blk BT" panose="020B0904030502020204" pitchFamily="34" charset="0"/>
      <p:regular r:id="rId67"/>
      <p:italic r:id="rId68"/>
    </p:embeddedFont>
  </p:embeddedFontLst>
  <p:custDataLst>
    <p:tags r:id="rId69"/>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3300"/>
    <a:srgbClr val="005015"/>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00" autoAdjust="0"/>
    <p:restoredTop sz="88656" autoAdjust="0"/>
  </p:normalViewPr>
  <p:slideViewPr>
    <p:cSldViewPr>
      <p:cViewPr varScale="1">
        <p:scale>
          <a:sx n="57" d="100"/>
          <a:sy n="57" d="100"/>
        </p:scale>
        <p:origin x="2148" y="42"/>
      </p:cViewPr>
      <p:guideLst>
        <p:guide orient="horz" pos="2160"/>
        <p:guide pos="2880"/>
      </p:guideLst>
    </p:cSldViewPr>
  </p:slideViewPr>
  <p:notesTextViewPr>
    <p:cViewPr>
      <p:scale>
        <a:sx n="100" d="100"/>
        <a:sy n="100" d="100"/>
      </p:scale>
      <p:origin x="0" y="0"/>
    </p:cViewPr>
  </p:notesText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9.fntdata"/><Relationship Id="rId68"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font" Target="fonts/font12.fntdata"/><Relationship Id="rId5" Type="http://schemas.openxmlformats.org/officeDocument/2006/relationships/slide" Target="slides/slide4.xml"/><Relationship Id="rId61"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1.fntdata"/><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57D632-879E-4D42-A576-A70B40EFB8AB}" type="datetimeFigureOut">
              <a:rPr lang="es-ES" smtClean="0"/>
              <a:t>20/01/2022</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3F3815-8C45-474B-8311-815D479DA600}" type="slidenum">
              <a:rPr lang="es-ES" smtClean="0"/>
              <a:t>‹Nº›</a:t>
            </a:fld>
            <a:endParaRPr lang="es-ES"/>
          </a:p>
        </p:txBody>
      </p:sp>
    </p:spTree>
    <p:extLst>
      <p:ext uri="{BB962C8B-B14F-4D97-AF65-F5344CB8AC3E}">
        <p14:creationId xmlns:p14="http://schemas.microsoft.com/office/powerpoint/2010/main" val="1548489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i="1" baseline="30000"/>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1ED3859D-A883-482E-98F7-3D42B8D3FB00}" type="slidenum">
              <a:rPr lang="es-ES" smtClean="0"/>
              <a:pPr eaLnBrk="1" hangingPunct="1"/>
              <a:t>1</a:t>
            </a:fld>
            <a:endParaRPr lang="es-ES"/>
          </a:p>
        </p:txBody>
      </p:sp>
    </p:spTree>
    <p:extLst>
      <p:ext uri="{BB962C8B-B14F-4D97-AF65-F5344CB8AC3E}">
        <p14:creationId xmlns:p14="http://schemas.microsoft.com/office/powerpoint/2010/main" val="1766215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3. ¿En qué material y con qué escribió Dios los diez mandamientos? </a:t>
            </a:r>
            <a:endParaRPr lang="es-ES"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12</a:t>
            </a:fld>
            <a:endParaRPr lang="es-ES"/>
          </a:p>
        </p:txBody>
      </p:sp>
    </p:spTree>
    <p:extLst>
      <p:ext uri="{BB962C8B-B14F-4D97-AF65-F5344CB8AC3E}">
        <p14:creationId xmlns:p14="http://schemas.microsoft.com/office/powerpoint/2010/main" val="3599792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Éxodo 31:18</a:t>
            </a:r>
            <a:endParaRPr lang="en-US" sz="1200" b="1" u="none"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endParaRPr>
          </a:p>
          <a:p>
            <a:r>
              <a:rPr lang="es-ES" sz="1200" kern="1200" dirty="0">
                <a:solidFill>
                  <a:schemeClr val="tx1"/>
                </a:solidFill>
                <a:effectLst/>
                <a:latin typeface="+mn-lt"/>
                <a:ea typeface="+mn-ea"/>
                <a:cs typeface="+mn-cs"/>
              </a:rPr>
              <a:t>"Y dio a Moisés, cuando acabó de hablar con él en el monte de Sinaí, dos tablas del testimonio, tablas de piedra escritas con el dedo de Dios."</a:t>
            </a:r>
            <a:endParaRPr lang="es-ES_tradnl"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Los escribió en  </a:t>
            </a:r>
            <a:r>
              <a:rPr lang="es-ES_tradnl" sz="1200" i="1" u="sng" kern="1200" dirty="0">
                <a:solidFill>
                  <a:schemeClr val="tx1"/>
                </a:solidFill>
                <a:effectLst/>
                <a:latin typeface="+mn-lt"/>
                <a:ea typeface="+mn-ea"/>
                <a:cs typeface="+mn-cs"/>
              </a:rPr>
              <a:t>piedra</a:t>
            </a:r>
            <a:r>
              <a:rPr lang="es-ES_tradnl" sz="1200" kern="1200" dirty="0">
                <a:solidFill>
                  <a:schemeClr val="tx1"/>
                </a:solidFill>
                <a:effectLst/>
                <a:latin typeface="+mn-lt"/>
                <a:ea typeface="+mn-ea"/>
                <a:cs typeface="+mn-cs"/>
              </a:rPr>
              <a:t>  el material más durable, representa eternidad. </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Fue lo único que escribió con  </a:t>
            </a:r>
            <a:r>
              <a:rPr lang="es-ES_tradnl" sz="1200" i="1" u="sng" kern="1200" dirty="0">
                <a:solidFill>
                  <a:schemeClr val="tx1"/>
                </a:solidFill>
                <a:effectLst/>
                <a:latin typeface="+mn-lt"/>
                <a:ea typeface="+mn-ea"/>
                <a:cs typeface="+mn-cs"/>
              </a:rPr>
              <a:t>su propio dedo</a:t>
            </a:r>
            <a:r>
              <a:rPr lang="es-ES_tradnl" sz="1200" kern="1200" dirty="0">
                <a:solidFill>
                  <a:schemeClr val="tx1"/>
                </a:solidFill>
                <a:effectLst/>
                <a:latin typeface="+mn-lt"/>
                <a:ea typeface="+mn-ea"/>
                <a:cs typeface="+mn-cs"/>
              </a:rPr>
              <a:t>. Eso demuestra su	</a:t>
            </a:r>
            <a:br>
              <a:rPr lang="es-ES_tradnl" sz="1200" kern="1200" dirty="0">
                <a:solidFill>
                  <a:schemeClr val="tx1"/>
                </a:solidFill>
                <a:effectLst/>
                <a:latin typeface="+mn-lt"/>
                <a:ea typeface="+mn-ea"/>
                <a:cs typeface="+mn-cs"/>
              </a:rPr>
            </a:br>
            <a:r>
              <a:rPr lang="es-ES_tradnl" sz="1200" kern="1200" dirty="0">
                <a:solidFill>
                  <a:schemeClr val="tx1"/>
                </a:solidFill>
                <a:effectLst/>
                <a:latin typeface="+mn-lt"/>
                <a:ea typeface="+mn-ea"/>
                <a:cs typeface="+mn-cs"/>
              </a:rPr>
              <a:t>importancia.</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13</a:t>
            </a:fld>
            <a:endParaRPr lang="es-ES"/>
          </a:p>
        </p:txBody>
      </p:sp>
    </p:spTree>
    <p:extLst>
      <p:ext uri="{BB962C8B-B14F-4D97-AF65-F5344CB8AC3E}">
        <p14:creationId xmlns:p14="http://schemas.microsoft.com/office/powerpoint/2010/main" val="2171865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4. ¿Dónde fueron colocadas las dos tablas de la ley? </a:t>
            </a:r>
            <a:endParaRPr lang="es-ES"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14</a:t>
            </a:fld>
            <a:endParaRPr lang="es-ES"/>
          </a:p>
        </p:txBody>
      </p:sp>
    </p:spTree>
    <p:extLst>
      <p:ext uri="{BB962C8B-B14F-4D97-AF65-F5344CB8AC3E}">
        <p14:creationId xmlns:p14="http://schemas.microsoft.com/office/powerpoint/2010/main" val="3599792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Deuteronomio 10:5</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"Y volví y descendí del monte, y puse las tablas en el arca que había hecho; y allí están, como Jehová me mandó."</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Dentro del  </a:t>
            </a:r>
            <a:r>
              <a:rPr lang="es-ES_tradnl" sz="1200" i="1" u="sng" kern="1200" dirty="0">
                <a:solidFill>
                  <a:schemeClr val="tx1"/>
                </a:solidFill>
                <a:effectLst/>
                <a:latin typeface="+mn-lt"/>
                <a:ea typeface="+mn-ea"/>
                <a:cs typeface="+mn-cs"/>
              </a:rPr>
              <a:t>arca del pacto</a:t>
            </a:r>
            <a:r>
              <a:rPr lang="es-ES_tradnl" sz="1200" kern="1200" dirty="0">
                <a:solidFill>
                  <a:schemeClr val="tx1"/>
                </a:solidFill>
                <a:effectLst/>
                <a:latin typeface="+mn-lt"/>
                <a:ea typeface="+mn-ea"/>
                <a:cs typeface="+mn-cs"/>
              </a:rPr>
              <a:t>.</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15</a:t>
            </a:fld>
            <a:endParaRPr lang="es-ES"/>
          </a:p>
        </p:txBody>
      </p:sp>
    </p:spTree>
    <p:extLst>
      <p:ext uri="{BB962C8B-B14F-4D97-AF65-F5344CB8AC3E}">
        <p14:creationId xmlns:p14="http://schemas.microsoft.com/office/powerpoint/2010/main" val="2171865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Los mandamientos son la base del gobierno de Dios (Salmos 89:14), y el reflejo de su carácter. </a:t>
            </a:r>
            <a:endParaRPr lang="es-ES" sz="120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Comparemos…</a:t>
            </a:r>
            <a:endParaRPr lang="es-ES"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16</a:t>
            </a:fld>
            <a:endParaRPr lang="es-ES"/>
          </a:p>
        </p:txBody>
      </p:sp>
    </p:spTree>
    <p:extLst>
      <p:ext uri="{BB962C8B-B14F-4D97-AF65-F5344CB8AC3E}">
        <p14:creationId xmlns:p14="http://schemas.microsoft.com/office/powerpoint/2010/main" val="3195184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Los mandamientos son la base del gobierno de Dios (Salmos 89:14), y el reflejo de su carácter. </a:t>
            </a:r>
            <a:endParaRPr lang="es-ES" sz="120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Comparemos…</a:t>
            </a:r>
            <a:endParaRPr lang="es-ES"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17</a:t>
            </a:fld>
            <a:endParaRPr lang="es-ES"/>
          </a:p>
        </p:txBody>
      </p:sp>
    </p:spTree>
    <p:extLst>
      <p:ext uri="{BB962C8B-B14F-4D97-AF65-F5344CB8AC3E}">
        <p14:creationId xmlns:p14="http://schemas.microsoft.com/office/powerpoint/2010/main" val="3195184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a) Las naciones del mundo viven alarmadas por la inseguridad y la amenaza del hambre. La Asamblea General de las Naciones Unidas convoca a conferencias en las que participan más de 150 países en favor del desarme. Se ha comprobado que por minuto se gastan más de dos millones de dólares en armas en el mundo. El comité preparatorio aprobó por unanimidad una declaración final, que concluye así:-</a:t>
            </a:r>
          </a:p>
          <a:p>
            <a:r>
              <a:rPr lang="es-ES" dirty="0"/>
              <a:t>"Se está poniendo en peligro a nuestro planeta con arsenales que pueden hacerlo saltar por los aires, con la carga de los gastos militares que pueden hundirlo y con la falta de satisfacción de las necesidades fundamentales de las dos terceras partes de su población que subsisten con menos de un tercio de sus recursos.</a:t>
            </a:r>
          </a:p>
          <a:p>
            <a:r>
              <a:rPr lang="es-ES" dirty="0"/>
              <a:t>Debemos adoptar la posición de testigos impotentes de un avance hacia una mayor seguridad a un menor costo?</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18</a:t>
            </a:fld>
            <a:endParaRPr lang="es-ES"/>
          </a:p>
        </p:txBody>
      </p:sp>
    </p:spTree>
    <p:extLst>
      <p:ext uri="{BB962C8B-B14F-4D97-AF65-F5344CB8AC3E}">
        <p14:creationId xmlns:p14="http://schemas.microsoft.com/office/powerpoint/2010/main" val="1971836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Los mandamientos son la base del gobierno de Dios (Salmos 89:14), y el reflejo de su carácter. </a:t>
            </a:r>
            <a:endParaRPr lang="es-ES" sz="120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Comparemos…</a:t>
            </a:r>
            <a:endParaRPr lang="es-ES"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19</a:t>
            </a:fld>
            <a:endParaRPr lang="es-ES"/>
          </a:p>
        </p:txBody>
      </p:sp>
    </p:spTree>
    <p:extLst>
      <p:ext uri="{BB962C8B-B14F-4D97-AF65-F5344CB8AC3E}">
        <p14:creationId xmlns:p14="http://schemas.microsoft.com/office/powerpoint/2010/main" val="3195184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a) Las naciones del mundo viven alarmadas por la inseguridad y la amenaza del hambre. La Asamblea General de las Naciones Unidas convoca a conferencias en las que participan más de 150 países en favor del desarme. Se ha comprobado que por minuto se gastan más de dos millones de dólares en armas en el mundo. El comité preparatorio aprobó por unanimidad una declaración final, que concluye así:-</a:t>
            </a:r>
          </a:p>
          <a:p>
            <a:r>
              <a:rPr lang="es-ES" dirty="0"/>
              <a:t>"Se está poniendo en peligro a nuestro planeta con arsenales que pueden hacerlo saltar por los aires, con la carga de los gastos militares que pueden hundirlo y con la falta de satisfacción de las necesidades fundamentales de las dos terceras partes de su población que subsisten con menos de un tercio de sus recursos.</a:t>
            </a:r>
          </a:p>
          <a:p>
            <a:r>
              <a:rPr lang="es-ES" dirty="0"/>
              <a:t>Debemos adoptar la posición de testigos impotentes de un avance hacia una mayor seguridad a un menor costo?</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20</a:t>
            </a:fld>
            <a:endParaRPr lang="es-ES"/>
          </a:p>
        </p:txBody>
      </p:sp>
    </p:spTree>
    <p:extLst>
      <p:ext uri="{BB962C8B-B14F-4D97-AF65-F5344CB8AC3E}">
        <p14:creationId xmlns:p14="http://schemas.microsoft.com/office/powerpoint/2010/main" val="1971836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5. ¿Cuál es el verdadero propósito de la ley? </a:t>
            </a:r>
            <a:endParaRPr lang="es-ES"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21</a:t>
            </a:fld>
            <a:endParaRPr lang="es-ES"/>
          </a:p>
        </p:txBody>
      </p:sp>
    </p:spTree>
    <p:extLst>
      <p:ext uri="{BB962C8B-B14F-4D97-AF65-F5344CB8AC3E}">
        <p14:creationId xmlns:p14="http://schemas.microsoft.com/office/powerpoint/2010/main" val="3599792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a:t>
            </a:fld>
            <a:endParaRPr lang="es-ES"/>
          </a:p>
        </p:txBody>
      </p:sp>
    </p:spTree>
    <p:extLst>
      <p:ext uri="{BB962C8B-B14F-4D97-AF65-F5344CB8AC3E}">
        <p14:creationId xmlns:p14="http://schemas.microsoft.com/office/powerpoint/2010/main" val="3880106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0" i="0" kern="1200" dirty="0">
                <a:solidFill>
                  <a:schemeClr val="tx1"/>
                </a:solidFill>
                <a:effectLst/>
                <a:latin typeface="+mn-lt"/>
                <a:ea typeface="+mn-ea"/>
                <a:cs typeface="+mn-cs"/>
              </a:rPr>
              <a:t>Romanos 3:20, 31</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b="0" i="0" kern="1200" dirty="0">
                <a:solidFill>
                  <a:schemeClr val="tx1"/>
                </a:solidFill>
                <a:effectLst/>
                <a:latin typeface="+mn-lt"/>
                <a:ea typeface="+mn-ea"/>
                <a:cs typeface="+mn-cs"/>
              </a:rPr>
              <a:t>"ya que por las obras de la ley ningún ser humano será justificado delante de él; porque por medio de la ley es el conocimiento del pecado."</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b="0" i="0" kern="1200" dirty="0">
                <a:solidFill>
                  <a:schemeClr val="tx1"/>
                </a:solidFill>
                <a:effectLst/>
                <a:latin typeface="+mn-lt"/>
                <a:ea typeface="+mn-ea"/>
                <a:cs typeface="+mn-cs"/>
              </a:rPr>
              <a:t>"¿Luego por la fe invalidamos la ley? En ninguna manera, sino que confirmamos la ley."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22</a:t>
            </a:fld>
            <a:endParaRPr lang="es-ES"/>
          </a:p>
        </p:txBody>
      </p:sp>
    </p:spTree>
    <p:extLst>
      <p:ext uri="{BB962C8B-B14F-4D97-AF65-F5344CB8AC3E}">
        <p14:creationId xmlns:p14="http://schemas.microsoft.com/office/powerpoint/2010/main" val="21718653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es-ES" sz="12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Romanos 7:7</a:t>
            </a:r>
            <a:endParaRPr lang="en-US" sz="1200" b="1" u="none"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b="0" i="0" kern="1200" dirty="0">
                <a:solidFill>
                  <a:schemeClr val="tx1"/>
                </a:solidFill>
                <a:effectLst/>
                <a:latin typeface="+mn-lt"/>
                <a:ea typeface="+mn-ea"/>
                <a:cs typeface="+mn-cs"/>
              </a:rPr>
              <a:t>"¿Qué diremos, pues? ¿La ley es pecado? En ninguna manera. </a:t>
            </a:r>
            <a:br>
              <a:rPr lang="es-ES" sz="1200" b="0" i="0" kern="1200" dirty="0">
                <a:solidFill>
                  <a:schemeClr val="tx1"/>
                </a:solidFill>
                <a:effectLst/>
                <a:latin typeface="+mn-lt"/>
                <a:ea typeface="+mn-ea"/>
                <a:cs typeface="+mn-cs"/>
              </a:rPr>
            </a:br>
            <a:r>
              <a:rPr lang="es-ES" sz="1200" b="0" i="0" kern="1200" dirty="0">
                <a:solidFill>
                  <a:schemeClr val="tx1"/>
                </a:solidFill>
                <a:effectLst/>
                <a:latin typeface="+mn-lt"/>
                <a:ea typeface="+mn-ea"/>
                <a:cs typeface="+mn-cs"/>
              </a:rPr>
              <a:t>Pero yo no conocí el pecado sino por la ley; porque tampoco conociera la codicia, si la ley no dijera: No codiciarás."</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23</a:t>
            </a:fld>
            <a:endParaRPr lang="es-ES"/>
          </a:p>
        </p:txBody>
      </p:sp>
    </p:spTree>
    <p:extLst>
      <p:ext uri="{BB962C8B-B14F-4D97-AF65-F5344CB8AC3E}">
        <p14:creationId xmlns:p14="http://schemas.microsoft.com/office/powerpoint/2010/main" val="21718653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Un jefe indio, al verse ante el espejo en la casa de un misionero, se negaba a creer que en realidad pudiera ser tan feo.</a:t>
            </a:r>
          </a:p>
          <a:p>
            <a:r>
              <a:rPr lang="es-ES" dirty="0"/>
              <a:t>Ofreció comprar el espejo, para poder conocer la "trampa" que lo presentaba así. Tanto insistió que al fin le fue entregado.</a:t>
            </a:r>
          </a:p>
          <a:p>
            <a:r>
              <a:rPr lang="es-ES" dirty="0"/>
              <a:t>Corrió entonces a lo más escondido del monte y allí rompió el espejo contra las rocas gritando airado: -"Ten, para que no puedas mostrarme nunca más cuan feo soy!", luego se marchó.</a:t>
            </a:r>
          </a:p>
          <a:p>
            <a:r>
              <a:rPr lang="es-ES" dirty="0"/>
              <a:t>Muchos desprecian la Ley de Dios, porque les muestra sus errores y pecados.</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24</a:t>
            </a:fld>
            <a:endParaRPr lang="es-ES"/>
          </a:p>
        </p:txBody>
      </p:sp>
    </p:spTree>
    <p:extLst>
      <p:ext uri="{BB962C8B-B14F-4D97-AF65-F5344CB8AC3E}">
        <p14:creationId xmlns:p14="http://schemas.microsoft.com/office/powerpoint/2010/main" val="18904950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6. ¿Con qué ley seremos juzgados en el juicio final? </a:t>
            </a:r>
            <a:endParaRPr lang="es-ES"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25</a:t>
            </a:fld>
            <a:endParaRPr lang="es-ES"/>
          </a:p>
        </p:txBody>
      </p:sp>
    </p:spTree>
    <p:extLst>
      <p:ext uri="{BB962C8B-B14F-4D97-AF65-F5344CB8AC3E}">
        <p14:creationId xmlns:p14="http://schemas.microsoft.com/office/powerpoint/2010/main" val="35997922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Santiago 2:10-12 </a:t>
            </a:r>
          </a:p>
          <a:p>
            <a:r>
              <a:rPr lang="es-ES" dirty="0"/>
              <a:t>"Porque cualquiera que guardare toda la ley, pero ofendiere en un punto, se hace culpable de todos.</a:t>
            </a:r>
          </a:p>
          <a:p>
            <a:r>
              <a:rPr lang="es-ES" dirty="0"/>
              <a:t>Porque el que dijo: No cometerás adulterio, también ha dicho: No matarás. Ahora bien, si no cometes </a:t>
            </a:r>
            <a:br>
              <a:rPr lang="es-ES" dirty="0"/>
            </a:br>
            <a:r>
              <a:rPr lang="es-ES" dirty="0"/>
              <a:t>adulterio, pero matas, ya te has hecho transgresor de la ley.</a:t>
            </a:r>
          </a:p>
          <a:p>
            <a:r>
              <a:rPr lang="es-ES" dirty="0"/>
              <a:t>Así hablad, y así haced, como los que habéis de ser juzgados por la ley de la libertad."</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26</a:t>
            </a:fld>
            <a:endParaRPr lang="es-ES"/>
          </a:p>
        </p:txBody>
      </p:sp>
    </p:spTree>
    <p:extLst>
      <p:ext uri="{BB962C8B-B14F-4D97-AF65-F5344CB8AC3E}">
        <p14:creationId xmlns:p14="http://schemas.microsoft.com/office/powerpoint/2010/main" val="19718368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¿QUÉ ACTITUD ASUMIÓ JESUCRISTO EN RELACIÓN A LOS DIEZ MANDAMIENTOS?</a:t>
            </a:r>
            <a:endParaRPr lang="es-ES"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27</a:t>
            </a:fld>
            <a:endParaRPr lang="es-ES"/>
          </a:p>
        </p:txBody>
      </p:sp>
    </p:spTree>
    <p:extLst>
      <p:ext uri="{BB962C8B-B14F-4D97-AF65-F5344CB8AC3E}">
        <p14:creationId xmlns:p14="http://schemas.microsoft.com/office/powerpoint/2010/main" val="35997922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6. Con qué ley seremos juzgados en el juicio final? </a:t>
            </a:r>
            <a:endParaRPr lang="es-ES"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28</a:t>
            </a:fld>
            <a:endParaRPr lang="es-ES"/>
          </a:p>
        </p:txBody>
      </p:sp>
    </p:spTree>
    <p:extLst>
      <p:ext uri="{BB962C8B-B14F-4D97-AF65-F5344CB8AC3E}">
        <p14:creationId xmlns:p14="http://schemas.microsoft.com/office/powerpoint/2010/main" val="3599792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Nehemías 9:12-13</a:t>
            </a:r>
          </a:p>
          <a:p>
            <a:r>
              <a:rPr lang="es-ES" dirty="0"/>
              <a:t>"Con columna de nube los guiaste de día, y con columna de fuego de noche, para alumbrarles el camino por donde habían de ir.</a:t>
            </a:r>
          </a:p>
          <a:p>
            <a:r>
              <a:rPr lang="es-ES" dirty="0"/>
              <a:t>Y sobre el monte de Sinaí descendiste, y hablaste con ellos desde el cielo, y les diste juicios rectos, leyes verdaderas, y estatutos y mandamientos buenos."</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29</a:t>
            </a:fld>
            <a:endParaRPr lang="es-ES"/>
          </a:p>
        </p:txBody>
      </p:sp>
    </p:spTree>
    <p:extLst>
      <p:ext uri="{BB962C8B-B14F-4D97-AF65-F5344CB8AC3E}">
        <p14:creationId xmlns:p14="http://schemas.microsoft.com/office/powerpoint/2010/main" val="19718368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 Corintios 10:1-4</a:t>
            </a:r>
            <a:endParaRPr lang="es-ES" sz="1200" b="1"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Porque no quiero, hermanos, que ignoréis que nuestros padres todos estuvieron bajo la nube, y todos pasaron el mar; y todos en Moisés fueron bautizados en la nube y en el mar, y todos comieron el mismo alimento espiritual, y todos bebieron la misma bebida espiritual; porque bebían de la roca espiritual que los seguía, y la roca era Cristo.</a:t>
            </a:r>
            <a:endParaRPr lang="es-ES" sz="1200" b="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30</a:t>
            </a:fld>
            <a:endParaRPr lang="es-ES"/>
          </a:p>
        </p:txBody>
      </p:sp>
    </p:spTree>
    <p:extLst>
      <p:ext uri="{BB962C8B-B14F-4D97-AF65-F5344CB8AC3E}">
        <p14:creationId xmlns:p14="http://schemas.microsoft.com/office/powerpoint/2010/main" val="19718368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8. ¿Que decían las profecías en relación a la actitud que asumiría Jesús frente a su ley?</a:t>
            </a:r>
            <a:endParaRPr lang="es-ES"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31</a:t>
            </a:fld>
            <a:endParaRPr lang="es-ES"/>
          </a:p>
        </p:txBody>
      </p:sp>
    </p:spTree>
    <p:extLst>
      <p:ext uri="{BB962C8B-B14F-4D97-AF65-F5344CB8AC3E}">
        <p14:creationId xmlns:p14="http://schemas.microsoft.com/office/powerpoint/2010/main" val="3599792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No hay seguridad ni paz en nuestro tiempo.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a:t>
            </a:fld>
            <a:endParaRPr lang="es-ES"/>
          </a:p>
        </p:txBody>
      </p:sp>
    </p:spTree>
    <p:extLst>
      <p:ext uri="{BB962C8B-B14F-4D97-AF65-F5344CB8AC3E}">
        <p14:creationId xmlns:p14="http://schemas.microsoft.com/office/powerpoint/2010/main" val="928450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a)</a:t>
            </a:r>
            <a:r>
              <a:rPr lang="es-ES_tradnl" sz="1200" b="1" kern="1200" dirty="0">
                <a:solidFill>
                  <a:schemeClr val="tx1"/>
                </a:solidFill>
                <a:effectLst/>
                <a:latin typeface="+mn-lt"/>
                <a:ea typeface="+mn-ea"/>
                <a:cs typeface="+mn-cs"/>
              </a:rPr>
              <a:t> Salmos 40:7-8.  </a:t>
            </a:r>
            <a:r>
              <a:rPr lang="es-ES_tradnl" sz="1200" kern="1200" dirty="0">
                <a:solidFill>
                  <a:schemeClr val="tx1"/>
                </a:solidFill>
                <a:effectLst/>
                <a:latin typeface="+mn-lt"/>
                <a:ea typeface="+mn-ea"/>
                <a:cs typeface="+mn-cs"/>
              </a:rPr>
              <a:t>Su ley está  </a:t>
            </a:r>
            <a:r>
              <a:rPr lang="es-ES_tradnl" sz="1200" i="1" u="sng" kern="1200" dirty="0">
                <a:solidFill>
                  <a:schemeClr val="tx1"/>
                </a:solidFill>
                <a:effectLst/>
                <a:latin typeface="+mn-lt"/>
                <a:ea typeface="+mn-ea"/>
                <a:cs typeface="+mn-cs"/>
              </a:rPr>
              <a:t>en medio de mi corazón</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 (Juan 15:10).</a:t>
            </a:r>
            <a:endParaRPr lang="es-ES" sz="1200" kern="1200" dirty="0">
              <a:solidFill>
                <a:schemeClr val="tx1"/>
              </a:solidFill>
              <a:effectLst/>
              <a:latin typeface="+mn-lt"/>
              <a:ea typeface="+mn-ea"/>
              <a:cs typeface="+mn-cs"/>
            </a:endParaRPr>
          </a:p>
          <a:p>
            <a:r>
              <a:rPr lang="es-ES" dirty="0"/>
              <a:t>"Entonces dije: He aquí, vengo;</a:t>
            </a:r>
            <a:br>
              <a:rPr lang="es-ES" dirty="0"/>
            </a:br>
            <a:r>
              <a:rPr lang="es-ES" dirty="0"/>
              <a:t>En el rollo del libro está escrito de mí;</a:t>
            </a:r>
          </a:p>
          <a:p>
            <a:r>
              <a:rPr lang="es-ES" dirty="0"/>
              <a:t>El hacer tu voluntad, Dios mío, me ha agradado,</a:t>
            </a:r>
            <a:br>
              <a:rPr lang="es-ES" dirty="0"/>
            </a:br>
            <a:r>
              <a:rPr lang="es-ES" dirty="0"/>
              <a:t>Y tu ley está en medio de mi corazón."</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32</a:t>
            </a:fld>
            <a:endParaRPr lang="es-ES"/>
          </a:p>
        </p:txBody>
      </p:sp>
    </p:spTree>
    <p:extLst>
      <p:ext uri="{BB962C8B-B14F-4D97-AF65-F5344CB8AC3E}">
        <p14:creationId xmlns:p14="http://schemas.microsoft.com/office/powerpoint/2010/main" val="19718368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b)</a:t>
            </a:r>
            <a:r>
              <a:rPr lang="es-ES_tradnl" sz="1200" b="1" kern="1200" dirty="0">
                <a:solidFill>
                  <a:schemeClr val="tx1"/>
                </a:solidFill>
                <a:effectLst/>
                <a:latin typeface="+mn-lt"/>
                <a:ea typeface="+mn-ea"/>
                <a:cs typeface="+mn-cs"/>
              </a:rPr>
              <a:t> Isaías 42:21 . </a:t>
            </a:r>
            <a:r>
              <a:rPr lang="es-ES_tradnl" sz="1200" kern="1200" dirty="0">
                <a:solidFill>
                  <a:schemeClr val="tx1"/>
                </a:solidFill>
                <a:effectLst/>
                <a:latin typeface="+mn-lt"/>
                <a:ea typeface="+mn-ea"/>
                <a:cs typeface="+mn-cs"/>
              </a:rPr>
              <a:t>Dice que magnificaría la ley y la engrandecería. Basta leer el sermón del monte para comprobarlo. (Mat. 5:21-22, 27-28, 33-37, 48)</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"Jehová se complació por amor de su justicia en magnificar la ley y engrandecerla."</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33</a:t>
            </a:fld>
            <a:endParaRPr lang="es-ES"/>
          </a:p>
        </p:txBody>
      </p:sp>
    </p:spTree>
    <p:extLst>
      <p:ext uri="{BB962C8B-B14F-4D97-AF65-F5344CB8AC3E}">
        <p14:creationId xmlns:p14="http://schemas.microsoft.com/office/powerpoint/2010/main" val="19718368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9. ¿Cómo enfatizó Jesús la inmutabilidad de la ley? ¿Qué pasaría primero? </a:t>
            </a:r>
            <a:endParaRPr lang="es-ES"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34</a:t>
            </a:fld>
            <a:endParaRPr lang="es-ES"/>
          </a:p>
        </p:txBody>
      </p:sp>
    </p:spTree>
    <p:extLst>
      <p:ext uri="{BB962C8B-B14F-4D97-AF65-F5344CB8AC3E}">
        <p14:creationId xmlns:p14="http://schemas.microsoft.com/office/powerpoint/2010/main" val="35997922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es-ES" sz="12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Lucas 16:17</a:t>
            </a:r>
          </a:p>
          <a:p>
            <a:r>
              <a:rPr lang="es-ES_tradnl" sz="1200" kern="1200" dirty="0">
                <a:solidFill>
                  <a:schemeClr val="tx1"/>
                </a:solidFill>
                <a:effectLst/>
                <a:latin typeface="+mn-lt"/>
                <a:ea typeface="+mn-ea"/>
                <a:cs typeface="+mn-cs"/>
              </a:rPr>
              <a:t>Pero más fácil es que pasen el cielo y la tierra, que se frustre una tilde de la ley.</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35</a:t>
            </a:fld>
            <a:endParaRPr lang="es-ES"/>
          </a:p>
        </p:txBody>
      </p:sp>
    </p:spTree>
    <p:extLst>
      <p:ext uri="{BB962C8B-B14F-4D97-AF65-F5344CB8AC3E}">
        <p14:creationId xmlns:p14="http://schemas.microsoft.com/office/powerpoint/2010/main" val="19718368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10. ¿De qué es una prueba nuestra obediencia a Dios?</a:t>
            </a:r>
            <a:endParaRPr lang="es-ES"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36</a:t>
            </a:fld>
            <a:endParaRPr lang="es-ES"/>
          </a:p>
        </p:txBody>
      </p:sp>
    </p:spTree>
    <p:extLst>
      <p:ext uri="{BB962C8B-B14F-4D97-AF65-F5344CB8AC3E}">
        <p14:creationId xmlns:p14="http://schemas.microsoft.com/office/powerpoint/2010/main" val="35997922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0" kern="1200" dirty="0">
                <a:solidFill>
                  <a:schemeClr val="tx1"/>
                </a:solidFill>
                <a:effectLst/>
                <a:latin typeface="+mn-lt"/>
                <a:ea typeface="+mn-ea"/>
                <a:cs typeface="+mn-cs"/>
              </a:rPr>
              <a:t>Juan 14:15, 21</a:t>
            </a:r>
            <a:endParaRPr lang="es-ES"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Si me amáis, guardad mis mandamientos.</a:t>
            </a:r>
            <a:endParaRPr lang="es-ES"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El que tiene mis mandamientos, y los guarda, ése es el que me ama; y el que me ama, será amado por mi Padre, y yo le amaré, y me manifestaré a él.</a:t>
            </a:r>
          </a:p>
          <a:p>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El nuevo pacto se diferencia del antiguo en que la ley de Dios no está escrita solamente en piedra, sino en nuestro corazón y mente (Hebreos 10:16). Si alguien me dice que tiene a su esposa en el corazón ¿qué quiere decir? ¿que se quiere divorciar de ella?</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37</a:t>
            </a:fld>
            <a:endParaRPr lang="es-ES"/>
          </a:p>
        </p:txBody>
      </p:sp>
    </p:spTree>
    <p:extLst>
      <p:ext uri="{BB962C8B-B14F-4D97-AF65-F5344CB8AC3E}">
        <p14:creationId xmlns:p14="http://schemas.microsoft.com/office/powerpoint/2010/main" val="19718368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11. ¿Qué le respondió Jesús al joven rico, cuando este le preguntó qué debía hacer para heredar la vida eterna? </a:t>
            </a:r>
            <a:endParaRPr lang="es-ES"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38</a:t>
            </a:fld>
            <a:endParaRPr lang="es-ES"/>
          </a:p>
        </p:txBody>
      </p:sp>
    </p:spTree>
    <p:extLst>
      <p:ext uri="{BB962C8B-B14F-4D97-AF65-F5344CB8AC3E}">
        <p14:creationId xmlns:p14="http://schemas.microsoft.com/office/powerpoint/2010/main" val="35997922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Mateo 19:16-19</a:t>
            </a:r>
          </a:p>
          <a:p>
            <a:r>
              <a:rPr lang="es-ES" sz="1200" b="0" kern="1200" dirty="0">
                <a:solidFill>
                  <a:schemeClr val="tx1"/>
                </a:solidFill>
                <a:effectLst/>
                <a:latin typeface="+mn-lt"/>
                <a:ea typeface="+mn-ea"/>
                <a:cs typeface="+mn-cs"/>
              </a:rPr>
              <a:t>"Entonces vino uno y le dijo: Maestro bueno, ¿qué bien haré para tener la vida eterna?</a:t>
            </a:r>
          </a:p>
          <a:p>
            <a:r>
              <a:rPr lang="es-ES" sz="1200" b="0" kern="1200" dirty="0">
                <a:solidFill>
                  <a:schemeClr val="tx1"/>
                </a:solidFill>
                <a:effectLst/>
                <a:latin typeface="+mn-lt"/>
                <a:ea typeface="+mn-ea"/>
                <a:cs typeface="+mn-cs"/>
              </a:rPr>
              <a:t>El le dijo: ¿Por qué me llamas bueno? Ninguno hay bueno sino uno: Dios. Mas si quieres entrar en la vida, guarda los mandamientos.</a:t>
            </a:r>
          </a:p>
          <a:p>
            <a:r>
              <a:rPr lang="es-ES" sz="1200" b="0" kern="1200" dirty="0">
                <a:solidFill>
                  <a:schemeClr val="tx1"/>
                </a:solidFill>
                <a:effectLst/>
                <a:latin typeface="+mn-lt"/>
                <a:ea typeface="+mn-ea"/>
                <a:cs typeface="+mn-cs"/>
              </a:rPr>
              <a:t>Le dijo: ¿Cuáles? Y Jesús dijo: No matarás. No adulterarás. No hurtarás. No dirás falso testimonio. Honra a tu padre y a tu madre; y, amarás a tu prójimo como a ti mismo."</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39</a:t>
            </a:fld>
            <a:endParaRPr lang="es-ES"/>
          </a:p>
        </p:txBody>
      </p:sp>
    </p:spTree>
    <p:extLst>
      <p:ext uri="{BB962C8B-B14F-4D97-AF65-F5344CB8AC3E}">
        <p14:creationId xmlns:p14="http://schemas.microsoft.com/office/powerpoint/2010/main" val="19718368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12. ¿Quiénes se llevarán un gran chasco en el día del juicio?</a:t>
            </a:r>
            <a:endParaRPr lang="es-ES"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40</a:t>
            </a:fld>
            <a:endParaRPr lang="es-ES"/>
          </a:p>
        </p:txBody>
      </p:sp>
    </p:spTree>
    <p:extLst>
      <p:ext uri="{BB962C8B-B14F-4D97-AF65-F5344CB8AC3E}">
        <p14:creationId xmlns:p14="http://schemas.microsoft.com/office/powerpoint/2010/main" val="35997922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Los que dijeron </a:t>
            </a:r>
            <a:r>
              <a:rPr lang="es-ES_tradnl" sz="1200" i="1" u="sng" kern="1200" dirty="0">
                <a:solidFill>
                  <a:schemeClr val="tx1"/>
                </a:solidFill>
                <a:effectLst/>
                <a:latin typeface="+mn-lt"/>
                <a:ea typeface="+mn-ea"/>
                <a:cs typeface="+mn-cs"/>
              </a:rPr>
              <a:t>Señor, Señor.</a:t>
            </a:r>
            <a:r>
              <a:rPr lang="es-ES_tradnl" sz="1200" kern="1200" dirty="0">
                <a:solidFill>
                  <a:schemeClr val="tx1"/>
                </a:solidFill>
                <a:effectLst/>
                <a:latin typeface="+mn-lt"/>
                <a:ea typeface="+mn-ea"/>
                <a:cs typeface="+mn-cs"/>
              </a:rPr>
              <a:t>  y no hicieron la  </a:t>
            </a:r>
            <a:r>
              <a:rPr lang="es-ES_tradnl" sz="1200" i="1" u="sng" kern="1200" dirty="0">
                <a:solidFill>
                  <a:schemeClr val="tx1"/>
                </a:solidFill>
                <a:effectLst/>
                <a:latin typeface="+mn-lt"/>
                <a:ea typeface="+mn-ea"/>
                <a:cs typeface="+mn-cs"/>
              </a:rPr>
              <a:t>voluntad del Padre celestial.</a:t>
            </a:r>
            <a:endParaRPr lang="es-ES" sz="1200" b="1" i="0" kern="1200" dirty="0">
              <a:solidFill>
                <a:schemeClr val="tx1"/>
              </a:solidFill>
              <a:effectLst/>
              <a:latin typeface="+mn-lt"/>
              <a:ea typeface="+mn-ea"/>
              <a:cs typeface="+mn-cs"/>
            </a:endParaRPr>
          </a:p>
          <a:p>
            <a:r>
              <a:rPr lang="es-ES" sz="1200" b="1" i="0" kern="1200" dirty="0">
                <a:solidFill>
                  <a:schemeClr val="tx1"/>
                </a:solidFill>
                <a:effectLst/>
                <a:latin typeface="+mn-lt"/>
                <a:ea typeface="+mn-ea"/>
                <a:cs typeface="+mn-cs"/>
              </a:rPr>
              <a:t>Mateo 7:21-23</a:t>
            </a:r>
          </a:p>
          <a:p>
            <a:r>
              <a:rPr lang="es-ES" sz="1200" kern="1200" dirty="0">
                <a:solidFill>
                  <a:schemeClr val="tx1"/>
                </a:solidFill>
                <a:effectLst/>
                <a:latin typeface="+mn-lt"/>
                <a:ea typeface="+mn-ea"/>
                <a:cs typeface="+mn-cs"/>
              </a:rPr>
              <a:t>"No todo el que me dice: Señor, Señor, entrará en el reino de los cielos, sino el que hace la voluntad de mi Padre que está en los cielos.</a:t>
            </a:r>
          </a:p>
          <a:p>
            <a:r>
              <a:rPr lang="es-ES" sz="1200" kern="1200" dirty="0">
                <a:solidFill>
                  <a:schemeClr val="tx1"/>
                </a:solidFill>
                <a:effectLst/>
                <a:latin typeface="+mn-lt"/>
                <a:ea typeface="+mn-ea"/>
                <a:cs typeface="+mn-cs"/>
              </a:rPr>
              <a:t>Muchos me dirán en aquel día: Señor, Señor, ¿no profetizamos en tu nombre, y en tu nombre echamos fuera demonios, y en tu nombre hicimos muchos milagros?</a:t>
            </a:r>
          </a:p>
          <a:p>
            <a:r>
              <a:rPr lang="es-ES" sz="1200" kern="1200" dirty="0">
                <a:solidFill>
                  <a:schemeClr val="tx1"/>
                </a:solidFill>
                <a:effectLst/>
                <a:latin typeface="+mn-lt"/>
                <a:ea typeface="+mn-ea"/>
                <a:cs typeface="+mn-cs"/>
              </a:rPr>
              <a:t>Y entonces les declararé: Nunca os conocí; apartaos de mí, hacedores de maldad."</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41</a:t>
            </a:fld>
            <a:endParaRPr lang="es-ES"/>
          </a:p>
        </p:txBody>
      </p:sp>
    </p:spTree>
    <p:extLst>
      <p:ext uri="{BB962C8B-B14F-4D97-AF65-F5344CB8AC3E}">
        <p14:creationId xmlns:p14="http://schemas.microsoft.com/office/powerpoint/2010/main" val="1971836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a) Las naciones del mundo viven alarmadas por la inseguridad y la amenaza del hambre. La Asamblea General de las Naciones Unidas convoca a conferencias en las que participan más de 150 países en favor del desarme. Se ha comprobado que por minuto se gastan más de dos millones de dólares en armas en el mundo. El comité preparatorio aprobó por unanimidad una declaración final, que concluye así:-</a:t>
            </a:r>
          </a:p>
          <a:p>
            <a:r>
              <a:rPr lang="es-ES" dirty="0"/>
              <a:t>"Se está poniendo en peligro a nuestro planeta con arsenales que pueden hacerlo saltar por los aires, con la carga de los gastos militares que pueden hundirlo y con la falta de satisfacción de las necesidades fundamentales de las dos terceras partes de su población que subsisten con menos de un tercio de sus recursos.</a:t>
            </a:r>
          </a:p>
          <a:p>
            <a:r>
              <a:rPr lang="es-ES" dirty="0"/>
              <a:t>Debemos adoptar la posición de testigos impotentes de un avance hacia una mayor seguridad a un menor costo?</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a:t>
            </a:fld>
            <a:endParaRPr lang="es-ES"/>
          </a:p>
        </p:txBody>
      </p:sp>
    </p:spTree>
    <p:extLst>
      <p:ext uri="{BB962C8B-B14F-4D97-AF65-F5344CB8AC3E}">
        <p14:creationId xmlns:p14="http://schemas.microsoft.com/office/powerpoint/2010/main" val="19718368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13. Pero, ¿es posible guardar la ley de Dios?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42</a:t>
            </a:fld>
            <a:endParaRPr lang="es-ES"/>
          </a:p>
        </p:txBody>
      </p:sp>
    </p:spTree>
    <p:extLst>
      <p:ext uri="{BB962C8B-B14F-4D97-AF65-F5344CB8AC3E}">
        <p14:creationId xmlns:p14="http://schemas.microsoft.com/office/powerpoint/2010/main" val="35997922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Los que viven según la carne (personas carnales),</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no </a:t>
            </a:r>
            <a:r>
              <a:rPr lang="es-ES_tradnl" sz="1200" b="1" kern="1200" dirty="0">
                <a:solidFill>
                  <a:schemeClr val="tx1"/>
                </a:solidFill>
                <a:effectLst/>
                <a:latin typeface="+mn-lt"/>
                <a:ea typeface="+mn-ea"/>
                <a:cs typeface="+mn-cs"/>
              </a:rPr>
              <a:t> </a:t>
            </a:r>
            <a:r>
              <a:rPr lang="es-ES_tradnl" sz="1200" i="1" u="sng" kern="1200" dirty="0">
                <a:solidFill>
                  <a:schemeClr val="tx1"/>
                </a:solidFill>
                <a:effectLst/>
                <a:latin typeface="+mn-lt"/>
                <a:ea typeface="+mn-ea"/>
                <a:cs typeface="+mn-cs"/>
              </a:rPr>
              <a:t>pueden agradar a Dios ni sujetarse a su ley.</a:t>
            </a:r>
            <a:endParaRPr lang="es-ES_tradnl"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a) </a:t>
            </a:r>
            <a:r>
              <a:rPr lang="es-ES_tradnl" sz="1200" b="1" kern="1200" dirty="0">
                <a:solidFill>
                  <a:schemeClr val="tx1"/>
                </a:solidFill>
                <a:effectLst/>
                <a:latin typeface="+mn-lt"/>
                <a:ea typeface="+mn-ea"/>
                <a:cs typeface="+mn-cs"/>
              </a:rPr>
              <a:t>Romanos 8:5-8</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Porque los que son de la carne piensan en las cosas de la carne; pero los que son del Espíritu, en las cosas del Espíritu.</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Porque el ocuparse de la carne es muerte, pero el ocuparse del Espíritu es vida y paz.</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Por cuanto los designios de la carne son enemistad contra Dios; porque no se sujetan a la ley de Dios, ni tampoco pueden; y los que viven según la carne no pueden agradar a Dios.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43</a:t>
            </a:fld>
            <a:endParaRPr lang="es-ES"/>
          </a:p>
        </p:txBody>
      </p:sp>
    </p:spTree>
    <p:extLst>
      <p:ext uri="{BB962C8B-B14F-4D97-AF65-F5344CB8AC3E}">
        <p14:creationId xmlns:p14="http://schemas.microsoft.com/office/powerpoint/2010/main" val="19718368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Cuando el amor de Dios llene nuestro corazón veremos que sus mandamientos no son  </a:t>
            </a:r>
            <a:r>
              <a:rPr lang="es-ES_tradnl" sz="1200" i="1" u="sng" kern="1200" dirty="0">
                <a:solidFill>
                  <a:schemeClr val="tx1"/>
                </a:solidFill>
                <a:effectLst/>
                <a:latin typeface="+mn-lt"/>
                <a:ea typeface="+mn-ea"/>
                <a:cs typeface="+mn-cs"/>
              </a:rPr>
              <a:t>gravosos.</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b)</a:t>
            </a:r>
            <a:r>
              <a:rPr lang="es-ES_tradnl" sz="1200" b="1" kern="1200" dirty="0">
                <a:solidFill>
                  <a:schemeClr val="tx1"/>
                </a:solidFill>
                <a:effectLst/>
                <a:latin typeface="+mn-lt"/>
                <a:ea typeface="+mn-ea"/>
                <a:cs typeface="+mn-cs"/>
              </a:rPr>
              <a:t> 1 Juan 5:2-3 </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En esto conocemos que amamos a los hijos de Dios, cuando amamos a Dios, y guardamos sus mandamientos.</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Pues este es el amor a Dios, que guardemos sus mandamientos; y sus mandamientos no son gravosos.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44</a:t>
            </a:fld>
            <a:endParaRPr lang="es-ES"/>
          </a:p>
        </p:txBody>
      </p:sp>
    </p:spTree>
    <p:extLst>
      <p:ext uri="{BB962C8B-B14F-4D97-AF65-F5344CB8AC3E}">
        <p14:creationId xmlns:p14="http://schemas.microsoft.com/office/powerpoint/2010/main" val="19718368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14. ¿Cómo se puede conocer al verdadero cristiano?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45</a:t>
            </a:fld>
            <a:endParaRPr lang="es-ES"/>
          </a:p>
        </p:txBody>
      </p:sp>
    </p:spTree>
    <p:extLst>
      <p:ext uri="{BB962C8B-B14F-4D97-AF65-F5344CB8AC3E}">
        <p14:creationId xmlns:p14="http://schemas.microsoft.com/office/powerpoint/2010/main" val="35997922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1 Juan 2:3-6</a:t>
            </a:r>
          </a:p>
          <a:p>
            <a:r>
              <a:rPr lang="es-ES" sz="1200" kern="1200" dirty="0">
                <a:solidFill>
                  <a:schemeClr val="tx1"/>
                </a:solidFill>
                <a:effectLst/>
                <a:latin typeface="+mn-lt"/>
                <a:ea typeface="+mn-ea"/>
                <a:cs typeface="+mn-cs"/>
              </a:rPr>
              <a:t>"Y en esto sabemos que nosotros le conocemos, si guardamos sus mandamientos.</a:t>
            </a:r>
          </a:p>
          <a:p>
            <a:r>
              <a:rPr lang="es-ES" sz="1200" kern="1200" dirty="0">
                <a:solidFill>
                  <a:schemeClr val="tx1"/>
                </a:solidFill>
                <a:effectLst/>
                <a:latin typeface="+mn-lt"/>
                <a:ea typeface="+mn-ea"/>
                <a:cs typeface="+mn-cs"/>
              </a:rPr>
              <a:t>El que dice: Yo le conozco, y no guarda sus mandamientos, el tal es mentiroso, y la verdad no está en él; pero el que guarda su palabra, en éste verdaderamente el amor de Dios se ha perfeccionado; por esto sabemos que estamos en él.</a:t>
            </a:r>
          </a:p>
          <a:p>
            <a:r>
              <a:rPr lang="es-ES" sz="1200" kern="1200" dirty="0">
                <a:solidFill>
                  <a:schemeClr val="tx1"/>
                </a:solidFill>
                <a:effectLst/>
                <a:latin typeface="+mn-lt"/>
                <a:ea typeface="+mn-ea"/>
                <a:cs typeface="+mn-cs"/>
              </a:rPr>
              <a:t>El que dice que permanece en él, debe andar como él anduvo."</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46</a:t>
            </a:fld>
            <a:endParaRPr lang="es-ES"/>
          </a:p>
        </p:txBody>
      </p:sp>
    </p:spTree>
    <p:extLst>
      <p:ext uri="{BB962C8B-B14F-4D97-AF65-F5344CB8AC3E}">
        <p14:creationId xmlns:p14="http://schemas.microsoft.com/office/powerpoint/2010/main" val="19718368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La eterna ley de Dios debe ser nuestro programa de vida, y regir nuestra conducta. Es tan inmutable como lo es Dios.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47</a:t>
            </a:fld>
            <a:endParaRPr lang="es-ES"/>
          </a:p>
        </p:txBody>
      </p:sp>
    </p:spTree>
    <p:extLst>
      <p:ext uri="{BB962C8B-B14F-4D97-AF65-F5344CB8AC3E}">
        <p14:creationId xmlns:p14="http://schemas.microsoft.com/office/powerpoint/2010/main" val="16116182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15. ¿Qué promesas da Dios a los que guardan sus mandamientos?</a:t>
            </a:r>
            <a:endParaRPr lang="es-ES"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48</a:t>
            </a:fld>
            <a:endParaRPr lang="es-ES"/>
          </a:p>
        </p:txBody>
      </p:sp>
    </p:spTree>
    <p:extLst>
      <p:ext uri="{BB962C8B-B14F-4D97-AF65-F5344CB8AC3E}">
        <p14:creationId xmlns:p14="http://schemas.microsoft.com/office/powerpoint/2010/main" val="35997922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Tendremos  </a:t>
            </a:r>
            <a:r>
              <a:rPr lang="es-ES_tradnl" sz="1200" i="1" u="sng" kern="1200" dirty="0">
                <a:solidFill>
                  <a:schemeClr val="tx1"/>
                </a:solidFill>
                <a:effectLst/>
                <a:latin typeface="+mn-lt"/>
                <a:ea typeface="+mn-ea"/>
                <a:cs typeface="+mn-cs"/>
              </a:rPr>
              <a:t>prosperidad.</a:t>
            </a:r>
            <a:endParaRPr lang="es-ES_tradnl" sz="1200" b="1"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Deuteronomio 5:29</a:t>
            </a:r>
          </a:p>
          <a:p>
            <a:r>
              <a:rPr lang="es-ES_tradnl" sz="1200" kern="1200" dirty="0">
                <a:solidFill>
                  <a:schemeClr val="tx1"/>
                </a:solidFill>
                <a:effectLst/>
                <a:latin typeface="+mn-lt"/>
                <a:ea typeface="+mn-ea"/>
                <a:cs typeface="+mn-cs"/>
              </a:rPr>
              <a:t>¡Quién diera que tuviesen tal corazón, que me temiesen y guardasen todos los días todos mis mandamientos, para que a ellos y a sus hijos les fuese bien para siempre!</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49</a:t>
            </a:fld>
            <a:endParaRPr lang="es-ES"/>
          </a:p>
        </p:txBody>
      </p:sp>
    </p:spTree>
    <p:extLst>
      <p:ext uri="{BB962C8B-B14F-4D97-AF65-F5344CB8AC3E}">
        <p14:creationId xmlns:p14="http://schemas.microsoft.com/office/powerpoint/2010/main" val="19718368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Nuestro corazón se inundará de paz.</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Salmos 119:165</a:t>
            </a:r>
          </a:p>
          <a:p>
            <a:r>
              <a:rPr lang="es-ES" sz="1200" kern="1200" dirty="0">
                <a:solidFill>
                  <a:schemeClr val="tx1"/>
                </a:solidFill>
                <a:effectLst/>
                <a:latin typeface="+mn-lt"/>
                <a:ea typeface="+mn-ea"/>
                <a:cs typeface="+mn-cs"/>
              </a:rPr>
              <a:t>Mucha paz tienen los que aman tu ley,</a:t>
            </a:r>
          </a:p>
          <a:p>
            <a:r>
              <a:rPr lang="es-ES" sz="1200" kern="1200" dirty="0">
                <a:solidFill>
                  <a:schemeClr val="tx1"/>
                </a:solidFill>
                <a:effectLst/>
                <a:latin typeface="+mn-lt"/>
                <a:ea typeface="+mn-ea"/>
                <a:cs typeface="+mn-cs"/>
              </a:rPr>
              <a:t>Y no hay para ellos tropiezo.</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50</a:t>
            </a:fld>
            <a:endParaRPr lang="es-ES"/>
          </a:p>
        </p:txBody>
      </p:sp>
    </p:spTree>
    <p:extLst>
      <p:ext uri="{BB962C8B-B14F-4D97-AF65-F5344CB8AC3E}">
        <p14:creationId xmlns:p14="http://schemas.microsoft.com/office/powerpoint/2010/main" val="19718368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Un pobre mendigo tocaba su viejo violín sobre un concurrido puente, la gente pasaba, pero nadie echaba una moneda en el sombrero que él había colocado. De pronto pasó un hombre y el mendigo, con mirada suplicante, parecía que quería decirle: "Dame una moneda".</a:t>
            </a:r>
          </a:p>
          <a:p>
            <a:r>
              <a:rPr lang="es-ES" dirty="0"/>
              <a:t>El hombre se detuvo un momento y le dijo: "Amigo, no tengo dinero, pero lo que tengo te doy. Préstame tu violín."</a:t>
            </a:r>
          </a:p>
          <a:p>
            <a:r>
              <a:rPr lang="es-ES" dirty="0"/>
              <a:t>Después de afinar aquel rústico instrumento, comenzó a tocar con notable maestría las más dulces melodías. El público era cada vez más numeroso y a su vez el arrugado sombrero comenzó a llenarse de monedas incluso de gran valor. Entre la gente que escuchaba muy atentamente alguien comentó: "El violín del mendigo en las manos del maestro". Aquel hombre que ejecutaba tan hermosas melodías era Paganini mismo.</a:t>
            </a:r>
          </a:p>
          <a:p>
            <a:endParaRPr lang="es-ES" dirty="0"/>
          </a:p>
          <a:p>
            <a:r>
              <a:rPr lang="es-ES" dirty="0"/>
              <a:t>Nosotros somos como ese desafinado instrumento. No somos capaces de obedecer a Dios con nuestras fuerzas, pero si Cristo vive en nosotros, nos utiliza, podrá arrancar también de nosotros, la dulce melodía de fe, amor y obediencia..</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51</a:t>
            </a:fld>
            <a:endParaRPr lang="es-ES"/>
          </a:p>
        </p:txBody>
      </p:sp>
    </p:spTree>
    <p:extLst>
      <p:ext uri="{BB962C8B-B14F-4D97-AF65-F5344CB8AC3E}">
        <p14:creationId xmlns:p14="http://schemas.microsoft.com/office/powerpoint/2010/main" val="1994033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b) Se buscan soluciones políticas a través de numerosos tratados, también soluciones militares intentando colocar armas defensivas en el espacio exterior, o atemorizar al enemigo con superioridad estratégica, pero no hay solución. </a:t>
            </a:r>
          </a:p>
          <a:p>
            <a:r>
              <a:rPr lang="es-ES" dirty="0"/>
              <a:t>La FAO ha organizado un flujo de ayuda para paliar el hambre, en </a:t>
            </a:r>
            <a:r>
              <a:rPr lang="es-ES" dirty="0" err="1"/>
              <a:t>Africa</a:t>
            </a:r>
            <a:r>
              <a:rPr lang="es-ES" dirty="0"/>
              <a:t>.</a:t>
            </a:r>
          </a:p>
          <a:p>
            <a:r>
              <a:rPr lang="es-ES" dirty="0"/>
              <a:t>- Las fuerzas de seguridad tratan de controlar la delincuencia urbana y detener los robos, pero no hay éxito.</a:t>
            </a:r>
          </a:p>
          <a:p>
            <a:r>
              <a:rPr lang="es-ES" dirty="0"/>
              <a:t>- Sicólogos, psiquiatras y clérigos tratan de hallar soluciones a la creciente angustia que domina a millones, sin obtener respuesta. Ignoran la verdadera causa y la fórmula que reveló el autor de la vida.</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a:t>
            </a:fld>
            <a:endParaRPr lang="es-ES"/>
          </a:p>
        </p:txBody>
      </p:sp>
    </p:spTree>
    <p:extLst>
      <p:ext uri="{BB962C8B-B14F-4D97-AF65-F5344CB8AC3E}">
        <p14:creationId xmlns:p14="http://schemas.microsoft.com/office/powerpoint/2010/main" val="19718368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a:t>¿Desea usted hacer suyas la bendiciones que Dios ofrece a los que guardan sus mandamientos? ¿Se propone usted obedecer los eternos principios de  su santa ley?</a:t>
            </a:r>
          </a:p>
          <a:p>
            <a:r>
              <a:rPr lang="es-ES" sz="12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Gracias Señor, por tu Perfecto Programa!</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52</a:t>
            </a:fld>
            <a:endParaRPr lang="es-ES"/>
          </a:p>
        </p:txBody>
      </p:sp>
    </p:spTree>
    <p:extLst>
      <p:ext uri="{BB962C8B-B14F-4D97-AF65-F5344CB8AC3E}">
        <p14:creationId xmlns:p14="http://schemas.microsoft.com/office/powerpoint/2010/main" val="1820284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a) </a:t>
            </a:r>
            <a:r>
              <a:rPr lang="es-ES_tradnl" sz="1200" b="1" kern="1200" dirty="0">
                <a:solidFill>
                  <a:schemeClr val="tx1"/>
                </a:solidFill>
                <a:effectLst/>
                <a:latin typeface="+mn-lt"/>
                <a:ea typeface="+mn-ea"/>
                <a:cs typeface="+mn-cs"/>
              </a:rPr>
              <a:t>Jeremías 2:13</a:t>
            </a:r>
            <a:r>
              <a:rPr lang="es-ES_tradnl" sz="1200" kern="1200" dirty="0">
                <a:solidFill>
                  <a:schemeClr val="tx1"/>
                </a:solidFill>
                <a:effectLst/>
                <a:latin typeface="+mn-lt"/>
                <a:ea typeface="+mn-ea"/>
                <a:cs typeface="+mn-cs"/>
              </a:rPr>
              <a:t>. Dejaron a </a:t>
            </a:r>
            <a:r>
              <a:rPr lang="es-ES_tradnl" sz="1200" u="sng" kern="1200" dirty="0">
                <a:solidFill>
                  <a:schemeClr val="tx1"/>
                </a:solidFill>
                <a:effectLst/>
                <a:latin typeface="+mn-lt"/>
                <a:ea typeface="+mn-ea"/>
                <a:cs typeface="+mn-cs"/>
              </a:rPr>
              <a:t>Dios.</a:t>
            </a:r>
            <a:endParaRPr lang="es-ES" sz="1200" kern="1200" dirty="0">
              <a:solidFill>
                <a:schemeClr val="tx1"/>
              </a:solidFill>
              <a:effectLst/>
              <a:latin typeface="+mn-lt"/>
              <a:ea typeface="+mn-ea"/>
              <a:cs typeface="+mn-cs"/>
            </a:endParaRPr>
          </a:p>
          <a:p>
            <a:r>
              <a:rPr lang="es-ES" dirty="0"/>
              <a:t>"Porque dos males ha hecho mi pueblo: </a:t>
            </a:r>
          </a:p>
          <a:p>
            <a:r>
              <a:rPr lang="es-ES" dirty="0"/>
              <a:t>me dejaron a mí, fuente de agua viva, y cavaron para sí cisternas, cisternas rotas que no retienen agua."</a:t>
            </a: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a:t>
            </a:fld>
            <a:endParaRPr lang="es-ES"/>
          </a:p>
        </p:txBody>
      </p:sp>
    </p:spTree>
    <p:extLst>
      <p:ext uri="{BB962C8B-B14F-4D97-AF65-F5344CB8AC3E}">
        <p14:creationId xmlns:p14="http://schemas.microsoft.com/office/powerpoint/2010/main" val="2171865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b) </a:t>
            </a:r>
            <a:r>
              <a:rPr lang="es-ES" sz="12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Isaías 24:5-6</a:t>
            </a:r>
            <a:r>
              <a:rPr lang="es-ES_tradnl" sz="1200" kern="1200" dirty="0">
                <a:solidFill>
                  <a:schemeClr val="tx1"/>
                </a:solidFill>
                <a:effectLst/>
                <a:latin typeface="+mn-lt"/>
                <a:ea typeface="+mn-ea"/>
                <a:cs typeface="+mn-cs"/>
              </a:rPr>
              <a:t>. Porque traspasaron </a:t>
            </a:r>
            <a:r>
              <a:rPr lang="es-ES_tradnl" sz="1200" u="sng" kern="1200" dirty="0">
                <a:solidFill>
                  <a:schemeClr val="tx1"/>
                </a:solidFill>
                <a:effectLst/>
                <a:latin typeface="+mn-lt"/>
                <a:ea typeface="+mn-ea"/>
                <a:cs typeface="+mn-cs"/>
              </a:rPr>
              <a:t> la ley </a:t>
            </a:r>
            <a:r>
              <a:rPr lang="es-ES_tradnl" sz="1200" kern="1200" dirty="0">
                <a:solidFill>
                  <a:schemeClr val="tx1"/>
                </a:solidFill>
                <a:effectLst/>
                <a:latin typeface="+mn-lt"/>
                <a:ea typeface="+mn-ea"/>
                <a:cs typeface="+mn-cs"/>
              </a:rPr>
              <a:t> de Dios.</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b="0" i="0" kern="1200" dirty="0">
                <a:solidFill>
                  <a:schemeClr val="tx1"/>
                </a:solidFill>
                <a:effectLst/>
                <a:latin typeface="+mn-lt"/>
                <a:ea typeface="+mn-ea"/>
                <a:cs typeface="+mn-cs"/>
              </a:rPr>
              <a:t>Y la tierra se contaminó bajo sus moradores; porque traspasaron las leyes, falsearon el derecho, quebrantaron el pacto sempiterno.</a:t>
            </a:r>
          </a:p>
          <a:p>
            <a:r>
              <a:rPr lang="es-ES" sz="1200" b="0" i="0" kern="1200" dirty="0">
                <a:solidFill>
                  <a:schemeClr val="tx1"/>
                </a:solidFill>
                <a:effectLst/>
                <a:latin typeface="+mn-lt"/>
                <a:ea typeface="+mn-ea"/>
                <a:cs typeface="+mn-cs"/>
              </a:rPr>
              <a:t>Por esta causa la maldición consumió la tierra, y sus moradores fueron asolados; por esta causa fueron consumidos los habitantes de la tierra, y disminuyeron los hombres.</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8</a:t>
            </a:fld>
            <a:endParaRPr lang="es-ES"/>
          </a:p>
        </p:txBody>
      </p:sp>
    </p:spTree>
    <p:extLst>
      <p:ext uri="{BB962C8B-B14F-4D97-AF65-F5344CB8AC3E}">
        <p14:creationId xmlns:p14="http://schemas.microsoft.com/office/powerpoint/2010/main" val="2171865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2. ¿Qué principios fueron colocados en el hombre en el Edén?</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0" kern="1200" dirty="0">
                <a:solidFill>
                  <a:schemeClr val="tx1"/>
                </a:solidFill>
                <a:effectLst/>
                <a:latin typeface="+mn-lt"/>
                <a:ea typeface="+mn-ea"/>
                <a:cs typeface="+mn-cs"/>
              </a:rPr>
              <a:t>(Génesis 2:17, 18, 3)</a:t>
            </a:r>
            <a:endParaRPr lang="es-ES"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10</a:t>
            </a:fld>
            <a:endParaRPr lang="es-ES"/>
          </a:p>
        </p:txBody>
      </p:sp>
    </p:spTree>
    <p:extLst>
      <p:ext uri="{BB962C8B-B14F-4D97-AF65-F5344CB8AC3E}">
        <p14:creationId xmlns:p14="http://schemas.microsoft.com/office/powerpoint/2010/main" val="3599792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a)</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Los principios de la Santa Ley de Dios. No hurtarás de ese árbol, no codiciarás, el matrimonio, el día de reposo y otros.</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b)</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Sin la ley no hubiese existido el pecado. Romanos 4:15.</a:t>
            </a:r>
            <a:endParaRPr lang="es-ES" sz="1200" kern="1200" dirty="0">
              <a:solidFill>
                <a:schemeClr val="tx1"/>
              </a:solidFill>
              <a:effectLst/>
              <a:latin typeface="+mn-lt"/>
              <a:ea typeface="+mn-ea"/>
              <a:cs typeface="+mn-cs"/>
            </a:endParaRPr>
          </a:p>
          <a:p>
            <a:r>
              <a:rPr lang="es-ES" sz="1200" b="0" i="0" kern="1200" dirty="0">
                <a:solidFill>
                  <a:schemeClr val="tx1"/>
                </a:solidFill>
                <a:effectLst/>
                <a:latin typeface="+mn-lt"/>
                <a:ea typeface="+mn-ea"/>
                <a:cs typeface="+mn-cs"/>
              </a:rPr>
              <a:t>"Pues la ley produce ira; pero donde no hay ley, tampoco hay transgresión."</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11</a:t>
            </a:fld>
            <a:endParaRPr lang="es-ES"/>
          </a:p>
        </p:txBody>
      </p:sp>
    </p:spTree>
    <p:extLst>
      <p:ext uri="{BB962C8B-B14F-4D97-AF65-F5344CB8AC3E}">
        <p14:creationId xmlns:p14="http://schemas.microsoft.com/office/powerpoint/2010/main" val="3195184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4105178971"/>
      </p:ext>
    </p:extLst>
  </p:cSld>
  <p:clrMapOvr>
    <a:masterClrMapping/>
  </p:clrMapOvr>
  <p:transition spd="med">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421566269"/>
      </p:ext>
    </p:extLst>
  </p:cSld>
  <p:clrMapOvr>
    <a:masterClrMapping/>
  </p:clrMapOvr>
  <p:transition spd="med">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674778120"/>
      </p:ext>
    </p:extLst>
  </p:cSld>
  <p:clrMapOvr>
    <a:masterClrMapping/>
  </p:clrMapOvr>
  <p:transition spd="med">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018695154"/>
      </p:ext>
    </p:extLst>
  </p:cSld>
  <p:clrMapOvr>
    <a:masterClrMapping/>
  </p:clrMapOvr>
  <p:transition spd="med">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279988351"/>
      </p:ext>
    </p:extLst>
  </p:cSld>
  <p:clrMapOvr>
    <a:masterClrMapping/>
  </p:clrMapOvr>
  <p:transition spd="med">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125754298"/>
      </p:ext>
    </p:extLst>
  </p:cSld>
  <p:clrMapOvr>
    <a:masterClrMapping/>
  </p:clrMapOvr>
  <p:transition spd="med">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893279541"/>
      </p:ext>
    </p:extLst>
  </p:cSld>
  <p:clrMapOvr>
    <a:masterClrMapping/>
  </p:clrMapOvr>
  <p:transition spd="med">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352833425"/>
      </p:ext>
    </p:extLst>
  </p:cSld>
  <p:clrMapOvr>
    <a:masterClrMapping/>
  </p:clrMapOvr>
  <p:transition spd="med">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281493283"/>
      </p:ext>
    </p:extLst>
  </p:cSld>
  <p:clrMapOvr>
    <a:masterClrMapping/>
  </p:clrMapOvr>
  <p:transition spd="med">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846252456"/>
      </p:ext>
    </p:extLst>
  </p:cSld>
  <p:clrMapOvr>
    <a:masterClrMapping/>
  </p:clrMapOvr>
  <p:transition spd="med">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582283163"/>
      </p:ext>
    </p:extLst>
  </p:cSld>
  <p:clrMapOvr>
    <a:masterClrMapping/>
  </p:clrMapOvr>
  <p:transition spd="med">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CDC87-140F-4FB9-8131-42EAC3962AF7}" type="datetimeFigureOut">
              <a:rPr lang="es-ES" smtClean="0"/>
              <a:t>20/01/2022</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6C538-319D-4353-B6DD-0834C40CB35E}" type="slidenum">
              <a:rPr lang="es-ES" smtClean="0"/>
              <a:t>‹Nº›</a:t>
            </a:fld>
            <a:endParaRPr lang="es-ES"/>
          </a:p>
        </p:txBody>
      </p:sp>
    </p:spTree>
    <p:extLst>
      <p:ext uri="{BB962C8B-B14F-4D97-AF65-F5344CB8AC3E}">
        <p14:creationId xmlns:p14="http://schemas.microsoft.com/office/powerpoint/2010/main" val="2996072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dissolve/>
  </p:transition>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0" i="0" u="none"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2" descr="J:\Mis Docs\_Multimedia IMS\Curso Biblico PPS\titulo princip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6301208" y="4222368"/>
            <a:ext cx="7632848" cy="2349361"/>
          </a:xfrm>
          <a:prstGeom prst="rect">
            <a:avLst/>
          </a:prstGeom>
          <a:noFill/>
          <a:effectLst>
            <a:glow rad="736600">
              <a:schemeClr val="bg1">
                <a:alpha val="54000"/>
              </a:schemeClr>
            </a:glow>
            <a:softEdge rad="190500"/>
          </a:effectLst>
        </p:spPr>
        <p:txBody>
          <a:bodyPr wrap="square">
            <a:spAutoFit/>
            <a:scene3d>
              <a:camera prst="perspectiveHeroicExtremeRightFacing" fov="2700000">
                <a:rot lat="799365" lon="19240058" rev="106935"/>
              </a:camera>
              <a:lightRig rig="contrasting" dir="t">
                <a:rot lat="0" lon="0" rev="6600000"/>
              </a:lightRig>
            </a:scene3d>
            <a:sp3d extrusionH="57150" contourW="6350" prstMaterial="metal">
              <a:bevelT w="127000" h="31750" prst="hardEdge"/>
              <a:contourClr>
                <a:srgbClr val="4471A6"/>
              </a:contourClr>
            </a:sp3d>
          </a:bodyPr>
          <a:lstStyle/>
          <a:p>
            <a:pPr algn="ctr">
              <a:lnSpc>
                <a:spcPts val="8800"/>
              </a:lnSpc>
            </a:pP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aos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 </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pÉs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 </a:t>
            </a:r>
            <a:b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b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de </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jesus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t>
            </a:r>
            <a:endParaRPr lang="es-ES" sz="8800" b="1"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endParaRPr>
          </a:p>
        </p:txBody>
      </p:sp>
    </p:spTree>
    <p:extLst>
      <p:ext uri="{BB962C8B-B14F-4D97-AF65-F5344CB8AC3E}">
        <p14:creationId xmlns:p14="http://schemas.microsoft.com/office/powerpoint/2010/main" val="9692035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1.38889E-6 0.01734 L 0.73229 -0.20648 " pathEditMode="relative" rAng="0" ptsTypes="AA">
                                      <p:cBhvr>
                                        <p:cTn id="6" dur="3000" fill="hold"/>
                                        <p:tgtEl>
                                          <p:spTgt spid="9"/>
                                        </p:tgtEl>
                                        <p:attrNameLst>
                                          <p:attrName>ppt_x</p:attrName>
                                          <p:attrName>ppt_y</p:attrName>
                                        </p:attrNameLst>
                                      </p:cBhvr>
                                      <p:rCtr x="36615" y="-111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J:\Mis Docs\_Multimedia IMS\Curso Biblico PPS\Tema 11\Tema 11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4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7504" y="2130820"/>
            <a:ext cx="8892479" cy="27383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glow" dir="tl">
                <a:rot lat="0" lon="0" rev="5400000"/>
              </a:lightRig>
            </a:scene3d>
            <a:sp3d contourW="12700">
              <a:bevelT w="25400" h="25400"/>
              <a:contourClr>
                <a:srgbClr val="00FF00"/>
              </a:contourClr>
            </a:sp3d>
          </a:bodyPr>
          <a:lstStyle/>
          <a:p>
            <a:pPr algn="ct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Que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princípios</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foram</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colocados no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coração</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do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homem</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no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Éden</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a:t>
            </a:r>
            <a:endParaRPr lang="en-US" sz="6000" b="1" u="none"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882832"/>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5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1\Tema 11 punt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24"/>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367210" y="3151973"/>
            <a:ext cx="288032" cy="292656"/>
          </a:xfrm>
          <a:prstGeom prst="rect">
            <a:avLst/>
          </a:prstGeom>
          <a:gradFill>
            <a:gsLst>
              <a:gs pos="0">
                <a:srgbClr val="FF0000">
                  <a:lumMod val="54000"/>
                </a:srgbClr>
              </a:gs>
              <a:gs pos="80000">
                <a:srgbClr val="FF0000"/>
              </a:gs>
              <a:gs pos="100000">
                <a:srgbClr val="FF0000">
                  <a:lumMod val="43000"/>
                  <a:lumOff val="57000"/>
                </a:srgb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cxnSp>
        <p:nvCxnSpPr>
          <p:cNvPr id="6" name="5 Conector recto"/>
          <p:cNvCxnSpPr>
            <a:stCxn id="3" idx="2"/>
          </p:cNvCxnSpPr>
          <p:nvPr/>
        </p:nvCxnSpPr>
        <p:spPr>
          <a:xfrm flipH="1">
            <a:off x="1475656" y="3444629"/>
            <a:ext cx="35570" cy="2371640"/>
          </a:xfrm>
          <a:prstGeom prst="line">
            <a:avLst/>
          </a:prstGeom>
          <a:ln>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10" name="9 Conector recto"/>
          <p:cNvCxnSpPr/>
          <p:nvPr/>
        </p:nvCxnSpPr>
        <p:spPr>
          <a:xfrm flipH="1">
            <a:off x="1475656" y="5805264"/>
            <a:ext cx="1039336" cy="0"/>
          </a:xfrm>
          <a:prstGeom prst="line">
            <a:avLst/>
          </a:prstGeom>
          <a:ln>
            <a:solidFill>
              <a:srgbClr val="FF0000"/>
            </a:solidFill>
          </a:ln>
        </p:spPr>
        <p:style>
          <a:lnRef idx="2">
            <a:schemeClr val="accent6"/>
          </a:lnRef>
          <a:fillRef idx="0">
            <a:schemeClr val="accent6"/>
          </a:fillRef>
          <a:effectRef idx="1">
            <a:schemeClr val="accent6"/>
          </a:effectRef>
          <a:fontRef idx="minor">
            <a:schemeClr val="tx1"/>
          </a:fontRef>
        </p:style>
      </p:cxnSp>
      <p:sp>
        <p:nvSpPr>
          <p:cNvPr id="13" name="12 Rectángulo"/>
          <p:cNvSpPr/>
          <p:nvPr/>
        </p:nvSpPr>
        <p:spPr>
          <a:xfrm>
            <a:off x="2458699" y="4314492"/>
            <a:ext cx="288032" cy="292656"/>
          </a:xfrm>
          <a:prstGeom prst="rect">
            <a:avLst/>
          </a:prstGeom>
          <a:gradFill>
            <a:gsLst>
              <a:gs pos="0">
                <a:srgbClr val="FF0000">
                  <a:lumMod val="54000"/>
                </a:srgbClr>
              </a:gs>
              <a:gs pos="80000">
                <a:srgbClr val="FF0000"/>
              </a:gs>
              <a:gs pos="100000">
                <a:srgbClr val="FF0000">
                  <a:lumMod val="43000"/>
                  <a:lumOff val="57000"/>
                </a:srgb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cxnSp>
        <p:nvCxnSpPr>
          <p:cNvPr id="14" name="13 Conector recto"/>
          <p:cNvCxnSpPr/>
          <p:nvPr/>
        </p:nvCxnSpPr>
        <p:spPr>
          <a:xfrm>
            <a:off x="2627784" y="4607148"/>
            <a:ext cx="0" cy="406028"/>
          </a:xfrm>
          <a:prstGeom prst="line">
            <a:avLst/>
          </a:prstGeom>
          <a:ln>
            <a:solidFill>
              <a:srgbClr val="FF0000"/>
            </a:solidFill>
          </a:ln>
        </p:spPr>
        <p:style>
          <a:lnRef idx="2">
            <a:schemeClr val="accent6"/>
          </a:lnRef>
          <a:fillRef idx="0">
            <a:schemeClr val="accent6"/>
          </a:fillRef>
          <a:effectRef idx="1">
            <a:schemeClr val="accent6"/>
          </a:effectRef>
          <a:fontRef idx="minor">
            <a:schemeClr val="tx1"/>
          </a:fontRef>
        </p:style>
      </p:cxnSp>
      <p:sp>
        <p:nvSpPr>
          <p:cNvPr id="4" name="Rectangle 3"/>
          <p:cNvSpPr>
            <a:spLocks noChangeArrowheads="1"/>
          </p:cNvSpPr>
          <p:nvPr/>
        </p:nvSpPr>
        <p:spPr bwMode="auto">
          <a:xfrm>
            <a:off x="2514992" y="5013176"/>
            <a:ext cx="4968552" cy="1368152"/>
          </a:xfrm>
          <a:prstGeom prst="rect">
            <a:avLst/>
          </a:prstGeom>
          <a:ln>
            <a:solidFill>
              <a:srgbClr val="FF0000"/>
            </a:solidFill>
          </a:ln>
        </p:spPr>
        <p:style>
          <a:lnRef idx="3">
            <a:schemeClr val="lt1"/>
          </a:lnRef>
          <a:fillRef idx="1">
            <a:schemeClr val="dk1"/>
          </a:fillRef>
          <a:effectRef idx="1">
            <a:schemeClr val="dk1"/>
          </a:effectRef>
          <a:fontRef idx="minor">
            <a:schemeClr val="lt1"/>
          </a:fontRef>
        </p:style>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Os </a:t>
            </a:r>
            <a:r>
              <a:rPr lang="es-ES" sz="36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princípios</a:t>
            </a: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da Santa </a:t>
            </a:r>
            <a:r>
              <a:rPr lang="es-ES" sz="36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Lei</a:t>
            </a: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Deus</a:t>
            </a:r>
            <a:endParaRPr lang="en-US" sz="3600" b="1" i="1" u="none"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cxnSp>
        <p:nvCxnSpPr>
          <p:cNvPr id="17" name="16 Conector recto"/>
          <p:cNvCxnSpPr/>
          <p:nvPr/>
        </p:nvCxnSpPr>
        <p:spPr>
          <a:xfrm flipH="1" flipV="1">
            <a:off x="2746731" y="4460820"/>
            <a:ext cx="565129" cy="1"/>
          </a:xfrm>
          <a:prstGeom prst="line">
            <a:avLst/>
          </a:prstGeom>
          <a:ln>
            <a:solidFill>
              <a:srgbClr val="FFFF00"/>
            </a:solidFill>
          </a:ln>
        </p:spPr>
        <p:style>
          <a:lnRef idx="2">
            <a:schemeClr val="accent6"/>
          </a:lnRef>
          <a:fillRef idx="0">
            <a:schemeClr val="accent6"/>
          </a:fillRef>
          <a:effectRef idx="1">
            <a:schemeClr val="accent6"/>
          </a:effectRef>
          <a:fontRef idx="minor">
            <a:schemeClr val="tx1"/>
          </a:fontRef>
        </p:style>
      </p:cxnSp>
      <p:cxnSp>
        <p:nvCxnSpPr>
          <p:cNvPr id="18" name="17 Conector recto"/>
          <p:cNvCxnSpPr/>
          <p:nvPr/>
        </p:nvCxnSpPr>
        <p:spPr>
          <a:xfrm>
            <a:off x="3311860" y="3501008"/>
            <a:ext cx="0" cy="972108"/>
          </a:xfrm>
          <a:prstGeom prst="line">
            <a:avLst/>
          </a:prstGeom>
          <a:ln>
            <a:solidFill>
              <a:srgbClr val="FFFF00"/>
            </a:solidFill>
          </a:ln>
        </p:spPr>
        <p:style>
          <a:lnRef idx="2">
            <a:schemeClr val="accent6"/>
          </a:lnRef>
          <a:fillRef idx="0">
            <a:schemeClr val="accent6"/>
          </a:fillRef>
          <a:effectRef idx="1">
            <a:schemeClr val="accent6"/>
          </a:effectRef>
          <a:fontRef idx="minor">
            <a:schemeClr val="tx1"/>
          </a:fontRef>
        </p:style>
      </p:cxnSp>
      <p:sp>
        <p:nvSpPr>
          <p:cNvPr id="24" name="Rectangle 3"/>
          <p:cNvSpPr>
            <a:spLocks noChangeArrowheads="1"/>
          </p:cNvSpPr>
          <p:nvPr/>
        </p:nvSpPr>
        <p:spPr bwMode="auto">
          <a:xfrm>
            <a:off x="2087724" y="2132856"/>
            <a:ext cx="4968552" cy="1368152"/>
          </a:xfrm>
          <a:prstGeom prst="rect">
            <a:avLst/>
          </a:prstGeom>
          <a:ln>
            <a:solidFill>
              <a:srgbClr val="FFFF00"/>
            </a:solidFill>
          </a:ln>
        </p:spPr>
        <p:style>
          <a:lnRef idx="3">
            <a:schemeClr val="lt1"/>
          </a:lnRef>
          <a:fillRef idx="1">
            <a:schemeClr val="dk1"/>
          </a:fillRef>
          <a:effectRef idx="1">
            <a:schemeClr val="dk1"/>
          </a:effectRef>
          <a:fontRef idx="minor">
            <a:schemeClr val="lt1"/>
          </a:fontRef>
        </p:style>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6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Sem</a:t>
            </a: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36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lei</a:t>
            </a: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teria</a:t>
            </a: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existido pecado</a:t>
            </a:r>
            <a:endParaRPr lang="en-US" sz="3600" b="1" i="1" u="none"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3740525388"/>
      </p:ext>
    </p:extLst>
  </p:cSld>
  <p:clrMapOvr>
    <a:masterClrMapping/>
  </p:clrMapOvr>
  <mc:AlternateContent xmlns:mc="http://schemas.openxmlformats.org/markup-compatibility/2006" xmlns:p14="http://schemas.microsoft.com/office/powerpoint/2010/main">
    <mc:Choice Requires="p14">
      <p:transition spd="slow" p14:dur="20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7" presetClass="emph" presetSubtype="0" fill="remove" grpId="1" nodeType="afterEffect">
                                  <p:stCondLst>
                                    <p:cond delay="0"/>
                                  </p:stCondLst>
                                  <p:childTnLst>
                                    <p:animClr clrSpc="rgb" dir="cw">
                                      <p:cBhvr override="childStyle">
                                        <p:cTn id="10" dur="250" autoRev="1" fill="remove"/>
                                        <p:tgtEl>
                                          <p:spTgt spid="3"/>
                                        </p:tgtEl>
                                        <p:attrNameLst>
                                          <p:attrName>style.color</p:attrName>
                                        </p:attrNameLst>
                                      </p:cBhvr>
                                      <p:to>
                                        <a:schemeClr val="bg1"/>
                                      </p:to>
                                    </p:animClr>
                                    <p:animClr clrSpc="rgb" dir="cw">
                                      <p:cBhvr>
                                        <p:cTn id="11" dur="250" autoRev="1" fill="remove"/>
                                        <p:tgtEl>
                                          <p:spTgt spid="3"/>
                                        </p:tgtEl>
                                        <p:attrNameLst>
                                          <p:attrName>fillcolor</p:attrName>
                                        </p:attrNameLst>
                                      </p:cBhvr>
                                      <p:to>
                                        <a:schemeClr val="bg1"/>
                                      </p:to>
                                    </p:animClr>
                                    <p:set>
                                      <p:cBhvr>
                                        <p:cTn id="12" dur="250" autoRev="1" fill="remove"/>
                                        <p:tgtEl>
                                          <p:spTgt spid="3"/>
                                        </p:tgtEl>
                                        <p:attrNameLst>
                                          <p:attrName>fill.type</p:attrName>
                                        </p:attrNameLst>
                                      </p:cBhvr>
                                      <p:to>
                                        <p:strVal val="solid"/>
                                      </p:to>
                                    </p:set>
                                    <p:set>
                                      <p:cBhvr>
                                        <p:cTn id="13" dur="250" autoRev="1" fill="remove"/>
                                        <p:tgtEl>
                                          <p:spTgt spid="3"/>
                                        </p:tgtEl>
                                        <p:attrNameLst>
                                          <p:attrName>fill.on</p:attrName>
                                        </p:attrNameLst>
                                      </p:cBhvr>
                                      <p:to>
                                        <p:strVal val="true"/>
                                      </p:to>
                                    </p:se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par>
                          <p:cTn id="35" fill="hold">
                            <p:stCondLst>
                              <p:cond delay="1000"/>
                            </p:stCondLst>
                            <p:childTnLst>
                              <p:par>
                                <p:cTn id="36" presetID="27" presetClass="emph" presetSubtype="0" fill="remove" grpId="1" nodeType="afterEffect">
                                  <p:stCondLst>
                                    <p:cond delay="0"/>
                                  </p:stCondLst>
                                  <p:childTnLst>
                                    <p:animClr clrSpc="rgb" dir="cw">
                                      <p:cBhvr override="childStyle">
                                        <p:cTn id="37" dur="250" autoRev="1" fill="remove"/>
                                        <p:tgtEl>
                                          <p:spTgt spid="13"/>
                                        </p:tgtEl>
                                        <p:attrNameLst>
                                          <p:attrName>style.color</p:attrName>
                                        </p:attrNameLst>
                                      </p:cBhvr>
                                      <p:to>
                                        <a:schemeClr val="bg1"/>
                                      </p:to>
                                    </p:animClr>
                                    <p:animClr clrSpc="rgb" dir="cw">
                                      <p:cBhvr>
                                        <p:cTn id="38" dur="250" autoRev="1" fill="remove"/>
                                        <p:tgtEl>
                                          <p:spTgt spid="13"/>
                                        </p:tgtEl>
                                        <p:attrNameLst>
                                          <p:attrName>fillcolor</p:attrName>
                                        </p:attrNameLst>
                                      </p:cBhvr>
                                      <p:to>
                                        <a:schemeClr val="bg1"/>
                                      </p:to>
                                    </p:animClr>
                                    <p:set>
                                      <p:cBhvr>
                                        <p:cTn id="39" dur="250" autoRev="1" fill="remove"/>
                                        <p:tgtEl>
                                          <p:spTgt spid="13"/>
                                        </p:tgtEl>
                                        <p:attrNameLst>
                                          <p:attrName>fill.type</p:attrName>
                                        </p:attrNameLst>
                                      </p:cBhvr>
                                      <p:to>
                                        <p:strVal val="solid"/>
                                      </p:to>
                                    </p:set>
                                    <p:set>
                                      <p:cBhvr>
                                        <p:cTn id="40" dur="250" autoRev="1" fill="remove"/>
                                        <p:tgtEl>
                                          <p:spTgt spid="13"/>
                                        </p:tgtEl>
                                        <p:attrNameLst>
                                          <p:attrName>fill.on</p:attrName>
                                        </p:attrNameLst>
                                      </p:cBhvr>
                                      <p:to>
                                        <p:strVal val="true"/>
                                      </p:to>
                                    </p:set>
                                  </p:childTnLst>
                                </p:cTn>
                              </p:par>
                            </p:childTnLst>
                          </p:cTn>
                        </p:par>
                        <p:par>
                          <p:cTn id="41" fill="hold">
                            <p:stCondLst>
                              <p:cond delay="1500"/>
                            </p:stCondLst>
                            <p:childTnLst>
                              <p:par>
                                <p:cTn id="42" presetID="22" presetClass="entr" presetSubtype="8"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childTnLst>
                          </p:cTn>
                        </p:par>
                        <p:par>
                          <p:cTn id="45" fill="hold">
                            <p:stCondLst>
                              <p:cond delay="2000"/>
                            </p:stCondLst>
                            <p:childTnLst>
                              <p:par>
                                <p:cTn id="46" presetID="22" presetClass="entr" presetSubtype="4"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down)">
                                      <p:cBhvr>
                                        <p:cTn id="48" dur="500"/>
                                        <p:tgtEl>
                                          <p:spTgt spid="18"/>
                                        </p:tgtEl>
                                      </p:cBhvr>
                                    </p:animEffect>
                                  </p:childTnLst>
                                </p:cTn>
                              </p:par>
                            </p:childTnLst>
                          </p:cTn>
                        </p:par>
                        <p:par>
                          <p:cTn id="49" fill="hold">
                            <p:stCondLst>
                              <p:cond delay="2500"/>
                            </p:stCondLst>
                            <p:childTnLst>
                              <p:par>
                                <p:cTn id="50" presetID="22" presetClass="entr" presetSubtype="4" fill="hold" grpId="0"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down)">
                                      <p:cBhvr>
                                        <p:cTn id="52" dur="500"/>
                                        <p:tgtEl>
                                          <p:spTgt spid="24"/>
                                        </p:tgtEl>
                                      </p:cBhvr>
                                    </p:animEffect>
                                  </p:childTnLst>
                                </p:cTn>
                              </p:par>
                            </p:childTnLst>
                          </p:cTn>
                        </p:par>
                        <p:par>
                          <p:cTn id="53" fill="hold">
                            <p:stCondLst>
                              <p:cond delay="3000"/>
                            </p:stCondLst>
                            <p:childTnLst>
                              <p:par>
                                <p:cTn id="54" presetID="22" presetClass="entr" presetSubtype="1" fill="hold" nodeType="after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wipe(up)">
                                      <p:cBhvr>
                                        <p:cTn id="5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3" grpId="0" animBg="1"/>
      <p:bldP spid="13" grpId="1" animBg="1"/>
      <p:bldP spid="4"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J:\Mis Docs\_Multimedia IMS\Curso Biblico PPS\Tema 11\Tema 11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4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7504" y="2096852"/>
            <a:ext cx="8892479" cy="27383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glow" dir="tl">
                <a:rot lat="0" lon="0" rev="5400000"/>
              </a:lightRig>
            </a:scene3d>
            <a:sp3d contourW="12700">
              <a:bevelT w="25400" h="25400"/>
              <a:contourClr>
                <a:srgbClr val="00FF00"/>
              </a:contourClr>
            </a:sp3d>
          </a:bodyPr>
          <a:lstStyle/>
          <a:p>
            <a:pPr algn="ct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De que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maneira</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e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em</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que material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escreveu</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Deus os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dez</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mandamentos</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a:t>
            </a:r>
            <a:endParaRPr lang="en-US" sz="6000" b="1" u="none"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235814"/>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5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11\Tema 11 manole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4355976" y="6021288"/>
            <a:ext cx="4787592" cy="8367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005015"/>
              </a:contourClr>
            </a:sp3d>
          </a:bodyPr>
          <a:lstStyle/>
          <a:p>
            <a:pPr algn="r"/>
            <a:r>
              <a:rPr lang="es-ES" sz="3600" b="1" spc="50" dirty="0" err="1">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Exodo</a:t>
            </a:r>
            <a:r>
              <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 31:18</a:t>
            </a:r>
            <a:endParaRPr lang="en-US" sz="3600" b="1" u="none"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endParaRPr>
          </a:p>
        </p:txBody>
      </p:sp>
      <p:sp>
        <p:nvSpPr>
          <p:cNvPr id="4" name="Rectangle 3"/>
          <p:cNvSpPr>
            <a:spLocks noChangeArrowheads="1"/>
          </p:cNvSpPr>
          <p:nvPr/>
        </p:nvSpPr>
        <p:spPr bwMode="auto">
          <a:xfrm>
            <a:off x="251520" y="1124744"/>
            <a:ext cx="5328592" cy="417646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 </a:t>
            </a:r>
            <a:r>
              <a:rPr lang="es-ES" sz="36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deu</a:t>
            </a: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Moisés (</a:t>
            </a:r>
            <a:r>
              <a:rPr lang="es-ES" sz="36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quando</a:t>
            </a: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acabou</a:t>
            </a: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a:t>
            </a:r>
            <a:r>
              <a:rPr lang="es-ES" sz="36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falar</a:t>
            </a: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com</a:t>
            </a: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ele no monte </a:t>
            </a:r>
            <a:r>
              <a:rPr lang="es-ES" sz="36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Sinai</a:t>
            </a: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as </a:t>
            </a:r>
            <a:r>
              <a:rPr lang="es-ES" sz="36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duas</a:t>
            </a: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tábuas</a:t>
            </a: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 </a:t>
            </a:r>
            <a:r>
              <a:rPr lang="es-ES" sz="36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testemunho</a:t>
            </a: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tábuas</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de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pedra</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escritas pelo dedo de Deus</a:t>
            </a: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n-US" sz="3600" b="1" i="1" u="none"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852273507"/>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750"/>
                                        <p:tgtEl>
                                          <p:spTgt spid="4"/>
                                        </p:tgtEl>
                                      </p:cBhvr>
                                    </p:animEffect>
                                  </p:childTnLst>
                                </p:cTn>
                              </p:par>
                            </p:childTnLst>
                          </p:cTn>
                        </p:par>
                        <p:par>
                          <p:cTn id="8" fill="hold">
                            <p:stCondLst>
                              <p:cond delay="750"/>
                            </p:stCondLst>
                            <p:childTnLst>
                              <p:par>
                                <p:cTn id="9" presetID="1" presetClass="entr" presetSubtype="0" fill="hold" grpId="0" nodeType="afterEffect">
                                  <p:stCondLst>
                                    <p:cond delay="0"/>
                                  </p:stCondLst>
                                  <p:iterate type="lt">
                                    <p:tmAbs val="100"/>
                                  </p:iterate>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1651"/>
                            </p:stCondLst>
                            <p:childTnLst>
                              <p:par>
                                <p:cTn id="12" presetID="22" presetClass="entr" presetSubtype="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J:\Mis Docs\_Multimedia IMS\Curso Biblico PPS\Tema 11\Tema 11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4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7504" y="2096852"/>
            <a:ext cx="8892479" cy="27383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glow" dir="tl">
                <a:rot lat="0" lon="0" rev="5400000"/>
              </a:lightRig>
            </a:scene3d>
            <a:sp3d contourW="12700">
              <a:bevelT w="25400" h="25400"/>
              <a:contourClr>
                <a:srgbClr val="00FF00"/>
              </a:contourClr>
            </a:sp3d>
          </a:bodyPr>
          <a:lstStyle/>
          <a:p>
            <a:pPr algn="ct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Onde</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foram</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colocadas as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duas</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tábuas</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da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lei</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a:t>
            </a:r>
            <a:endParaRPr lang="en-US" sz="6000" b="1" u="none"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61893"/>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5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J:\Mis Docs\_Multimedia IMS\Curso Biblico PPS\Tema 11\Tema 11 arc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4355976" y="6021288"/>
            <a:ext cx="4787592" cy="8367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005015"/>
              </a:contourClr>
            </a:sp3d>
          </a:bodyPr>
          <a:lstStyle/>
          <a:p>
            <a:pPr algn="r"/>
            <a:r>
              <a:rPr lang="es-ES" sz="3600" b="1" spc="50" dirty="0" err="1">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Deuteronómio</a:t>
            </a:r>
            <a:r>
              <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 10:5</a:t>
            </a:r>
          </a:p>
        </p:txBody>
      </p:sp>
      <p:sp>
        <p:nvSpPr>
          <p:cNvPr id="4" name="Rectangle 3"/>
          <p:cNvSpPr>
            <a:spLocks noChangeArrowheads="1"/>
          </p:cNvSpPr>
          <p:nvPr/>
        </p:nvSpPr>
        <p:spPr bwMode="auto">
          <a:xfrm>
            <a:off x="467544" y="1088740"/>
            <a:ext cx="5328592" cy="417646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 </a:t>
            </a:r>
            <a:r>
              <a:rPr lang="es-ES" sz="36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virei</a:t>
            </a: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-me, e </a:t>
            </a:r>
            <a:r>
              <a:rPr lang="es-ES" sz="36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desci</a:t>
            </a: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 monte, </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 pus as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tábuas</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na arca que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fizera</a:t>
            </a: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6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alí</a:t>
            </a: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estão</a:t>
            </a: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como o </a:t>
            </a:r>
            <a:r>
              <a:rPr lang="es-ES" sz="36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me </a:t>
            </a:r>
            <a:r>
              <a:rPr lang="es-ES" sz="36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ordenou</a:t>
            </a: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n-US" sz="3600" b="1" i="1" u="none"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2794149096"/>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750"/>
                                        <p:tgtEl>
                                          <p:spTgt spid="4"/>
                                        </p:tgtEl>
                                      </p:cBhvr>
                                    </p:animEffect>
                                  </p:childTnLst>
                                </p:cTn>
                              </p:par>
                            </p:childTnLst>
                          </p:cTn>
                        </p:par>
                        <p:par>
                          <p:cTn id="8" fill="hold">
                            <p:stCondLst>
                              <p:cond delay="750"/>
                            </p:stCondLst>
                            <p:childTnLst>
                              <p:par>
                                <p:cTn id="9" presetID="1" presetClass="entr" presetSubtype="0" fill="hold" grpId="0" nodeType="afterEffect">
                                  <p:stCondLst>
                                    <p:cond delay="0"/>
                                  </p:stCondLst>
                                  <p:iterate type="lt">
                                    <p:tmAbs val="100"/>
                                  </p:iterate>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2251"/>
                            </p:stCondLst>
                            <p:childTnLst>
                              <p:par>
                                <p:cTn id="12" presetID="22" presetClass="entr" presetSubtype="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1\Tema 11 punt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24"/>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367210" y="3151973"/>
            <a:ext cx="288032" cy="292656"/>
          </a:xfrm>
          <a:prstGeom prst="rect">
            <a:avLst/>
          </a:prstGeom>
          <a:gradFill>
            <a:gsLst>
              <a:gs pos="0">
                <a:srgbClr val="FF0000">
                  <a:lumMod val="54000"/>
                </a:srgbClr>
              </a:gs>
              <a:gs pos="80000">
                <a:srgbClr val="FF0000"/>
              </a:gs>
              <a:gs pos="100000">
                <a:srgbClr val="FF0000">
                  <a:lumMod val="43000"/>
                  <a:lumOff val="57000"/>
                </a:srgb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cxnSp>
        <p:nvCxnSpPr>
          <p:cNvPr id="6" name="5 Conector recto"/>
          <p:cNvCxnSpPr>
            <a:stCxn id="3" idx="2"/>
          </p:cNvCxnSpPr>
          <p:nvPr/>
        </p:nvCxnSpPr>
        <p:spPr>
          <a:xfrm flipH="1">
            <a:off x="1475656" y="3444629"/>
            <a:ext cx="35570" cy="2371640"/>
          </a:xfrm>
          <a:prstGeom prst="line">
            <a:avLst/>
          </a:prstGeom>
          <a:ln>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10" name="9 Conector recto"/>
          <p:cNvCxnSpPr/>
          <p:nvPr/>
        </p:nvCxnSpPr>
        <p:spPr>
          <a:xfrm flipH="1">
            <a:off x="1475656" y="5805264"/>
            <a:ext cx="1039336" cy="0"/>
          </a:xfrm>
          <a:prstGeom prst="line">
            <a:avLst/>
          </a:prstGeom>
          <a:ln>
            <a:solidFill>
              <a:srgbClr val="FF0000"/>
            </a:solidFill>
          </a:ln>
        </p:spPr>
        <p:style>
          <a:lnRef idx="2">
            <a:schemeClr val="accent6"/>
          </a:lnRef>
          <a:fillRef idx="0">
            <a:schemeClr val="accent6"/>
          </a:fillRef>
          <a:effectRef idx="1">
            <a:schemeClr val="accent6"/>
          </a:effectRef>
          <a:fontRef idx="minor">
            <a:schemeClr val="tx1"/>
          </a:fontRef>
        </p:style>
      </p:cxnSp>
      <p:sp>
        <p:nvSpPr>
          <p:cNvPr id="13" name="12 Rectángulo"/>
          <p:cNvSpPr/>
          <p:nvPr/>
        </p:nvSpPr>
        <p:spPr>
          <a:xfrm>
            <a:off x="2458699" y="4314492"/>
            <a:ext cx="288032" cy="292656"/>
          </a:xfrm>
          <a:prstGeom prst="rect">
            <a:avLst/>
          </a:prstGeom>
          <a:gradFill>
            <a:gsLst>
              <a:gs pos="0">
                <a:srgbClr val="FF0000">
                  <a:lumMod val="54000"/>
                </a:srgbClr>
              </a:gs>
              <a:gs pos="80000">
                <a:srgbClr val="FF0000"/>
              </a:gs>
              <a:gs pos="100000">
                <a:srgbClr val="FF0000">
                  <a:lumMod val="43000"/>
                  <a:lumOff val="57000"/>
                </a:srgb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cxnSp>
        <p:nvCxnSpPr>
          <p:cNvPr id="14" name="13 Conector recto"/>
          <p:cNvCxnSpPr/>
          <p:nvPr/>
        </p:nvCxnSpPr>
        <p:spPr>
          <a:xfrm>
            <a:off x="2627784" y="4607148"/>
            <a:ext cx="0" cy="406028"/>
          </a:xfrm>
          <a:prstGeom prst="line">
            <a:avLst/>
          </a:prstGeom>
          <a:ln>
            <a:solidFill>
              <a:srgbClr val="FF0000"/>
            </a:solidFill>
          </a:ln>
        </p:spPr>
        <p:style>
          <a:lnRef idx="2">
            <a:schemeClr val="accent6"/>
          </a:lnRef>
          <a:fillRef idx="0">
            <a:schemeClr val="accent6"/>
          </a:fillRef>
          <a:effectRef idx="1">
            <a:schemeClr val="accent6"/>
          </a:effectRef>
          <a:fontRef idx="minor">
            <a:schemeClr val="tx1"/>
          </a:fontRef>
        </p:style>
      </p:cxnSp>
      <p:sp>
        <p:nvSpPr>
          <p:cNvPr id="4" name="Rectangle 3"/>
          <p:cNvSpPr>
            <a:spLocks noChangeArrowheads="1"/>
          </p:cNvSpPr>
          <p:nvPr/>
        </p:nvSpPr>
        <p:spPr bwMode="auto">
          <a:xfrm>
            <a:off x="2087724" y="5013176"/>
            <a:ext cx="6804756" cy="1512168"/>
          </a:xfrm>
          <a:prstGeom prst="rect">
            <a:avLst/>
          </a:prstGeom>
          <a:ln>
            <a:solidFill>
              <a:srgbClr val="FF0000"/>
            </a:solidFill>
          </a:ln>
        </p:spPr>
        <p:style>
          <a:lnRef idx="3">
            <a:schemeClr val="lt1"/>
          </a:lnRef>
          <a:fillRef idx="1">
            <a:schemeClr val="dk1"/>
          </a:fillRef>
          <a:effectRef idx="1">
            <a:schemeClr val="dk1"/>
          </a:effectRef>
          <a:fontRef idx="minor">
            <a:schemeClr val="lt1"/>
          </a:fontRef>
        </p:style>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Os </a:t>
            </a:r>
            <a:r>
              <a:rPr lang="es-ES" sz="36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mandamentos</a:t>
            </a: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são</a:t>
            </a: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base do </a:t>
            </a:r>
            <a:r>
              <a:rPr lang="es-ES" sz="36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governo</a:t>
            </a: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Deus </a:t>
            </a:r>
            <a:endParaRPr lang="en-US" sz="3600" b="1" i="1" u="none"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cxnSp>
        <p:nvCxnSpPr>
          <p:cNvPr id="17" name="16 Conector recto"/>
          <p:cNvCxnSpPr/>
          <p:nvPr/>
        </p:nvCxnSpPr>
        <p:spPr>
          <a:xfrm flipH="1" flipV="1">
            <a:off x="2746731" y="4460820"/>
            <a:ext cx="565129" cy="1"/>
          </a:xfrm>
          <a:prstGeom prst="line">
            <a:avLst/>
          </a:prstGeom>
          <a:ln>
            <a:solidFill>
              <a:srgbClr val="FFFF00"/>
            </a:solidFill>
          </a:ln>
        </p:spPr>
        <p:style>
          <a:lnRef idx="2">
            <a:schemeClr val="accent6"/>
          </a:lnRef>
          <a:fillRef idx="0">
            <a:schemeClr val="accent6"/>
          </a:fillRef>
          <a:effectRef idx="1">
            <a:schemeClr val="accent6"/>
          </a:effectRef>
          <a:fontRef idx="minor">
            <a:schemeClr val="tx1"/>
          </a:fontRef>
        </p:style>
      </p:cxnSp>
      <p:cxnSp>
        <p:nvCxnSpPr>
          <p:cNvPr id="18" name="17 Conector recto"/>
          <p:cNvCxnSpPr/>
          <p:nvPr/>
        </p:nvCxnSpPr>
        <p:spPr>
          <a:xfrm>
            <a:off x="3311860" y="3501008"/>
            <a:ext cx="0" cy="972108"/>
          </a:xfrm>
          <a:prstGeom prst="line">
            <a:avLst/>
          </a:prstGeom>
          <a:ln>
            <a:solidFill>
              <a:srgbClr val="FFFF00"/>
            </a:solidFill>
          </a:ln>
        </p:spPr>
        <p:style>
          <a:lnRef idx="2">
            <a:schemeClr val="accent6"/>
          </a:lnRef>
          <a:fillRef idx="0">
            <a:schemeClr val="accent6"/>
          </a:fillRef>
          <a:effectRef idx="1">
            <a:schemeClr val="accent6"/>
          </a:effectRef>
          <a:fontRef idx="minor">
            <a:schemeClr val="tx1"/>
          </a:fontRef>
        </p:style>
      </p:cxnSp>
      <p:cxnSp>
        <p:nvCxnSpPr>
          <p:cNvPr id="12" name="11 Conector recto"/>
          <p:cNvCxnSpPr/>
          <p:nvPr/>
        </p:nvCxnSpPr>
        <p:spPr>
          <a:xfrm>
            <a:off x="4788024" y="1232756"/>
            <a:ext cx="0" cy="1296144"/>
          </a:xfrm>
          <a:prstGeom prst="line">
            <a:avLst/>
          </a:prstGeom>
          <a:ln>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15" name="14 Conector recto"/>
          <p:cNvCxnSpPr/>
          <p:nvPr/>
        </p:nvCxnSpPr>
        <p:spPr>
          <a:xfrm flipH="1" flipV="1">
            <a:off x="3419872" y="1236034"/>
            <a:ext cx="1368153" cy="1"/>
          </a:xfrm>
          <a:prstGeom prst="line">
            <a:avLst/>
          </a:prstGeom>
          <a:ln>
            <a:solidFill>
              <a:srgbClr val="FF0000"/>
            </a:solidFill>
          </a:ln>
        </p:spPr>
        <p:style>
          <a:lnRef idx="2">
            <a:schemeClr val="accent6"/>
          </a:lnRef>
          <a:fillRef idx="0">
            <a:schemeClr val="accent6"/>
          </a:fillRef>
          <a:effectRef idx="1">
            <a:schemeClr val="accent6"/>
          </a:effectRef>
          <a:fontRef idx="minor">
            <a:schemeClr val="tx1"/>
          </a:fontRef>
        </p:style>
      </p:cxnSp>
      <p:sp>
        <p:nvSpPr>
          <p:cNvPr id="8" name="7 Rectángulo"/>
          <p:cNvSpPr/>
          <p:nvPr/>
        </p:nvSpPr>
        <p:spPr>
          <a:xfrm>
            <a:off x="3029295" y="1016732"/>
            <a:ext cx="390577" cy="4680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9" name="18 Conector recto"/>
          <p:cNvCxnSpPr/>
          <p:nvPr/>
        </p:nvCxnSpPr>
        <p:spPr>
          <a:xfrm flipH="1">
            <a:off x="1079612" y="1196753"/>
            <a:ext cx="1932896" cy="0"/>
          </a:xfrm>
          <a:prstGeom prst="line">
            <a:avLst/>
          </a:prstGeom>
          <a:ln>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22" name="21 Conector recto"/>
          <p:cNvCxnSpPr/>
          <p:nvPr/>
        </p:nvCxnSpPr>
        <p:spPr>
          <a:xfrm>
            <a:off x="1079612" y="908720"/>
            <a:ext cx="0" cy="288033"/>
          </a:xfrm>
          <a:prstGeom prst="line">
            <a:avLst/>
          </a:prstGeom>
          <a:ln>
            <a:solidFill>
              <a:srgbClr val="FF0000"/>
            </a:solidFill>
          </a:ln>
        </p:spPr>
        <p:style>
          <a:lnRef idx="2">
            <a:schemeClr val="accent6"/>
          </a:lnRef>
          <a:fillRef idx="0">
            <a:schemeClr val="accent6"/>
          </a:fillRef>
          <a:effectRef idx="1">
            <a:schemeClr val="accent6"/>
          </a:effectRef>
          <a:fontRef idx="minor">
            <a:schemeClr val="tx1"/>
          </a:fontRef>
        </p:style>
      </p:cxnSp>
      <p:sp>
        <p:nvSpPr>
          <p:cNvPr id="25" name="24 Rectángulo"/>
          <p:cNvSpPr/>
          <p:nvPr/>
        </p:nvSpPr>
        <p:spPr>
          <a:xfrm>
            <a:off x="935596" y="616064"/>
            <a:ext cx="288032" cy="292656"/>
          </a:xfrm>
          <a:prstGeom prst="rect">
            <a:avLst/>
          </a:prstGeom>
          <a:gradFill>
            <a:gsLst>
              <a:gs pos="0">
                <a:srgbClr val="FF0000">
                  <a:lumMod val="54000"/>
                </a:srgbClr>
              </a:gs>
              <a:gs pos="80000">
                <a:srgbClr val="FF0000"/>
              </a:gs>
              <a:gs pos="100000">
                <a:srgbClr val="FF0000">
                  <a:lumMod val="43000"/>
                  <a:lumOff val="57000"/>
                </a:srgb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26" name="Rectangle 3"/>
          <p:cNvSpPr>
            <a:spLocks noChangeArrowheads="1"/>
          </p:cNvSpPr>
          <p:nvPr/>
        </p:nvSpPr>
        <p:spPr bwMode="auto">
          <a:xfrm>
            <a:off x="971600" y="396044"/>
            <a:ext cx="4787592" cy="8367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005015"/>
              </a:contourClr>
            </a:sp3d>
          </a:bodyPr>
          <a:lstStyle/>
          <a:p>
            <a:r>
              <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COMPAREMOS…</a:t>
            </a:r>
          </a:p>
        </p:txBody>
      </p:sp>
      <p:sp>
        <p:nvSpPr>
          <p:cNvPr id="24" name="Rectangle 3"/>
          <p:cNvSpPr>
            <a:spLocks noChangeArrowheads="1"/>
          </p:cNvSpPr>
          <p:nvPr/>
        </p:nvSpPr>
        <p:spPr bwMode="auto">
          <a:xfrm>
            <a:off x="2087724" y="2384884"/>
            <a:ext cx="6660740" cy="1116124"/>
          </a:xfrm>
          <a:prstGeom prst="rect">
            <a:avLst/>
          </a:prstGeom>
          <a:ln>
            <a:solidFill>
              <a:srgbClr val="FFFF00"/>
            </a:solidFill>
          </a:ln>
        </p:spPr>
        <p:style>
          <a:lnRef idx="3">
            <a:schemeClr val="lt1"/>
          </a:lnRef>
          <a:fillRef idx="1">
            <a:schemeClr val="dk1"/>
          </a:fillRef>
          <a:effectRef idx="1">
            <a:schemeClr val="dk1"/>
          </a:effectRef>
          <a:fontRef idx="minor">
            <a:schemeClr val="lt1"/>
          </a:fontRef>
        </p:style>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São o </a:t>
            </a:r>
            <a:r>
              <a:rPr lang="es-ES" sz="36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reflexo</a:t>
            </a: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a:t>
            </a:r>
            <a:r>
              <a:rPr lang="es-ES" sz="36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Seu</a:t>
            </a: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carácter</a:t>
            </a:r>
            <a:endParaRPr lang="en-US" sz="3600" b="1" i="1" u="none"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2136634613"/>
      </p:ext>
    </p:extLst>
  </p:cSld>
  <p:clrMapOvr>
    <a:masterClrMapping/>
  </p:clrMapOvr>
  <mc:AlternateContent xmlns:mc="http://schemas.openxmlformats.org/markup-compatibility/2006" xmlns:p14="http://schemas.microsoft.com/office/powerpoint/2010/main">
    <mc:Choice Requires="p14">
      <p:transition spd="slow" p14:dur="20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7" presetClass="emph" presetSubtype="0" fill="remove" grpId="1" nodeType="afterEffect">
                                  <p:stCondLst>
                                    <p:cond delay="0"/>
                                  </p:stCondLst>
                                  <p:childTnLst>
                                    <p:animClr clrSpc="rgb" dir="cw">
                                      <p:cBhvr override="childStyle">
                                        <p:cTn id="10" dur="250" autoRev="1" fill="remove"/>
                                        <p:tgtEl>
                                          <p:spTgt spid="3"/>
                                        </p:tgtEl>
                                        <p:attrNameLst>
                                          <p:attrName>style.color</p:attrName>
                                        </p:attrNameLst>
                                      </p:cBhvr>
                                      <p:to>
                                        <a:schemeClr val="bg1"/>
                                      </p:to>
                                    </p:animClr>
                                    <p:animClr clrSpc="rgb" dir="cw">
                                      <p:cBhvr>
                                        <p:cTn id="11" dur="250" autoRev="1" fill="remove"/>
                                        <p:tgtEl>
                                          <p:spTgt spid="3"/>
                                        </p:tgtEl>
                                        <p:attrNameLst>
                                          <p:attrName>fillcolor</p:attrName>
                                        </p:attrNameLst>
                                      </p:cBhvr>
                                      <p:to>
                                        <a:schemeClr val="bg1"/>
                                      </p:to>
                                    </p:animClr>
                                    <p:set>
                                      <p:cBhvr>
                                        <p:cTn id="12" dur="250" autoRev="1" fill="remove"/>
                                        <p:tgtEl>
                                          <p:spTgt spid="3"/>
                                        </p:tgtEl>
                                        <p:attrNameLst>
                                          <p:attrName>fill.type</p:attrName>
                                        </p:attrNameLst>
                                      </p:cBhvr>
                                      <p:to>
                                        <p:strVal val="solid"/>
                                      </p:to>
                                    </p:set>
                                    <p:set>
                                      <p:cBhvr>
                                        <p:cTn id="13" dur="250" autoRev="1" fill="remove"/>
                                        <p:tgtEl>
                                          <p:spTgt spid="3"/>
                                        </p:tgtEl>
                                        <p:attrNameLst>
                                          <p:attrName>fill.on</p:attrName>
                                        </p:attrNameLst>
                                      </p:cBhvr>
                                      <p:to>
                                        <p:strVal val="true"/>
                                      </p:to>
                                    </p:se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par>
                          <p:cTn id="35" fill="hold">
                            <p:stCondLst>
                              <p:cond delay="1000"/>
                            </p:stCondLst>
                            <p:childTnLst>
                              <p:par>
                                <p:cTn id="36" presetID="27" presetClass="emph" presetSubtype="0" fill="remove" grpId="1" nodeType="afterEffect">
                                  <p:stCondLst>
                                    <p:cond delay="0"/>
                                  </p:stCondLst>
                                  <p:childTnLst>
                                    <p:animClr clrSpc="rgb" dir="cw">
                                      <p:cBhvr override="childStyle">
                                        <p:cTn id="37" dur="250" autoRev="1" fill="remove"/>
                                        <p:tgtEl>
                                          <p:spTgt spid="13"/>
                                        </p:tgtEl>
                                        <p:attrNameLst>
                                          <p:attrName>style.color</p:attrName>
                                        </p:attrNameLst>
                                      </p:cBhvr>
                                      <p:to>
                                        <a:schemeClr val="bg1"/>
                                      </p:to>
                                    </p:animClr>
                                    <p:animClr clrSpc="rgb" dir="cw">
                                      <p:cBhvr>
                                        <p:cTn id="38" dur="250" autoRev="1" fill="remove"/>
                                        <p:tgtEl>
                                          <p:spTgt spid="13"/>
                                        </p:tgtEl>
                                        <p:attrNameLst>
                                          <p:attrName>fillcolor</p:attrName>
                                        </p:attrNameLst>
                                      </p:cBhvr>
                                      <p:to>
                                        <a:schemeClr val="bg1"/>
                                      </p:to>
                                    </p:animClr>
                                    <p:set>
                                      <p:cBhvr>
                                        <p:cTn id="39" dur="250" autoRev="1" fill="remove"/>
                                        <p:tgtEl>
                                          <p:spTgt spid="13"/>
                                        </p:tgtEl>
                                        <p:attrNameLst>
                                          <p:attrName>fill.type</p:attrName>
                                        </p:attrNameLst>
                                      </p:cBhvr>
                                      <p:to>
                                        <p:strVal val="solid"/>
                                      </p:to>
                                    </p:set>
                                    <p:set>
                                      <p:cBhvr>
                                        <p:cTn id="40" dur="250" autoRev="1" fill="remove"/>
                                        <p:tgtEl>
                                          <p:spTgt spid="13"/>
                                        </p:tgtEl>
                                        <p:attrNameLst>
                                          <p:attrName>fill.on</p:attrName>
                                        </p:attrNameLst>
                                      </p:cBhvr>
                                      <p:to>
                                        <p:strVal val="true"/>
                                      </p:to>
                                    </p:set>
                                  </p:childTnLst>
                                </p:cTn>
                              </p:par>
                            </p:childTnLst>
                          </p:cTn>
                        </p:par>
                        <p:par>
                          <p:cTn id="41" fill="hold">
                            <p:stCondLst>
                              <p:cond delay="1500"/>
                            </p:stCondLst>
                            <p:childTnLst>
                              <p:par>
                                <p:cTn id="42" presetID="22" presetClass="entr" presetSubtype="8"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childTnLst>
                          </p:cTn>
                        </p:par>
                        <p:par>
                          <p:cTn id="45" fill="hold">
                            <p:stCondLst>
                              <p:cond delay="2000"/>
                            </p:stCondLst>
                            <p:childTnLst>
                              <p:par>
                                <p:cTn id="46" presetID="22" presetClass="entr" presetSubtype="4"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down)">
                                      <p:cBhvr>
                                        <p:cTn id="48" dur="500"/>
                                        <p:tgtEl>
                                          <p:spTgt spid="18"/>
                                        </p:tgtEl>
                                      </p:cBhvr>
                                    </p:animEffect>
                                  </p:childTnLst>
                                </p:cTn>
                              </p:par>
                            </p:childTnLst>
                          </p:cTn>
                        </p:par>
                        <p:par>
                          <p:cTn id="49" fill="hold">
                            <p:stCondLst>
                              <p:cond delay="2500"/>
                            </p:stCondLst>
                            <p:childTnLst>
                              <p:par>
                                <p:cTn id="50" presetID="22" presetClass="entr" presetSubtype="4" fill="hold" grpId="0"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down)">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down)">
                                      <p:cBhvr>
                                        <p:cTn id="57" dur="500"/>
                                        <p:tgtEl>
                                          <p:spTgt spid="12"/>
                                        </p:tgtEl>
                                      </p:cBhvr>
                                    </p:animEffect>
                                  </p:childTnLst>
                                </p:cTn>
                              </p:par>
                            </p:childTnLst>
                          </p:cTn>
                        </p:par>
                        <p:par>
                          <p:cTn id="58" fill="hold">
                            <p:stCondLst>
                              <p:cond delay="500"/>
                            </p:stCondLst>
                            <p:childTnLst>
                              <p:par>
                                <p:cTn id="59" presetID="22" presetClass="entr" presetSubtype="2" fill="hold"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wipe(right)">
                                      <p:cBhvr>
                                        <p:cTn id="61" dur="500"/>
                                        <p:tgtEl>
                                          <p:spTgt spid="15"/>
                                        </p:tgtEl>
                                      </p:cBhvr>
                                    </p:animEffect>
                                  </p:childTnLst>
                                </p:cTn>
                              </p:par>
                            </p:childTnLst>
                          </p:cTn>
                        </p:par>
                        <p:par>
                          <p:cTn id="62" fill="hold">
                            <p:stCondLst>
                              <p:cond delay="1000"/>
                            </p:stCondLst>
                            <p:childTnLst>
                              <p:par>
                                <p:cTn id="63" presetID="22" presetClass="entr" presetSubtype="2" fill="hold" grpId="0" nodeType="after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right)">
                                      <p:cBhvr>
                                        <p:cTn id="65" dur="500"/>
                                        <p:tgtEl>
                                          <p:spTgt spid="8"/>
                                        </p:tgtEl>
                                      </p:cBhvr>
                                    </p:animEffect>
                                  </p:childTnLst>
                                </p:cTn>
                              </p:par>
                            </p:childTnLst>
                          </p:cTn>
                        </p:par>
                        <p:par>
                          <p:cTn id="66" fill="hold">
                            <p:stCondLst>
                              <p:cond delay="1500"/>
                            </p:stCondLst>
                            <p:childTnLst>
                              <p:par>
                                <p:cTn id="67" presetID="22" presetClass="entr" presetSubtype="2" fill="hold" nodeType="after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right)">
                                      <p:cBhvr>
                                        <p:cTn id="69" dur="500"/>
                                        <p:tgtEl>
                                          <p:spTgt spid="19"/>
                                        </p:tgtEl>
                                      </p:cBhvr>
                                    </p:animEffect>
                                  </p:childTnLst>
                                </p:cTn>
                              </p:par>
                            </p:childTnLst>
                          </p:cTn>
                        </p:par>
                        <p:par>
                          <p:cTn id="70" fill="hold">
                            <p:stCondLst>
                              <p:cond delay="2000"/>
                            </p:stCondLst>
                            <p:childTnLst>
                              <p:par>
                                <p:cTn id="71" presetID="22" presetClass="entr" presetSubtype="4" fill="hold" nodeType="after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wipe(down)">
                                      <p:cBhvr>
                                        <p:cTn id="73" dur="500"/>
                                        <p:tgtEl>
                                          <p:spTgt spid="22"/>
                                        </p:tgtEl>
                                      </p:cBhvr>
                                    </p:animEffect>
                                  </p:childTnLst>
                                </p:cTn>
                              </p:par>
                            </p:childTnLst>
                          </p:cTn>
                        </p:par>
                        <p:par>
                          <p:cTn id="74" fill="hold">
                            <p:stCondLst>
                              <p:cond delay="2500"/>
                            </p:stCondLst>
                            <p:childTnLst>
                              <p:par>
                                <p:cTn id="75" presetID="10" presetClass="entr" presetSubtype="0" fill="hold" grpId="0" nodeType="after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500"/>
                                        <p:tgtEl>
                                          <p:spTgt spid="25"/>
                                        </p:tgtEl>
                                      </p:cBhvr>
                                    </p:animEffect>
                                  </p:childTnLst>
                                </p:cTn>
                              </p:par>
                            </p:childTnLst>
                          </p:cTn>
                        </p:par>
                        <p:par>
                          <p:cTn id="78" fill="hold">
                            <p:stCondLst>
                              <p:cond delay="3000"/>
                            </p:stCondLst>
                            <p:childTnLst>
                              <p:par>
                                <p:cTn id="79" presetID="27" presetClass="emph" presetSubtype="0" fill="remove" grpId="1" nodeType="afterEffect">
                                  <p:stCondLst>
                                    <p:cond delay="0"/>
                                  </p:stCondLst>
                                  <p:childTnLst>
                                    <p:animClr clrSpc="rgb" dir="cw">
                                      <p:cBhvr override="childStyle">
                                        <p:cTn id="80" dur="250" autoRev="1" fill="remove"/>
                                        <p:tgtEl>
                                          <p:spTgt spid="25"/>
                                        </p:tgtEl>
                                        <p:attrNameLst>
                                          <p:attrName>style.color</p:attrName>
                                        </p:attrNameLst>
                                      </p:cBhvr>
                                      <p:to>
                                        <a:schemeClr val="bg1"/>
                                      </p:to>
                                    </p:animClr>
                                    <p:animClr clrSpc="rgb" dir="cw">
                                      <p:cBhvr>
                                        <p:cTn id="81" dur="250" autoRev="1" fill="remove"/>
                                        <p:tgtEl>
                                          <p:spTgt spid="25"/>
                                        </p:tgtEl>
                                        <p:attrNameLst>
                                          <p:attrName>fillcolor</p:attrName>
                                        </p:attrNameLst>
                                      </p:cBhvr>
                                      <p:to>
                                        <a:schemeClr val="bg1"/>
                                      </p:to>
                                    </p:animClr>
                                    <p:set>
                                      <p:cBhvr>
                                        <p:cTn id="82" dur="250" autoRev="1" fill="remove"/>
                                        <p:tgtEl>
                                          <p:spTgt spid="25"/>
                                        </p:tgtEl>
                                        <p:attrNameLst>
                                          <p:attrName>fill.type</p:attrName>
                                        </p:attrNameLst>
                                      </p:cBhvr>
                                      <p:to>
                                        <p:strVal val="solid"/>
                                      </p:to>
                                    </p:set>
                                    <p:set>
                                      <p:cBhvr>
                                        <p:cTn id="83" dur="250" autoRev="1" fill="remove"/>
                                        <p:tgtEl>
                                          <p:spTgt spid="25"/>
                                        </p:tgtEl>
                                        <p:attrNameLst>
                                          <p:attrName>fill.on</p:attrName>
                                        </p:attrNameLst>
                                      </p:cBhvr>
                                      <p:to>
                                        <p:strVal val="true"/>
                                      </p:to>
                                    </p:set>
                                  </p:childTnLst>
                                </p:cTn>
                              </p:par>
                            </p:childTnLst>
                          </p:cTn>
                        </p:par>
                        <p:par>
                          <p:cTn id="84" fill="hold">
                            <p:stCondLst>
                              <p:cond delay="3500"/>
                            </p:stCondLst>
                            <p:childTnLst>
                              <p:par>
                                <p:cTn id="85" presetID="1" presetClass="entr" presetSubtype="0" fill="hold" grpId="0" nodeType="afterEffect">
                                  <p:stCondLst>
                                    <p:cond delay="0"/>
                                  </p:stCondLst>
                                  <p:iterate type="lt">
                                    <p:tmAbs val="100"/>
                                  </p:iterate>
                                  <p:childTnLst>
                                    <p:set>
                                      <p:cBhvr>
                                        <p:cTn id="86" dur="1" fill="hold">
                                          <p:stCondLst>
                                            <p:cond delay="0"/>
                                          </p:stCondLst>
                                        </p:cTn>
                                        <p:tgtEl>
                                          <p:spTgt spid="26"/>
                                        </p:tgtEl>
                                        <p:attrNameLst>
                                          <p:attrName>style.visibility</p:attrName>
                                        </p:attrNameLst>
                                      </p:cBhvr>
                                      <p:to>
                                        <p:strVal val="visible"/>
                                      </p:to>
                                    </p:set>
                                  </p:childTnLst>
                                </p:cTn>
                              </p:par>
                            </p:childTnLst>
                          </p:cTn>
                        </p:par>
                        <p:par>
                          <p:cTn id="87" fill="hold">
                            <p:stCondLst>
                              <p:cond delay="4501"/>
                            </p:stCondLst>
                            <p:childTnLst>
                              <p:par>
                                <p:cTn id="88" presetID="22" presetClass="entr" presetSubtype="1" fill="hold" nodeType="afterEffect">
                                  <p:stCondLst>
                                    <p:cond delay="0"/>
                                  </p:stCondLst>
                                  <p:childTnLst>
                                    <p:set>
                                      <p:cBhvr>
                                        <p:cTn id="89" dur="1" fill="hold">
                                          <p:stCondLst>
                                            <p:cond delay="0"/>
                                          </p:stCondLst>
                                        </p:cTn>
                                        <p:tgtEl>
                                          <p:spTgt spid="20"/>
                                        </p:tgtEl>
                                        <p:attrNameLst>
                                          <p:attrName>style.visibility</p:attrName>
                                        </p:attrNameLst>
                                      </p:cBhvr>
                                      <p:to>
                                        <p:strVal val="visible"/>
                                      </p:to>
                                    </p:set>
                                    <p:animEffect transition="in" filter="wipe(up)">
                                      <p:cBhvr>
                                        <p:cTn id="9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3" grpId="0" animBg="1"/>
      <p:bldP spid="13" grpId="1" animBg="1"/>
      <p:bldP spid="4" grpId="0" animBg="1"/>
      <p:bldP spid="8" grpId="0" animBg="1"/>
      <p:bldP spid="25" grpId="0" animBg="1"/>
      <p:bldP spid="25" grpId="1" animBg="1"/>
      <p:bldP spid="26" grpId="0"/>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1\Tema 11 punt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626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26 Conector recto"/>
          <p:cNvCxnSpPr/>
          <p:nvPr/>
        </p:nvCxnSpPr>
        <p:spPr>
          <a:xfrm flipH="1">
            <a:off x="4319972" y="1700808"/>
            <a:ext cx="715704" cy="0"/>
          </a:xfrm>
          <a:prstGeom prst="line">
            <a:avLst/>
          </a:prstGeom>
          <a:ln>
            <a:solidFill>
              <a:srgbClr val="FF0000"/>
            </a:solidFill>
          </a:ln>
        </p:spPr>
        <p:style>
          <a:lnRef idx="2">
            <a:schemeClr val="accent6"/>
          </a:lnRef>
          <a:fillRef idx="0">
            <a:schemeClr val="accent6"/>
          </a:fillRef>
          <a:effectRef idx="1">
            <a:schemeClr val="accent6"/>
          </a:effectRef>
          <a:fontRef idx="minor">
            <a:schemeClr val="tx1"/>
          </a:fontRef>
        </p:style>
      </p:cxnSp>
      <p:sp>
        <p:nvSpPr>
          <p:cNvPr id="25" name="24 Rectángulo"/>
          <p:cNvSpPr/>
          <p:nvPr/>
        </p:nvSpPr>
        <p:spPr>
          <a:xfrm>
            <a:off x="935596" y="616064"/>
            <a:ext cx="288032" cy="292656"/>
          </a:xfrm>
          <a:prstGeom prst="rect">
            <a:avLst/>
          </a:prstGeom>
          <a:gradFill>
            <a:gsLst>
              <a:gs pos="0">
                <a:srgbClr val="FF0000">
                  <a:lumMod val="54000"/>
                </a:srgbClr>
              </a:gs>
              <a:gs pos="80000">
                <a:srgbClr val="FF0000"/>
              </a:gs>
              <a:gs pos="100000">
                <a:srgbClr val="FF0000">
                  <a:lumMod val="43000"/>
                  <a:lumOff val="57000"/>
                </a:srgb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26" name="Rectangle 3"/>
          <p:cNvSpPr>
            <a:spLocks noChangeArrowheads="1"/>
          </p:cNvSpPr>
          <p:nvPr/>
        </p:nvSpPr>
        <p:spPr bwMode="auto">
          <a:xfrm>
            <a:off x="971600" y="396044"/>
            <a:ext cx="4787592" cy="8367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005015"/>
              </a:contourClr>
            </a:sp3d>
          </a:bodyPr>
          <a:lstStyle/>
          <a:p>
            <a:r>
              <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COMPAREMOS</a:t>
            </a:r>
          </a:p>
        </p:txBody>
      </p:sp>
      <p:sp>
        <p:nvSpPr>
          <p:cNvPr id="20" name="Rectangle 3"/>
          <p:cNvSpPr>
            <a:spLocks noChangeArrowheads="1"/>
          </p:cNvSpPr>
          <p:nvPr/>
        </p:nvSpPr>
        <p:spPr bwMode="auto">
          <a:xfrm>
            <a:off x="935596" y="1232756"/>
            <a:ext cx="3384376" cy="4752528"/>
          </a:xfrm>
          <a:prstGeom prst="rect">
            <a:avLst/>
          </a:prstGeom>
          <a:ln>
            <a:solidFill>
              <a:srgbClr val="FFFF00"/>
            </a:solidFill>
          </a:ln>
        </p:spPr>
        <p:style>
          <a:lnRef idx="3">
            <a:schemeClr val="lt1"/>
          </a:lnRef>
          <a:fillRef idx="1">
            <a:schemeClr val="dk1"/>
          </a:fillRef>
          <a:effectRef idx="1">
            <a:schemeClr val="dk1"/>
          </a:effectRef>
          <a:fontRef idx="minor">
            <a:schemeClr val="lt1"/>
          </a:fontRef>
        </p:style>
        <p:txBody>
          <a:bodyPr lIns="180000" tIns="180000" rIns="180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endParaRPr lang="es-ES" sz="10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cs typeface="Consolas" pitchFamily="49" charset="0"/>
            </a:endParaRPr>
          </a:p>
          <a:p>
            <a:r>
              <a:rPr lang="es-ES" sz="36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cs typeface="Consolas" pitchFamily="49" charset="0"/>
              </a:rPr>
              <a:t>DEUS É:</a:t>
            </a:r>
          </a:p>
          <a:p>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Amor </a:t>
            </a:r>
            <a:r>
              <a:rPr lang="es-ES" sz="24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(1 João 4:8)</a:t>
            </a:r>
            <a:endParaRPr lang="es-ES" sz="24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Santo</a:t>
            </a:r>
            <a:r>
              <a:rPr lang="en-U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n-US" sz="24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n-US"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n-US"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Isaías</a:t>
            </a:r>
            <a:r>
              <a:rPr lang="en-US"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6:3)</a:t>
            </a:r>
            <a:endParaRPr lang="en-US" sz="24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Justo</a:t>
            </a:r>
            <a:r>
              <a:rPr lang="en-US" sz="24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p>
          <a:p>
            <a:r>
              <a:rPr lang="en-U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Bom</a:t>
            </a:r>
            <a:r>
              <a:rPr lang="en-U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n-US" sz="24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n-US" sz="1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n-US" sz="16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Salmos</a:t>
            </a:r>
            <a:r>
              <a:rPr lang="en-US" sz="1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145:9, 17)</a:t>
            </a:r>
          </a:p>
          <a:p>
            <a:endParaRPr lang="en-US" sz="24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21" name="Rectangle 3"/>
          <p:cNvSpPr>
            <a:spLocks noChangeArrowheads="1"/>
          </p:cNvSpPr>
          <p:nvPr/>
        </p:nvSpPr>
        <p:spPr bwMode="auto">
          <a:xfrm>
            <a:off x="5040052" y="1232756"/>
            <a:ext cx="3492388" cy="4752528"/>
          </a:xfrm>
          <a:prstGeom prst="rect">
            <a:avLst/>
          </a:prstGeom>
          <a:ln>
            <a:solidFill>
              <a:srgbClr val="FF0000"/>
            </a:solidFill>
          </a:ln>
        </p:spPr>
        <p:style>
          <a:lnRef idx="3">
            <a:schemeClr val="lt1"/>
          </a:lnRef>
          <a:fillRef idx="1">
            <a:schemeClr val="dk1"/>
          </a:fillRef>
          <a:effectRef idx="1">
            <a:schemeClr val="dk1"/>
          </a:effectRef>
          <a:fontRef idx="minor">
            <a:schemeClr val="lt1"/>
          </a:fontRef>
        </p:style>
        <p:txBody>
          <a:bodyPr lIns="180000" tIns="180000" rIns="180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endParaRPr lang="es-ES" sz="10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cs typeface="Consolas" pitchFamily="49" charset="0"/>
            </a:endParaRPr>
          </a:p>
          <a:p>
            <a:r>
              <a:rPr lang="es-ES" sz="36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cs typeface="Consolas" pitchFamily="49" charset="0"/>
              </a:rPr>
              <a:t>SUA LEI É:</a:t>
            </a:r>
          </a:p>
          <a:p>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Amor  </a:t>
            </a:r>
            <a:r>
              <a:rPr lang="en-US"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n-US"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Romanos</a:t>
            </a:r>
            <a:r>
              <a:rPr lang="en-US"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13:9)</a:t>
            </a:r>
            <a:endParaRPr lang="en-US" sz="24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Santa</a:t>
            </a:r>
            <a:endParaRPr lang="en-US" sz="24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r>
              <a:rPr lang="en-U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Justa</a:t>
            </a:r>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p>
          <a:p>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Boa </a:t>
            </a:r>
            <a:r>
              <a:rPr lang="en-US"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n-US"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Romanos</a:t>
            </a:r>
            <a:r>
              <a:rPr lang="en-US"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7:12)</a:t>
            </a:r>
            <a:endParaRPr lang="en-US" sz="24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cxnSp>
        <p:nvCxnSpPr>
          <p:cNvPr id="23" name="22 Conector recto"/>
          <p:cNvCxnSpPr/>
          <p:nvPr/>
        </p:nvCxnSpPr>
        <p:spPr>
          <a:xfrm>
            <a:off x="1079612" y="908720"/>
            <a:ext cx="0" cy="288033"/>
          </a:xfrm>
          <a:prstGeom prst="line">
            <a:avLst/>
          </a:prstGeom>
          <a:ln>
            <a:solidFill>
              <a:srgbClr val="FFFF00"/>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00923154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0">
                                            <p:bg/>
                                          </p:spTgt>
                                        </p:tgtEl>
                                        <p:attrNameLst>
                                          <p:attrName>style.visibility</p:attrName>
                                        </p:attrNameLst>
                                      </p:cBhvr>
                                      <p:to>
                                        <p:strVal val="visible"/>
                                      </p:to>
                                    </p:set>
                                    <p:animEffect transition="in" filter="wipe(up)">
                                      <p:cBhvr>
                                        <p:cTn id="11" dur="500"/>
                                        <p:tgtEl>
                                          <p:spTgt spid="20">
                                            <p:bg/>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500"/>
                                        <p:tgtEl>
                                          <p:spTgt spid="2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1">
                                            <p:bg/>
                                          </p:spTgt>
                                        </p:tgtEl>
                                        <p:attrNameLst>
                                          <p:attrName>style.visibility</p:attrName>
                                        </p:attrNameLst>
                                      </p:cBhvr>
                                      <p:to>
                                        <p:strVal val="visible"/>
                                      </p:to>
                                    </p:set>
                                    <p:animEffect transition="in" filter="wipe(left)">
                                      <p:cBhvr>
                                        <p:cTn id="19" dur="500"/>
                                        <p:tgtEl>
                                          <p:spTgt spid="21">
                                            <p:bg/>
                                          </p:spTgt>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0">
                                            <p:txEl>
                                              <p:pRg st="1" end="1"/>
                                            </p:txEl>
                                          </p:spTgt>
                                        </p:tgtEl>
                                        <p:attrNameLst>
                                          <p:attrName>style.visibility</p:attrName>
                                        </p:attrNameLst>
                                      </p:cBhvr>
                                      <p:to>
                                        <p:strVal val="visible"/>
                                      </p:to>
                                    </p:set>
                                    <p:animEffect transition="in" filter="wipe(up)">
                                      <p:cBhvr>
                                        <p:cTn id="23" dur="500"/>
                                        <p:tgtEl>
                                          <p:spTgt spid="20">
                                            <p:txEl>
                                              <p:pRg st="1" end="1"/>
                                            </p:tx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1">
                                            <p:txEl>
                                              <p:pRg st="1" end="1"/>
                                            </p:txEl>
                                          </p:spTgt>
                                        </p:tgtEl>
                                        <p:attrNameLst>
                                          <p:attrName>style.visibility</p:attrName>
                                        </p:attrNameLst>
                                      </p:cBhvr>
                                      <p:to>
                                        <p:strVal val="visible"/>
                                      </p:to>
                                    </p:set>
                                    <p:animEffect transition="in" filter="wipe(left)">
                                      <p:cBhvr>
                                        <p:cTn id="27" dur="500"/>
                                        <p:tgtEl>
                                          <p:spTgt spid="2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0">
                                            <p:txEl>
                                              <p:pRg st="2" end="2"/>
                                            </p:txEl>
                                          </p:spTgt>
                                        </p:tgtEl>
                                        <p:attrNameLst>
                                          <p:attrName>style.visibility</p:attrName>
                                        </p:attrNameLst>
                                      </p:cBhvr>
                                      <p:to>
                                        <p:strVal val="visible"/>
                                      </p:to>
                                    </p:set>
                                    <p:animEffect transition="in" filter="wipe(up)">
                                      <p:cBhvr>
                                        <p:cTn id="32" dur="500"/>
                                        <p:tgtEl>
                                          <p:spTgt spid="20">
                                            <p:txEl>
                                              <p:pRg st="2" end="2"/>
                                            </p:txEl>
                                          </p:spTgt>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21">
                                            <p:txEl>
                                              <p:pRg st="2" end="2"/>
                                            </p:txEl>
                                          </p:spTgt>
                                        </p:tgtEl>
                                        <p:attrNameLst>
                                          <p:attrName>style.visibility</p:attrName>
                                        </p:attrNameLst>
                                      </p:cBhvr>
                                      <p:to>
                                        <p:strVal val="visible"/>
                                      </p:to>
                                    </p:set>
                                    <p:animEffect transition="in" filter="wipe(left)">
                                      <p:cBhvr>
                                        <p:cTn id="36" dur="500"/>
                                        <p:tgtEl>
                                          <p:spTgt spid="21">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20">
                                            <p:txEl>
                                              <p:pRg st="3" end="3"/>
                                            </p:txEl>
                                          </p:spTgt>
                                        </p:tgtEl>
                                        <p:attrNameLst>
                                          <p:attrName>style.visibility</p:attrName>
                                        </p:attrNameLst>
                                      </p:cBhvr>
                                      <p:to>
                                        <p:strVal val="visible"/>
                                      </p:to>
                                    </p:set>
                                    <p:animEffect transition="in" filter="wipe(up)">
                                      <p:cBhvr>
                                        <p:cTn id="41" dur="500"/>
                                        <p:tgtEl>
                                          <p:spTgt spid="20">
                                            <p:txEl>
                                              <p:pRg st="3" end="3"/>
                                            </p:txEl>
                                          </p:spTgt>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21">
                                            <p:txEl>
                                              <p:pRg st="3" end="3"/>
                                            </p:txEl>
                                          </p:spTgt>
                                        </p:tgtEl>
                                        <p:attrNameLst>
                                          <p:attrName>style.visibility</p:attrName>
                                        </p:attrNameLst>
                                      </p:cBhvr>
                                      <p:to>
                                        <p:strVal val="visible"/>
                                      </p:to>
                                    </p:set>
                                    <p:animEffect transition="in" filter="wipe(left)">
                                      <p:cBhvr>
                                        <p:cTn id="45" dur="500"/>
                                        <p:tgtEl>
                                          <p:spTgt spid="21">
                                            <p:txEl>
                                              <p:pRg st="3" end="3"/>
                                            </p:txEl>
                                          </p:spTgt>
                                        </p:tgtEl>
                                      </p:cBhvr>
                                    </p:animEffect>
                                  </p:childTnLst>
                                </p:cTn>
                              </p:par>
                            </p:childTnLst>
                          </p:cTn>
                        </p:par>
                        <p:par>
                          <p:cTn id="46" fill="hold">
                            <p:stCondLst>
                              <p:cond delay="1000"/>
                            </p:stCondLst>
                            <p:childTnLst>
                              <p:par>
                                <p:cTn id="47" presetID="22" presetClass="entr" presetSubtype="1" fill="hold" grpId="0" nodeType="afterEffect">
                                  <p:stCondLst>
                                    <p:cond delay="0"/>
                                  </p:stCondLst>
                                  <p:childTnLst>
                                    <p:set>
                                      <p:cBhvr>
                                        <p:cTn id="48" dur="1" fill="hold">
                                          <p:stCondLst>
                                            <p:cond delay="0"/>
                                          </p:stCondLst>
                                        </p:cTn>
                                        <p:tgtEl>
                                          <p:spTgt spid="20">
                                            <p:txEl>
                                              <p:pRg st="4" end="4"/>
                                            </p:txEl>
                                          </p:spTgt>
                                        </p:tgtEl>
                                        <p:attrNameLst>
                                          <p:attrName>style.visibility</p:attrName>
                                        </p:attrNameLst>
                                      </p:cBhvr>
                                      <p:to>
                                        <p:strVal val="visible"/>
                                      </p:to>
                                    </p:set>
                                    <p:animEffect transition="in" filter="wipe(up)">
                                      <p:cBhvr>
                                        <p:cTn id="49" dur="500"/>
                                        <p:tgtEl>
                                          <p:spTgt spid="20">
                                            <p:txEl>
                                              <p:pRg st="4" end="4"/>
                                            </p:txEl>
                                          </p:spTgt>
                                        </p:tgtEl>
                                      </p:cBhvr>
                                    </p:animEffect>
                                  </p:childTnLst>
                                </p:cTn>
                              </p:par>
                            </p:childTnLst>
                          </p:cTn>
                        </p:par>
                        <p:par>
                          <p:cTn id="50" fill="hold">
                            <p:stCondLst>
                              <p:cond delay="1500"/>
                            </p:stCondLst>
                            <p:childTnLst>
                              <p:par>
                                <p:cTn id="51" presetID="22" presetClass="entr" presetSubtype="1" fill="hold" grpId="0" nodeType="afterEffect">
                                  <p:stCondLst>
                                    <p:cond delay="0"/>
                                  </p:stCondLst>
                                  <p:childTnLst>
                                    <p:set>
                                      <p:cBhvr>
                                        <p:cTn id="52" dur="1" fill="hold">
                                          <p:stCondLst>
                                            <p:cond delay="0"/>
                                          </p:stCondLst>
                                        </p:cTn>
                                        <p:tgtEl>
                                          <p:spTgt spid="20">
                                            <p:txEl>
                                              <p:pRg st="5" end="5"/>
                                            </p:txEl>
                                          </p:spTgt>
                                        </p:tgtEl>
                                        <p:attrNameLst>
                                          <p:attrName>style.visibility</p:attrName>
                                        </p:attrNameLst>
                                      </p:cBhvr>
                                      <p:to>
                                        <p:strVal val="visible"/>
                                      </p:to>
                                    </p:set>
                                    <p:animEffect transition="in" filter="wipe(up)">
                                      <p:cBhvr>
                                        <p:cTn id="53" dur="500"/>
                                        <p:tgtEl>
                                          <p:spTgt spid="20">
                                            <p:txEl>
                                              <p:pRg st="5" end="5"/>
                                            </p:txEl>
                                          </p:spTgt>
                                        </p:tgtEl>
                                      </p:cBhvr>
                                    </p:animEffect>
                                  </p:childTnLst>
                                </p:cTn>
                              </p:par>
                            </p:childTnLst>
                          </p:cTn>
                        </p:par>
                        <p:par>
                          <p:cTn id="54" fill="hold">
                            <p:stCondLst>
                              <p:cond delay="2000"/>
                            </p:stCondLst>
                            <p:childTnLst>
                              <p:par>
                                <p:cTn id="55" presetID="22" presetClass="entr" presetSubtype="8" fill="hold" grpId="0" nodeType="afterEffect">
                                  <p:stCondLst>
                                    <p:cond delay="0"/>
                                  </p:stCondLst>
                                  <p:childTnLst>
                                    <p:set>
                                      <p:cBhvr>
                                        <p:cTn id="56" dur="1" fill="hold">
                                          <p:stCondLst>
                                            <p:cond delay="0"/>
                                          </p:stCondLst>
                                        </p:cTn>
                                        <p:tgtEl>
                                          <p:spTgt spid="21">
                                            <p:txEl>
                                              <p:pRg st="4" end="4"/>
                                            </p:txEl>
                                          </p:spTgt>
                                        </p:tgtEl>
                                        <p:attrNameLst>
                                          <p:attrName>style.visibility</p:attrName>
                                        </p:attrNameLst>
                                      </p:cBhvr>
                                      <p:to>
                                        <p:strVal val="visible"/>
                                      </p:to>
                                    </p:set>
                                    <p:animEffect transition="in" filter="wipe(left)">
                                      <p:cBhvr>
                                        <p:cTn id="57" dur="500"/>
                                        <p:tgtEl>
                                          <p:spTgt spid="21">
                                            <p:txEl>
                                              <p:pRg st="4" end="4"/>
                                            </p:txEl>
                                          </p:spTgt>
                                        </p:tgtEl>
                                      </p:cBhvr>
                                    </p:animEffect>
                                  </p:childTnLst>
                                </p:cTn>
                              </p:par>
                            </p:childTnLst>
                          </p:cTn>
                        </p:par>
                        <p:par>
                          <p:cTn id="58" fill="hold">
                            <p:stCondLst>
                              <p:cond delay="2500"/>
                            </p:stCondLst>
                            <p:childTnLst>
                              <p:par>
                                <p:cTn id="59" presetID="22" presetClass="entr" presetSubtype="8" fill="hold" grpId="0" nodeType="afterEffect">
                                  <p:stCondLst>
                                    <p:cond delay="0"/>
                                  </p:stCondLst>
                                  <p:childTnLst>
                                    <p:set>
                                      <p:cBhvr>
                                        <p:cTn id="60" dur="1" fill="hold">
                                          <p:stCondLst>
                                            <p:cond delay="0"/>
                                          </p:stCondLst>
                                        </p:cTn>
                                        <p:tgtEl>
                                          <p:spTgt spid="21">
                                            <p:txEl>
                                              <p:pRg st="5" end="5"/>
                                            </p:txEl>
                                          </p:spTgt>
                                        </p:tgtEl>
                                        <p:attrNameLst>
                                          <p:attrName>style.visibility</p:attrName>
                                        </p:attrNameLst>
                                      </p:cBhvr>
                                      <p:to>
                                        <p:strVal val="visible"/>
                                      </p:to>
                                    </p:set>
                                    <p:animEffect transition="in" filter="wipe(left)">
                                      <p:cBhvr>
                                        <p:cTn id="61" dur="500"/>
                                        <p:tgtEl>
                                          <p:spTgt spid="21">
                                            <p:txEl>
                                              <p:pRg st="5" end="5"/>
                                            </p:txEl>
                                          </p:spTgt>
                                        </p:tgtEl>
                                      </p:cBhvr>
                                    </p:animEffect>
                                  </p:childTnLst>
                                </p:cTn>
                              </p:par>
                            </p:childTnLst>
                          </p:cTn>
                        </p:par>
                        <p:par>
                          <p:cTn id="62" fill="hold">
                            <p:stCondLst>
                              <p:cond delay="3000"/>
                            </p:stCondLst>
                            <p:childTnLst>
                              <p:par>
                                <p:cTn id="63" presetID="22" presetClass="entr" presetSubtype="1" fill="hold" nodeType="after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wipe(up)">
                                      <p:cBhvr>
                                        <p:cTn id="6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animBg="1"/>
      <p:bldP spid="21" grpId="0" uiExpand="1"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1\Tema 11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p:cNvSpPr>
            <a:spLocks noChangeArrowheads="1"/>
          </p:cNvSpPr>
          <p:nvPr/>
        </p:nvSpPr>
        <p:spPr bwMode="auto">
          <a:xfrm>
            <a:off x="4355976" y="6021288"/>
            <a:ext cx="4787592" cy="8367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005015"/>
              </a:contourClr>
            </a:sp3d>
          </a:bodyPr>
          <a:lstStyle/>
          <a:p>
            <a:pPr algn="r"/>
            <a:r>
              <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Romanos 7:12</a:t>
            </a:r>
          </a:p>
        </p:txBody>
      </p:sp>
      <p:sp>
        <p:nvSpPr>
          <p:cNvPr id="15" name="Rectangle 3"/>
          <p:cNvSpPr>
            <a:spLocks noChangeArrowheads="1"/>
          </p:cNvSpPr>
          <p:nvPr/>
        </p:nvSpPr>
        <p:spPr bwMode="auto">
          <a:xfrm>
            <a:off x="1673678" y="1340768"/>
            <a:ext cx="5796644" cy="417646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0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 </a:t>
            </a:r>
            <a:r>
              <a:rPr lang="es-ES" sz="40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assim</a:t>
            </a:r>
            <a:r>
              <a:rPr lang="es-ES" sz="40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40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lei</a:t>
            </a:r>
            <a:r>
              <a:rPr lang="es-ES" sz="40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é santa, e o </a:t>
            </a:r>
            <a:r>
              <a:rPr lang="es-ES" sz="40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mandamento</a:t>
            </a:r>
            <a:r>
              <a:rPr lang="es-ES" sz="40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santo, justo e </a:t>
            </a:r>
            <a:r>
              <a:rPr lang="es-ES"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bom</a:t>
            </a:r>
            <a:r>
              <a:rPr lang="es-ES" sz="40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n-US" sz="4000" b="1" i="1" u="none"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3054166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par>
                          <p:cTn id="8" fill="hold">
                            <p:stCondLst>
                              <p:cond delay="750"/>
                            </p:stCondLst>
                            <p:childTnLst>
                              <p:par>
                                <p:cTn id="9" presetID="1" presetClass="entr" presetSubtype="0" fill="hold" grpId="0" nodeType="afterEffect">
                                  <p:stCondLst>
                                    <p:cond delay="0"/>
                                  </p:stCondLst>
                                  <p:iterate type="lt">
                                    <p:tmAbs val="100"/>
                                  </p:iterate>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1751"/>
                            </p:stCondLst>
                            <p:childTnLst>
                              <p:par>
                                <p:cTn id="12" presetID="22" presetClass="entr" presetSubtype="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1\Tema 11 punt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626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26 Conector recto"/>
          <p:cNvCxnSpPr/>
          <p:nvPr/>
        </p:nvCxnSpPr>
        <p:spPr>
          <a:xfrm flipH="1">
            <a:off x="4319972" y="1700808"/>
            <a:ext cx="715704" cy="0"/>
          </a:xfrm>
          <a:prstGeom prst="line">
            <a:avLst/>
          </a:prstGeom>
          <a:ln>
            <a:solidFill>
              <a:srgbClr val="FF0000"/>
            </a:solidFill>
          </a:ln>
        </p:spPr>
        <p:style>
          <a:lnRef idx="2">
            <a:schemeClr val="accent6"/>
          </a:lnRef>
          <a:fillRef idx="0">
            <a:schemeClr val="accent6"/>
          </a:fillRef>
          <a:effectRef idx="1">
            <a:schemeClr val="accent6"/>
          </a:effectRef>
          <a:fontRef idx="minor">
            <a:schemeClr val="tx1"/>
          </a:fontRef>
        </p:style>
      </p:cxnSp>
      <p:sp>
        <p:nvSpPr>
          <p:cNvPr id="25" name="24 Rectángulo"/>
          <p:cNvSpPr/>
          <p:nvPr/>
        </p:nvSpPr>
        <p:spPr>
          <a:xfrm>
            <a:off x="935596" y="616064"/>
            <a:ext cx="288032" cy="292656"/>
          </a:xfrm>
          <a:prstGeom prst="rect">
            <a:avLst/>
          </a:prstGeom>
          <a:gradFill>
            <a:gsLst>
              <a:gs pos="0">
                <a:srgbClr val="FF0000">
                  <a:lumMod val="54000"/>
                </a:srgbClr>
              </a:gs>
              <a:gs pos="80000">
                <a:srgbClr val="FF0000"/>
              </a:gs>
              <a:gs pos="100000">
                <a:srgbClr val="FF0000">
                  <a:lumMod val="43000"/>
                  <a:lumOff val="57000"/>
                </a:srgb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26" name="Rectangle 3"/>
          <p:cNvSpPr>
            <a:spLocks noChangeArrowheads="1"/>
          </p:cNvSpPr>
          <p:nvPr/>
        </p:nvSpPr>
        <p:spPr bwMode="auto">
          <a:xfrm>
            <a:off x="971600" y="396044"/>
            <a:ext cx="4787592" cy="8367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005015"/>
              </a:contourClr>
            </a:sp3d>
          </a:bodyPr>
          <a:lstStyle/>
          <a:p>
            <a:r>
              <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COMPAREMOS</a:t>
            </a:r>
          </a:p>
        </p:txBody>
      </p:sp>
      <p:sp>
        <p:nvSpPr>
          <p:cNvPr id="20" name="Rectangle 3"/>
          <p:cNvSpPr>
            <a:spLocks noChangeArrowheads="1"/>
          </p:cNvSpPr>
          <p:nvPr/>
        </p:nvSpPr>
        <p:spPr bwMode="auto">
          <a:xfrm>
            <a:off x="935596" y="1232756"/>
            <a:ext cx="3384376" cy="4752528"/>
          </a:xfrm>
          <a:prstGeom prst="rect">
            <a:avLst/>
          </a:prstGeom>
          <a:ln>
            <a:solidFill>
              <a:srgbClr val="FFFF00"/>
            </a:solidFill>
          </a:ln>
        </p:spPr>
        <p:style>
          <a:lnRef idx="3">
            <a:schemeClr val="lt1"/>
          </a:lnRef>
          <a:fillRef idx="1">
            <a:schemeClr val="dk1"/>
          </a:fillRef>
          <a:effectRef idx="1">
            <a:schemeClr val="dk1"/>
          </a:effectRef>
          <a:fontRef idx="minor">
            <a:schemeClr val="lt1"/>
          </a:fontRef>
        </p:style>
        <p:txBody>
          <a:bodyPr lIns="180000" tIns="180000" rIns="180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endParaRPr lang="es-ES" sz="10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cs typeface="Consolas" pitchFamily="49" charset="0"/>
            </a:endParaRPr>
          </a:p>
          <a:p>
            <a:r>
              <a:rPr lang="es-ES" sz="36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cs typeface="Consolas" pitchFamily="49" charset="0"/>
              </a:rPr>
              <a:t>DEUS É:</a:t>
            </a:r>
          </a:p>
          <a:p>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Amor </a:t>
            </a:r>
            <a:r>
              <a:rPr lang="es-ES" sz="24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(1 João 4:8)</a:t>
            </a:r>
            <a:endParaRPr lang="es-ES" sz="24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Santo</a:t>
            </a:r>
            <a:r>
              <a:rPr lang="en-U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n-US" sz="24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n-US"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n-US"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Isaías</a:t>
            </a:r>
            <a:r>
              <a:rPr lang="en-US"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6:3)</a:t>
            </a:r>
            <a:endParaRPr lang="en-US" sz="24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Justo</a:t>
            </a:r>
            <a:endParaRPr lang="en-US" sz="24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r>
              <a:rPr lang="en-U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Bom</a:t>
            </a:r>
            <a:r>
              <a:rPr lang="en-U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n-US" sz="24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n-US" sz="1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n-US" sz="16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Salmos</a:t>
            </a:r>
            <a:r>
              <a:rPr lang="en-US" sz="1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145:9, 17)</a:t>
            </a:r>
          </a:p>
          <a:p>
            <a:r>
              <a:rPr lang="en-U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Verdade</a:t>
            </a:r>
            <a:r>
              <a:rPr lang="en-US" sz="24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n-US"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n-US"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Salmos</a:t>
            </a:r>
            <a:r>
              <a:rPr lang="en-US"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89:14)</a:t>
            </a:r>
            <a:endParaRPr lang="en-US" sz="24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pPr lvl="0"/>
            <a:r>
              <a:rPr lang="en-U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Fiel</a:t>
            </a:r>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n-US"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(Deut. 7:9)</a:t>
            </a:r>
            <a:endParaRPr lang="en-US" sz="24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pPr lvl="0"/>
            <a:r>
              <a:rPr lang="en-U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Eterno</a:t>
            </a:r>
            <a:r>
              <a:rPr lang="en-US" sz="24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n-US"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n-US"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Salmos</a:t>
            </a:r>
            <a:r>
              <a:rPr lang="en-US"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45:6)</a:t>
            </a:r>
            <a:endParaRPr lang="en-US" sz="24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21" name="Rectangle 3"/>
          <p:cNvSpPr>
            <a:spLocks noChangeArrowheads="1"/>
          </p:cNvSpPr>
          <p:nvPr/>
        </p:nvSpPr>
        <p:spPr bwMode="auto">
          <a:xfrm>
            <a:off x="5040052" y="1232756"/>
            <a:ext cx="3492388" cy="4752528"/>
          </a:xfrm>
          <a:prstGeom prst="rect">
            <a:avLst/>
          </a:prstGeom>
          <a:ln>
            <a:solidFill>
              <a:srgbClr val="FF0000"/>
            </a:solidFill>
          </a:ln>
        </p:spPr>
        <p:style>
          <a:lnRef idx="3">
            <a:schemeClr val="lt1"/>
          </a:lnRef>
          <a:fillRef idx="1">
            <a:schemeClr val="dk1"/>
          </a:fillRef>
          <a:effectRef idx="1">
            <a:schemeClr val="dk1"/>
          </a:effectRef>
          <a:fontRef idx="minor">
            <a:schemeClr val="lt1"/>
          </a:fontRef>
        </p:style>
        <p:txBody>
          <a:bodyPr lIns="180000" tIns="180000" rIns="180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endParaRPr lang="es-ES" sz="10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cs typeface="Consolas" pitchFamily="49" charset="0"/>
            </a:endParaRPr>
          </a:p>
          <a:p>
            <a:r>
              <a:rPr lang="es-ES" sz="36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yriad Pro" pitchFamily="34" charset="0"/>
                <a:cs typeface="Consolas" pitchFamily="49" charset="0"/>
              </a:rPr>
              <a:t>SUA LEI É:</a:t>
            </a:r>
          </a:p>
          <a:p>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Amor  </a:t>
            </a:r>
            <a:r>
              <a:rPr lang="en-US"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n-US"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Romanos</a:t>
            </a:r>
            <a:r>
              <a:rPr lang="en-US"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13:9)</a:t>
            </a:r>
            <a:endParaRPr lang="en-US" sz="24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Santa</a:t>
            </a:r>
            <a:endParaRPr lang="en-US" sz="24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r>
              <a:rPr lang="en-U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Justa</a:t>
            </a:r>
            <a:endPar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Boa </a:t>
            </a:r>
            <a:r>
              <a:rPr lang="en-US"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n-US"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Romanos</a:t>
            </a:r>
            <a:r>
              <a:rPr lang="en-US"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7:12)</a:t>
            </a:r>
            <a:endParaRPr lang="en-US" sz="24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pPr lvl="0"/>
            <a:r>
              <a:rPr lang="en-U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Verdade</a:t>
            </a:r>
            <a:endPar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pPr lvl="0"/>
            <a:r>
              <a:rPr lang="en-U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Fiel</a:t>
            </a:r>
            <a:endPar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a:p>
            <a:pPr lvl="0"/>
            <a:r>
              <a:rPr lang="en-U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Eterna</a:t>
            </a:r>
            <a:r>
              <a:rPr lang="en-U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n-US"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n-US"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Salmos</a:t>
            </a:r>
            <a:r>
              <a:rPr lang="en-US"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111:7-8)</a:t>
            </a:r>
            <a:endParaRPr lang="en-US" sz="24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cxnSp>
        <p:nvCxnSpPr>
          <p:cNvPr id="23" name="22 Conector recto"/>
          <p:cNvCxnSpPr/>
          <p:nvPr/>
        </p:nvCxnSpPr>
        <p:spPr>
          <a:xfrm>
            <a:off x="1079612" y="908720"/>
            <a:ext cx="0" cy="288033"/>
          </a:xfrm>
          <a:prstGeom prst="line">
            <a:avLst/>
          </a:prstGeom>
          <a:ln>
            <a:solidFill>
              <a:srgbClr val="FFFF00"/>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5741995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0">
                                            <p:txEl>
                                              <p:pRg st="6" end="6"/>
                                            </p:txEl>
                                          </p:spTgt>
                                        </p:tgtEl>
                                        <p:attrNameLst>
                                          <p:attrName>style.visibility</p:attrName>
                                        </p:attrNameLst>
                                      </p:cBhvr>
                                      <p:to>
                                        <p:strVal val="visible"/>
                                      </p:to>
                                    </p:set>
                                    <p:animEffect transition="in" filter="wipe(up)">
                                      <p:cBhvr>
                                        <p:cTn id="7" dur="500"/>
                                        <p:tgtEl>
                                          <p:spTgt spid="20">
                                            <p:txEl>
                                              <p:pRg st="6" end="6"/>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
                                            <p:txEl>
                                              <p:pRg st="6" end="6"/>
                                            </p:txEl>
                                          </p:spTgt>
                                        </p:tgtEl>
                                        <p:attrNameLst>
                                          <p:attrName>style.visibility</p:attrName>
                                        </p:attrNameLst>
                                      </p:cBhvr>
                                      <p:to>
                                        <p:strVal val="visible"/>
                                      </p:to>
                                    </p:set>
                                    <p:animEffect transition="in" filter="wipe(left)">
                                      <p:cBhvr>
                                        <p:cTn id="11" dur="500"/>
                                        <p:tgtEl>
                                          <p:spTgt spid="21">
                                            <p:txEl>
                                              <p:pRg st="6" end="6"/>
                                            </p:tx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0">
                                            <p:txEl>
                                              <p:pRg st="7" end="7"/>
                                            </p:txEl>
                                          </p:spTgt>
                                        </p:tgtEl>
                                        <p:attrNameLst>
                                          <p:attrName>style.visibility</p:attrName>
                                        </p:attrNameLst>
                                      </p:cBhvr>
                                      <p:to>
                                        <p:strVal val="visible"/>
                                      </p:to>
                                    </p:set>
                                    <p:animEffect transition="in" filter="wipe(up)">
                                      <p:cBhvr>
                                        <p:cTn id="15" dur="500"/>
                                        <p:tgtEl>
                                          <p:spTgt spid="20">
                                            <p:txEl>
                                              <p:pRg st="7" end="7"/>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1">
                                            <p:txEl>
                                              <p:pRg st="7" end="7"/>
                                            </p:txEl>
                                          </p:spTgt>
                                        </p:tgtEl>
                                        <p:attrNameLst>
                                          <p:attrName>style.visibility</p:attrName>
                                        </p:attrNameLst>
                                      </p:cBhvr>
                                      <p:to>
                                        <p:strVal val="visible"/>
                                      </p:to>
                                    </p:set>
                                    <p:animEffect transition="in" filter="wipe(left)">
                                      <p:cBhvr>
                                        <p:cTn id="19" dur="500"/>
                                        <p:tgtEl>
                                          <p:spTgt spid="21">
                                            <p:txEl>
                                              <p:pRg st="7" end="7"/>
                                            </p:txEl>
                                          </p:spTgt>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0">
                                            <p:txEl>
                                              <p:pRg st="8" end="8"/>
                                            </p:txEl>
                                          </p:spTgt>
                                        </p:tgtEl>
                                        <p:attrNameLst>
                                          <p:attrName>style.visibility</p:attrName>
                                        </p:attrNameLst>
                                      </p:cBhvr>
                                      <p:to>
                                        <p:strVal val="visible"/>
                                      </p:to>
                                    </p:set>
                                    <p:animEffect transition="in" filter="wipe(up)">
                                      <p:cBhvr>
                                        <p:cTn id="23" dur="500"/>
                                        <p:tgtEl>
                                          <p:spTgt spid="20">
                                            <p:txEl>
                                              <p:pRg st="8" end="8"/>
                                            </p:tx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1">
                                            <p:txEl>
                                              <p:pRg st="8" end="8"/>
                                            </p:txEl>
                                          </p:spTgt>
                                        </p:tgtEl>
                                        <p:attrNameLst>
                                          <p:attrName>style.visibility</p:attrName>
                                        </p:attrNameLst>
                                      </p:cBhvr>
                                      <p:to>
                                        <p:strVal val="visible"/>
                                      </p:to>
                                    </p:set>
                                    <p:animEffect transition="in" filter="wipe(left)">
                                      <p:cBhvr>
                                        <p:cTn id="27" dur="500"/>
                                        <p:tgtEl>
                                          <p:spTgt spid="21">
                                            <p:txEl>
                                              <p:pRg st="8" end="8"/>
                                            </p:txEl>
                                          </p:spTgt>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P spid="21"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descr="J:\Mis Docs\_Multimedia IMS\Curso Biblico PPS\Tema 11\oracio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3011" name="Rectangle 3"/>
          <p:cNvSpPr>
            <a:spLocks noChangeArrowheads="1"/>
          </p:cNvSpPr>
          <p:nvPr/>
        </p:nvSpPr>
        <p:spPr bwMode="auto">
          <a:xfrm>
            <a:off x="-9527" y="0"/>
            <a:ext cx="9144000" cy="143827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6000" b="1" u="none" dirty="0">
                <a:ln w="17780" cmpd="sng">
                  <a:solidFill>
                    <a:srgbClr val="00FF00"/>
                  </a:solidFill>
                  <a:prstDash val="solid"/>
                  <a:miter lim="800000"/>
                </a:ln>
                <a:solidFill>
                  <a:srgbClr val="00CC00"/>
                </a:solidFill>
                <a:effectLst>
                  <a:outerShdw blurRad="50800" algn="tl" rotWithShape="0">
                    <a:srgbClr val="000000"/>
                  </a:outerShdw>
                  <a:reflection blurRad="6350" stA="60000" endA="900" endPos="60000" dist="29997" dir="5400000" sy="-100000" algn="bl" rotWithShape="0"/>
                </a:effectLst>
                <a:latin typeface="Computerfont" pitchFamily="2" charset="0"/>
                <a:cs typeface="Consolas" pitchFamily="49" charset="0"/>
              </a:rPr>
              <a:t>Um </a:t>
            </a:r>
            <a:r>
              <a:rPr lang="en-US" sz="6000" b="1" u="none" dirty="0" err="1">
                <a:ln w="17780" cmpd="sng">
                  <a:solidFill>
                    <a:srgbClr val="00FF00"/>
                  </a:solidFill>
                  <a:prstDash val="solid"/>
                  <a:miter lim="800000"/>
                </a:ln>
                <a:solidFill>
                  <a:srgbClr val="00CC00"/>
                </a:solidFill>
                <a:effectLst>
                  <a:outerShdw blurRad="50800" algn="tl" rotWithShape="0">
                    <a:srgbClr val="000000"/>
                  </a:outerShdw>
                  <a:reflection blurRad="6350" stA="60000" endA="900" endPos="60000" dist="29997" dir="5400000" sy="-100000" algn="bl" rotWithShape="0"/>
                </a:effectLst>
                <a:latin typeface="Computerfont" pitchFamily="2" charset="0"/>
                <a:cs typeface="Consolas" pitchFamily="49" charset="0"/>
              </a:rPr>
              <a:t>momento</a:t>
            </a:r>
            <a:r>
              <a:rPr lang="en-US" sz="6000" b="1" u="none" dirty="0">
                <a:ln w="17780" cmpd="sng">
                  <a:solidFill>
                    <a:srgbClr val="00FF00"/>
                  </a:solidFill>
                  <a:prstDash val="solid"/>
                  <a:miter lim="800000"/>
                </a:ln>
                <a:solidFill>
                  <a:srgbClr val="00CC00"/>
                </a:solidFill>
                <a:effectLst>
                  <a:outerShdw blurRad="50800" algn="tl" rotWithShape="0">
                    <a:srgbClr val="000000"/>
                  </a:outerShdw>
                  <a:reflection blurRad="6350" stA="60000" endA="900" endPos="60000" dist="29997" dir="5400000" sy="-100000" algn="bl" rotWithShape="0"/>
                </a:effectLst>
                <a:latin typeface="Computerfont" pitchFamily="2" charset="0"/>
                <a:cs typeface="Consolas" pitchFamily="49" charset="0"/>
              </a:rPr>
              <a:t> de </a:t>
            </a:r>
            <a:r>
              <a:rPr lang="en-US" sz="6000" b="1" u="none" dirty="0" err="1">
                <a:ln w="17780" cmpd="sng">
                  <a:solidFill>
                    <a:srgbClr val="00FF00"/>
                  </a:solidFill>
                  <a:prstDash val="solid"/>
                  <a:miter lim="800000"/>
                </a:ln>
                <a:solidFill>
                  <a:srgbClr val="00CC00"/>
                </a:solidFill>
                <a:effectLst>
                  <a:outerShdw blurRad="50800" algn="tl" rotWithShape="0">
                    <a:srgbClr val="000000"/>
                  </a:outerShdw>
                  <a:reflection blurRad="6350" stA="60000" endA="900" endPos="60000" dist="29997" dir="5400000" sy="-100000" algn="bl" rotWithShape="0"/>
                </a:effectLst>
                <a:latin typeface="Computerfont" pitchFamily="2" charset="0"/>
                <a:cs typeface="Consolas" pitchFamily="49" charset="0"/>
              </a:rPr>
              <a:t>oração</a:t>
            </a:r>
            <a:r>
              <a:rPr lang="en-US" sz="6000" b="1" u="none" dirty="0">
                <a:ln w="17780" cmpd="sng">
                  <a:solidFill>
                    <a:srgbClr val="00FF00"/>
                  </a:solidFill>
                  <a:prstDash val="solid"/>
                  <a:miter lim="800000"/>
                </a:ln>
                <a:solidFill>
                  <a:srgbClr val="00CC00"/>
                </a:solidFill>
                <a:effectLst>
                  <a:outerShdw blurRad="50800" algn="tl" rotWithShape="0">
                    <a:srgbClr val="000000"/>
                  </a:outerShdw>
                  <a:reflection blurRad="6350" stA="60000" endA="900" endPos="60000" dist="29997" dir="5400000" sy="-100000" algn="bl" rotWithShape="0"/>
                </a:effectLst>
                <a:latin typeface="Computerfont" pitchFamily="2" charset="0"/>
                <a:cs typeface="Consolas" pitchFamily="49" charset="0"/>
              </a:rPr>
              <a:t>…</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80492"/>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dissolve">
                                      <p:cBhvr>
                                        <p:cTn id="7" dur="1500"/>
                                        <p:tgtEl>
                                          <p:spTgt spid="43011"/>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1\Tema 11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p:cNvSpPr>
            <a:spLocks noChangeArrowheads="1"/>
          </p:cNvSpPr>
          <p:nvPr/>
        </p:nvSpPr>
        <p:spPr bwMode="auto">
          <a:xfrm>
            <a:off x="4355976" y="6021288"/>
            <a:ext cx="4787592" cy="8367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005015"/>
              </a:contourClr>
            </a:sp3d>
          </a:bodyPr>
          <a:lstStyle/>
          <a:p>
            <a:pPr algn="r"/>
            <a:r>
              <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Salmos 111:7,8</a:t>
            </a:r>
          </a:p>
        </p:txBody>
      </p:sp>
      <p:sp>
        <p:nvSpPr>
          <p:cNvPr id="15" name="Rectangle 3"/>
          <p:cNvSpPr>
            <a:spLocks noChangeArrowheads="1"/>
          </p:cNvSpPr>
          <p:nvPr/>
        </p:nvSpPr>
        <p:spPr bwMode="auto">
          <a:xfrm>
            <a:off x="1692620" y="1016732"/>
            <a:ext cx="7739920" cy="5053521"/>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0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“As obras das </a:t>
            </a:r>
            <a:r>
              <a:rPr lang="es-ES" sz="40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suas</a:t>
            </a:r>
            <a:r>
              <a:rPr lang="es-ES" sz="40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mãos</a:t>
            </a:r>
            <a:r>
              <a:rPr lang="es-ES" sz="40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são</a:t>
            </a:r>
            <a:r>
              <a:rPr lang="es-ES" sz="40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verdade</a:t>
            </a:r>
            <a:r>
              <a:rPr lang="es-ES" sz="40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40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juízo</a:t>
            </a:r>
            <a:r>
              <a:rPr lang="es-ES" sz="40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seguros todos os </a:t>
            </a:r>
            <a:r>
              <a:rPr lang="es-ES" sz="40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seus</a:t>
            </a:r>
            <a:r>
              <a:rPr lang="es-ES" sz="40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mandamentos</a:t>
            </a:r>
            <a:r>
              <a:rPr lang="es-ES" sz="40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Permanecem</a:t>
            </a:r>
            <a:r>
              <a:rPr lang="es-ES"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firmes para todo o </a:t>
            </a:r>
            <a:r>
              <a:rPr lang="es-ES"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sempre</a:t>
            </a:r>
            <a:r>
              <a:rPr lang="es-ES" sz="40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40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são</a:t>
            </a:r>
            <a:r>
              <a:rPr lang="es-ES" sz="40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feitos</a:t>
            </a:r>
            <a:r>
              <a:rPr lang="es-ES" sz="40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em</a:t>
            </a:r>
            <a:r>
              <a:rPr lang="es-ES" sz="40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verdade</a:t>
            </a:r>
            <a:r>
              <a:rPr lang="es-ES" sz="40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40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retidão</a:t>
            </a:r>
            <a:r>
              <a:rPr lang="es-ES" sz="40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n-US" sz="4000" b="1" i="1" u="none"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2485091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par>
                          <p:cTn id="8" fill="hold">
                            <p:stCondLst>
                              <p:cond delay="750"/>
                            </p:stCondLst>
                            <p:childTnLst>
                              <p:par>
                                <p:cTn id="9" presetID="1" presetClass="entr" presetSubtype="0" fill="hold" grpId="0" nodeType="afterEffect">
                                  <p:stCondLst>
                                    <p:cond delay="0"/>
                                  </p:stCondLst>
                                  <p:iterate type="lt">
                                    <p:tmAbs val="100"/>
                                  </p:iterate>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1951"/>
                            </p:stCondLst>
                            <p:childTnLst>
                              <p:par>
                                <p:cTn id="12" presetID="22" presetClass="entr" presetSubtype="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J:\Mis Docs\_Multimedia IMS\Curso Biblico PPS\Tema 11\Tema 11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4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7504" y="2096852"/>
            <a:ext cx="8892479" cy="27383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glow" dir="tl">
                <a:rot lat="0" lon="0" rev="5400000"/>
              </a:lightRig>
            </a:scene3d>
            <a:sp3d contourW="12700">
              <a:bevelT w="25400" h="25400"/>
              <a:contourClr>
                <a:srgbClr val="00FF00"/>
              </a:contourClr>
            </a:sp3d>
          </a:bodyPr>
          <a:lstStyle/>
          <a:p>
            <a:pPr algn="ct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Qual</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é o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verdadeiro</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propósito da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lei</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a:t>
            </a:r>
            <a:endParaRPr lang="en-US" sz="6000" b="1" u="none"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077026"/>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5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J:\Mis Docs\_Multimedia IMS\Curso Biblico PPS\Tema 11\Tema 11 ley espej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864528" y="6192688"/>
            <a:ext cx="4787592" cy="8367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005015"/>
              </a:contourClr>
            </a:sp3d>
          </a:bodyPr>
          <a:lstStyle/>
          <a:p>
            <a:pPr algn="r"/>
            <a:r>
              <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Romanos 3:20, 31</a:t>
            </a:r>
            <a:endParaRPr lang="en-US" sz="3600" b="1" u="none"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endParaRPr>
          </a:p>
        </p:txBody>
      </p:sp>
      <p:sp>
        <p:nvSpPr>
          <p:cNvPr id="4" name="Rectangle 3"/>
          <p:cNvSpPr>
            <a:spLocks noChangeArrowheads="1"/>
          </p:cNvSpPr>
          <p:nvPr/>
        </p:nvSpPr>
        <p:spPr bwMode="auto">
          <a:xfrm>
            <a:off x="179512" y="1196752"/>
            <a:ext cx="7812868" cy="417646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“Por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isso</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nenhuma</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carne será justificada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diante</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dele pelas obras da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lei</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porque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pela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lei</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vem</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o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conhecimento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do pecado</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Anulamos,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pois</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lei</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pela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fé</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maneira</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nenhuma</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antes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estabelecemos</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lei</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4098482410"/>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750"/>
                                        <p:tgtEl>
                                          <p:spTgt spid="4"/>
                                        </p:tgtEl>
                                      </p:cBhvr>
                                    </p:animEffect>
                                  </p:childTnLst>
                                </p:cTn>
                              </p:par>
                            </p:childTnLst>
                          </p:cTn>
                        </p:par>
                        <p:par>
                          <p:cTn id="8" fill="hold">
                            <p:stCondLst>
                              <p:cond delay="750"/>
                            </p:stCondLst>
                            <p:childTnLst>
                              <p:par>
                                <p:cTn id="9" presetID="1" presetClass="entr" presetSubtype="0" fill="hold" grpId="0" nodeType="afterEffect">
                                  <p:stCondLst>
                                    <p:cond delay="0"/>
                                  </p:stCondLst>
                                  <p:iterate type="lt">
                                    <p:tmAbs val="100"/>
                                  </p:iterate>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2051"/>
                            </p:stCondLst>
                            <p:childTnLst>
                              <p:par>
                                <p:cTn id="12" presetID="22" presetClass="entr" presetSubtype="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J:\Mis Docs\_Multimedia IMS\Curso Biblico PPS\Tema 11\Tema 11 ley espej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791580" y="6192688"/>
            <a:ext cx="4787592" cy="8367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005015"/>
              </a:contourClr>
            </a:sp3d>
          </a:bodyPr>
          <a:lstStyle/>
          <a:p>
            <a:pPr algn="r"/>
            <a:r>
              <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Romanos 7:7</a:t>
            </a:r>
            <a:endParaRPr lang="en-US" sz="3600" b="1" u="none"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endParaRPr>
          </a:p>
        </p:txBody>
      </p:sp>
      <p:sp>
        <p:nvSpPr>
          <p:cNvPr id="4" name="Rectangle 3"/>
          <p:cNvSpPr>
            <a:spLocks noChangeArrowheads="1"/>
          </p:cNvSpPr>
          <p:nvPr/>
        </p:nvSpPr>
        <p:spPr bwMode="auto">
          <a:xfrm>
            <a:off x="179512" y="1196752"/>
            <a:ext cx="8064896" cy="417646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“Que diremos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pois</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É a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lei</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pecado? De modo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nenhum</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Mas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eu</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conheci</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o pecado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senão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pela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lei</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porque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eu</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conheceria</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concupiscência</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se a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lei</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dissesse</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cobiçarás</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3948394095"/>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750"/>
                                        <p:tgtEl>
                                          <p:spTgt spid="4"/>
                                        </p:tgtEl>
                                      </p:cBhvr>
                                    </p:animEffect>
                                  </p:childTnLst>
                                </p:cTn>
                              </p:par>
                            </p:childTnLst>
                          </p:cTn>
                        </p:par>
                        <p:par>
                          <p:cTn id="8" fill="hold">
                            <p:stCondLst>
                              <p:cond delay="750"/>
                            </p:stCondLst>
                            <p:childTnLst>
                              <p:par>
                                <p:cTn id="9" presetID="1" presetClass="entr" presetSubtype="0" fill="hold" grpId="0" nodeType="afterEffect">
                                  <p:stCondLst>
                                    <p:cond delay="0"/>
                                  </p:stCondLst>
                                  <p:iterate type="lt">
                                    <p:tmAbs val="100"/>
                                  </p:iterate>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1651"/>
                            </p:stCondLst>
                            <p:childTnLst>
                              <p:par>
                                <p:cTn id="12" presetID="22" presetClass="entr" presetSubtype="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1\Tema 11 caciqu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535163" y="2551837"/>
            <a:ext cx="4325223" cy="1754326"/>
          </a:xfrm>
          <a:prstGeom prst="rect">
            <a:avLst/>
          </a:prstGeom>
          <a:noFill/>
        </p:spPr>
        <p:txBody>
          <a:bodyPr wrap="none" lIns="91440" tIns="45720" rIns="91440" bIns="45720">
            <a:spAutoFit/>
          </a:bodyPr>
          <a:lstStyle/>
          <a:p>
            <a:pPr algn="ctr"/>
            <a:r>
              <a:rPr lang="es-ES" sz="5400" b="1" spc="50" dirty="0">
                <a:ln w="12700" cmpd="sng">
                  <a:solidFill>
                    <a:srgbClr val="00FF00"/>
                  </a:solidFill>
                  <a:prstDash val="solid"/>
                </a:ln>
                <a:effectLst>
                  <a:glow rad="53100">
                    <a:srgbClr val="00FF00">
                      <a:alpha val="30000"/>
                    </a:srgbClr>
                  </a:glow>
                </a:effectLst>
                <a:latin typeface="Britannic Bold" pitchFamily="34" charset="0"/>
              </a:rPr>
              <a:t>O </a:t>
            </a:r>
            <a:r>
              <a:rPr lang="es-ES" sz="5400" b="1" spc="50" dirty="0" err="1">
                <a:ln w="12700" cmpd="sng">
                  <a:solidFill>
                    <a:srgbClr val="00FF00"/>
                  </a:solidFill>
                  <a:prstDash val="solid"/>
                </a:ln>
                <a:effectLst>
                  <a:glow rad="53100">
                    <a:srgbClr val="00FF00">
                      <a:alpha val="30000"/>
                    </a:srgbClr>
                  </a:glow>
                </a:effectLst>
                <a:latin typeface="Britannic Bold" pitchFamily="34" charset="0"/>
              </a:rPr>
              <a:t>chefe</a:t>
            </a:r>
            <a:r>
              <a:rPr lang="es-ES" sz="5400" b="1" spc="50" dirty="0">
                <a:ln w="12700" cmpd="sng">
                  <a:solidFill>
                    <a:srgbClr val="00FF00"/>
                  </a:solidFill>
                  <a:prstDash val="solid"/>
                </a:ln>
                <a:effectLst>
                  <a:glow rad="53100">
                    <a:srgbClr val="00FF00">
                      <a:alpha val="30000"/>
                    </a:srgbClr>
                  </a:glow>
                </a:effectLst>
                <a:latin typeface="Britannic Bold" pitchFamily="34" charset="0"/>
              </a:rPr>
              <a:t> </a:t>
            </a:r>
            <a:r>
              <a:rPr lang="es-ES" sz="5400" b="1" spc="50" dirty="0" err="1">
                <a:ln w="12700" cmpd="sng">
                  <a:solidFill>
                    <a:srgbClr val="00FF00"/>
                  </a:solidFill>
                  <a:prstDash val="solid"/>
                </a:ln>
                <a:effectLst>
                  <a:glow rad="53100">
                    <a:srgbClr val="00FF00">
                      <a:alpha val="30000"/>
                    </a:srgbClr>
                  </a:glow>
                </a:effectLst>
                <a:latin typeface="Britannic Bold" pitchFamily="34" charset="0"/>
              </a:rPr>
              <a:t>índio</a:t>
            </a:r>
            <a:endParaRPr lang="es-ES" sz="5400" b="1" spc="50" dirty="0">
              <a:ln w="12700" cmpd="sng">
                <a:solidFill>
                  <a:srgbClr val="00FF00"/>
                </a:solidFill>
                <a:prstDash val="solid"/>
              </a:ln>
              <a:effectLst>
                <a:glow rad="53100">
                  <a:srgbClr val="00FF00">
                    <a:alpha val="30000"/>
                  </a:srgbClr>
                </a:glow>
              </a:effectLst>
              <a:latin typeface="Britannic Bold" pitchFamily="34" charset="0"/>
            </a:endParaRPr>
          </a:p>
          <a:p>
            <a:pPr algn="ctr"/>
            <a:r>
              <a:rPr lang="es-ES" sz="5400" b="1" spc="50" dirty="0">
                <a:ln w="12700" cmpd="sng">
                  <a:solidFill>
                    <a:srgbClr val="00FF00"/>
                  </a:solidFill>
                  <a:prstDash val="solid"/>
                </a:ln>
                <a:effectLst>
                  <a:glow rad="53100">
                    <a:srgbClr val="00FF00">
                      <a:alpha val="30000"/>
                    </a:srgbClr>
                  </a:glow>
                </a:effectLst>
                <a:latin typeface="Britannic Bold" pitchFamily="34" charset="0"/>
              </a:rPr>
              <a:t>e o </a:t>
            </a:r>
            <a:r>
              <a:rPr lang="es-ES" sz="5400" b="1" spc="50" dirty="0" err="1">
                <a:ln w="12700" cmpd="sng">
                  <a:solidFill>
                    <a:srgbClr val="00FF00"/>
                  </a:solidFill>
                  <a:prstDash val="solid"/>
                </a:ln>
                <a:effectLst>
                  <a:glow rad="53100">
                    <a:srgbClr val="00FF00">
                      <a:alpha val="30000"/>
                    </a:srgbClr>
                  </a:glow>
                </a:effectLst>
                <a:latin typeface="Britannic Bold" pitchFamily="34" charset="0"/>
              </a:rPr>
              <a:t>espelho</a:t>
            </a:r>
            <a:endParaRPr lang="es-ES" sz="5400" b="1" spc="50" dirty="0">
              <a:ln w="12700" cmpd="sng">
                <a:solidFill>
                  <a:srgbClr val="00FF00"/>
                </a:solidFill>
                <a:prstDash val="solid"/>
              </a:ln>
              <a:effectLst>
                <a:glow rad="53100">
                  <a:srgbClr val="00FF00">
                    <a:alpha val="30000"/>
                  </a:srgbClr>
                </a:glow>
              </a:effectLst>
              <a:latin typeface="Britannic Bold"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938291"/>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J:\Mis Docs\_Multimedia IMS\Curso Biblico PPS\Tema 11\Tema 11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4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7504" y="2096852"/>
            <a:ext cx="8892479" cy="27383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glow" dir="tl">
                <a:rot lat="0" lon="0" rev="5400000"/>
              </a:lightRig>
            </a:scene3d>
            <a:sp3d contourW="12700">
              <a:bevelT w="25400" h="25400"/>
              <a:contourClr>
                <a:srgbClr val="00FF00"/>
              </a:contourClr>
            </a:sp3d>
          </a:bodyPr>
          <a:lstStyle/>
          <a:p>
            <a:pPr algn="ct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Com</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que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lei</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seremos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julgados</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no </a:t>
            </a:r>
            <a:b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b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juízo</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final? </a:t>
            </a:r>
            <a:endParaRPr lang="en-US" sz="6000" b="1" u="none"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85212"/>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5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J:\Mis Docs\_Multimedia IMS\Curso Biblico PPS\Tema 11\Tema 11 jue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259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p:cNvSpPr>
            <a:spLocks noChangeArrowheads="1"/>
          </p:cNvSpPr>
          <p:nvPr/>
        </p:nvSpPr>
        <p:spPr bwMode="auto">
          <a:xfrm>
            <a:off x="4355976" y="6021288"/>
            <a:ext cx="4787592" cy="8367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005015"/>
              </a:contourClr>
            </a:sp3d>
          </a:bodyPr>
          <a:lstStyle/>
          <a:p>
            <a:pPr algn="r"/>
            <a:r>
              <a:rPr lang="es-ES" sz="3600" b="1" spc="50" dirty="0" err="1">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Tiago</a:t>
            </a:r>
            <a:r>
              <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 2:10-12 </a:t>
            </a:r>
          </a:p>
        </p:txBody>
      </p:sp>
      <p:sp>
        <p:nvSpPr>
          <p:cNvPr id="15" name="Rectangle 3"/>
          <p:cNvSpPr>
            <a:spLocks noChangeArrowheads="1"/>
          </p:cNvSpPr>
          <p:nvPr/>
        </p:nvSpPr>
        <p:spPr bwMode="auto">
          <a:xfrm>
            <a:off x="0" y="620688"/>
            <a:ext cx="6749772" cy="54726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“Porque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qualquer</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guardar toda a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lei</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tropeçar</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em</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um</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só</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ponto,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tornou</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 culpado de todos. Porque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aquele</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disse</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cometerás adulterio,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também</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disse</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matarás. Se tu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pois</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cometeres</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adulterio, mas matares, estás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feito</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transgressor</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da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lei</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Assim</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falai</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assim</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procedei</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como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devendo</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ser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julgados</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pela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lei</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da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liberdade</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n-US" sz="2800" b="1" i="1" u="none"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2535562193"/>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par>
                          <p:cTn id="8" fill="hold">
                            <p:stCondLst>
                              <p:cond delay="750"/>
                            </p:stCondLst>
                            <p:childTnLst>
                              <p:par>
                                <p:cTn id="9" presetID="1" presetClass="entr" presetSubtype="0" fill="hold" grpId="0" nodeType="afterEffect">
                                  <p:stCondLst>
                                    <p:cond delay="0"/>
                                  </p:stCondLst>
                                  <p:iterate type="lt">
                                    <p:tmAbs val="100"/>
                                  </p:iterate>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1851"/>
                            </p:stCondLst>
                            <p:childTnLst>
                              <p:par>
                                <p:cTn id="12" presetID="22" presetClass="entr" presetSubtype="1"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J:\Mis Docs\_Multimedia IMS\Curso Biblico PPS\Tema 11\Tema 11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4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7504" y="1643657"/>
            <a:ext cx="8892479" cy="364473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glow" dir="tl">
                <a:rot lat="0" lon="0" rev="5400000"/>
              </a:lightRig>
            </a:scene3d>
            <a:sp3d contourW="12700">
              <a:bevelT w="25400" h="25400"/>
              <a:contourClr>
                <a:srgbClr val="00FF00"/>
              </a:contourClr>
            </a:sp3d>
          </a:bodyPr>
          <a:lstStyle/>
          <a:p>
            <a:pPr algn="ct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QUE ATITUDE ASSUMIU JESUS CRISTO EM RELAÇÃO AOS DEZ MANDAMENTOS?</a:t>
            </a:r>
            <a:endParaRPr lang="en-US" sz="6000" b="1" u="none"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6530979"/>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5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J:\Mis Docs\_Multimedia IMS\Curso Biblico PPS\Tema 11\Tema 11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4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7504" y="2096852"/>
            <a:ext cx="8892479" cy="27383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glow" dir="tl">
                <a:rot lat="0" lon="0" rev="5400000"/>
              </a:lightRig>
            </a:scene3d>
            <a:sp3d contourW="12700">
              <a:bevelT w="25400" h="25400"/>
              <a:contourClr>
                <a:srgbClr val="00FF00"/>
              </a:contourClr>
            </a:sp3d>
          </a:bodyPr>
          <a:lstStyle/>
          <a:p>
            <a:pPr algn="ct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Quem</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escreveu</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a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lei</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a:t>
            </a:r>
            <a:b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b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no Monte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Sinai</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a:t>
            </a:r>
            <a:b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b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o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Pai</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ou</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o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Filho</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a:t>
            </a:r>
            <a:endParaRPr lang="en-US" sz="6000" b="1" u="none"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333592"/>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5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J:\Mis Docs\_Multimedia IMS\Curso Biblico PPS\Tema 11\Tema 11 sina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p:cNvSpPr>
            <a:spLocks noChangeArrowheads="1"/>
          </p:cNvSpPr>
          <p:nvPr/>
        </p:nvSpPr>
        <p:spPr bwMode="auto">
          <a:xfrm>
            <a:off x="4355976" y="6021288"/>
            <a:ext cx="4787592" cy="8367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005015"/>
              </a:contourClr>
            </a:sp3d>
          </a:bodyPr>
          <a:lstStyle/>
          <a:p>
            <a:pPr algn="r"/>
            <a:r>
              <a:rPr lang="es-ES" sz="3600" b="1" spc="50" dirty="0" err="1">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Neemias</a:t>
            </a:r>
            <a:r>
              <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 9:12-13</a:t>
            </a:r>
          </a:p>
        </p:txBody>
      </p:sp>
      <p:sp>
        <p:nvSpPr>
          <p:cNvPr id="15" name="Rectangle 3"/>
          <p:cNvSpPr>
            <a:spLocks noChangeArrowheads="1"/>
          </p:cNvSpPr>
          <p:nvPr/>
        </p:nvSpPr>
        <p:spPr bwMode="auto">
          <a:xfrm>
            <a:off x="143508" y="548680"/>
            <a:ext cx="7308304" cy="54726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 guiaste-os de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dia</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por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uma</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coluna</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nuvem</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de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noite</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por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uma</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coluna</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fogo</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para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lhes</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iluminar o camino por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onde</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haviam</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ir. E sobre o monte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Sinai</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desceste</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dos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céus</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falaste</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com</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eles, e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deste-lhes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juízos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retos e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leis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verdadeiras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estatutos e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mandamentos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bons</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n-US" sz="3200" b="1" i="1" u="none"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4188949323"/>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par>
                          <p:cTn id="8" fill="hold">
                            <p:stCondLst>
                              <p:cond delay="750"/>
                            </p:stCondLst>
                            <p:childTnLst>
                              <p:par>
                                <p:cTn id="9" presetID="1" presetClass="entr" presetSubtype="0" fill="hold" grpId="0" nodeType="afterEffect">
                                  <p:stCondLst>
                                    <p:cond delay="0"/>
                                  </p:stCondLst>
                                  <p:iterate type="lt">
                                    <p:tmAbs val="100"/>
                                  </p:iterate>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2051"/>
                            </p:stCondLst>
                            <p:childTnLst>
                              <p:par>
                                <p:cTn id="12" presetID="22" presetClass="entr" presetSubtype="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Mis Docs\_Multimedia IMS\Curso Biblico PPS\Tema 11\titulo tema 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108520" y="1956896"/>
            <a:ext cx="7560840" cy="3416320"/>
          </a:xfrm>
          <a:prstGeom prst="rect">
            <a:avLst/>
          </a:prstGeom>
          <a:noFill/>
          <a:effectLst>
            <a:glow rad="736600">
              <a:schemeClr val="bg1">
                <a:alpha val="54000"/>
              </a:schemeClr>
            </a:glow>
            <a:softEdge rad="190500"/>
          </a:effectLst>
        </p:spPr>
        <p:txBody>
          <a:bodyPr wrap="square">
            <a:spAutoFit/>
            <a:scene3d>
              <a:camera prst="perspectiveContrastingRightFacing">
                <a:rot lat="623785" lon="18963666" rev="21513211"/>
              </a:camera>
              <a:lightRig rig="contrasting" dir="t">
                <a:rot lat="0" lon="0" rev="4500000"/>
              </a:lightRig>
            </a:scene3d>
            <a:sp3d extrusionH="44450" contourW="6350" prstMaterial="metal">
              <a:bevelT w="88900" h="38100" prst="relaxedInset"/>
              <a:extrusionClr>
                <a:schemeClr val="tx1"/>
              </a:extrusionClr>
              <a:contourClr>
                <a:srgbClr val="00FF00"/>
              </a:contourClr>
            </a:sp3d>
          </a:bodyPr>
          <a:lstStyle/>
          <a:p>
            <a:r>
              <a:rPr lang="es-ES" sz="7200" b="1" cap="all" dirty="0" err="1">
                <a:ln w="28575">
                  <a:solidFill>
                    <a:srgbClr val="005015"/>
                  </a:solidFill>
                </a:ln>
                <a:solidFill>
                  <a:srgbClr val="00FF00"/>
                </a:solidFill>
                <a:effectLst>
                  <a:glow rad="203200">
                    <a:srgbClr val="00FF00">
                      <a:alpha val="22000"/>
                    </a:srgbClr>
                  </a:glow>
                </a:effectLst>
                <a:latin typeface="Computerfont" pitchFamily="2" charset="0"/>
              </a:rPr>
              <a:t>Um</a:t>
            </a:r>
            <a:r>
              <a:rPr lang="es-ES" sz="7200" b="1" cap="all" dirty="0">
                <a:ln w="28575">
                  <a:solidFill>
                    <a:srgbClr val="005015"/>
                  </a:solidFill>
                </a:ln>
                <a:solidFill>
                  <a:srgbClr val="00FF00"/>
                </a:solidFill>
                <a:effectLst>
                  <a:glow rad="203200">
                    <a:srgbClr val="00FF00">
                      <a:alpha val="22000"/>
                    </a:srgbClr>
                  </a:glow>
                </a:effectLst>
                <a:latin typeface="Computerfont" pitchFamily="2" charset="0"/>
              </a:rPr>
              <a:t> PROGRAMA</a:t>
            </a:r>
          </a:p>
          <a:p>
            <a:r>
              <a:rPr lang="es-ES" sz="7200" b="1" cap="all" dirty="0">
                <a:ln w="28575">
                  <a:solidFill>
                    <a:srgbClr val="005015"/>
                  </a:solidFill>
                </a:ln>
                <a:solidFill>
                  <a:srgbClr val="00FF00"/>
                </a:solidFill>
                <a:effectLst>
                  <a:glow rad="203200">
                    <a:srgbClr val="00FF00">
                      <a:alpha val="22000"/>
                    </a:srgbClr>
                  </a:glow>
                </a:effectLst>
                <a:latin typeface="Computerfont" pitchFamily="2" charset="0"/>
              </a:rPr>
              <a:t>DE VIDA QUE Da</a:t>
            </a:r>
          </a:p>
          <a:p>
            <a:r>
              <a:rPr lang="es-ES" sz="7200" b="1" cap="all" dirty="0" err="1">
                <a:ln w="28575">
                  <a:solidFill>
                    <a:srgbClr val="005015"/>
                  </a:solidFill>
                </a:ln>
                <a:solidFill>
                  <a:srgbClr val="00FF00"/>
                </a:solidFill>
                <a:effectLst>
                  <a:glow rad="203200">
                    <a:srgbClr val="00FF00">
                      <a:alpha val="22000"/>
                    </a:srgbClr>
                  </a:glow>
                </a:effectLst>
                <a:latin typeface="Computerfont" pitchFamily="2" charset="0"/>
              </a:rPr>
              <a:t>SEGURança</a:t>
            </a:r>
            <a:r>
              <a:rPr lang="es-ES" sz="7200" b="1" cap="all" dirty="0">
                <a:ln w="28575">
                  <a:solidFill>
                    <a:srgbClr val="005015"/>
                  </a:solidFill>
                </a:ln>
                <a:solidFill>
                  <a:srgbClr val="00FF00"/>
                </a:solidFill>
                <a:effectLst>
                  <a:glow rad="203200">
                    <a:srgbClr val="00FF00">
                      <a:alpha val="22000"/>
                    </a:srgbClr>
                  </a:glow>
                </a:effectLst>
                <a:latin typeface="Computerfont" pitchFamily="2" charset="0"/>
              </a:rPr>
              <a:t> e PAZ</a:t>
            </a:r>
          </a:p>
        </p:txBody>
      </p:sp>
      <p:sp>
        <p:nvSpPr>
          <p:cNvPr id="5" name="Rectangle 8"/>
          <p:cNvSpPr>
            <a:spLocks noChangeArrowheads="1"/>
          </p:cNvSpPr>
          <p:nvPr/>
        </p:nvSpPr>
        <p:spPr bwMode="auto">
          <a:xfrm>
            <a:off x="7236296" y="333077"/>
            <a:ext cx="1800200" cy="16557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rPr>
              <a:t>11</a:t>
            </a:r>
          </a:p>
        </p:txBody>
      </p:sp>
    </p:spTree>
    <p:extLst>
      <p:ext uri="{BB962C8B-B14F-4D97-AF65-F5344CB8AC3E}">
        <p14:creationId xmlns:p14="http://schemas.microsoft.com/office/powerpoint/2010/main" val="716217330"/>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2000"/>
                                        <p:tgtEl>
                                          <p:spTgt spid="2"/>
                                        </p:tgtEl>
                                      </p:cBhvr>
                                    </p:animEffect>
                                  </p:childTnLst>
                                </p:cTn>
                              </p:par>
                            </p:childTnLst>
                          </p:cTn>
                        </p:par>
                        <p:par>
                          <p:cTn id="8" fill="hold">
                            <p:stCondLst>
                              <p:cond delay="20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J:\Mis Docs\_Multimedia IMS\Curso Biblico PPS\Tema 11\Tema 11 sinai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2"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p:cNvSpPr>
            <a:spLocks noChangeArrowheads="1"/>
          </p:cNvSpPr>
          <p:nvPr/>
        </p:nvSpPr>
        <p:spPr bwMode="auto">
          <a:xfrm>
            <a:off x="4355976" y="6021288"/>
            <a:ext cx="4787592" cy="8367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005015"/>
              </a:contourClr>
            </a:sp3d>
          </a:bodyPr>
          <a:lstStyle/>
          <a:p>
            <a:pPr algn="r"/>
            <a:r>
              <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1 </a:t>
            </a:r>
            <a:r>
              <a:rPr lang="es-ES" sz="3600" b="1" spc="50" dirty="0" err="1">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Coríntios</a:t>
            </a:r>
            <a:r>
              <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 10:1-4</a:t>
            </a:r>
          </a:p>
        </p:txBody>
      </p:sp>
      <p:sp>
        <p:nvSpPr>
          <p:cNvPr id="15" name="Rectangle 3"/>
          <p:cNvSpPr>
            <a:spLocks noChangeArrowheads="1"/>
          </p:cNvSpPr>
          <p:nvPr/>
        </p:nvSpPr>
        <p:spPr bwMode="auto">
          <a:xfrm>
            <a:off x="143508" y="656692"/>
            <a:ext cx="8064896" cy="54726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“Ora,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irmãos</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quero que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ignoreis</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nossos</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pais</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estiveram</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todos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debaixo</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da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nuvem</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todos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passaram</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pelo mar. E todos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foram</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batizados</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em</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Moisés, na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nuvem</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no mar, e todos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comeram</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uma</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mesma</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comida espiritual, e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beberam</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todos de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uma</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mesma</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bebida espiritual, porque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bebiam</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da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pedra</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espiritual que os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seguia</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pedra</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era Cristo</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n-US" sz="3200" b="1" i="1" u="none"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3050342138"/>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par>
                          <p:cTn id="8" fill="hold">
                            <p:stCondLst>
                              <p:cond delay="750"/>
                            </p:stCondLst>
                            <p:childTnLst>
                              <p:par>
                                <p:cTn id="9" presetID="1" presetClass="entr" presetSubtype="0" fill="hold" grpId="0" nodeType="afterEffect">
                                  <p:stCondLst>
                                    <p:cond delay="0"/>
                                  </p:stCondLst>
                                  <p:iterate type="lt">
                                    <p:tmAbs val="100"/>
                                  </p:iterate>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2251"/>
                            </p:stCondLst>
                            <p:childTnLst>
                              <p:par>
                                <p:cTn id="12" presetID="22" presetClass="entr" presetSubtype="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J:\Mis Docs\_Multimedia IMS\Curso Biblico PPS\Tema 11\Tema 11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4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7504" y="1916832"/>
            <a:ext cx="8892479" cy="27383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glow" dir="tl">
                <a:rot lat="0" lon="0" rev="5400000"/>
              </a:lightRig>
            </a:scene3d>
            <a:sp3d contourW="12700">
              <a:bevelT w="25400" h="25400"/>
              <a:contourClr>
                <a:srgbClr val="00FF00"/>
              </a:contourClr>
            </a:sp3d>
          </a:bodyPr>
          <a:lstStyle/>
          <a:p>
            <a:pPr algn="ct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O que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diziam</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as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profecias</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em</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relação</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à </a:t>
            </a:r>
            <a:b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b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atitude</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que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assumiría</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Jesus</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diante</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de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Sua</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Lei</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a:t>
            </a:r>
            <a:endParaRPr lang="en-US" sz="6000" b="1" u="none"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261553"/>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5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J:\Mis Docs\_Multimedia IMS\Curso Biblico PPS\Tema 11\Tema 11 roll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3148"/>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p:cNvSpPr>
            <a:spLocks noChangeArrowheads="1"/>
          </p:cNvSpPr>
          <p:nvPr/>
        </p:nvSpPr>
        <p:spPr bwMode="auto">
          <a:xfrm>
            <a:off x="4355976" y="6021288"/>
            <a:ext cx="4787592" cy="8367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005015"/>
              </a:contourClr>
            </a:sp3d>
          </a:bodyPr>
          <a:lstStyle/>
          <a:p>
            <a:pPr algn="r"/>
            <a:r>
              <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Salmos 40:7-8</a:t>
            </a:r>
          </a:p>
        </p:txBody>
      </p:sp>
      <p:sp>
        <p:nvSpPr>
          <p:cNvPr id="15" name="Rectangle 3"/>
          <p:cNvSpPr>
            <a:spLocks noChangeArrowheads="1"/>
          </p:cNvSpPr>
          <p:nvPr/>
        </p:nvSpPr>
        <p:spPr bwMode="auto">
          <a:xfrm>
            <a:off x="143508" y="404664"/>
            <a:ext cx="5400600" cy="54726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Então</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disse</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Eis</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aqui</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venho</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no rolo do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livro</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mim</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está escrito. Deleito-me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em</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fazer</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tua</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vontade</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ó</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Deus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meu</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sim,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tua</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lei</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está dentro do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meu</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coração</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n-US" sz="3200" b="1" i="1" u="none"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3744346094"/>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par>
                          <p:cTn id="8" fill="hold">
                            <p:stCondLst>
                              <p:cond delay="750"/>
                            </p:stCondLst>
                            <p:childTnLst>
                              <p:par>
                                <p:cTn id="9" presetID="1" presetClass="entr" presetSubtype="0" fill="hold" grpId="0" nodeType="afterEffect">
                                  <p:stCondLst>
                                    <p:cond delay="0"/>
                                  </p:stCondLst>
                                  <p:iterate type="lt">
                                    <p:tmAbs val="100"/>
                                  </p:iterate>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1851"/>
                            </p:stCondLst>
                            <p:childTnLst>
                              <p:par>
                                <p:cTn id="12" presetID="22" presetClass="entr" presetSubtype="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J:\Mis Docs\_Multimedia IMS\Curso Biblico PPS\Tema 11\Tema 11 roll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3148"/>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p:cNvSpPr>
            <a:spLocks noChangeArrowheads="1"/>
          </p:cNvSpPr>
          <p:nvPr/>
        </p:nvSpPr>
        <p:spPr bwMode="auto">
          <a:xfrm>
            <a:off x="4355976" y="6021288"/>
            <a:ext cx="4787592" cy="8367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005015"/>
              </a:contourClr>
            </a:sp3d>
          </a:bodyPr>
          <a:lstStyle/>
          <a:p>
            <a:pPr algn="r"/>
            <a:r>
              <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Isaías 42:21 </a:t>
            </a:r>
          </a:p>
        </p:txBody>
      </p:sp>
      <p:sp>
        <p:nvSpPr>
          <p:cNvPr id="15" name="Rectangle 3"/>
          <p:cNvSpPr>
            <a:spLocks noChangeArrowheads="1"/>
          </p:cNvSpPr>
          <p:nvPr/>
        </p:nvSpPr>
        <p:spPr bwMode="auto">
          <a:xfrm>
            <a:off x="287956" y="260648"/>
            <a:ext cx="4464064" cy="54726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se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agradava</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dele por amor da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sua</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justiça</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engrandeceu</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-o pela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lei</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e o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fez</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glorioso</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n-US" sz="3200" b="1" i="1" u="none"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453593188"/>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par>
                          <p:cTn id="8" fill="hold">
                            <p:stCondLst>
                              <p:cond delay="750"/>
                            </p:stCondLst>
                            <p:childTnLst>
                              <p:par>
                                <p:cTn id="9" presetID="1" presetClass="entr" presetSubtype="0" fill="hold" grpId="0" nodeType="afterEffect">
                                  <p:stCondLst>
                                    <p:cond delay="0"/>
                                  </p:stCondLst>
                                  <p:iterate type="lt">
                                    <p:tmAbs val="100"/>
                                  </p:iterate>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1751"/>
                            </p:stCondLst>
                            <p:childTnLst>
                              <p:par>
                                <p:cTn id="12" presetID="22" presetClass="entr" presetSubtype="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J:\Mis Docs\_Multimedia IMS\Curso Biblico PPS\Tema 11\Tema 11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4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7504" y="1916832"/>
            <a:ext cx="8892479" cy="27383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glow" dir="tl">
                <a:rot lat="0" lon="0" rev="5400000"/>
              </a:lightRig>
            </a:scene3d>
            <a:sp3d contourW="12700">
              <a:bevelT w="25400" h="25400"/>
              <a:contourClr>
                <a:srgbClr val="00FF00"/>
              </a:contourClr>
            </a:sp3d>
          </a:bodyPr>
          <a:lstStyle/>
          <a:p>
            <a:pPr algn="ct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Como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enfatizou</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Jesus</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a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imutabilidade</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da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lei</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a:t>
            </a:r>
            <a:endParaRPr lang="en-US" sz="6000" b="1" u="none"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750340"/>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5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J:\Mis Docs\_Multimedia IMS\Curso Biblico PPS\Tema 11\Tema 11 ley tier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p:cNvSpPr>
            <a:spLocks noChangeArrowheads="1"/>
          </p:cNvSpPr>
          <p:nvPr/>
        </p:nvSpPr>
        <p:spPr bwMode="auto">
          <a:xfrm>
            <a:off x="4355976" y="6021288"/>
            <a:ext cx="4787592" cy="8367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005015"/>
              </a:contourClr>
            </a:sp3d>
          </a:bodyPr>
          <a:lstStyle/>
          <a:p>
            <a:pPr algn="r"/>
            <a:r>
              <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Lucas 16:17</a:t>
            </a:r>
          </a:p>
        </p:txBody>
      </p:sp>
      <p:sp>
        <p:nvSpPr>
          <p:cNvPr id="15" name="Rectangle 3"/>
          <p:cNvSpPr>
            <a:spLocks noChangeArrowheads="1"/>
          </p:cNvSpPr>
          <p:nvPr/>
        </p:nvSpPr>
        <p:spPr bwMode="auto">
          <a:xfrm>
            <a:off x="287524" y="260648"/>
            <a:ext cx="4572508" cy="54726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 é </a:t>
            </a:r>
            <a:r>
              <a:rPr lang="es-ES" sz="36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mais</a:t>
            </a: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fácil </a:t>
            </a:r>
            <a:r>
              <a:rPr lang="es-ES" sz="36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passar</a:t>
            </a: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a:t>
            </a:r>
            <a:r>
              <a:rPr lang="es-ES" sz="36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céu</a:t>
            </a: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 </a:t>
            </a:r>
            <a:r>
              <a:rPr lang="es-ES" sz="36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terra</a:t>
            </a: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 que cair </a:t>
            </a:r>
            <a:r>
              <a:rPr lang="es-ES" sz="36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um</a:t>
            </a: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til</a:t>
            </a: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da </a:t>
            </a:r>
            <a:r>
              <a:rPr lang="es-ES" sz="36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lei</a:t>
            </a: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n-US" sz="3600" b="1" i="1" u="none"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2039514725"/>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par>
                          <p:cTn id="8" fill="hold">
                            <p:stCondLst>
                              <p:cond delay="750"/>
                            </p:stCondLst>
                            <p:childTnLst>
                              <p:par>
                                <p:cTn id="9" presetID="1" presetClass="entr" presetSubtype="0" fill="hold" grpId="0" nodeType="afterEffect">
                                  <p:stCondLst>
                                    <p:cond delay="0"/>
                                  </p:stCondLst>
                                  <p:iterate type="lt">
                                    <p:tmAbs val="100"/>
                                  </p:iterate>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1651"/>
                            </p:stCondLst>
                            <p:childTnLst>
                              <p:par>
                                <p:cTn id="12" presetID="22" presetClass="entr" presetSubtype="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J:\Mis Docs\_Multimedia IMS\Curso Biblico PPS\Tema 11\Tema 11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4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7504" y="1916832"/>
            <a:ext cx="8892479" cy="27383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glow" dir="tl">
                <a:rot lat="0" lon="0" rev="5400000"/>
              </a:lightRig>
            </a:scene3d>
            <a:sp3d contourW="12700">
              <a:bevelT w="25400" h="25400"/>
              <a:contourClr>
                <a:srgbClr val="00FF00"/>
              </a:contourClr>
            </a:sp3d>
          </a:bodyPr>
          <a:lstStyle/>
          <a:p>
            <a:pPr algn="ct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A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nossa</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obediência</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a:t>
            </a:r>
            <a:b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b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a Deus, é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uma</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prova</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de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quê</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a:t>
            </a:r>
            <a:endParaRPr lang="en-US" sz="6000" b="1" u="none"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762093"/>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5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J:\Mis Docs\_Multimedia IMS\Curso Biblico PPS\Tema 11\Tema 11 ley tier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p:cNvSpPr>
            <a:spLocks noChangeArrowheads="1"/>
          </p:cNvSpPr>
          <p:nvPr/>
        </p:nvSpPr>
        <p:spPr bwMode="auto">
          <a:xfrm>
            <a:off x="4355976" y="6021288"/>
            <a:ext cx="4787592" cy="8367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005015"/>
              </a:contourClr>
            </a:sp3d>
          </a:bodyPr>
          <a:lstStyle/>
          <a:p>
            <a:pPr algn="r"/>
            <a:r>
              <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João 14:15, 21</a:t>
            </a:r>
          </a:p>
        </p:txBody>
      </p:sp>
      <p:sp>
        <p:nvSpPr>
          <p:cNvPr id="15" name="Rectangle 3"/>
          <p:cNvSpPr>
            <a:spLocks noChangeArrowheads="1"/>
          </p:cNvSpPr>
          <p:nvPr/>
        </p:nvSpPr>
        <p:spPr bwMode="auto">
          <a:xfrm>
            <a:off x="147571" y="692696"/>
            <a:ext cx="5292588" cy="54726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Se me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amais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guardai</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os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meus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mandamentos</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a:p>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Aquele</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tem</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os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meus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mandamentos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e os guarda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esse</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é o que me ama</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aquele</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me ama será amado de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meu</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pai</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eu</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amarei</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me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manifestarei</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ele.”</a:t>
            </a:r>
            <a:endParaRPr lang="en-US" sz="3200" b="1" i="1" u="none"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pic>
        <p:nvPicPr>
          <p:cNvPr id="15362" name="Picture 2" descr="J:\Mis Docs\_Multimedia IMS\Curso Biblico PPS\Tema 03\corazon-mandamientos.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9412" y="1484784"/>
            <a:ext cx="3933068" cy="3600400"/>
          </a:xfrm>
          <a:prstGeom prst="rect">
            <a:avLst/>
          </a:prstGeom>
          <a:noFill/>
          <a:effectLst>
            <a:glow rad="825500">
              <a:srgbClr val="00B0F0">
                <a:alpha val="25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816956"/>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par>
                          <p:cTn id="8" fill="hold">
                            <p:stCondLst>
                              <p:cond delay="750"/>
                            </p:stCondLst>
                            <p:childTnLst>
                              <p:par>
                                <p:cTn id="9" presetID="1" presetClass="entr" presetSubtype="0" fill="hold" grpId="0" nodeType="afterEffect">
                                  <p:stCondLst>
                                    <p:cond delay="0"/>
                                  </p:stCondLst>
                                  <p:iterate type="lt">
                                    <p:tmAbs val="100"/>
                                  </p:iterate>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1851"/>
                            </p:stCondLst>
                            <p:childTnLst>
                              <p:par>
                                <p:cTn id="12" presetID="10" presetClass="entr" presetSubtype="0" fill="hold" nodeType="afterEffect">
                                  <p:stCondLst>
                                    <p:cond delay="1000"/>
                                  </p:stCondLst>
                                  <p:childTnLst>
                                    <p:set>
                                      <p:cBhvr>
                                        <p:cTn id="13" dur="1" fill="hold">
                                          <p:stCondLst>
                                            <p:cond delay="0"/>
                                          </p:stCondLst>
                                        </p:cTn>
                                        <p:tgtEl>
                                          <p:spTgt spid="15362"/>
                                        </p:tgtEl>
                                        <p:attrNameLst>
                                          <p:attrName>style.visibility</p:attrName>
                                        </p:attrNameLst>
                                      </p:cBhvr>
                                      <p:to>
                                        <p:strVal val="visible"/>
                                      </p:to>
                                    </p:set>
                                    <p:animEffect transition="in" filter="fade">
                                      <p:cBhvr>
                                        <p:cTn id="14" dur="2500"/>
                                        <p:tgtEl>
                                          <p:spTgt spid="15362"/>
                                        </p:tgtEl>
                                      </p:cBhvr>
                                    </p:animEffect>
                                  </p:childTnLst>
                                </p:cTn>
                              </p:par>
                            </p:childTnLst>
                          </p:cTn>
                        </p:par>
                        <p:par>
                          <p:cTn id="15" fill="hold">
                            <p:stCondLst>
                              <p:cond delay="5351"/>
                            </p:stCondLst>
                            <p:childTnLst>
                              <p:par>
                                <p:cTn id="16" presetID="22" presetClass="entr" presetSubtype="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J:\Mis Docs\_Multimedia IMS\Curso Biblico PPS\Tema 11\Tema 11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4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7504" y="1986804"/>
            <a:ext cx="8892479" cy="27383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glow" dir="tl">
                <a:rot lat="0" lon="0" rev="5400000"/>
              </a:lightRig>
            </a:scene3d>
            <a:sp3d contourW="12700">
              <a:bevelT w="25400" h="25400"/>
              <a:contourClr>
                <a:srgbClr val="00FF00"/>
              </a:contourClr>
            </a:sp3d>
          </a:bodyPr>
          <a:lstStyle/>
          <a:p>
            <a:pPr algn="ct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O que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respondeu</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Jesus</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ao</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jovem</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rico,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quando</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este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lhe</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preguntou</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o que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tinha</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que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fazer</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para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herdar</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a vida eterna?</a:t>
            </a:r>
            <a:endParaRPr lang="en-US" sz="6000" b="1" u="none"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834266"/>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5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J:\Mis Docs\_Multimedia IMS\Curso Biblico PPS\Tema 11\Tema 11 joven ric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p:cNvSpPr>
            <a:spLocks noChangeArrowheads="1"/>
          </p:cNvSpPr>
          <p:nvPr/>
        </p:nvSpPr>
        <p:spPr bwMode="auto">
          <a:xfrm>
            <a:off x="4355976" y="6021288"/>
            <a:ext cx="4787592" cy="8367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005015"/>
              </a:contourClr>
            </a:sp3d>
          </a:bodyPr>
          <a:lstStyle/>
          <a:p>
            <a:pPr algn="r"/>
            <a:r>
              <a:rPr lang="es-ES" sz="3600" b="1" spc="50" dirty="0" err="1">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Mateus</a:t>
            </a:r>
            <a:r>
              <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 19:16-19</a:t>
            </a:r>
          </a:p>
        </p:txBody>
      </p:sp>
      <p:sp>
        <p:nvSpPr>
          <p:cNvPr id="15" name="Rectangle 3"/>
          <p:cNvSpPr>
            <a:spLocks noChangeArrowheads="1"/>
          </p:cNvSpPr>
          <p:nvPr/>
        </p:nvSpPr>
        <p:spPr bwMode="auto">
          <a:xfrm>
            <a:off x="-54823" y="982427"/>
            <a:ext cx="7200800" cy="54726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eis</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aproximando-se dele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um</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jovem</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disse-lhe</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Bom</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Mestre</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bem</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farei</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para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herdar</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vida eterna? E ele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disse-lhe</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Por que me chamas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bom</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há</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bom</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senão</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um</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só</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é Deus.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Se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queres</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porém</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entrar na vida, guarda os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mandamentos</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Disse-lhe</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ele: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quais</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Jesus</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disse</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matarás,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cometerás adulterio,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furtarás</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dirás falso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testemunho</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Honra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teu</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pai</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tua</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mãe</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amarás o próximo como a ti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mesmo</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a:p>
            <a:endParaRPr lang="en-US" sz="2800" b="1" i="1" u="none"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1736430824"/>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par>
                          <p:cTn id="8" fill="hold">
                            <p:stCondLst>
                              <p:cond delay="750"/>
                            </p:stCondLst>
                            <p:childTnLst>
                              <p:par>
                                <p:cTn id="9" presetID="1" presetClass="entr" presetSubtype="0" fill="hold" grpId="0" nodeType="afterEffect">
                                  <p:stCondLst>
                                    <p:cond delay="0"/>
                                  </p:stCondLst>
                                  <p:iterate type="lt">
                                    <p:tmAbs val="100"/>
                                  </p:iterate>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2051"/>
                            </p:stCondLst>
                            <p:childTnLst>
                              <p:par>
                                <p:cTn id="12" presetID="22" presetClass="entr" presetSubtype="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1\Tema 11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J:\Mis Docs\_Multimedia IMS\Curso Biblico PPS\Tema 11\Tema 11 segurida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1403647" y="4913975"/>
            <a:ext cx="4395755" cy="1107996"/>
          </a:xfrm>
          <a:prstGeom prst="rect">
            <a:avLst/>
          </a:prstGeom>
          <a:noFill/>
        </p:spPr>
        <p:txBody>
          <a:bodyPr wrap="none" rtlCol="0">
            <a:spAutoFit/>
          </a:bodyPr>
          <a:lstStyle/>
          <a:p>
            <a:r>
              <a:rPr lang="es-ES" sz="6600" dirty="0">
                <a:latin typeface="Computerfont" pitchFamily="2" charset="0"/>
              </a:rPr>
              <a:t>SEGURANÇA</a:t>
            </a:r>
          </a:p>
        </p:txBody>
      </p:sp>
      <p:sp>
        <p:nvSpPr>
          <p:cNvPr id="5" name="4 CuadroTexto"/>
          <p:cNvSpPr txBox="1"/>
          <p:nvPr/>
        </p:nvSpPr>
        <p:spPr>
          <a:xfrm>
            <a:off x="1761955" y="2731567"/>
            <a:ext cx="2994731" cy="769441"/>
          </a:xfrm>
          <a:prstGeom prst="rect">
            <a:avLst/>
          </a:prstGeom>
          <a:noFill/>
        </p:spPr>
        <p:txBody>
          <a:bodyPr wrap="none" rtlCol="0">
            <a:spAutoFit/>
          </a:bodyPr>
          <a:lstStyle/>
          <a:p>
            <a:r>
              <a:rPr lang="es-ES" sz="4400" dirty="0">
                <a:latin typeface="Computerfont" pitchFamily="2" charset="0"/>
              </a:rPr>
              <a:t>SEGURANÇA</a:t>
            </a:r>
          </a:p>
        </p:txBody>
      </p:sp>
      <p:sp>
        <p:nvSpPr>
          <p:cNvPr id="6" name="5 CuadroTexto"/>
          <p:cNvSpPr txBox="1"/>
          <p:nvPr/>
        </p:nvSpPr>
        <p:spPr>
          <a:xfrm>
            <a:off x="323528" y="1004535"/>
            <a:ext cx="5011308" cy="1200329"/>
          </a:xfrm>
          <a:prstGeom prst="rect">
            <a:avLst/>
          </a:prstGeom>
          <a:noFill/>
        </p:spPr>
        <p:txBody>
          <a:bodyPr wrap="none" rtlCol="0">
            <a:spAutoFit/>
          </a:bodyPr>
          <a:lstStyle/>
          <a:p>
            <a:r>
              <a:rPr lang="es-ES" sz="7200" dirty="0">
                <a:latin typeface="Britannic Bold" pitchFamily="34" charset="0"/>
              </a:rPr>
              <a:t>SEGURANÇA</a:t>
            </a:r>
          </a:p>
        </p:txBody>
      </p:sp>
      <p:sp>
        <p:nvSpPr>
          <p:cNvPr id="7" name="6 CuadroTexto"/>
          <p:cNvSpPr txBox="1"/>
          <p:nvPr/>
        </p:nvSpPr>
        <p:spPr>
          <a:xfrm>
            <a:off x="230285" y="3421259"/>
            <a:ext cx="4395755" cy="1107996"/>
          </a:xfrm>
          <a:prstGeom prst="rect">
            <a:avLst/>
          </a:prstGeom>
          <a:noFill/>
        </p:spPr>
        <p:txBody>
          <a:bodyPr wrap="none" rtlCol="0">
            <a:spAutoFit/>
          </a:bodyPr>
          <a:lstStyle/>
          <a:p>
            <a:r>
              <a:rPr lang="es-ES" sz="6600" dirty="0">
                <a:solidFill>
                  <a:schemeClr val="bg1"/>
                </a:solidFill>
                <a:latin typeface="Computerfont" pitchFamily="2" charset="0"/>
              </a:rPr>
              <a:t>SEGURANÇA</a:t>
            </a:r>
          </a:p>
        </p:txBody>
      </p:sp>
      <p:sp>
        <p:nvSpPr>
          <p:cNvPr id="8" name="7 CuadroTexto"/>
          <p:cNvSpPr txBox="1"/>
          <p:nvPr/>
        </p:nvSpPr>
        <p:spPr>
          <a:xfrm>
            <a:off x="2195736" y="4437112"/>
            <a:ext cx="2994731" cy="769441"/>
          </a:xfrm>
          <a:prstGeom prst="rect">
            <a:avLst/>
          </a:prstGeom>
          <a:noFill/>
        </p:spPr>
        <p:txBody>
          <a:bodyPr wrap="none" rtlCol="0">
            <a:spAutoFit/>
          </a:bodyPr>
          <a:lstStyle/>
          <a:p>
            <a:r>
              <a:rPr lang="es-ES" sz="4400" dirty="0">
                <a:solidFill>
                  <a:srgbClr val="FF0000"/>
                </a:solidFill>
                <a:latin typeface="Computerfont" pitchFamily="2" charset="0"/>
              </a:rPr>
              <a:t>SEGURANÇA</a:t>
            </a:r>
          </a:p>
        </p:txBody>
      </p:sp>
      <p:sp>
        <p:nvSpPr>
          <p:cNvPr id="9" name="8 CuadroTexto"/>
          <p:cNvSpPr txBox="1"/>
          <p:nvPr/>
        </p:nvSpPr>
        <p:spPr>
          <a:xfrm>
            <a:off x="474211" y="2919715"/>
            <a:ext cx="4958484" cy="1107996"/>
          </a:xfrm>
          <a:prstGeom prst="rect">
            <a:avLst/>
          </a:prstGeom>
          <a:noFill/>
        </p:spPr>
        <p:txBody>
          <a:bodyPr wrap="square" rtlCol="0">
            <a:spAutoFit/>
          </a:bodyPr>
          <a:lstStyle/>
          <a:p>
            <a:r>
              <a:rPr lang="es-ES" sz="6600" dirty="0">
                <a:solidFill>
                  <a:schemeClr val="tx2">
                    <a:lumMod val="40000"/>
                    <a:lumOff val="60000"/>
                  </a:schemeClr>
                </a:solidFill>
                <a:latin typeface="Computerfont" pitchFamily="2" charset="0"/>
              </a:rPr>
              <a:t>SEGURANÇA</a:t>
            </a:r>
          </a:p>
        </p:txBody>
      </p:sp>
      <p:sp>
        <p:nvSpPr>
          <p:cNvPr id="10" name="9 CuadroTexto"/>
          <p:cNvSpPr txBox="1"/>
          <p:nvPr/>
        </p:nvSpPr>
        <p:spPr>
          <a:xfrm>
            <a:off x="340732" y="2443535"/>
            <a:ext cx="2994731" cy="769441"/>
          </a:xfrm>
          <a:prstGeom prst="rect">
            <a:avLst/>
          </a:prstGeom>
          <a:noFill/>
        </p:spPr>
        <p:txBody>
          <a:bodyPr wrap="none" rtlCol="0">
            <a:spAutoFit/>
          </a:bodyPr>
          <a:lstStyle/>
          <a:p>
            <a:r>
              <a:rPr lang="es-ES" sz="4400" dirty="0">
                <a:solidFill>
                  <a:srgbClr val="00FF00"/>
                </a:solidFill>
                <a:latin typeface="Computerfont" pitchFamily="2" charset="0"/>
              </a:rPr>
              <a:t>SEGURANÇA</a:t>
            </a:r>
          </a:p>
        </p:txBody>
      </p:sp>
      <p:sp>
        <p:nvSpPr>
          <p:cNvPr id="11" name="10 CuadroTexto"/>
          <p:cNvSpPr txBox="1"/>
          <p:nvPr/>
        </p:nvSpPr>
        <p:spPr>
          <a:xfrm>
            <a:off x="755576" y="4144534"/>
            <a:ext cx="2994731" cy="769441"/>
          </a:xfrm>
          <a:prstGeom prst="rect">
            <a:avLst/>
          </a:prstGeom>
          <a:noFill/>
        </p:spPr>
        <p:txBody>
          <a:bodyPr wrap="none" rtlCol="0">
            <a:spAutoFit/>
          </a:bodyPr>
          <a:lstStyle/>
          <a:p>
            <a:r>
              <a:rPr lang="es-ES" sz="4400" dirty="0">
                <a:solidFill>
                  <a:srgbClr val="FFC000"/>
                </a:solidFill>
                <a:latin typeface="Computerfont" pitchFamily="2" charset="0"/>
              </a:rPr>
              <a:t>SEGURANÇA</a:t>
            </a:r>
          </a:p>
        </p:txBody>
      </p:sp>
      <p:sp>
        <p:nvSpPr>
          <p:cNvPr id="12" name="11 CuadroTexto"/>
          <p:cNvSpPr txBox="1"/>
          <p:nvPr/>
        </p:nvSpPr>
        <p:spPr>
          <a:xfrm>
            <a:off x="1492492" y="3761745"/>
            <a:ext cx="4395755" cy="1107996"/>
          </a:xfrm>
          <a:prstGeom prst="rect">
            <a:avLst/>
          </a:prstGeom>
          <a:noFill/>
        </p:spPr>
        <p:txBody>
          <a:bodyPr wrap="none" rtlCol="0">
            <a:spAutoFit/>
          </a:bodyPr>
          <a:lstStyle/>
          <a:p>
            <a:r>
              <a:rPr lang="es-ES" sz="6600" dirty="0">
                <a:latin typeface="Computerfont" pitchFamily="2" charset="0"/>
              </a:rPr>
              <a:t>SEGURANÇA</a:t>
            </a:r>
          </a:p>
        </p:txBody>
      </p:sp>
      <p:sp>
        <p:nvSpPr>
          <p:cNvPr id="13" name="12 CuadroTexto"/>
          <p:cNvSpPr txBox="1"/>
          <p:nvPr/>
        </p:nvSpPr>
        <p:spPr>
          <a:xfrm>
            <a:off x="642426" y="1789602"/>
            <a:ext cx="4395755" cy="1107996"/>
          </a:xfrm>
          <a:prstGeom prst="rect">
            <a:avLst/>
          </a:prstGeom>
          <a:noFill/>
        </p:spPr>
        <p:txBody>
          <a:bodyPr wrap="none" rtlCol="0">
            <a:spAutoFit/>
          </a:bodyPr>
          <a:lstStyle/>
          <a:p>
            <a:r>
              <a:rPr lang="es-ES" sz="6600" dirty="0">
                <a:solidFill>
                  <a:schemeClr val="accent6">
                    <a:lumMod val="75000"/>
                  </a:schemeClr>
                </a:solidFill>
                <a:latin typeface="Computerfont" pitchFamily="2" charset="0"/>
              </a:rPr>
              <a:t>SEGURANÇA</a:t>
            </a:r>
          </a:p>
        </p:txBody>
      </p:sp>
      <p:pic>
        <p:nvPicPr>
          <p:cNvPr id="14"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373778"/>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0329995"/>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100"/>
                                  </p:iterate>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801"/>
                            </p:stCondLst>
                            <p:childTnLst>
                              <p:par>
                                <p:cTn id="8" presetID="14" presetClass="entr" presetSubtype="5" fill="hold" nodeType="afterEffect">
                                  <p:stCondLst>
                                    <p:cond delay="0"/>
                                  </p:stCondLst>
                                  <p:childTnLst>
                                    <p:set>
                                      <p:cBhvr>
                                        <p:cTn id="9" dur="1" fill="hold">
                                          <p:stCondLst>
                                            <p:cond delay="0"/>
                                          </p:stCondLst>
                                        </p:cTn>
                                        <p:tgtEl>
                                          <p:spTgt spid="3075"/>
                                        </p:tgtEl>
                                        <p:attrNameLst>
                                          <p:attrName>style.visibility</p:attrName>
                                        </p:attrNameLst>
                                      </p:cBhvr>
                                      <p:to>
                                        <p:strVal val="visible"/>
                                      </p:to>
                                    </p:set>
                                    <p:animEffect transition="in" filter="randombar(vertical)">
                                      <p:cBhvr>
                                        <p:cTn id="10" dur="1500"/>
                                        <p:tgtEl>
                                          <p:spTgt spid="3075"/>
                                        </p:tgtEl>
                                      </p:cBhvr>
                                    </p:animEffect>
                                  </p:childTnLst>
                                </p:cTn>
                              </p:par>
                            </p:childTnLst>
                          </p:cTn>
                        </p:par>
                        <p:par>
                          <p:cTn id="11" fill="hold">
                            <p:stCondLst>
                              <p:cond delay="2301"/>
                            </p:stCondLst>
                            <p:childTnLst>
                              <p:par>
                                <p:cTn id="12" presetID="1" presetClass="entr" presetSubtype="0" fill="hold" grpId="0" nodeType="afterEffect">
                                  <p:stCondLst>
                                    <p:cond delay="0"/>
                                  </p:stCondLst>
                                  <p:iterate type="lt">
                                    <p:tmAbs val="100"/>
                                  </p:iterate>
                                  <p:childTnLst>
                                    <p:set>
                                      <p:cBhvr>
                                        <p:cTn id="13" dur="1" fill="hold">
                                          <p:stCondLst>
                                            <p:cond delay="0"/>
                                          </p:stCondLst>
                                        </p:cTn>
                                        <p:tgtEl>
                                          <p:spTgt spid="5">
                                            <p:txEl>
                                              <p:pRg st="0" end="0"/>
                                            </p:txEl>
                                          </p:spTgt>
                                        </p:tgtEl>
                                        <p:attrNameLst>
                                          <p:attrName>style.visibility</p:attrName>
                                        </p:attrNameLst>
                                      </p:cBhvr>
                                      <p:to>
                                        <p:strVal val="visible"/>
                                      </p:to>
                                    </p:set>
                                  </p:childTnLst>
                                </p:cTn>
                              </p:par>
                            </p:childTnLst>
                          </p:cTn>
                        </p:par>
                        <p:par>
                          <p:cTn id="14" fill="hold">
                            <p:stCondLst>
                              <p:cond delay="3102"/>
                            </p:stCondLst>
                            <p:childTnLst>
                              <p:par>
                                <p:cTn id="15" presetID="1" presetClass="entr" presetSubtype="0" fill="hold" grpId="0" nodeType="afterEffect">
                                  <p:stCondLst>
                                    <p:cond delay="0"/>
                                  </p:stCondLst>
                                  <p:iterate type="lt">
                                    <p:tmAbs val="100"/>
                                  </p:iterate>
                                  <p:childTnLst>
                                    <p:set>
                                      <p:cBhvr>
                                        <p:cTn id="16" dur="1" fill="hold">
                                          <p:stCondLst>
                                            <p:cond delay="0"/>
                                          </p:stCondLst>
                                        </p:cTn>
                                        <p:tgtEl>
                                          <p:spTgt spid="6">
                                            <p:txEl>
                                              <p:pRg st="0" end="0"/>
                                            </p:txEl>
                                          </p:spTgt>
                                        </p:tgtEl>
                                        <p:attrNameLst>
                                          <p:attrName>style.visibility</p:attrName>
                                        </p:attrNameLst>
                                      </p:cBhvr>
                                      <p:to>
                                        <p:strVal val="visible"/>
                                      </p:to>
                                    </p:set>
                                  </p:childTnLst>
                                </p:cTn>
                              </p:par>
                            </p:childTnLst>
                          </p:cTn>
                        </p:par>
                        <p:par>
                          <p:cTn id="17" fill="hold">
                            <p:stCondLst>
                              <p:cond delay="3903"/>
                            </p:stCondLst>
                            <p:childTnLst>
                              <p:par>
                                <p:cTn id="18" presetID="1" presetClass="entr" presetSubtype="0" fill="hold" grpId="0" nodeType="afterEffect">
                                  <p:stCondLst>
                                    <p:cond delay="0"/>
                                  </p:stCondLst>
                                  <p:iterate type="lt">
                                    <p:tmAbs val="100"/>
                                  </p:iterate>
                                  <p:childTnLst>
                                    <p:set>
                                      <p:cBhvr>
                                        <p:cTn id="19" dur="1" fill="hold">
                                          <p:stCondLst>
                                            <p:cond delay="0"/>
                                          </p:stCondLst>
                                        </p:cTn>
                                        <p:tgtEl>
                                          <p:spTgt spid="7">
                                            <p:txEl>
                                              <p:pRg st="0" end="0"/>
                                            </p:txEl>
                                          </p:spTgt>
                                        </p:tgtEl>
                                        <p:attrNameLst>
                                          <p:attrName>style.visibility</p:attrName>
                                        </p:attrNameLst>
                                      </p:cBhvr>
                                      <p:to>
                                        <p:strVal val="visible"/>
                                      </p:to>
                                    </p:set>
                                  </p:childTnLst>
                                </p:cTn>
                              </p:par>
                            </p:childTnLst>
                          </p:cTn>
                        </p:par>
                        <p:par>
                          <p:cTn id="20" fill="hold">
                            <p:stCondLst>
                              <p:cond delay="4704"/>
                            </p:stCondLst>
                            <p:childTnLst>
                              <p:par>
                                <p:cTn id="21" presetID="1" presetClass="entr" presetSubtype="0" fill="hold" grpId="0" nodeType="afterEffect">
                                  <p:stCondLst>
                                    <p:cond delay="0"/>
                                  </p:stCondLst>
                                  <p:iterate type="lt">
                                    <p:tmAbs val="100"/>
                                  </p:iterate>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par>
                          <p:cTn id="23" fill="hold">
                            <p:stCondLst>
                              <p:cond delay="5505"/>
                            </p:stCondLst>
                            <p:childTnLst>
                              <p:par>
                                <p:cTn id="24" presetID="1" presetClass="entr" presetSubtype="0" fill="hold" grpId="0" nodeType="afterEffect">
                                  <p:stCondLst>
                                    <p:cond delay="0"/>
                                  </p:stCondLst>
                                  <p:iterate type="lt">
                                    <p:tmAbs val="100"/>
                                  </p:iterate>
                                  <p:childTnLst>
                                    <p:set>
                                      <p:cBhvr>
                                        <p:cTn id="25" dur="1" fill="hold">
                                          <p:stCondLst>
                                            <p:cond delay="0"/>
                                          </p:stCondLst>
                                        </p:cTn>
                                        <p:tgtEl>
                                          <p:spTgt spid="9">
                                            <p:txEl>
                                              <p:pRg st="0" end="0"/>
                                            </p:txEl>
                                          </p:spTgt>
                                        </p:tgtEl>
                                        <p:attrNameLst>
                                          <p:attrName>style.visibility</p:attrName>
                                        </p:attrNameLst>
                                      </p:cBhvr>
                                      <p:to>
                                        <p:strVal val="visible"/>
                                      </p:to>
                                    </p:set>
                                  </p:childTnLst>
                                </p:cTn>
                              </p:par>
                            </p:childTnLst>
                          </p:cTn>
                        </p:par>
                        <p:par>
                          <p:cTn id="26" fill="hold">
                            <p:stCondLst>
                              <p:cond delay="6306"/>
                            </p:stCondLst>
                            <p:childTnLst>
                              <p:par>
                                <p:cTn id="27" presetID="1" presetClass="entr" presetSubtype="0" fill="hold" grpId="0" nodeType="afterEffect">
                                  <p:stCondLst>
                                    <p:cond delay="0"/>
                                  </p:stCondLst>
                                  <p:iterate type="lt">
                                    <p:tmAbs val="100"/>
                                  </p:iterate>
                                  <p:childTnLst>
                                    <p:set>
                                      <p:cBhvr>
                                        <p:cTn id="28" dur="1" fill="hold">
                                          <p:stCondLst>
                                            <p:cond delay="0"/>
                                          </p:stCondLst>
                                        </p:cTn>
                                        <p:tgtEl>
                                          <p:spTgt spid="10">
                                            <p:txEl>
                                              <p:pRg st="0" end="0"/>
                                            </p:txEl>
                                          </p:spTgt>
                                        </p:tgtEl>
                                        <p:attrNameLst>
                                          <p:attrName>style.visibility</p:attrName>
                                        </p:attrNameLst>
                                      </p:cBhvr>
                                      <p:to>
                                        <p:strVal val="visible"/>
                                      </p:to>
                                    </p:set>
                                  </p:childTnLst>
                                </p:cTn>
                              </p:par>
                            </p:childTnLst>
                          </p:cTn>
                        </p:par>
                        <p:par>
                          <p:cTn id="29" fill="hold">
                            <p:stCondLst>
                              <p:cond delay="7107"/>
                            </p:stCondLst>
                            <p:childTnLst>
                              <p:par>
                                <p:cTn id="30" presetID="1" presetClass="entr" presetSubtype="0" fill="hold" grpId="0" nodeType="afterEffect">
                                  <p:stCondLst>
                                    <p:cond delay="0"/>
                                  </p:stCondLst>
                                  <p:iterate type="lt">
                                    <p:tmAbs val="100"/>
                                  </p:iterate>
                                  <p:childTnLst>
                                    <p:set>
                                      <p:cBhvr>
                                        <p:cTn id="31" dur="1" fill="hold">
                                          <p:stCondLst>
                                            <p:cond delay="0"/>
                                          </p:stCondLst>
                                        </p:cTn>
                                        <p:tgtEl>
                                          <p:spTgt spid="11">
                                            <p:txEl>
                                              <p:pRg st="0" end="0"/>
                                            </p:txEl>
                                          </p:spTgt>
                                        </p:tgtEl>
                                        <p:attrNameLst>
                                          <p:attrName>style.visibility</p:attrName>
                                        </p:attrNameLst>
                                      </p:cBhvr>
                                      <p:to>
                                        <p:strVal val="visible"/>
                                      </p:to>
                                    </p:set>
                                  </p:childTnLst>
                                </p:cTn>
                              </p:par>
                            </p:childTnLst>
                          </p:cTn>
                        </p:par>
                        <p:par>
                          <p:cTn id="32" fill="hold">
                            <p:stCondLst>
                              <p:cond delay="7908"/>
                            </p:stCondLst>
                            <p:childTnLst>
                              <p:par>
                                <p:cTn id="33" presetID="1" presetClass="entr" presetSubtype="0" fill="hold" grpId="0" nodeType="afterEffect">
                                  <p:stCondLst>
                                    <p:cond delay="0"/>
                                  </p:stCondLst>
                                  <p:iterate type="lt">
                                    <p:tmAbs val="100"/>
                                  </p:iterate>
                                  <p:childTnLst>
                                    <p:set>
                                      <p:cBhvr>
                                        <p:cTn id="34" dur="1" fill="hold">
                                          <p:stCondLst>
                                            <p:cond delay="0"/>
                                          </p:stCondLst>
                                        </p:cTn>
                                        <p:tgtEl>
                                          <p:spTgt spid="12">
                                            <p:txEl>
                                              <p:pRg st="0" end="0"/>
                                            </p:txEl>
                                          </p:spTgt>
                                        </p:tgtEl>
                                        <p:attrNameLst>
                                          <p:attrName>style.visibility</p:attrName>
                                        </p:attrNameLst>
                                      </p:cBhvr>
                                      <p:to>
                                        <p:strVal val="visible"/>
                                      </p:to>
                                    </p:set>
                                  </p:childTnLst>
                                </p:cTn>
                              </p:par>
                            </p:childTnLst>
                          </p:cTn>
                        </p:par>
                        <p:par>
                          <p:cTn id="35" fill="hold">
                            <p:stCondLst>
                              <p:cond delay="8709"/>
                            </p:stCondLst>
                            <p:childTnLst>
                              <p:par>
                                <p:cTn id="36" presetID="1" presetClass="entr" presetSubtype="0" fill="hold" grpId="0" nodeType="afterEffect">
                                  <p:stCondLst>
                                    <p:cond delay="0"/>
                                  </p:stCondLst>
                                  <p:iterate type="lt">
                                    <p:tmAbs val="100"/>
                                  </p:iterate>
                                  <p:childTnLst>
                                    <p:set>
                                      <p:cBhvr>
                                        <p:cTn id="37" dur="1" fill="hold">
                                          <p:stCondLst>
                                            <p:cond delay="0"/>
                                          </p:stCondLst>
                                        </p:cTn>
                                        <p:tgtEl>
                                          <p:spTgt spid="13">
                                            <p:txEl>
                                              <p:pRg st="0" end="0"/>
                                            </p:txEl>
                                          </p:spTgt>
                                        </p:tgtEl>
                                        <p:attrNameLst>
                                          <p:attrName>style.visibility</p:attrName>
                                        </p:attrNameLst>
                                      </p:cBhvr>
                                      <p:to>
                                        <p:strVal val="visible"/>
                                      </p:to>
                                    </p:set>
                                  </p:childTnLst>
                                </p:cTn>
                              </p:par>
                            </p:childTnLst>
                          </p:cTn>
                        </p:par>
                        <p:par>
                          <p:cTn id="38" fill="hold">
                            <p:stCondLst>
                              <p:cond delay="9510"/>
                            </p:stCondLst>
                            <p:childTnLst>
                              <p:par>
                                <p:cTn id="39" presetID="22" presetClass="entr" presetSubtype="1"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up)">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build="p"/>
      <p:bldP spid="6" grpId="0" build="p"/>
      <p:bldP spid="7" grpId="0" build="p"/>
      <p:bldP spid="8" grpId="0" build="p"/>
      <p:bldP spid="9" grpId="0" build="p"/>
      <p:bldP spid="10" grpId="0" build="p"/>
      <p:bldP spid="11" grpId="0" build="p"/>
      <p:bldP spid="12" grpId="0" build="p"/>
      <p:bldP spid="1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J:\Mis Docs\_Multimedia IMS\Curso Biblico PPS\Tema 11\Tema 11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7504" y="1986804"/>
            <a:ext cx="8892479" cy="27383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glow" dir="tl">
                <a:rot lat="0" lon="0" rev="5400000"/>
              </a:lightRig>
            </a:scene3d>
            <a:sp3d contourW="12700">
              <a:bevelT w="25400" h="25400"/>
              <a:contourClr>
                <a:srgbClr val="00FF00"/>
              </a:contourClr>
            </a:sp3d>
          </a:bodyPr>
          <a:lstStyle/>
          <a:p>
            <a:pPr algn="ct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Quem</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sofrerá</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um</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grande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desapontamento</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no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dia</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do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juízo</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4185084"/>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690024"/>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5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J:\Mis Docs\_Multimedia IMS\Curso Biblico PPS\Tema 11\Tema 11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p:cNvSpPr>
            <a:spLocks noChangeArrowheads="1"/>
          </p:cNvSpPr>
          <p:nvPr/>
        </p:nvSpPr>
        <p:spPr bwMode="auto">
          <a:xfrm>
            <a:off x="4355976" y="6021288"/>
            <a:ext cx="4787592" cy="8367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005015"/>
              </a:contourClr>
            </a:sp3d>
          </a:bodyPr>
          <a:lstStyle/>
          <a:p>
            <a:pPr algn="r"/>
            <a:r>
              <a:rPr lang="es-ES" sz="3600" b="1" spc="50" dirty="0" err="1">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Mateus</a:t>
            </a:r>
            <a:r>
              <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 7:21-23</a:t>
            </a:r>
          </a:p>
        </p:txBody>
      </p:sp>
      <p:sp>
        <p:nvSpPr>
          <p:cNvPr id="15" name="Rectangle 3"/>
          <p:cNvSpPr>
            <a:spLocks noChangeArrowheads="1"/>
          </p:cNvSpPr>
          <p:nvPr/>
        </p:nvSpPr>
        <p:spPr bwMode="auto">
          <a:xfrm>
            <a:off x="215516" y="728700"/>
            <a:ext cx="8928052" cy="54726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Nem</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todo o que me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diz</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Entrará no reino dos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céus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mas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aquele</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que faz a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vontade</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de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meu</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Pai</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está nos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céus</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Muitos</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me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dirão</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naquele</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dia</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profetizamos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nós</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em</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teu</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nome</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em</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teu</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nome</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expulsámos</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demónios</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em</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teu</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nome</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fizemos</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muitas</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maravilhas</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então</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eu</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lhes</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direi</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abertamente</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Nunca vos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conheci</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apartai</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-vos de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mim</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vós</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praticais</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iniquidade</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1104121008"/>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par>
                          <p:cTn id="8" fill="hold">
                            <p:stCondLst>
                              <p:cond delay="750"/>
                            </p:stCondLst>
                            <p:childTnLst>
                              <p:par>
                                <p:cTn id="9" presetID="1" presetClass="entr" presetSubtype="0" fill="hold" grpId="0" nodeType="afterEffect">
                                  <p:stCondLst>
                                    <p:cond delay="0"/>
                                  </p:stCondLst>
                                  <p:iterate type="lt">
                                    <p:tmAbs val="100"/>
                                  </p:iterate>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1951"/>
                            </p:stCondLst>
                            <p:childTnLst>
                              <p:par>
                                <p:cTn id="12" presetID="22" presetClass="entr" presetSubtype="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J:\Mis Docs\_Multimedia IMS\Curso Biblico PPS\Tema 11\Tema 11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4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7504" y="1986804"/>
            <a:ext cx="8892479" cy="27383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glow" dir="tl">
                <a:rot lat="0" lon="0" rev="5400000"/>
              </a:lightRig>
            </a:scene3d>
            <a:sp3d contourW="12700">
              <a:bevelT w="25400" h="25400"/>
              <a:contourClr>
                <a:srgbClr val="00FF00"/>
              </a:contourClr>
            </a:sp3d>
          </a:bodyPr>
          <a:lstStyle/>
          <a:p>
            <a:pPr algn="ct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É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possível</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guardar </a:t>
            </a:r>
            <a:b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b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a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lei</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de Deus?</a:t>
            </a:r>
            <a:endParaRPr lang="en-US" sz="6000" b="1" u="none"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834678"/>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5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J:\Mis Docs\_Multimedia IMS\Curso Biblico PPS\Tema 11\Tema 11 estudi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p:cNvSpPr>
            <a:spLocks noChangeArrowheads="1"/>
          </p:cNvSpPr>
          <p:nvPr/>
        </p:nvSpPr>
        <p:spPr bwMode="auto">
          <a:xfrm>
            <a:off x="4355976" y="6021288"/>
            <a:ext cx="4787592" cy="8367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005015"/>
              </a:contourClr>
            </a:sp3d>
          </a:bodyPr>
          <a:lstStyle/>
          <a:p>
            <a:pPr algn="r"/>
            <a:r>
              <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Romanos 8:5-8</a:t>
            </a:r>
          </a:p>
        </p:txBody>
      </p:sp>
      <p:sp>
        <p:nvSpPr>
          <p:cNvPr id="15" name="Rectangle 3"/>
          <p:cNvSpPr>
            <a:spLocks noChangeArrowheads="1"/>
          </p:cNvSpPr>
          <p:nvPr/>
        </p:nvSpPr>
        <p:spPr bwMode="auto">
          <a:xfrm>
            <a:off x="215516" y="728700"/>
            <a:ext cx="6804756" cy="54726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“Porque os que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são</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segundo a carne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inclinam</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 para as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coisas</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da carne; mas os que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são</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segundo o Espírito para as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coisas</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 Espírito. Porque a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inclinação</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da carne é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morte</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mas a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inclinação</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do Espírito é vida e paz</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Porquanto</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inclinação</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da carne é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inimizade</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contra Deus,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pois</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é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sujeita</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à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lei</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de Deus,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nem</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em</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verdade</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o pode ser</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Portanto</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os que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estão</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na carne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podem</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agradar a Deus.”</a:t>
            </a:r>
          </a:p>
        </p:txBody>
      </p:sp>
    </p:spTree>
    <p:extLst>
      <p:ext uri="{BB962C8B-B14F-4D97-AF65-F5344CB8AC3E}">
        <p14:creationId xmlns:p14="http://schemas.microsoft.com/office/powerpoint/2010/main" val="3511345495"/>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par>
                          <p:cTn id="8" fill="hold">
                            <p:stCondLst>
                              <p:cond delay="750"/>
                            </p:stCondLst>
                            <p:childTnLst>
                              <p:par>
                                <p:cTn id="9" presetID="1" presetClass="entr" presetSubtype="0" fill="hold" grpId="0" nodeType="afterEffect">
                                  <p:stCondLst>
                                    <p:cond delay="0"/>
                                  </p:stCondLst>
                                  <p:iterate type="lt">
                                    <p:tmAbs val="100"/>
                                  </p:iterate>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1851"/>
                            </p:stCondLst>
                            <p:childTnLst>
                              <p:par>
                                <p:cTn id="12" presetID="22" presetClass="entr" presetSubtype="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J:\Mis Docs\_Multimedia IMS\Curso Biblico PPS\Tema 11\Tema 11 estudi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p:cNvSpPr>
            <a:spLocks noChangeArrowheads="1"/>
          </p:cNvSpPr>
          <p:nvPr/>
        </p:nvSpPr>
        <p:spPr bwMode="auto">
          <a:xfrm>
            <a:off x="4355976" y="6021288"/>
            <a:ext cx="4787592" cy="8367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005015"/>
              </a:contourClr>
            </a:sp3d>
          </a:bodyPr>
          <a:lstStyle/>
          <a:p>
            <a:pPr algn="r"/>
            <a:r>
              <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1 João 5:2-3 </a:t>
            </a:r>
          </a:p>
        </p:txBody>
      </p:sp>
      <p:sp>
        <p:nvSpPr>
          <p:cNvPr id="15" name="Rectangle 3"/>
          <p:cNvSpPr>
            <a:spLocks noChangeArrowheads="1"/>
          </p:cNvSpPr>
          <p:nvPr/>
        </p:nvSpPr>
        <p:spPr bwMode="auto">
          <a:xfrm>
            <a:off x="431540" y="728700"/>
            <a:ext cx="6732748" cy="54726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Nisto</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conhecemos</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amamos os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filhos</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Deus,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quando</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amamos a Deus e guardamos os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seus</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mandamentos</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Porque este é o amor de Deus: que guardemos os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seus</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mandamentos</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 os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seus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mandamentos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são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pesados</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n-US" sz="3200" b="1" i="1" u="none"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2388805238"/>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par>
                          <p:cTn id="8" fill="hold">
                            <p:stCondLst>
                              <p:cond delay="750"/>
                            </p:stCondLst>
                            <p:childTnLst>
                              <p:par>
                                <p:cTn id="9" presetID="1" presetClass="entr" presetSubtype="0" fill="hold" grpId="0" nodeType="afterEffect">
                                  <p:stCondLst>
                                    <p:cond delay="0"/>
                                  </p:stCondLst>
                                  <p:iterate type="lt">
                                    <p:tmAbs val="100"/>
                                  </p:iterate>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1651"/>
                            </p:stCondLst>
                            <p:childTnLst>
                              <p:par>
                                <p:cTn id="12" presetID="22" presetClass="entr" presetSubtype="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J:\Mis Docs\_Multimedia IMS\Curso Biblico PPS\Tema 11\Tema 11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4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7504" y="1986804"/>
            <a:ext cx="8892479" cy="27383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glow" dir="tl">
                <a:rot lat="0" lon="0" rev="5400000"/>
              </a:lightRig>
            </a:scene3d>
            <a:sp3d contourW="12700">
              <a:bevelT w="25400" h="25400"/>
              <a:contourClr>
                <a:srgbClr val="00FF00"/>
              </a:contourClr>
            </a:sp3d>
          </a:bodyPr>
          <a:lstStyle/>
          <a:p>
            <a:pPr algn="ct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Como se pode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conhecer</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um</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cristão</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verdadeiro</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a:t>
            </a:r>
            <a:endParaRPr lang="en-US" sz="6000" b="1" u="none"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9647472"/>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5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J:\Mis Docs\_Multimedia IMS\Curso Biblico PPS\Tema 11\Tema 11 jes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5"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p:cNvSpPr>
            <a:spLocks noChangeArrowheads="1"/>
          </p:cNvSpPr>
          <p:nvPr/>
        </p:nvSpPr>
        <p:spPr bwMode="auto">
          <a:xfrm>
            <a:off x="4355976" y="6021288"/>
            <a:ext cx="4787592" cy="8367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005015"/>
              </a:contourClr>
            </a:sp3d>
          </a:bodyPr>
          <a:lstStyle/>
          <a:p>
            <a:pPr algn="r"/>
            <a:r>
              <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1 João 2:3-6</a:t>
            </a:r>
          </a:p>
        </p:txBody>
      </p:sp>
      <p:sp>
        <p:nvSpPr>
          <p:cNvPr id="15" name="Rectangle 3"/>
          <p:cNvSpPr>
            <a:spLocks noChangeArrowheads="1"/>
          </p:cNvSpPr>
          <p:nvPr/>
        </p:nvSpPr>
        <p:spPr bwMode="auto">
          <a:xfrm>
            <a:off x="179512" y="728700"/>
            <a:ext cx="6228692" cy="54726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nisto</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sabemos que o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conhecemos</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se guardamos os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seus</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mandamentos</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Aquele</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diz</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Eu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conheço</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 e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guarda os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seus</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mandamentos</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é mentiroso e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nele</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está a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verdade</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Mas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qualquer</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guarda a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sua</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palavra</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amor de Deus está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nele</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verdadeiramente</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aperfeiçoado</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nisto</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conhecemos</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estamos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nele</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Aquele</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que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diz</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que está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nele</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também</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deve</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andar como ele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andou</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p>
        </p:txBody>
      </p:sp>
    </p:spTree>
    <p:extLst>
      <p:ext uri="{BB962C8B-B14F-4D97-AF65-F5344CB8AC3E}">
        <p14:creationId xmlns:p14="http://schemas.microsoft.com/office/powerpoint/2010/main" val="2588850225"/>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par>
                          <p:cTn id="8" fill="hold">
                            <p:stCondLst>
                              <p:cond delay="750"/>
                            </p:stCondLst>
                            <p:childTnLst>
                              <p:par>
                                <p:cTn id="9" presetID="1" presetClass="entr" presetSubtype="0" fill="hold" grpId="0" nodeType="afterEffect">
                                  <p:stCondLst>
                                    <p:cond delay="0"/>
                                  </p:stCondLst>
                                  <p:iterate type="lt">
                                    <p:tmAbs val="100"/>
                                  </p:iterate>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1651"/>
                            </p:stCondLst>
                            <p:childTnLst>
                              <p:par>
                                <p:cTn id="12" presetID="22" presetClass="entr" presetSubtype="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J:\Mis Docs\_Multimedia IMS\Curso Biblico PPS\Tema 11\Tema 11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4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7504" y="2710805"/>
            <a:ext cx="8892479" cy="187032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glow" dir="tl">
                <a:rot lat="0" lon="0" rev="5400000"/>
              </a:lightRig>
            </a:scene3d>
            <a:sp3d contourW="12700">
              <a:bevelT w="25400" h="25400"/>
              <a:contourClr>
                <a:srgbClr val="00FF00"/>
              </a:contourClr>
            </a:sp3d>
          </a:bodyPr>
          <a:lstStyle/>
          <a:p>
            <a:pPr algn="ct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CONCLUSÃO</a:t>
            </a:r>
            <a:endParaRPr lang="en-US" sz="6000" b="1" u="none"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009733"/>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5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J:\Mis Docs\_Multimedia IMS\Curso Biblico PPS\Tema 11\Tema 11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4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7504" y="2130820"/>
            <a:ext cx="8892479" cy="27383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glow" dir="tl">
                <a:rot lat="0" lon="0" rev="5400000"/>
              </a:lightRig>
            </a:scene3d>
            <a:sp3d contourW="12700">
              <a:bevelT w="25400" h="25400"/>
              <a:contourClr>
                <a:srgbClr val="00FF00"/>
              </a:contourClr>
            </a:sp3d>
          </a:bodyPr>
          <a:lstStyle/>
          <a:p>
            <a:pPr algn="ct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Que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promessas</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dá</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Deus </a:t>
            </a:r>
            <a:b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b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aos</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que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guardam</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os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seus</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mandamentos</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016873"/>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5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J:\Mis Docs\_Multimedia IMS\Curso Biblico PPS\Tema 11\Tema 11 famil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0"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p:cNvSpPr>
            <a:spLocks noChangeArrowheads="1"/>
          </p:cNvSpPr>
          <p:nvPr/>
        </p:nvSpPr>
        <p:spPr bwMode="auto">
          <a:xfrm>
            <a:off x="4355976" y="6021288"/>
            <a:ext cx="4787592" cy="8367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005015"/>
              </a:contourClr>
            </a:sp3d>
          </a:bodyPr>
          <a:lstStyle/>
          <a:p>
            <a:pPr algn="r"/>
            <a:r>
              <a:rPr lang="es-ES" sz="3600" b="1" spc="50" dirty="0" err="1">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Deuteronómio</a:t>
            </a:r>
            <a:r>
              <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 5:29</a:t>
            </a:r>
          </a:p>
        </p:txBody>
      </p:sp>
      <p:sp>
        <p:nvSpPr>
          <p:cNvPr id="15" name="Rectangle 3"/>
          <p:cNvSpPr>
            <a:spLocks noChangeArrowheads="1"/>
          </p:cNvSpPr>
          <p:nvPr/>
        </p:nvSpPr>
        <p:spPr bwMode="auto">
          <a:xfrm>
            <a:off x="791580" y="764704"/>
            <a:ext cx="6876764" cy="446449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Quem</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dera</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eles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tivessem</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tal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coração</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me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temessem</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guardassem</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todos os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meus</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mandamentos</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todos os </a:t>
            </a:r>
            <a:r>
              <a:rPr lang="es-ES" sz="32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dias</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para que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bem</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lhes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fosse</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 eles e a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seus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filhos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para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sempre</a:t>
            </a:r>
            <a:r>
              <a:rPr lang="es-ES" sz="32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3374172674"/>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par>
                          <p:cTn id="8" fill="hold">
                            <p:stCondLst>
                              <p:cond delay="750"/>
                            </p:stCondLst>
                            <p:childTnLst>
                              <p:par>
                                <p:cTn id="9" presetID="1" presetClass="entr" presetSubtype="0" fill="hold" grpId="0" nodeType="afterEffect">
                                  <p:stCondLst>
                                    <p:cond delay="0"/>
                                  </p:stCondLst>
                                  <p:iterate type="lt">
                                    <p:tmAbs val="100"/>
                                  </p:iterate>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2251"/>
                            </p:stCondLst>
                            <p:childTnLst>
                              <p:par>
                                <p:cTn id="12" presetID="22" presetClass="entr" presetSubtype="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J:\Mis Docs\_Multimedia IMS\Curso Biblico PPS\Tema 11\Tema 11 acuerd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3"/>
          <p:cNvSpPr>
            <a:spLocks noChangeArrowheads="1"/>
          </p:cNvSpPr>
          <p:nvPr/>
        </p:nvSpPr>
        <p:spPr bwMode="auto">
          <a:xfrm>
            <a:off x="2915816" y="5735141"/>
            <a:ext cx="5004047" cy="93421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glow" dir="tl">
                <a:rot lat="0" lon="0" rev="5400000"/>
              </a:lightRig>
            </a:scene3d>
            <a:sp3d contourW="12700">
              <a:bevelT w="25400" h="25400"/>
              <a:contourClr>
                <a:srgbClr val="00FF00"/>
              </a:contourClr>
            </a:sp3d>
          </a:bodyPr>
          <a:lstStyle/>
          <a:p>
            <a:pPr algn="ct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ACORDOS</a:t>
            </a:r>
            <a:endParaRPr lang="en-US" sz="6000" b="1" u="none"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endParaRPr>
          </a:p>
        </p:txBody>
      </p:sp>
    </p:spTree>
    <p:extLst>
      <p:ext uri="{BB962C8B-B14F-4D97-AF65-F5344CB8AC3E}">
        <p14:creationId xmlns:p14="http://schemas.microsoft.com/office/powerpoint/2010/main" val="743103214"/>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3000"/>
                                        <p:tgtEl>
                                          <p:spTgt spid="15">
                                            <p:txEl>
                                              <p:pRg st="0" end="0"/>
                                            </p:txEl>
                                          </p:spTgt>
                                        </p:tgtEl>
                                      </p:cBhvr>
                                    </p:animEffect>
                                  </p:childTnLst>
                                </p:cTn>
                              </p:par>
                            </p:childTnLst>
                          </p:cTn>
                        </p:par>
                        <p:par>
                          <p:cTn id="8" fill="hold">
                            <p:stCondLst>
                              <p:cond delay="48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Tema 11 - Pa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p:cNvSpPr>
            <a:spLocks noChangeArrowheads="1"/>
          </p:cNvSpPr>
          <p:nvPr/>
        </p:nvSpPr>
        <p:spPr bwMode="auto">
          <a:xfrm>
            <a:off x="4355976" y="6021288"/>
            <a:ext cx="4787592" cy="8367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005015"/>
              </a:contourClr>
            </a:sp3d>
          </a:bodyPr>
          <a:lstStyle/>
          <a:p>
            <a:pPr algn="r"/>
            <a:r>
              <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Salmos 119:165</a:t>
            </a:r>
          </a:p>
        </p:txBody>
      </p:sp>
      <p:sp>
        <p:nvSpPr>
          <p:cNvPr id="15" name="Rectangle 3"/>
          <p:cNvSpPr>
            <a:spLocks noChangeArrowheads="1"/>
          </p:cNvSpPr>
          <p:nvPr/>
        </p:nvSpPr>
        <p:spPr bwMode="auto">
          <a:xfrm>
            <a:off x="1655676" y="1340768"/>
            <a:ext cx="3924436" cy="446449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Muita</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paz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têm</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os que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amam</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tua</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lei</a:t>
            </a: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para eles </a:t>
            </a:r>
            <a:r>
              <a:rPr lang="es-ES" sz="36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há</a:t>
            </a: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tropeço</a:t>
            </a: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1526845881"/>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par>
                          <p:cTn id="8" fill="hold">
                            <p:stCondLst>
                              <p:cond delay="750"/>
                            </p:stCondLst>
                            <p:childTnLst>
                              <p:par>
                                <p:cTn id="9" presetID="1" presetClass="entr" presetSubtype="0" fill="hold" grpId="0" nodeType="afterEffect">
                                  <p:stCondLst>
                                    <p:cond delay="0"/>
                                  </p:stCondLst>
                                  <p:iterate type="lt">
                                    <p:tmAbs val="100"/>
                                  </p:iterate>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1951"/>
                            </p:stCondLst>
                            <p:childTnLst>
                              <p:par>
                                <p:cTn id="12" presetID="22" presetClass="entr" presetSubtype="1"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descr="J:\Mis Docs\_Multimedia IMS\Curso Biblico PPS\Tema 11\Tema 11 viol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791580" y="1052736"/>
            <a:ext cx="3924436" cy="446449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54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 </a:t>
            </a:r>
            <a:r>
              <a:rPr lang="es-ES" sz="54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violino</a:t>
            </a:r>
            <a:r>
              <a:rPr lang="es-ES" sz="54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54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nas</a:t>
            </a:r>
            <a:r>
              <a:rPr lang="es-ES" sz="54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54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mãos</a:t>
            </a:r>
            <a:r>
              <a:rPr lang="es-ES" sz="54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 </a:t>
            </a:r>
            <a:r>
              <a:rPr lang="es-ES" sz="54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mestre</a:t>
            </a:r>
            <a:r>
              <a:rPr lang="es-ES" sz="54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032688"/>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750"/>
                                        <p:tgtEl>
                                          <p:spTgt spid="3"/>
                                        </p:tgtEl>
                                      </p:cBhvr>
                                    </p:animEffect>
                                  </p:childTnLst>
                                </p:cTn>
                              </p:par>
                            </p:childTnLst>
                          </p:cTn>
                        </p:par>
                        <p:par>
                          <p:cTn id="8" fill="hold">
                            <p:stCondLst>
                              <p:cond delay="75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Mis Docs\_Multimedia IMS\Curso Biblico PPS\Tema 11\oracio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089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647564" y="5127634"/>
            <a:ext cx="288032" cy="292656"/>
          </a:xfrm>
          <a:prstGeom prst="rect">
            <a:avLst/>
          </a:prstGeom>
          <a:gradFill>
            <a:gsLst>
              <a:gs pos="0">
                <a:srgbClr val="FF0000">
                  <a:lumMod val="54000"/>
                </a:srgbClr>
              </a:gs>
              <a:gs pos="80000">
                <a:srgbClr val="FF0000"/>
              </a:gs>
              <a:gs pos="100000">
                <a:srgbClr val="FF0000">
                  <a:lumMod val="43000"/>
                  <a:lumOff val="57000"/>
                </a:srgb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sz="3600"/>
          </a:p>
        </p:txBody>
      </p:sp>
      <p:sp>
        <p:nvSpPr>
          <p:cNvPr id="4" name="Rectangle 3"/>
          <p:cNvSpPr>
            <a:spLocks noChangeArrowheads="1"/>
          </p:cNvSpPr>
          <p:nvPr/>
        </p:nvSpPr>
        <p:spPr bwMode="auto">
          <a:xfrm>
            <a:off x="791578" y="5369220"/>
            <a:ext cx="8208913" cy="8367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005015"/>
              </a:contourClr>
            </a:sp3d>
          </a:bodyPr>
          <a:lstStyle/>
          <a:p>
            <a:r>
              <a:rPr lang="es-ES" sz="6000" b="1" spc="50" dirty="0" err="1">
                <a:ln w="11430">
                  <a:solidFill>
                    <a:srgbClr val="00FF00"/>
                  </a:solidFill>
                </a:ln>
                <a:gradFill flip="none" rotWithShape="1">
                  <a:gsLst>
                    <a:gs pos="0">
                      <a:srgbClr val="0A128C"/>
                    </a:gs>
                    <a:gs pos="38000">
                      <a:srgbClr val="181CC7"/>
                    </a:gs>
                    <a:gs pos="59000">
                      <a:schemeClr val="bg1"/>
                    </a:gs>
                  </a:gsLst>
                  <a:lin ang="16200000" scaled="1"/>
                  <a:tileRect/>
                </a:gradFill>
                <a:effectLst>
                  <a:outerShdw blurRad="76200" dist="50800" dir="5400000" algn="tl" rotWithShape="0">
                    <a:srgbClr val="000000">
                      <a:alpha val="65000"/>
                    </a:srgbClr>
                  </a:outerShdw>
                </a:effectLst>
                <a:latin typeface="Computerfont" pitchFamily="2" charset="0"/>
                <a:cs typeface="Consolas" pitchFamily="49" charset="0"/>
              </a:rPr>
              <a:t>Obrigado</a:t>
            </a:r>
            <a:r>
              <a:rPr lang="es-ES" sz="6000" b="1" spc="50" dirty="0">
                <a:ln w="11430">
                  <a:solidFill>
                    <a:srgbClr val="00FF00"/>
                  </a:solidFill>
                </a:ln>
                <a:gradFill flip="none" rotWithShape="1">
                  <a:gsLst>
                    <a:gs pos="0">
                      <a:srgbClr val="0A128C"/>
                    </a:gs>
                    <a:gs pos="38000">
                      <a:srgbClr val="181CC7"/>
                    </a:gs>
                    <a:gs pos="59000">
                      <a:schemeClr val="bg1"/>
                    </a:gs>
                  </a:gsLst>
                  <a:lin ang="16200000" scaled="1"/>
                  <a:tileRect/>
                </a:gradFill>
                <a:effectLst>
                  <a:outerShdw blurRad="76200" dist="50800" dir="5400000" algn="tl" rotWithShape="0">
                    <a:srgbClr val="000000">
                      <a:alpha val="65000"/>
                    </a:srgbClr>
                  </a:outerShdw>
                </a:effectLst>
                <a:latin typeface="Computerfont" pitchFamily="2" charset="0"/>
                <a:cs typeface="Consolas" pitchFamily="49" charset="0"/>
              </a:rPr>
              <a:t> </a:t>
            </a:r>
            <a:r>
              <a:rPr lang="es-ES" sz="6000" b="1" spc="50" dirty="0" err="1">
                <a:ln w="11430">
                  <a:solidFill>
                    <a:srgbClr val="00FF00"/>
                  </a:solidFill>
                </a:ln>
                <a:gradFill flip="none" rotWithShape="1">
                  <a:gsLst>
                    <a:gs pos="0">
                      <a:srgbClr val="0A128C"/>
                    </a:gs>
                    <a:gs pos="38000">
                      <a:srgbClr val="181CC7"/>
                    </a:gs>
                    <a:gs pos="59000">
                      <a:schemeClr val="bg1"/>
                    </a:gs>
                  </a:gsLst>
                  <a:lin ang="16200000" scaled="1"/>
                  <a:tileRect/>
                </a:gradFill>
                <a:effectLst>
                  <a:outerShdw blurRad="76200" dist="50800" dir="5400000" algn="tl" rotWithShape="0">
                    <a:srgbClr val="000000">
                      <a:alpha val="65000"/>
                    </a:srgbClr>
                  </a:outerShdw>
                </a:effectLst>
                <a:latin typeface="Computerfont" pitchFamily="2" charset="0"/>
                <a:cs typeface="Consolas" pitchFamily="49" charset="0"/>
              </a:rPr>
              <a:t>Senhor</a:t>
            </a:r>
            <a:r>
              <a:rPr lang="es-ES" sz="6000" b="1" spc="50" dirty="0">
                <a:ln w="11430">
                  <a:solidFill>
                    <a:srgbClr val="00FF00"/>
                  </a:solidFill>
                </a:ln>
                <a:gradFill flip="none" rotWithShape="1">
                  <a:gsLst>
                    <a:gs pos="0">
                      <a:srgbClr val="0A128C"/>
                    </a:gs>
                    <a:gs pos="38000">
                      <a:srgbClr val="181CC7"/>
                    </a:gs>
                    <a:gs pos="59000">
                      <a:schemeClr val="bg1"/>
                    </a:gs>
                  </a:gsLst>
                  <a:lin ang="16200000" scaled="1"/>
                  <a:tileRect/>
                </a:gradFill>
                <a:effectLst>
                  <a:outerShdw blurRad="76200" dist="50800" dir="5400000" algn="tl" rotWithShape="0">
                    <a:srgbClr val="000000">
                      <a:alpha val="65000"/>
                    </a:srgbClr>
                  </a:outerShdw>
                </a:effectLst>
                <a:latin typeface="Computerfont" pitchFamily="2" charset="0"/>
                <a:cs typeface="Consolas" pitchFamily="49" charset="0"/>
              </a:rPr>
              <a:t>, por </a:t>
            </a:r>
            <a:br>
              <a:rPr lang="es-ES" sz="6000" b="1" spc="50" dirty="0">
                <a:ln w="11430">
                  <a:solidFill>
                    <a:srgbClr val="00FF00"/>
                  </a:solidFill>
                </a:ln>
                <a:gradFill flip="none" rotWithShape="1">
                  <a:gsLst>
                    <a:gs pos="0">
                      <a:srgbClr val="0A128C"/>
                    </a:gs>
                    <a:gs pos="38000">
                      <a:srgbClr val="181CC7"/>
                    </a:gs>
                    <a:gs pos="59000">
                      <a:schemeClr val="bg1"/>
                    </a:gs>
                  </a:gsLst>
                  <a:lin ang="16200000" scaled="1"/>
                  <a:tileRect/>
                </a:gradFill>
                <a:effectLst>
                  <a:outerShdw blurRad="76200" dist="50800" dir="5400000" algn="tl" rotWithShape="0">
                    <a:srgbClr val="000000">
                      <a:alpha val="65000"/>
                    </a:srgbClr>
                  </a:outerShdw>
                </a:effectLst>
                <a:latin typeface="Computerfont" pitchFamily="2" charset="0"/>
                <a:cs typeface="Consolas" pitchFamily="49" charset="0"/>
              </a:rPr>
            </a:br>
            <a:r>
              <a:rPr lang="es-ES" sz="6000" b="1" spc="50" dirty="0" err="1">
                <a:ln w="11430">
                  <a:solidFill>
                    <a:srgbClr val="00FF00"/>
                  </a:solidFill>
                </a:ln>
                <a:gradFill flip="none" rotWithShape="1">
                  <a:gsLst>
                    <a:gs pos="0">
                      <a:srgbClr val="0A128C"/>
                    </a:gs>
                    <a:gs pos="38000">
                      <a:srgbClr val="181CC7"/>
                    </a:gs>
                    <a:gs pos="59000">
                      <a:schemeClr val="bg1"/>
                    </a:gs>
                  </a:gsLst>
                  <a:lin ang="16200000" scaled="1"/>
                  <a:tileRect/>
                </a:gradFill>
                <a:effectLst>
                  <a:outerShdw blurRad="76200" dist="50800" dir="5400000" algn="tl" rotWithShape="0">
                    <a:srgbClr val="000000">
                      <a:alpha val="65000"/>
                    </a:srgbClr>
                  </a:outerShdw>
                </a:effectLst>
                <a:latin typeface="Computerfont" pitchFamily="2" charset="0"/>
                <a:cs typeface="Consolas" pitchFamily="49" charset="0"/>
              </a:rPr>
              <a:t>teu</a:t>
            </a:r>
            <a:r>
              <a:rPr lang="es-ES" sz="6000" b="1" spc="50" dirty="0">
                <a:ln w="11430">
                  <a:solidFill>
                    <a:srgbClr val="00FF00"/>
                  </a:solidFill>
                </a:ln>
                <a:gradFill flip="none" rotWithShape="1">
                  <a:gsLst>
                    <a:gs pos="0">
                      <a:srgbClr val="0A128C"/>
                    </a:gs>
                    <a:gs pos="38000">
                      <a:srgbClr val="181CC7"/>
                    </a:gs>
                    <a:gs pos="59000">
                      <a:schemeClr val="bg1"/>
                    </a:gs>
                  </a:gsLst>
                  <a:lin ang="16200000" scaled="1"/>
                  <a:tileRect/>
                </a:gradFill>
                <a:effectLst>
                  <a:outerShdw blurRad="76200" dist="50800" dir="5400000" algn="tl" rotWithShape="0">
                    <a:srgbClr val="000000">
                      <a:alpha val="65000"/>
                    </a:srgbClr>
                  </a:outerShdw>
                </a:effectLst>
                <a:latin typeface="Computerfont" pitchFamily="2" charset="0"/>
                <a:cs typeface="Consolas" pitchFamily="49" charset="0"/>
              </a:rPr>
              <a:t> Programa </a:t>
            </a:r>
            <a:r>
              <a:rPr lang="es-ES" sz="6000" b="1" spc="50" dirty="0" err="1">
                <a:ln w="11430">
                  <a:solidFill>
                    <a:srgbClr val="00FF00"/>
                  </a:solidFill>
                </a:ln>
                <a:gradFill flip="none" rotWithShape="1">
                  <a:gsLst>
                    <a:gs pos="0">
                      <a:srgbClr val="0A128C"/>
                    </a:gs>
                    <a:gs pos="38000">
                      <a:srgbClr val="181CC7"/>
                    </a:gs>
                    <a:gs pos="59000">
                      <a:schemeClr val="bg1"/>
                    </a:gs>
                  </a:gsLst>
                  <a:lin ang="16200000" scaled="1"/>
                  <a:tileRect/>
                </a:gradFill>
                <a:effectLst>
                  <a:outerShdw blurRad="76200" dist="50800" dir="5400000" algn="tl" rotWithShape="0">
                    <a:srgbClr val="000000">
                      <a:alpha val="65000"/>
                    </a:srgbClr>
                  </a:outerShdw>
                </a:effectLst>
                <a:latin typeface="Computerfont" pitchFamily="2" charset="0"/>
                <a:cs typeface="Consolas" pitchFamily="49" charset="0"/>
              </a:rPr>
              <a:t>Perfeito</a:t>
            </a:r>
            <a:r>
              <a:rPr lang="es-ES" sz="6000" b="1" spc="50" dirty="0">
                <a:ln w="11430">
                  <a:solidFill>
                    <a:srgbClr val="00FF00"/>
                  </a:solidFill>
                </a:ln>
                <a:gradFill flip="none" rotWithShape="1">
                  <a:gsLst>
                    <a:gs pos="0">
                      <a:srgbClr val="0A128C"/>
                    </a:gs>
                    <a:gs pos="38000">
                      <a:srgbClr val="181CC7"/>
                    </a:gs>
                    <a:gs pos="59000">
                      <a:schemeClr val="bg1"/>
                    </a:gs>
                  </a:gsLst>
                  <a:lin ang="16200000" scaled="1"/>
                  <a:tileRect/>
                </a:gradFill>
                <a:effectLst>
                  <a:outerShdw blurRad="76200" dist="50800" dir="5400000" algn="tl" rotWithShape="0">
                    <a:srgbClr val="000000">
                      <a:alpha val="65000"/>
                    </a:srgbClr>
                  </a:outerShdw>
                </a:effectLst>
                <a:latin typeface="Computerfont" pitchFamily="2" charset="0"/>
                <a:cs typeface="Consolas" pitchFamily="49" charset="0"/>
              </a:rPr>
              <a:t>!</a:t>
            </a:r>
          </a:p>
        </p:txBody>
      </p:sp>
    </p:spTree>
    <p:extLst>
      <p:ext uri="{BB962C8B-B14F-4D97-AF65-F5344CB8AC3E}">
        <p14:creationId xmlns:p14="http://schemas.microsoft.com/office/powerpoint/2010/main" val="120824417"/>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7" presetClass="emph" presetSubtype="0" fill="remove" grpId="1" nodeType="afterEffect">
                                  <p:stCondLst>
                                    <p:cond delay="0"/>
                                  </p:stCondLst>
                                  <p:childTnLst>
                                    <p:animClr clrSpc="rgb" dir="cw">
                                      <p:cBhvr override="childStyle">
                                        <p:cTn id="10" dur="250" autoRev="1" fill="remove"/>
                                        <p:tgtEl>
                                          <p:spTgt spid="3"/>
                                        </p:tgtEl>
                                        <p:attrNameLst>
                                          <p:attrName>style.color</p:attrName>
                                        </p:attrNameLst>
                                      </p:cBhvr>
                                      <p:to>
                                        <a:schemeClr val="bg1"/>
                                      </p:to>
                                    </p:animClr>
                                    <p:animClr clrSpc="rgb" dir="cw">
                                      <p:cBhvr>
                                        <p:cTn id="11" dur="250" autoRev="1" fill="remove"/>
                                        <p:tgtEl>
                                          <p:spTgt spid="3"/>
                                        </p:tgtEl>
                                        <p:attrNameLst>
                                          <p:attrName>fillcolor</p:attrName>
                                        </p:attrNameLst>
                                      </p:cBhvr>
                                      <p:to>
                                        <a:schemeClr val="bg1"/>
                                      </p:to>
                                    </p:animClr>
                                    <p:set>
                                      <p:cBhvr>
                                        <p:cTn id="12" dur="250" autoRev="1" fill="remove"/>
                                        <p:tgtEl>
                                          <p:spTgt spid="3"/>
                                        </p:tgtEl>
                                        <p:attrNameLst>
                                          <p:attrName>fill.type</p:attrName>
                                        </p:attrNameLst>
                                      </p:cBhvr>
                                      <p:to>
                                        <p:strVal val="solid"/>
                                      </p:to>
                                    </p:set>
                                    <p:set>
                                      <p:cBhvr>
                                        <p:cTn id="13" dur="250" autoRev="1" fill="remove"/>
                                        <p:tgtEl>
                                          <p:spTgt spid="3"/>
                                        </p:tgtEl>
                                        <p:attrNameLst>
                                          <p:attrName>fill.on</p:attrName>
                                        </p:attrNameLst>
                                      </p:cBhvr>
                                      <p:to>
                                        <p:strVal val="true"/>
                                      </p:to>
                                    </p:set>
                                  </p:childTnLst>
                                </p:cTn>
                              </p:par>
                            </p:childTnLst>
                          </p:cTn>
                        </p:par>
                        <p:par>
                          <p:cTn id="14" fill="hold">
                            <p:stCondLst>
                              <p:cond delay="1000"/>
                            </p:stCondLst>
                            <p:childTnLst>
                              <p:par>
                                <p:cTn id="15" presetID="1" presetClass="entr" presetSubtype="0" fill="hold" grpId="0" nodeType="afterEffect">
                                  <p:stCondLst>
                                    <p:cond delay="0"/>
                                  </p:stCondLst>
                                  <p:iterate type="lt">
                                    <p:tmAbs val="100"/>
                                  </p:iterate>
                                  <p:childTnLst>
                                    <p:set>
                                      <p:cBhvr>
                                        <p:cTn id="16" dur="1" fill="hold">
                                          <p:stCondLst>
                                            <p:cond delay="0"/>
                                          </p:stCondLst>
                                        </p:cTn>
                                        <p:tgtEl>
                                          <p:spTgt spid="4"/>
                                        </p:tgtEl>
                                        <p:attrNameLst>
                                          <p:attrName>style.visibility</p:attrName>
                                        </p:attrNameLst>
                                      </p:cBhvr>
                                      <p:to>
                                        <p:strVal val="visible"/>
                                      </p:to>
                                    </p:set>
                                  </p:childTnLst>
                                </p:cTn>
                              </p:par>
                            </p:childTnLst>
                          </p:cTn>
                        </p:par>
                        <p:par>
                          <p:cTn id="17" fill="hold">
                            <p:stCondLst>
                              <p:cond delay="4701"/>
                            </p:stCondLst>
                            <p:childTnLst>
                              <p:par>
                                <p:cTn id="18" presetID="22"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J:\Mis Docs\_Multimedia IMS\Curso Biblico PPS\Tema 11\Tema 11 subtitul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7504" y="2492896"/>
            <a:ext cx="8892479" cy="187032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glow" dir="tl">
                <a:rot lat="0" lon="0" rev="5400000"/>
              </a:lightRig>
            </a:scene3d>
            <a:sp3d contourW="12700">
              <a:bevelT w="25400" h="25400"/>
              <a:contourClr>
                <a:srgbClr val="00FF00"/>
              </a:contourClr>
            </a:sp3d>
          </a:bodyPr>
          <a:lstStyle/>
          <a:p>
            <a:pPr algn="ct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Quais</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são</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as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duas</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causas que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levaram</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o </a:t>
            </a:r>
            <a:r>
              <a:rPr lang="es-ES" sz="6000" b="1" dirty="0" err="1">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homem</a:t>
            </a: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 a este estado?</a:t>
            </a:r>
            <a:endParaRPr lang="en-US" sz="6000" b="1" u="none"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031821"/>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5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J:\Mis Docs\_Multimedia IMS\Curso Biblico PPS\Tema 11\Tema 11 brill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4355976" y="6021288"/>
            <a:ext cx="4787592" cy="8367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005015"/>
              </a:contourClr>
            </a:sp3d>
          </a:bodyPr>
          <a:lstStyle/>
          <a:p>
            <a:pPr algn="r"/>
            <a:r>
              <a:rPr lang="es-ES" sz="3600" b="1" spc="50" dirty="0" err="1">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Jeremias</a:t>
            </a:r>
            <a:r>
              <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 2:13</a:t>
            </a:r>
            <a:endParaRPr lang="en-US" sz="3600" b="1" u="none"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endParaRPr>
          </a:p>
        </p:txBody>
      </p:sp>
      <p:sp>
        <p:nvSpPr>
          <p:cNvPr id="4" name="Rectangle 3"/>
          <p:cNvSpPr>
            <a:spLocks noChangeArrowheads="1"/>
          </p:cNvSpPr>
          <p:nvPr/>
        </p:nvSpPr>
        <p:spPr bwMode="auto">
          <a:xfrm>
            <a:off x="755576" y="1268760"/>
            <a:ext cx="5256584" cy="417646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“Porque o </a:t>
            </a:r>
            <a:r>
              <a:rPr lang="es-ES" sz="36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meu</a:t>
            </a: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povo</a:t>
            </a: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fez</a:t>
            </a: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duas</a:t>
            </a: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maldades: </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mim</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me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deixaram</a:t>
            </a: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a:t>
            </a:r>
            <a:r>
              <a:rPr lang="es-ES" sz="36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manancial</a:t>
            </a: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a:t>
            </a:r>
            <a:r>
              <a:rPr lang="es-ES" sz="36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águas</a:t>
            </a: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vivas, e </a:t>
            </a:r>
            <a:r>
              <a:rPr lang="es-ES" sz="36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cavaram</a:t>
            </a: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cisternas, cisternas rotas, que </a:t>
            </a:r>
            <a:r>
              <a:rPr lang="es-ES" sz="36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retêm</a:t>
            </a: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águas</a:t>
            </a:r>
            <a:r>
              <a:rPr lang="es-ES" sz="36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n-US" sz="3600" b="1" i="1" u="none"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3215988114"/>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750"/>
                                        <p:tgtEl>
                                          <p:spTgt spid="4"/>
                                        </p:tgtEl>
                                      </p:cBhvr>
                                    </p:animEffect>
                                  </p:childTnLst>
                                </p:cTn>
                              </p:par>
                            </p:childTnLst>
                          </p:cTn>
                        </p:par>
                        <p:par>
                          <p:cTn id="8" fill="hold">
                            <p:stCondLst>
                              <p:cond delay="750"/>
                            </p:stCondLst>
                            <p:childTnLst>
                              <p:par>
                                <p:cTn id="9" presetID="1" presetClass="entr" presetSubtype="0" fill="hold" grpId="0" nodeType="afterEffect">
                                  <p:stCondLst>
                                    <p:cond delay="0"/>
                                  </p:stCondLst>
                                  <p:iterate type="lt">
                                    <p:tmAbs val="100"/>
                                  </p:iterate>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1851"/>
                            </p:stCondLst>
                            <p:childTnLst>
                              <p:par>
                                <p:cTn id="12" presetID="22" presetClass="entr" presetSubtype="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11\Tema 11 brillole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4355976" y="6021288"/>
            <a:ext cx="4787592" cy="8367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rgbClr val="005015"/>
              </a:contourClr>
            </a:sp3d>
          </a:bodyPr>
          <a:lstStyle/>
          <a:p>
            <a:pPr algn="r"/>
            <a:r>
              <a:rPr lang="es-ES" sz="3600" b="1"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rPr>
              <a:t>Isaías 24:5-6</a:t>
            </a:r>
            <a:endParaRPr lang="en-US" sz="3600" b="1" u="none" spc="50" dirty="0">
              <a:ln w="11430">
                <a:solidFill>
                  <a:srgbClr val="00FF00"/>
                </a:solidFill>
              </a:ln>
              <a:solidFill>
                <a:schemeClr val="bg1"/>
              </a:solidFill>
              <a:effectLst>
                <a:outerShdw blurRad="76200" dist="50800" dir="5400000" algn="tl" rotWithShape="0">
                  <a:srgbClr val="000000">
                    <a:alpha val="65000"/>
                  </a:srgbClr>
                </a:outerShdw>
              </a:effectLst>
              <a:latin typeface="Computerfont" pitchFamily="2" charset="0"/>
              <a:cs typeface="Consolas" pitchFamily="49" charset="0"/>
            </a:endParaRPr>
          </a:p>
        </p:txBody>
      </p:sp>
      <p:sp>
        <p:nvSpPr>
          <p:cNvPr id="4" name="Rectangle 3"/>
          <p:cNvSpPr>
            <a:spLocks noChangeArrowheads="1"/>
          </p:cNvSpPr>
          <p:nvPr/>
        </p:nvSpPr>
        <p:spPr bwMode="auto">
          <a:xfrm>
            <a:off x="323528" y="908720"/>
            <a:ext cx="5832648" cy="5053521"/>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Na</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verdade</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terra</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está contaminada por causa dos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seus</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moradores;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porquanto</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têm</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transgredido as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leis</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mudado os estatutos, e quebrado a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aliança</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eterna</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Por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isso</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maldição</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tem</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consumido a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terra</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os que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habitam</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nela</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são</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desolados; por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isso</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são</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queimados</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os moradores da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terra</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poucos</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homens</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restam</a:t>
            </a:r>
            <a:r>
              <a:rPr lang="es-ES" sz="2800" b="1" i="1"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a:p>
            <a:endParaRPr lang="en-US" sz="2800" b="1" i="1" u="none" spc="50" dirty="0">
              <a:ln w="11430"/>
              <a:gradFill>
                <a:gsLst>
                  <a:gs pos="33000">
                    <a:srgbClr val="00CC00"/>
                  </a:gs>
                  <a:gs pos="12000">
                    <a:srgbClr val="00CC00">
                      <a:lumMod val="95000"/>
                      <a:lumOff val="5000"/>
                    </a:srgbClr>
                  </a:gs>
                  <a:gs pos="50000">
                    <a:srgbClr val="00CC00">
                      <a:lumMod val="75000"/>
                    </a:srgbClr>
                  </a:gs>
                  <a:gs pos="69000">
                    <a:srgbClr val="00CC00">
                      <a:lumMod val="36000"/>
                    </a:srgbClr>
                  </a:gs>
                  <a:gs pos="100000">
                    <a:srgbClr val="00CC00">
                      <a:lumMod val="0"/>
                    </a:srgb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3053450565"/>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750"/>
                                        <p:tgtEl>
                                          <p:spTgt spid="4"/>
                                        </p:tgtEl>
                                      </p:cBhvr>
                                    </p:animEffect>
                                  </p:childTnLst>
                                </p:cTn>
                              </p:par>
                            </p:childTnLst>
                          </p:cTn>
                        </p:par>
                        <p:par>
                          <p:cTn id="8" fill="hold">
                            <p:stCondLst>
                              <p:cond delay="750"/>
                            </p:stCondLst>
                            <p:childTnLst>
                              <p:par>
                                <p:cTn id="9" presetID="1" presetClass="entr" presetSubtype="0" fill="hold" grpId="0" nodeType="afterEffect">
                                  <p:stCondLst>
                                    <p:cond delay="0"/>
                                  </p:stCondLst>
                                  <p:iterate type="lt">
                                    <p:tmAbs val="100"/>
                                  </p:iterate>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1851"/>
                            </p:stCondLst>
                            <p:childTnLst>
                              <p:par>
                                <p:cTn id="12" presetID="22" presetClass="entr" presetSubtype="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J:\Mis Docs\_Multimedia IMS\Curso Biblico PPS\Tema 11\Tema 11 subtitul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4"/>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7504" y="2710805"/>
            <a:ext cx="8892479" cy="187032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glow" dir="tl">
                <a:rot lat="0" lon="0" rev="5400000"/>
              </a:lightRig>
            </a:scene3d>
            <a:sp3d contourW="12700">
              <a:bevelT w="25400" h="25400"/>
              <a:contourClr>
                <a:srgbClr val="00FF00"/>
              </a:contourClr>
            </a:sp3d>
          </a:bodyPr>
          <a:lstStyle/>
          <a:p>
            <a:pPr algn="ctr"/>
            <a:r>
              <a:rPr lang="es-ES" sz="6000" b="1"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rPr>
              <a:t>UM PROGRAMA DE VIDA PARA SER FELIZ</a:t>
            </a:r>
            <a:endParaRPr lang="en-US" sz="6000" b="1" u="none" dirty="0">
              <a:ln w="11430"/>
              <a:gradFill>
                <a:gsLst>
                  <a:gs pos="0">
                    <a:srgbClr val="00CC00"/>
                  </a:gs>
                  <a:gs pos="25000">
                    <a:srgbClr val="00CC00"/>
                  </a:gs>
                  <a:gs pos="50000">
                    <a:srgbClr val="00CC00"/>
                  </a:gs>
                  <a:gs pos="75000">
                    <a:srgbClr val="00CC00"/>
                  </a:gs>
                  <a:gs pos="100000">
                    <a:srgbClr val="00CC00"/>
                  </a:gs>
                </a:gsLst>
                <a:lin ang="5400000" scaled="0"/>
              </a:gradFill>
              <a:effectLst>
                <a:glow rad="533400">
                  <a:schemeClr val="tx1">
                    <a:alpha val="78000"/>
                  </a:schemeClr>
                </a:glow>
                <a:outerShdw blurRad="80000" dist="40000" dir="5040000" algn="tl">
                  <a:srgbClr val="000000">
                    <a:alpha val="30000"/>
                  </a:srgbClr>
                </a:outerShdw>
              </a:effectLst>
              <a:latin typeface="Computerfont" pitchFamily="2"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7492561"/>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5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3"/>
  <p:tag name="MMPROD_UIDATA" val="&lt;database version=&quot;10.0&quot;&gt;&lt;object type=&quot;1&quot; unique_id=&quot;10001&quot;&gt;&lt;object type=&quot;2&quot; unique_id=&quot;23787&quot;&gt;&lt;object type=&quot;3&quot; unique_id=&quot;23789&quot;&gt;&lt;property id=&quot;20148&quot; value=&quot;5&quot;/&gt;&lt;property id=&quot;20300&quot; value=&quot;Diapositiva 2&quot;/&gt;&lt;property id=&quot;20307&quot; value=&quot;316&quot;/&gt;&lt;/object&gt;&lt;object type=&quot;3&quot; unique_id=&quot;23790&quot;&gt;&lt;property id=&quot;20148&quot; value=&quot;5&quot;/&gt;&lt;property id=&quot;20300&quot; value=&quot;Diapositiva 3&quot;/&gt;&lt;property id=&quot;20307&quot; value=&quot;319&quot;/&gt;&lt;/object&gt;&lt;object type=&quot;3&quot; unique_id=&quot;23791&quot;&gt;&lt;property id=&quot;20148&quot; value=&quot;5&quot;/&gt;&lt;property id=&quot;20300&quot; value=&quot;Diapositiva 4&quot;/&gt;&lt;property id=&quot;20307&quot; value=&quot;411&quot;/&gt;&lt;/object&gt;&lt;object type=&quot;3&quot; unique_id=&quot;23792&quot;&gt;&lt;property id=&quot;20148&quot; value=&quot;5&quot;/&gt;&lt;property id=&quot;20300&quot; value=&quot;Diapositiva 5&quot;/&gt;&lt;property id=&quot;20307&quot; value=&quot;410&quot;/&gt;&lt;/object&gt;&lt;object type=&quot;3&quot; unique_id=&quot;23793&quot;&gt;&lt;property id=&quot;20148&quot; value=&quot;5&quot;/&gt;&lt;property id=&quot;20300&quot; value=&quot;Diapositiva 6&quot;/&gt;&lt;property id=&quot;20307&quot; value=&quot;409&quot;/&gt;&lt;/object&gt;&lt;object type=&quot;3&quot; unique_id=&quot;23794&quot;&gt;&lt;property id=&quot;20148&quot; value=&quot;5&quot;/&gt;&lt;property id=&quot;20300&quot; value=&quot;Diapositiva 7&quot;/&gt;&lt;property id=&quot;20307&quot; value=&quot;413&quot;/&gt;&lt;/object&gt;&lt;object type=&quot;3&quot; unique_id=&quot;23795&quot;&gt;&lt;property id=&quot;20148&quot; value=&quot;5&quot;/&gt;&lt;property id=&quot;20300&quot; value=&quot;Diapositiva 8&quot;/&gt;&lt;property id=&quot;20307&quot; value=&quot;414&quot;/&gt;&lt;/object&gt;&lt;object type=&quot;3&quot; unique_id=&quot;23796&quot;&gt;&lt;property id=&quot;20148&quot; value=&quot;5&quot;/&gt;&lt;property id=&quot;20300&quot; value=&quot;Diapositiva 9&quot;/&gt;&lt;property id=&quot;20307&quot; value=&quot;415&quot;/&gt;&lt;/object&gt;&lt;object type=&quot;3&quot; unique_id=&quot;23797&quot;&gt;&lt;property id=&quot;20148&quot; value=&quot;5&quot;/&gt;&lt;property id=&quot;20300&quot; value=&quot;Diapositiva 10&quot;/&gt;&lt;property id=&quot;20307&quot; value=&quot;416&quot;/&gt;&lt;/object&gt;&lt;object type=&quot;3&quot; unique_id=&quot;23798&quot;&gt;&lt;property id=&quot;20148&quot; value=&quot;5&quot;/&gt;&lt;property id=&quot;20300&quot; value=&quot;Diapositiva 11&quot;/&gt;&lt;property id=&quot;20307&quot; value=&quot;412&quot;/&gt;&lt;/object&gt;&lt;object type=&quot;3&quot; unique_id=&quot;23799&quot;&gt;&lt;property id=&quot;20148&quot; value=&quot;5&quot;/&gt;&lt;property id=&quot;20300&quot; value=&quot;Diapositiva 12&quot;/&gt;&lt;property id=&quot;20307&quot; value=&quot;417&quot;/&gt;&lt;/object&gt;&lt;object type=&quot;3&quot; unique_id=&quot;23800&quot;&gt;&lt;property id=&quot;20148&quot; value=&quot;5&quot;/&gt;&lt;property id=&quot;20300&quot; value=&quot;Diapositiva 13&quot;/&gt;&lt;property id=&quot;20307&quot; value=&quot;418&quot;/&gt;&lt;/object&gt;&lt;object type=&quot;3&quot; unique_id=&quot;23801&quot;&gt;&lt;property id=&quot;20148&quot; value=&quot;5&quot;/&gt;&lt;property id=&quot;20300&quot; value=&quot;Diapositiva 14&quot;/&gt;&lt;property id=&quot;20307&quot; value=&quot;420&quot;/&gt;&lt;/object&gt;&lt;object type=&quot;3&quot; unique_id=&quot;23802&quot;&gt;&lt;property id=&quot;20148&quot; value=&quot;5&quot;/&gt;&lt;property id=&quot;20300&quot; value=&quot;Diapositiva 15&quot;/&gt;&lt;property id=&quot;20307&quot; value=&quot;421&quot;/&gt;&lt;/object&gt;&lt;object type=&quot;3&quot; unique_id=&quot;23803&quot;&gt;&lt;property id=&quot;20148&quot; value=&quot;5&quot;/&gt;&lt;property id=&quot;20300&quot; value=&quot;Diapositiva 16&quot;/&gt;&lt;property id=&quot;20307&quot; value=&quot;422&quot;/&gt;&lt;/object&gt;&lt;object type=&quot;3&quot; unique_id=&quot;23804&quot;&gt;&lt;property id=&quot;20148&quot; value=&quot;5&quot;/&gt;&lt;property id=&quot;20300&quot; value=&quot;Diapositiva 17&quot;/&gt;&lt;property id=&quot;20307&quot; value=&quot;423&quot;/&gt;&lt;/object&gt;&lt;object type=&quot;3&quot; unique_id=&quot;23805&quot;&gt;&lt;property id=&quot;20148&quot; value=&quot;5&quot;/&gt;&lt;property id=&quot;20300&quot; value=&quot;Diapositiva 18&quot;/&gt;&lt;property id=&quot;20307&quot; value=&quot;424&quot;/&gt;&lt;/object&gt;&lt;object type=&quot;3&quot; unique_id=&quot;23806&quot;&gt;&lt;property id=&quot;20148&quot; value=&quot;5&quot;/&gt;&lt;property id=&quot;20300&quot; value=&quot;Diapositiva 19&quot;/&gt;&lt;property id=&quot;20307&quot; value=&quot;425&quot;/&gt;&lt;/object&gt;&lt;object type=&quot;3&quot; unique_id=&quot;23807&quot;&gt;&lt;property id=&quot;20148&quot; value=&quot;5&quot;/&gt;&lt;property id=&quot;20300&quot; value=&quot;Diapositiva 20&quot;/&gt;&lt;property id=&quot;20307&quot; value=&quot;426&quot;/&gt;&lt;/object&gt;&lt;object type=&quot;3&quot; unique_id=&quot;23808&quot;&gt;&lt;property id=&quot;20148&quot; value=&quot;5&quot;/&gt;&lt;property id=&quot;20300&quot; value=&quot;Diapositiva 21&quot;/&gt;&lt;property id=&quot;20307&quot; value=&quot;427&quot;/&gt;&lt;/object&gt;&lt;object type=&quot;3&quot; unique_id=&quot;23809&quot;&gt;&lt;property id=&quot;20148&quot; value=&quot;5&quot;/&gt;&lt;property id=&quot;20300&quot; value=&quot;Diapositiva 22&quot;/&gt;&lt;property id=&quot;20307&quot; value=&quot;428&quot;/&gt;&lt;/object&gt;&lt;object type=&quot;3&quot; unique_id=&quot;23810&quot;&gt;&lt;property id=&quot;20148&quot; value=&quot;5&quot;/&gt;&lt;property id=&quot;20300&quot; value=&quot;Diapositiva 23&quot;/&gt;&lt;property id=&quot;20307&quot; value=&quot;429&quot;/&gt;&lt;/object&gt;&lt;object type=&quot;3&quot; unique_id=&quot;23811&quot;&gt;&lt;property id=&quot;20148&quot; value=&quot;5&quot;/&gt;&lt;property id=&quot;20300&quot; value=&quot;Diapositiva 24&quot;/&gt;&lt;property id=&quot;20307&quot; value=&quot;419&quot;/&gt;&lt;/object&gt;&lt;object type=&quot;3&quot; unique_id=&quot;23812&quot;&gt;&lt;property id=&quot;20148&quot; value=&quot;5&quot;/&gt;&lt;property id=&quot;20300&quot; value=&quot;Diapositiva 25&quot;/&gt;&lt;property id=&quot;20307&quot; value=&quot;432&quot;/&gt;&lt;/object&gt;&lt;object type=&quot;3&quot; unique_id=&quot;23813&quot;&gt;&lt;property id=&quot;20148&quot; value=&quot;5&quot;/&gt;&lt;property id=&quot;20300&quot; value=&quot;Diapositiva 26&quot;/&gt;&lt;property id=&quot;20307&quot; value=&quot;431&quot;/&gt;&lt;/object&gt;&lt;object type=&quot;3&quot; unique_id=&quot;23814&quot;&gt;&lt;property id=&quot;20148&quot; value=&quot;5&quot;/&gt;&lt;property id=&quot;20300&quot; value=&quot;Diapositiva 27&quot;/&gt;&lt;property id=&quot;20307&quot; value=&quot;433&quot;/&gt;&lt;/object&gt;&lt;object type=&quot;3&quot; unique_id=&quot;23815&quot;&gt;&lt;property id=&quot;20148&quot; value=&quot;5&quot;/&gt;&lt;property id=&quot;20300&quot; value=&quot;Diapositiva 28&quot;/&gt;&lt;property id=&quot;20307&quot; value=&quot;434&quot;/&gt;&lt;/object&gt;&lt;object type=&quot;3&quot; unique_id=&quot;23816&quot;&gt;&lt;property id=&quot;20148&quot; value=&quot;5&quot;/&gt;&lt;property id=&quot;20300&quot; value=&quot;Diapositiva 29&quot;/&gt;&lt;property id=&quot;20307&quot; value=&quot;435&quot;/&gt;&lt;/object&gt;&lt;object type=&quot;3&quot; unique_id=&quot;23817&quot;&gt;&lt;property id=&quot;20148&quot; value=&quot;5&quot;/&gt;&lt;property id=&quot;20300&quot; value=&quot;Diapositiva 30&quot;/&gt;&lt;property id=&quot;20307&quot; value=&quot;436&quot;/&gt;&lt;/object&gt;&lt;object type=&quot;3&quot; unique_id=&quot;23818&quot;&gt;&lt;property id=&quot;20148&quot; value=&quot;5&quot;/&gt;&lt;property id=&quot;20300&quot; value=&quot;Diapositiva 31&quot;/&gt;&lt;property id=&quot;20307&quot; value=&quot;437&quot;/&gt;&lt;/object&gt;&lt;object type=&quot;3&quot; unique_id=&quot;23819&quot;&gt;&lt;property id=&quot;20148&quot; value=&quot;5&quot;/&gt;&lt;property id=&quot;20300&quot; value=&quot;Diapositiva 32&quot;/&gt;&lt;property id=&quot;20307&quot; value=&quot;438&quot;/&gt;&lt;/object&gt;&lt;object type=&quot;3&quot; unique_id=&quot;23820&quot;&gt;&lt;property id=&quot;20148&quot; value=&quot;5&quot;/&gt;&lt;property id=&quot;20300&quot; value=&quot;Diapositiva 33&quot;/&gt;&lt;property id=&quot;20307&quot; value=&quot;439&quot;/&gt;&lt;/object&gt;&lt;object type=&quot;3&quot; unique_id=&quot;23821&quot;&gt;&lt;property id=&quot;20148&quot; value=&quot;5&quot;/&gt;&lt;property id=&quot;20300&quot; value=&quot;Diapositiva 34&quot;/&gt;&lt;property id=&quot;20307&quot; value=&quot;440&quot;/&gt;&lt;/object&gt;&lt;object type=&quot;3&quot; unique_id=&quot;23822&quot;&gt;&lt;property id=&quot;20148&quot; value=&quot;5&quot;/&gt;&lt;property id=&quot;20300&quot; value=&quot;Diapositiva 35&quot;/&gt;&lt;property id=&quot;20307&quot; value=&quot;441&quot;/&gt;&lt;/object&gt;&lt;object type=&quot;3&quot; unique_id=&quot;23823&quot;&gt;&lt;property id=&quot;20148&quot; value=&quot;5&quot;/&gt;&lt;property id=&quot;20300&quot; value=&quot;Diapositiva 36&quot;/&gt;&lt;property id=&quot;20307&quot; value=&quot;442&quot;/&gt;&lt;/object&gt;&lt;object type=&quot;3&quot; unique_id=&quot;23824&quot;&gt;&lt;property id=&quot;20148&quot; value=&quot;5&quot;/&gt;&lt;property id=&quot;20300&quot; value=&quot;Diapositiva 37&quot;/&gt;&lt;property id=&quot;20307&quot; value=&quot;443&quot;/&gt;&lt;/object&gt;&lt;object type=&quot;3&quot; unique_id=&quot;23825&quot;&gt;&lt;property id=&quot;20148&quot; value=&quot;5&quot;/&gt;&lt;property id=&quot;20300&quot; value=&quot;Diapositiva 38&quot;/&gt;&lt;property id=&quot;20307&quot; value=&quot;444&quot;/&gt;&lt;/object&gt;&lt;object type=&quot;3&quot; unique_id=&quot;23826&quot;&gt;&lt;property id=&quot;20148&quot; value=&quot;5&quot;/&gt;&lt;property id=&quot;20300&quot; value=&quot;Diapositiva 39&quot;/&gt;&lt;property id=&quot;20307&quot; value=&quot;445&quot;/&gt;&lt;/object&gt;&lt;object type=&quot;3&quot; unique_id=&quot;23827&quot;&gt;&lt;property id=&quot;20148&quot; value=&quot;5&quot;/&gt;&lt;property id=&quot;20300&quot; value=&quot;Diapositiva 40&quot;/&gt;&lt;property id=&quot;20307&quot; value=&quot;446&quot;/&gt;&lt;/object&gt;&lt;object type=&quot;3&quot; unique_id=&quot;23828&quot;&gt;&lt;property id=&quot;20148&quot; value=&quot;5&quot;/&gt;&lt;property id=&quot;20300&quot; value=&quot;Diapositiva 41&quot;/&gt;&lt;property id=&quot;20307&quot; value=&quot;447&quot;/&gt;&lt;/object&gt;&lt;object type=&quot;3&quot; unique_id=&quot;23829&quot;&gt;&lt;property id=&quot;20148&quot; value=&quot;5&quot;/&gt;&lt;property id=&quot;20300&quot; value=&quot;Diapositiva 42&quot;/&gt;&lt;property id=&quot;20307&quot; value=&quot;448&quot;/&gt;&lt;/object&gt;&lt;object type=&quot;3&quot; unique_id=&quot;23830&quot;&gt;&lt;property id=&quot;20148&quot; value=&quot;5&quot;/&gt;&lt;property id=&quot;20300&quot; value=&quot;Diapositiva 43&quot;/&gt;&lt;property id=&quot;20307&quot; value=&quot;449&quot;/&gt;&lt;/object&gt;&lt;object type=&quot;3&quot; unique_id=&quot;23831&quot;&gt;&lt;property id=&quot;20148&quot; value=&quot;5&quot;/&gt;&lt;property id=&quot;20300&quot; value=&quot;Diapositiva 44&quot;/&gt;&lt;property id=&quot;20307&quot; value=&quot;450&quot;/&gt;&lt;/object&gt;&lt;object type=&quot;3&quot; unique_id=&quot;23832&quot;&gt;&lt;property id=&quot;20148&quot; value=&quot;5&quot;/&gt;&lt;property id=&quot;20300&quot; value=&quot;Diapositiva 45&quot;/&gt;&lt;property id=&quot;20307&quot; value=&quot;451&quot;/&gt;&lt;/object&gt;&lt;object type=&quot;3&quot; unique_id=&quot;23833&quot;&gt;&lt;property id=&quot;20148&quot; value=&quot;5&quot;/&gt;&lt;property id=&quot;20300&quot; value=&quot;Diapositiva 46&quot;/&gt;&lt;property id=&quot;20307&quot; value=&quot;452&quot;/&gt;&lt;/object&gt;&lt;object type=&quot;3&quot; unique_id=&quot;23834&quot;&gt;&lt;property id=&quot;20148&quot; value=&quot;5&quot;/&gt;&lt;property id=&quot;20300&quot; value=&quot;Diapositiva 47&quot;/&gt;&lt;property id=&quot;20307&quot; value=&quot;453&quot;/&gt;&lt;/object&gt;&lt;object type=&quot;3&quot; unique_id=&quot;23835&quot;&gt;&lt;property id=&quot;20148&quot; value=&quot;5&quot;/&gt;&lt;property id=&quot;20300&quot; value=&quot;Diapositiva 48&quot;/&gt;&lt;property id=&quot;20307&quot; value=&quot;454&quot;/&gt;&lt;/object&gt;&lt;object type=&quot;3&quot; unique_id=&quot;23836&quot;&gt;&lt;property id=&quot;20148&quot; value=&quot;5&quot;/&gt;&lt;property id=&quot;20300&quot; value=&quot;Diapositiva 49&quot;/&gt;&lt;property id=&quot;20307&quot; value=&quot;455&quot;/&gt;&lt;/object&gt;&lt;object type=&quot;3&quot; unique_id=&quot;23837&quot;&gt;&lt;property id=&quot;20148&quot; value=&quot;5&quot;/&gt;&lt;property id=&quot;20300&quot; value=&quot;Diapositiva 50&quot;/&gt;&lt;property id=&quot;20307&quot; value=&quot;456&quot;/&gt;&lt;/object&gt;&lt;object type=&quot;3&quot; unique_id=&quot;23838&quot;&gt;&lt;property id=&quot;20148&quot; value=&quot;5&quot;/&gt;&lt;property id=&quot;20300&quot; value=&quot;Diapositiva 51&quot;/&gt;&lt;property id=&quot;20307&quot; value=&quot;430&quot;/&gt;&lt;/object&gt;&lt;object type=&quot;3&quot; unique_id=&quot;23839&quot;&gt;&lt;property id=&quot;20148&quot; value=&quot;5&quot;/&gt;&lt;property id=&quot;20300&quot; value=&quot;Diapositiva 52&quot;/&gt;&lt;property id=&quot;20307&quot; value=&quot;457&quot;/&gt;&lt;/object&gt;&lt;object type=&quot;3&quot; unique_id=&quot;23840&quot;&gt;&lt;property id=&quot;20148&quot; value=&quot;5&quot;/&gt;&lt;property id=&quot;20300&quot; value=&quot;Diapositiva 53&quot;/&gt;&lt;property id=&quot;20307&quot; value=&quot;318&quot;/&gt;&lt;/object&gt;&lt;object type=&quot;3&quot; unique_id=&quot;23841&quot;&gt;&lt;property id=&quot;20148&quot; value=&quot;5&quot;/&gt;&lt;property id=&quot;20300&quot; value=&quot;Diapositiva 54&quot;/&gt;&lt;property id=&quot;20307&quot; value=&quot;408&quot;/&gt;&lt;/object&gt;&lt;object type=&quot;3&quot; unique_id=&quot;24066&quot;&gt;&lt;property id=&quot;20148&quot; value=&quot;5&quot;/&gt;&lt;property id=&quot;20300&quot; value=&quot;Diapositiva 1&quot;/&gt;&lt;property id=&quot;20307&quot; value=&quot;458&quot;/&gt;&lt;/object&gt;&lt;/object&gt;&lt;object type=&quot;8&quot; unique_id=&quot;23897&quot;&gt;&lt;/object&gt;&lt;/object&gt;&lt;/database&gt;"/>
  <p:tag name="SECTOMILLISECCONVERTED" val="1"/>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7836</TotalTime>
  <Words>4116</Words>
  <Application>Microsoft Office PowerPoint</Application>
  <PresentationFormat>Presentación en pantalla (4:3)</PresentationFormat>
  <Paragraphs>291</Paragraphs>
  <Slides>52</Slides>
  <Notes>50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52</vt:i4>
      </vt:variant>
    </vt:vector>
  </HeadingPairs>
  <TitlesOfParts>
    <vt:vector size="60" baseType="lpstr">
      <vt:lpstr>Impact</vt:lpstr>
      <vt:lpstr>Calibri</vt:lpstr>
      <vt:lpstr>Myriad Pro</vt:lpstr>
      <vt:lpstr>Swis721 Blk BT</vt:lpstr>
      <vt:lpstr>Arial</vt:lpstr>
      <vt:lpstr>Britannic Bold</vt:lpstr>
      <vt:lpstr>Computerfont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Rudy</dc:creator>
  <cp:lastModifiedBy>Rodolfo Murua</cp:lastModifiedBy>
  <cp:revision>310</cp:revision>
  <dcterms:created xsi:type="dcterms:W3CDTF">2013-10-02T01:22:09Z</dcterms:created>
  <dcterms:modified xsi:type="dcterms:W3CDTF">2022-01-20T13:47:39Z</dcterms:modified>
</cp:coreProperties>
</file>