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7"/>
  </p:notesMasterIdLst>
  <p:sldIdLst>
    <p:sldId id="486" r:id="rId2"/>
    <p:sldId id="316" r:id="rId3"/>
    <p:sldId id="319" r:id="rId4"/>
    <p:sldId id="417" r:id="rId5"/>
    <p:sldId id="414" r:id="rId6"/>
    <p:sldId id="415" r:id="rId7"/>
    <p:sldId id="418" r:id="rId8"/>
    <p:sldId id="421" r:id="rId9"/>
    <p:sldId id="422" r:id="rId10"/>
    <p:sldId id="423" r:id="rId11"/>
    <p:sldId id="424" r:id="rId12"/>
    <p:sldId id="426" r:id="rId13"/>
    <p:sldId id="427" r:id="rId14"/>
    <p:sldId id="428" r:id="rId15"/>
    <p:sldId id="429" r:id="rId16"/>
    <p:sldId id="430" r:id="rId17"/>
    <p:sldId id="431" r:id="rId18"/>
    <p:sldId id="432" r:id="rId19"/>
    <p:sldId id="433" r:id="rId20"/>
    <p:sldId id="434" r:id="rId21"/>
    <p:sldId id="435" r:id="rId22"/>
    <p:sldId id="436" r:id="rId23"/>
    <p:sldId id="437" r:id="rId24"/>
    <p:sldId id="438" r:id="rId25"/>
    <p:sldId id="439" r:id="rId26"/>
    <p:sldId id="476" r:id="rId27"/>
    <p:sldId id="440" r:id="rId28"/>
    <p:sldId id="441" r:id="rId29"/>
    <p:sldId id="442" r:id="rId30"/>
    <p:sldId id="444" r:id="rId31"/>
    <p:sldId id="446" r:id="rId32"/>
    <p:sldId id="447" r:id="rId33"/>
    <p:sldId id="448" r:id="rId34"/>
    <p:sldId id="450" r:id="rId35"/>
    <p:sldId id="451" r:id="rId36"/>
    <p:sldId id="452" r:id="rId37"/>
    <p:sldId id="453" r:id="rId38"/>
    <p:sldId id="454" r:id="rId39"/>
    <p:sldId id="455" r:id="rId40"/>
    <p:sldId id="457" r:id="rId41"/>
    <p:sldId id="456" r:id="rId42"/>
    <p:sldId id="458" r:id="rId43"/>
    <p:sldId id="459" r:id="rId44"/>
    <p:sldId id="460" r:id="rId45"/>
    <p:sldId id="461" r:id="rId46"/>
    <p:sldId id="462" r:id="rId47"/>
    <p:sldId id="463" r:id="rId48"/>
    <p:sldId id="464" r:id="rId49"/>
    <p:sldId id="465" r:id="rId50"/>
    <p:sldId id="478" r:id="rId51"/>
    <p:sldId id="479" r:id="rId52"/>
    <p:sldId id="477" r:id="rId53"/>
    <p:sldId id="467" r:id="rId54"/>
    <p:sldId id="468" r:id="rId55"/>
    <p:sldId id="469" r:id="rId56"/>
    <p:sldId id="470" r:id="rId57"/>
    <p:sldId id="471" r:id="rId58"/>
    <p:sldId id="472" r:id="rId59"/>
    <p:sldId id="473" r:id="rId60"/>
    <p:sldId id="474" r:id="rId61"/>
    <p:sldId id="482" r:id="rId62"/>
    <p:sldId id="483" r:id="rId63"/>
    <p:sldId id="484" r:id="rId64"/>
    <p:sldId id="485" r:id="rId65"/>
    <p:sldId id="475" r:id="rId66"/>
  </p:sldIdLst>
  <p:sldSz cx="9144000" cy="6858000" type="screen4x3"/>
  <p:notesSz cx="6858000" cy="9144000"/>
  <p:embeddedFontLst>
    <p:embeddedFont>
      <p:font typeface="Bernard MT Condensed" panose="02050806060905020404" pitchFamily="18" charset="0"/>
      <p:regular r:id="rId68"/>
    </p:embeddedFont>
    <p:embeddedFont>
      <p:font typeface="Calibri" panose="020F0502020204030204" pitchFamily="34" charset="0"/>
      <p:regular r:id="rId69"/>
      <p:bold r:id="rId70"/>
      <p:italic r:id="rId71"/>
      <p:boldItalic r:id="rId72"/>
    </p:embeddedFont>
    <p:embeddedFont>
      <p:font typeface="Chopin Script" panose="02000505020000020002" pitchFamily="2" charset="0"/>
      <p:regular r:id="rId73"/>
    </p:embeddedFont>
    <p:embeddedFont>
      <p:font typeface="Franklin Gothic Medium Cond" panose="020B0606030402020204" pitchFamily="34" charset="0"/>
      <p:regular r:id="rId74"/>
    </p:embeddedFont>
    <p:embeddedFont>
      <p:font typeface="Impact" panose="020B0806030902050204" pitchFamily="34" charset="0"/>
      <p:regular r:id="rId75"/>
    </p:embeddedFont>
    <p:embeddedFont>
      <p:font typeface="Myriad Pro" panose="020B0503030403020204" pitchFamily="34" charset="0"/>
      <p:regular r:id="rId76"/>
      <p:bold r:id="rId77"/>
      <p:italic r:id="rId78"/>
      <p:boldItalic r:id="rId79"/>
    </p:embeddedFont>
    <p:embeddedFont>
      <p:font typeface="Swis721 Blk BT" panose="020B0904030502020204" pitchFamily="34" charset="0"/>
      <p:regular r:id="rId80"/>
      <p:italic r:id="rId81"/>
    </p:embeddedFont>
    <p:embeddedFont>
      <p:font typeface="Swis721 Hv BT" panose="020B0804020202020204" pitchFamily="34" charset="0"/>
      <p:regular r:id="rId82"/>
    </p:embeddedFont>
    <p:embeddedFont>
      <p:font typeface="Tekton Pro" panose="020F0603020208020904" pitchFamily="34" charset="0"/>
      <p:bold r:id="rId83"/>
    </p:embeddedFont>
    <p:embeddedFont>
      <p:font typeface="Univers LT 85 ExtraBlack" panose="02000B05060000020003" pitchFamily="2" charset="0"/>
      <p:regular r:id="rId84"/>
      <p:italic r:id="rId85"/>
    </p:embeddedFont>
    <p:embeddedFont>
      <p:font typeface="Verdana" panose="020B0604030504040204" pitchFamily="34" charset="0"/>
      <p:regular r:id="rId86"/>
      <p:bold r:id="rId87"/>
      <p:italic r:id="rId88"/>
      <p:boldItalic r:id="rId89"/>
    </p:embeddedFont>
    <p:embeddedFont>
      <p:font typeface="Vivaldi" panose="03020602050506090804" pitchFamily="66" charset="0"/>
      <p:italic r:id="rId90"/>
    </p:embeddedFont>
  </p:embeddedFontLst>
  <p:custDataLst>
    <p:tags r:id="rId91"/>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0B0A"/>
    <a:srgbClr val="000000"/>
    <a:srgbClr val="452B17"/>
    <a:srgbClr val="00FF00"/>
    <a:srgbClr val="003300"/>
    <a:srgbClr val="00501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85515" autoAdjust="0"/>
  </p:normalViewPr>
  <p:slideViewPr>
    <p:cSldViewPr>
      <p:cViewPr varScale="1">
        <p:scale>
          <a:sx n="55" d="100"/>
          <a:sy n="55" d="100"/>
        </p:scale>
        <p:origin x="2130" y="42"/>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font" Target="fonts/font23.fntdata"/><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953645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Mateo 15:9</a:t>
            </a:r>
          </a:p>
          <a:p>
            <a:r>
              <a:rPr lang="es-ES" dirty="0"/>
              <a:t>"Pues en vano me honran,</a:t>
            </a:r>
          </a:p>
          <a:p>
            <a:r>
              <a:rPr lang="es-ES" dirty="0"/>
              <a:t>Enseñando como doctrinas, mandamientos de hombres."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Dios no permite que se cambie nada de su ley.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Deuteronomio 4:2. (</a:t>
            </a:r>
            <a:r>
              <a:rPr lang="es-ES_tradnl" sz="1200" kern="1200" dirty="0" err="1">
                <a:solidFill>
                  <a:schemeClr val="tx1"/>
                </a:solidFill>
                <a:effectLst/>
                <a:latin typeface="+mn-lt"/>
                <a:ea typeface="+mn-ea"/>
                <a:cs typeface="+mn-cs"/>
              </a:rPr>
              <a:t>Ecl</a:t>
            </a:r>
            <a:r>
              <a:rPr lang="es-ES_tradnl" sz="1200" kern="1200" dirty="0">
                <a:solidFill>
                  <a:schemeClr val="tx1"/>
                </a:solidFill>
                <a:effectLst/>
                <a:latin typeface="+mn-lt"/>
                <a:ea typeface="+mn-ea"/>
                <a:cs typeface="+mn-cs"/>
              </a:rPr>
              <a:t>. 3: 14).</a:t>
            </a:r>
            <a:endParaRPr lang="es-ES" sz="1200" kern="1200" dirty="0">
              <a:solidFill>
                <a:schemeClr val="tx1"/>
              </a:solidFill>
              <a:effectLst/>
              <a:latin typeface="+mn-lt"/>
              <a:ea typeface="+mn-ea"/>
              <a:cs typeface="+mn-cs"/>
            </a:endParaRPr>
          </a:p>
          <a:p>
            <a:r>
              <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añadiréis a la palabra que yo os mando, ni disminuiréis de ella, para que guardéis los mandamientos de Jehová vuestro Dios que yo os ordeno."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Dios no permite que se cambie nada de su ley.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Deuteronomio 4:2. (</a:t>
            </a:r>
            <a:r>
              <a:rPr lang="es-ES_tradnl" sz="1200" kern="1200" dirty="0" err="1">
                <a:solidFill>
                  <a:schemeClr val="tx1"/>
                </a:solidFill>
                <a:effectLst/>
                <a:latin typeface="+mn-lt"/>
                <a:ea typeface="+mn-ea"/>
                <a:cs typeface="+mn-cs"/>
              </a:rPr>
              <a:t>Ecl</a:t>
            </a:r>
            <a:r>
              <a:rPr lang="es-ES_tradnl" sz="1200" kern="1200" dirty="0">
                <a:solidFill>
                  <a:schemeClr val="tx1"/>
                </a:solidFill>
                <a:effectLst/>
                <a:latin typeface="+mn-lt"/>
                <a:ea typeface="+mn-ea"/>
                <a:cs typeface="+mn-cs"/>
              </a:rPr>
              <a:t>. 3: 14).</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Ni siquiera un tilde será cambiado. Mateo 5:17-19.</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de cierto os digo que hasta que pasen el cielo y la tierra, ni una jota ni una tilde pasará de la ley, hasta que todo se haya cumplido."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c) No hay motivos de cambiar algo: su ley es perfecta. (Sal. 19:7).</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¿Pero de qué ley se trata?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4. ¿Qué prohíbe el primer mandamiento?</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Éxodo 20:3</a:t>
            </a:r>
          </a:p>
          <a:p>
            <a:r>
              <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tendrás dioses ajenos delante de mí."</a:t>
            </a:r>
          </a:p>
          <a:p>
            <a:r>
              <a:rPr lang="es-ES_tradnl" sz="1200" kern="1200" dirty="0">
                <a:solidFill>
                  <a:schemeClr val="tx1"/>
                </a:solidFill>
                <a:effectLst/>
                <a:latin typeface="+mn-lt"/>
                <a:ea typeface="+mn-ea"/>
                <a:cs typeface="+mn-cs"/>
              </a:rPr>
              <a:t>Antiguamente adoraban al sol, los planetas. etc.; incluso en ciertos países hasta hoy se veneran animales, como la vaca en la India. Hoy tenemos dioses modernos: todo lo que colocamos encima de Dios puede convertirse en un dios para nosotros. Vivir para comer, en lugar de comer para vivir. (Fil. 3:19).</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También,</a:t>
            </a:r>
            <a:r>
              <a:rPr lang="es-ES_tradnl" sz="1200" kern="1200" baseline="0" dirty="0">
                <a:solidFill>
                  <a:schemeClr val="tx1"/>
                </a:solidFill>
                <a:effectLst/>
                <a:latin typeface="+mn-lt"/>
                <a:ea typeface="+mn-ea"/>
                <a:cs typeface="+mn-cs"/>
              </a:rPr>
              <a:t> l</a:t>
            </a:r>
            <a:r>
              <a:rPr lang="es-ES_tradnl" sz="1200" kern="1200" dirty="0">
                <a:solidFill>
                  <a:schemeClr val="tx1"/>
                </a:solidFill>
                <a:effectLst/>
                <a:latin typeface="+mn-lt"/>
                <a:ea typeface="+mn-ea"/>
                <a:cs typeface="+mn-cs"/>
              </a:rPr>
              <a:t>as diversiones, deportes, honores, personas, etc. </a:t>
            </a:r>
            <a:r>
              <a:rPr lang="de-DE" sz="1200" kern="1200" dirty="0">
                <a:solidFill>
                  <a:schemeClr val="tx1"/>
                </a:solidFill>
                <a:effectLst/>
                <a:latin typeface="+mn-lt"/>
                <a:ea typeface="+mn-ea"/>
                <a:cs typeface="+mn-cs"/>
              </a:rPr>
              <a:t>(Mat. 10:37).</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5. ¿Qué prohíbe hacer y venerar el segundo mandamiento?</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Éxodo 20:4-6</a:t>
            </a:r>
          </a:p>
          <a:p>
            <a:r>
              <a:rPr lang="es-ES_tradnl" sz="1200" b="1" kern="1200" dirty="0">
                <a:solidFill>
                  <a:schemeClr val="tx1"/>
                </a:solidFill>
                <a:effectLst/>
                <a:latin typeface="+mn-lt"/>
                <a:ea typeface="+mn-ea"/>
                <a:cs typeface="+mn-cs"/>
              </a:rPr>
              <a:t>No te harás imagen, ni ninguna semejanza de lo que esté arriba en el cielo, ni abajo en la tierra, ni en las aguas debajo de la tierra.</a:t>
            </a:r>
            <a:endParaRPr lang="es-ES"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te inclinarás a ellas, ni las honrarás; porque yo soy Jehová tu Dios, fuerte, celoso, que visito la maldad de los padres sobre los hijos hasta la tercera y cuarta generación de los que me aborrecen, y hago misericordia a millares, a los que me aman y guardan mis mandamientos.</a:t>
            </a:r>
            <a:endParaRPr lang="es-ES" sz="1200" b="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Muchos piensan sinceramente, estar rindiendo culto a Dios, al hacer alguna imagen, pero el mandamiento dice: </a:t>
            </a:r>
            <a:r>
              <a:rPr lang="es-ES_tradnl" sz="1200" i="0" kern="1200" dirty="0">
                <a:solidFill>
                  <a:schemeClr val="tx1"/>
                </a:solidFill>
                <a:effectLst/>
                <a:latin typeface="+mn-lt"/>
                <a:ea typeface="+mn-ea"/>
                <a:cs typeface="+mn-cs"/>
              </a:rPr>
              <a:t>"No te harás..."</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Hay un motivo.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Deuteronomio 4:15-16</a:t>
            </a:r>
          </a:p>
          <a:p>
            <a:r>
              <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"Guardad, pues, mucho vuestras almas; pues ninguna figura visteis el día que Jehová habló con vosotros de en medio del fuego; para que no os corrompáis y hagáis para vosotros escultura, imagen de figura alguna, efigie de varón o hembra."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b) Juan 4:24. Dios desea que lo adoremos en  </a:t>
            </a:r>
            <a:r>
              <a:rPr lang="es-ES_tradnl" sz="1200" i="1" u="sng" kern="1200" dirty="0">
                <a:solidFill>
                  <a:schemeClr val="tx1"/>
                </a:solidFill>
                <a:effectLst/>
                <a:latin typeface="+mn-lt"/>
                <a:ea typeface="+mn-ea"/>
                <a:cs typeface="+mn-cs"/>
              </a:rPr>
              <a:t>espíritu y en verdad.</a:t>
            </a:r>
            <a:endParaRPr lang="es-ES" sz="1200" kern="1200" dirty="0">
              <a:solidFill>
                <a:schemeClr val="tx1"/>
              </a:solidFill>
              <a:effectLst/>
              <a:latin typeface="+mn-lt"/>
              <a:ea typeface="+mn-ea"/>
              <a:cs typeface="+mn-cs"/>
            </a:endParaRPr>
          </a:p>
          <a:p>
            <a:r>
              <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"Dios es Espíritu; y los que le adoran, en espíritu y en verdad es necesario que adoren."</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c)</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¿Qué dice la Biblia sobre la idolatría?</a:t>
            </a:r>
            <a:r>
              <a:rPr lang="es-ES_tradnl" sz="1200" b="1" kern="1200" dirty="0">
                <a:solidFill>
                  <a:schemeClr val="tx1"/>
                </a:solidFill>
                <a:effectLst/>
                <a:latin typeface="+mn-lt"/>
                <a:ea typeface="+mn-ea"/>
                <a:cs typeface="+mn-cs"/>
              </a:rPr>
              <a:t> </a:t>
            </a:r>
            <a:br>
              <a:rPr lang="es-ES_tradnl" sz="1200" b="1" kern="1200" dirty="0">
                <a:solidFill>
                  <a:schemeClr val="tx1"/>
                </a:solidFill>
                <a:effectLst/>
                <a:latin typeface="+mn-lt"/>
                <a:ea typeface="+mn-ea"/>
                <a:cs typeface="+mn-cs"/>
              </a:rPr>
            </a:br>
            <a:r>
              <a:rPr lang="es-ES" sz="12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Isaías 44:9-10, (18-19)</a:t>
            </a:r>
            <a:r>
              <a:rPr lang="es-ES" sz="1200" b="1" i="1" spc="50" baseline="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en la próxima diapositiva.</a:t>
            </a:r>
            <a:endParaRPr lang="es-ES" sz="12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Isaías 44:9-10</a:t>
            </a:r>
            <a:endPar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es-ES" sz="1200" b="1" kern="1200" dirty="0">
                <a:solidFill>
                  <a:schemeClr val="tx1"/>
                </a:solidFill>
                <a:effectLst/>
                <a:latin typeface="+mn-lt"/>
                <a:ea typeface="+mn-ea"/>
                <a:cs typeface="+mn-cs"/>
              </a:rPr>
              <a:t>"Acordaos de las cosas pasadas desde los tiempos antiguos; porque yo soy Dios, y no hay otro Dios, y nada hay semejante a mí, que anuncio lo por venir desde el principio, y desde la antigüedad lo que aún no era hecho; que digo: Mi consejo permanecerá, y haré todo lo que quiero."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6. ¿Qué prohíbe el tercer mandamiento?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Éxodo 20:7</a:t>
            </a:r>
          </a:p>
          <a:p>
            <a:r>
              <a:rPr lang="es-ES" sz="1200" b="1" kern="1200" dirty="0">
                <a:solidFill>
                  <a:schemeClr val="tx1"/>
                </a:solidFill>
                <a:effectLst/>
                <a:latin typeface="+mn-lt"/>
                <a:ea typeface="+mn-ea"/>
                <a:cs typeface="+mn-cs"/>
              </a:rPr>
              <a:t>"No tomarás el nombre de Jehová tu Dios en vano; porque no dará por inocente Jehová al que tomare su nombre en vano."</a:t>
            </a:r>
          </a:p>
          <a:p>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Dios es Santo y desea que expresemos su nombre con respeto.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En Mateo 5:34-37, este mandamiento también prohíbe </a:t>
            </a:r>
            <a:r>
              <a:rPr lang="es-ES_tradnl" sz="1200" i="1" u="sng" kern="1200" dirty="0">
                <a:solidFill>
                  <a:schemeClr val="tx1"/>
                </a:solidFill>
                <a:effectLst/>
                <a:latin typeface="+mn-lt"/>
                <a:ea typeface="+mn-ea"/>
                <a:cs typeface="+mn-cs"/>
              </a:rPr>
              <a:t>jurar.</a:t>
            </a:r>
            <a:r>
              <a:rPr lang="es-ES_tradnl" sz="1200" b="1" i="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La única excepción es el juramento judicial.</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¿Qué sucederá con los que usan palabras ociosas? </a:t>
            </a:r>
            <a:r>
              <a:rPr lang="es-ES_tradnl" sz="1200" b="1" kern="1200" dirty="0">
                <a:solidFill>
                  <a:schemeClr val="tx1"/>
                </a:solidFill>
                <a:effectLst/>
                <a:latin typeface="+mn-lt"/>
                <a:ea typeface="+mn-ea"/>
                <a:cs typeface="+mn-cs"/>
              </a:rPr>
              <a:t>Mateo 12:36</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 yo os digo que de toda palabra ociosa que hablen los hombres, de ella darán cuenta en el día del juicio."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7. ¿Qué ordena el cuarto mandamiento?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Éxodo 20:8-11</a:t>
            </a:r>
            <a:endPar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es-ES" sz="1200" b="1" kern="1200" dirty="0">
                <a:solidFill>
                  <a:schemeClr val="tx1"/>
                </a:solidFill>
                <a:effectLst/>
                <a:latin typeface="+mn-lt"/>
                <a:ea typeface="+mn-ea"/>
                <a:cs typeface="+mn-cs"/>
              </a:rPr>
              <a:t>"Acuérdate del día de reposo para santificarlo.</a:t>
            </a:r>
          </a:p>
          <a:p>
            <a:r>
              <a:rPr lang="es-ES" sz="1200" b="1" kern="1200" dirty="0">
                <a:solidFill>
                  <a:schemeClr val="tx1"/>
                </a:solidFill>
                <a:effectLst/>
                <a:latin typeface="+mn-lt"/>
                <a:ea typeface="+mn-ea"/>
                <a:cs typeface="+mn-cs"/>
              </a:rPr>
              <a:t>Seis días trabajarás, y harás toda tu obra; mas el séptimo día es reposo para Jehová tu Dios; no hagas en él obra alguna, tú, ni tu hijo, ni tu hija, ni tu siervo, ni tu criada, ni tu bestia, ni tu extranjero que está dentro de tus puertas."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Debemos trabajar los primeros seis días de la semana y reposar el último: el </a:t>
            </a:r>
            <a:r>
              <a:rPr lang="es-ES_tradnl" sz="1200" b="1" kern="1200" dirty="0">
                <a:solidFill>
                  <a:schemeClr val="tx1"/>
                </a:solidFill>
                <a:effectLst/>
                <a:latin typeface="+mn-lt"/>
                <a:ea typeface="+mn-ea"/>
                <a:cs typeface="+mn-cs"/>
              </a:rPr>
              <a:t>sábado.</a:t>
            </a:r>
            <a:r>
              <a:rPr lang="es-ES_tradnl" sz="1200" kern="1200" dirty="0">
                <a:solidFill>
                  <a:schemeClr val="tx1"/>
                </a:solidFill>
                <a:effectLst/>
                <a:latin typeface="+mn-lt"/>
                <a:ea typeface="+mn-ea"/>
                <a:cs typeface="+mn-cs"/>
              </a:rPr>
              <a:t> Fue colocado en memoria de la creación y debe ser dedicado a la adoración. Es para nuestro beneficio (Mar. 2:27).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Quizás algún lector aprendió que el tercer mandamiento dice </a:t>
            </a:r>
            <a:r>
              <a:rPr lang="es-ES_tradnl" sz="1200" i="1" kern="1200" dirty="0">
                <a:solidFill>
                  <a:schemeClr val="tx1"/>
                </a:solidFill>
                <a:effectLst/>
                <a:latin typeface="+mn-lt"/>
                <a:ea typeface="+mn-ea"/>
                <a:cs typeface="+mn-cs"/>
              </a:rPr>
              <a:t>"debes santificar las fiestas"</a:t>
            </a:r>
            <a:r>
              <a:rPr lang="es-ES_tradnl" sz="1200" kern="1200" dirty="0">
                <a:solidFill>
                  <a:schemeClr val="tx1"/>
                </a:solidFill>
                <a:effectLst/>
                <a:latin typeface="+mn-lt"/>
                <a:ea typeface="+mn-ea"/>
                <a:cs typeface="+mn-cs"/>
              </a:rPr>
              <a:t>. ¿Por qué la diferencia? Los que así enseñan omiten el segundo mandamiento para que sean siempre 10, y subdividen el último. Tampoco es lo mismo "las fiestas" que un día específico. Dios no ha autorizado a ningún ser humano a cambiar su ley. Acéptala como está en tu propia Biblia.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2422127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8. ¿A quiénes debemos honrar según el quinto mandamiento?</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¿Cuánto es 10 - 1? ¿Qué aprendimos en la Escuela? Sin duda que 9. Pero Dios nos dice que 10 - 1 = 0. ¿Es que se ha tornado inexacta la ciencia exacta? No, Dios tiene la medida exacta, una matemática en otra dimensión.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¡No es asunto de poca importancia! Nuestra felicidad personal, familiar y prosperidad como nación, dependen de esto. Inclusive nuestra salvación corre peligro. Dios no aprueba la religión a precio de liquidación. La gente está acostumbrada a pedir rebaja. La religión moderna le pide rebajas a Dios. Una religión sin responsabilidades, solamente basada en sentimientos, sin obediencia a Dios, sin normas. Toman la ley de Dios y buscan descuentos. Creen que cumplir la mayoría de los mandamientos es suficiente, que igual son aceptados ante Dios. Fabrican o acomodan los mandamientos a su gusto.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Éxodo 20:12</a:t>
            </a:r>
          </a:p>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"Honra a tu padre y a tu madre, para que tus días se alarguen en la tierra que Jehová tu Dios te da."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Dios promete bendecir con larga vida a los que honran a sus padres. No hay límite de edad.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9. El sexto mandamiento: "No matarás". Éxodo 20:13. ¿Qué incluye este mandamiento, según el alcance espiritual que le dio Jesús?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No tenemos el derecho de quitar la vida de nadie, ni siquiera la nuestra.</a:t>
            </a:r>
          </a:p>
          <a:p>
            <a:r>
              <a:rPr lang="es-ES" sz="1200" kern="1200" dirty="0">
                <a:solidFill>
                  <a:schemeClr val="tx1"/>
                </a:solidFill>
                <a:effectLst/>
                <a:latin typeface="+mn-lt"/>
                <a:ea typeface="+mn-ea"/>
                <a:cs typeface="+mn-cs"/>
              </a:rPr>
              <a:t>Un soldado que había servido a los Estados Unidos en la Segunda Guerra Mundial, fue juzgado y condenado por asesinato. El juez le presentó la oportunidad de decir algo antes que se ejecutara la sentencia de muerte. El prisionero dijo: "Cuando yo asesiné en masa para defender a mi país, fui honrado y llamado patriota, pero ahora que maté a un hombre en mi propia defensa, me llaman asesino, y me condenan a muerte. Algún día no encontraremos ninguna diferencia entre el asesinato en masa y el individual.</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Mateo 5:38-39</a:t>
            </a:r>
            <a:endPar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"Oísteis que fue dicho: Ojo por ojo, y diente por diente.</a:t>
            </a:r>
          </a:p>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Pero yo os digo: No resistáis al que es malo; antes, a cualquiera que te hiera en la mejilla derecha, vuélvele también la otra."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Mateo 5:43-45. </a:t>
            </a:r>
            <a:endPar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"Oísteis que fue dicho: Amarás a tu prójimo, y aborrecerás a tu enemigo.</a:t>
            </a:r>
          </a:p>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Pero yo os digo: Amad a vuestros enemigos, bendecid a los que os maldicen, haced bien a los que os aborrecen, y orad por los que os ultrajan y os persiguen; para que seáis hijos de vuestro Padre que está en los cielos, que hace salir su sol sobre malos y buenos, y que hace llover sobre justos e injustos."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Jesucristo aclaró el alcance espiritual de este mandamiento que incluye la participación en la guerra, que es asesinato en masa y no coincide con la doctrina de Jesucristo.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No odiar, insultar o guardar rencor.</a:t>
            </a:r>
            <a:endPar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endParaRPr>
          </a:p>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Mateo 5:21, 22</a:t>
            </a:r>
            <a:endPar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"Oísteis que fue dicho a los antiguos: No matarás; y cualquiera que matare será culpable de juicio.</a:t>
            </a:r>
          </a:p>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Pero yo os digo que cualquiera que se enoje contra su hermano, será culpable de juicio; y cualquiera que diga: Necio, a su hermano, será culpable ante el concilio; y cualquiera que le diga: Fatuo, quedará expuesto al infierno de fuego."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Violar las leyes de</a:t>
            </a:r>
            <a:r>
              <a:rPr lang="es-ES_tradnl" sz="1200" b="1" kern="1200" dirty="0">
                <a:solidFill>
                  <a:schemeClr val="tx1"/>
                </a:solidFill>
                <a:effectLst/>
                <a:latin typeface="+mn-lt"/>
                <a:ea typeface="+mn-ea"/>
                <a:cs typeface="+mn-cs"/>
              </a:rPr>
              <a:t>  </a:t>
            </a:r>
            <a:r>
              <a:rPr lang="es-ES_tradnl" sz="1200" i="1" u="sng" kern="1200" dirty="0">
                <a:solidFill>
                  <a:schemeClr val="tx1"/>
                </a:solidFill>
                <a:effectLst/>
                <a:latin typeface="+mn-lt"/>
                <a:ea typeface="+mn-ea"/>
                <a:cs typeface="+mn-cs"/>
              </a:rPr>
              <a:t>nuestra salud</a:t>
            </a:r>
            <a:r>
              <a:rPr lang="es-ES_tradnl" sz="1200" i="1" u="none" kern="1200" baseline="0" dirty="0">
                <a:solidFill>
                  <a:schemeClr val="tx1"/>
                </a:solidFill>
                <a:effectLst/>
                <a:latin typeface="+mn-lt"/>
                <a:ea typeface="+mn-ea"/>
                <a:cs typeface="+mn-cs"/>
              </a:rPr>
              <a:t>   </a:t>
            </a:r>
            <a:r>
              <a:rPr lang="es-ES_tradnl" sz="1200" i="0" u="none" kern="1200" baseline="0" dirty="0">
                <a:solidFill>
                  <a:schemeClr val="tx1"/>
                </a:solidFill>
                <a:effectLst/>
                <a:latin typeface="+mn-lt"/>
                <a:ea typeface="+mn-ea"/>
                <a:cs typeface="+mn-cs"/>
              </a:rPr>
              <a:t>también es transgresión de este mandamiento.</a:t>
            </a:r>
            <a:endParaRPr lang="es-ES" sz="1200" b="1" i="0" u="none"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endParaRPr>
          </a:p>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1 Corintios 3:16-17</a:t>
            </a:r>
            <a:endPar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"¿No sabéis que sois templo de Dios, y que el Espíritu de Dios mora en vosotros?</a:t>
            </a:r>
          </a:p>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Si alguno destruyere el templo de Dios, Dios le destruirá a él; porque el templo de Dios, el cual sois vosotros, santo es."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10. El séptimo mandamiento dice: "No cometerás adulterio". Éxodo 20:14</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Este mandamiento protege al hogar. Toda relación sexual fuera del matrimonio, es condenada por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¿Qué dijo Jesús sobre las miradas y pensamientos impuros?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Mateo 5:27-28</a:t>
            </a:r>
          </a:p>
          <a:p>
            <a:r>
              <a:rPr lang="es-ES" sz="1200" b="0" i="0" kern="1200" dirty="0">
                <a:solidFill>
                  <a:schemeClr val="tx1"/>
                </a:solidFill>
                <a:effectLst/>
                <a:latin typeface="+mn-lt"/>
                <a:ea typeface="+mn-ea"/>
                <a:cs typeface="+mn-cs"/>
              </a:rPr>
              <a:t>Oísteis que fue dicho: No cometerás adulterio.</a:t>
            </a:r>
          </a:p>
          <a:p>
            <a:r>
              <a:rPr lang="es-ES" sz="1200" b="0" i="0" kern="1200" dirty="0">
                <a:solidFill>
                  <a:schemeClr val="tx1"/>
                </a:solidFill>
                <a:effectLst/>
                <a:latin typeface="+mn-lt"/>
                <a:ea typeface="+mn-ea"/>
                <a:cs typeface="+mn-cs"/>
              </a:rPr>
              <a:t>Pero yo os digo que cualquiera que mira a una mujer para codiciarla, ya adulteró con ella en su corazón.</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1. ¿Qué dice la Biblia de aquel que desprecia cualquiera de los mandamientos?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¿Será correcto recrearnos viendo escenas de violencia o de infidelidad matrimonial, aunque sean ficticias?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Filipenses 4:8</a:t>
            </a:r>
          </a:p>
          <a:p>
            <a:r>
              <a:rPr lang="es-ES" sz="1200" b="0" i="0" kern="1200" dirty="0">
                <a:solidFill>
                  <a:schemeClr val="tx1"/>
                </a:solidFill>
                <a:effectLst/>
                <a:latin typeface="+mn-lt"/>
                <a:ea typeface="+mn-ea"/>
                <a:cs typeface="+mn-cs"/>
              </a:rPr>
              <a:t>"Por lo demás, hermanos, todo lo que es verdadero, todo lo honesto, todo lo justo, todo lo puro, todo lo amable, todo lo que es de buen nombre; si hay virtud alguna, si algo digno de alabanza, en esto pensad."</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11. ¿Qué prohíbe el octavo mandamiento?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Éxodo 20:15</a:t>
            </a:r>
          </a:p>
          <a:p>
            <a:r>
              <a:rPr lang="es-ES" sz="1200" b="0" i="0" kern="1200" dirty="0">
                <a:solidFill>
                  <a:schemeClr val="tx1"/>
                </a:solidFill>
                <a:effectLst/>
                <a:latin typeface="+mn-lt"/>
                <a:ea typeface="+mn-ea"/>
                <a:cs typeface="+mn-cs"/>
              </a:rPr>
              <a:t>"No hurtarás."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Incluye todo robo sea grande o pequeño. Las guerras de conquista, la esclavitud, toda falta de honradez en los negocios, como la adulteración de productos, pesas y medidas falsas, el aprovechamiento de la debilidad e ignorancia del prójimo, el destruir la influencia de otro, incorrecta remuneración o incumplimiento en el trabajo, etc., o sea, toda falta de honestidad.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12. El noveno mandamiento: "No hablarás contra tu prójimo falso testimonio" Éxodo 20:16. ¿Quiénes serán excluidos de la salvación?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Apocalipsis 22:15 </a:t>
            </a:r>
            <a:endPar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es-ES" sz="1200" b="0" i="0" kern="1200" dirty="0">
                <a:solidFill>
                  <a:schemeClr val="tx1"/>
                </a:solidFill>
                <a:effectLst/>
                <a:latin typeface="+mn-lt"/>
                <a:ea typeface="+mn-ea"/>
                <a:cs typeface="+mn-cs"/>
              </a:rPr>
              <a:t>"Mas los perros estarán fuera, y los hechiceros, los fornicarios, los homicidas, los idólatras, y todo aquel que ama y hace mentira."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Toda mentira, cualquiera sea la intención, está incluida en este mandamiento. Sea mediante un gesto, guiñada o por la supresión intencional de la verdad, cuando el propósito es engañar.</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13. ¿Qué prohíbe el décimo mandamiento?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Éxodo 20:17 </a:t>
            </a:r>
          </a:p>
          <a:p>
            <a:r>
              <a:rPr lang="es-ES" sz="1200" b="0" i="0" kern="1200" dirty="0">
                <a:solidFill>
                  <a:schemeClr val="tx1"/>
                </a:solidFill>
                <a:effectLst/>
                <a:latin typeface="+mn-lt"/>
                <a:ea typeface="+mn-ea"/>
                <a:cs typeface="+mn-cs"/>
              </a:rPr>
              <a:t>"No codiciarás la casa de tu prójimo, no codiciarás la mujer de tu prójimo, ni su siervo, ni su criada, ni su buey, ni su asno, ni cosa alguna de tu prójimo."</a:t>
            </a:r>
          </a:p>
          <a:p>
            <a:r>
              <a:rPr lang="es-ES_tradnl" sz="1200" kern="1200" dirty="0">
                <a:solidFill>
                  <a:schemeClr val="tx1"/>
                </a:solidFill>
                <a:effectLst/>
                <a:latin typeface="+mn-lt"/>
                <a:ea typeface="+mn-ea"/>
                <a:cs typeface="+mn-cs"/>
              </a:rPr>
              <a:t>La codicia es la antesala de otros pecados como el robo y el adulterio. </a:t>
            </a:r>
            <a:r>
              <a:rPr lang="de-DE" sz="1200" kern="1200" dirty="0">
                <a:solidFill>
                  <a:schemeClr val="tx1"/>
                </a:solidFill>
                <a:effectLst/>
                <a:latin typeface="+mn-lt"/>
                <a:ea typeface="+mn-ea"/>
                <a:cs typeface="+mn-cs"/>
              </a:rPr>
              <a:t>(Miqueas 2:2).</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En esto consistió el primer pecado de Eva (</a:t>
            </a:r>
            <a:r>
              <a:rPr lang="es-ES_tradnl" sz="1200" kern="1200" dirty="0" err="1">
                <a:solidFill>
                  <a:schemeClr val="tx1"/>
                </a:solidFill>
                <a:effectLst/>
                <a:latin typeface="+mn-lt"/>
                <a:ea typeface="+mn-ea"/>
                <a:cs typeface="+mn-cs"/>
              </a:rPr>
              <a:t>Gén</a:t>
            </a:r>
            <a:r>
              <a:rPr lang="es-ES_tradnl" sz="1200" kern="1200" dirty="0">
                <a:solidFill>
                  <a:schemeClr val="tx1"/>
                </a:solidFill>
                <a:effectLst/>
                <a:latin typeface="+mn-lt"/>
                <a:ea typeface="+mn-ea"/>
                <a:cs typeface="+mn-cs"/>
              </a:rPr>
              <a:t>. 3:6). Dios desea protegernos a través de su ley y hacernos felices.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26892429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2689242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Santiago 2:10-12</a:t>
            </a:r>
          </a:p>
          <a:p>
            <a:r>
              <a:rPr lang="es-ES" dirty="0"/>
              <a:t>"Porque cualquiera que guardare toda la ley, pero ofendiere en un punto, se hace culpable de todos.</a:t>
            </a:r>
          </a:p>
          <a:p>
            <a:r>
              <a:rPr lang="es-ES" dirty="0"/>
              <a:t>Porque el que dijo: No cometerás adulterio, también ha dicho: No matarás. Ahora bien, si no cometes adulterio, pero matas, ya te has hecho transgresor de la ley.</a:t>
            </a:r>
          </a:p>
          <a:p>
            <a:r>
              <a:rPr lang="es-ES" dirty="0"/>
              <a:t>Así hablad, y así haced, como los que habéis de ser juzgados por la ley de la libertad."</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fundamento de la ley de Dios es el amor. Los primeros cuatro mandamientos nos muestran cómo amar a Dios. Los últimos seis cómo amar a nuestro prójimo. (</a:t>
            </a:r>
            <a:r>
              <a:rPr lang="es-ES" dirty="0" err="1"/>
              <a:t>Rom</a:t>
            </a:r>
            <a:r>
              <a:rPr lang="es-ES" dirty="0"/>
              <a:t>. 13:9).</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2689242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14. Pero, ¿cómo podemos obedecer a Dios siendo que somos tan débiles?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Filipenses 2:13; 4:13</a:t>
            </a:r>
            <a:endPar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es-ES" sz="1200" b="0" i="0" kern="1200" dirty="0">
                <a:solidFill>
                  <a:schemeClr val="tx1"/>
                </a:solidFill>
                <a:effectLst/>
                <a:latin typeface="+mn-lt"/>
                <a:ea typeface="+mn-ea"/>
                <a:cs typeface="+mn-cs"/>
              </a:rPr>
              <a:t>"Dios es el que en vosotros produce así el querer como el hacer, por su buena voluntad."</a:t>
            </a:r>
          </a:p>
          <a:p>
            <a:r>
              <a:rPr lang="es-ES" sz="1200" b="0" i="0" kern="1200" dirty="0">
                <a:solidFill>
                  <a:schemeClr val="tx1"/>
                </a:solidFill>
                <a:effectLst/>
                <a:latin typeface="+mn-lt"/>
                <a:ea typeface="+mn-ea"/>
                <a:cs typeface="+mn-cs"/>
              </a:rPr>
              <a:t>"Todo lo puedo en Cristo que me fortalece."</a:t>
            </a:r>
          </a:p>
          <a:p>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15. ¿Compramos el cielo con lo que hacemos? ¿Qué función cumple la ley?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Romanos 3:24, 20</a:t>
            </a:r>
          </a:p>
          <a:p>
            <a:r>
              <a:rPr lang="es-ES" sz="1200" b="0" i="0" kern="1200" dirty="0">
                <a:solidFill>
                  <a:schemeClr val="tx1"/>
                </a:solidFill>
                <a:effectLst/>
                <a:latin typeface="+mn-lt"/>
                <a:ea typeface="+mn-ea"/>
                <a:cs typeface="+mn-cs"/>
              </a:rPr>
              <a:t>"siendo justificados gratuitamente por su gracia, mediante la redención que es en Cristo Jesús."</a:t>
            </a:r>
          </a:p>
          <a:p>
            <a:r>
              <a:rPr lang="es-ES" sz="1200" b="0" i="0" kern="1200" dirty="0">
                <a:solidFill>
                  <a:schemeClr val="tx1"/>
                </a:solidFill>
                <a:effectLst/>
                <a:latin typeface="+mn-lt"/>
                <a:ea typeface="+mn-ea"/>
                <a:cs typeface="+mn-cs"/>
              </a:rPr>
              <a:t>"ya que por las obras de la ley ningún ser humano será justificado delante de él; porque por medio de la ley es el conocimiento del pecado."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No podemos comprar el cielo con nuestras obras. La salvación es un regalo inmerecido de Dios. Nuestras transgresiones pasadas nos condenan, pero la ley tiene un propósito, de mostrarnos el pecado para que vayamos a Jesús, le pidamos perdón y  cambiemos nuestra conducta errada. La obediencia es la demostración de nuestro amor a Dios y de haber aceptado a Jesucristo como Señor de nuestra vida. Juan 14:15.</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16. Si decimos como Pablo: "Señor, ¿qué quieres que haga? </a:t>
            </a:r>
            <a:r>
              <a:rPr lang="es-ES_tradnl" sz="1200" b="0" kern="1200" dirty="0">
                <a:solidFill>
                  <a:schemeClr val="tx1"/>
                </a:solidFill>
                <a:effectLst/>
                <a:latin typeface="+mn-lt"/>
                <a:ea typeface="+mn-ea"/>
                <a:cs typeface="+mn-cs"/>
              </a:rPr>
              <a:t>(Hechos 9: 6) </a:t>
            </a:r>
            <a:r>
              <a:rPr lang="es-ES_tradnl" sz="1200" b="1" kern="1200" dirty="0">
                <a:solidFill>
                  <a:schemeClr val="tx1"/>
                </a:solidFill>
                <a:effectLst/>
                <a:latin typeface="+mn-lt"/>
                <a:ea typeface="+mn-ea"/>
                <a:cs typeface="+mn-cs"/>
              </a:rPr>
              <a:t>y elegimos el camino de los mandamientos de Dios. ¿Qué recibiremos?</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Deuteronomio 28:1-2</a:t>
            </a:r>
          </a:p>
          <a:p>
            <a:r>
              <a:rPr lang="es-ES" sz="1200" b="0" i="0" kern="1200" dirty="0">
                <a:solidFill>
                  <a:schemeClr val="tx1"/>
                </a:solidFill>
                <a:effectLst/>
                <a:latin typeface="+mn-lt"/>
                <a:ea typeface="+mn-ea"/>
                <a:cs typeface="+mn-cs"/>
              </a:rPr>
              <a:t>"siendo justificados gratuitamente por su gracia, mediante la redención que es en Cristo Jesús."</a:t>
            </a:r>
          </a:p>
          <a:p>
            <a:r>
              <a:rPr lang="es-ES" sz="1200" b="0" i="0" kern="1200" dirty="0">
                <a:solidFill>
                  <a:schemeClr val="tx1"/>
                </a:solidFill>
                <a:effectLst/>
                <a:latin typeface="+mn-lt"/>
                <a:ea typeface="+mn-ea"/>
                <a:cs typeface="+mn-cs"/>
              </a:rPr>
              <a:t>"ya que por las obras de la ley ningún ser humano será justificado delante de él; porque por medio de la ley es el conocimiento del pecado."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No podemos comprar el cielo con nuestras obras. La salvación es un regalo inmerecido de Dios. Nuestras transgresiones pasadas nos condenan, pero la ley tiene un propósito, de mostrarnos el pecado para que vayamos a Jesús, le pidamos perdón y  cambiemos nuestra conducta errada. La obediencia es la demostración de nuestro amor a Dios y de haber aceptado a Jesucristo como Señor de nuestra vida. Juan 14:15.</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Deuteronomio 28:9,</a:t>
            </a:r>
            <a:r>
              <a:rPr lang="es-ES_tradnl" sz="1200" b="1" kern="1200" baseline="0" dirty="0">
                <a:solidFill>
                  <a:schemeClr val="tx1"/>
                </a:solidFill>
                <a:effectLst/>
                <a:latin typeface="+mn-lt"/>
                <a:ea typeface="+mn-ea"/>
                <a:cs typeface="+mn-cs"/>
              </a:rPr>
              <a:t> 13</a:t>
            </a:r>
            <a:endParaRPr lang="es-ES_tradnl" sz="1200" b="1"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"Te confirmará Jehová por pueblo santo suyo, como te lo ha jurado, cuando guardares los mandamientos de Jehová tu Dios, y anduvieres en sus caminos."</a:t>
            </a:r>
          </a:p>
          <a:p>
            <a:r>
              <a:rPr lang="es-ES" sz="1200" b="0" i="0" kern="1200" dirty="0">
                <a:solidFill>
                  <a:schemeClr val="tx1"/>
                </a:solidFill>
                <a:effectLst/>
                <a:latin typeface="+mn-lt"/>
                <a:ea typeface="+mn-ea"/>
                <a:cs typeface="+mn-cs"/>
              </a:rPr>
              <a:t>"Te pondrá Jehová por cabeza, y no por cola; y estarás encima solamente, y no estarás debajo, si obedecieres los mandamientos de Jehová tu Dios, que yo te ordeno hoy, para que los guardes y cumplas."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59</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Nuestras </a:t>
            </a:r>
            <a:r>
              <a:rPr lang="es-ES_tradnl" sz="1200" b="1" kern="1200" dirty="0">
                <a:solidFill>
                  <a:schemeClr val="tx1"/>
                </a:solidFill>
                <a:effectLst/>
                <a:latin typeface="+mn-lt"/>
                <a:ea typeface="+mn-ea"/>
                <a:cs typeface="+mn-cs"/>
              </a:rPr>
              <a:t>oraciones serán oídas</a:t>
            </a:r>
            <a:r>
              <a:rPr lang="es-ES_tradnl" sz="1200" kern="1200" dirty="0">
                <a:solidFill>
                  <a:schemeClr val="tx1"/>
                </a:solidFill>
                <a:effectLst/>
                <a:latin typeface="+mn-lt"/>
                <a:ea typeface="+mn-ea"/>
                <a:cs typeface="+mn-cs"/>
              </a:rPr>
              <a:t> (1ª Juan 3:22) y tendremos </a:t>
            </a:r>
            <a:r>
              <a:rPr lang="es-ES_tradnl" sz="1200" b="1" kern="1200" dirty="0">
                <a:solidFill>
                  <a:schemeClr val="tx1"/>
                </a:solidFill>
                <a:effectLst/>
                <a:latin typeface="+mn-lt"/>
                <a:ea typeface="+mn-ea"/>
                <a:cs typeface="+mn-cs"/>
              </a:rPr>
              <a:t>paz</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espiritual</a:t>
            </a:r>
            <a:r>
              <a:rPr lang="es-ES_tradnl" sz="1200" kern="1200" dirty="0">
                <a:solidFill>
                  <a:schemeClr val="tx1"/>
                </a:solidFill>
                <a:effectLst/>
                <a:latin typeface="+mn-lt"/>
                <a:ea typeface="+mn-ea"/>
                <a:cs typeface="+mn-cs"/>
              </a:rPr>
              <a:t> (Isa. 48:18), </a:t>
            </a:r>
            <a:r>
              <a:rPr lang="es-ES_tradnl" sz="1200" b="1" kern="1200" dirty="0">
                <a:solidFill>
                  <a:schemeClr val="tx1"/>
                </a:solidFill>
                <a:effectLst/>
                <a:latin typeface="+mn-lt"/>
                <a:ea typeface="+mn-ea"/>
                <a:cs typeface="+mn-cs"/>
              </a:rPr>
              <a:t>inteligencia</a:t>
            </a:r>
            <a:r>
              <a:rPr lang="es-ES_tradnl" sz="1200" kern="1200" dirty="0">
                <a:solidFill>
                  <a:schemeClr val="tx1"/>
                </a:solidFill>
                <a:effectLst/>
                <a:latin typeface="+mn-lt"/>
                <a:ea typeface="+mn-ea"/>
                <a:cs typeface="+mn-cs"/>
              </a:rPr>
              <a:t> (Sal. 119:104), </a:t>
            </a:r>
            <a:r>
              <a:rPr lang="es-ES_tradnl" sz="1200" b="1" kern="1200" dirty="0">
                <a:solidFill>
                  <a:schemeClr val="tx1"/>
                </a:solidFill>
                <a:effectLst/>
                <a:latin typeface="+mn-lt"/>
                <a:ea typeface="+mn-ea"/>
                <a:cs typeface="+mn-cs"/>
              </a:rPr>
              <a:t>salud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Éxo</a:t>
            </a:r>
            <a:r>
              <a:rPr lang="es-ES_tradnl" sz="1200" kern="1200" dirty="0">
                <a:solidFill>
                  <a:schemeClr val="tx1"/>
                </a:solidFill>
                <a:effectLst/>
                <a:latin typeface="+mn-lt"/>
                <a:ea typeface="+mn-ea"/>
                <a:cs typeface="+mn-cs"/>
              </a:rPr>
              <a:t>. 15:26), </a:t>
            </a:r>
            <a:r>
              <a:rPr lang="es-ES_tradnl" sz="1200" b="1" kern="1200" dirty="0">
                <a:solidFill>
                  <a:schemeClr val="tx1"/>
                </a:solidFill>
                <a:effectLst/>
                <a:latin typeface="+mn-lt"/>
                <a:ea typeface="+mn-ea"/>
                <a:cs typeface="+mn-cs"/>
              </a:rPr>
              <a:t>prosperidad y larga vida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Deut</a:t>
            </a:r>
            <a:r>
              <a:rPr lang="es-ES_tradnl" sz="1200" kern="1200" dirty="0">
                <a:solidFill>
                  <a:schemeClr val="tx1"/>
                </a:solidFill>
                <a:effectLst/>
                <a:latin typeface="+mn-lt"/>
                <a:ea typeface="+mn-ea"/>
                <a:cs typeface="+mn-cs"/>
              </a:rPr>
              <a:t>. 4:40).</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60</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Nuestras </a:t>
            </a:r>
            <a:r>
              <a:rPr lang="es-ES_tradnl" sz="1200" b="1" kern="1200" dirty="0">
                <a:solidFill>
                  <a:schemeClr val="tx1"/>
                </a:solidFill>
                <a:effectLst/>
                <a:latin typeface="+mn-lt"/>
                <a:ea typeface="+mn-ea"/>
                <a:cs typeface="+mn-cs"/>
              </a:rPr>
              <a:t>oraciones serán oídas</a:t>
            </a:r>
            <a:r>
              <a:rPr lang="es-ES_tradnl" sz="1200" kern="1200" dirty="0">
                <a:solidFill>
                  <a:schemeClr val="tx1"/>
                </a:solidFill>
                <a:effectLst/>
                <a:latin typeface="+mn-lt"/>
                <a:ea typeface="+mn-ea"/>
                <a:cs typeface="+mn-cs"/>
              </a:rPr>
              <a:t> (1ª Juan 3:22) y tendremos </a:t>
            </a:r>
            <a:r>
              <a:rPr lang="es-ES_tradnl" sz="1200" b="1" kern="1200" dirty="0">
                <a:solidFill>
                  <a:schemeClr val="tx1"/>
                </a:solidFill>
                <a:effectLst/>
                <a:latin typeface="+mn-lt"/>
                <a:ea typeface="+mn-ea"/>
                <a:cs typeface="+mn-cs"/>
              </a:rPr>
              <a:t>paz</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espiritual</a:t>
            </a:r>
            <a:r>
              <a:rPr lang="es-ES_tradnl" sz="1200" kern="1200" dirty="0">
                <a:solidFill>
                  <a:schemeClr val="tx1"/>
                </a:solidFill>
                <a:effectLst/>
                <a:latin typeface="+mn-lt"/>
                <a:ea typeface="+mn-ea"/>
                <a:cs typeface="+mn-cs"/>
              </a:rPr>
              <a:t> (Isa. 48:18), </a:t>
            </a:r>
            <a:r>
              <a:rPr lang="es-ES_tradnl" sz="1200" b="1" kern="1200" dirty="0">
                <a:solidFill>
                  <a:schemeClr val="tx1"/>
                </a:solidFill>
                <a:effectLst/>
                <a:latin typeface="+mn-lt"/>
                <a:ea typeface="+mn-ea"/>
                <a:cs typeface="+mn-cs"/>
              </a:rPr>
              <a:t>inteligencia</a:t>
            </a:r>
            <a:r>
              <a:rPr lang="es-ES_tradnl" sz="1200" kern="1200" dirty="0">
                <a:solidFill>
                  <a:schemeClr val="tx1"/>
                </a:solidFill>
                <a:effectLst/>
                <a:latin typeface="+mn-lt"/>
                <a:ea typeface="+mn-ea"/>
                <a:cs typeface="+mn-cs"/>
              </a:rPr>
              <a:t> (Sal. 119:104), </a:t>
            </a:r>
            <a:r>
              <a:rPr lang="es-ES_tradnl" sz="1200" b="1" kern="1200" dirty="0">
                <a:solidFill>
                  <a:schemeClr val="tx1"/>
                </a:solidFill>
                <a:effectLst/>
                <a:latin typeface="+mn-lt"/>
                <a:ea typeface="+mn-ea"/>
                <a:cs typeface="+mn-cs"/>
              </a:rPr>
              <a:t>salud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Éxo</a:t>
            </a:r>
            <a:r>
              <a:rPr lang="es-ES_tradnl" sz="1200" kern="1200" dirty="0">
                <a:solidFill>
                  <a:schemeClr val="tx1"/>
                </a:solidFill>
                <a:effectLst/>
                <a:latin typeface="+mn-lt"/>
                <a:ea typeface="+mn-ea"/>
                <a:cs typeface="+mn-cs"/>
              </a:rPr>
              <a:t>. 15:26), </a:t>
            </a:r>
            <a:r>
              <a:rPr lang="es-ES_tradnl" sz="1200" b="1" kern="1200" dirty="0">
                <a:solidFill>
                  <a:schemeClr val="tx1"/>
                </a:solidFill>
                <a:effectLst/>
                <a:latin typeface="+mn-lt"/>
                <a:ea typeface="+mn-ea"/>
                <a:cs typeface="+mn-cs"/>
              </a:rPr>
              <a:t>prosperidad y larga vida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Deut</a:t>
            </a:r>
            <a:r>
              <a:rPr lang="es-ES_tradnl" sz="1200" kern="1200" dirty="0">
                <a:solidFill>
                  <a:schemeClr val="tx1"/>
                </a:solidFill>
                <a:effectLst/>
                <a:latin typeface="+mn-lt"/>
                <a:ea typeface="+mn-ea"/>
                <a:cs typeface="+mn-cs"/>
              </a:rPr>
              <a:t>. 4:40).</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61</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Supongamos que Ud. está colgado sobre un profundo abismo de una cadena de diez eslabones y se rompe uno solo, los demás no se mueven, le salvarán los otros nueve? Para que la policía prive a alguien de su libertad, sea juzgado y encarcelado, cuántos puntos de la ley necesita transgredir? No necesita el delincuente robar, matar, secuestrar y violar, basta sólo una transgresión para ser tomado preso.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8813009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Nuestras </a:t>
            </a:r>
            <a:r>
              <a:rPr lang="es-ES_tradnl" sz="1200" b="1" kern="1200" dirty="0">
                <a:solidFill>
                  <a:schemeClr val="tx1"/>
                </a:solidFill>
                <a:effectLst/>
                <a:latin typeface="+mn-lt"/>
                <a:ea typeface="+mn-ea"/>
                <a:cs typeface="+mn-cs"/>
              </a:rPr>
              <a:t>oraciones serán oídas</a:t>
            </a:r>
            <a:r>
              <a:rPr lang="es-ES_tradnl" sz="1200" kern="1200" dirty="0">
                <a:solidFill>
                  <a:schemeClr val="tx1"/>
                </a:solidFill>
                <a:effectLst/>
                <a:latin typeface="+mn-lt"/>
                <a:ea typeface="+mn-ea"/>
                <a:cs typeface="+mn-cs"/>
              </a:rPr>
              <a:t> (1ª Juan 3:22) y tendremos </a:t>
            </a:r>
            <a:r>
              <a:rPr lang="es-ES_tradnl" sz="1200" b="1" kern="1200" dirty="0">
                <a:solidFill>
                  <a:schemeClr val="tx1"/>
                </a:solidFill>
                <a:effectLst/>
                <a:latin typeface="+mn-lt"/>
                <a:ea typeface="+mn-ea"/>
                <a:cs typeface="+mn-cs"/>
              </a:rPr>
              <a:t>paz</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espiritual</a:t>
            </a:r>
            <a:r>
              <a:rPr lang="es-ES_tradnl" sz="1200" kern="1200" dirty="0">
                <a:solidFill>
                  <a:schemeClr val="tx1"/>
                </a:solidFill>
                <a:effectLst/>
                <a:latin typeface="+mn-lt"/>
                <a:ea typeface="+mn-ea"/>
                <a:cs typeface="+mn-cs"/>
              </a:rPr>
              <a:t> (Isa. 48:18), </a:t>
            </a:r>
            <a:r>
              <a:rPr lang="es-ES_tradnl" sz="1200" b="1" kern="1200" dirty="0">
                <a:solidFill>
                  <a:schemeClr val="tx1"/>
                </a:solidFill>
                <a:effectLst/>
                <a:latin typeface="+mn-lt"/>
                <a:ea typeface="+mn-ea"/>
                <a:cs typeface="+mn-cs"/>
              </a:rPr>
              <a:t>inteligencia</a:t>
            </a:r>
            <a:r>
              <a:rPr lang="es-ES_tradnl" sz="1200" kern="1200" dirty="0">
                <a:solidFill>
                  <a:schemeClr val="tx1"/>
                </a:solidFill>
                <a:effectLst/>
                <a:latin typeface="+mn-lt"/>
                <a:ea typeface="+mn-ea"/>
                <a:cs typeface="+mn-cs"/>
              </a:rPr>
              <a:t> (Sal. 119:104), </a:t>
            </a:r>
            <a:r>
              <a:rPr lang="es-ES_tradnl" sz="1200" b="1" kern="1200" dirty="0">
                <a:solidFill>
                  <a:schemeClr val="tx1"/>
                </a:solidFill>
                <a:effectLst/>
                <a:latin typeface="+mn-lt"/>
                <a:ea typeface="+mn-ea"/>
                <a:cs typeface="+mn-cs"/>
              </a:rPr>
              <a:t>salud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Éxo</a:t>
            </a:r>
            <a:r>
              <a:rPr lang="es-ES_tradnl" sz="1200" kern="1200" dirty="0">
                <a:solidFill>
                  <a:schemeClr val="tx1"/>
                </a:solidFill>
                <a:effectLst/>
                <a:latin typeface="+mn-lt"/>
                <a:ea typeface="+mn-ea"/>
                <a:cs typeface="+mn-cs"/>
              </a:rPr>
              <a:t>. 15:26), </a:t>
            </a:r>
            <a:r>
              <a:rPr lang="es-ES_tradnl" sz="1200" b="1" kern="1200" dirty="0">
                <a:solidFill>
                  <a:schemeClr val="tx1"/>
                </a:solidFill>
                <a:effectLst/>
                <a:latin typeface="+mn-lt"/>
                <a:ea typeface="+mn-ea"/>
                <a:cs typeface="+mn-cs"/>
              </a:rPr>
              <a:t>prosperidad y larga vida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Deut</a:t>
            </a:r>
            <a:r>
              <a:rPr lang="es-ES_tradnl" sz="1200" kern="1200" dirty="0">
                <a:solidFill>
                  <a:schemeClr val="tx1"/>
                </a:solidFill>
                <a:effectLst/>
                <a:latin typeface="+mn-lt"/>
                <a:ea typeface="+mn-ea"/>
                <a:cs typeface="+mn-cs"/>
              </a:rPr>
              <a:t>. 4:40).</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62</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Nuestras </a:t>
            </a:r>
            <a:r>
              <a:rPr lang="es-ES_tradnl" sz="1200" b="1" kern="1200" dirty="0">
                <a:solidFill>
                  <a:schemeClr val="tx1"/>
                </a:solidFill>
                <a:effectLst/>
                <a:latin typeface="+mn-lt"/>
                <a:ea typeface="+mn-ea"/>
                <a:cs typeface="+mn-cs"/>
              </a:rPr>
              <a:t>oraciones serán oídas</a:t>
            </a:r>
            <a:r>
              <a:rPr lang="es-ES_tradnl" sz="1200" kern="1200" dirty="0">
                <a:solidFill>
                  <a:schemeClr val="tx1"/>
                </a:solidFill>
                <a:effectLst/>
                <a:latin typeface="+mn-lt"/>
                <a:ea typeface="+mn-ea"/>
                <a:cs typeface="+mn-cs"/>
              </a:rPr>
              <a:t> (1ª Juan 3:22) y tendremos </a:t>
            </a:r>
            <a:r>
              <a:rPr lang="es-ES_tradnl" sz="1200" b="1" kern="1200" dirty="0">
                <a:solidFill>
                  <a:schemeClr val="tx1"/>
                </a:solidFill>
                <a:effectLst/>
                <a:latin typeface="+mn-lt"/>
                <a:ea typeface="+mn-ea"/>
                <a:cs typeface="+mn-cs"/>
              </a:rPr>
              <a:t>paz</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espiritual</a:t>
            </a:r>
            <a:r>
              <a:rPr lang="es-ES_tradnl" sz="1200" kern="1200" dirty="0">
                <a:solidFill>
                  <a:schemeClr val="tx1"/>
                </a:solidFill>
                <a:effectLst/>
                <a:latin typeface="+mn-lt"/>
                <a:ea typeface="+mn-ea"/>
                <a:cs typeface="+mn-cs"/>
              </a:rPr>
              <a:t> (Isa. 48:18), </a:t>
            </a:r>
            <a:r>
              <a:rPr lang="es-ES_tradnl" sz="1200" b="1" kern="1200" dirty="0">
                <a:solidFill>
                  <a:schemeClr val="tx1"/>
                </a:solidFill>
                <a:effectLst/>
                <a:latin typeface="+mn-lt"/>
                <a:ea typeface="+mn-ea"/>
                <a:cs typeface="+mn-cs"/>
              </a:rPr>
              <a:t>inteligencia</a:t>
            </a:r>
            <a:r>
              <a:rPr lang="es-ES_tradnl" sz="1200" kern="1200" dirty="0">
                <a:solidFill>
                  <a:schemeClr val="tx1"/>
                </a:solidFill>
                <a:effectLst/>
                <a:latin typeface="+mn-lt"/>
                <a:ea typeface="+mn-ea"/>
                <a:cs typeface="+mn-cs"/>
              </a:rPr>
              <a:t> (Sal. 119:104), </a:t>
            </a:r>
            <a:r>
              <a:rPr lang="es-ES_tradnl" sz="1200" b="1" kern="1200" dirty="0">
                <a:solidFill>
                  <a:schemeClr val="tx1"/>
                </a:solidFill>
                <a:effectLst/>
                <a:latin typeface="+mn-lt"/>
                <a:ea typeface="+mn-ea"/>
                <a:cs typeface="+mn-cs"/>
              </a:rPr>
              <a:t>salud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Éxo</a:t>
            </a:r>
            <a:r>
              <a:rPr lang="es-ES_tradnl" sz="1200" kern="1200" dirty="0">
                <a:solidFill>
                  <a:schemeClr val="tx1"/>
                </a:solidFill>
                <a:effectLst/>
                <a:latin typeface="+mn-lt"/>
                <a:ea typeface="+mn-ea"/>
                <a:cs typeface="+mn-cs"/>
              </a:rPr>
              <a:t>. 15:26), </a:t>
            </a:r>
            <a:r>
              <a:rPr lang="es-ES_tradnl" sz="1200" b="1" kern="1200" dirty="0">
                <a:solidFill>
                  <a:schemeClr val="tx1"/>
                </a:solidFill>
                <a:effectLst/>
                <a:latin typeface="+mn-lt"/>
                <a:ea typeface="+mn-ea"/>
                <a:cs typeface="+mn-cs"/>
              </a:rPr>
              <a:t>prosperidad y larga vida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Deut</a:t>
            </a:r>
            <a:r>
              <a:rPr lang="es-ES_tradnl" sz="1200" kern="1200" dirty="0">
                <a:solidFill>
                  <a:schemeClr val="tx1"/>
                </a:solidFill>
                <a:effectLst/>
                <a:latin typeface="+mn-lt"/>
                <a:ea typeface="+mn-ea"/>
                <a:cs typeface="+mn-cs"/>
              </a:rPr>
              <a:t>. 4:40).</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63</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Nuestras </a:t>
            </a:r>
            <a:r>
              <a:rPr lang="es-ES_tradnl" sz="1200" b="1" kern="1200" dirty="0">
                <a:solidFill>
                  <a:schemeClr val="tx1"/>
                </a:solidFill>
                <a:effectLst/>
                <a:latin typeface="+mn-lt"/>
                <a:ea typeface="+mn-ea"/>
                <a:cs typeface="+mn-cs"/>
              </a:rPr>
              <a:t>oraciones serán oídas</a:t>
            </a:r>
            <a:r>
              <a:rPr lang="es-ES_tradnl" sz="1200" kern="1200" dirty="0">
                <a:solidFill>
                  <a:schemeClr val="tx1"/>
                </a:solidFill>
                <a:effectLst/>
                <a:latin typeface="+mn-lt"/>
                <a:ea typeface="+mn-ea"/>
                <a:cs typeface="+mn-cs"/>
              </a:rPr>
              <a:t> (1ª Juan 3:22) y tendremos </a:t>
            </a:r>
            <a:r>
              <a:rPr lang="es-ES_tradnl" sz="1200" b="1" kern="1200" dirty="0">
                <a:solidFill>
                  <a:schemeClr val="tx1"/>
                </a:solidFill>
                <a:effectLst/>
                <a:latin typeface="+mn-lt"/>
                <a:ea typeface="+mn-ea"/>
                <a:cs typeface="+mn-cs"/>
              </a:rPr>
              <a:t>paz</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espiritual</a:t>
            </a:r>
            <a:r>
              <a:rPr lang="es-ES_tradnl" sz="1200" kern="1200" dirty="0">
                <a:solidFill>
                  <a:schemeClr val="tx1"/>
                </a:solidFill>
                <a:effectLst/>
                <a:latin typeface="+mn-lt"/>
                <a:ea typeface="+mn-ea"/>
                <a:cs typeface="+mn-cs"/>
              </a:rPr>
              <a:t> (Isa. 48:18), </a:t>
            </a:r>
            <a:r>
              <a:rPr lang="es-ES_tradnl" sz="1200" b="1" kern="1200" dirty="0">
                <a:solidFill>
                  <a:schemeClr val="tx1"/>
                </a:solidFill>
                <a:effectLst/>
                <a:latin typeface="+mn-lt"/>
                <a:ea typeface="+mn-ea"/>
                <a:cs typeface="+mn-cs"/>
              </a:rPr>
              <a:t>inteligencia</a:t>
            </a:r>
            <a:r>
              <a:rPr lang="es-ES_tradnl" sz="1200" kern="1200" dirty="0">
                <a:solidFill>
                  <a:schemeClr val="tx1"/>
                </a:solidFill>
                <a:effectLst/>
                <a:latin typeface="+mn-lt"/>
                <a:ea typeface="+mn-ea"/>
                <a:cs typeface="+mn-cs"/>
              </a:rPr>
              <a:t> (Sal. 119:104), </a:t>
            </a:r>
            <a:r>
              <a:rPr lang="es-ES_tradnl" sz="1200" b="1" kern="1200" dirty="0">
                <a:solidFill>
                  <a:schemeClr val="tx1"/>
                </a:solidFill>
                <a:effectLst/>
                <a:latin typeface="+mn-lt"/>
                <a:ea typeface="+mn-ea"/>
                <a:cs typeface="+mn-cs"/>
              </a:rPr>
              <a:t>salud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Éxo</a:t>
            </a:r>
            <a:r>
              <a:rPr lang="es-ES_tradnl" sz="1200" kern="1200" dirty="0">
                <a:solidFill>
                  <a:schemeClr val="tx1"/>
                </a:solidFill>
                <a:effectLst/>
                <a:latin typeface="+mn-lt"/>
                <a:ea typeface="+mn-ea"/>
                <a:cs typeface="+mn-cs"/>
              </a:rPr>
              <a:t>. 15:26), </a:t>
            </a:r>
            <a:r>
              <a:rPr lang="es-ES_tradnl" sz="1200" b="1" kern="1200" dirty="0">
                <a:solidFill>
                  <a:schemeClr val="tx1"/>
                </a:solidFill>
                <a:effectLst/>
                <a:latin typeface="+mn-lt"/>
                <a:ea typeface="+mn-ea"/>
                <a:cs typeface="+mn-cs"/>
              </a:rPr>
              <a:t>prosperidad y larga vida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Deut</a:t>
            </a:r>
            <a:r>
              <a:rPr lang="es-ES_tradnl" sz="1200" kern="1200" dirty="0">
                <a:solidFill>
                  <a:schemeClr val="tx1"/>
                </a:solidFill>
                <a:effectLst/>
                <a:latin typeface="+mn-lt"/>
                <a:ea typeface="+mn-ea"/>
                <a:cs typeface="+mn-cs"/>
              </a:rPr>
              <a:t>. 4:40).</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64</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kern="1200" dirty="0">
                <a:solidFill>
                  <a:schemeClr val="tx1"/>
                </a:solidFill>
                <a:effectLst/>
                <a:latin typeface="+mn-lt"/>
                <a:ea typeface="+mn-ea"/>
                <a:cs typeface="+mn-cs"/>
              </a:rPr>
              <a:t>Para recibir todas estas bendiciones prometidas: ¿Está usted dispuesto a obedecer por amor a Jesús todos los mandamientos de la santa ley de Dios? ¿Desea pedirle al Señor que le ayude a guardarlos fielmente?</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65</a:t>
            </a:fld>
            <a:endParaRPr lang="es-ES"/>
          </a:p>
        </p:txBody>
      </p:sp>
    </p:spTree>
    <p:extLst>
      <p:ext uri="{BB962C8B-B14F-4D97-AF65-F5344CB8AC3E}">
        <p14:creationId xmlns:p14="http://schemas.microsoft.com/office/powerpoint/2010/main" val="2703384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2. ¿Qué dice Dios de aquellos que dicen ser buenos cristianos y no guardan sus mandamientos?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1 Juan 2:3-4</a:t>
            </a:r>
            <a:endParaRPr lang="es-ES" sz="1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es-ES" dirty="0"/>
              <a:t>"Y en esto sabemos que nosotros le conocemos, si guardamos sus mandamientos.</a:t>
            </a:r>
          </a:p>
          <a:p>
            <a:r>
              <a:rPr lang="es-ES" dirty="0"/>
              <a:t>El que dice: Yo le conozco, y no guarda sus mandamientos, </a:t>
            </a:r>
            <a:br>
              <a:rPr lang="es-ES" dirty="0"/>
            </a:br>
            <a:r>
              <a:rPr lang="es-ES" dirty="0"/>
              <a:t>el tal es mentiroso, y la verdad no está en él."</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3. ¿Qué dice Dios de los que acomodan la religión a su gusto cambiando algunos de los mandamientos?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3670224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25118838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3508" y="1664804"/>
            <a:ext cx="889298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 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diz</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Deus dos 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acomodam</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religião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seu</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gosto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mudando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um</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dos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endParaRPr lang="en-US" sz="60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2763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2\tema 12 igl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1540" y="1376772"/>
            <a:ext cx="5832648"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vão</a:t>
            </a:r>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me </a:t>
            </a:r>
            <a:r>
              <a:rPr lang="es-ES" sz="32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adoram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ensinando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doutrinas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preceitos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homens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Mateus</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15:9</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4"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5694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2\tema 12 igl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800708"/>
            <a:ext cx="6696744"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514350" indent="-514350">
              <a:buAutoNum type="alphaLcParenR"/>
            </a:pP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Deus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não</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permite que se mude nada de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Sua</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L</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ei</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Deuteronómio</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4:2.</a:t>
            </a:r>
            <a:endParaRPr lang="es-ES" sz="40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Myriad Pro" pitchFamily="34" charset="0"/>
              <a:cs typeface="Consolas" pitchFamily="49" charset="0"/>
            </a:endParaRPr>
          </a:p>
        </p:txBody>
      </p:sp>
      <p:sp>
        <p:nvSpPr>
          <p:cNvPr id="6" name="Rectangle 3"/>
          <p:cNvSpPr>
            <a:spLocks noChangeArrowheads="1"/>
          </p:cNvSpPr>
          <p:nvPr/>
        </p:nvSpPr>
        <p:spPr bwMode="auto">
          <a:xfrm>
            <a:off x="107504" y="3465004"/>
            <a:ext cx="6012668" cy="12961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acrescentareis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à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palavra</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vos mando,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diminuireis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dela, para 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guardeis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vosso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vos mando.”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476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2\tema 12 igl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8357" y="188640"/>
            <a:ext cx="6696744"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514350" indent="-514350">
              <a:buAutoNum type="alphaLcParenR"/>
            </a:pP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Deus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não</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permite que se mude nada de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Sua</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Lei</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Deuteronomio 4:2. </a:t>
            </a:r>
          </a:p>
          <a:p>
            <a:pPr marL="514350" indent="-514350">
              <a:buAutoNum type="alphaLcParenR"/>
            </a:pP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Nem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sequer</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um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til</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será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mudado.Mateus</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5:17-19</a:t>
            </a:r>
            <a:endParaRPr lang="es-ES" sz="40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Myriad Pro" pitchFamily="34" charset="0"/>
              <a:cs typeface="Consolas" pitchFamily="49" charset="0"/>
            </a:endParaRPr>
          </a:p>
        </p:txBody>
      </p:sp>
      <p:sp>
        <p:nvSpPr>
          <p:cNvPr id="5" name="Rectangle 3"/>
          <p:cNvSpPr>
            <a:spLocks noChangeArrowheads="1"/>
          </p:cNvSpPr>
          <p:nvPr/>
        </p:nvSpPr>
        <p:spPr bwMode="auto">
          <a:xfrm>
            <a:off x="10228" y="3852998"/>
            <a:ext cx="6686008" cy="12961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vos digo que, até que 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passem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jota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til</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omitirá da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seja</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cumprido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90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1000"/>
                                        <p:tgtEl>
                                          <p:spTgt spid="4">
                                            <p:txEl>
                                              <p:pRg st="1" end="1"/>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2\tema 12 igl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800708"/>
            <a:ext cx="6696744"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514350" indent="-514350">
              <a:buAutoNum type="alphaLcParenR"/>
            </a:pP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Deus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não</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permite que se mude nada de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Sua</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Lei</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Deuteronomio 4:2. </a:t>
            </a:r>
          </a:p>
          <a:p>
            <a:pPr marL="514350" indent="-514350">
              <a:buAutoNum type="alphaLcParenR"/>
            </a:pP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Nem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sequer</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um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til</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será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mudado.Mateus</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5:17-19</a:t>
            </a:r>
            <a:endParaRPr lang="es-ES" sz="4000" b="1" i="1" spc="50" dirty="0">
              <a:ln w="0">
                <a:noFill/>
              </a:ln>
              <a:gradFill>
                <a:gsLst>
                  <a:gs pos="22000">
                    <a:srgbClr val="C00000">
                      <a:lumMod val="100000"/>
                    </a:srgbClr>
                  </a:gs>
                  <a:gs pos="82000">
                    <a:schemeClr val="accent2">
                      <a:shade val="45000"/>
                      <a:satMod val="165000"/>
                      <a:lumMod val="0"/>
                    </a:schemeClr>
                  </a:gs>
                </a:gsLst>
                <a:lin ang="5400000" scaled="0"/>
              </a:gradFill>
              <a:latin typeface="Myriad Pro" pitchFamily="34" charset="0"/>
              <a:cs typeface="Consolas" pitchFamily="49" charset="0"/>
            </a:endParaRPr>
          </a:p>
          <a:p>
            <a:pPr marL="514350" indent="-514350">
              <a:buAutoNum type="alphaLcParenR"/>
            </a:pP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Não</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existem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motivos </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para mudar algo,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pois</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a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Sua</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Lei</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é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perfeita</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br>
              <a:rPr lang="es-ES" sz="32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Myriad Pro" pitchFamily="34" charset="0"/>
                <a:cs typeface="Consolas" pitchFamily="49" charset="0"/>
              </a:rPr>
            </a:br>
            <a:endParaRPr lang="es-ES" sz="20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Myriad Pro" pitchFamily="34" charset="0"/>
              <a:cs typeface="Consolas" pitchFamily="49" charset="0"/>
            </a:endParaRPr>
          </a:p>
          <a:p>
            <a:r>
              <a:rPr lang="es-ES" sz="40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Myriad Pro" pitchFamily="34" charset="0"/>
                <a:cs typeface="Consolas" pitchFamily="49" charset="0"/>
              </a:rPr>
              <a:t>Mas de que </a:t>
            </a:r>
            <a:r>
              <a:rPr lang="es-ES" sz="40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Myriad Pro" pitchFamily="34" charset="0"/>
                <a:cs typeface="Consolas" pitchFamily="49" charset="0"/>
              </a:rPr>
              <a:t>Lei</a:t>
            </a:r>
            <a:r>
              <a:rPr lang="es-ES" sz="40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Myriad Pro" pitchFamily="34" charset="0"/>
                <a:cs typeface="Consolas" pitchFamily="49" charset="0"/>
              </a:rPr>
              <a:t> </a:t>
            </a:r>
            <a:endParaRPr lang="es-ES" sz="4000" b="1" i="1" spc="50" dirty="0">
              <a:ln w="0">
                <a:noFill/>
              </a:ln>
              <a:gradFill>
                <a:gsLst>
                  <a:gs pos="22000">
                    <a:srgbClr val="C00000">
                      <a:lumMod val="100000"/>
                    </a:srgbClr>
                  </a:gs>
                  <a:gs pos="82000">
                    <a:schemeClr val="accent2">
                      <a:shade val="45000"/>
                      <a:satMod val="165000"/>
                      <a:lumMod val="0"/>
                    </a:schemeClr>
                  </a:gs>
                </a:gsLst>
                <a:lin ang="5400000" scaled="0"/>
              </a:gradFill>
              <a:latin typeface="Myriad Pro" pitchFamily="34" charset="0"/>
              <a:cs typeface="Consolas" pitchFamily="49" charset="0"/>
            </a:endParaRPr>
          </a:p>
          <a:p>
            <a:r>
              <a:rPr lang="es-ES" sz="40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Myriad Pro" pitchFamily="34" charset="0"/>
                <a:cs typeface="Consolas" pitchFamily="49" charset="0"/>
              </a:rPr>
              <a:t>     se trata?</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0"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026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1000"/>
                                        <p:tgtEl>
                                          <p:spTgt spid="4">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1000"/>
                                        <p:tgtEl>
                                          <p:spTgt spid="4">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5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1000"/>
                                        <p:tgtEl>
                                          <p:spTgt spid="4">
                                            <p:txEl>
                                              <p:pRg st="3" end="3"/>
                                            </p:txEl>
                                          </p:spTgt>
                                        </p:tgtEl>
                                      </p:cBhvr>
                                    </p:animEffect>
                                  </p:childTnLst>
                                </p:cTn>
                              </p:par>
                            </p:childTnLst>
                          </p:cTn>
                        </p:par>
                        <p:par>
                          <p:cTn id="20" fill="hold">
                            <p:stCondLst>
                              <p:cond delay="4500"/>
                            </p:stCondLst>
                            <p:childTnLst>
                              <p:par>
                                <p:cTn id="21" presetID="22" presetClass="entr" presetSubtype="1" fill="hold" grpId="0" nodeType="afterEffect">
                                  <p:stCondLst>
                                    <p:cond delay="50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up)">
                                      <p:cBhvr>
                                        <p:cTn id="23" dur="1000"/>
                                        <p:tgtEl>
                                          <p:spTgt spid="4">
                                            <p:txEl>
                                              <p:pRg st="4" end="4"/>
                                            </p:txEl>
                                          </p:spTgt>
                                        </p:tgtEl>
                                      </p:cBhvr>
                                    </p:animEffect>
                                  </p:childTnLst>
                                </p:cTn>
                              </p:par>
                            </p:childTnLst>
                          </p:cTn>
                        </p:par>
                        <p:par>
                          <p:cTn id="24" fill="hold">
                            <p:stCondLst>
                              <p:cond delay="60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3508" y="1160748"/>
            <a:ext cx="8820980" cy="335476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6600" b="1" dirty="0">
                <a:ln w="38100" cap="rnd" cmpd="sng">
                  <a:solidFill>
                    <a:srgbClr val="FFC000"/>
                  </a:solidFill>
                  <a:prstDash val="solid"/>
                  <a:round/>
                </a:ln>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t>OS DEZ MANDAMENTOS AUTÊNTICOS, </a:t>
            </a:r>
          </a:p>
          <a:p>
            <a:pPr algn="ctr"/>
            <a:r>
              <a:rPr lang="es-ES" sz="4000" b="1" dirty="0">
                <a:ln w="6350" cap="rnd" cmpd="sng">
                  <a:solidFill>
                    <a:srgbClr val="FFC000"/>
                  </a:solidFill>
                  <a:prstDash val="solid"/>
                  <a:round/>
                </a:ln>
                <a:solidFill>
                  <a:srgbClr val="C00000"/>
                </a:solidFill>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t>Tal como </a:t>
            </a:r>
            <a:r>
              <a:rPr lang="es-ES" sz="4000" b="1" dirty="0" err="1">
                <a:ln w="6350" cap="rnd" cmpd="sng">
                  <a:solidFill>
                    <a:srgbClr val="FFC000"/>
                  </a:solidFill>
                  <a:prstDash val="solid"/>
                  <a:round/>
                </a:ln>
                <a:solidFill>
                  <a:srgbClr val="C00000"/>
                </a:solidFill>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t>foram</a:t>
            </a:r>
            <a:r>
              <a:rPr lang="es-ES" sz="4000" b="1" dirty="0">
                <a:ln w="6350" cap="rnd" cmpd="sng">
                  <a:solidFill>
                    <a:srgbClr val="FFC000"/>
                  </a:solidFill>
                  <a:prstDash val="solid"/>
                  <a:round/>
                </a:ln>
                <a:solidFill>
                  <a:srgbClr val="C00000"/>
                </a:solidFill>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t> escritos </a:t>
            </a:r>
            <a:br>
              <a:rPr lang="es-ES" sz="4000" b="1" dirty="0">
                <a:ln w="6350" cap="rnd" cmpd="sng">
                  <a:solidFill>
                    <a:srgbClr val="FFC000"/>
                  </a:solidFill>
                  <a:prstDash val="solid"/>
                  <a:round/>
                </a:ln>
                <a:solidFill>
                  <a:srgbClr val="C00000"/>
                </a:solidFill>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br>
            <a:r>
              <a:rPr lang="es-ES" sz="4000" b="1" dirty="0">
                <a:ln w="6350" cap="rnd" cmpd="sng">
                  <a:solidFill>
                    <a:srgbClr val="FFC000"/>
                  </a:solidFill>
                  <a:prstDash val="solid"/>
                  <a:round/>
                </a:ln>
                <a:solidFill>
                  <a:srgbClr val="C00000"/>
                </a:solidFill>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t>pelo dedo de Deus.</a:t>
            </a:r>
            <a:endParaRPr lang="es-ES" sz="6600" b="1" dirty="0">
              <a:ln w="6350" cap="rnd" cmpd="sng">
                <a:solidFill>
                  <a:srgbClr val="FFC000"/>
                </a:solidFill>
                <a:prstDash val="solid"/>
                <a:round/>
              </a:ln>
              <a:solidFill>
                <a:srgbClr val="C00000"/>
              </a:solidFill>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endParaRP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693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1516" y="1880828"/>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 que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proíbe</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o </a:t>
            </a:r>
            <a:b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primeiro</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endParaRPr lang="en-US" sz="66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871700" y="0"/>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1</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3837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2\tema 12 prim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75556" y="1376772"/>
            <a:ext cx="3852428"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terás</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outros</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deuses</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mim</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Êxodo</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20:3</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753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1516" y="1880828"/>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 que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proíbe</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fazer</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b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e venerar o segundo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endParaRPr lang="en-US" sz="66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547664" y="15263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2</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3272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2\tema 12 ima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714443"/>
            <a:ext cx="8136396" cy="555887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farás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ti imagen de escultura,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semelhança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cima nos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baixo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águas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debaixo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encurvarás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elas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as servirás; porque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sou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zeloso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visito 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iniquidade</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pais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filhos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até à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terceira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quarta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geração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daqueles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me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odeiam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faço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misericórdia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milhares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que me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amam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guardam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meus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Êxodo</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20:4-6</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357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2" descr="J:\Mis Docs\_Multimedia IMS\Curso Biblico PPS\Tema 12\tema 12 ora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0" y="5517232"/>
            <a:ext cx="9144000"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r"/>
            <a:r>
              <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Vivaldi" pitchFamily="66" charset="0"/>
                <a:cs typeface="Consolas" pitchFamily="49" charset="0"/>
              </a:rPr>
              <a:t>Um </a:t>
            </a:r>
            <a:r>
              <a:rPr lang="en-US" sz="6000" b="1" u="none" dirty="0" err="1">
                <a:ln w="19050" cap="rnd" cmpd="sng">
                  <a:solidFill>
                    <a:schemeClr val="tx1"/>
                  </a:solidFill>
                  <a:prstDash val="solid"/>
                  <a:round/>
                </a:ln>
                <a:solidFill>
                  <a:srgbClr val="FFC000"/>
                </a:solidFill>
                <a:effectLst>
                  <a:glow rad="177800">
                    <a:schemeClr val="accent6">
                      <a:satMod val="175000"/>
                      <a:alpha val="17000"/>
                    </a:schemeClr>
                  </a:glow>
                </a:effectLst>
                <a:latin typeface="Vivaldi" pitchFamily="66" charset="0"/>
                <a:cs typeface="Consolas" pitchFamily="49" charset="0"/>
              </a:rPr>
              <a:t>momento</a:t>
            </a:r>
            <a:r>
              <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Vivaldi" pitchFamily="66" charset="0"/>
                <a:cs typeface="Consolas" pitchFamily="49" charset="0"/>
              </a:rPr>
              <a:t> de </a:t>
            </a:r>
            <a:r>
              <a:rPr lang="en-US" sz="6000" b="1" u="none" dirty="0" err="1">
                <a:ln w="19050" cap="rnd" cmpd="sng">
                  <a:solidFill>
                    <a:schemeClr val="tx1"/>
                  </a:solidFill>
                  <a:prstDash val="solid"/>
                  <a:round/>
                </a:ln>
                <a:solidFill>
                  <a:srgbClr val="FFC000"/>
                </a:solidFill>
                <a:effectLst>
                  <a:glow rad="177800">
                    <a:schemeClr val="accent6">
                      <a:satMod val="175000"/>
                      <a:alpha val="17000"/>
                    </a:schemeClr>
                  </a:glow>
                </a:effectLst>
                <a:latin typeface="Vivaldi" pitchFamily="66" charset="0"/>
                <a:cs typeface="Consolas" pitchFamily="49" charset="0"/>
              </a:rPr>
              <a:t>oração</a:t>
            </a:r>
            <a:r>
              <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Vivaldi" pitchFamily="66" charset="0"/>
                <a:cs typeface="Consolas" pitchFamily="49" charset="0"/>
              </a:rPr>
              <a:t>…</a:t>
            </a:r>
          </a:p>
        </p:txBody>
      </p:sp>
    </p:spTree>
    <p:extLst>
      <p:ext uri="{BB962C8B-B14F-4D97-AF65-F5344CB8AC3E}">
        <p14:creationId xmlns:p14="http://schemas.microsoft.com/office/powerpoint/2010/main" val="217080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2\tema 12 ima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800708"/>
            <a:ext cx="6696744"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514350" indent="-514350">
              <a:buAutoNum type="alphaLcParenR"/>
            </a:pP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Existe</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um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motivo. </a:t>
            </a:r>
            <a:b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b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Deuteronómio</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4:15-16</a:t>
            </a:r>
            <a:endParaRPr lang="es-ES" sz="40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Myriad Pro" pitchFamily="34" charset="0"/>
              <a:cs typeface="Consolas" pitchFamily="49" charset="0"/>
            </a:endParaRPr>
          </a:p>
        </p:txBody>
      </p:sp>
      <p:sp>
        <p:nvSpPr>
          <p:cNvPr id="6" name="Rectangle 3"/>
          <p:cNvSpPr>
            <a:spLocks noChangeArrowheads="1"/>
          </p:cNvSpPr>
          <p:nvPr/>
        </p:nvSpPr>
        <p:spPr bwMode="auto">
          <a:xfrm>
            <a:off x="179512" y="2359243"/>
            <a:ext cx="6984776" cy="369804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Guardai</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diligência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vossas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almas,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figura vistes no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Horebe</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falou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convosco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meio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fogo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corrompais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vos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façais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alguma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imagem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esculpida na forma de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qualquer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figura,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semelhante</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mulher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83589"/>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197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2\tema 12 ima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800708"/>
            <a:ext cx="6696744"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514350" indent="-514350">
              <a:buAutoNum type="alphaLcParenR"/>
            </a:pP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Existe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um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motivo. </a:t>
            </a:r>
            <a:b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b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Deuteronómio</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4:15-16</a:t>
            </a:r>
          </a:p>
          <a:p>
            <a:pPr marL="514350" indent="-514350">
              <a:buAutoNum type="alphaLcParenR"/>
            </a:pP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Deus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deseja</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que </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O</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adoremos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em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espírito</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e</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em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verdade</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João 4:24</a:t>
            </a:r>
          </a:p>
        </p:txBody>
      </p:sp>
      <p:sp>
        <p:nvSpPr>
          <p:cNvPr id="6" name="Rectangle 3"/>
          <p:cNvSpPr>
            <a:spLocks noChangeArrowheads="1"/>
          </p:cNvSpPr>
          <p:nvPr/>
        </p:nvSpPr>
        <p:spPr bwMode="auto">
          <a:xfrm>
            <a:off x="179512" y="2996952"/>
            <a:ext cx="5364596" cy="3060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“Deus é Espírito; e importa que os que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adoram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adorem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espírito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8" y="404106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274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1000"/>
                                        <p:tgtEl>
                                          <p:spTgt spid="4">
                                            <p:txEl>
                                              <p:pRg st="1" end="1"/>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2\tema 12 ima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800708"/>
            <a:ext cx="6696744"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514350" indent="-514350">
              <a:buAutoNum type="alphaLcParenR"/>
            </a:pP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Existe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um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motivo. </a:t>
            </a:r>
            <a:b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b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Deuteronómio</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4:15-16</a:t>
            </a:r>
          </a:p>
          <a:p>
            <a:pPr marL="514350" indent="-514350">
              <a:buAutoNum type="alphaLcParenR"/>
            </a:pP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Deus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deseja</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que O adoremos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em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espírito</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e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em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verdade</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João 4:24</a:t>
            </a:r>
          </a:p>
          <a:p>
            <a:pPr marL="514350" indent="-514350">
              <a:buAutoNum type="alphaLcParenR"/>
            </a:pP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O q</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ue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diz</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Bíblia</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sobre a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idolatria</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b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b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Isaías 44:9-10, (18-19).</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79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1000"/>
                                        <p:tgtEl>
                                          <p:spTgt spid="4">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1000"/>
                                        <p:tgtEl>
                                          <p:spTgt spid="4">
                                            <p:txEl>
                                              <p:pRg st="2" end="2"/>
                                            </p:txEl>
                                          </p:spTgt>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2\tema 12 ima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714443"/>
            <a:ext cx="8136396" cy="555887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“Todos os artífices de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imagens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escultura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vaidade</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mais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desejáveis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nenhum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préstimo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próprias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testemunhas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nada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vêem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entendem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sejam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envergonhados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forma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e funde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imagem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escultura, que é de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nenhum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préstimo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Isaías 44:9-10</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177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1516" y="1880828"/>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 que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proíbe</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o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terceiro</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endParaRPr lang="en-US" sz="66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871700" y="15263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3</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0102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012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2\tema 12 juram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6024" y="714443"/>
            <a:ext cx="4932040" cy="555887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tomarás 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terá</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 inocente o que tomar 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Êxodo</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20:7</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571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
        <p:nvSpPr>
          <p:cNvPr id="6" name="5 Rectángulo"/>
          <p:cNvSpPr/>
          <p:nvPr/>
        </p:nvSpPr>
        <p:spPr>
          <a:xfrm>
            <a:off x="431540" y="730685"/>
            <a:ext cx="7603194" cy="10772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3200" b="1" spc="50" dirty="0">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Deus é Santo e </a:t>
            </a:r>
            <a:r>
              <a:rPr lang="es-ES" sz="3200" b="1" spc="50" dirty="0" err="1">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deseja</a:t>
            </a:r>
            <a:r>
              <a:rPr lang="es-ES" sz="3200" b="1" spc="50" dirty="0">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 que </a:t>
            </a:r>
            <a:r>
              <a:rPr lang="es-ES" sz="3200" b="1" spc="50" dirty="0" err="1">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expressemos</a:t>
            </a:r>
            <a:r>
              <a:rPr lang="es-ES" sz="3200" b="1" spc="50" dirty="0">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 o </a:t>
            </a:r>
            <a:r>
              <a:rPr lang="es-ES" sz="3200" b="1" spc="50" dirty="0" err="1">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seu</a:t>
            </a:r>
            <a:r>
              <a:rPr lang="es-ES" sz="3200" b="1" spc="50" dirty="0">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 </a:t>
            </a:r>
            <a:r>
              <a:rPr lang="es-ES" sz="3200" b="1" spc="50" dirty="0" err="1">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nome</a:t>
            </a:r>
            <a:r>
              <a:rPr lang="es-ES" sz="3200" b="1" spc="50" dirty="0">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 </a:t>
            </a:r>
            <a:r>
              <a:rPr lang="es-ES" sz="3200" b="1" spc="50" dirty="0" err="1">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com</a:t>
            </a:r>
            <a:r>
              <a:rPr lang="es-ES" sz="3200" b="1" spc="50" dirty="0">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 </a:t>
            </a:r>
            <a:r>
              <a:rPr lang="es-ES" sz="3200" b="1" spc="50" dirty="0" err="1">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respeito</a:t>
            </a:r>
            <a:r>
              <a:rPr lang="es-ES" sz="3200" b="1" spc="50" dirty="0">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 </a:t>
            </a:r>
          </a:p>
        </p:txBody>
      </p:sp>
      <p:sp>
        <p:nvSpPr>
          <p:cNvPr id="9" name="8 Rectángulo"/>
          <p:cNvSpPr/>
          <p:nvPr/>
        </p:nvSpPr>
        <p:spPr>
          <a:xfrm>
            <a:off x="3023828" y="5976573"/>
            <a:ext cx="3315543"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Mateus</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5:34-37</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sp>
        <p:nvSpPr>
          <p:cNvPr id="8" name="Rectangle 3"/>
          <p:cNvSpPr>
            <a:spLocks noChangeArrowheads="1"/>
          </p:cNvSpPr>
          <p:nvPr/>
        </p:nvSpPr>
        <p:spPr bwMode="auto">
          <a:xfrm>
            <a:off x="-54823" y="1885072"/>
            <a:ext cx="9036496" cy="39964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vos digo que de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maneira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juréis;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pelo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é o trono de Deus;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pela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é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escabelo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pés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Jerusalém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é 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cidade</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grande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Rei</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jurarás pela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cabeça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podes tornar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cabelo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branco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preto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Seja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vosso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falar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Sim, sim,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o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passa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disto é de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procedência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maligna.”</a:t>
            </a:r>
          </a:p>
        </p:txBody>
      </p:sp>
    </p:spTree>
    <p:extLst>
      <p:ext uri="{BB962C8B-B14F-4D97-AF65-F5344CB8AC3E}">
        <p14:creationId xmlns:p14="http://schemas.microsoft.com/office/powerpoint/2010/main" val="2277541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3000"/>
                                        <p:tgtEl>
                                          <p:spTgt spid="8"/>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40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J:\Mis Docs\_Multimedia IMS\Curso Biblico PPS\Tema 12\tema 12 juram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95536" y="1050457"/>
            <a:ext cx="4536504" cy="2162519"/>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O q</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ue sucederá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com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os que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usam</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palavras</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ociosas? </a:t>
            </a:r>
            <a:r>
              <a:rPr lang="es-ES" sz="3600" b="1" i="1" spc="50" dirty="0" err="1">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Mateus</a:t>
            </a:r>
            <a:r>
              <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rPr>
              <a:t> 12:36</a:t>
            </a:r>
          </a:p>
        </p:txBody>
      </p:sp>
      <p:sp>
        <p:nvSpPr>
          <p:cNvPr id="6" name="Rectangle 3"/>
          <p:cNvSpPr>
            <a:spLocks noChangeArrowheads="1"/>
          </p:cNvSpPr>
          <p:nvPr/>
        </p:nvSpPr>
        <p:spPr bwMode="auto">
          <a:xfrm>
            <a:off x="395536" y="3284984"/>
            <a:ext cx="4644516" cy="266429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vos digo que de toda a palabra ociosa que 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homens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disserem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dar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conta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juízo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1" y="3272319"/>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749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1516" y="1880828"/>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 que ordena o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quarto</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endParaRPr lang="en-US" sz="66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403648" y="340654"/>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4</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3" y="3256995"/>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148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2\tema 12 sab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016642"/>
            <a:ext cx="8424936" cy="555887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Lembra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 do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sábado, para o santificar. Seis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trabalharás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farás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toda 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obra. Mas o sétimo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é o sábado do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farás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obra,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tu,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filho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filha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servo,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serva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animal,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estrangeiro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está dentro das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tuas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portas. Porque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seis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fez</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mar 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tudo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neles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sétimo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descansou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portanto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abençoou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sábado, e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santificou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Êxodo</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20:8-11</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317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2\titulo tema 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6"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12</a:t>
            </a:r>
          </a:p>
        </p:txBody>
      </p:sp>
      <p:sp>
        <p:nvSpPr>
          <p:cNvPr id="6" name="5 Rectángulo"/>
          <p:cNvSpPr/>
          <p:nvPr/>
        </p:nvSpPr>
        <p:spPr>
          <a:xfrm>
            <a:off x="107504" y="2024844"/>
            <a:ext cx="7560332" cy="31547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19900" b="1" dirty="0">
                <a:ln w="50800">
                  <a:solidFill>
                    <a:schemeClr val="tx1"/>
                  </a:solidFill>
                </a:ln>
                <a:blipFill>
                  <a:blip r:embed="rId4"/>
                  <a:tile tx="0" ty="0" sx="100000" sy="100000" flip="none" algn="tl"/>
                </a:blipFill>
                <a:effectLst>
                  <a:outerShdw blurRad="127000" dist="101600" dir="2700000" algn="tl" rotWithShape="0">
                    <a:prstClr val="black">
                      <a:alpha val="60000"/>
                    </a:prstClr>
                  </a:outerShdw>
                </a:effectLst>
              </a:rPr>
              <a:t>10-1=0</a:t>
            </a:r>
          </a:p>
        </p:txBody>
      </p:sp>
    </p:spTree>
    <p:extLst>
      <p:ext uri="{BB962C8B-B14F-4D97-AF65-F5344CB8AC3E}">
        <p14:creationId xmlns:p14="http://schemas.microsoft.com/office/powerpoint/2010/main" val="716217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500" fill="hold"/>
                                        <p:tgtEl>
                                          <p:spTgt spid="6"/>
                                        </p:tgtEl>
                                        <p:attrNameLst>
                                          <p:attrName>ppt_x</p:attrName>
                                        </p:attrNameLst>
                                      </p:cBhvr>
                                      <p:tavLst>
                                        <p:tav tm="0">
                                          <p:val>
                                            <p:strVal val="1+#ppt_w/2"/>
                                          </p:val>
                                        </p:tav>
                                        <p:tav tm="100000">
                                          <p:val>
                                            <p:strVal val="#ppt_x"/>
                                          </p:val>
                                        </p:tav>
                                      </p:tavLst>
                                    </p:anim>
                                    <p:anim calcmode="lin" valueType="num">
                                      <p:cBhvr additive="base">
                                        <p:cTn id="14"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2\reposo.jpg"/>
          <p:cNvPicPr>
            <a:picLocks noChangeAspect="1" noChangeArrowheads="1"/>
          </p:cNvPicPr>
          <p:nvPr/>
        </p:nvPicPr>
        <p:blipFill rotWithShape="1">
          <a:blip r:embed="rId3">
            <a:extLst>
              <a:ext uri="{28A0092B-C50C-407E-A947-70E740481C1C}">
                <a14:useLocalDpi xmlns:a14="http://schemas.microsoft.com/office/drawing/2010/main" val="0"/>
              </a:ext>
            </a:extLst>
          </a:blip>
          <a:srcRect b="243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80174" y="991225"/>
            <a:ext cx="8183651" cy="1446550"/>
          </a:xfrm>
          <a:prstGeom prst="rect">
            <a:avLst/>
          </a:prstGeom>
          <a:noFill/>
        </p:spPr>
        <p:txBody>
          <a:bodyPr wrap="none" rtlCol="0">
            <a:spAutoFit/>
            <a:scene3d>
              <a:camera prst="orthographicFront"/>
              <a:lightRig rig="glow" dir="tl">
                <a:rot lat="0" lon="0" rev="5400000"/>
              </a:lightRig>
            </a:scene3d>
            <a:sp3d contourW="19050">
              <a:bevelT w="31750" h="31750"/>
              <a:contourClr>
                <a:schemeClr val="tx1"/>
              </a:contourClr>
            </a:sp3d>
          </a:bodyPr>
          <a:lstStyle/>
          <a:p>
            <a:r>
              <a:rPr lang="es-ES" sz="8800" b="1" dirty="0">
                <a:ln w="11430"/>
                <a:gradFill flip="none" rotWithShape="1">
                  <a:gsLst>
                    <a:gs pos="16000">
                      <a:srgbClr val="03D4A8">
                        <a:lumMod val="70000"/>
                        <a:lumOff val="30000"/>
                        <a:alpha val="49000"/>
                      </a:srgbClr>
                    </a:gs>
                    <a:gs pos="34000">
                      <a:srgbClr val="21D6E0">
                        <a:alpha val="93000"/>
                      </a:srgbClr>
                    </a:gs>
                    <a:gs pos="67000">
                      <a:srgbClr val="0087E6">
                        <a:lumMod val="54000"/>
                        <a:alpha val="54000"/>
                      </a:srgbClr>
                    </a:gs>
                    <a:gs pos="90000">
                      <a:srgbClr val="005CBF">
                        <a:lumMod val="56000"/>
                      </a:srgbClr>
                    </a:gs>
                  </a:gsLst>
                  <a:lin ang="16200000" scaled="1"/>
                  <a:tileRect/>
                </a:gradFill>
                <a:effectLst>
                  <a:outerShdw blurRad="80000" dist="63500" dir="5040000" algn="tl">
                    <a:srgbClr val="000000">
                      <a:alpha val="95000"/>
                    </a:srgbClr>
                  </a:outerShdw>
                </a:effectLst>
                <a:latin typeface="Chopin Script" pitchFamily="2" charset="0"/>
              </a:rPr>
              <a:t>Sábado = </a:t>
            </a:r>
            <a:r>
              <a:rPr lang="es-ES" sz="8800" b="1" dirty="0" err="1">
                <a:ln w="11430"/>
                <a:gradFill flip="none" rotWithShape="1">
                  <a:gsLst>
                    <a:gs pos="16000">
                      <a:srgbClr val="03D4A8">
                        <a:lumMod val="70000"/>
                        <a:lumOff val="30000"/>
                        <a:alpha val="49000"/>
                      </a:srgbClr>
                    </a:gs>
                    <a:gs pos="34000">
                      <a:srgbClr val="21D6E0">
                        <a:alpha val="93000"/>
                      </a:srgbClr>
                    </a:gs>
                    <a:gs pos="67000">
                      <a:srgbClr val="0087E6">
                        <a:lumMod val="54000"/>
                        <a:alpha val="54000"/>
                      </a:srgbClr>
                    </a:gs>
                    <a:gs pos="90000">
                      <a:srgbClr val="005CBF">
                        <a:lumMod val="56000"/>
                      </a:srgbClr>
                    </a:gs>
                  </a:gsLst>
                  <a:lin ang="16200000" scaled="1"/>
                  <a:tileRect/>
                </a:gradFill>
                <a:effectLst>
                  <a:outerShdw blurRad="80000" dist="63500" dir="5040000" algn="tl">
                    <a:srgbClr val="000000">
                      <a:alpha val="95000"/>
                    </a:srgbClr>
                  </a:outerShdw>
                </a:effectLst>
                <a:latin typeface="Chopin Script" pitchFamily="2" charset="0"/>
              </a:rPr>
              <a:t>Repouso</a:t>
            </a:r>
            <a:endParaRPr lang="es-ES" sz="8800" b="1" dirty="0">
              <a:ln w="11430"/>
              <a:gradFill flip="none" rotWithShape="1">
                <a:gsLst>
                  <a:gs pos="16000">
                    <a:srgbClr val="03D4A8">
                      <a:lumMod val="70000"/>
                      <a:lumOff val="30000"/>
                      <a:alpha val="49000"/>
                    </a:srgbClr>
                  </a:gs>
                  <a:gs pos="34000">
                    <a:srgbClr val="21D6E0">
                      <a:alpha val="93000"/>
                    </a:srgbClr>
                  </a:gs>
                  <a:gs pos="67000">
                    <a:srgbClr val="0087E6">
                      <a:lumMod val="54000"/>
                      <a:alpha val="54000"/>
                    </a:srgbClr>
                  </a:gs>
                  <a:gs pos="90000">
                    <a:srgbClr val="005CBF">
                      <a:lumMod val="56000"/>
                    </a:srgbClr>
                  </a:gs>
                </a:gsLst>
                <a:lin ang="16200000" scaled="1"/>
                <a:tileRect/>
              </a:gradFill>
              <a:effectLst>
                <a:outerShdw blurRad="80000" dist="63500" dir="5040000" algn="tl">
                  <a:srgbClr val="000000">
                    <a:alpha val="95000"/>
                  </a:srgbClr>
                </a:outerShdw>
              </a:effectLst>
              <a:latin typeface="Chopin Script" pitchFamily="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7719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46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1516" y="1880828"/>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quem</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devemos</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b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honrar segundo o quinto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t>
            </a:r>
            <a:endParaRPr lang="en-US" sz="66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619672" y="384583"/>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5</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069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2\tema 12 fami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7" y="1261631"/>
            <a:ext cx="4176463" cy="433473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“Honra 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pai</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mãe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que se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prolonguem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te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dá</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Êxodo</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20:12</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239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2065005"/>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 sexto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b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Não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matarás". </a:t>
            </a:r>
            <a:r>
              <a:rPr lang="es-ES" sz="44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Êxodo</a:t>
            </a:r>
            <a:r>
              <a:rPr lang="es-ES" sz="44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20:13.</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O 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inclui</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este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segundo o alcance espiritual que </a:t>
            </a:r>
            <a:b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lhe</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deu</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Jesus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endParaRPr lang="en-US" sz="60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871700" y="440668"/>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6</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48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12\tema 12 solda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 y="15748"/>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1540" y="2065005"/>
            <a:ext cx="5148572"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Não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temos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o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direito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de tirar a vida de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ninguém</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b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nem</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sequer</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nossa</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t>
            </a:r>
          </a:p>
        </p:txBody>
      </p:sp>
      <p:sp>
        <p:nvSpPr>
          <p:cNvPr id="5" name="Rectangle 18" hidden="1"/>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6</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682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5475"/>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975"/>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2\tema 12 solda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 y="940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1500" y="1326511"/>
            <a:ext cx="6516723" cy="433473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Ouvistes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dito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olho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olho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dente por dente. Eu,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vos digo 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resistais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mal; mas, se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qualquer</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bater</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face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direita</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oferece-lhe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outra</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Mateus</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5:38-39</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109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2\tema 12 solda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 y="940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496" y="1306747"/>
            <a:ext cx="7452828" cy="514658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Ouvistes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dito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Amarás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próximo, e odiarás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inimigo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Eu,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vos digo: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Amai</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vossos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inimigos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bendizei</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que vos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maldizem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fazei</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vos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odeiam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orai</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pelos que vos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maltratam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vos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perseguem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sejais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filhos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vosso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Pai</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está nos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faz que o sol se levante sobre 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maus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bons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chuva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desça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justos e injustos.”</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Mateus</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5:43-45 </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sp>
        <p:nvSpPr>
          <p:cNvPr id="7" name="6 CuadroTexto"/>
          <p:cNvSpPr txBox="1"/>
          <p:nvPr/>
        </p:nvSpPr>
        <p:spPr>
          <a:xfrm>
            <a:off x="272371" y="781544"/>
            <a:ext cx="7215953" cy="523220"/>
          </a:xfrm>
          <a:prstGeom prst="rect">
            <a:avLst/>
          </a:prstGeom>
          <a:noFill/>
        </p:spPr>
        <p:txBody>
          <a:bodyPr wrap="square" rtlCol="0">
            <a:spAutoFit/>
          </a:bodyPr>
          <a:lstStyle/>
          <a:p>
            <a:r>
              <a:rPr lang="es-ES_tradnl" sz="2800" b="1" dirty="0" err="1">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Não</a:t>
            </a:r>
            <a:r>
              <a:rPr lang="es-ES_tradnl"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 </a:t>
            </a:r>
            <a:r>
              <a:rPr lang="es-ES_tradnl" sz="2800" b="1" dirty="0" err="1">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fazer</a:t>
            </a:r>
            <a:r>
              <a:rPr lang="es-ES_tradnl"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 uso e porte de armas</a:t>
            </a:r>
            <a:endParaRPr lang="es-ES"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ea typeface="Adobe Gothic Std B" pitchFamily="34" charset="-128"/>
              <a:cs typeface="Consolas" pitchFamily="49" charset="0"/>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708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16" presetClass="emph" presetSubtype="0" fill="hold" grpId="0" nodeType="afterEffect">
                                  <p:stCondLst>
                                    <p:cond delay="0"/>
                                  </p:stCondLst>
                                  <p:iterate type="lt">
                                    <p:tmPct val="4000"/>
                                  </p:iterate>
                                  <p:childTnLst>
                                    <p:set>
                                      <p:cBhvr override="childStyle">
                                        <p:cTn id="14" dur="1000" fill="hold"/>
                                        <p:tgtEl>
                                          <p:spTgt spid="7"/>
                                        </p:tgtEl>
                                        <p:attrNameLst>
                                          <p:attrName>style.color</p:attrName>
                                        </p:attrNameLst>
                                      </p:cBhvr>
                                      <p:to>
                                        <p:clrVal>
                                          <a:srgbClr val="FF0000"/>
                                        </p:clrVal>
                                      </p:to>
                                    </p:set>
                                    <p:set>
                                      <p:cBhvr>
                                        <p:cTn id="15" dur="1000" fill="hold"/>
                                        <p:tgtEl>
                                          <p:spTgt spid="7"/>
                                        </p:tgtEl>
                                        <p:attrNameLst>
                                          <p:attrName>fillcolor</p:attrName>
                                        </p:attrNameLst>
                                      </p:cBhvr>
                                      <p:to>
                                        <p:clrVal>
                                          <a:srgbClr val="FF0000"/>
                                        </p:clrVal>
                                      </p:to>
                                    </p:set>
                                    <p:set>
                                      <p:cBhvr>
                                        <p:cTn id="16" dur="1000" fill="hold"/>
                                        <p:tgtEl>
                                          <p:spTgt spid="7"/>
                                        </p:tgtEl>
                                        <p:attrNameLst>
                                          <p:attrName>fill.type</p:attrName>
                                        </p:attrNameLst>
                                      </p:cBhvr>
                                      <p:to>
                                        <p:strVal val="solid"/>
                                      </p:to>
                                    </p:set>
                                  </p:childTnLst>
                                </p:cTn>
                              </p:par>
                            </p:childTnLst>
                          </p:cTn>
                        </p:par>
                        <p:par>
                          <p:cTn id="17" fill="hold">
                            <p:stCondLst>
                              <p:cond delay="642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2\tema 12 enoja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 y="1016732"/>
            <a:ext cx="7056277" cy="56612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Ouvistes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dito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antigos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matarás; mas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qualquer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matar será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réu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juízo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Eu,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vos digo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qualquer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motivo, se encolerizar contra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irmão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será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réu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juízo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qualquer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irmão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Raca, será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réu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sinédrio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qualquer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lhe</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Louco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será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réu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fogo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inferno.”</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Mateus</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5:21, 22</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sp>
        <p:nvSpPr>
          <p:cNvPr id="2" name="1 CuadroTexto"/>
          <p:cNvSpPr txBox="1"/>
          <p:nvPr/>
        </p:nvSpPr>
        <p:spPr>
          <a:xfrm>
            <a:off x="258391" y="923812"/>
            <a:ext cx="7215953" cy="523220"/>
          </a:xfrm>
          <a:prstGeom prst="rect">
            <a:avLst/>
          </a:prstGeom>
          <a:noFill/>
        </p:spPr>
        <p:txBody>
          <a:bodyPr wrap="square" rtlCol="0">
            <a:spAutoFit/>
          </a:bodyPr>
          <a:lstStyle/>
          <a:p>
            <a:r>
              <a:rPr lang="es-ES_tradnl" sz="2800" b="1" dirty="0" err="1">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Não</a:t>
            </a:r>
            <a:r>
              <a:rPr lang="es-ES_tradnl"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 odiar, insultar </a:t>
            </a:r>
            <a:r>
              <a:rPr lang="es-ES_tradnl" sz="2800" b="1" dirty="0" err="1">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ou</a:t>
            </a:r>
            <a:r>
              <a:rPr lang="es-ES_tradnl"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 guardar rancor</a:t>
            </a:r>
            <a:endParaRPr lang="es-ES"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ea typeface="Adobe Gothic Std B" pitchFamily="34" charset="-128"/>
              <a:cs typeface="Consolas" pitchFamily="49"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003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16" presetClass="emph" presetSubtype="0" fill="hold" grpId="0" nodeType="afterEffect">
                                  <p:stCondLst>
                                    <p:cond delay="0"/>
                                  </p:stCondLst>
                                  <p:iterate type="lt">
                                    <p:tmPct val="4000"/>
                                  </p:iterate>
                                  <p:childTnLst>
                                    <p:set>
                                      <p:cBhvr override="childStyle">
                                        <p:cTn id="14" dur="1000" fill="hold"/>
                                        <p:tgtEl>
                                          <p:spTgt spid="2"/>
                                        </p:tgtEl>
                                        <p:attrNameLst>
                                          <p:attrName>style.color</p:attrName>
                                        </p:attrNameLst>
                                      </p:cBhvr>
                                      <p:to>
                                        <p:clrVal>
                                          <a:srgbClr val="FF0000"/>
                                        </p:clrVal>
                                      </p:to>
                                    </p:set>
                                    <p:set>
                                      <p:cBhvr>
                                        <p:cTn id="15" dur="1000" fill="hold"/>
                                        <p:tgtEl>
                                          <p:spTgt spid="2"/>
                                        </p:tgtEl>
                                        <p:attrNameLst>
                                          <p:attrName>fillcolor</p:attrName>
                                        </p:attrNameLst>
                                      </p:cBhvr>
                                      <p:to>
                                        <p:clrVal>
                                          <a:srgbClr val="FF0000"/>
                                        </p:clrVal>
                                      </p:to>
                                    </p:set>
                                    <p:set>
                                      <p:cBhvr>
                                        <p:cTn id="16" dur="1000" fill="hold"/>
                                        <p:tgtEl>
                                          <p:spTgt spid="2"/>
                                        </p:tgtEl>
                                        <p:attrNameLst>
                                          <p:attrName>fill.type</p:attrName>
                                        </p:attrNameLst>
                                      </p:cBhvr>
                                      <p:to>
                                        <p:strVal val="solid"/>
                                      </p:to>
                                    </p:set>
                                  </p:childTnLst>
                                </p:cTn>
                              </p:par>
                            </p:childTnLst>
                          </p:cTn>
                        </p:par>
                        <p:par>
                          <p:cTn id="17" fill="hold">
                            <p:stCondLst>
                              <p:cond delay="6740"/>
                            </p:stCondLst>
                            <p:childTnLst>
                              <p:par>
                                <p:cTn id="18" presetID="2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2\tema 12 salu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1744" y="1626849"/>
            <a:ext cx="7452828" cy="426935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sabeis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vós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sois o templo de Deus e que o Espírito de Deus habita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vós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alguém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destruir o templo de Deus, Deus o destruirá; porque o templo de Deus, que sois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vós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é santo.”</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1 Corintios 3:16-17</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sp>
        <p:nvSpPr>
          <p:cNvPr id="6" name="5 CuadroTexto"/>
          <p:cNvSpPr txBox="1"/>
          <p:nvPr/>
        </p:nvSpPr>
        <p:spPr>
          <a:xfrm>
            <a:off x="264752" y="1083071"/>
            <a:ext cx="7215953" cy="523220"/>
          </a:xfrm>
          <a:prstGeom prst="rect">
            <a:avLst/>
          </a:prstGeom>
          <a:noFill/>
        </p:spPr>
        <p:txBody>
          <a:bodyPr wrap="square" rtlCol="0">
            <a:spAutoFit/>
          </a:bodyPr>
          <a:lstStyle/>
          <a:p>
            <a:r>
              <a:rPr lang="es-ES" sz="2800" b="1" dirty="0" err="1">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Não</a:t>
            </a:r>
            <a:r>
              <a:rPr lang="es-ES"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 violar as </a:t>
            </a:r>
            <a:r>
              <a:rPr lang="es-ES" sz="2800" b="1" dirty="0" err="1">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leis</a:t>
            </a:r>
            <a:r>
              <a:rPr lang="es-ES"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 da </a:t>
            </a:r>
            <a:r>
              <a:rPr lang="es-ES" sz="2800" b="1" dirty="0" err="1">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nossa</a:t>
            </a:r>
            <a:r>
              <a:rPr lang="es-ES"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 </a:t>
            </a:r>
            <a:r>
              <a:rPr lang="es-ES" sz="2800" b="1" dirty="0" err="1">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saúde</a:t>
            </a:r>
            <a:r>
              <a:rPr lang="es-ES"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 </a:t>
            </a:r>
            <a:endParaRPr lang="es-ES"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ea typeface="Adobe Gothic Std B" pitchFamily="34" charset="-128"/>
              <a:cs typeface="Consolas" pitchFamily="49" charset="0"/>
            </a:endParaRP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4664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16" presetClass="emph" presetSubtype="0" fill="hold" grpId="0" nodeType="afterEffect">
                                  <p:stCondLst>
                                    <p:cond delay="0"/>
                                  </p:stCondLst>
                                  <p:iterate type="lt">
                                    <p:tmPct val="4000"/>
                                  </p:iterate>
                                  <p:childTnLst>
                                    <p:set>
                                      <p:cBhvr override="childStyle">
                                        <p:cTn id="14" dur="1000" fill="hold"/>
                                        <p:tgtEl>
                                          <p:spTgt spid="6"/>
                                        </p:tgtEl>
                                        <p:attrNameLst>
                                          <p:attrName>style.color</p:attrName>
                                        </p:attrNameLst>
                                      </p:cBhvr>
                                      <p:to>
                                        <p:clrVal>
                                          <a:srgbClr val="FF0000"/>
                                        </p:clrVal>
                                      </p:to>
                                    </p:set>
                                    <p:set>
                                      <p:cBhvr>
                                        <p:cTn id="15" dur="1000" fill="hold"/>
                                        <p:tgtEl>
                                          <p:spTgt spid="6"/>
                                        </p:tgtEl>
                                        <p:attrNameLst>
                                          <p:attrName>fillcolor</p:attrName>
                                        </p:attrNameLst>
                                      </p:cBhvr>
                                      <p:to>
                                        <p:clrVal>
                                          <a:srgbClr val="FF0000"/>
                                        </p:clrVal>
                                      </p:to>
                                    </p:set>
                                    <p:set>
                                      <p:cBhvr>
                                        <p:cTn id="16" dur="1000" fill="hold"/>
                                        <p:tgtEl>
                                          <p:spTgt spid="6"/>
                                        </p:tgtEl>
                                        <p:attrNameLst>
                                          <p:attrName>fill.type</p:attrName>
                                        </p:attrNameLst>
                                      </p:cBhvr>
                                      <p:to>
                                        <p:strVal val="solid"/>
                                      </p:to>
                                    </p:set>
                                  </p:childTnLst>
                                </p:cTn>
                              </p:par>
                            </p:childTnLst>
                          </p:cTn>
                        </p:par>
                        <p:par>
                          <p:cTn id="17" fill="hold">
                            <p:stCondLst>
                              <p:cond delay="654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2065005"/>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 sétimo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diz</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t>
            </a:r>
          </a:p>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Não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cometerás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adultério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t>
            </a:r>
          </a:p>
          <a:p>
            <a:pPr algn="ctr"/>
            <a:r>
              <a:rPr lang="en-US" sz="48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Êxodo</a:t>
            </a:r>
            <a:r>
              <a:rPr lang="en-US" sz="48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20:14</a:t>
            </a:r>
            <a:endParaRPr lang="en-US" sz="48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727684" y="440668"/>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7</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 y="334106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893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61509" y="1859338"/>
            <a:ext cx="8820980" cy="3139321"/>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6600" b="1" dirty="0">
                <a:ln w="38100" cap="rnd" cmpd="sng">
                  <a:solidFill>
                    <a:srgbClr val="FFC000"/>
                  </a:solidFill>
                  <a:prstDash val="solid"/>
                  <a:round/>
                </a:ln>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t>RESPEITEMOS </a:t>
            </a:r>
            <a:br>
              <a:rPr lang="es-ES" sz="6600" b="1" dirty="0">
                <a:ln w="38100" cap="rnd" cmpd="sng">
                  <a:solidFill>
                    <a:srgbClr val="FFC000"/>
                  </a:solidFill>
                  <a:prstDash val="solid"/>
                  <a:round/>
                </a:ln>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br>
            <a:r>
              <a:rPr lang="es-ES" sz="6600" b="1" dirty="0">
                <a:ln w="38100" cap="rnd" cmpd="sng">
                  <a:solidFill>
                    <a:srgbClr val="FFC000"/>
                  </a:solidFill>
                  <a:prstDash val="solid"/>
                  <a:round/>
                </a:ln>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t>O QUE </a:t>
            </a:r>
          </a:p>
          <a:p>
            <a:pPr algn="ctr"/>
            <a:r>
              <a:rPr lang="es-ES" sz="6600" b="1" dirty="0">
                <a:ln w="38100" cap="rnd" cmpd="sng">
                  <a:solidFill>
                    <a:srgbClr val="FFC000"/>
                  </a:solidFill>
                  <a:prstDash val="solid"/>
                  <a:round/>
                </a:ln>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t>DISSE DEUS </a:t>
            </a: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08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2065005"/>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 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disse</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Jesus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sobre os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olhares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pensamentos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impuros? </a:t>
            </a:r>
            <a:endParaRPr lang="en-US" sz="48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27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2\tema 12 pare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496" y="1326511"/>
            <a:ext cx="4860540" cy="433473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Ouvistes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dito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antigos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cometerás adulterio. Eu,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vos digo, 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qualquer</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atentar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numa</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mulher</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cobiçar</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já</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coração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cometeu</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adultério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Mateus</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5:27-28</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7174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2065005"/>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Será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correto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recrear-nos </a:t>
            </a:r>
            <a:b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vendo cenas de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violência</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b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ou</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de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infidelidade</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matrimonial,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ainda</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sejam</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fictícias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endParaRPr lang="en-US" sz="48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997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2\tema 12 pare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496" y="1326511"/>
            <a:ext cx="5112568" cy="433473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Quanto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mais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irmãos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que é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verdadeiro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que é honesto,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que é justo,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que é puro,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que é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amável</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que é de boa fama, se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alguma</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virtude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se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algum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louvor</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nisso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pensai</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Filipenses 4:8</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746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2065005"/>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 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proíbe</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o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oitavo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t>
            </a:r>
            <a:endParaRPr lang="en-US" sz="48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871700" y="368660"/>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8</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76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J:\Mis Docs\_Multimedia IMS\Curso Biblico PPS\Tema 12\tema 12 ladr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5"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084598" y="1736812"/>
            <a:ext cx="4259710" cy="170644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furtarás</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Êxodo</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20:15</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688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2065005"/>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 nono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b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Não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dirás falso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testemunho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contra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teu</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próximo.” </a:t>
            </a:r>
            <a:r>
              <a:rPr lang="es-ES" sz="44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Êxodo</a:t>
            </a:r>
            <a:r>
              <a:rPr lang="es-ES" sz="44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20:16.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Quem</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será excluido </a:t>
            </a:r>
            <a:b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da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salvação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endParaRPr lang="en-US" sz="48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907704" y="568760"/>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9</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099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2\tema 12 menti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5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95536" y="1736812"/>
            <a:ext cx="4696476" cy="37804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Ficarão</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fora</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cães</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os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feiticeiros</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os que se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prostituem</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os homicidas, e os idólatras, </a:t>
            </a:r>
            <a:r>
              <a:rPr lang="es-ES" sz="36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qualquer</a:t>
            </a:r>
            <a:r>
              <a:rPr lang="es-ES" sz="36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ame e comete a mentira</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Apocalipse</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22:15 </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2" y="332098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19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2065005"/>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 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proíbe</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o décimo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p>
        </p:txBody>
      </p:sp>
      <p:sp>
        <p:nvSpPr>
          <p:cNvPr id="5" name="Rectangle 18"/>
          <p:cNvSpPr>
            <a:spLocks noChangeArrowheads="1"/>
          </p:cNvSpPr>
          <p:nvPr/>
        </p:nvSpPr>
        <p:spPr bwMode="auto">
          <a:xfrm>
            <a:off x="213285" y="260648"/>
            <a:ext cx="9144000"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10</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4341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J:\Mis Docs\_Multimedia IMS\Curso Biblico PPS\Tema 12\tema 12 codic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304764"/>
            <a:ext cx="62641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cobiçarás</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casa do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próximo,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cobiçarás</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mulher</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próximo,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servo,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serva</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boi</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jumento,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coisa</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alguma</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próximo.”</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Êxodo</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20:17</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1249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224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1516" y="1812977"/>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 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diz</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Bíblia</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daquele</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despreza</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um</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dos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t>
            </a:r>
            <a:endParaRPr lang="en-US" sz="60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931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0020" y="188640"/>
            <a:ext cx="8784468" cy="6408712"/>
          </a:xfrm>
          <a:prstGeom prst="rect">
            <a:avLst/>
          </a:prstGeom>
          <a:solidFill>
            <a:srgbClr val="FFFFFF">
              <a:alpha val="50196"/>
            </a:srgbClr>
          </a:solidFill>
          <a:ln>
            <a:no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AR"/>
          </a:p>
        </p:txBody>
      </p:sp>
      <p:sp>
        <p:nvSpPr>
          <p:cNvPr id="4" name="3 Rectángulo"/>
          <p:cNvSpPr/>
          <p:nvPr/>
        </p:nvSpPr>
        <p:spPr>
          <a:xfrm>
            <a:off x="359532" y="292810"/>
            <a:ext cx="5040560" cy="6401753"/>
          </a:xfrm>
          <a:prstGeom prst="rect">
            <a:avLst/>
          </a:prstGeom>
          <a:ln>
            <a:noFill/>
          </a:ln>
        </p:spPr>
        <p:txBody>
          <a:bodyPr wrap="square">
            <a:spAutoFit/>
          </a:bodyPr>
          <a:lstStyle/>
          <a:p>
            <a:r>
              <a:rPr lang="es-ES"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OS DEZ MANDAMENTOS</a:t>
            </a:r>
            <a:endParaRPr lang="es-AR"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endParaRPr>
          </a:p>
          <a:p>
            <a:r>
              <a:rPr lang="es-ES" b="1" dirty="0">
                <a:solidFill>
                  <a:srgbClr val="C00000"/>
                </a:solidFill>
                <a:latin typeface="Franklin Gothic Medium Cond" panose="020B0606030402020204" pitchFamily="34" charset="0"/>
              </a:rPr>
              <a:t>Segundo a Biblia: </a:t>
            </a:r>
            <a:r>
              <a:rPr lang="es-ES" b="1" dirty="0" err="1">
                <a:solidFill>
                  <a:srgbClr val="C00000"/>
                </a:solidFill>
                <a:latin typeface="Franklin Gothic Medium Cond" panose="020B0606030402020204" pitchFamily="34" charset="0"/>
              </a:rPr>
              <a:t>Êxodo</a:t>
            </a:r>
            <a:r>
              <a:rPr lang="es-ES" b="1" dirty="0">
                <a:solidFill>
                  <a:srgbClr val="C00000"/>
                </a:solidFill>
                <a:latin typeface="Franklin Gothic Medium Cond" panose="020B0606030402020204" pitchFamily="34" charset="0"/>
              </a:rPr>
              <a:t> 20:3-17</a:t>
            </a:r>
            <a:endParaRPr lang="es-AR" b="1" dirty="0">
              <a:solidFill>
                <a:srgbClr val="C00000"/>
              </a:solidFill>
              <a:latin typeface="Franklin Gothic Medium Cond" panose="020B0606030402020204" pitchFamily="34" charset="0"/>
            </a:endParaRPr>
          </a:p>
          <a:p>
            <a:pPr fontAlgn="base"/>
            <a:r>
              <a:rPr lang="pt-PT" sz="1600" b="1" dirty="0">
                <a:solidFill>
                  <a:srgbClr val="FF0000"/>
                </a:solidFill>
              </a:rPr>
              <a:t>1. </a:t>
            </a:r>
            <a:r>
              <a:rPr lang="pt-PT" sz="1600" dirty="0"/>
              <a:t>Não terás outros deuses diante de mim.</a:t>
            </a:r>
          </a:p>
          <a:p>
            <a:pPr fontAlgn="base"/>
            <a:endParaRPr lang="pt-PT" sz="800" dirty="0"/>
          </a:p>
          <a:p>
            <a:pPr fontAlgn="base"/>
            <a:r>
              <a:rPr lang="pt-PT" sz="1600" b="1" dirty="0">
                <a:solidFill>
                  <a:srgbClr val="FF0000"/>
                </a:solidFill>
              </a:rPr>
              <a:t>2.</a:t>
            </a:r>
            <a:r>
              <a:rPr lang="pt-PT" sz="1600" dirty="0"/>
              <a:t>Não farás para ti imagem de escultura, nem alguma semelhança do que há em cima nos céus, nem em baixo na terra, nem nas águas debaixo da terra. Não te encurvarás a elas nem as servirás; porque eu, o SENHOR teu Deus, sou Deus zeloso, que visito a iniquidade dos pais nos filhos, até a terceira e quarta geração daqueles que me odeiam. E faço misericórdia a milhares dos que me amam e aos que guardam os meus mandamentos.</a:t>
            </a:r>
          </a:p>
          <a:p>
            <a:pPr fontAlgn="base"/>
            <a:endParaRPr lang="pt-PT" sz="800" dirty="0"/>
          </a:p>
          <a:p>
            <a:pPr fontAlgn="base"/>
            <a:r>
              <a:rPr lang="pt-PT" sz="1600" b="1" dirty="0">
                <a:solidFill>
                  <a:srgbClr val="FF0000"/>
                </a:solidFill>
              </a:rPr>
              <a:t>3. </a:t>
            </a:r>
            <a:r>
              <a:rPr lang="pt-PT" sz="1600" dirty="0"/>
              <a:t>Não tomarás o nome do SENHOR teu Deus em vão; porque o SENHOR não terá por inocente o que tomar o seu nome em vão.</a:t>
            </a:r>
          </a:p>
          <a:p>
            <a:pPr fontAlgn="base"/>
            <a:endParaRPr lang="pt-PT" sz="800" dirty="0"/>
          </a:p>
          <a:p>
            <a:pPr fontAlgn="base"/>
            <a:r>
              <a:rPr lang="pt-PT" sz="1600" b="1" dirty="0">
                <a:solidFill>
                  <a:srgbClr val="FF0000"/>
                </a:solidFill>
              </a:rPr>
              <a:t>4. </a:t>
            </a:r>
            <a:r>
              <a:rPr lang="pt-PT" sz="1600" dirty="0"/>
              <a:t>Lembra-te do dia do sábado, para o santificar. Seis dias trabalharás, e farás toda a tua obra. Mas o sétimo dia é o sábado do SENHOR teu Deus; não farás nenhuma obra, nem tu, nem teu filho, nem tua filha, nem o teu servo, nem a tua serva, nem o teu animal, nem o teu estrangeiro, que está dentro das tuas portas. Porque em seis dias fez o SENHOR os céus e a terra, o mar e tudo que neles há, e ao sétimo dia descansou; portanto abençoou o SENHOR o dia do sábado, e o santificou.</a:t>
            </a:r>
          </a:p>
        </p:txBody>
      </p:sp>
      <p:sp>
        <p:nvSpPr>
          <p:cNvPr id="5" name="4 Rectángulo"/>
          <p:cNvSpPr/>
          <p:nvPr/>
        </p:nvSpPr>
        <p:spPr>
          <a:xfrm>
            <a:off x="5760132" y="632291"/>
            <a:ext cx="3060340" cy="3970318"/>
          </a:xfrm>
          <a:prstGeom prst="rect">
            <a:avLst/>
          </a:prstGeom>
        </p:spPr>
        <p:txBody>
          <a:bodyPr wrap="square">
            <a:spAutoFit/>
          </a:bodyPr>
          <a:lstStyle/>
          <a:p>
            <a:r>
              <a:rPr lang="pt-PT" b="1" dirty="0">
                <a:solidFill>
                  <a:srgbClr val="C00000"/>
                </a:solidFill>
                <a:latin typeface="Franklin Gothic Medium Cond" panose="020B0606030402020204" pitchFamily="34" charset="0"/>
              </a:rPr>
              <a:t>Segundo o catolicismo</a:t>
            </a:r>
            <a:endParaRPr lang="es-AR" b="1" dirty="0">
              <a:solidFill>
                <a:srgbClr val="C00000"/>
              </a:solidFill>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1. </a:t>
            </a:r>
            <a:r>
              <a:rPr lang="es-ES" b="1" dirty="0">
                <a:latin typeface="Franklin Gothic Medium Cond" panose="020B0606030402020204" pitchFamily="34" charset="0"/>
              </a:rPr>
              <a:t>Amarás a Deus sobre todas as </a:t>
            </a:r>
            <a:r>
              <a:rPr lang="es-ES" b="1" dirty="0" err="1">
                <a:latin typeface="Franklin Gothic Medium Cond" panose="020B0606030402020204" pitchFamily="34" charset="0"/>
              </a:rPr>
              <a:t>coisas</a:t>
            </a:r>
            <a:r>
              <a:rPr lang="es-ES" b="1" dirty="0">
                <a:latin typeface="Franklin Gothic Medium Cond" panose="020B0606030402020204" pitchFamily="34" charset="0"/>
              </a:rPr>
              <a:t>.</a:t>
            </a:r>
            <a:endParaRPr lang="es-AR" b="1" dirty="0">
              <a:latin typeface="Franklin Gothic Medium Cond" panose="020B0606030402020204" pitchFamily="34" charset="0"/>
            </a:endParaRPr>
          </a:p>
          <a:p>
            <a:r>
              <a:rPr lang="es-ES" b="1" dirty="0">
                <a:latin typeface="Franklin Gothic Medium Cond" panose="020B0606030402020204" pitchFamily="34" charset="0"/>
              </a:rPr>
              <a:t> </a:t>
            </a:r>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2. </a:t>
            </a:r>
            <a:r>
              <a:rPr lang="es-ES" b="1" dirty="0" err="1">
                <a:latin typeface="Franklin Gothic Medium Cond" panose="020B0606030402020204" pitchFamily="34" charset="0"/>
              </a:rPr>
              <a:t>Não</a:t>
            </a:r>
            <a:r>
              <a:rPr lang="es-ES" b="1" dirty="0">
                <a:latin typeface="Franklin Gothic Medium Cond" panose="020B0606030402020204" pitchFamily="34" charset="0"/>
              </a:rPr>
              <a:t> tomarás o </a:t>
            </a:r>
            <a:r>
              <a:rPr lang="es-ES" b="1" dirty="0" err="1">
                <a:latin typeface="Franklin Gothic Medium Cond" panose="020B0606030402020204" pitchFamily="34" charset="0"/>
              </a:rPr>
              <a:t>nome</a:t>
            </a:r>
            <a:r>
              <a:rPr lang="es-ES" b="1" dirty="0">
                <a:latin typeface="Franklin Gothic Medium Cond" panose="020B0606030402020204" pitchFamily="34" charset="0"/>
              </a:rPr>
              <a:t> de Deus </a:t>
            </a:r>
            <a:r>
              <a:rPr lang="es-ES" b="1" dirty="0" err="1">
                <a:latin typeface="Franklin Gothic Medium Cond" panose="020B0606030402020204" pitchFamily="34" charset="0"/>
              </a:rPr>
              <a:t>em</a:t>
            </a:r>
            <a:r>
              <a:rPr lang="es-ES" b="1" dirty="0">
                <a:latin typeface="Franklin Gothic Medium Cond" panose="020B0606030402020204" pitchFamily="34" charset="0"/>
              </a:rPr>
              <a:t> </a:t>
            </a:r>
            <a:r>
              <a:rPr lang="es-ES" b="1" dirty="0" err="1">
                <a:latin typeface="Franklin Gothic Medium Cond" panose="020B0606030402020204" pitchFamily="34" charset="0"/>
              </a:rPr>
              <a:t>vão</a:t>
            </a:r>
            <a:r>
              <a:rPr lang="es-ES" b="1" dirty="0">
                <a:latin typeface="Franklin Gothic Medium Cond" panose="020B0606030402020204" pitchFamily="34" charset="0"/>
              </a:rPr>
              <a:t>.</a:t>
            </a:r>
            <a:endParaRPr lang="es-AR" b="1" dirty="0">
              <a:latin typeface="Franklin Gothic Medium Cond" panose="020B0606030402020204" pitchFamily="34" charset="0"/>
            </a:endParaRPr>
          </a:p>
          <a:p>
            <a:r>
              <a:rPr lang="es-ES" b="1" dirty="0">
                <a:latin typeface="Franklin Gothic Medium Cond" panose="020B0606030402020204" pitchFamily="34" charset="0"/>
              </a:rPr>
              <a:t> </a:t>
            </a:r>
          </a:p>
          <a:p>
            <a:endParaRPr lang="es-ES" b="1" dirty="0">
              <a:latin typeface="Franklin Gothic Medium Cond" panose="020B0606030402020204" pitchFamily="34" charset="0"/>
            </a:endParaRPr>
          </a:p>
          <a:p>
            <a:endParaRPr lang="es-ES" b="1" dirty="0">
              <a:latin typeface="Franklin Gothic Medium Cond" panose="020B0606030402020204" pitchFamily="34" charset="0"/>
            </a:endParaRPr>
          </a:p>
          <a:p>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3. </a:t>
            </a:r>
            <a:r>
              <a:rPr lang="es-ES" b="1" dirty="0">
                <a:latin typeface="Franklin Gothic Medium Cond" panose="020B0606030402020204" pitchFamily="34" charset="0"/>
              </a:rPr>
              <a:t>Santificarás as </a:t>
            </a:r>
            <a:r>
              <a:rPr lang="es-ES" b="1" dirty="0" err="1">
                <a:latin typeface="Franklin Gothic Medium Cond" panose="020B0606030402020204" pitchFamily="34" charset="0"/>
              </a:rPr>
              <a:t>festas</a:t>
            </a:r>
            <a:endParaRPr lang="es-AR" b="1" dirty="0">
              <a:latin typeface="Franklin Gothic Medium Cond" panose="020B0606030402020204" pitchFamily="34" charset="0"/>
            </a:endParaRPr>
          </a:p>
          <a:p>
            <a:r>
              <a:rPr lang="es-ES" b="1" i="1" dirty="0">
                <a:latin typeface="Franklin Gothic Medium Cond" panose="020B0606030402020204" pitchFamily="34" charset="0"/>
              </a:rPr>
              <a:t> </a:t>
            </a:r>
            <a:endParaRPr lang="es-AR" b="1" dirty="0">
              <a:latin typeface="Franklin Gothic Medium Cond" panose="020B0606030402020204" pitchFamily="34" charset="0"/>
            </a:endParaRPr>
          </a:p>
          <a:p>
            <a:r>
              <a:rPr lang="es-ES" b="1" i="1" dirty="0">
                <a:latin typeface="Franklin Gothic Medium Cond" panose="020B0606030402020204" pitchFamily="34" charset="0"/>
              </a:rPr>
              <a:t> </a:t>
            </a:r>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4. </a:t>
            </a:r>
            <a:r>
              <a:rPr lang="es-ES" b="1" dirty="0">
                <a:latin typeface="Franklin Gothic Medium Cond" panose="020B0606030402020204" pitchFamily="34" charset="0"/>
              </a:rPr>
              <a:t>Honrarás a </a:t>
            </a:r>
            <a:r>
              <a:rPr lang="es-ES" b="1" dirty="0" err="1">
                <a:latin typeface="Franklin Gothic Medium Cond" panose="020B0606030402020204" pitchFamily="34" charset="0"/>
              </a:rPr>
              <a:t>teu</a:t>
            </a:r>
            <a:r>
              <a:rPr lang="es-ES" b="1" dirty="0">
                <a:latin typeface="Franklin Gothic Medium Cond" panose="020B0606030402020204" pitchFamily="34" charset="0"/>
              </a:rPr>
              <a:t> </a:t>
            </a:r>
            <a:r>
              <a:rPr lang="es-ES" b="1" dirty="0" err="1">
                <a:latin typeface="Franklin Gothic Medium Cond" panose="020B0606030402020204" pitchFamily="34" charset="0"/>
              </a:rPr>
              <a:t>pai</a:t>
            </a:r>
            <a:r>
              <a:rPr lang="es-ES" b="1" dirty="0">
                <a:latin typeface="Franklin Gothic Medium Cond" panose="020B0606030402020204" pitchFamily="34" charset="0"/>
              </a:rPr>
              <a:t> e a </a:t>
            </a:r>
            <a:r>
              <a:rPr lang="es-ES" b="1" dirty="0" err="1">
                <a:latin typeface="Franklin Gothic Medium Cond" panose="020B0606030402020204" pitchFamily="34" charset="0"/>
              </a:rPr>
              <a:t>tua</a:t>
            </a:r>
            <a:r>
              <a:rPr lang="es-ES" b="1" dirty="0">
                <a:latin typeface="Franklin Gothic Medium Cond" panose="020B0606030402020204" pitchFamily="34" charset="0"/>
              </a:rPr>
              <a:t> </a:t>
            </a:r>
            <a:r>
              <a:rPr lang="es-ES" b="1" dirty="0" err="1">
                <a:latin typeface="Franklin Gothic Medium Cond" panose="020B0606030402020204" pitchFamily="34" charset="0"/>
              </a:rPr>
              <a:t>mãe</a:t>
            </a:r>
            <a:endParaRPr lang="es-AR" b="1" dirty="0">
              <a:latin typeface="Franklin Gothic Medium Cond" panose="020B0606030402020204" pitchFamily="34" charset="0"/>
            </a:endParaRPr>
          </a:p>
        </p:txBody>
      </p:sp>
      <p:cxnSp>
        <p:nvCxnSpPr>
          <p:cNvPr id="9" name="8 Conector recto"/>
          <p:cNvCxnSpPr/>
          <p:nvPr/>
        </p:nvCxnSpPr>
        <p:spPr>
          <a:xfrm>
            <a:off x="507" y="980728"/>
            <a:ext cx="9144001"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903287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animEffect transition="in" filter="fade">
                                      <p:cBhvr>
                                        <p:cTn id="31" dur="500"/>
                                        <p:tgtEl>
                                          <p:spTgt spid="5">
                                            <p:txEl>
                                              <p:pRg st="11" end="11"/>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0020" y="548680"/>
            <a:ext cx="8784468" cy="5472608"/>
          </a:xfrm>
          <a:prstGeom prst="rect">
            <a:avLst/>
          </a:prstGeom>
          <a:solidFill>
            <a:srgbClr val="FFFFFF">
              <a:alpha val="50196"/>
            </a:srgbClr>
          </a:solidFill>
          <a:ln>
            <a:no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AR"/>
          </a:p>
        </p:txBody>
      </p:sp>
      <p:sp>
        <p:nvSpPr>
          <p:cNvPr id="4" name="3 Rectángulo"/>
          <p:cNvSpPr/>
          <p:nvPr/>
        </p:nvSpPr>
        <p:spPr>
          <a:xfrm>
            <a:off x="359532" y="800708"/>
            <a:ext cx="5040560" cy="4832092"/>
          </a:xfrm>
          <a:prstGeom prst="rect">
            <a:avLst/>
          </a:prstGeom>
          <a:ln>
            <a:noFill/>
          </a:ln>
        </p:spPr>
        <p:txBody>
          <a:bodyPr wrap="square">
            <a:spAutoFit/>
          </a:bodyPr>
          <a:lstStyle/>
          <a:p>
            <a:r>
              <a:rPr lang="es-ES"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OS DEZ MANDAMENTOS</a:t>
            </a:r>
            <a:endParaRPr lang="es-AR"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endParaRPr>
          </a:p>
          <a:p>
            <a:r>
              <a:rPr lang="es-ES" b="1" dirty="0">
                <a:solidFill>
                  <a:srgbClr val="C00000"/>
                </a:solidFill>
                <a:latin typeface="Franklin Gothic Medium Cond" panose="020B0606030402020204" pitchFamily="34" charset="0"/>
              </a:rPr>
              <a:t>Segundo a </a:t>
            </a:r>
            <a:r>
              <a:rPr lang="es-ES" b="1" dirty="0" err="1">
                <a:solidFill>
                  <a:srgbClr val="C00000"/>
                </a:solidFill>
                <a:latin typeface="Franklin Gothic Medium Cond" panose="020B0606030402020204" pitchFamily="34" charset="0"/>
              </a:rPr>
              <a:t>Bíblia</a:t>
            </a:r>
            <a:r>
              <a:rPr lang="es-ES" b="1" dirty="0">
                <a:solidFill>
                  <a:srgbClr val="C00000"/>
                </a:solidFill>
                <a:latin typeface="Franklin Gothic Medium Cond" panose="020B0606030402020204" pitchFamily="34" charset="0"/>
              </a:rPr>
              <a:t>: </a:t>
            </a:r>
            <a:r>
              <a:rPr lang="es-ES" b="1" dirty="0" err="1">
                <a:solidFill>
                  <a:srgbClr val="C00000"/>
                </a:solidFill>
                <a:latin typeface="Franklin Gothic Medium Cond" panose="020B0606030402020204" pitchFamily="34" charset="0"/>
              </a:rPr>
              <a:t>Êxodo</a:t>
            </a:r>
            <a:r>
              <a:rPr lang="es-ES" b="1" dirty="0">
                <a:solidFill>
                  <a:srgbClr val="C00000"/>
                </a:solidFill>
                <a:latin typeface="Franklin Gothic Medium Cond" panose="020B0606030402020204" pitchFamily="34" charset="0"/>
              </a:rPr>
              <a:t> 20:3-17</a:t>
            </a:r>
            <a:endParaRPr lang="es-AR" b="1" dirty="0">
              <a:solidFill>
                <a:srgbClr val="C00000"/>
              </a:solidFill>
              <a:latin typeface="Franklin Gothic Medium Cond" panose="020B0606030402020204" pitchFamily="34" charset="0"/>
            </a:endParaRPr>
          </a:p>
          <a:p>
            <a:endParaRPr lang="es-ES" b="1" dirty="0">
              <a:latin typeface="Franklin Gothic Medium Cond" panose="020B0606030402020204" pitchFamily="34" charset="0"/>
            </a:endParaRPr>
          </a:p>
          <a:p>
            <a:pPr fontAlgn="base"/>
            <a:r>
              <a:rPr lang="pt-PT" b="1" dirty="0">
                <a:solidFill>
                  <a:srgbClr val="FF0000"/>
                </a:solidFill>
              </a:rPr>
              <a:t>5. </a:t>
            </a:r>
            <a:r>
              <a:rPr lang="pt-PT" dirty="0"/>
              <a:t>Honra a teu pai e a tua mãe, para que se prolonguem os teus dias na terra que o SENHOR teu Deus te dá.</a:t>
            </a:r>
          </a:p>
          <a:p>
            <a:pPr fontAlgn="base"/>
            <a:endParaRPr lang="pt-PT" sz="800" dirty="0"/>
          </a:p>
          <a:p>
            <a:pPr fontAlgn="base"/>
            <a:r>
              <a:rPr lang="pt-PT" b="1" dirty="0">
                <a:solidFill>
                  <a:srgbClr val="FF0000"/>
                </a:solidFill>
              </a:rPr>
              <a:t>6. </a:t>
            </a:r>
            <a:r>
              <a:rPr lang="pt-PT" dirty="0"/>
              <a:t>Não matarás.</a:t>
            </a:r>
          </a:p>
          <a:p>
            <a:pPr fontAlgn="base"/>
            <a:endParaRPr lang="pt-PT" sz="800" dirty="0"/>
          </a:p>
          <a:p>
            <a:pPr fontAlgn="base"/>
            <a:r>
              <a:rPr lang="pt-PT" b="1" dirty="0">
                <a:solidFill>
                  <a:srgbClr val="FF0000"/>
                </a:solidFill>
              </a:rPr>
              <a:t>7. </a:t>
            </a:r>
            <a:r>
              <a:rPr lang="pt-PT" dirty="0"/>
              <a:t>Não adulterarás.</a:t>
            </a:r>
          </a:p>
          <a:p>
            <a:pPr fontAlgn="base"/>
            <a:endParaRPr lang="pt-PT" sz="800" dirty="0"/>
          </a:p>
          <a:p>
            <a:pPr fontAlgn="base"/>
            <a:r>
              <a:rPr lang="pt-PT" b="1" dirty="0">
                <a:solidFill>
                  <a:srgbClr val="FF0000"/>
                </a:solidFill>
              </a:rPr>
              <a:t>8. </a:t>
            </a:r>
            <a:r>
              <a:rPr lang="pt-PT" dirty="0"/>
              <a:t>Não furtarás.</a:t>
            </a:r>
          </a:p>
          <a:p>
            <a:pPr fontAlgn="base"/>
            <a:endParaRPr lang="pt-PT" sz="800" dirty="0"/>
          </a:p>
          <a:p>
            <a:pPr fontAlgn="base"/>
            <a:r>
              <a:rPr lang="pt-PT" b="1" dirty="0">
                <a:solidFill>
                  <a:srgbClr val="FF0000"/>
                </a:solidFill>
              </a:rPr>
              <a:t>9. </a:t>
            </a:r>
            <a:r>
              <a:rPr lang="pt-PT" dirty="0"/>
              <a:t>Não dirás falso testemunho contra o teu próximo.</a:t>
            </a:r>
          </a:p>
          <a:p>
            <a:pPr fontAlgn="base"/>
            <a:endParaRPr lang="pt-PT" dirty="0"/>
          </a:p>
          <a:p>
            <a:pPr fontAlgn="base"/>
            <a:r>
              <a:rPr lang="pt-PT" b="1" dirty="0">
                <a:solidFill>
                  <a:srgbClr val="FF0000"/>
                </a:solidFill>
              </a:rPr>
              <a:t>10. </a:t>
            </a:r>
            <a:r>
              <a:rPr lang="pt-PT" dirty="0"/>
              <a:t>Não cobiçarás a casa do teu próximo, não cobiçarás a mulher do teu próximo, nem o seu servo, nem a sua serva, nem o seu boi, nem o seu jumento, nem coisa alguma do teu próximo.</a:t>
            </a:r>
          </a:p>
        </p:txBody>
      </p:sp>
      <p:sp>
        <p:nvSpPr>
          <p:cNvPr id="5" name="4 Rectángulo"/>
          <p:cNvSpPr/>
          <p:nvPr/>
        </p:nvSpPr>
        <p:spPr>
          <a:xfrm>
            <a:off x="5760132" y="1140189"/>
            <a:ext cx="3060340" cy="4493538"/>
          </a:xfrm>
          <a:prstGeom prst="rect">
            <a:avLst/>
          </a:prstGeom>
        </p:spPr>
        <p:txBody>
          <a:bodyPr wrap="square">
            <a:spAutoFit/>
          </a:bodyPr>
          <a:lstStyle/>
          <a:p>
            <a:r>
              <a:rPr lang="pt-PT" b="1" dirty="0">
                <a:solidFill>
                  <a:srgbClr val="C00000"/>
                </a:solidFill>
                <a:latin typeface="Franklin Gothic Medium Cond" panose="020B0606030402020204" pitchFamily="34" charset="0"/>
              </a:rPr>
              <a:t>Segundo o catolicismo</a:t>
            </a:r>
            <a:endParaRPr lang="es-AR" b="1" dirty="0">
              <a:solidFill>
                <a:srgbClr val="C00000"/>
              </a:solidFill>
              <a:latin typeface="Franklin Gothic Medium Cond" panose="020B0606030402020204" pitchFamily="34" charset="0"/>
            </a:endParaRPr>
          </a:p>
          <a:p>
            <a:endParaRPr lang="es-ES"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5. </a:t>
            </a:r>
            <a:r>
              <a:rPr lang="es-ES" b="1" dirty="0" err="1">
                <a:latin typeface="Franklin Gothic Medium Cond" panose="020B0606030402020204" pitchFamily="34" charset="0"/>
              </a:rPr>
              <a:t>Não</a:t>
            </a:r>
            <a:r>
              <a:rPr lang="es-ES" b="1" dirty="0">
                <a:latin typeface="Franklin Gothic Medium Cond" panose="020B0606030402020204" pitchFamily="34" charset="0"/>
              </a:rPr>
              <a:t> matarás.</a:t>
            </a:r>
          </a:p>
          <a:p>
            <a:endParaRPr lang="es-AR" b="1" dirty="0">
              <a:latin typeface="Franklin Gothic Medium Cond" panose="020B0606030402020204" pitchFamily="34" charset="0"/>
            </a:endParaRPr>
          </a:p>
          <a:p>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6. </a:t>
            </a:r>
            <a:r>
              <a:rPr lang="es-ES" b="1" dirty="0" err="1">
                <a:latin typeface="Franklin Gothic Medium Cond" panose="020B0606030402020204" pitchFamily="34" charset="0"/>
              </a:rPr>
              <a:t>Não</a:t>
            </a:r>
            <a:r>
              <a:rPr lang="es-ES" b="1" dirty="0">
                <a:latin typeface="Franklin Gothic Medium Cond" panose="020B0606030402020204" pitchFamily="34" charset="0"/>
              </a:rPr>
              <a:t> cometerás </a:t>
            </a:r>
            <a:r>
              <a:rPr lang="es-ES" b="1" dirty="0" err="1">
                <a:latin typeface="Franklin Gothic Medium Cond" panose="020B0606030402020204" pitchFamily="34" charset="0"/>
              </a:rPr>
              <a:t>atos</a:t>
            </a:r>
            <a:r>
              <a:rPr lang="es-ES" b="1" dirty="0">
                <a:latin typeface="Franklin Gothic Medium Cond" panose="020B0606030402020204" pitchFamily="34" charset="0"/>
              </a:rPr>
              <a:t> impuros.</a:t>
            </a:r>
          </a:p>
          <a:p>
            <a:endParaRPr lang="es-AR" sz="1200"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7. </a:t>
            </a:r>
            <a:r>
              <a:rPr lang="es-ES" b="1" dirty="0" err="1">
                <a:latin typeface="Franklin Gothic Medium Cond" panose="020B0606030402020204" pitchFamily="34" charset="0"/>
              </a:rPr>
              <a:t>Não</a:t>
            </a:r>
            <a:r>
              <a:rPr lang="es-ES" b="1" dirty="0">
                <a:latin typeface="Franklin Gothic Medium Cond" panose="020B0606030402020204" pitchFamily="34" charset="0"/>
              </a:rPr>
              <a:t> </a:t>
            </a:r>
            <a:r>
              <a:rPr lang="es-ES" b="1" dirty="0" err="1">
                <a:latin typeface="Franklin Gothic Medium Cond" panose="020B0606030402020204" pitchFamily="34" charset="0"/>
              </a:rPr>
              <a:t>roubarás</a:t>
            </a:r>
            <a:endParaRPr lang="es-ES" b="1" dirty="0">
              <a:latin typeface="Franklin Gothic Medium Cond" panose="020B0606030402020204" pitchFamily="34" charset="0"/>
            </a:endParaRPr>
          </a:p>
          <a:p>
            <a:endParaRPr lang="es-ES" sz="800" b="1" dirty="0">
              <a:latin typeface="Franklin Gothic Medium Cond" panose="020B0606030402020204" pitchFamily="34" charset="0"/>
            </a:endParaRPr>
          </a:p>
          <a:p>
            <a:endParaRPr lang="es-AR" sz="800"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8. </a:t>
            </a:r>
            <a:r>
              <a:rPr lang="es-ES" b="1" dirty="0" err="1">
                <a:latin typeface="Franklin Gothic Medium Cond" panose="020B0606030402020204" pitchFamily="34" charset="0"/>
              </a:rPr>
              <a:t>Não</a:t>
            </a:r>
            <a:r>
              <a:rPr lang="es-ES" b="1" dirty="0">
                <a:latin typeface="Franklin Gothic Medium Cond" panose="020B0606030402020204" pitchFamily="34" charset="0"/>
              </a:rPr>
              <a:t> levantarás falso </a:t>
            </a:r>
            <a:r>
              <a:rPr lang="es-ES" b="1" dirty="0" err="1">
                <a:latin typeface="Franklin Gothic Medium Cond" panose="020B0606030402020204" pitchFamily="34" charset="0"/>
              </a:rPr>
              <a:t>testemunho</a:t>
            </a:r>
            <a:r>
              <a:rPr lang="es-ES" b="1" dirty="0">
                <a:latin typeface="Franklin Gothic Medium Cond" panose="020B0606030402020204" pitchFamily="34" charset="0"/>
              </a:rPr>
              <a:t> </a:t>
            </a:r>
            <a:r>
              <a:rPr lang="es-ES" b="1" dirty="0" err="1">
                <a:latin typeface="Franklin Gothic Medium Cond" panose="020B0606030402020204" pitchFamily="34" charset="0"/>
              </a:rPr>
              <a:t>nem</a:t>
            </a:r>
            <a:r>
              <a:rPr lang="es-ES" b="1" dirty="0">
                <a:latin typeface="Franklin Gothic Medium Cond" panose="020B0606030402020204" pitchFamily="34" charset="0"/>
              </a:rPr>
              <a:t> mentirás</a:t>
            </a:r>
          </a:p>
          <a:p>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9. </a:t>
            </a:r>
            <a:r>
              <a:rPr lang="es-ES" b="1" dirty="0" err="1">
                <a:latin typeface="Franklin Gothic Medium Cond" panose="020B0606030402020204" pitchFamily="34" charset="0"/>
              </a:rPr>
              <a:t>Não</a:t>
            </a:r>
            <a:r>
              <a:rPr lang="es-ES" b="1" dirty="0">
                <a:latin typeface="Franklin Gothic Medium Cond" panose="020B0606030402020204" pitchFamily="34" charset="0"/>
              </a:rPr>
              <a:t> </a:t>
            </a:r>
            <a:r>
              <a:rPr lang="es-ES" b="1" dirty="0" err="1">
                <a:latin typeface="Franklin Gothic Medium Cond" panose="020B0606030402020204" pitchFamily="34" charset="0"/>
              </a:rPr>
              <a:t>desejar</a:t>
            </a:r>
            <a:r>
              <a:rPr lang="es-ES" b="1" dirty="0">
                <a:latin typeface="Franklin Gothic Medium Cond" panose="020B0606030402020204" pitchFamily="34" charset="0"/>
              </a:rPr>
              <a:t> a </a:t>
            </a:r>
            <a:r>
              <a:rPr lang="es-ES" b="1" dirty="0" err="1">
                <a:latin typeface="Franklin Gothic Medium Cond" panose="020B0606030402020204" pitchFamily="34" charset="0"/>
              </a:rPr>
              <a:t>mulher</a:t>
            </a:r>
            <a:r>
              <a:rPr lang="es-ES" b="1" dirty="0">
                <a:latin typeface="Franklin Gothic Medium Cond" panose="020B0606030402020204" pitchFamily="34" charset="0"/>
              </a:rPr>
              <a:t> do próximo</a:t>
            </a:r>
          </a:p>
          <a:p>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10. </a:t>
            </a:r>
            <a:r>
              <a:rPr lang="es-ES" b="1" dirty="0" err="1">
                <a:latin typeface="Franklin Gothic Medium Cond" panose="020B0606030402020204" pitchFamily="34" charset="0"/>
              </a:rPr>
              <a:t>Não</a:t>
            </a:r>
            <a:r>
              <a:rPr lang="es-ES" b="1" dirty="0">
                <a:latin typeface="Franklin Gothic Medium Cond" panose="020B0606030402020204" pitchFamily="34" charset="0"/>
              </a:rPr>
              <a:t> </a:t>
            </a:r>
            <a:r>
              <a:rPr lang="es-ES" b="1" dirty="0" err="1">
                <a:latin typeface="Franklin Gothic Medium Cond" panose="020B0606030402020204" pitchFamily="34" charset="0"/>
              </a:rPr>
              <a:t>cobiçar</a:t>
            </a:r>
            <a:r>
              <a:rPr lang="es-ES" b="1" dirty="0">
                <a:latin typeface="Franklin Gothic Medium Cond" panose="020B0606030402020204" pitchFamily="34" charset="0"/>
              </a:rPr>
              <a:t> as </a:t>
            </a:r>
            <a:r>
              <a:rPr lang="es-ES" b="1" dirty="0" err="1">
                <a:latin typeface="Franklin Gothic Medium Cond" panose="020B0606030402020204" pitchFamily="34" charset="0"/>
              </a:rPr>
              <a:t>coisas</a:t>
            </a:r>
            <a:r>
              <a:rPr lang="es-ES" b="1" dirty="0">
                <a:latin typeface="Franklin Gothic Medium Cond" panose="020B0606030402020204" pitchFamily="34" charset="0"/>
              </a:rPr>
              <a:t> </a:t>
            </a:r>
            <a:r>
              <a:rPr lang="es-ES" b="1" dirty="0" err="1">
                <a:latin typeface="Franklin Gothic Medium Cond" panose="020B0606030402020204" pitchFamily="34" charset="0"/>
              </a:rPr>
              <a:t>alheias</a:t>
            </a:r>
            <a:r>
              <a:rPr lang="es-ES" b="1" dirty="0">
                <a:latin typeface="Franklin Gothic Medium Cond" panose="020B0606030402020204" pitchFamily="34" charset="0"/>
              </a:rPr>
              <a:t>.</a:t>
            </a:r>
            <a:endParaRPr lang="es-AR" b="1" dirty="0">
              <a:latin typeface="Franklin Gothic Medium Cond" panose="020B0606030402020204" pitchFamily="34" charset="0"/>
            </a:endParaRPr>
          </a:p>
        </p:txBody>
      </p:sp>
      <p:cxnSp>
        <p:nvCxnSpPr>
          <p:cNvPr id="9" name="8 Conector recto"/>
          <p:cNvCxnSpPr/>
          <p:nvPr/>
        </p:nvCxnSpPr>
        <p:spPr>
          <a:xfrm>
            <a:off x="507" y="1632642"/>
            <a:ext cx="9144001"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 y="6765864"/>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695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Effect transition="in" filter="fade">
                                      <p:cBhvr>
                                        <p:cTn id="11" dur="500"/>
                                        <p:tgtEl>
                                          <p:spTgt spid="5">
                                            <p:txEl>
                                              <p:pRg st="5" end="5"/>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Effect transition="in" filter="fade">
                                      <p:cBhvr>
                                        <p:cTn id="15" dur="500"/>
                                        <p:tgtEl>
                                          <p:spTgt spid="5">
                                            <p:txEl>
                                              <p:pRg st="7" end="7"/>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animEffect transition="in" filter="fade">
                                      <p:cBhvr>
                                        <p:cTn id="19" dur="500"/>
                                        <p:tgtEl>
                                          <p:spTgt spid="5">
                                            <p:txEl>
                                              <p:pRg st="10" end="1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animEffect transition="in" filter="fade">
                                      <p:cBhvr>
                                        <p:cTn id="23" dur="500"/>
                                        <p:tgtEl>
                                          <p:spTgt spid="5">
                                            <p:txEl>
                                              <p:pRg st="12" end="1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500"/>
                                        <p:tgtEl>
                                          <p:spTgt spid="4">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fade">
                                      <p:cBhvr>
                                        <p:cTn id="43" dur="500"/>
                                        <p:tgtEl>
                                          <p:spTgt spid="4">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fade">
                                      <p:cBhvr>
                                        <p:cTn id="48" dur="500"/>
                                        <p:tgtEl>
                                          <p:spTgt spid="4">
                                            <p:txEl>
                                              <p:pRg st="11" end="1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xEl>
                                              <p:pRg st="13" end="13"/>
                                            </p:txEl>
                                          </p:spTgt>
                                        </p:tgtEl>
                                        <p:attrNameLst>
                                          <p:attrName>style.visibility</p:attrName>
                                        </p:attrNameLst>
                                      </p:cBhvr>
                                      <p:to>
                                        <p:strVal val="visible"/>
                                      </p:to>
                                    </p:set>
                                    <p:animEffect transition="in" filter="fade">
                                      <p:cBhvr>
                                        <p:cTn id="53" dur="500"/>
                                        <p:tgtEl>
                                          <p:spTgt spid="4">
                                            <p:txEl>
                                              <p:pRg st="13" end="13"/>
                                            </p:txEl>
                                          </p:spTgt>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
                                            <p:txEl>
                                              <p:pRg st="14" end="14"/>
                                            </p:txEl>
                                          </p:spTgt>
                                        </p:tgtEl>
                                        <p:attrNameLst>
                                          <p:attrName>style.visibility</p:attrName>
                                        </p:attrNameLst>
                                      </p:cBhvr>
                                      <p:to>
                                        <p:strVal val="visible"/>
                                      </p:to>
                                    </p:set>
                                    <p:animEffect transition="in" filter="fade">
                                      <p:cBhvr>
                                        <p:cTn id="57" dur="500"/>
                                        <p:tgtEl>
                                          <p:spTgt spid="5">
                                            <p:txEl>
                                              <p:pRg st="14" end="14"/>
                                            </p:txEl>
                                          </p:spTgt>
                                        </p:tgtEl>
                                      </p:cBhvr>
                                    </p:animEffect>
                                  </p:childTnLst>
                                </p:cTn>
                              </p:par>
                            </p:childTnLst>
                          </p:cTn>
                        </p:par>
                        <p:par>
                          <p:cTn id="58" fill="hold">
                            <p:stCondLst>
                              <p:cond delay="1000"/>
                            </p:stCondLst>
                            <p:childTnLst>
                              <p:par>
                                <p:cTn id="59" presetID="22" presetClass="entr" presetSubtype="1"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J:\Mis Docs\_Multimedia IMS\Curso Biblico PPS\Tema 12\L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485" y="1188616"/>
            <a:ext cx="5132388" cy="5192712"/>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169189" y="728700"/>
            <a:ext cx="8820980" cy="1107996"/>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6600" b="1">
                <a:ln w="38100" cap="rnd" cmpd="sng">
                  <a:solidFill>
                    <a:srgbClr val="FFC000"/>
                  </a:solidFill>
                  <a:prstDash val="solid"/>
                  <a:round/>
                </a:ln>
                <a:effectLst>
                  <a:outerShdw blurRad="127000" dist="101600" dir="2700000" algn="tl" rotWithShape="0">
                    <a:prstClr val="black">
                      <a:alpha val="60000"/>
                    </a:prstClr>
                  </a:outerShdw>
                </a:effectLst>
                <a:latin typeface="Swis721 Hv BT" panose="020B0804020202020204" pitchFamily="34" charset="0"/>
                <a:ea typeface="Adobe Gothic Std B" pitchFamily="34" charset="-128"/>
              </a:rPr>
              <a:t>CONCLUSÃO</a:t>
            </a:r>
            <a:endParaRPr lang="es-ES" sz="6600" b="1" dirty="0">
              <a:ln w="38100" cap="rnd" cmpd="sng">
                <a:solidFill>
                  <a:srgbClr val="FFC000"/>
                </a:solidFill>
                <a:prstDash val="solid"/>
                <a:round/>
              </a:ln>
              <a:effectLst>
                <a:outerShdw blurRad="127000" dist="101600" dir="2700000" algn="tl" rotWithShape="0">
                  <a:prstClr val="black">
                    <a:alpha val="60000"/>
                  </a:prstClr>
                </a:outerShdw>
              </a:effectLst>
              <a:latin typeface="Swis721 Hv BT" panose="020B0804020202020204" pitchFamily="34" charset="0"/>
              <a:ea typeface="Adobe Gothic Std B" pitchFamily="34" charset="-128"/>
            </a:endParaRPr>
          </a:p>
        </p:txBody>
      </p:sp>
      <p:sp>
        <p:nvSpPr>
          <p:cNvPr id="2" name="1 CuadroTexto"/>
          <p:cNvSpPr txBox="1"/>
          <p:nvPr/>
        </p:nvSpPr>
        <p:spPr>
          <a:xfrm>
            <a:off x="2013485" y="2790287"/>
            <a:ext cx="2566194" cy="2585323"/>
          </a:xfrm>
          <a:prstGeom prst="rect">
            <a:avLst/>
          </a:prstGeom>
          <a:noFill/>
        </p:spPr>
        <p:txBody>
          <a:bodyPr wrap="square" rtlCol="0">
            <a:spAutoFit/>
          </a:bodyPr>
          <a:lstStyle/>
          <a:p>
            <a:pPr algn="ctr"/>
            <a:r>
              <a:rPr lang="es-ES" sz="5400" dirty="0">
                <a:ln w="19050">
                  <a:solidFill>
                    <a:srgbClr val="FFC000"/>
                  </a:solidFill>
                </a:ln>
                <a:latin typeface="Tekton Pro" pitchFamily="34" charset="0"/>
              </a:rPr>
              <a:t>AMOR</a:t>
            </a:r>
          </a:p>
          <a:p>
            <a:pPr algn="ctr"/>
            <a:r>
              <a:rPr lang="es-ES" sz="5400" dirty="0">
                <a:ln w="19050">
                  <a:solidFill>
                    <a:srgbClr val="FFC000"/>
                  </a:solidFill>
                </a:ln>
                <a:latin typeface="Tekton Pro" pitchFamily="34" charset="0"/>
              </a:rPr>
              <a:t>A</a:t>
            </a:r>
          </a:p>
          <a:p>
            <a:pPr algn="ctr"/>
            <a:r>
              <a:rPr lang="es-ES" sz="5400" dirty="0">
                <a:ln w="19050">
                  <a:solidFill>
                    <a:srgbClr val="FFC000"/>
                  </a:solidFill>
                </a:ln>
                <a:latin typeface="Tekton Pro" pitchFamily="34" charset="0"/>
              </a:rPr>
              <a:t>DEUS</a:t>
            </a:r>
          </a:p>
        </p:txBody>
      </p:sp>
      <p:sp>
        <p:nvSpPr>
          <p:cNvPr id="7" name="6 CuadroTexto"/>
          <p:cNvSpPr txBox="1"/>
          <p:nvPr/>
        </p:nvSpPr>
        <p:spPr>
          <a:xfrm>
            <a:off x="4427984" y="2790287"/>
            <a:ext cx="2844315" cy="2431435"/>
          </a:xfrm>
          <a:prstGeom prst="rect">
            <a:avLst/>
          </a:prstGeom>
          <a:noFill/>
        </p:spPr>
        <p:txBody>
          <a:bodyPr wrap="square" rtlCol="0">
            <a:spAutoFit/>
          </a:bodyPr>
          <a:lstStyle/>
          <a:p>
            <a:pPr algn="ctr"/>
            <a:r>
              <a:rPr lang="es-ES" sz="5400" dirty="0">
                <a:ln w="19050">
                  <a:solidFill>
                    <a:srgbClr val="FFC000"/>
                  </a:solidFill>
                </a:ln>
                <a:latin typeface="Tekton Pro" pitchFamily="34" charset="0"/>
              </a:rPr>
              <a:t>AMOR</a:t>
            </a:r>
          </a:p>
          <a:p>
            <a:pPr algn="ctr"/>
            <a:r>
              <a:rPr lang="es-ES" sz="5400" dirty="0">
                <a:ln w="19050">
                  <a:solidFill>
                    <a:srgbClr val="FFC000"/>
                  </a:solidFill>
                </a:ln>
                <a:latin typeface="Tekton Pro" pitchFamily="34" charset="0"/>
              </a:rPr>
              <a:t>AO</a:t>
            </a:r>
          </a:p>
          <a:p>
            <a:pPr algn="ctr"/>
            <a:r>
              <a:rPr lang="es-ES" sz="4400" dirty="0">
                <a:ln w="19050">
                  <a:solidFill>
                    <a:srgbClr val="FFC000"/>
                  </a:solidFill>
                </a:ln>
                <a:latin typeface="Tekton Pro" pitchFamily="34" charset="0"/>
              </a:rPr>
              <a:t>PRÓXIMO</a:t>
            </a:r>
          </a:p>
        </p:txBody>
      </p:sp>
      <p:pic>
        <p:nvPicPr>
          <p:cNvPr id="8"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1" y="5593137"/>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16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1000"/>
                                        <p:tgtEl>
                                          <p:spTgt spid="23554"/>
                                        </p:tgtEl>
                                      </p:cBhvr>
                                    </p:animEffect>
                                    <p:anim calcmode="lin" valueType="num">
                                      <p:cBhvr>
                                        <p:cTn id="12" dur="1000" fill="hold"/>
                                        <p:tgtEl>
                                          <p:spTgt spid="23554"/>
                                        </p:tgtEl>
                                        <p:attrNameLst>
                                          <p:attrName>ppt_x</p:attrName>
                                        </p:attrNameLst>
                                      </p:cBhvr>
                                      <p:tavLst>
                                        <p:tav tm="0">
                                          <p:val>
                                            <p:strVal val="#ppt_x"/>
                                          </p:val>
                                        </p:tav>
                                        <p:tav tm="100000">
                                          <p:val>
                                            <p:strVal val="#ppt_x"/>
                                          </p:val>
                                        </p:tav>
                                      </p:tavLst>
                                    </p:anim>
                                    <p:anim calcmode="lin" valueType="num">
                                      <p:cBhvr>
                                        <p:cTn id="13" dur="1000" fill="hold"/>
                                        <p:tgtEl>
                                          <p:spTgt spid="2355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500"/>
                            </p:stCondLst>
                            <p:childTnLst>
                              <p:par>
                                <p:cTn id="23" presetID="22" presetClass="entr" presetSubtype="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2065005"/>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Mas, como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poderemos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obedecer </a:t>
            </a:r>
            <a:b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 Deus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sendo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tão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débeis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120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Mis Docs\_Multimedia IMS\Curso Biblico PPS\Tema 12\tema 12 braz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 y="-388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80020" y="1410976"/>
            <a:ext cx="5292080"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Deus é o que opera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vós</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tanto o querer como o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efetuar</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segundo a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boa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vontade</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s-ES" sz="1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Posso</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todas as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Cristo que me fortalece."</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Filipenses 2:13; 4:13</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75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1664804"/>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Compramos o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céu</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b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com</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as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nossas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obras? </a:t>
            </a:r>
            <a:b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função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cumpre</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Lei</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636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J:\Mis Docs\_Multimedia IMS\Curso Biblico PPS\Tema 12\tema 12 graci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2880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08" y="1158948"/>
            <a:ext cx="6084169"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justificados gratuitamente pela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graça</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pela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redenção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Cristo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Jesus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isso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carne será justificada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dele pelas obras da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porque pela </a:t>
            </a:r>
            <a:r>
              <a:rPr lang="es-ES" sz="32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vem</a:t>
            </a:r>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conhecimento</a:t>
            </a:r>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 pecado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Romanos 3:24, 20</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7964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463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3508" y="1988840"/>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Se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dizemos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como Paulo: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Senhor</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queres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faça</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E elegimos o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caminho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dos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de Deus. </a:t>
            </a:r>
            <a:b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receberemos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497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1338968"/>
            <a:ext cx="6948772"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será que, se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ouvires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voz do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tendo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cuidado de guardar todos 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hoje</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te ordeno, 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te exaltará sobre todas as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nações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todas estas </a:t>
            </a:r>
            <a:r>
              <a:rPr lang="es-ES" sz="28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bênçãos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virão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ti e te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alcançarão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ouvirdes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voz do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a:t>
            </a:r>
            <a:endParaRPr lang="es-ES" sz="11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Deuteronómio</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28:1-2</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6" y="335595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76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446980"/>
            <a:ext cx="5328084"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te confirmará para si como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santo, como te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tem</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jurado,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guardares 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e andares nos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caminhos</a:t>
            </a:r>
            <a:r>
              <a:rPr lang="es-ES"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11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Deuteronómio</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28:9, 13</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769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2\tema 12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7524" y="1520788"/>
            <a:ext cx="8748972"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“Porque </a:t>
            </a:r>
            <a:r>
              <a:rPr lang="es-ES" sz="32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qualquer</a:t>
            </a:r>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guardar toda a </a:t>
            </a:r>
            <a:r>
              <a:rPr lang="es-ES" sz="32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tropeçar</a:t>
            </a:r>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só</a:t>
            </a:r>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ponto, </a:t>
            </a:r>
            <a:r>
              <a:rPr lang="es-ES" sz="3200" b="1" i="1" spc="50" dirty="0" err="1">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tornou</a:t>
            </a:r>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 culpado de todos. </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cometerás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adultério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matarás. Se tu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cometeres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adultério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mas matares, estás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feito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transgresor da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falai</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procedei</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devendo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ser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julgados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pela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liberdade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Tiago</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2:10-12</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sp>
        <p:nvSpPr>
          <p:cNvPr id="7" name="6 Rectángulo"/>
          <p:cNvSpPr/>
          <p:nvPr/>
        </p:nvSpPr>
        <p:spPr>
          <a:xfrm>
            <a:off x="5875015" y="5985284"/>
            <a:ext cx="3341501" cy="92333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5400" b="1" dirty="0">
                <a:ln w="9525">
                  <a:solidFill>
                    <a:srgbClr val="FFC000"/>
                  </a:solidFill>
                </a:ln>
                <a:gradFill flip="none" rotWithShape="1">
                  <a:gsLst>
                    <a:gs pos="39000">
                      <a:srgbClr val="C00000">
                        <a:shade val="30000"/>
                        <a:satMod val="115000"/>
                        <a:lumMod val="34000"/>
                      </a:srgbClr>
                    </a:gs>
                    <a:gs pos="66000">
                      <a:srgbClr val="FF0000"/>
                    </a:gs>
                  </a:gsLst>
                  <a:lin ang="5400000" scaled="1"/>
                  <a:tileRect/>
                </a:gradFill>
                <a:effectLst>
                  <a:outerShdw blurRad="127000" dist="101600" dir="2700000" algn="tl" rotWithShape="0">
                    <a:prstClr val="black">
                      <a:alpha val="60000"/>
                    </a:prstClr>
                  </a:outerShdw>
                </a:effectLst>
                <a:latin typeface="Swis721 Blk BT" panose="020B0904030502020204" pitchFamily="34" charset="0"/>
              </a:rPr>
              <a:t>10-1=0</a:t>
            </a:r>
          </a:p>
        </p:txBody>
      </p:sp>
    </p:spTree>
    <p:extLst>
      <p:ext uri="{BB962C8B-B14F-4D97-AF65-F5344CB8AC3E}">
        <p14:creationId xmlns:p14="http://schemas.microsoft.com/office/powerpoint/2010/main" val="25988683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 presetClass="entr" presetSubtype="2" fill="hold" grpId="0" nodeType="afterEffect">
                                  <p:stCondLst>
                                    <p:cond delay="0"/>
                                  </p:stCondLst>
                                  <p:iterate type="lt">
                                    <p:tmPct val="10000"/>
                                  </p:iterate>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1+#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6750"/>
                            </p:stCondLst>
                            <p:childTnLst>
                              <p:par>
                                <p:cTn id="18" presetID="2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 </a:t>
            </a:r>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nossas</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orações</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serão</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ouvidas</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João 3:22) </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359532" y="14487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Tendremos paz espiritual.</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 48:18)</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Inteligencia.</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 119:104)</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Salud.</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(Éxodo 15:26)</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9" name="Rectangle 3" hidden="1"/>
          <p:cNvSpPr>
            <a:spLocks noChangeArrowheads="1"/>
          </p:cNvSpPr>
          <p:nvPr/>
        </p:nvSpPr>
        <p:spPr bwMode="auto">
          <a:xfrm>
            <a:off x="359532" y="1448780"/>
            <a:ext cx="457250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Prosperidad </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larga vida.</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(Deuteronomio 4:40)</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860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7"/>
                                        </p:tgtEl>
                                      </p:cBhvr>
                                    </p:animEffect>
                                    <p:anim calcmode="lin" valueType="num">
                                      <p:cBhvr>
                                        <p:cTn id="33" dur="1000"/>
                                        <p:tgtEl>
                                          <p:spTgt spid="7"/>
                                        </p:tgtEl>
                                        <p:attrNameLst>
                                          <p:attrName>ppt_x</p:attrName>
                                        </p:attrNameLst>
                                      </p:cBhvr>
                                      <p:tavLst>
                                        <p:tav tm="0">
                                          <p:val>
                                            <p:strVal val="ppt_x"/>
                                          </p:val>
                                        </p:tav>
                                        <p:tav tm="100000">
                                          <p:val>
                                            <p:strVal val="ppt_x"/>
                                          </p:val>
                                        </p:tav>
                                      </p:tavLst>
                                    </p:anim>
                                    <p:anim calcmode="lin" valueType="num">
                                      <p:cBhvr>
                                        <p:cTn id="34" dur="1000"/>
                                        <p:tgtEl>
                                          <p:spTgt spid="7"/>
                                        </p:tgtEl>
                                        <p:attrNameLst>
                                          <p:attrName>ppt_y</p:attrName>
                                        </p:attrNameLst>
                                      </p:cBhvr>
                                      <p:tavLst>
                                        <p:tav tm="0">
                                          <p:val>
                                            <p:strVal val="ppt_y"/>
                                          </p:val>
                                        </p:tav>
                                        <p:tav tm="100000">
                                          <p:val>
                                            <p:strVal val="ppt_y-.1"/>
                                          </p:val>
                                        </p:tav>
                                      </p:tavLst>
                                    </p:anim>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xit" presetSubtype="0" fill="hold" grpId="1" nodeType="click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7" grpId="0"/>
      <p:bldP spid="7" grpId="1"/>
      <p:bldP spid="8" grpId="0"/>
      <p:bldP spid="8" grpId="1"/>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Nuestras oraciones serán oídas.</a:t>
            </a:r>
          </a:p>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Juan 3:22) </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p:cNvSpPr>
            <a:spLocks noChangeArrowheads="1"/>
          </p:cNvSpPr>
          <p:nvPr/>
        </p:nvSpPr>
        <p:spPr bwMode="auto">
          <a:xfrm>
            <a:off x="359532" y="14487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Teremos</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paz espiritual.</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 48:18)</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Inteligencia.</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 119:104)</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Salud.</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(Éxodo 15:26)</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9" name="Rectangle 3" hidden="1"/>
          <p:cNvSpPr>
            <a:spLocks noChangeArrowheads="1"/>
          </p:cNvSpPr>
          <p:nvPr/>
        </p:nvSpPr>
        <p:spPr bwMode="auto">
          <a:xfrm>
            <a:off x="359532" y="1448780"/>
            <a:ext cx="457250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Prosperidad </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larga vida.</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(Deuteronomio 4:40)</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0426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7"/>
                                        </p:tgtEl>
                                      </p:cBhvr>
                                    </p:animEffect>
                                    <p:anim calcmode="lin" valueType="num">
                                      <p:cBhvr>
                                        <p:cTn id="33" dur="1000"/>
                                        <p:tgtEl>
                                          <p:spTgt spid="7"/>
                                        </p:tgtEl>
                                        <p:attrNameLst>
                                          <p:attrName>ppt_x</p:attrName>
                                        </p:attrNameLst>
                                      </p:cBhvr>
                                      <p:tavLst>
                                        <p:tav tm="0">
                                          <p:val>
                                            <p:strVal val="ppt_x"/>
                                          </p:val>
                                        </p:tav>
                                        <p:tav tm="100000">
                                          <p:val>
                                            <p:strVal val="ppt_x"/>
                                          </p:val>
                                        </p:tav>
                                      </p:tavLst>
                                    </p:anim>
                                    <p:anim calcmode="lin" valueType="num">
                                      <p:cBhvr>
                                        <p:cTn id="34" dur="1000"/>
                                        <p:tgtEl>
                                          <p:spTgt spid="7"/>
                                        </p:tgtEl>
                                        <p:attrNameLst>
                                          <p:attrName>ppt_y</p:attrName>
                                        </p:attrNameLst>
                                      </p:cBhvr>
                                      <p:tavLst>
                                        <p:tav tm="0">
                                          <p:val>
                                            <p:strVal val="ppt_y"/>
                                          </p:val>
                                        </p:tav>
                                        <p:tav tm="100000">
                                          <p:val>
                                            <p:strVal val="ppt_y-.1"/>
                                          </p:val>
                                        </p:tav>
                                      </p:tavLst>
                                    </p:anim>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xit" presetSubtype="0" fill="hold" grpId="1" nodeType="click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P spid="7" grpId="1"/>
      <p:bldP spid="8" grpId="0"/>
      <p:bldP spid="8" grpId="1"/>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Nuestras oraciones serán oídas.</a:t>
            </a:r>
          </a:p>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Juan 3:22) </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359532" y="14487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Tendremos paz espiritual.</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 48:18)</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Inteligência</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 119:104)</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Salud.</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(Éxodo 15:26)</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9" name="Rectangle 3" hidden="1"/>
          <p:cNvSpPr>
            <a:spLocks noChangeArrowheads="1"/>
          </p:cNvSpPr>
          <p:nvPr/>
        </p:nvSpPr>
        <p:spPr bwMode="auto">
          <a:xfrm>
            <a:off x="359532" y="1448780"/>
            <a:ext cx="457250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Prosperidad </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larga vida.</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(Deuteronomio 4:40)</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446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8"/>
                                        </p:tgtEl>
                                      </p:cBhvr>
                                    </p:animEffect>
                                    <p:anim calcmode="lin" valueType="num">
                                      <p:cBhvr>
                                        <p:cTn id="39" dur="1000"/>
                                        <p:tgtEl>
                                          <p:spTgt spid="8"/>
                                        </p:tgtEl>
                                        <p:attrNameLst>
                                          <p:attrName>ppt_x</p:attrName>
                                        </p:attrNameLst>
                                      </p:cBhvr>
                                      <p:tavLst>
                                        <p:tav tm="0">
                                          <p:val>
                                            <p:strVal val="ppt_x"/>
                                          </p:val>
                                        </p:tav>
                                        <p:tav tm="100000">
                                          <p:val>
                                            <p:strVal val="ppt_x"/>
                                          </p:val>
                                        </p:tav>
                                      </p:tavLst>
                                    </p:anim>
                                    <p:anim calcmode="lin" valueType="num">
                                      <p:cBhvr>
                                        <p:cTn id="40" dur="1000"/>
                                        <p:tgtEl>
                                          <p:spTgt spid="8"/>
                                        </p:tgtEl>
                                        <p:attrNameLst>
                                          <p:attrName>ppt_y</p:attrName>
                                        </p:attrNameLst>
                                      </p:cBhvr>
                                      <p:tavLst>
                                        <p:tav tm="0">
                                          <p:val>
                                            <p:strVal val="ppt_y"/>
                                          </p:val>
                                        </p:tav>
                                        <p:tav tm="100000">
                                          <p:val>
                                            <p:strVal val="ppt_y-.1"/>
                                          </p:val>
                                        </p:tav>
                                      </p:tavLst>
                                    </p:anim>
                                    <p:set>
                                      <p:cBhvr>
                                        <p:cTn id="41" dur="1" fill="hold">
                                          <p:stCondLst>
                                            <p:cond delay="999"/>
                                          </p:stCondLst>
                                        </p:cTn>
                                        <p:tgtEl>
                                          <p:spTgt spid="8"/>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22" presetClass="entr" presetSubtype="1"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P spid="8" grpId="0"/>
      <p:bldP spid="8" grpId="1"/>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Nuestras oraciones serán oídas.</a:t>
            </a:r>
          </a:p>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Juan 3:22) </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359532" y="14487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Tendremos paz espiritual.</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 48:18)</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Inteligencia.</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 119:104)</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Saúde</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Êxodo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15:26)</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9" name="Rectangle 3" hidden="1"/>
          <p:cNvSpPr>
            <a:spLocks noChangeArrowheads="1"/>
          </p:cNvSpPr>
          <p:nvPr/>
        </p:nvSpPr>
        <p:spPr bwMode="auto">
          <a:xfrm>
            <a:off x="359532" y="1448780"/>
            <a:ext cx="457250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Prosperidad </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larga vida.</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(Deuteronomio 4:40)</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77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22" presetClass="entr" presetSubtype="1"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Nuestras oraciones serán oídas.</a:t>
            </a:r>
          </a:p>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Juan 3:22) </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359532" y="14487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Tendremos paz espiritual.</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 48:18)</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Inteligencia.</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 119:104)</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Salud.</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(Éxodo 15:26)</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9" name="Rectangle 3"/>
          <p:cNvSpPr>
            <a:spLocks noChangeArrowheads="1"/>
          </p:cNvSpPr>
          <p:nvPr/>
        </p:nvSpPr>
        <p:spPr bwMode="auto">
          <a:xfrm>
            <a:off x="359532" y="1484784"/>
            <a:ext cx="4860540" cy="4538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Prosperidade</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vida longa.</a:t>
            </a:r>
            <a:b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Deuteronómio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4:40)</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124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22" presetClass="entr" presetSubtype="1"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P spid="8"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J:\Mis Docs\_Multimedia IMS\Curso Biblico PPS\Tema 12\tema 12 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1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p:cNvSpPr>
            <a:spLocks noChangeArrowheads="1"/>
          </p:cNvSpPr>
          <p:nvPr/>
        </p:nvSpPr>
        <p:spPr bwMode="auto">
          <a:xfrm>
            <a:off x="0" y="3424333"/>
            <a:ext cx="9144000" cy="2596955"/>
          </a:xfrm>
          <a:prstGeom prst="rect">
            <a:avLst/>
          </a:prstGeom>
          <a:gradFill flip="none" rotWithShape="1">
            <a:gsLst>
              <a:gs pos="0">
                <a:schemeClr val="bg1">
                  <a:alpha val="58000"/>
                </a:schemeClr>
              </a:gs>
              <a:gs pos="100000">
                <a:schemeClr val="bg1">
                  <a:alpha val="0"/>
                </a:schemeClr>
              </a:gs>
            </a:gsLst>
            <a:lin ang="0" scaled="0"/>
            <a:tileRect/>
          </a:gradFill>
          <a:ln>
            <a:noFill/>
          </a:ln>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u="none" spc="50" dirty="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Obrigado </a:t>
            </a:r>
            <a:r>
              <a:rPr lang="en-US" sz="4800" b="1" u="none" spc="50" dirty="0" err="1">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Senhor</a:t>
            </a:r>
            <a:r>
              <a:rPr lang="en-US" sz="4800" b="1" u="none" spc="50" dirty="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 </a:t>
            </a:r>
            <a:br>
              <a:rPr lang="en-US" sz="4800" b="1" u="none" spc="50" dirty="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br>
            <a:r>
              <a:rPr lang="en-US" sz="4800" b="1" u="none" spc="50" dirty="0" err="1">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por</a:t>
            </a:r>
            <a:r>
              <a:rPr lang="en-US" sz="4800" b="1" u="none" spc="50" dirty="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 </a:t>
            </a:r>
            <a:r>
              <a:rPr lang="en-US" sz="4800" b="1" spc="50" dirty="0" err="1">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Tua</a:t>
            </a:r>
            <a:r>
              <a:rPr lang="en-US" sz="4800" b="1" u="none" spc="50" dirty="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 </a:t>
            </a:r>
            <a:r>
              <a:rPr lang="en-US" sz="4800" b="1" spc="50" dirty="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L</a:t>
            </a:r>
            <a:r>
              <a:rPr lang="en-US" sz="4800" b="1" u="none" spc="50" dirty="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ei </a:t>
            </a:r>
            <a:br>
              <a:rPr lang="en-US" sz="4800" b="1" u="none" spc="50" dirty="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br>
            <a:r>
              <a:rPr lang="en-US" sz="4800" b="1" u="none" spc="50" dirty="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de </a:t>
            </a:r>
            <a:r>
              <a:rPr lang="en-US" sz="4800" b="1" u="none" spc="50" dirty="0" err="1">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amor</a:t>
            </a:r>
            <a:r>
              <a:rPr lang="en-US" sz="4800" b="1" u="none" spc="50" dirty="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4" y="3284984"/>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6437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2\tema 12 cad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152"/>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0" y="3969060"/>
            <a:ext cx="4254500" cy="7560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Apenas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um</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t>
            </a:r>
            <a:endParaRPr lang="en-US" sz="60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762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3508" y="1664804"/>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O 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diz</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Deus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daqueles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que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dizem</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ser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bons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cristãos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não</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guardam</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os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Seus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mandamentos</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endParaRPr lang="en-US" sz="60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466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J:\Mis Docs\_Multimedia IMS\Curso Biblico PPS\Tema 12\tema 12 pred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1500" y="1340768"/>
            <a:ext cx="6408713"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nisto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sabemos que o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conhecemos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guardamos os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Eu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conheço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 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guarda os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é mentiroso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nele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está a </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1 João 2:3-4</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232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4"/>
  <p:tag name="MMPROD_UIDATA" val="&lt;database version=&quot;10.0&quot;&gt;&lt;object type=&quot;1&quot; unique_id=&quot;10001&quot;&gt;&lt;object type=&quot;2&quot; unique_id=&quot;24461&quot;&gt;&lt;object type=&quot;3&quot; unique_id=&quot;24463&quot;&gt;&lt;property id=&quot;20148&quot; value=&quot;5&quot;/&gt;&lt;property id=&quot;20300&quot; value=&quot;Diapositiva 2&quot;/&gt;&lt;property id=&quot;20307&quot; value=&quot;316&quot;/&gt;&lt;/object&gt;&lt;object type=&quot;3&quot; unique_id=&quot;24464&quot;&gt;&lt;property id=&quot;20148&quot; value=&quot;5&quot;/&gt;&lt;property id=&quot;20300&quot; value=&quot;Diapositiva 3&quot;/&gt;&lt;property id=&quot;20307&quot; value=&quot;319&quot;/&gt;&lt;/object&gt;&lt;object type=&quot;3&quot; unique_id=&quot;24465&quot;&gt;&lt;property id=&quot;20148&quot; value=&quot;5&quot;/&gt;&lt;property id=&quot;20300&quot; value=&quot;Diapositiva 4&quot;/&gt;&lt;property id=&quot;20307&quot; value=&quot;417&quot;/&gt;&lt;/object&gt;&lt;object type=&quot;3&quot; unique_id=&quot;24466&quot;&gt;&lt;property id=&quot;20148&quot; value=&quot;5&quot;/&gt;&lt;property id=&quot;20300&quot; value=&quot;Diapositiva 5&quot;/&gt;&lt;property id=&quot;20307&quot; value=&quot;414&quot;/&gt;&lt;/object&gt;&lt;object type=&quot;3&quot; unique_id=&quot;24467&quot;&gt;&lt;property id=&quot;20148&quot; value=&quot;5&quot;/&gt;&lt;property id=&quot;20300&quot; value=&quot;Diapositiva 6&quot;/&gt;&lt;property id=&quot;20307&quot; value=&quot;415&quot;/&gt;&lt;/object&gt;&lt;object type=&quot;3&quot; unique_id=&quot;24468&quot;&gt;&lt;property id=&quot;20148&quot; value=&quot;5&quot;/&gt;&lt;property id=&quot;20300&quot; value=&quot;Diapositiva 7&quot;/&gt;&lt;property id=&quot;20307&quot; value=&quot;418&quot;/&gt;&lt;/object&gt;&lt;object type=&quot;3&quot; unique_id=&quot;24469&quot;&gt;&lt;property id=&quot;20148&quot; value=&quot;5&quot;/&gt;&lt;property id=&quot;20300&quot; value=&quot;Diapositiva 8&quot;/&gt;&lt;property id=&quot;20307&quot; value=&quot;419&quot;/&gt;&lt;/object&gt;&lt;object type=&quot;3&quot; unique_id=&quot;24470&quot;&gt;&lt;property id=&quot;20148&quot; value=&quot;5&quot;/&gt;&lt;property id=&quot;20300&quot; value=&quot;Diapositiva 9&quot;/&gt;&lt;property id=&quot;20307&quot; value=&quot;420&quot;/&gt;&lt;/object&gt;&lt;object type=&quot;3&quot; unique_id=&quot;24471&quot;&gt;&lt;property id=&quot;20148&quot; value=&quot;5&quot;/&gt;&lt;property id=&quot;20300&quot; value=&quot;Diapositiva 10&quot;/&gt;&lt;property id=&quot;20307&quot; value=&quot;421&quot;/&gt;&lt;/object&gt;&lt;object type=&quot;3&quot; unique_id=&quot;24472&quot;&gt;&lt;property id=&quot;20148&quot; value=&quot;5&quot;/&gt;&lt;property id=&quot;20300&quot; value=&quot;Diapositiva 11&quot;/&gt;&lt;property id=&quot;20307&quot; value=&quot;422&quot;/&gt;&lt;/object&gt;&lt;object type=&quot;3&quot; unique_id=&quot;24473&quot;&gt;&lt;property id=&quot;20148&quot; value=&quot;5&quot;/&gt;&lt;property id=&quot;20300&quot; value=&quot;Diapositiva 12&quot;/&gt;&lt;property id=&quot;20307&quot; value=&quot;423&quot;/&gt;&lt;/object&gt;&lt;object type=&quot;3&quot; unique_id=&quot;24474&quot;&gt;&lt;property id=&quot;20148&quot; value=&quot;5&quot;/&gt;&lt;property id=&quot;20300&quot; value=&quot;Diapositiva 13&quot;/&gt;&lt;property id=&quot;20307&quot; value=&quot;424&quot;/&gt;&lt;/object&gt;&lt;object type=&quot;3&quot; unique_id=&quot;24475&quot;&gt;&lt;property id=&quot;20148&quot; value=&quot;5&quot;/&gt;&lt;property id=&quot;20300&quot; value=&quot;Diapositiva 14&quot;/&gt;&lt;property id=&quot;20307&quot; value=&quot;426&quot;/&gt;&lt;/object&gt;&lt;object type=&quot;3&quot; unique_id=&quot;24476&quot;&gt;&lt;property id=&quot;20148&quot; value=&quot;5&quot;/&gt;&lt;property id=&quot;20300&quot; value=&quot;Diapositiva 15&quot;/&gt;&lt;property id=&quot;20307&quot; value=&quot;427&quot;/&gt;&lt;/object&gt;&lt;object type=&quot;3&quot; unique_id=&quot;24477&quot;&gt;&lt;property id=&quot;20148&quot; value=&quot;5&quot;/&gt;&lt;property id=&quot;20300&quot; value=&quot;Diapositiva 16&quot;/&gt;&lt;property id=&quot;20307&quot; value=&quot;428&quot;/&gt;&lt;/object&gt;&lt;object type=&quot;3&quot; unique_id=&quot;24478&quot;&gt;&lt;property id=&quot;20148&quot; value=&quot;5&quot;/&gt;&lt;property id=&quot;20300&quot; value=&quot;Diapositiva 17&quot;/&gt;&lt;property id=&quot;20307&quot; value=&quot;429&quot;/&gt;&lt;/object&gt;&lt;object type=&quot;3&quot; unique_id=&quot;24479&quot;&gt;&lt;property id=&quot;20148&quot; value=&quot;5&quot;/&gt;&lt;property id=&quot;20300&quot; value=&quot;Diapositiva 18&quot;/&gt;&lt;property id=&quot;20307&quot; value=&quot;430&quot;/&gt;&lt;/object&gt;&lt;object type=&quot;3&quot; unique_id=&quot;24480&quot;&gt;&lt;property id=&quot;20148&quot; value=&quot;5&quot;/&gt;&lt;property id=&quot;20300&quot; value=&quot;Diapositiva 19&quot;/&gt;&lt;property id=&quot;20307&quot; value=&quot;431&quot;/&gt;&lt;/object&gt;&lt;object type=&quot;3&quot; unique_id=&quot;24481&quot;&gt;&lt;property id=&quot;20148&quot; value=&quot;5&quot;/&gt;&lt;property id=&quot;20300&quot; value=&quot;Diapositiva 20&quot;/&gt;&lt;property id=&quot;20307&quot; value=&quot;432&quot;/&gt;&lt;/object&gt;&lt;object type=&quot;3&quot; unique_id=&quot;24482&quot;&gt;&lt;property id=&quot;20148&quot; value=&quot;5&quot;/&gt;&lt;property id=&quot;20300&quot; value=&quot;Diapositiva 21&quot;/&gt;&lt;property id=&quot;20307&quot; value=&quot;433&quot;/&gt;&lt;/object&gt;&lt;object type=&quot;3&quot; unique_id=&quot;24483&quot;&gt;&lt;property id=&quot;20148&quot; value=&quot;5&quot;/&gt;&lt;property id=&quot;20300&quot; value=&quot;Diapositiva 22&quot;/&gt;&lt;property id=&quot;20307&quot; value=&quot;434&quot;/&gt;&lt;/object&gt;&lt;object type=&quot;3&quot; unique_id=&quot;24484&quot;&gt;&lt;property id=&quot;20148&quot; value=&quot;5&quot;/&gt;&lt;property id=&quot;20300&quot; value=&quot;Diapositiva 23&quot;/&gt;&lt;property id=&quot;20307&quot; value=&quot;435&quot;/&gt;&lt;/object&gt;&lt;object type=&quot;3&quot; unique_id=&quot;24485&quot;&gt;&lt;property id=&quot;20148&quot; value=&quot;5&quot;/&gt;&lt;property id=&quot;20300&quot; value=&quot;Diapositiva 24&quot;/&gt;&lt;property id=&quot;20307&quot; value=&quot;436&quot;/&gt;&lt;/object&gt;&lt;object type=&quot;3&quot; unique_id=&quot;24486&quot;&gt;&lt;property id=&quot;20148&quot; value=&quot;5&quot;/&gt;&lt;property id=&quot;20300&quot; value=&quot;Diapositiva 25&quot;/&gt;&lt;property id=&quot;20307&quot; value=&quot;437&quot;/&gt;&lt;/object&gt;&lt;object type=&quot;3&quot; unique_id=&quot;24487&quot;&gt;&lt;property id=&quot;20148&quot; value=&quot;5&quot;/&gt;&lt;property id=&quot;20300&quot; value=&quot;Diapositiva 26&quot;/&gt;&lt;property id=&quot;20307&quot; value=&quot;438&quot;/&gt;&lt;/object&gt;&lt;object type=&quot;3&quot; unique_id=&quot;24488&quot;&gt;&lt;property id=&quot;20148&quot; value=&quot;5&quot;/&gt;&lt;property id=&quot;20300&quot; value=&quot;Diapositiva 27&quot;/&gt;&lt;property id=&quot;20307&quot; value=&quot;439&quot;/&gt;&lt;/object&gt;&lt;object type=&quot;3&quot; unique_id=&quot;24489&quot;&gt;&lt;property id=&quot;20148&quot; value=&quot;5&quot;/&gt;&lt;property id=&quot;20300&quot; value=&quot;Diapositiva 28&quot;/&gt;&lt;property id=&quot;20307&quot; value=&quot;476&quot;/&gt;&lt;/object&gt;&lt;object type=&quot;3&quot; unique_id=&quot;24490&quot;&gt;&lt;property id=&quot;20148&quot; value=&quot;5&quot;/&gt;&lt;property id=&quot;20300&quot; value=&quot;Diapositiva 29&quot;/&gt;&lt;property id=&quot;20307&quot; value=&quot;440&quot;/&gt;&lt;/object&gt;&lt;object type=&quot;3&quot; unique_id=&quot;24491&quot;&gt;&lt;property id=&quot;20148&quot; value=&quot;5&quot;/&gt;&lt;property id=&quot;20300&quot; value=&quot;Diapositiva 30&quot;/&gt;&lt;property id=&quot;20307&quot; value=&quot;441&quot;/&gt;&lt;/object&gt;&lt;object type=&quot;3&quot; unique_id=&quot;24492&quot;&gt;&lt;property id=&quot;20148&quot; value=&quot;5&quot;/&gt;&lt;property id=&quot;20300&quot; value=&quot;Diapositiva 31&quot;/&gt;&lt;property id=&quot;20307&quot; value=&quot;442&quot;/&gt;&lt;/object&gt;&lt;object type=&quot;3&quot; unique_id=&quot;24493&quot;&gt;&lt;property id=&quot;20148&quot; value=&quot;5&quot;/&gt;&lt;property id=&quot;20300&quot; value=&quot;Diapositiva 32&quot;/&gt;&lt;property id=&quot;20307&quot; value=&quot;443&quot;/&gt;&lt;/object&gt;&lt;object type=&quot;3&quot; unique_id=&quot;24494&quot;&gt;&lt;property id=&quot;20148&quot; value=&quot;5&quot;/&gt;&lt;property id=&quot;20300&quot; value=&quot;Diapositiva 33&quot;/&gt;&lt;property id=&quot;20307&quot; value=&quot;444&quot;/&gt;&lt;/object&gt;&lt;object type=&quot;3&quot; unique_id=&quot;24495&quot;&gt;&lt;property id=&quot;20148&quot; value=&quot;5&quot;/&gt;&lt;property id=&quot;20300&quot; value=&quot;Diapositiva 34&quot;/&gt;&lt;property id=&quot;20307&quot; value=&quot;446&quot;/&gt;&lt;/object&gt;&lt;object type=&quot;3&quot; unique_id=&quot;24496&quot;&gt;&lt;property id=&quot;20148&quot; value=&quot;5&quot;/&gt;&lt;property id=&quot;20300&quot; value=&quot;Diapositiva 35&quot;/&gt;&lt;property id=&quot;20307&quot; value=&quot;447&quot;/&gt;&lt;/object&gt;&lt;object type=&quot;3&quot; unique_id=&quot;24497&quot;&gt;&lt;property id=&quot;20148&quot; value=&quot;5&quot;/&gt;&lt;property id=&quot;20300&quot; value=&quot;Diapositiva 36&quot;/&gt;&lt;property id=&quot;20307&quot; value=&quot;448&quot;/&gt;&lt;/object&gt;&lt;object type=&quot;3&quot; unique_id=&quot;24498&quot;&gt;&lt;property id=&quot;20148&quot; value=&quot;5&quot;/&gt;&lt;property id=&quot;20300&quot; value=&quot;Diapositiva 37&quot;/&gt;&lt;property id=&quot;20307&quot; value=&quot;450&quot;/&gt;&lt;/object&gt;&lt;object type=&quot;3&quot; unique_id=&quot;24499&quot;&gt;&lt;property id=&quot;20148&quot; value=&quot;5&quot;/&gt;&lt;property id=&quot;20300&quot; value=&quot;Diapositiva 38&quot;/&gt;&lt;property id=&quot;20307&quot; value=&quot;451&quot;/&gt;&lt;/object&gt;&lt;object type=&quot;3&quot; unique_id=&quot;24500&quot;&gt;&lt;property id=&quot;20148&quot; value=&quot;5&quot;/&gt;&lt;property id=&quot;20300&quot; value=&quot;Diapositiva 39&quot;/&gt;&lt;property id=&quot;20307&quot; value=&quot;452&quot;/&gt;&lt;/object&gt;&lt;object type=&quot;3&quot; unique_id=&quot;24501&quot;&gt;&lt;property id=&quot;20148&quot; value=&quot;5&quot;/&gt;&lt;property id=&quot;20300&quot; value=&quot;Diapositiva 40&quot;/&gt;&lt;property id=&quot;20307&quot; value=&quot;453&quot;/&gt;&lt;/object&gt;&lt;object type=&quot;3&quot; unique_id=&quot;24502&quot;&gt;&lt;property id=&quot;20148&quot; value=&quot;5&quot;/&gt;&lt;property id=&quot;20300&quot; value=&quot;Diapositiva 41&quot;/&gt;&lt;property id=&quot;20307&quot; value=&quot;454&quot;/&gt;&lt;/object&gt;&lt;object type=&quot;3&quot; unique_id=&quot;24503&quot;&gt;&lt;property id=&quot;20148&quot; value=&quot;5&quot;/&gt;&lt;property id=&quot;20300&quot; value=&quot;Diapositiva 42&quot;/&gt;&lt;property id=&quot;20307&quot; value=&quot;455&quot;/&gt;&lt;/object&gt;&lt;object type=&quot;3&quot; unique_id=&quot;24504&quot;&gt;&lt;property id=&quot;20148&quot; value=&quot;5&quot;/&gt;&lt;property id=&quot;20300&quot; value=&quot;Diapositiva 43&quot;/&gt;&lt;property id=&quot;20307&quot; value=&quot;457&quot;/&gt;&lt;/object&gt;&lt;object type=&quot;3&quot; unique_id=&quot;24505&quot;&gt;&lt;property id=&quot;20148&quot; value=&quot;5&quot;/&gt;&lt;property id=&quot;20300&quot; value=&quot;Diapositiva 44&quot;/&gt;&lt;property id=&quot;20307&quot; value=&quot;456&quot;/&gt;&lt;/object&gt;&lt;object type=&quot;3&quot; unique_id=&quot;24506&quot;&gt;&lt;property id=&quot;20148&quot; value=&quot;5&quot;/&gt;&lt;property id=&quot;20300&quot; value=&quot;Diapositiva 45&quot;/&gt;&lt;property id=&quot;20307&quot; value=&quot;458&quot;/&gt;&lt;/object&gt;&lt;object type=&quot;3&quot; unique_id=&quot;24507&quot;&gt;&lt;property id=&quot;20148&quot; value=&quot;5&quot;/&gt;&lt;property id=&quot;20300&quot; value=&quot;Diapositiva 46&quot;/&gt;&lt;property id=&quot;20307&quot; value=&quot;459&quot;/&gt;&lt;/object&gt;&lt;object type=&quot;3&quot; unique_id=&quot;24508&quot;&gt;&lt;property id=&quot;20148&quot; value=&quot;5&quot;/&gt;&lt;property id=&quot;20300&quot; value=&quot;Diapositiva 47&quot;/&gt;&lt;property id=&quot;20307&quot; value=&quot;460&quot;/&gt;&lt;/object&gt;&lt;object type=&quot;3&quot; unique_id=&quot;24509&quot;&gt;&lt;property id=&quot;20148&quot; value=&quot;5&quot;/&gt;&lt;property id=&quot;20300&quot; value=&quot;Diapositiva 48&quot;/&gt;&lt;property id=&quot;20307&quot; value=&quot;461&quot;/&gt;&lt;/object&gt;&lt;object type=&quot;3&quot; unique_id=&quot;24510&quot;&gt;&lt;property id=&quot;20148&quot; value=&quot;5&quot;/&gt;&lt;property id=&quot;20300&quot; value=&quot;Diapositiva 49&quot;/&gt;&lt;property id=&quot;20307&quot; value=&quot;462&quot;/&gt;&lt;/object&gt;&lt;object type=&quot;3&quot; unique_id=&quot;24511&quot;&gt;&lt;property id=&quot;20148&quot; value=&quot;5&quot;/&gt;&lt;property id=&quot;20300&quot; value=&quot;Diapositiva 50&quot;/&gt;&lt;property id=&quot;20307&quot; value=&quot;463&quot;/&gt;&lt;/object&gt;&lt;object type=&quot;3&quot; unique_id=&quot;24512&quot;&gt;&lt;property id=&quot;20148&quot; value=&quot;5&quot;/&gt;&lt;property id=&quot;20300&quot; value=&quot;Diapositiva 51&quot;/&gt;&lt;property id=&quot;20307&quot; value=&quot;464&quot;/&gt;&lt;/object&gt;&lt;object type=&quot;3&quot; unique_id=&quot;24513&quot;&gt;&lt;property id=&quot;20148&quot; value=&quot;5&quot;/&gt;&lt;property id=&quot;20300&quot; value=&quot;Diapositiva 52&quot;/&gt;&lt;property id=&quot;20307&quot; value=&quot;465&quot;/&gt;&lt;/object&gt;&lt;object type=&quot;3&quot; unique_id=&quot;24514&quot;&gt;&lt;property id=&quot;20148&quot; value=&quot;5&quot;/&gt;&lt;property id=&quot;20300&quot; value=&quot;Diapositiva 53&quot;/&gt;&lt;property id=&quot;20307&quot; value=&quot;478&quot;/&gt;&lt;/object&gt;&lt;object type=&quot;3&quot; unique_id=&quot;24515&quot;&gt;&lt;property id=&quot;20148&quot; value=&quot;5&quot;/&gt;&lt;property id=&quot;20300&quot; value=&quot;Diapositiva 54&quot;/&gt;&lt;property id=&quot;20307&quot; value=&quot;479&quot;/&gt;&lt;/object&gt;&lt;object type=&quot;3&quot; unique_id=&quot;24516&quot;&gt;&lt;property id=&quot;20148&quot; value=&quot;5&quot;/&gt;&lt;property id=&quot;20300&quot; value=&quot;Diapositiva 55&quot;/&gt;&lt;property id=&quot;20307&quot; value=&quot;477&quot;/&gt;&lt;/object&gt;&lt;object type=&quot;3&quot; unique_id=&quot;24517&quot;&gt;&lt;property id=&quot;20148&quot; value=&quot;5&quot;/&gt;&lt;property id=&quot;20300&quot; value=&quot;Diapositiva 56&quot;/&gt;&lt;property id=&quot;20307&quot; value=&quot;467&quot;/&gt;&lt;/object&gt;&lt;object type=&quot;3&quot; unique_id=&quot;24518&quot;&gt;&lt;property id=&quot;20148&quot; value=&quot;5&quot;/&gt;&lt;property id=&quot;20300&quot; value=&quot;Diapositiva 57&quot;/&gt;&lt;property id=&quot;20307&quot; value=&quot;468&quot;/&gt;&lt;/object&gt;&lt;object type=&quot;3&quot; unique_id=&quot;24519&quot;&gt;&lt;property id=&quot;20148&quot; value=&quot;5&quot;/&gt;&lt;property id=&quot;20300&quot; value=&quot;Diapositiva 58&quot;/&gt;&lt;property id=&quot;20307&quot; value=&quot;469&quot;/&gt;&lt;/object&gt;&lt;object type=&quot;3&quot; unique_id=&quot;24520&quot;&gt;&lt;property id=&quot;20148&quot; value=&quot;5&quot;/&gt;&lt;property id=&quot;20300&quot; value=&quot;Diapositiva 59&quot;/&gt;&lt;property id=&quot;20307&quot; value=&quot;470&quot;/&gt;&lt;/object&gt;&lt;object type=&quot;3&quot; unique_id=&quot;24521&quot;&gt;&lt;property id=&quot;20148&quot; value=&quot;5&quot;/&gt;&lt;property id=&quot;20300&quot; value=&quot;Diapositiva 60&quot;/&gt;&lt;property id=&quot;20307&quot; value=&quot;471&quot;/&gt;&lt;/object&gt;&lt;object type=&quot;3&quot; unique_id=&quot;24522&quot;&gt;&lt;property id=&quot;20148&quot; value=&quot;5&quot;/&gt;&lt;property id=&quot;20300&quot; value=&quot;Diapositiva 61&quot;/&gt;&lt;property id=&quot;20307&quot; value=&quot;472&quot;/&gt;&lt;/object&gt;&lt;object type=&quot;3&quot; unique_id=&quot;24523&quot;&gt;&lt;property id=&quot;20148&quot; value=&quot;5&quot;/&gt;&lt;property id=&quot;20300&quot; value=&quot;Diapositiva 62&quot;/&gt;&lt;property id=&quot;20307&quot; value=&quot;473&quot;/&gt;&lt;/object&gt;&lt;object type=&quot;3&quot; unique_id=&quot;24524&quot;&gt;&lt;property id=&quot;20148&quot; value=&quot;5&quot;/&gt;&lt;property id=&quot;20300&quot; value=&quot;Diapositiva 63&quot;/&gt;&lt;property id=&quot;20307&quot; value=&quot;474&quot;/&gt;&lt;/object&gt;&lt;object type=&quot;3&quot; unique_id=&quot;24525&quot;&gt;&lt;property id=&quot;20148&quot; value=&quot;5&quot;/&gt;&lt;property id=&quot;20300&quot; value=&quot;Diapositiva 68&quot;/&gt;&lt;property id=&quot;20307&quot; value=&quot;475&quot;/&gt;&lt;/object&gt;&lt;object type=&quot;3&quot; unique_id=&quot;24526&quot;&gt;&lt;property id=&quot;20148&quot; value=&quot;5&quot;/&gt;&lt;property id=&quot;20300&quot; value=&quot;Diapositiva 69&quot;/&gt;&lt;property id=&quot;20307&quot; value=&quot;318&quot;/&gt;&lt;/object&gt;&lt;object type=&quot;3&quot; unique_id=&quot;24527&quot;&gt;&lt;property id=&quot;20148&quot; value=&quot;5&quot;/&gt;&lt;property id=&quot;20300&quot; value=&quot;Diapositiva 70&quot;/&gt;&lt;property id=&quot;20307&quot; value=&quot;408&quot;/&gt;&lt;/object&gt;&lt;object type=&quot;3&quot; unique_id=&quot;25072&quot;&gt;&lt;property id=&quot;20148&quot; value=&quot;5&quot;/&gt;&lt;property id=&quot;20300&quot; value=&quot;Diapositiva 1&quot;/&gt;&lt;property id=&quot;20307&quot; value=&quot;480&quot;/&gt;&lt;/object&gt;&lt;object type=&quot;3&quot; unique_id=&quot;25073&quot;&gt;&lt;property id=&quot;20148&quot; value=&quot;5&quot;/&gt;&lt;property id=&quot;20300&quot; value=&quot;Diapositiva 64&quot;/&gt;&lt;property id=&quot;20307&quot; value=&quot;482&quot;/&gt;&lt;/object&gt;&lt;object type=&quot;3&quot; unique_id=&quot;25074&quot;&gt;&lt;property id=&quot;20148&quot; value=&quot;5&quot;/&gt;&lt;property id=&quot;20300&quot; value=&quot;Diapositiva 65&quot;/&gt;&lt;property id=&quot;20307&quot; value=&quot;483&quot;/&gt;&lt;/object&gt;&lt;object type=&quot;3&quot; unique_id=&quot;25075&quot;&gt;&lt;property id=&quot;20148&quot; value=&quot;5&quot;/&gt;&lt;property id=&quot;20300&quot; value=&quot;Diapositiva 66&quot;/&gt;&lt;property id=&quot;20307&quot; value=&quot;484&quot;/&gt;&lt;/object&gt;&lt;object type=&quot;3&quot; unique_id=&quot;25076&quot;&gt;&lt;property id=&quot;20148&quot; value=&quot;5&quot;/&gt;&lt;property id=&quot;20300&quot; value=&quot;Diapositiva 67&quot;/&gt;&lt;property id=&quot;20307&quot; value=&quot;485&quot;/&gt;&lt;/object&gt;&lt;/object&gt;&lt;object type=&quot;8&quot; unique_id=&quot;24595&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13086</TotalTime>
  <Words>5568</Words>
  <Application>Microsoft Office PowerPoint</Application>
  <PresentationFormat>Presentación en pantalla (4:3)</PresentationFormat>
  <Paragraphs>390</Paragraphs>
  <Slides>65</Slides>
  <Notes>63</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65</vt:i4>
      </vt:variant>
    </vt:vector>
  </HeadingPairs>
  <TitlesOfParts>
    <vt:vector size="79" baseType="lpstr">
      <vt:lpstr>Chopin Script</vt:lpstr>
      <vt:lpstr>Swis721 Hv BT</vt:lpstr>
      <vt:lpstr>Univers LT 85 ExtraBlack</vt:lpstr>
      <vt:lpstr>Verdana</vt:lpstr>
      <vt:lpstr>Franklin Gothic Medium Cond</vt:lpstr>
      <vt:lpstr>Arial</vt:lpstr>
      <vt:lpstr>Vivaldi</vt:lpstr>
      <vt:lpstr>Bernard MT Condensed</vt:lpstr>
      <vt:lpstr>Impact</vt:lpstr>
      <vt:lpstr>Tekton Pro</vt:lpstr>
      <vt:lpstr>Myriad Pro</vt:lpstr>
      <vt:lpstr>Calibri</vt:lpstr>
      <vt:lpstr>Swis721 Blk BT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376</cp:revision>
  <dcterms:created xsi:type="dcterms:W3CDTF">2013-10-02T01:22:09Z</dcterms:created>
  <dcterms:modified xsi:type="dcterms:W3CDTF">2022-01-20T13:48:16Z</dcterms:modified>
</cp:coreProperties>
</file>