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442" r:id="rId2"/>
    <p:sldId id="316" r:id="rId3"/>
    <p:sldId id="319" r:id="rId4"/>
    <p:sldId id="418" r:id="rId5"/>
    <p:sldId id="419" r:id="rId6"/>
    <p:sldId id="420" r:id="rId7"/>
    <p:sldId id="421" r:id="rId8"/>
    <p:sldId id="422" r:id="rId9"/>
    <p:sldId id="423" r:id="rId10"/>
    <p:sldId id="424" r:id="rId11"/>
    <p:sldId id="425" r:id="rId12"/>
    <p:sldId id="426" r:id="rId13"/>
    <p:sldId id="427" r:id="rId14"/>
    <p:sldId id="429" r:id="rId15"/>
    <p:sldId id="428" r:id="rId16"/>
    <p:sldId id="430" r:id="rId17"/>
    <p:sldId id="431" r:id="rId18"/>
    <p:sldId id="432" r:id="rId19"/>
    <p:sldId id="433" r:id="rId20"/>
    <p:sldId id="434" r:id="rId21"/>
    <p:sldId id="435" r:id="rId22"/>
    <p:sldId id="436" r:id="rId23"/>
    <p:sldId id="438" r:id="rId24"/>
    <p:sldId id="440" r:id="rId25"/>
    <p:sldId id="437" r:id="rId26"/>
    <p:sldId id="439" r:id="rId27"/>
  </p:sldIdLst>
  <p:sldSz cx="9144000" cy="6858000" type="screen4x3"/>
  <p:notesSz cx="6858000" cy="9144000"/>
  <p:embeddedFontLst>
    <p:embeddedFont>
      <p:font typeface="Calibri" panose="020F0502020204030204" pitchFamily="34" charset="0"/>
      <p:regular r:id="rId29"/>
      <p:bold r:id="rId30"/>
      <p:italic r:id="rId31"/>
      <p:boldItalic r:id="rId32"/>
    </p:embeddedFont>
    <p:embeddedFont>
      <p:font typeface="Impact" panose="020B0806030902050204" pitchFamily="34" charset="0"/>
      <p:regular r:id="rId33"/>
    </p:embeddedFont>
    <p:embeddedFont>
      <p:font typeface="Myriad Pro" panose="020B0503030403020204" pitchFamily="34" charset="0"/>
      <p:regular r:id="rId34"/>
      <p:bold r:id="rId35"/>
      <p:italic r:id="rId36"/>
      <p:boldItalic r:id="rId37"/>
    </p:embeddedFont>
    <p:embeddedFont>
      <p:font typeface="Swis721 Blk BT" panose="020B0904030502020204" pitchFamily="34" charset="0"/>
      <p:regular r:id="rId38"/>
      <p:italic r:id="rId39"/>
    </p:embeddedFont>
    <p:embeddedFont>
      <p:font typeface="Trajan Pro" panose="02020502050506020301" pitchFamily="18" charset="0"/>
      <p:regular r:id="rId40"/>
      <p:bold r:id="rId41"/>
    </p:embeddedFont>
  </p:embeddedFontLst>
  <p:custDataLst>
    <p:tags r:id="rId42"/>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2B17"/>
    <a:srgbClr val="00FF00"/>
    <a:srgbClr val="003300"/>
    <a:srgbClr val="00501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53" autoAdjust="0"/>
    <p:restoredTop sz="88761" autoAdjust="0"/>
  </p:normalViewPr>
  <p:slideViewPr>
    <p:cSldViewPr>
      <p:cViewPr varScale="1">
        <p:scale>
          <a:sx n="57" d="100"/>
          <a:sy n="57" d="100"/>
        </p:scale>
        <p:origin x="2130" y="42"/>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1577726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3- ¿Por qué no había razón en anular los 10 mandamientos con la muerte de Cristo?</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2049527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Tanto en el Antiguo Testamento como en el Nuevo, era necesario el espejo de la Santa Ley de Dios para conocer el pecado. Lo que cambió, es el sistema para recibir el perdón. Antes debía sacrificarse un cordero, sustituto del pecador, y símbolo de Cristo; en el Nuevo, al ver nuestros errores por medio de la Ley, vamos a Jesús por fe. Al venir el Salvador, se tornó innecesaria la ley que lo prefiguraba.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2049527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4- ¿Qué dice Pablo de la circuncisión? ¿Era parte de la ley ceremonial?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2049527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La lógica nos dice que hay ventajas al vivir de acuerdo con estas reglas eternas, pues las promesas de Dios son para quienes guardan su Ley.</a:t>
            </a:r>
            <a:r>
              <a:rPr lang="es-ES" sz="1200" b="1" kern="1200" baseline="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a:t>
            </a:r>
            <a:r>
              <a:rPr lang="es-ES" sz="1200" b="1" kern="1200" dirty="0" err="1">
                <a:solidFill>
                  <a:schemeClr val="tx1"/>
                </a:solidFill>
                <a:effectLst/>
                <a:latin typeface="+mn-lt"/>
                <a:ea typeface="+mn-ea"/>
                <a:cs typeface="+mn-cs"/>
              </a:rPr>
              <a:t>Deut</a:t>
            </a:r>
            <a:r>
              <a:rPr lang="es-ES" sz="1200" b="1" kern="1200" dirty="0">
                <a:solidFill>
                  <a:schemeClr val="tx1"/>
                </a:solidFill>
                <a:effectLst/>
                <a:latin typeface="+mn-lt"/>
                <a:ea typeface="+mn-ea"/>
                <a:cs typeface="+mn-cs"/>
              </a:rPr>
              <a:t>. 5:29; Sal. 119:165).</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2049527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26</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¿Existen contradicciones en la Biblia? Debemos decir decididamente </a:t>
            </a:r>
            <a:r>
              <a:rPr lang="es-ES_tradnl" sz="1200" b="1" kern="1200" dirty="0">
                <a:solidFill>
                  <a:schemeClr val="tx1"/>
                </a:solidFill>
                <a:effectLst/>
                <a:latin typeface="+mn-lt"/>
                <a:ea typeface="+mn-ea"/>
                <a:cs typeface="+mn-cs"/>
              </a:rPr>
              <a:t>NO.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Sin embargo en apariencia las hay, por ejemplo: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Jesucristo habla a favor de la ley en Lucas 16:17, también el apóstol Pablo en Romanos 7:7,12. Sin embargo, pareciera que de pronto el mismo apóstol habla contra ella en Gálatas 3:10,13. ¿Se contradice?</a:t>
            </a:r>
          </a:p>
          <a:p>
            <a:r>
              <a:rPr lang="es-ES_tradnl" sz="1200" i="1" kern="1200" dirty="0">
                <a:solidFill>
                  <a:schemeClr val="tx1"/>
                </a:solidFill>
                <a:effectLst/>
                <a:latin typeface="+mn-lt"/>
                <a:ea typeface="+mn-ea"/>
                <a:cs typeface="+mn-cs"/>
              </a:rPr>
              <a:t>En este tema se aclarará además, el porqué de los sacrificios en el Antiguo Testamento.</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Sombras o símbolos que señalaban a Cristo.</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0" kern="1200" dirty="0">
                <a:solidFill>
                  <a:schemeClr val="tx1"/>
                </a:solidFill>
                <a:effectLst/>
                <a:latin typeface="+mn-lt"/>
                <a:ea typeface="+mn-ea"/>
                <a:cs typeface="+mn-cs"/>
              </a:rPr>
              <a:t>Cuando Dios creó al hombre, puso los principios de su Santa Ley en su corazón. (</a:t>
            </a:r>
            <a:r>
              <a:rPr lang="es-ES_tradnl" sz="1200" i="0" kern="1200" dirty="0" err="1">
                <a:solidFill>
                  <a:schemeClr val="tx1"/>
                </a:solidFill>
                <a:effectLst/>
                <a:latin typeface="+mn-lt"/>
                <a:ea typeface="+mn-ea"/>
                <a:cs typeface="+mn-cs"/>
              </a:rPr>
              <a:t>Gén</a:t>
            </a:r>
            <a:r>
              <a:rPr lang="es-ES_tradnl" sz="1200" i="0" kern="1200" dirty="0">
                <a:solidFill>
                  <a:schemeClr val="tx1"/>
                </a:solidFill>
                <a:effectLst/>
                <a:latin typeface="+mn-lt"/>
                <a:ea typeface="+mn-ea"/>
                <a:cs typeface="+mn-cs"/>
              </a:rPr>
              <a:t>. 2:16-17) (No codiciarás, no hurtarás, el matrimonio, día de reposo, etc.).</a:t>
            </a:r>
            <a:endParaRPr lang="es-ES" sz="1200" i="1" kern="1200" dirty="0">
              <a:solidFill>
                <a:schemeClr val="tx1"/>
              </a:solidFill>
              <a:effectLst/>
              <a:latin typeface="+mn-lt"/>
              <a:ea typeface="+mn-ea"/>
              <a:cs typeface="+mn-cs"/>
            </a:endParaRPr>
          </a:p>
          <a:p>
            <a:r>
              <a:rPr lang="es-ES_tradnl" sz="1200" i="0" kern="1200" dirty="0">
                <a:solidFill>
                  <a:schemeClr val="tx1"/>
                </a:solidFill>
                <a:effectLst/>
                <a:latin typeface="+mn-lt"/>
                <a:ea typeface="+mn-ea"/>
                <a:cs typeface="+mn-cs"/>
              </a:rPr>
              <a:t>El hombre, que había sido creado con libre albedrío, transgredió esa ley y fue expulsado del Edén. (</a:t>
            </a:r>
            <a:r>
              <a:rPr lang="es-ES_tradnl" sz="1200" i="0" kern="1200" dirty="0" err="1">
                <a:solidFill>
                  <a:schemeClr val="tx1"/>
                </a:solidFill>
                <a:effectLst/>
                <a:latin typeface="+mn-lt"/>
                <a:ea typeface="+mn-ea"/>
                <a:cs typeface="+mn-cs"/>
              </a:rPr>
              <a:t>Gén</a:t>
            </a:r>
            <a:r>
              <a:rPr lang="es-ES_tradnl" sz="1200" i="0" kern="1200" dirty="0">
                <a:solidFill>
                  <a:schemeClr val="tx1"/>
                </a:solidFill>
                <a:effectLst/>
                <a:latin typeface="+mn-lt"/>
                <a:ea typeface="+mn-ea"/>
                <a:cs typeface="+mn-cs"/>
              </a:rPr>
              <a:t>. 3:24). El hombre debía morir por su pecado, pero Dios en su misericordia, estableció un sustituto provisorio: un cordero, símbolo de Cristo, el Salvador del Hombre. Las pieles de las primeras víctimas sirvieron al hombre como vestimenta. (</a:t>
            </a:r>
            <a:r>
              <a:rPr lang="es-ES_tradnl" sz="1200" i="0" kern="1200" dirty="0" err="1">
                <a:solidFill>
                  <a:schemeClr val="tx1"/>
                </a:solidFill>
                <a:effectLst/>
                <a:latin typeface="+mn-lt"/>
                <a:ea typeface="+mn-ea"/>
                <a:cs typeface="+mn-cs"/>
              </a:rPr>
              <a:t>Gén</a:t>
            </a:r>
            <a:r>
              <a:rPr lang="es-ES_tradnl" sz="1200" i="0" kern="1200" dirty="0">
                <a:solidFill>
                  <a:schemeClr val="tx1"/>
                </a:solidFill>
                <a:effectLst/>
                <a:latin typeface="+mn-lt"/>
                <a:ea typeface="+mn-ea"/>
                <a:cs typeface="+mn-cs"/>
              </a:rPr>
              <a:t>. 3:21).</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2585096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0" kern="1200" dirty="0">
                <a:solidFill>
                  <a:schemeClr val="tx1"/>
                </a:solidFill>
                <a:effectLst/>
                <a:latin typeface="+mn-lt"/>
                <a:ea typeface="+mn-ea"/>
                <a:cs typeface="+mn-cs"/>
              </a:rPr>
              <a:t>El sacrificio de Abel fue aceptado. Él había presentado un cordero, mientras que su hermano, que trajo los frutos de la tierra, fue rechazado. (</a:t>
            </a:r>
            <a:r>
              <a:rPr lang="es-ES_tradnl" sz="1200" i="0" kern="1200" dirty="0" err="1">
                <a:solidFill>
                  <a:schemeClr val="tx1"/>
                </a:solidFill>
                <a:effectLst/>
                <a:latin typeface="+mn-lt"/>
                <a:ea typeface="+mn-ea"/>
                <a:cs typeface="+mn-cs"/>
              </a:rPr>
              <a:t>Gén</a:t>
            </a:r>
            <a:r>
              <a:rPr lang="es-ES_tradnl" sz="1200" i="0" kern="1200" dirty="0">
                <a:solidFill>
                  <a:schemeClr val="tx1"/>
                </a:solidFill>
                <a:effectLst/>
                <a:latin typeface="+mn-lt"/>
                <a:ea typeface="+mn-ea"/>
                <a:cs typeface="+mn-cs"/>
              </a:rPr>
              <a:t>. 4:3-4).</a:t>
            </a:r>
            <a:endParaRPr lang="es-ES" sz="1200" i="1" kern="1200" dirty="0">
              <a:solidFill>
                <a:schemeClr val="tx1"/>
              </a:solidFill>
              <a:effectLst/>
              <a:latin typeface="+mn-lt"/>
              <a:ea typeface="+mn-ea"/>
              <a:cs typeface="+mn-cs"/>
            </a:endParaRPr>
          </a:p>
          <a:p>
            <a:r>
              <a:rPr lang="es-ES_tradnl" sz="1200" i="0" kern="1200" dirty="0">
                <a:solidFill>
                  <a:schemeClr val="tx1"/>
                </a:solidFill>
                <a:effectLst/>
                <a:latin typeface="+mn-lt"/>
                <a:ea typeface="+mn-ea"/>
                <a:cs typeface="+mn-cs"/>
              </a:rPr>
              <a:t>Para recibir el perdón, el pecador debía traer un animal al santuario, colocar sus manos sobre su cabeza y luego sacrificarlo. Eso significaba que él transfería su culpa al animal que moría en su lugar. (Lev. 4: 27-29).</a:t>
            </a:r>
            <a:endParaRPr lang="es-ES" sz="1200" i="1" kern="1200" dirty="0">
              <a:solidFill>
                <a:schemeClr val="tx1"/>
              </a:solidFill>
              <a:effectLst/>
              <a:latin typeface="+mn-lt"/>
              <a:ea typeface="+mn-ea"/>
              <a:cs typeface="+mn-cs"/>
            </a:endParaRPr>
          </a:p>
          <a:p>
            <a:r>
              <a:rPr lang="es-ES_tradnl" sz="1200" i="0" kern="1200" dirty="0">
                <a:solidFill>
                  <a:schemeClr val="tx1"/>
                </a:solidFill>
                <a:effectLst/>
                <a:latin typeface="+mn-lt"/>
                <a:ea typeface="+mn-ea"/>
                <a:cs typeface="+mn-cs"/>
              </a:rPr>
              <a:t>Todos estos ritos y ceremonias eran una sombra o símbolo de Cristo. Por eso se denomina Ley Ritual. (</a:t>
            </a:r>
            <a:r>
              <a:rPr lang="es-ES_tradnl" sz="1200" i="0" kern="1200" dirty="0" err="1">
                <a:solidFill>
                  <a:schemeClr val="tx1"/>
                </a:solidFill>
                <a:effectLst/>
                <a:latin typeface="+mn-lt"/>
                <a:ea typeface="+mn-ea"/>
                <a:cs typeface="+mn-cs"/>
              </a:rPr>
              <a:t>Heb</a:t>
            </a:r>
            <a:r>
              <a:rPr lang="es-ES_tradnl" sz="1200" i="0" kern="1200" dirty="0">
                <a:solidFill>
                  <a:schemeClr val="tx1"/>
                </a:solidFill>
                <a:effectLst/>
                <a:latin typeface="+mn-lt"/>
                <a:ea typeface="+mn-ea"/>
                <a:cs typeface="+mn-cs"/>
              </a:rPr>
              <a:t>. 10:1).</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2585096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¿Cuántas clases de leyes existen?</a:t>
            </a:r>
            <a:endParaRPr lang="es-ES" sz="1200" b="1"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Aparte de las leyes civiles que gobernaban a Israel se destacaban en la Biblia dos clases de leyes: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Los diez mandamientos, </a:t>
            </a:r>
            <a:r>
              <a:rPr lang="es-ES_tradnl" sz="1200" kern="1200" dirty="0">
                <a:solidFill>
                  <a:schemeClr val="tx1"/>
                </a:solidFill>
                <a:effectLst/>
                <a:latin typeface="+mn-lt"/>
                <a:ea typeface="+mn-ea"/>
                <a:cs typeface="+mn-cs"/>
              </a:rPr>
              <a:t>comparados con un espejo que nos muestra el pecado.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La ley llamada ceremonial o ritual, </a:t>
            </a:r>
            <a:r>
              <a:rPr lang="es-ES_tradnl" sz="1200" kern="1200" dirty="0">
                <a:solidFill>
                  <a:schemeClr val="tx1"/>
                </a:solidFill>
                <a:effectLst/>
                <a:latin typeface="+mn-lt"/>
                <a:ea typeface="+mn-ea"/>
                <a:cs typeface="+mn-cs"/>
              </a:rPr>
              <a:t>que incluía los sacrificios, ceremonias y fiestas que eran sombra o símbolos de Cristo</a:t>
            </a:r>
            <a:r>
              <a:rPr lang="es-ES_tradnl" sz="1200" b="1"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Esta ley fue dada al hombre después de su caída y era el medio para que recibiese el perdón hasta que el propio Hijo de Dios muriese en este mundo en nuestro lugar.</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2049527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2. ¿Qué diferencias existen entre estas dos clases de leyes?</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2049527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PT" dirty="0"/>
          </a:p>
        </p:txBody>
      </p:sp>
      <p:sp>
        <p:nvSpPr>
          <p:cNvPr id="4" name="Espaço Reservado para Número de Slide 3"/>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355027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2. ¿Qué diferencias existen entre estas dos clases de leyes?</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204952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29265874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2a\tema 12a 2ley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478" y="1592796"/>
            <a:ext cx="4577477" cy="18002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Foi</a:t>
            </a: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Escrita </a:t>
            </a:r>
            <a:b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pelo </a:t>
            </a:r>
            <a:b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Dedo de Deus</a:t>
            </a:r>
            <a:endParaRPr lang="en-US" sz="36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4575654" y="1646802"/>
            <a:ext cx="3875654" cy="16921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Escrita </a:t>
            </a:r>
          </a:p>
          <a:p>
            <a:pPr algn="ct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pela </a:t>
            </a:r>
          </a:p>
          <a:p>
            <a:pPr algn="ctr"/>
            <a:r>
              <a:rPr lang="es-E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Mão</a:t>
            </a: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de Moisés</a:t>
            </a:r>
            <a:endParaRPr lang="en-US" sz="36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5478" y="3825044"/>
            <a:ext cx="4577477" cy="11161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Êxodo</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31:18)</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4557564" y="3825044"/>
            <a:ext cx="3902869" cy="11161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Deuteronómio</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31:24)</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7" name="6 Rectángulo"/>
          <p:cNvSpPr/>
          <p:nvPr/>
        </p:nvSpPr>
        <p:spPr>
          <a:xfrm>
            <a:off x="-14604" y="5180999"/>
            <a:ext cx="4563043"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a:t>
            </a:r>
            <a:r>
              <a:rPr lang="es-AR" sz="2400" b="1" i="1" spc="50" dirty="0" err="1">
                <a:ln w="11430"/>
                <a:solidFill>
                  <a:srgbClr val="002060"/>
                </a:solidFill>
                <a:effectLst>
                  <a:outerShdw blurRad="76200" dist="50800" dir="5400000" algn="tl" rotWithShape="0">
                    <a:srgbClr val="000000">
                      <a:alpha val="65000"/>
                    </a:srgbClr>
                  </a:outerShdw>
                </a:effectLst>
              </a:rPr>
              <a:t>tábuas</a:t>
            </a:r>
            <a:r>
              <a:rPr lang="es-AR" sz="2400" b="1" i="1" spc="50" dirty="0">
                <a:ln w="11430"/>
                <a:solidFill>
                  <a:srgbClr val="002060"/>
                </a:solidFill>
                <a:effectLst>
                  <a:outerShdw blurRad="76200" dist="50800" dir="5400000" algn="tl" rotWithShape="0">
                    <a:srgbClr val="000000">
                      <a:alpha val="65000"/>
                    </a:srgbClr>
                  </a:outerShdw>
                </a:effectLst>
              </a:rPr>
              <a:t> de </a:t>
            </a:r>
            <a:r>
              <a:rPr lang="es-AR" sz="2400" b="1" i="1" spc="50" dirty="0" err="1">
                <a:ln w="11430"/>
                <a:solidFill>
                  <a:srgbClr val="002060"/>
                </a:solidFill>
                <a:effectLst>
                  <a:outerShdw blurRad="76200" dist="50800" dir="5400000" algn="tl" rotWithShape="0">
                    <a:srgbClr val="000000">
                      <a:alpha val="65000"/>
                    </a:srgbClr>
                  </a:outerShdw>
                </a:effectLst>
              </a:rPr>
              <a:t>pedras</a:t>
            </a:r>
            <a:r>
              <a:rPr lang="es-AR" sz="2400" b="1" i="1" spc="50" dirty="0">
                <a:ln w="11430"/>
                <a:solidFill>
                  <a:srgbClr val="002060"/>
                </a:solidFill>
                <a:effectLst>
                  <a:outerShdw blurRad="76200" dist="50800" dir="5400000" algn="tl" rotWithShape="0">
                    <a:srgbClr val="000000">
                      <a:alpha val="65000"/>
                    </a:srgbClr>
                  </a:outerShdw>
                </a:effectLst>
              </a:rPr>
              <a:t>, escritas pelo dedo de Deus…</a:t>
            </a:r>
          </a:p>
        </p:txBody>
      </p:sp>
      <p:sp>
        <p:nvSpPr>
          <p:cNvPr id="9" name="8 Rectángulo"/>
          <p:cNvSpPr/>
          <p:nvPr/>
        </p:nvSpPr>
        <p:spPr>
          <a:xfrm>
            <a:off x="4637368" y="5180999"/>
            <a:ext cx="3813940" cy="12003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…acabando Moisés de </a:t>
            </a:r>
            <a:r>
              <a:rPr lang="es-AR" sz="2400" b="1" i="1" spc="50" dirty="0" err="1">
                <a:ln w="11430"/>
                <a:solidFill>
                  <a:srgbClr val="002060"/>
                </a:solidFill>
                <a:effectLst>
                  <a:outerShdw blurRad="76200" dist="50800" dir="5400000" algn="tl" rotWithShape="0">
                    <a:srgbClr val="000000">
                      <a:alpha val="65000"/>
                    </a:srgbClr>
                  </a:outerShdw>
                </a:effectLst>
              </a:rPr>
              <a:t>escrever</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num</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livro</a:t>
            </a:r>
            <a:r>
              <a:rPr lang="es-AR" sz="2400" b="1" i="1" spc="50" dirty="0">
                <a:ln w="11430"/>
                <a:solidFill>
                  <a:srgbClr val="002060"/>
                </a:solidFill>
                <a:effectLst>
                  <a:outerShdw blurRad="76200" dist="50800" dir="5400000" algn="tl" rotWithShape="0">
                    <a:srgbClr val="000000">
                      <a:alpha val="65000"/>
                    </a:srgbClr>
                  </a:outerShdw>
                </a:effectLst>
              </a:rPr>
              <a:t>, todas as </a:t>
            </a:r>
            <a:r>
              <a:rPr lang="es-AR" sz="2400" b="1" i="1" spc="50" dirty="0" err="1">
                <a:ln w="11430"/>
                <a:solidFill>
                  <a:srgbClr val="002060"/>
                </a:solidFill>
                <a:effectLst>
                  <a:outerShdw blurRad="76200" dist="50800" dir="5400000" algn="tl" rotWithShape="0">
                    <a:srgbClr val="000000">
                      <a:alpha val="65000"/>
                    </a:srgbClr>
                  </a:outerShdw>
                </a:effectLst>
              </a:rPr>
              <a:t>palavras</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desta</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a:t>
            </a:r>
          </a:p>
        </p:txBody>
      </p:sp>
      <p:sp>
        <p:nvSpPr>
          <p:cNvPr id="10" name="9 CuadroTexto"/>
          <p:cNvSpPr txBox="1"/>
          <p:nvPr/>
        </p:nvSpPr>
        <p:spPr>
          <a:xfrm>
            <a:off x="8460432" y="6057291"/>
            <a:ext cx="648072" cy="584775"/>
          </a:xfrm>
          <a:prstGeom prst="rect">
            <a:avLst/>
          </a:prstGeom>
          <a:noFill/>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es-AR"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6165013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2a\tema 12a 2ley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478" y="1556792"/>
            <a:ext cx="4577477" cy="19082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Em</a:t>
            </a: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Pedra</a:t>
            </a: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b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(algo que permanece)</a:t>
            </a:r>
            <a:endParaRPr lang="en-US" sz="32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4584779" y="1736812"/>
            <a:ext cx="3875654" cy="14761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Em</a:t>
            </a:r>
            <a:b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Livro</a:t>
            </a:r>
            <a:endParaRPr lang="en-US" sz="36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8" name="7 CuadroTexto"/>
          <p:cNvSpPr txBox="1"/>
          <p:nvPr/>
        </p:nvSpPr>
        <p:spPr>
          <a:xfrm>
            <a:off x="8460432" y="6057291"/>
            <a:ext cx="648072" cy="584775"/>
          </a:xfrm>
          <a:prstGeom prst="rect">
            <a:avLst/>
          </a:prstGeom>
          <a:noFill/>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s-AR"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7" name="Picture 3" descr="C:\Users\Gerhard\Documents\_Estudios Biblicos PPT\12a Espejo y Sombra\10 mandamientos en piedra gran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85" y="3430724"/>
            <a:ext cx="3028950" cy="2914650"/>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pic>
        <p:nvPicPr>
          <p:cNvPr id="1029" name="Picture 5" descr="C:\Users\Gerhard\Documents\_Estudios Biblicos PPT\12a Espejo y Sombra\image00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036" y="3493405"/>
            <a:ext cx="3341568" cy="2635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4012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2a\tema 12a 2ley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8083" y="1088740"/>
            <a:ext cx="4553917"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Foi</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colocada dentro da Arca da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Aliança</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(o lugar </a:t>
            </a:r>
            <a:b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mais</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sagrado, símbolo do trono de Deus) </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4584779" y="1448781"/>
            <a:ext cx="3875653" cy="223224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Foi</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b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Colocada </a:t>
            </a:r>
            <a:b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ao</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Lado </a:t>
            </a:r>
          </a:p>
          <a:p>
            <a:pPr algn="ct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da Arca</a:t>
            </a:r>
            <a:endParaRPr lang="en-US" sz="32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54822" y="4221088"/>
            <a:ext cx="4692190" cy="7920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10:1-5)</a:t>
            </a:r>
            <a:endParaRPr lang="en-U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4268868" y="4221088"/>
            <a:ext cx="4550939" cy="112916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31:25-26)</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7" name="6 Rectángulo"/>
          <p:cNvSpPr/>
          <p:nvPr/>
        </p:nvSpPr>
        <p:spPr>
          <a:xfrm>
            <a:off x="-14604" y="5121188"/>
            <a:ext cx="4563043"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 e pus as </a:t>
            </a:r>
            <a:r>
              <a:rPr lang="es-AR" sz="2400" b="1" i="1" spc="50" dirty="0" err="1">
                <a:ln w="11430"/>
                <a:solidFill>
                  <a:srgbClr val="002060"/>
                </a:solidFill>
                <a:effectLst>
                  <a:outerShdw blurRad="76200" dist="50800" dir="5400000" algn="tl" rotWithShape="0">
                    <a:srgbClr val="000000">
                      <a:alpha val="65000"/>
                    </a:srgbClr>
                  </a:outerShdw>
                </a:effectLst>
              </a:rPr>
              <a:t>tábuas</a:t>
            </a:r>
            <a:r>
              <a:rPr lang="es-AR" sz="2400" b="1" i="1" spc="50" dirty="0">
                <a:ln w="11430"/>
                <a:solidFill>
                  <a:srgbClr val="002060"/>
                </a:solidFill>
                <a:effectLst>
                  <a:outerShdw blurRad="76200" dist="50800" dir="5400000" algn="tl" rotWithShape="0">
                    <a:srgbClr val="000000">
                      <a:alpha val="65000"/>
                    </a:srgbClr>
                  </a:outerShdw>
                </a:effectLst>
              </a:rPr>
              <a:t> na arca que </a:t>
            </a:r>
            <a:r>
              <a:rPr lang="es-AR" sz="2400" b="1" i="1" spc="50" dirty="0" err="1">
                <a:ln w="11430"/>
                <a:solidFill>
                  <a:srgbClr val="002060"/>
                </a:solidFill>
                <a:effectLst>
                  <a:outerShdw blurRad="76200" dist="50800" dir="5400000" algn="tl" rotWithShape="0">
                    <a:srgbClr val="000000">
                      <a:alpha val="65000"/>
                    </a:srgbClr>
                  </a:outerShdw>
                </a:effectLst>
              </a:rPr>
              <a:t>fizera</a:t>
            </a:r>
            <a:r>
              <a:rPr lang="es-AR" sz="2400" b="1" i="1" spc="50" dirty="0">
                <a:ln w="11430"/>
                <a:solidFill>
                  <a:srgbClr val="002060"/>
                </a:solidFill>
                <a:effectLst>
                  <a:outerShdw blurRad="76200" dist="50800" dir="5400000" algn="tl" rotWithShape="0">
                    <a:srgbClr val="000000">
                      <a:alpha val="65000"/>
                    </a:srgbClr>
                  </a:outerShdw>
                </a:effectLst>
              </a:rPr>
              <a:t>…</a:t>
            </a:r>
          </a:p>
        </p:txBody>
      </p:sp>
      <p:sp>
        <p:nvSpPr>
          <p:cNvPr id="9" name="8 Rectángulo"/>
          <p:cNvSpPr/>
          <p:nvPr/>
        </p:nvSpPr>
        <p:spPr>
          <a:xfrm>
            <a:off x="4637368" y="5121188"/>
            <a:ext cx="3813940" cy="12003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a:t>
            </a:r>
            <a:r>
              <a:rPr lang="es-AR" sz="2400" b="1" i="1" spc="50" dirty="0" err="1">
                <a:ln w="11430"/>
                <a:solidFill>
                  <a:srgbClr val="002060"/>
                </a:solidFill>
                <a:effectLst>
                  <a:outerShdw blurRad="76200" dist="50800" dir="5400000" algn="tl" rotWithShape="0">
                    <a:srgbClr val="000000">
                      <a:alpha val="65000"/>
                    </a:srgbClr>
                  </a:outerShdw>
                </a:effectLst>
              </a:rPr>
              <a:t>Tomai</a:t>
            </a:r>
            <a:r>
              <a:rPr lang="es-AR" sz="2400" b="1" i="1" spc="50" dirty="0">
                <a:ln w="11430"/>
                <a:solidFill>
                  <a:srgbClr val="002060"/>
                </a:solidFill>
                <a:effectLst>
                  <a:outerShdw blurRad="76200" dist="50800" dir="5400000" algn="tl" rotWithShape="0">
                    <a:srgbClr val="000000">
                      <a:alpha val="65000"/>
                    </a:srgbClr>
                  </a:outerShdw>
                </a:effectLst>
              </a:rPr>
              <a:t> este </a:t>
            </a:r>
            <a:r>
              <a:rPr lang="es-AR" sz="2400" b="1" i="1" spc="50" dirty="0" err="1">
                <a:ln w="11430"/>
                <a:solidFill>
                  <a:srgbClr val="002060"/>
                </a:solidFill>
                <a:effectLst>
                  <a:outerShdw blurRad="76200" dist="50800" dir="5400000" algn="tl" rotWithShape="0">
                    <a:srgbClr val="000000">
                      <a:alpha val="65000"/>
                    </a:srgbClr>
                  </a:outerShdw>
                </a:effectLst>
              </a:rPr>
              <a:t>livro</a:t>
            </a:r>
            <a:r>
              <a:rPr lang="es-AR" sz="2400" b="1" i="1" spc="50" dirty="0">
                <a:ln w="11430"/>
                <a:solidFill>
                  <a:srgbClr val="002060"/>
                </a:solidFill>
                <a:effectLst>
                  <a:outerShdw blurRad="76200" dist="50800" dir="5400000" algn="tl" rotWithShape="0">
                    <a:srgbClr val="000000">
                      <a:alpha val="65000"/>
                    </a:srgbClr>
                  </a:outerShdw>
                </a:effectLst>
              </a:rPr>
              <a:t> da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 e </a:t>
            </a:r>
            <a:r>
              <a:rPr lang="es-AR" sz="2400" b="1" i="1" spc="50" dirty="0" err="1">
                <a:ln w="11430"/>
                <a:solidFill>
                  <a:srgbClr val="002060"/>
                </a:solidFill>
                <a:effectLst>
                  <a:outerShdw blurRad="76200" dist="50800" dir="5400000" algn="tl" rotWithShape="0">
                    <a:srgbClr val="000000">
                      <a:alpha val="65000"/>
                    </a:srgbClr>
                  </a:outerShdw>
                </a:effectLst>
              </a:rPr>
              <a:t>ponde</a:t>
            </a:r>
            <a:r>
              <a:rPr lang="es-AR" sz="2400" b="1" i="1" spc="50" dirty="0">
                <a:ln w="11430"/>
                <a:solidFill>
                  <a:srgbClr val="002060"/>
                </a:solidFill>
                <a:effectLst>
                  <a:outerShdw blurRad="76200" dist="50800" dir="5400000" algn="tl" rotWithShape="0">
                    <a:srgbClr val="000000">
                      <a:alpha val="65000"/>
                    </a:srgbClr>
                  </a:outerShdw>
                </a:effectLst>
              </a:rPr>
              <a:t>-o </a:t>
            </a:r>
            <a:r>
              <a:rPr lang="es-AR" sz="2400" b="1" i="1" spc="50" dirty="0" err="1">
                <a:ln w="11430"/>
                <a:solidFill>
                  <a:srgbClr val="002060"/>
                </a:solidFill>
                <a:effectLst>
                  <a:outerShdw blurRad="76200" dist="50800" dir="5400000" algn="tl" rotWithShape="0">
                    <a:srgbClr val="000000">
                      <a:alpha val="65000"/>
                    </a:srgbClr>
                  </a:outerShdw>
                </a:effectLst>
              </a:rPr>
              <a:t>ao</a:t>
            </a:r>
            <a:r>
              <a:rPr lang="es-AR" sz="2400" b="1" i="1" spc="50" dirty="0">
                <a:ln w="11430"/>
                <a:solidFill>
                  <a:srgbClr val="002060"/>
                </a:solidFill>
                <a:effectLst>
                  <a:outerShdw blurRad="76200" dist="50800" dir="5400000" algn="tl" rotWithShape="0">
                    <a:srgbClr val="000000">
                      <a:alpha val="65000"/>
                    </a:srgbClr>
                  </a:outerShdw>
                </a:effectLst>
              </a:rPr>
              <a:t> lado da arca da </a:t>
            </a:r>
            <a:r>
              <a:rPr lang="es-AR" sz="2400" b="1" i="1" spc="50" dirty="0" err="1">
                <a:ln w="11430"/>
                <a:solidFill>
                  <a:srgbClr val="002060"/>
                </a:solidFill>
                <a:effectLst>
                  <a:outerShdw blurRad="76200" dist="50800" dir="5400000" algn="tl" rotWithShape="0">
                    <a:srgbClr val="000000">
                      <a:alpha val="65000"/>
                    </a:srgbClr>
                  </a:outerShdw>
                </a:effectLst>
              </a:rPr>
              <a:t>aliança</a:t>
            </a:r>
            <a:r>
              <a:rPr lang="es-AR" sz="2400" b="1" i="1" spc="50" dirty="0">
                <a:ln w="11430"/>
                <a:solidFill>
                  <a:srgbClr val="002060"/>
                </a:solidFill>
                <a:effectLst>
                  <a:outerShdw blurRad="76200" dist="50800" dir="5400000" algn="tl" rotWithShape="0">
                    <a:srgbClr val="000000">
                      <a:alpha val="65000"/>
                    </a:srgbClr>
                  </a:outerShdw>
                </a:effectLst>
              </a:rPr>
              <a:t>…</a:t>
            </a:r>
          </a:p>
        </p:txBody>
      </p:sp>
      <p:sp>
        <p:nvSpPr>
          <p:cNvPr id="10" name="9 CuadroTexto"/>
          <p:cNvSpPr txBox="1"/>
          <p:nvPr/>
        </p:nvSpPr>
        <p:spPr>
          <a:xfrm>
            <a:off x="8460432" y="6057291"/>
            <a:ext cx="648072" cy="584775"/>
          </a:xfrm>
          <a:prstGeom prst="rect">
            <a:avLst/>
          </a:prstGeom>
          <a:noFill/>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endParaRPr lang="es-AR"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007015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2a\tema 12a 2ley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478" y="1592796"/>
            <a:ext cx="4577477" cy="358239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Lei</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é Comparada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com</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um</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espelho</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pois</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faz-nos ver o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nosso</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pecado</a:t>
            </a:r>
            <a:b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4584779" y="1592795"/>
            <a:ext cx="3875653" cy="301129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Lei</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Ritual era para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Expiação</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ou</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Remissão</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do Pecado </a:t>
            </a:r>
            <a:endParaRPr lang="en-US" sz="32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5478" y="4458714"/>
            <a:ext cx="4577477" cy="66247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(Romanos 7:7)</a:t>
            </a:r>
            <a:endParaRPr lang="en-U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4557565" y="4458714"/>
            <a:ext cx="3902868" cy="66247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Hebreus</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9:22)</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7" name="6 Rectángulo"/>
          <p:cNvSpPr/>
          <p:nvPr/>
        </p:nvSpPr>
        <p:spPr>
          <a:xfrm>
            <a:off x="-14604" y="5301208"/>
            <a:ext cx="4563043"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 …Mas </a:t>
            </a:r>
            <a:r>
              <a:rPr lang="es-AR" sz="2400" b="1" i="1" spc="50" dirty="0" err="1">
                <a:ln w="11430"/>
                <a:solidFill>
                  <a:srgbClr val="002060"/>
                </a:solidFill>
                <a:effectLst>
                  <a:outerShdw blurRad="76200" dist="50800" dir="5400000" algn="tl" rotWithShape="0">
                    <a:srgbClr val="000000">
                      <a:alpha val="65000"/>
                    </a:srgbClr>
                  </a:outerShdw>
                </a:effectLst>
              </a:rPr>
              <a:t>eu</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não</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conheci</a:t>
            </a:r>
            <a:r>
              <a:rPr lang="es-AR" sz="2400" b="1" i="1" spc="50" dirty="0">
                <a:ln w="11430"/>
                <a:solidFill>
                  <a:srgbClr val="002060"/>
                </a:solidFill>
                <a:effectLst>
                  <a:outerShdw blurRad="76200" dist="50800" dir="5400000" algn="tl" rotWithShape="0">
                    <a:srgbClr val="000000">
                      <a:alpha val="65000"/>
                    </a:srgbClr>
                  </a:outerShdw>
                </a:effectLst>
              </a:rPr>
              <a:t> o pecado </a:t>
            </a:r>
            <a:r>
              <a:rPr lang="es-AR" sz="2400" b="1" i="1" spc="50" dirty="0" err="1">
                <a:ln w="11430"/>
                <a:solidFill>
                  <a:srgbClr val="002060"/>
                </a:solidFill>
                <a:effectLst>
                  <a:outerShdw blurRad="76200" dist="50800" dir="5400000" algn="tl" rotWithShape="0">
                    <a:srgbClr val="000000">
                      <a:alpha val="65000"/>
                    </a:srgbClr>
                  </a:outerShdw>
                </a:effectLst>
              </a:rPr>
              <a:t>senão</a:t>
            </a:r>
            <a:r>
              <a:rPr lang="es-AR" sz="2400" b="1" i="1" spc="50" dirty="0">
                <a:ln w="11430"/>
                <a:solidFill>
                  <a:srgbClr val="002060"/>
                </a:solidFill>
                <a:effectLst>
                  <a:outerShdw blurRad="76200" dist="50800" dir="5400000" algn="tl" rotWithShape="0">
                    <a:srgbClr val="000000">
                      <a:alpha val="65000"/>
                    </a:srgbClr>
                  </a:outerShdw>
                </a:effectLst>
              </a:rPr>
              <a:t> pela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a:t>
            </a:r>
          </a:p>
        </p:txBody>
      </p:sp>
      <p:sp>
        <p:nvSpPr>
          <p:cNvPr id="9" name="8 Rectángulo"/>
          <p:cNvSpPr/>
          <p:nvPr/>
        </p:nvSpPr>
        <p:spPr>
          <a:xfrm>
            <a:off x="4637368" y="5301208"/>
            <a:ext cx="3813940" cy="12003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E </a:t>
            </a:r>
            <a:r>
              <a:rPr lang="es-AR" sz="2400" b="1" i="1" spc="50" dirty="0" err="1">
                <a:ln w="11430"/>
                <a:solidFill>
                  <a:srgbClr val="002060"/>
                </a:solidFill>
                <a:effectLst>
                  <a:outerShdw blurRad="76200" dist="50800" dir="5400000" algn="tl" rotWithShape="0">
                    <a:srgbClr val="000000">
                      <a:alpha val="65000"/>
                    </a:srgbClr>
                  </a:outerShdw>
                </a:effectLst>
              </a:rPr>
              <a:t>quase</a:t>
            </a:r>
            <a:r>
              <a:rPr lang="es-AR" sz="2400" b="1" i="1" spc="50" dirty="0">
                <a:ln w="11430"/>
                <a:solidFill>
                  <a:srgbClr val="002060"/>
                </a:solidFill>
                <a:effectLst>
                  <a:outerShdw blurRad="76200" dist="50800" dir="5400000" algn="tl" rotWithShape="0">
                    <a:srgbClr val="000000">
                      <a:alpha val="65000"/>
                    </a:srgbClr>
                  </a:outerShdw>
                </a:effectLst>
              </a:rPr>
              <a:t> todas as </a:t>
            </a:r>
            <a:r>
              <a:rPr lang="es-AR" sz="2400" b="1" i="1" spc="50" dirty="0" err="1">
                <a:ln w="11430"/>
                <a:solidFill>
                  <a:srgbClr val="002060"/>
                </a:solidFill>
                <a:effectLst>
                  <a:outerShdw blurRad="76200" dist="50800" dir="5400000" algn="tl" rotWithShape="0">
                    <a:srgbClr val="000000">
                      <a:alpha val="65000"/>
                    </a:srgbClr>
                  </a:outerShdw>
                </a:effectLst>
              </a:rPr>
              <a:t>coisas</a:t>
            </a:r>
            <a:r>
              <a:rPr lang="es-AR" sz="2400" b="1" i="1" spc="50" dirty="0">
                <a:ln w="11430"/>
                <a:solidFill>
                  <a:srgbClr val="002060"/>
                </a:solidFill>
                <a:effectLst>
                  <a:outerShdw blurRad="76200" dist="50800" dir="5400000" algn="tl" rotWithShape="0">
                    <a:srgbClr val="000000">
                      <a:alpha val="65000"/>
                    </a:srgbClr>
                  </a:outerShdw>
                </a:effectLst>
              </a:rPr>
              <a:t>, segundo a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 se </a:t>
            </a:r>
            <a:r>
              <a:rPr lang="es-AR" sz="2400" b="1" i="1" spc="50" dirty="0" err="1">
                <a:ln w="11430"/>
                <a:solidFill>
                  <a:srgbClr val="002060"/>
                </a:solidFill>
                <a:effectLst>
                  <a:outerShdw blurRad="76200" dist="50800" dir="5400000" algn="tl" rotWithShape="0">
                    <a:srgbClr val="000000">
                      <a:alpha val="65000"/>
                    </a:srgbClr>
                  </a:outerShdw>
                </a:effectLst>
              </a:rPr>
              <a:t>purificam</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com</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sangue</a:t>
            </a:r>
            <a:r>
              <a:rPr lang="es-AR" sz="2400" b="1" i="1" spc="50" dirty="0">
                <a:ln w="11430"/>
                <a:solidFill>
                  <a:srgbClr val="002060"/>
                </a:solidFill>
                <a:effectLst>
                  <a:outerShdw blurRad="76200" dist="50800" dir="5400000" algn="tl" rotWithShape="0">
                    <a:srgbClr val="000000">
                      <a:alpha val="65000"/>
                    </a:srgbClr>
                  </a:outerShdw>
                </a:effectLst>
              </a:rPr>
              <a:t>...</a:t>
            </a:r>
          </a:p>
        </p:txBody>
      </p:sp>
      <p:sp>
        <p:nvSpPr>
          <p:cNvPr id="10" name="9 CuadroTexto"/>
          <p:cNvSpPr txBox="1"/>
          <p:nvPr/>
        </p:nvSpPr>
        <p:spPr>
          <a:xfrm>
            <a:off x="8460432" y="6057291"/>
            <a:ext cx="648072" cy="584775"/>
          </a:xfrm>
          <a:prstGeom prst="rect">
            <a:avLst/>
          </a:prstGeom>
          <a:noFill/>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6</a:t>
            </a:r>
            <a:endParaRPr lang="es-AR"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0900193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2a\tema 12a 2ley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478" y="1592796"/>
            <a:ext cx="4577477" cy="358239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Uma</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Norma </a:t>
            </a:r>
            <a:b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de Vida que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Devemos</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Ter </a:t>
            </a:r>
            <a:b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na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Nossa</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Vida</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4584779" y="1916831"/>
            <a:ext cx="3875653" cy="219624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Eram</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apenas </a:t>
            </a:r>
          </a:p>
          <a:p>
            <a:pPr algn="ct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Símbolos de </a:t>
            </a:r>
          </a:p>
          <a:p>
            <a:pPr algn="ct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Cristo</a:t>
            </a:r>
            <a:endParaRPr lang="en-US" sz="32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5478" y="4149080"/>
            <a:ext cx="4577477" cy="7920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a:t>
            </a: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Timóteo</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1:8-10)</a:t>
            </a:r>
            <a:endParaRPr lang="en-U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4557565" y="4149080"/>
            <a:ext cx="3902868" cy="6840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Hebreus</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9:9)</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7" name="6 Rectángulo"/>
          <p:cNvSpPr/>
          <p:nvPr/>
        </p:nvSpPr>
        <p:spPr>
          <a:xfrm>
            <a:off x="-14604" y="5157192"/>
            <a:ext cx="4563043"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…a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 é boa, se </a:t>
            </a:r>
            <a:r>
              <a:rPr lang="es-AR" sz="2400" b="1" i="1" spc="50" dirty="0" err="1">
                <a:ln w="11430"/>
                <a:solidFill>
                  <a:srgbClr val="002060"/>
                </a:solidFill>
                <a:effectLst>
                  <a:outerShdw blurRad="76200" dist="50800" dir="5400000" algn="tl" rotWithShape="0">
                    <a:srgbClr val="000000">
                      <a:alpha val="65000"/>
                    </a:srgbClr>
                  </a:outerShdw>
                </a:effectLst>
              </a:rPr>
              <a:t>alguém</a:t>
            </a:r>
            <a:r>
              <a:rPr lang="es-AR" sz="2400" b="1" i="1" spc="50" dirty="0">
                <a:ln w="11430"/>
                <a:solidFill>
                  <a:srgbClr val="002060"/>
                </a:solidFill>
                <a:effectLst>
                  <a:outerShdw blurRad="76200" dist="50800" dir="5400000" algn="tl" rotWithShape="0">
                    <a:srgbClr val="000000">
                      <a:alpha val="65000"/>
                    </a:srgbClr>
                  </a:outerShdw>
                </a:effectLst>
              </a:rPr>
              <a:t> dela usa </a:t>
            </a:r>
            <a:r>
              <a:rPr lang="es-AR" sz="2400" b="1" i="1" spc="50" dirty="0" err="1">
                <a:ln w="11430"/>
                <a:solidFill>
                  <a:srgbClr val="002060"/>
                </a:solidFill>
                <a:effectLst>
                  <a:outerShdw blurRad="76200" dist="50800" dir="5400000" algn="tl" rotWithShape="0">
                    <a:srgbClr val="000000">
                      <a:alpha val="65000"/>
                    </a:srgbClr>
                  </a:outerShdw>
                </a:effectLst>
              </a:rPr>
              <a:t>legitimamente</a:t>
            </a:r>
            <a:r>
              <a:rPr lang="es-AR" sz="2400" b="1" i="1" spc="50" dirty="0">
                <a:ln w="11430"/>
                <a:solidFill>
                  <a:srgbClr val="002060"/>
                </a:solidFill>
                <a:effectLst>
                  <a:outerShdw blurRad="76200" dist="50800" dir="5400000" algn="tl" rotWithShape="0">
                    <a:srgbClr val="000000">
                      <a:alpha val="65000"/>
                    </a:srgbClr>
                  </a:outerShdw>
                </a:effectLst>
              </a:rPr>
              <a:t>…</a:t>
            </a:r>
          </a:p>
        </p:txBody>
      </p:sp>
      <p:sp>
        <p:nvSpPr>
          <p:cNvPr id="9" name="8 Rectángulo"/>
          <p:cNvSpPr/>
          <p:nvPr/>
        </p:nvSpPr>
        <p:spPr>
          <a:xfrm>
            <a:off x="4637368" y="5157192"/>
            <a:ext cx="3813940"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…Que é </a:t>
            </a:r>
            <a:r>
              <a:rPr lang="es-AR" sz="2400" b="1" i="1" spc="50" dirty="0" err="1">
                <a:ln w="11430"/>
                <a:solidFill>
                  <a:srgbClr val="002060"/>
                </a:solidFill>
                <a:effectLst>
                  <a:outerShdw blurRad="76200" dist="50800" dir="5400000" algn="tl" rotWithShape="0">
                    <a:srgbClr val="000000">
                      <a:alpha val="65000"/>
                    </a:srgbClr>
                  </a:outerShdw>
                </a:effectLst>
              </a:rPr>
              <a:t>uma</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alegoria</a:t>
            </a:r>
            <a:r>
              <a:rPr lang="es-AR" sz="2400" b="1" i="1" spc="50" dirty="0">
                <a:ln w="11430"/>
                <a:solidFill>
                  <a:srgbClr val="002060"/>
                </a:solidFill>
                <a:effectLst>
                  <a:outerShdw blurRad="76200" dist="50800" dir="5400000" algn="tl" rotWithShape="0">
                    <a:srgbClr val="000000">
                      <a:alpha val="65000"/>
                    </a:srgbClr>
                  </a:outerShdw>
                </a:effectLst>
              </a:rPr>
              <a:t> para o tempo presente...</a:t>
            </a:r>
          </a:p>
        </p:txBody>
      </p:sp>
      <p:sp>
        <p:nvSpPr>
          <p:cNvPr id="10" name="9 CuadroTexto"/>
          <p:cNvSpPr txBox="1"/>
          <p:nvPr/>
        </p:nvSpPr>
        <p:spPr>
          <a:xfrm>
            <a:off x="8460432" y="6057291"/>
            <a:ext cx="648072" cy="584775"/>
          </a:xfrm>
          <a:prstGeom prst="rect">
            <a:avLst/>
          </a:prstGeom>
          <a:noFill/>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7</a:t>
            </a:r>
            <a:endParaRPr lang="es-AR"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3304549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2a\tema 12a 2ley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478" y="1700809"/>
            <a:ext cx="4577477" cy="179119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É Eterna, </a:t>
            </a:r>
            <a:b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não</a:t>
            </a: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foi</a:t>
            </a: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Abolida por Cristo </a:t>
            </a:r>
            <a:endParaRPr lang="en-US" sz="32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4584779" y="1700809"/>
            <a:ext cx="3875653" cy="17912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Foi</a:t>
            </a: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b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Abolida </a:t>
            </a:r>
            <a:b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por Cristo </a:t>
            </a:r>
            <a:endParaRPr lang="en-US" sz="36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5478" y="3897052"/>
            <a:ext cx="4577477" cy="7920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 111:7-8; </a:t>
            </a:r>
            <a:b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Mateus</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5:17)</a:t>
            </a:r>
            <a:endParaRPr lang="en-U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4438103" y="4012032"/>
            <a:ext cx="4212469" cy="7920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Colossenses</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2:14)</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7" name="6 Rectángulo"/>
          <p:cNvSpPr/>
          <p:nvPr/>
        </p:nvSpPr>
        <p:spPr>
          <a:xfrm>
            <a:off x="-14604" y="5226295"/>
            <a:ext cx="4563043"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a:t>
            </a:r>
            <a:r>
              <a:rPr lang="es-AR" sz="2400" b="1" i="1" spc="50" dirty="0" err="1">
                <a:ln w="11430"/>
                <a:solidFill>
                  <a:srgbClr val="002060"/>
                </a:solidFill>
                <a:effectLst>
                  <a:outerShdw blurRad="76200" dist="50800" dir="5400000" algn="tl" rotWithShape="0">
                    <a:srgbClr val="000000">
                      <a:alpha val="65000"/>
                    </a:srgbClr>
                  </a:outerShdw>
                </a:effectLst>
              </a:rPr>
              <a:t>Não</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cuideis</a:t>
            </a:r>
            <a:r>
              <a:rPr lang="es-AR" sz="2400" b="1" i="1" spc="50" dirty="0">
                <a:ln w="11430"/>
                <a:solidFill>
                  <a:srgbClr val="002060"/>
                </a:solidFill>
                <a:effectLst>
                  <a:outerShdw blurRad="76200" dist="50800" dir="5400000" algn="tl" rotWithShape="0">
                    <a:srgbClr val="000000">
                      <a:alpha val="65000"/>
                    </a:srgbClr>
                  </a:outerShdw>
                </a:effectLst>
              </a:rPr>
              <a:t> que </a:t>
            </a:r>
            <a:r>
              <a:rPr lang="es-AR" sz="2400" b="1" i="1" spc="50" dirty="0" err="1">
                <a:ln w="11430"/>
                <a:solidFill>
                  <a:srgbClr val="002060"/>
                </a:solidFill>
                <a:effectLst>
                  <a:outerShdw blurRad="76200" dist="50800" dir="5400000" algn="tl" rotWithShape="0">
                    <a:srgbClr val="000000">
                      <a:alpha val="65000"/>
                    </a:srgbClr>
                  </a:outerShdw>
                </a:effectLst>
              </a:rPr>
              <a:t>vim</a:t>
            </a:r>
            <a:r>
              <a:rPr lang="es-AR" sz="2400" b="1" i="1" spc="50" dirty="0">
                <a:ln w="11430"/>
                <a:solidFill>
                  <a:srgbClr val="002060"/>
                </a:solidFill>
                <a:effectLst>
                  <a:outerShdw blurRad="76200" dist="50800" dir="5400000" algn="tl" rotWithShape="0">
                    <a:srgbClr val="000000">
                      <a:alpha val="65000"/>
                    </a:srgbClr>
                  </a:outerShdw>
                </a:effectLst>
              </a:rPr>
              <a:t> destruir a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ou</a:t>
            </a:r>
            <a:r>
              <a:rPr lang="es-AR" sz="2400" b="1" i="1" spc="50" dirty="0">
                <a:ln w="11430"/>
                <a:solidFill>
                  <a:srgbClr val="002060"/>
                </a:solidFill>
                <a:effectLst>
                  <a:outerShdw blurRad="76200" dist="50800" dir="5400000" algn="tl" rotWithShape="0">
                    <a:srgbClr val="000000">
                      <a:alpha val="65000"/>
                    </a:srgbClr>
                  </a:outerShdw>
                </a:effectLst>
              </a:rPr>
              <a:t> os profetas…</a:t>
            </a:r>
          </a:p>
        </p:txBody>
      </p:sp>
      <p:sp>
        <p:nvSpPr>
          <p:cNvPr id="9" name="8 Rectángulo"/>
          <p:cNvSpPr/>
          <p:nvPr/>
        </p:nvSpPr>
        <p:spPr>
          <a:xfrm>
            <a:off x="4637368" y="5226295"/>
            <a:ext cx="3813940" cy="12003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a:t>
            </a:r>
            <a:r>
              <a:rPr lang="es-AR" sz="2400" b="1" i="1" spc="50" dirty="0" err="1">
                <a:ln w="11430"/>
                <a:solidFill>
                  <a:srgbClr val="002060"/>
                </a:solidFill>
                <a:effectLst>
                  <a:outerShdw blurRad="76200" dist="50800" dir="5400000" algn="tl" rotWithShape="0">
                    <a:srgbClr val="000000">
                      <a:alpha val="65000"/>
                    </a:srgbClr>
                  </a:outerShdw>
                </a:effectLst>
              </a:rPr>
              <a:t>havendo</a:t>
            </a:r>
            <a:r>
              <a:rPr lang="es-AR" sz="2400" b="1" i="1" spc="50" dirty="0">
                <a:ln w="11430"/>
                <a:solidFill>
                  <a:srgbClr val="002060"/>
                </a:solidFill>
                <a:effectLst>
                  <a:outerShdw blurRad="76200" dist="50800" dir="5400000" algn="tl" rotWithShape="0">
                    <a:srgbClr val="000000">
                      <a:alpha val="65000"/>
                    </a:srgbClr>
                  </a:outerShdw>
                </a:effectLst>
              </a:rPr>
              <a:t> riscado o escrito da </a:t>
            </a:r>
            <a:r>
              <a:rPr lang="es-AR" sz="2400" b="1" i="1" spc="50" dirty="0" err="1">
                <a:ln w="11430"/>
                <a:solidFill>
                  <a:srgbClr val="002060"/>
                </a:solidFill>
                <a:effectLst>
                  <a:outerShdw blurRad="76200" dist="50800" dir="5400000" algn="tl" rotWithShape="0">
                    <a:srgbClr val="000000">
                      <a:alpha val="65000"/>
                    </a:srgbClr>
                  </a:outerShdw>
                </a:effectLst>
              </a:rPr>
              <a:t>dívida</a:t>
            </a:r>
            <a:r>
              <a:rPr lang="es-AR" sz="2400" b="1" i="1" spc="50" dirty="0">
                <a:ln w="11430"/>
                <a:solidFill>
                  <a:srgbClr val="002060"/>
                </a:solidFill>
                <a:effectLst>
                  <a:outerShdw blurRad="76200" dist="50800" dir="5400000" algn="tl" rotWithShape="0">
                    <a:srgbClr val="000000">
                      <a:alpha val="65000"/>
                    </a:srgbClr>
                  </a:outerShdw>
                </a:effectLst>
              </a:rPr>
              <a:t> que </a:t>
            </a:r>
            <a:r>
              <a:rPr lang="es-AR" sz="2400" b="1" i="1" spc="50" dirty="0" err="1">
                <a:ln w="11430"/>
                <a:solidFill>
                  <a:srgbClr val="002060"/>
                </a:solidFill>
                <a:effectLst>
                  <a:outerShdw blurRad="76200" dist="50800" dir="5400000" algn="tl" rotWithShape="0">
                    <a:srgbClr val="000000">
                      <a:alpha val="65000"/>
                    </a:srgbClr>
                  </a:outerShdw>
                </a:effectLst>
              </a:rPr>
              <a:t>havia</a:t>
            </a:r>
            <a:r>
              <a:rPr lang="es-AR" sz="2400" b="1" i="1" spc="50" dirty="0">
                <a:ln w="11430"/>
                <a:solidFill>
                  <a:srgbClr val="002060"/>
                </a:solidFill>
                <a:effectLst>
                  <a:outerShdw blurRad="76200" dist="50800" dir="5400000" algn="tl" rotWithShape="0">
                    <a:srgbClr val="000000">
                      <a:alpha val="65000"/>
                    </a:srgbClr>
                  </a:outerShdw>
                </a:effectLst>
              </a:rPr>
              <a:t> contra </a:t>
            </a:r>
            <a:r>
              <a:rPr lang="es-AR" sz="2400" b="1" i="1" spc="50" dirty="0" err="1">
                <a:ln w="11430"/>
                <a:solidFill>
                  <a:srgbClr val="002060"/>
                </a:solidFill>
                <a:effectLst>
                  <a:outerShdw blurRad="76200" dist="50800" dir="5400000" algn="tl" rotWithShape="0">
                    <a:srgbClr val="000000">
                      <a:alpha val="65000"/>
                    </a:srgbClr>
                  </a:outerShdw>
                </a:effectLst>
              </a:rPr>
              <a:t>nós</a:t>
            </a:r>
            <a:r>
              <a:rPr lang="es-AR" sz="2400" b="1" i="1" spc="50" dirty="0">
                <a:ln w="11430"/>
                <a:solidFill>
                  <a:srgbClr val="002060"/>
                </a:solidFill>
                <a:effectLst>
                  <a:outerShdw blurRad="76200" dist="50800" dir="5400000" algn="tl" rotWithShape="0">
                    <a:srgbClr val="000000">
                      <a:alpha val="65000"/>
                    </a:srgbClr>
                  </a:outerShdw>
                </a:effectLst>
              </a:rPr>
              <a:t>...</a:t>
            </a:r>
          </a:p>
        </p:txBody>
      </p:sp>
      <p:sp>
        <p:nvSpPr>
          <p:cNvPr id="10" name="9 CuadroTexto"/>
          <p:cNvSpPr txBox="1"/>
          <p:nvPr/>
        </p:nvSpPr>
        <p:spPr>
          <a:xfrm>
            <a:off x="8460432" y="6057291"/>
            <a:ext cx="648072" cy="584775"/>
          </a:xfrm>
          <a:prstGeom prst="rect">
            <a:avLst/>
          </a:prstGeom>
          <a:noFill/>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8</a:t>
            </a:r>
            <a:endParaRPr lang="es-AR"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5875032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2a\tema 12a 2ley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478" y="1664805"/>
            <a:ext cx="4577477" cy="301129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Profecia</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Dizia</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que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Jesus</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Engrandeceria</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Lei</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4584779" y="1664804"/>
            <a:ext cx="3875653" cy="28803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Paulo Declara </a:t>
            </a:r>
            <a:b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que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Jesus</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b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Anulou</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 </a:t>
            </a:r>
            <a:b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Lei</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Ritual </a:t>
            </a:r>
            <a:endParaRPr lang="en-US" sz="32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5478" y="4077072"/>
            <a:ext cx="4577477" cy="7920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 42:21)</a:t>
            </a:r>
            <a:endParaRPr lang="en-U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4557565" y="4077072"/>
            <a:ext cx="3902868" cy="7920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Efésios</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2:15)</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7" name="6 Rectángulo"/>
          <p:cNvSpPr/>
          <p:nvPr/>
        </p:nvSpPr>
        <p:spPr>
          <a:xfrm>
            <a:off x="-14604" y="4941168"/>
            <a:ext cx="4563043"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O </a:t>
            </a:r>
            <a:r>
              <a:rPr lang="es-AR" sz="2400" b="1" i="1" spc="50" dirty="0" err="1">
                <a:ln w="11430"/>
                <a:solidFill>
                  <a:srgbClr val="002060"/>
                </a:solidFill>
                <a:effectLst>
                  <a:outerShdw blurRad="76200" dist="50800" dir="5400000" algn="tl" rotWithShape="0">
                    <a:srgbClr val="000000">
                      <a:alpha val="65000"/>
                    </a:srgbClr>
                  </a:outerShdw>
                </a:effectLst>
              </a:rPr>
              <a:t>Senhor</a:t>
            </a:r>
            <a:r>
              <a:rPr lang="es-AR" sz="2400" b="1" i="1" spc="50" dirty="0">
                <a:ln w="11430"/>
                <a:solidFill>
                  <a:srgbClr val="002060"/>
                </a:solidFill>
                <a:effectLst>
                  <a:outerShdw blurRad="76200" dist="50800" dir="5400000" algn="tl" rotWithShape="0">
                    <a:srgbClr val="000000">
                      <a:alpha val="65000"/>
                    </a:srgbClr>
                  </a:outerShdw>
                </a:effectLst>
              </a:rPr>
              <a:t> se </a:t>
            </a:r>
            <a:r>
              <a:rPr lang="es-AR" sz="2400" b="1" i="1" spc="50" dirty="0" err="1">
                <a:ln w="11430"/>
                <a:solidFill>
                  <a:srgbClr val="002060"/>
                </a:solidFill>
                <a:effectLst>
                  <a:outerShdw blurRad="76200" dist="50800" dir="5400000" algn="tl" rotWithShape="0">
                    <a:srgbClr val="000000">
                      <a:alpha val="65000"/>
                    </a:srgbClr>
                  </a:outerShdw>
                </a:effectLst>
              </a:rPr>
              <a:t>agradava</a:t>
            </a:r>
            <a:r>
              <a:rPr lang="es-AR" sz="2400" b="1" i="1" spc="50" dirty="0">
                <a:ln w="11430"/>
                <a:solidFill>
                  <a:srgbClr val="002060"/>
                </a:solidFill>
                <a:effectLst>
                  <a:outerShdw blurRad="76200" dist="50800" dir="5400000" algn="tl" rotWithShape="0">
                    <a:srgbClr val="000000">
                      <a:alpha val="65000"/>
                    </a:srgbClr>
                  </a:outerShdw>
                </a:effectLst>
              </a:rPr>
              <a:t> dele por amor da </a:t>
            </a:r>
            <a:r>
              <a:rPr lang="es-AR" sz="2400" b="1" i="1" spc="50" dirty="0" err="1">
                <a:ln w="11430"/>
                <a:solidFill>
                  <a:srgbClr val="002060"/>
                </a:solidFill>
                <a:effectLst>
                  <a:outerShdw blurRad="76200" dist="50800" dir="5400000" algn="tl" rotWithShape="0">
                    <a:srgbClr val="000000">
                      <a:alpha val="65000"/>
                    </a:srgbClr>
                  </a:outerShdw>
                </a:effectLst>
              </a:rPr>
              <a:t>sua</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justiça</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engrandeceu</a:t>
            </a:r>
            <a:r>
              <a:rPr lang="es-AR" sz="2400" b="1" i="1" spc="50" dirty="0">
                <a:ln w="11430"/>
                <a:solidFill>
                  <a:srgbClr val="002060"/>
                </a:solidFill>
                <a:effectLst>
                  <a:outerShdw blurRad="76200" dist="50800" dir="5400000" algn="tl" rotWithShape="0">
                    <a:srgbClr val="000000">
                      <a:alpha val="65000"/>
                    </a:srgbClr>
                  </a:outerShdw>
                </a:effectLst>
              </a:rPr>
              <a:t>-o pela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 e </a:t>
            </a:r>
          </a:p>
          <a:p>
            <a:pPr algn="ctr"/>
            <a:r>
              <a:rPr lang="es-AR" sz="2400" b="1" i="1" spc="50" dirty="0">
                <a:ln w="11430"/>
                <a:solidFill>
                  <a:srgbClr val="002060"/>
                </a:solidFill>
                <a:effectLst>
                  <a:outerShdw blurRad="76200" dist="50800" dir="5400000" algn="tl" rotWithShape="0">
                    <a:srgbClr val="000000">
                      <a:alpha val="65000"/>
                    </a:srgbClr>
                  </a:outerShdw>
                </a:effectLst>
              </a:rPr>
              <a:t>o </a:t>
            </a:r>
            <a:r>
              <a:rPr lang="es-AR" sz="2400" b="1" i="1" spc="50" dirty="0" err="1">
                <a:ln w="11430"/>
                <a:solidFill>
                  <a:srgbClr val="002060"/>
                </a:solidFill>
                <a:effectLst>
                  <a:outerShdw blurRad="76200" dist="50800" dir="5400000" algn="tl" rotWithShape="0">
                    <a:srgbClr val="000000">
                      <a:alpha val="65000"/>
                    </a:srgbClr>
                  </a:outerShdw>
                </a:effectLst>
              </a:rPr>
              <a:t>fez</a:t>
            </a:r>
            <a:r>
              <a:rPr lang="es-AR" sz="2400" b="1" i="1" spc="50" dirty="0">
                <a:ln w="11430"/>
                <a:solidFill>
                  <a:srgbClr val="002060"/>
                </a:solidFill>
                <a:effectLst>
                  <a:outerShdw blurRad="76200" dist="50800" dir="5400000" algn="tl" rotWithShape="0">
                    <a:srgbClr val="000000">
                      <a:alpha val="65000"/>
                    </a:srgbClr>
                  </a:outerShdw>
                </a:effectLst>
              </a:rPr>
              <a:t> glorioso.</a:t>
            </a:r>
          </a:p>
        </p:txBody>
      </p:sp>
      <p:sp>
        <p:nvSpPr>
          <p:cNvPr id="9" name="8 Rectángulo"/>
          <p:cNvSpPr/>
          <p:nvPr/>
        </p:nvSpPr>
        <p:spPr>
          <a:xfrm>
            <a:off x="4637368" y="4919680"/>
            <a:ext cx="381394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err="1">
                <a:ln w="11430"/>
                <a:solidFill>
                  <a:srgbClr val="002060"/>
                </a:solidFill>
                <a:effectLst>
                  <a:outerShdw blurRad="76200" dist="50800" dir="5400000" algn="tl" rotWithShape="0">
                    <a:srgbClr val="000000">
                      <a:alpha val="65000"/>
                    </a:srgbClr>
                  </a:outerShdw>
                </a:effectLst>
              </a:rPr>
              <a:t>Na</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sua</a:t>
            </a:r>
            <a:r>
              <a:rPr lang="es-AR" sz="2400" b="1" i="1" spc="50" dirty="0">
                <a:ln w="11430"/>
                <a:solidFill>
                  <a:srgbClr val="002060"/>
                </a:solidFill>
                <a:effectLst>
                  <a:outerShdw blurRad="76200" dist="50800" dir="5400000" algn="tl" rotWithShape="0">
                    <a:srgbClr val="000000">
                      <a:alpha val="65000"/>
                    </a:srgbClr>
                  </a:outerShdw>
                </a:effectLst>
              </a:rPr>
              <a:t> carne </a:t>
            </a:r>
            <a:r>
              <a:rPr lang="es-AR" sz="2400" b="1" i="1" spc="50" dirty="0" err="1">
                <a:ln w="11430"/>
                <a:solidFill>
                  <a:srgbClr val="002060"/>
                </a:solidFill>
                <a:effectLst>
                  <a:outerShdw blurRad="76200" dist="50800" dir="5400000" algn="tl" rotWithShape="0">
                    <a:srgbClr val="000000">
                      <a:alpha val="65000"/>
                    </a:srgbClr>
                  </a:outerShdw>
                </a:effectLst>
              </a:rPr>
              <a:t>desfez</a:t>
            </a:r>
            <a:r>
              <a:rPr lang="es-AR" sz="2400" b="1" i="1" spc="50" dirty="0">
                <a:ln w="11430"/>
                <a:solidFill>
                  <a:srgbClr val="002060"/>
                </a:solidFill>
                <a:effectLst>
                  <a:outerShdw blurRad="76200" dist="50800" dir="5400000" algn="tl" rotWithShape="0">
                    <a:srgbClr val="000000">
                      <a:alpha val="65000"/>
                    </a:srgbClr>
                  </a:outerShdw>
                </a:effectLst>
              </a:rPr>
              <a:t> a </a:t>
            </a:r>
            <a:r>
              <a:rPr lang="es-AR" sz="2400" b="1" i="1" spc="50" dirty="0" err="1">
                <a:ln w="11430"/>
                <a:solidFill>
                  <a:srgbClr val="002060"/>
                </a:solidFill>
                <a:effectLst>
                  <a:outerShdw blurRad="76200" dist="50800" dir="5400000" algn="tl" rotWithShape="0">
                    <a:srgbClr val="000000">
                      <a:alpha val="65000"/>
                    </a:srgbClr>
                  </a:outerShdw>
                </a:effectLst>
              </a:rPr>
              <a:t>inimizade</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isto</a:t>
            </a:r>
            <a:r>
              <a:rPr lang="es-AR" sz="2400" b="1" i="1" spc="50" dirty="0">
                <a:ln w="11430"/>
                <a:solidFill>
                  <a:srgbClr val="002060"/>
                </a:solidFill>
                <a:effectLst>
                  <a:outerShdw blurRad="76200" dist="50800" dir="5400000" algn="tl" rotWithShape="0">
                    <a:srgbClr val="000000">
                      <a:alpha val="65000"/>
                    </a:srgbClr>
                  </a:outerShdw>
                </a:effectLst>
              </a:rPr>
              <a:t> é, a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 dos </a:t>
            </a:r>
            <a:r>
              <a:rPr lang="es-AR" sz="2400" b="1" i="1" spc="50" dirty="0" err="1">
                <a:ln w="11430"/>
                <a:solidFill>
                  <a:srgbClr val="002060"/>
                </a:solidFill>
                <a:effectLst>
                  <a:outerShdw blurRad="76200" dist="50800" dir="5400000" algn="tl" rotWithShape="0">
                    <a:srgbClr val="000000">
                      <a:alpha val="65000"/>
                    </a:srgbClr>
                  </a:outerShdw>
                </a:effectLst>
              </a:rPr>
              <a:t>mandamentos</a:t>
            </a:r>
            <a:r>
              <a:rPr lang="es-AR" sz="2400" b="1" i="1" spc="50" dirty="0">
                <a:ln w="11430"/>
                <a:solidFill>
                  <a:srgbClr val="002060"/>
                </a:solidFill>
                <a:effectLst>
                  <a:outerShdw blurRad="76200" dist="50800" dir="5400000" algn="tl" rotWithShape="0">
                    <a:srgbClr val="000000">
                      <a:alpha val="65000"/>
                    </a:srgbClr>
                  </a:outerShdw>
                </a:effectLst>
              </a:rPr>
              <a:t>, que </a:t>
            </a:r>
            <a:r>
              <a:rPr lang="es-AR" sz="2400" b="1" i="1" spc="50" dirty="0" err="1">
                <a:ln w="11430"/>
                <a:solidFill>
                  <a:srgbClr val="002060"/>
                </a:solidFill>
                <a:effectLst>
                  <a:outerShdw blurRad="76200" dist="50800" dir="5400000" algn="tl" rotWithShape="0">
                    <a:srgbClr val="000000">
                      <a:alpha val="65000"/>
                    </a:srgbClr>
                  </a:outerShdw>
                </a:effectLst>
              </a:rPr>
              <a:t>consistia</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em</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ordenanças</a:t>
            </a:r>
            <a:r>
              <a:rPr lang="es-AR" sz="2400" b="1" i="1" spc="50" dirty="0">
                <a:ln w="11430"/>
                <a:solidFill>
                  <a:srgbClr val="002060"/>
                </a:solidFill>
                <a:effectLst>
                  <a:outerShdw blurRad="76200" dist="50800" dir="5400000" algn="tl" rotWithShape="0">
                    <a:srgbClr val="000000">
                      <a:alpha val="65000"/>
                    </a:srgbClr>
                  </a:outerShdw>
                </a:effectLst>
              </a:rPr>
              <a:t>...</a:t>
            </a:r>
          </a:p>
        </p:txBody>
      </p:sp>
      <p:sp>
        <p:nvSpPr>
          <p:cNvPr id="10" name="9 CuadroTexto"/>
          <p:cNvSpPr txBox="1"/>
          <p:nvPr/>
        </p:nvSpPr>
        <p:spPr>
          <a:xfrm>
            <a:off x="8460432" y="6057291"/>
            <a:ext cx="648072" cy="584775"/>
          </a:xfrm>
          <a:prstGeom prst="rect">
            <a:avLst/>
          </a:prstGeom>
          <a:noFill/>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endParaRPr lang="es-AR"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10264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2a\tema 12a 2ley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101786"/>
            <a:ext cx="4571999" cy="301129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É Chamado </a:t>
            </a:r>
          </a:p>
          <a:p>
            <a:pPr algn="ct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Bem</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-aventurado </a:t>
            </a:r>
          </a:p>
          <a:p>
            <a:pPr algn="ct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Aquele</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que</a:t>
            </a:r>
            <a:b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Observa a </a:t>
            </a:r>
            <a:b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Lei</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de Deus </a:t>
            </a:r>
            <a:endParaRPr lang="en-US" sz="24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4584779" y="1101785"/>
            <a:ext cx="3875653" cy="28803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É Chamado maldito </a:t>
            </a:r>
            <a:b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Aquele</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que Guarda </a:t>
            </a:r>
            <a:b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as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Coisas</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Escritas no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Livro</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da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Lei</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Depois</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de Cristo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Morrer</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já</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não</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são</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necessários</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mais</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rituais</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5478" y="4041068"/>
            <a:ext cx="4577477" cy="7920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Tiago</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1:25)</a:t>
            </a:r>
            <a:endParaRPr lang="en-U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4557565" y="4077072"/>
            <a:ext cx="3902868" cy="7920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(Gálatas 3:10)</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7" name="6 Rectángulo"/>
          <p:cNvSpPr/>
          <p:nvPr/>
        </p:nvSpPr>
        <p:spPr>
          <a:xfrm>
            <a:off x="57404" y="4905164"/>
            <a:ext cx="4442588"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err="1">
                <a:ln w="11430"/>
                <a:solidFill>
                  <a:srgbClr val="002060"/>
                </a:solidFill>
                <a:effectLst>
                  <a:outerShdw blurRad="76200" dist="50800" dir="5400000" algn="tl" rotWithShape="0">
                    <a:srgbClr val="000000">
                      <a:alpha val="65000"/>
                    </a:srgbClr>
                  </a:outerShdw>
                </a:effectLst>
              </a:rPr>
              <a:t>Aquele</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porém</a:t>
            </a:r>
            <a:r>
              <a:rPr lang="es-AR" sz="2400" b="1" i="1" spc="50" dirty="0">
                <a:ln w="11430"/>
                <a:solidFill>
                  <a:srgbClr val="002060"/>
                </a:solidFill>
                <a:effectLst>
                  <a:outerShdw blurRad="76200" dist="50800" dir="5400000" algn="tl" rotWithShape="0">
                    <a:srgbClr val="000000">
                      <a:alpha val="65000"/>
                    </a:srgbClr>
                  </a:outerShdw>
                </a:effectLst>
              </a:rPr>
              <a:t>, que atenta </a:t>
            </a:r>
            <a:r>
              <a:rPr lang="es-AR" sz="2400" b="1" i="1" spc="50" dirty="0" err="1">
                <a:ln w="11430"/>
                <a:solidFill>
                  <a:srgbClr val="002060"/>
                </a:solidFill>
                <a:effectLst>
                  <a:outerShdw blurRad="76200" dist="50800" dir="5400000" algn="tl" rotWithShape="0">
                    <a:srgbClr val="000000">
                      <a:alpha val="65000"/>
                    </a:srgbClr>
                  </a:outerShdw>
                </a:effectLst>
              </a:rPr>
              <a:t>bem</a:t>
            </a:r>
            <a:r>
              <a:rPr lang="es-AR" sz="2400" b="1" i="1" spc="50" dirty="0">
                <a:ln w="11430"/>
                <a:solidFill>
                  <a:srgbClr val="002060"/>
                </a:solidFill>
                <a:effectLst>
                  <a:outerShdw blurRad="76200" dist="50800" dir="5400000" algn="tl" rotWithShape="0">
                    <a:srgbClr val="000000">
                      <a:alpha val="65000"/>
                    </a:srgbClr>
                  </a:outerShdw>
                </a:effectLst>
              </a:rPr>
              <a:t> para a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perfeita</a:t>
            </a:r>
            <a:r>
              <a:rPr lang="es-AR" sz="2400" b="1" i="1" spc="50" dirty="0">
                <a:ln w="11430"/>
                <a:solidFill>
                  <a:srgbClr val="002060"/>
                </a:solidFill>
                <a:effectLst>
                  <a:outerShdw blurRad="76200" dist="50800" dir="5400000" algn="tl" rotWithShape="0">
                    <a:srgbClr val="000000">
                      <a:alpha val="65000"/>
                    </a:srgbClr>
                  </a:outerShdw>
                </a:effectLst>
              </a:rPr>
              <a:t> da </a:t>
            </a:r>
            <a:r>
              <a:rPr lang="es-AR" sz="2400" b="1" i="1" spc="50" dirty="0" err="1">
                <a:ln w="11430"/>
                <a:solidFill>
                  <a:srgbClr val="002060"/>
                </a:solidFill>
                <a:effectLst>
                  <a:outerShdw blurRad="76200" dist="50800" dir="5400000" algn="tl" rotWithShape="0">
                    <a:srgbClr val="000000">
                      <a:alpha val="65000"/>
                    </a:srgbClr>
                  </a:outerShdw>
                </a:effectLst>
              </a:rPr>
              <a:t>liberdade</a:t>
            </a:r>
            <a:r>
              <a:rPr lang="es-AR" sz="2400" b="1" i="1" spc="50" dirty="0">
                <a:ln w="11430"/>
                <a:solidFill>
                  <a:srgbClr val="002060"/>
                </a:solidFill>
                <a:effectLst>
                  <a:outerShdw blurRad="76200" dist="50800" dir="5400000" algn="tl" rotWithShape="0">
                    <a:srgbClr val="000000">
                      <a:alpha val="65000"/>
                    </a:srgbClr>
                  </a:outerShdw>
                </a:effectLst>
              </a:rPr>
              <a:t>… este tal será </a:t>
            </a:r>
          </a:p>
          <a:p>
            <a:pPr algn="ctr"/>
            <a:r>
              <a:rPr lang="es-AR" sz="2400" b="1" i="1" spc="50" dirty="0" err="1">
                <a:ln w="11430"/>
                <a:solidFill>
                  <a:srgbClr val="002060"/>
                </a:solidFill>
                <a:effectLst>
                  <a:outerShdw blurRad="76200" dist="50800" dir="5400000" algn="tl" rotWithShape="0">
                    <a:srgbClr val="000000">
                      <a:alpha val="65000"/>
                    </a:srgbClr>
                  </a:outerShdw>
                </a:effectLst>
              </a:rPr>
              <a:t>bem</a:t>
            </a:r>
            <a:r>
              <a:rPr lang="es-AR" sz="2400" b="1" i="1" spc="50" dirty="0">
                <a:ln w="11430"/>
                <a:solidFill>
                  <a:srgbClr val="002060"/>
                </a:solidFill>
                <a:effectLst>
                  <a:outerShdw blurRad="76200" dist="50800" dir="5400000" algn="tl" rotWithShape="0">
                    <a:srgbClr val="000000">
                      <a:alpha val="65000"/>
                    </a:srgbClr>
                  </a:outerShdw>
                </a:effectLst>
              </a:rPr>
              <a:t>-aventurado…</a:t>
            </a:r>
          </a:p>
        </p:txBody>
      </p:sp>
      <p:sp>
        <p:nvSpPr>
          <p:cNvPr id="9" name="8 Rectángulo"/>
          <p:cNvSpPr/>
          <p:nvPr/>
        </p:nvSpPr>
        <p:spPr>
          <a:xfrm>
            <a:off x="4629160" y="5061315"/>
            <a:ext cx="3813940" cy="12003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Todos </a:t>
            </a:r>
            <a:r>
              <a:rPr lang="es-AR" sz="2400" b="1" i="1" spc="50" dirty="0" err="1">
                <a:ln w="11430"/>
                <a:solidFill>
                  <a:srgbClr val="002060"/>
                </a:solidFill>
                <a:effectLst>
                  <a:outerShdw blurRad="76200" dist="50800" dir="5400000" algn="tl" rotWithShape="0">
                    <a:srgbClr val="000000">
                      <a:alpha val="65000"/>
                    </a:srgbClr>
                  </a:outerShdw>
                </a:effectLst>
              </a:rPr>
              <a:t>aqueles</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pois</a:t>
            </a:r>
            <a:r>
              <a:rPr lang="es-AR" sz="2400" b="1" i="1" spc="50" dirty="0">
                <a:ln w="11430"/>
                <a:solidFill>
                  <a:srgbClr val="002060"/>
                </a:solidFill>
                <a:effectLst>
                  <a:outerShdw blurRad="76200" dist="50800" dir="5400000" algn="tl" rotWithShape="0">
                    <a:srgbClr val="000000">
                      <a:alpha val="65000"/>
                    </a:srgbClr>
                  </a:outerShdw>
                </a:effectLst>
              </a:rPr>
              <a:t>, que </a:t>
            </a:r>
            <a:r>
              <a:rPr lang="es-AR" sz="2400" b="1" i="1" spc="50" dirty="0" err="1">
                <a:ln w="11430"/>
                <a:solidFill>
                  <a:srgbClr val="002060"/>
                </a:solidFill>
                <a:effectLst>
                  <a:outerShdw blurRad="76200" dist="50800" dir="5400000" algn="tl" rotWithShape="0">
                    <a:srgbClr val="000000">
                      <a:alpha val="65000"/>
                    </a:srgbClr>
                  </a:outerShdw>
                </a:effectLst>
              </a:rPr>
              <a:t>são</a:t>
            </a:r>
            <a:r>
              <a:rPr lang="es-AR" sz="2400" b="1" i="1" spc="50" dirty="0">
                <a:ln w="11430"/>
                <a:solidFill>
                  <a:srgbClr val="002060"/>
                </a:solidFill>
                <a:effectLst>
                  <a:outerShdw blurRad="76200" dist="50800" dir="5400000" algn="tl" rotWithShape="0">
                    <a:srgbClr val="000000">
                      <a:alpha val="65000"/>
                    </a:srgbClr>
                  </a:outerShdw>
                </a:effectLst>
              </a:rPr>
              <a:t> das obras da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estão</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debaixo</a:t>
            </a:r>
            <a:r>
              <a:rPr lang="es-AR" sz="2400" b="1" i="1" spc="50" dirty="0">
                <a:ln w="11430"/>
                <a:solidFill>
                  <a:srgbClr val="002060"/>
                </a:solidFill>
                <a:effectLst>
                  <a:outerShdw blurRad="76200" dist="50800" dir="5400000" algn="tl" rotWithShape="0">
                    <a:srgbClr val="000000">
                      <a:alpha val="65000"/>
                    </a:srgbClr>
                  </a:outerShdw>
                </a:effectLst>
              </a:rPr>
              <a:t> de </a:t>
            </a:r>
            <a:r>
              <a:rPr lang="es-AR" sz="2400" b="1" i="1" spc="50" dirty="0" err="1">
                <a:ln w="11430"/>
                <a:solidFill>
                  <a:srgbClr val="002060"/>
                </a:solidFill>
                <a:effectLst>
                  <a:outerShdw blurRad="76200" dist="50800" dir="5400000" algn="tl" rotWithShape="0">
                    <a:srgbClr val="000000">
                      <a:alpha val="65000"/>
                    </a:srgbClr>
                  </a:outerShdw>
                </a:effectLst>
              </a:rPr>
              <a:t>maldição</a:t>
            </a:r>
            <a:r>
              <a:rPr lang="es-AR" sz="2400" b="1" i="1" spc="50" dirty="0">
                <a:ln w="11430"/>
                <a:solidFill>
                  <a:srgbClr val="002060"/>
                </a:solidFill>
                <a:effectLst>
                  <a:outerShdw blurRad="76200" dist="50800" dir="5400000" algn="tl" rotWithShape="0">
                    <a:srgbClr val="000000">
                      <a:alpha val="65000"/>
                    </a:srgbClr>
                  </a:outerShdw>
                </a:effectLst>
              </a:rPr>
              <a:t>...</a:t>
            </a:r>
          </a:p>
        </p:txBody>
      </p:sp>
      <p:sp>
        <p:nvSpPr>
          <p:cNvPr id="10" name="9 CuadroTexto"/>
          <p:cNvSpPr txBox="1"/>
          <p:nvPr/>
        </p:nvSpPr>
        <p:spPr>
          <a:xfrm>
            <a:off x="8460432" y="6057291"/>
            <a:ext cx="648072" cy="584775"/>
          </a:xfrm>
          <a:prstGeom prst="rect">
            <a:avLst/>
          </a:prstGeom>
          <a:noFill/>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10</a:t>
            </a:r>
            <a:endParaRPr lang="es-AR"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7662159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2a\tema 12a 2ley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6531" y="1628800"/>
            <a:ext cx="4397457" cy="18697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Seremos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Julgados</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b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pela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Lei</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4585464" y="872026"/>
            <a:ext cx="3875653" cy="28803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Não</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Devemos</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ser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Julgados</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b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como Comemos, como Bebemos,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em</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Dias</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de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Festa</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(Sábados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Ceremoniais</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etc.), que </a:t>
            </a:r>
            <a:r>
              <a:rPr lang="es-ES" sz="2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eram</a:t>
            </a:r>
            <a:r>
              <a:rPr lang="es-E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Sombra do futuro</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54921" y="4297447"/>
            <a:ext cx="4577477" cy="7920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28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28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Tiago</a:t>
            </a:r>
            <a:r>
              <a:rPr lang="es-ES" sz="28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2:10-12)</a:t>
            </a:r>
            <a:endParaRPr lang="en-US" sz="24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4381970" y="4286270"/>
            <a:ext cx="4320480" cy="7920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28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28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Colossenses</a:t>
            </a:r>
            <a:r>
              <a:rPr lang="es-ES" sz="28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2:16,17)</a:t>
            </a:r>
            <a:endParaRPr lang="en-US" sz="24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7" name="6 Rectángulo"/>
          <p:cNvSpPr/>
          <p:nvPr/>
        </p:nvSpPr>
        <p:spPr>
          <a:xfrm>
            <a:off x="-5478" y="5363089"/>
            <a:ext cx="4478592"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…como </a:t>
            </a:r>
            <a:r>
              <a:rPr lang="es-AR" sz="2400" b="1" i="1" spc="50" dirty="0" err="1">
                <a:ln w="11430"/>
                <a:solidFill>
                  <a:srgbClr val="002060"/>
                </a:solidFill>
                <a:effectLst>
                  <a:outerShdw blurRad="76200" dist="50800" dir="5400000" algn="tl" rotWithShape="0">
                    <a:srgbClr val="000000">
                      <a:alpha val="65000"/>
                    </a:srgbClr>
                  </a:outerShdw>
                </a:effectLst>
              </a:rPr>
              <a:t>devendo</a:t>
            </a:r>
            <a:r>
              <a:rPr lang="es-AR" sz="2400" b="1" i="1" spc="50" dirty="0">
                <a:ln w="11430"/>
                <a:solidFill>
                  <a:srgbClr val="002060"/>
                </a:solidFill>
                <a:effectLst>
                  <a:outerShdw blurRad="76200" dist="50800" dir="5400000" algn="tl" rotWithShape="0">
                    <a:srgbClr val="000000">
                      <a:alpha val="65000"/>
                    </a:srgbClr>
                  </a:outerShdw>
                </a:effectLst>
              </a:rPr>
              <a:t> ser </a:t>
            </a:r>
            <a:r>
              <a:rPr lang="es-AR" sz="2400" b="1" i="1" spc="50" dirty="0" err="1">
                <a:ln w="11430"/>
                <a:solidFill>
                  <a:srgbClr val="002060"/>
                </a:solidFill>
                <a:effectLst>
                  <a:outerShdw blurRad="76200" dist="50800" dir="5400000" algn="tl" rotWithShape="0">
                    <a:srgbClr val="000000">
                      <a:alpha val="65000"/>
                    </a:srgbClr>
                  </a:outerShdw>
                </a:effectLst>
              </a:rPr>
              <a:t>julgados</a:t>
            </a:r>
            <a:r>
              <a:rPr lang="es-AR" sz="2400" b="1" i="1" spc="50" dirty="0">
                <a:ln w="11430"/>
                <a:solidFill>
                  <a:srgbClr val="002060"/>
                </a:solidFill>
                <a:effectLst>
                  <a:outerShdw blurRad="76200" dist="50800" dir="5400000" algn="tl" rotWithShape="0">
                    <a:srgbClr val="000000">
                      <a:alpha val="65000"/>
                    </a:srgbClr>
                  </a:outerShdw>
                </a:effectLst>
              </a:rPr>
              <a:t> pela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 da </a:t>
            </a:r>
            <a:r>
              <a:rPr lang="es-AR" sz="2400" b="1" i="1" spc="50" dirty="0" err="1">
                <a:ln w="11430"/>
                <a:solidFill>
                  <a:srgbClr val="002060"/>
                </a:solidFill>
                <a:effectLst>
                  <a:outerShdw blurRad="76200" dist="50800" dir="5400000" algn="tl" rotWithShape="0">
                    <a:srgbClr val="000000">
                      <a:alpha val="65000"/>
                    </a:srgbClr>
                  </a:outerShdw>
                </a:effectLst>
              </a:rPr>
              <a:t>liberdade</a:t>
            </a:r>
            <a:endParaRPr lang="es-AR" sz="2400" b="1" i="1" spc="50" dirty="0">
              <a:ln w="11430"/>
              <a:solidFill>
                <a:srgbClr val="002060"/>
              </a:solidFill>
              <a:effectLst>
                <a:outerShdw blurRad="76200" dist="50800" dir="5400000" algn="tl" rotWithShape="0">
                  <a:srgbClr val="000000">
                    <a:alpha val="65000"/>
                  </a:srgbClr>
                </a:outerShdw>
              </a:effectLst>
            </a:endParaRPr>
          </a:p>
        </p:txBody>
      </p:sp>
      <p:sp>
        <p:nvSpPr>
          <p:cNvPr id="9" name="8 Rectángulo"/>
          <p:cNvSpPr/>
          <p:nvPr/>
        </p:nvSpPr>
        <p:spPr>
          <a:xfrm>
            <a:off x="4635240" y="4943086"/>
            <a:ext cx="381394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a:t>
            </a:r>
            <a:r>
              <a:rPr lang="es-AR" sz="2400" b="1" i="1" spc="50" dirty="0" err="1">
                <a:ln w="11430"/>
                <a:solidFill>
                  <a:srgbClr val="002060"/>
                </a:solidFill>
                <a:effectLst>
                  <a:outerShdw blurRad="76200" dist="50800" dir="5400000" algn="tl" rotWithShape="0">
                    <a:srgbClr val="000000">
                      <a:alpha val="65000"/>
                    </a:srgbClr>
                  </a:outerShdw>
                </a:effectLst>
              </a:rPr>
              <a:t>ninguém</a:t>
            </a:r>
            <a:r>
              <a:rPr lang="es-AR" sz="2400" b="1" i="1" spc="50" dirty="0">
                <a:ln w="11430"/>
                <a:solidFill>
                  <a:srgbClr val="002060"/>
                </a:solidFill>
                <a:effectLst>
                  <a:outerShdw blurRad="76200" dist="50800" dir="5400000" algn="tl" rotWithShape="0">
                    <a:srgbClr val="000000">
                      <a:alpha val="65000"/>
                    </a:srgbClr>
                  </a:outerShdw>
                </a:effectLst>
              </a:rPr>
              <a:t> vos </a:t>
            </a:r>
            <a:r>
              <a:rPr lang="es-AR" sz="2400" b="1" i="1" spc="50" dirty="0" err="1">
                <a:ln w="11430"/>
                <a:solidFill>
                  <a:srgbClr val="002060"/>
                </a:solidFill>
                <a:effectLst>
                  <a:outerShdw blurRad="76200" dist="50800" dir="5400000" algn="tl" rotWithShape="0">
                    <a:srgbClr val="000000">
                      <a:alpha val="65000"/>
                    </a:srgbClr>
                  </a:outerShdw>
                </a:effectLst>
              </a:rPr>
              <a:t>julgue</a:t>
            </a:r>
            <a:r>
              <a:rPr lang="es-AR" sz="2400" b="1" i="1" spc="50" dirty="0">
                <a:ln w="11430"/>
                <a:solidFill>
                  <a:srgbClr val="002060"/>
                </a:solidFill>
                <a:effectLst>
                  <a:outerShdw blurRad="76200" dist="50800" dir="5400000" algn="tl" rotWithShape="0">
                    <a:srgbClr val="000000">
                      <a:alpha val="65000"/>
                    </a:srgbClr>
                  </a:outerShdw>
                </a:effectLst>
              </a:rPr>
              <a:t> pelo comer, </a:t>
            </a:r>
            <a:r>
              <a:rPr lang="es-AR" sz="2400" b="1" i="1" spc="50" dirty="0" err="1">
                <a:ln w="11430"/>
                <a:solidFill>
                  <a:srgbClr val="002060"/>
                </a:solidFill>
                <a:effectLst>
                  <a:outerShdw blurRad="76200" dist="50800" dir="5400000" algn="tl" rotWithShape="0">
                    <a:srgbClr val="000000">
                      <a:alpha val="65000"/>
                    </a:srgbClr>
                  </a:outerShdw>
                </a:effectLst>
              </a:rPr>
              <a:t>ou</a:t>
            </a:r>
            <a:r>
              <a:rPr lang="es-AR" sz="2400" b="1" i="1" spc="50" dirty="0">
                <a:ln w="11430"/>
                <a:solidFill>
                  <a:srgbClr val="002060"/>
                </a:solidFill>
                <a:effectLst>
                  <a:outerShdw blurRad="76200" dist="50800" dir="5400000" algn="tl" rotWithShape="0">
                    <a:srgbClr val="000000">
                      <a:alpha val="65000"/>
                    </a:srgbClr>
                  </a:outerShdw>
                </a:effectLst>
              </a:rPr>
              <a:t> pelo beber, </a:t>
            </a:r>
            <a:r>
              <a:rPr lang="es-AR" sz="2400" b="1" i="1" spc="50" dirty="0" err="1">
                <a:ln w="11430"/>
                <a:solidFill>
                  <a:srgbClr val="002060"/>
                </a:solidFill>
                <a:effectLst>
                  <a:outerShdw blurRad="76200" dist="50800" dir="5400000" algn="tl" rotWithShape="0">
                    <a:srgbClr val="000000">
                      <a:alpha val="65000"/>
                    </a:srgbClr>
                  </a:outerShdw>
                </a:effectLst>
              </a:rPr>
              <a:t>ou</a:t>
            </a:r>
            <a:r>
              <a:rPr lang="es-AR" sz="2400" b="1" i="1" spc="50" dirty="0">
                <a:ln w="11430"/>
                <a:solidFill>
                  <a:srgbClr val="002060"/>
                </a:solidFill>
                <a:effectLst>
                  <a:outerShdw blurRad="76200" dist="50800" dir="5400000" algn="tl" rotWithShape="0">
                    <a:srgbClr val="000000">
                      <a:alpha val="65000"/>
                    </a:srgbClr>
                  </a:outerShdw>
                </a:effectLst>
              </a:rPr>
              <a:t> por causa dos </a:t>
            </a:r>
            <a:r>
              <a:rPr lang="es-AR" sz="2400" b="1" i="1" spc="50" dirty="0" err="1">
                <a:ln w="11430"/>
                <a:solidFill>
                  <a:srgbClr val="002060"/>
                </a:solidFill>
                <a:effectLst>
                  <a:outerShdw blurRad="76200" dist="50800" dir="5400000" algn="tl" rotWithShape="0">
                    <a:srgbClr val="000000">
                      <a:alpha val="65000"/>
                    </a:srgbClr>
                  </a:outerShdw>
                </a:effectLst>
              </a:rPr>
              <a:t>dias</a:t>
            </a:r>
            <a:r>
              <a:rPr lang="es-AR" sz="2400" b="1" i="1" spc="50" dirty="0">
                <a:ln w="11430"/>
                <a:solidFill>
                  <a:srgbClr val="002060"/>
                </a:solidFill>
                <a:effectLst>
                  <a:outerShdw blurRad="76200" dist="50800" dir="5400000" algn="tl" rotWithShape="0">
                    <a:srgbClr val="000000">
                      <a:alpha val="65000"/>
                    </a:srgbClr>
                  </a:outerShdw>
                </a:effectLst>
              </a:rPr>
              <a:t> de </a:t>
            </a:r>
            <a:r>
              <a:rPr lang="es-AR" sz="2400" b="1" i="1" spc="50" dirty="0" err="1">
                <a:ln w="11430"/>
                <a:solidFill>
                  <a:srgbClr val="002060"/>
                </a:solidFill>
                <a:effectLst>
                  <a:outerShdw blurRad="76200" dist="50800" dir="5400000" algn="tl" rotWithShape="0">
                    <a:srgbClr val="000000">
                      <a:alpha val="65000"/>
                    </a:srgbClr>
                  </a:outerShdw>
                </a:effectLst>
              </a:rPr>
              <a:t>festa</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ou</a:t>
            </a:r>
            <a:r>
              <a:rPr lang="es-AR" sz="2400" b="1" i="1" spc="50" dirty="0">
                <a:ln w="11430"/>
                <a:solidFill>
                  <a:srgbClr val="002060"/>
                </a:solidFill>
                <a:effectLst>
                  <a:outerShdw blurRad="76200" dist="50800" dir="5400000" algn="tl" rotWithShape="0">
                    <a:srgbClr val="000000">
                      <a:alpha val="65000"/>
                    </a:srgbClr>
                  </a:outerShdw>
                </a:effectLst>
              </a:rPr>
              <a:t> da </a:t>
            </a:r>
            <a:r>
              <a:rPr lang="es-AR" sz="2400" b="1" i="1" spc="50" dirty="0" err="1">
                <a:ln w="11430"/>
                <a:solidFill>
                  <a:srgbClr val="002060"/>
                </a:solidFill>
                <a:effectLst>
                  <a:outerShdw blurRad="76200" dist="50800" dir="5400000" algn="tl" rotWithShape="0">
                    <a:srgbClr val="000000">
                      <a:alpha val="65000"/>
                    </a:srgbClr>
                  </a:outerShdw>
                </a:effectLst>
              </a:rPr>
              <a:t>lua</a:t>
            </a:r>
            <a:r>
              <a:rPr lang="es-AR" sz="2400" b="1" i="1" spc="50" dirty="0">
                <a:ln w="11430"/>
                <a:solidFill>
                  <a:srgbClr val="002060"/>
                </a:solidFill>
                <a:effectLst>
                  <a:outerShdw blurRad="76200" dist="50800" dir="5400000" algn="tl" rotWithShape="0">
                    <a:srgbClr val="000000">
                      <a:alpha val="65000"/>
                    </a:srgbClr>
                  </a:outerShdw>
                </a:effectLst>
              </a:rPr>
              <a:t> nova, </a:t>
            </a:r>
            <a:r>
              <a:rPr lang="es-AR" sz="2400" b="1" i="1" spc="50" dirty="0" err="1">
                <a:ln w="11430"/>
                <a:solidFill>
                  <a:srgbClr val="002060"/>
                </a:solidFill>
                <a:effectLst>
                  <a:outerShdw blurRad="76200" dist="50800" dir="5400000" algn="tl" rotWithShape="0">
                    <a:srgbClr val="000000">
                      <a:alpha val="65000"/>
                    </a:srgbClr>
                  </a:outerShdw>
                </a:effectLst>
              </a:rPr>
              <a:t>ou</a:t>
            </a:r>
            <a:r>
              <a:rPr lang="es-AR" sz="2400" b="1" i="1" spc="50" dirty="0">
                <a:ln w="11430"/>
                <a:solidFill>
                  <a:srgbClr val="002060"/>
                </a:solidFill>
                <a:effectLst>
                  <a:outerShdw blurRad="76200" dist="50800" dir="5400000" algn="tl" rotWithShape="0">
                    <a:srgbClr val="000000">
                      <a:alpha val="65000"/>
                    </a:srgbClr>
                  </a:outerShdw>
                </a:effectLst>
              </a:rPr>
              <a:t> dos sábados.</a:t>
            </a:r>
          </a:p>
        </p:txBody>
      </p:sp>
      <p:sp>
        <p:nvSpPr>
          <p:cNvPr id="10" name="9 CuadroTexto"/>
          <p:cNvSpPr txBox="1"/>
          <p:nvPr/>
        </p:nvSpPr>
        <p:spPr>
          <a:xfrm>
            <a:off x="8460432" y="6057291"/>
            <a:ext cx="648072" cy="584775"/>
          </a:xfrm>
          <a:prstGeom prst="rect">
            <a:avLst/>
          </a:prstGeom>
          <a:noFill/>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11</a:t>
            </a:r>
            <a:endParaRPr lang="es-AR"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0651399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2a\tema 12a 2ley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478" y="1245802"/>
            <a:ext cx="4577477" cy="355135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É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Possível</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Guardar </a:t>
            </a:r>
            <a:b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os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Dez</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Mandamentos</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com</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Ajuda</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b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de Deus</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4584779" y="1245801"/>
            <a:ext cx="3875653" cy="28803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Foi</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b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Impossível</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Guardar </a:t>
            </a:r>
            <a:b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 </a:t>
            </a:r>
            <a:r>
              <a:rPr lang="es-ES" sz="32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Lei</a:t>
            </a:r>
            <a:r>
              <a:rPr lang="es-ES" sz="32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de Moisés</a:t>
            </a:r>
            <a:endParaRPr lang="en-US" sz="24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5478" y="4341297"/>
            <a:ext cx="4577477" cy="7920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João 5:3)</a:t>
            </a:r>
            <a:endParaRPr lang="en-US" sz="2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4557565" y="4365104"/>
            <a:ext cx="3902868" cy="7920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Atos</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15:10)</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2" name="1 Rectángulo"/>
          <p:cNvSpPr/>
          <p:nvPr/>
        </p:nvSpPr>
        <p:spPr>
          <a:xfrm>
            <a:off x="120791" y="5301208"/>
            <a:ext cx="4235185"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…os </a:t>
            </a:r>
            <a:r>
              <a:rPr lang="es-AR" sz="2400" b="1" i="1" spc="50" dirty="0" err="1">
                <a:ln w="11430"/>
                <a:solidFill>
                  <a:srgbClr val="002060"/>
                </a:solidFill>
                <a:effectLst>
                  <a:outerShdw blurRad="76200" dist="50800" dir="5400000" algn="tl" rotWithShape="0">
                    <a:srgbClr val="000000">
                      <a:alpha val="65000"/>
                    </a:srgbClr>
                  </a:outerShdw>
                </a:effectLst>
              </a:rPr>
              <a:t>seus</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mandamentos</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não</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são</a:t>
            </a:r>
            <a:r>
              <a:rPr lang="es-AR" sz="2400" b="1" i="1" spc="50" dirty="0">
                <a:ln w="11430"/>
                <a:solidFill>
                  <a:srgbClr val="002060"/>
                </a:solidFill>
                <a:effectLst>
                  <a:outerShdw blurRad="76200" dist="50800" dir="5400000" algn="tl" rotWithShape="0">
                    <a:srgbClr val="000000">
                      <a:alpha val="65000"/>
                    </a:srgbClr>
                  </a:outerShdw>
                </a:effectLst>
              </a:rPr>
              <a:t> pesados.</a:t>
            </a:r>
          </a:p>
        </p:txBody>
      </p:sp>
      <p:sp>
        <p:nvSpPr>
          <p:cNvPr id="9" name="8 Rectángulo"/>
          <p:cNvSpPr/>
          <p:nvPr/>
        </p:nvSpPr>
        <p:spPr>
          <a:xfrm>
            <a:off x="4646494" y="5180999"/>
            <a:ext cx="3813940" cy="12003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a:t>
            </a:r>
            <a:r>
              <a:rPr lang="es-AR" sz="2400" b="1" i="1" spc="50" dirty="0" err="1">
                <a:ln w="11430"/>
                <a:solidFill>
                  <a:srgbClr val="002060"/>
                </a:solidFill>
                <a:effectLst>
                  <a:outerShdw blurRad="76200" dist="50800" dir="5400000" algn="tl" rotWithShape="0">
                    <a:srgbClr val="000000">
                      <a:alpha val="65000"/>
                    </a:srgbClr>
                  </a:outerShdw>
                </a:effectLst>
              </a:rPr>
              <a:t>um</a:t>
            </a:r>
            <a:r>
              <a:rPr lang="es-AR" sz="2400" b="1" i="1" spc="50" dirty="0">
                <a:ln w="11430"/>
                <a:solidFill>
                  <a:srgbClr val="002060"/>
                </a:solidFill>
                <a:effectLst>
                  <a:outerShdw blurRad="76200" dist="50800" dir="5400000" algn="tl" rotWithShape="0">
                    <a:srgbClr val="000000">
                      <a:alpha val="65000"/>
                    </a:srgbClr>
                  </a:outerShdw>
                </a:effectLst>
              </a:rPr>
              <a:t> jugo que </a:t>
            </a:r>
            <a:r>
              <a:rPr lang="es-AR" sz="2400" b="1" i="1" spc="50" dirty="0" err="1">
                <a:ln w="11430"/>
                <a:solidFill>
                  <a:srgbClr val="002060"/>
                </a:solidFill>
                <a:effectLst>
                  <a:outerShdw blurRad="76200" dist="50800" dir="5400000" algn="tl" rotWithShape="0">
                    <a:srgbClr val="000000">
                      <a:alpha val="65000"/>
                    </a:srgbClr>
                  </a:outerShdw>
                </a:effectLst>
              </a:rPr>
              <a:t>nem</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nossos</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pais</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nem</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nós</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pudemos</a:t>
            </a:r>
            <a:r>
              <a:rPr lang="es-AR" sz="2400" b="1" i="1" spc="50" dirty="0">
                <a:ln w="11430"/>
                <a:solidFill>
                  <a:srgbClr val="002060"/>
                </a:solidFill>
                <a:effectLst>
                  <a:outerShdw blurRad="76200" dist="50800" dir="5400000" algn="tl" rotWithShape="0">
                    <a:srgbClr val="000000">
                      <a:alpha val="65000"/>
                    </a:srgbClr>
                  </a:outerShdw>
                </a:effectLst>
              </a:rPr>
              <a:t> suportar.</a:t>
            </a:r>
          </a:p>
        </p:txBody>
      </p:sp>
      <p:sp>
        <p:nvSpPr>
          <p:cNvPr id="10" name="9 CuadroTexto"/>
          <p:cNvSpPr txBox="1"/>
          <p:nvPr/>
        </p:nvSpPr>
        <p:spPr>
          <a:xfrm>
            <a:off x="8460432" y="6057291"/>
            <a:ext cx="648072" cy="584775"/>
          </a:xfrm>
          <a:prstGeom prst="rect">
            <a:avLst/>
          </a:prstGeom>
          <a:noFill/>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12</a:t>
            </a:r>
            <a:endParaRPr lang="es-AR"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9278065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J:\Mis Docs\_Multimedia IMS\Curso Biblico PPS\Tema 12a\tema 12a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1259632" y="944724"/>
            <a:ext cx="5472608"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60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Um </a:t>
            </a:r>
            <a:r>
              <a:rPr lang="en-US" sz="60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M</a:t>
            </a:r>
            <a:r>
              <a:rPr lang="en-US" sz="6000" b="1" u="none"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omento</a:t>
            </a:r>
            <a:r>
              <a:rPr lang="en-US" sz="60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de </a:t>
            </a:r>
            <a:r>
              <a:rPr lang="en-US" sz="60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O</a:t>
            </a:r>
            <a:r>
              <a:rPr lang="en-US" sz="6000" b="1" u="none"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ração</a:t>
            </a:r>
            <a:endParaRPr lang="en-US" sz="60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2a\tema 12a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83568" y="2582906"/>
            <a:ext cx="7596844" cy="16921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CONCLUSÃO</a:t>
            </a:r>
          </a:p>
        </p:txBody>
      </p:sp>
    </p:spTree>
    <p:extLst>
      <p:ext uri="{BB962C8B-B14F-4D97-AF65-F5344CB8AC3E}">
        <p14:creationId xmlns:p14="http://schemas.microsoft.com/office/powerpoint/2010/main" val="3926472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2a\tema 12a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83568" y="2456892"/>
            <a:ext cx="7596844" cy="16921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Por que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não</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b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existia</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razão</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para anular os 10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mandamentos</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p>
          <a:p>
            <a:pPr algn="ct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com</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morte</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b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de Cristo?</a:t>
            </a:r>
          </a:p>
        </p:txBody>
      </p:sp>
    </p:spTree>
    <p:extLst>
      <p:ext uri="{BB962C8B-B14F-4D97-AF65-F5344CB8AC3E}">
        <p14:creationId xmlns:p14="http://schemas.microsoft.com/office/powerpoint/2010/main" val="20478835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2a\tema 12a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75556" y="1196752"/>
            <a:ext cx="7452828"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Tanto no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Antigo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Testamento como no Novo, era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necessário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espelho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Santa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Deus para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conhecer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pecado. </a:t>
            </a:r>
          </a:p>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mudou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sistema de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receber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perdão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Antes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tinha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se sacrificar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cordeiro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substituto do pecador, e símbolo de Cristo; no Novo,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vermos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nossos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erros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através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vamos 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Jesus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fé</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a:p>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Salvador,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tornou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desnecessária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prefigurava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219710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2a\tema 12a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83568" y="2456892"/>
            <a:ext cx="7596844" cy="16921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O que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diz</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Paulo sobre a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circuncisão</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Era parte da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lei</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ceremonial? </a:t>
            </a:r>
          </a:p>
        </p:txBody>
      </p:sp>
    </p:spTree>
    <p:extLst>
      <p:ext uri="{BB962C8B-B14F-4D97-AF65-F5344CB8AC3E}">
        <p14:creationId xmlns:p14="http://schemas.microsoft.com/office/powerpoint/2010/main" val="6137997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2a\tema 12a su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75656" y="1448780"/>
            <a:ext cx="6156684" cy="39244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pt-PT"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 circuncisão é nada e a </a:t>
            </a:r>
            <a:r>
              <a:rPr lang="pt-PT"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incircusição</a:t>
            </a:r>
            <a:r>
              <a:rPr lang="pt-PT"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nada é, mas, sim, a </a:t>
            </a:r>
            <a:r>
              <a:rPr lang="pt-PT"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observência</a:t>
            </a:r>
            <a:r>
              <a:rPr lang="pt-PT"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mandamentos de Deus.</a:t>
            </a:r>
            <a:endPar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Coríntios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7:19</a:t>
            </a:r>
          </a:p>
        </p:txBody>
      </p:sp>
    </p:spTree>
    <p:extLst>
      <p:ext uri="{BB962C8B-B14F-4D97-AF65-F5344CB8AC3E}">
        <p14:creationId xmlns:p14="http://schemas.microsoft.com/office/powerpoint/2010/main" val="37633162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2a\tema 12a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93150" y="1160748"/>
            <a:ext cx="6156684"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 lógica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-nos 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vantagens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viver</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acordo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estas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regras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eternas,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as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promessas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Deus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guarda </a:t>
            </a:r>
          </a:p>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6582545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J:\Mis Docs\_Multimedia IMS\Curso Biblico PPS\Tema 12a\tema 12a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1259632" y="908720"/>
            <a:ext cx="5076564"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Obrigado </a:t>
            </a:r>
            <a:r>
              <a:rPr lang="en-US" sz="4800" b="1" u="none"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Senhor</a:t>
            </a:r>
            <a:r>
              <a:rPr lang="en-US" sz="4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pela </a:t>
            </a:r>
            <a:r>
              <a:rPr lang="en-U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C</a:t>
            </a:r>
            <a:r>
              <a:rPr lang="en-US" sz="4800" b="1" u="none"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laridade</a:t>
            </a:r>
            <a:r>
              <a:rPr lang="en-US" sz="4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n-U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a:t>
            </a:r>
            <a:r>
              <a:rPr lang="en-US" sz="4800" b="1" u="none"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xistente</a:t>
            </a:r>
            <a:r>
              <a:rPr lang="en-US" sz="4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n-US" sz="4800" b="1" u="none"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na</a:t>
            </a:r>
            <a:r>
              <a:rPr lang="en-US" sz="4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n-U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T</a:t>
            </a:r>
            <a:r>
              <a:rPr lang="en-US" sz="4800" b="1" u="none"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ua</a:t>
            </a:r>
            <a:r>
              <a:rPr lang="en-US" sz="4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n-US" sz="4800" b="1" u="none"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Palavra</a:t>
            </a:r>
            <a:endParaRPr lang="en-US" sz="4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3086196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2a\titulo tema 1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12a</a:t>
            </a:r>
          </a:p>
        </p:txBody>
      </p:sp>
      <p:sp>
        <p:nvSpPr>
          <p:cNvPr id="6" name="5 Rectángulo"/>
          <p:cNvSpPr/>
          <p:nvPr/>
        </p:nvSpPr>
        <p:spPr>
          <a:xfrm>
            <a:off x="1115616" y="1376772"/>
            <a:ext cx="8208912" cy="3939540"/>
          </a:xfrm>
          <a:prstGeom prst="rect">
            <a:avLst/>
          </a:prstGeom>
          <a:noFill/>
        </p:spPr>
        <p:txBody>
          <a:bodyPr wrap="square" lIns="91440" tIns="45720" rIns="91440" bIns="45720">
            <a:spAutoFit/>
            <a:scene3d>
              <a:camera prst="perspectiveContrastingRightFacing" fov="4200000">
                <a:rot lat="5788" lon="19252018" rev="214623"/>
              </a:camera>
              <a:lightRig rig="balanced" dir="t">
                <a:rot lat="0" lon="0" rev="11400000"/>
              </a:lightRig>
            </a:scene3d>
            <a:sp3d extrusionH="190500" prstMaterial="metal">
              <a:bevelT w="38100" h="63500"/>
              <a:contourClr>
                <a:schemeClr val="bg2"/>
              </a:contourClr>
            </a:sp3d>
          </a:bodyPr>
          <a:lstStyle/>
          <a:p>
            <a:pPr algn="ctr">
              <a:lnSpc>
                <a:spcPts val="15000"/>
              </a:lnSpc>
            </a:pPr>
            <a:r>
              <a:rPr lang="es-ES" sz="16000" b="1" dirty="0" err="1">
                <a:ln w="50800">
                  <a:solidFill>
                    <a:srgbClr val="FFC000"/>
                  </a:solidFill>
                </a:ln>
                <a:blipFill>
                  <a:blip r:embed="rId4"/>
                  <a:tile tx="0" ty="0" sx="100000" sy="100000" flip="none" algn="tl"/>
                </a:blipFill>
                <a:effectLst>
                  <a:outerShdw blurRad="127000" dist="101600" dir="2700000" algn="tl" rotWithShape="0">
                    <a:prstClr val="black">
                      <a:alpha val="60000"/>
                    </a:prstClr>
                  </a:outerShdw>
                </a:effectLst>
              </a:rPr>
              <a:t>Espelho</a:t>
            </a:r>
            <a:r>
              <a:rPr lang="es-ES" sz="16000" b="1" dirty="0">
                <a:ln w="50800">
                  <a:solidFill>
                    <a:srgbClr val="FFC000"/>
                  </a:solidFill>
                </a:ln>
                <a:blipFill>
                  <a:blip r:embed="rId4"/>
                  <a:tile tx="0" ty="0" sx="100000" sy="100000" flip="none" algn="tl"/>
                </a:blipFill>
                <a:effectLst>
                  <a:outerShdw blurRad="127000" dist="101600" dir="2700000" algn="tl" rotWithShape="0">
                    <a:prstClr val="black">
                      <a:alpha val="60000"/>
                    </a:prstClr>
                  </a:outerShdw>
                </a:effectLst>
              </a:rPr>
              <a:t> e Sombra</a:t>
            </a:r>
          </a:p>
        </p:txBody>
      </p:sp>
    </p:spTree>
    <p:extLst>
      <p:ext uri="{BB962C8B-B14F-4D97-AF65-F5344CB8AC3E}">
        <p14:creationId xmlns:p14="http://schemas.microsoft.com/office/powerpoint/2010/main" val="716217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500" fill="hold"/>
                                        <p:tgtEl>
                                          <p:spTgt spid="6"/>
                                        </p:tgtEl>
                                        <p:attrNameLst>
                                          <p:attrName>ppt_x</p:attrName>
                                        </p:attrNameLst>
                                      </p:cBhvr>
                                      <p:tavLst>
                                        <p:tav tm="0">
                                          <p:val>
                                            <p:strVal val="1+#ppt_w/2"/>
                                          </p:val>
                                        </p:tav>
                                        <p:tav tm="100000">
                                          <p:val>
                                            <p:strVal val="#ppt_x"/>
                                          </p:val>
                                        </p:tav>
                                      </p:tavLst>
                                    </p:anim>
                                    <p:anim calcmode="lin" valueType="num">
                                      <p:cBhvr additive="base">
                                        <p:cTn id="14"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2a\tema 12a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10. MUTIMEDIA SDA\Imagenes para estudio\corazon-mandamientos.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5556" y="512676"/>
            <a:ext cx="2900119" cy="2654820"/>
          </a:xfrm>
          <a:prstGeom prst="rect">
            <a:avLst/>
          </a:prstGeom>
          <a:noFill/>
          <a:effectLst>
            <a:glow rad="266700">
              <a:schemeClr val="bg1">
                <a:alpha val="31000"/>
              </a:schemeClr>
            </a:glow>
            <a:softEdge rad="0"/>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203848" y="1419251"/>
            <a:ext cx="5580620" cy="17281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u="none"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Princípios</a:t>
            </a:r>
            <a:endParaRPr lang="en-US" sz="4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683568" y="2924944"/>
            <a:ext cx="7524836" cy="17281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4800" b="1" u="none"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a:t>
            </a:r>
            <a:r>
              <a:rPr lang="en-US" sz="4800" b="1" u="none"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Transgressão</a:t>
            </a:r>
            <a:r>
              <a:rPr lang="en-US" sz="4800" b="1" u="none"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a:t>
            </a:r>
          </a:p>
        </p:txBody>
      </p:sp>
      <p:pic>
        <p:nvPicPr>
          <p:cNvPr id="3076" name="Picture 4" descr="J:\Mis Docs\_Multimedia IMS\Curso Biblico PPS\Tema 12a\corder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4005064"/>
            <a:ext cx="3413125" cy="26876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863588" y="4761148"/>
            <a:ext cx="5580620" cy="17281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u="none"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Substituto</a:t>
            </a:r>
            <a:endParaRPr lang="en-US" sz="4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0196287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par>
                          <p:cTn id="12" fill="hold">
                            <p:stCondLst>
                              <p:cond delay="2500"/>
                            </p:stCondLst>
                            <p:childTnLst>
                              <p:par>
                                <p:cTn id="13" presetID="22" presetClass="entr" presetSubtype="8" fill="hold" grpId="0"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2000"/>
                                        <p:tgtEl>
                                          <p:spTgt spid="6"/>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500"/>
                                        <p:tgtEl>
                                          <p:spTgt spid="3076"/>
                                        </p:tgtEl>
                                      </p:cBhvr>
                                    </p:animEffect>
                                  </p:childTnLst>
                                </p:cTn>
                              </p:par>
                            </p:childTnLst>
                          </p:cTn>
                        </p:par>
                        <p:par>
                          <p:cTn id="20" fill="hold">
                            <p:stCondLst>
                              <p:cond delay="6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2a\tema 12a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J:\Mis Docs\_Multimedia IMS\Curso Biblico PPS\Tema 12a\sombr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631" y="1209835"/>
            <a:ext cx="8189465" cy="5022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11560" y="3604938"/>
            <a:ext cx="288032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2400" b="1" u="none" dirty="0" err="1">
                <a:ln w="63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Caim</a:t>
            </a:r>
            <a:r>
              <a:rPr lang="en-US" sz="2400" b="1" u="none" dirty="0">
                <a:ln w="63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t>
            </a:r>
            <a:r>
              <a:rPr lang="en-US" sz="2400" b="1" dirty="0">
                <a:ln w="63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e</a:t>
            </a:r>
            <a:r>
              <a:rPr lang="en-US" sz="2400" b="1" u="none" dirty="0">
                <a:ln w="63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Abel</a:t>
            </a:r>
          </a:p>
        </p:txBody>
      </p:sp>
      <p:sp>
        <p:nvSpPr>
          <p:cNvPr id="10" name="Rectangle 3"/>
          <p:cNvSpPr>
            <a:spLocks noChangeArrowheads="1"/>
          </p:cNvSpPr>
          <p:nvPr/>
        </p:nvSpPr>
        <p:spPr bwMode="auto">
          <a:xfrm>
            <a:off x="3959932" y="3067413"/>
            <a:ext cx="288032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2400" b="1" u="none" dirty="0" err="1">
                <a:ln w="63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Santuário</a:t>
            </a:r>
            <a:endParaRPr lang="en-US" sz="2400" b="1" u="none" dirty="0">
              <a:ln w="63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p:txBody>
      </p:sp>
      <p:sp>
        <p:nvSpPr>
          <p:cNvPr id="11" name="Rectangle 3"/>
          <p:cNvSpPr>
            <a:spLocks noChangeArrowheads="1"/>
          </p:cNvSpPr>
          <p:nvPr/>
        </p:nvSpPr>
        <p:spPr bwMode="auto">
          <a:xfrm>
            <a:off x="1295636" y="1736812"/>
            <a:ext cx="4356484"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400" b="1" u="none"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Símbolos</a:t>
            </a:r>
            <a:r>
              <a:rPr lang="en-US" sz="44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de Cristo</a:t>
            </a:r>
          </a:p>
        </p:txBody>
      </p:sp>
    </p:spTree>
    <p:extLst>
      <p:ext uri="{BB962C8B-B14F-4D97-AF65-F5344CB8AC3E}">
        <p14:creationId xmlns:p14="http://schemas.microsoft.com/office/powerpoint/2010/main" val="42315007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wipe(left)">
                                      <p:cBhvr>
                                        <p:cTn id="11" dur="5000"/>
                                        <p:tgtEl>
                                          <p:spTgt spid="4098"/>
                                        </p:tgtEl>
                                      </p:cBhvr>
                                    </p:animEffect>
                                  </p:childTnLst>
                                </p:cTn>
                              </p:par>
                            </p:childTnLst>
                          </p:cTn>
                        </p:par>
                        <p:par>
                          <p:cTn id="12" fill="hold">
                            <p:stCondLst>
                              <p:cond delay="7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2000"/>
                                        <p:tgtEl>
                                          <p:spTgt spid="10"/>
                                        </p:tgtEl>
                                      </p:cBhvr>
                                    </p:animEffect>
                                  </p:childTnLst>
                                </p:cTn>
                              </p:par>
                            </p:childTnLst>
                          </p:cTn>
                        </p:par>
                        <p:par>
                          <p:cTn id="16" fill="hold">
                            <p:stCondLst>
                              <p:cond delay="9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2a\tema 12a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J:\Mis Docs\_Multimedia IMS\Curso Biblico PPS\Tema 12a\rollo mar muerto.jpg"/>
          <p:cNvPicPr>
            <a:picLocks noChangeAspect="1" noChangeArrowheads="1"/>
          </p:cNvPicPr>
          <p:nvPr/>
        </p:nvPicPr>
        <p:blipFill rotWithShape="1">
          <a:blip r:embed="rId4" cstate="print">
            <a:clrChange>
              <a:clrFrom>
                <a:srgbClr val="B2B6A5"/>
              </a:clrFrom>
              <a:clrTo>
                <a:srgbClr val="B2B6A5">
                  <a:alpha val="0"/>
                </a:srgbClr>
              </a:clrTo>
            </a:clrChange>
            <a:extLst>
              <a:ext uri="{28A0092B-C50C-407E-A947-70E740481C1C}">
                <a14:useLocalDpi xmlns:a14="http://schemas.microsoft.com/office/drawing/2010/main" val="0"/>
              </a:ext>
            </a:extLst>
          </a:blip>
          <a:srcRect t="7430"/>
          <a:stretch/>
        </p:blipFill>
        <p:spPr bwMode="auto">
          <a:xfrm>
            <a:off x="3865675" y="4378708"/>
            <a:ext cx="4306725" cy="2506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3548" y="512676"/>
            <a:ext cx="7704856" cy="16921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Quantos</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tipos de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leis</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existem</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t>
            </a:r>
          </a:p>
        </p:txBody>
      </p:sp>
      <p:sp>
        <p:nvSpPr>
          <p:cNvPr id="4" name="Rectangle 3"/>
          <p:cNvSpPr>
            <a:spLocks noChangeArrowheads="1"/>
          </p:cNvSpPr>
          <p:nvPr/>
        </p:nvSpPr>
        <p:spPr bwMode="auto">
          <a:xfrm>
            <a:off x="467544" y="1879265"/>
            <a:ext cx="7524836" cy="17281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36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Os</a:t>
            </a:r>
            <a:r>
              <a:rPr lang="en-US" sz="36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10 </a:t>
            </a:r>
            <a:r>
              <a:rPr lang="en-US" sz="36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Mandamentos</a:t>
            </a:r>
            <a:endParaRPr lang="en-US" sz="3600" b="1" u="none"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p:txBody>
      </p:sp>
      <p:pic>
        <p:nvPicPr>
          <p:cNvPr id="5122" name="Picture 2" descr="J:\Mis Docs\_Multimedia IMS\Curso Biblico PPS\Tema 12a\mandamiento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3103401"/>
            <a:ext cx="2786063" cy="28098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3743908" y="3413525"/>
            <a:ext cx="4896544" cy="66629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36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A Lei </a:t>
            </a:r>
            <a:r>
              <a:rPr lang="en-US" sz="36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Cerimonial</a:t>
            </a:r>
            <a:r>
              <a:rPr lang="en-US" sz="36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t>
            </a:r>
          </a:p>
          <a:p>
            <a:pPr algn="ctr"/>
            <a:r>
              <a:rPr lang="en-US" sz="36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ou</a:t>
            </a:r>
            <a:r>
              <a:rPr lang="en-US" sz="36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Ritual</a:t>
            </a:r>
            <a:endParaRPr lang="en-US" sz="3600" b="1" u="none"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p:cNvSpPr>
            <a:spLocks noChangeArrowheads="1"/>
          </p:cNvSpPr>
          <p:nvPr/>
        </p:nvSpPr>
        <p:spPr bwMode="auto">
          <a:xfrm>
            <a:off x="1115616" y="4282632"/>
            <a:ext cx="2880320" cy="4457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2400" b="1" u="none" dirty="0">
                <a:ln w="63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Lei de Deus</a:t>
            </a:r>
          </a:p>
        </p:txBody>
      </p:sp>
      <p:sp>
        <p:nvSpPr>
          <p:cNvPr id="10" name="Rectangle 3"/>
          <p:cNvSpPr>
            <a:spLocks noChangeArrowheads="1"/>
          </p:cNvSpPr>
          <p:nvPr/>
        </p:nvSpPr>
        <p:spPr bwMode="auto">
          <a:xfrm>
            <a:off x="4815834" y="5248756"/>
            <a:ext cx="3413503" cy="4052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2400" b="1" u="none" dirty="0">
                <a:ln w="6350" cap="rnd" cmpd="sng">
                  <a:solidFill>
                    <a:schemeClr val="tx1"/>
                  </a:solidFill>
                  <a:prstDash val="solid"/>
                  <a:round/>
                </a:ln>
                <a:effectLst>
                  <a:glow rad="177800">
                    <a:schemeClr val="accent6">
                      <a:satMod val="175000"/>
                      <a:alpha val="17000"/>
                    </a:schemeClr>
                  </a:glow>
                </a:effectLst>
                <a:latin typeface="Trajan Pro" pitchFamily="18" charset="0"/>
                <a:cs typeface="Vijaya" pitchFamily="34" charset="0"/>
              </a:rPr>
              <a:t>Lei de </a:t>
            </a:r>
            <a:r>
              <a:rPr lang="en-US" sz="2400" b="1" u="none" dirty="0" err="1">
                <a:ln w="6350" cap="rnd" cmpd="sng">
                  <a:solidFill>
                    <a:schemeClr val="tx1"/>
                  </a:solidFill>
                  <a:prstDash val="solid"/>
                  <a:round/>
                </a:ln>
                <a:effectLst>
                  <a:glow rad="177800">
                    <a:schemeClr val="accent6">
                      <a:satMod val="175000"/>
                      <a:alpha val="17000"/>
                    </a:schemeClr>
                  </a:glow>
                </a:effectLst>
                <a:latin typeface="Trajan Pro" pitchFamily="18" charset="0"/>
                <a:cs typeface="Vijaya" pitchFamily="34" charset="0"/>
              </a:rPr>
              <a:t>Moisés</a:t>
            </a:r>
            <a:endParaRPr lang="en-US" sz="2400" b="1" u="none" dirty="0">
              <a:ln w="6350" cap="rnd" cmpd="sng">
                <a:solidFill>
                  <a:schemeClr val="tx1"/>
                </a:solidFill>
                <a:prstDash val="solid"/>
                <a:round/>
              </a:ln>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1368924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22" presetClass="entr" presetSubtype="8"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2000"/>
                                        <p:tgtEl>
                                          <p:spTgt spid="4"/>
                                        </p:tgtEl>
                                      </p:cBhvr>
                                    </p:animEffect>
                                  </p:childTnLst>
                                </p:cTn>
                              </p:par>
                            </p:childTnLst>
                          </p:cTn>
                        </p:par>
                        <p:par>
                          <p:cTn id="12" fill="hold">
                            <p:stCondLst>
                              <p:cond delay="4500"/>
                            </p:stCondLst>
                            <p:childTnLst>
                              <p:par>
                                <p:cTn id="13" presetID="42" presetClass="entr" presetSubtype="0"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1000"/>
                                        <p:tgtEl>
                                          <p:spTgt spid="5122"/>
                                        </p:tgtEl>
                                      </p:cBhvr>
                                    </p:animEffect>
                                    <p:anim calcmode="lin" valueType="num">
                                      <p:cBhvr>
                                        <p:cTn id="16" dur="1000" fill="hold"/>
                                        <p:tgtEl>
                                          <p:spTgt spid="5122"/>
                                        </p:tgtEl>
                                        <p:attrNameLst>
                                          <p:attrName>ppt_x</p:attrName>
                                        </p:attrNameLst>
                                      </p:cBhvr>
                                      <p:tavLst>
                                        <p:tav tm="0">
                                          <p:val>
                                            <p:strVal val="#ppt_x"/>
                                          </p:val>
                                        </p:tav>
                                        <p:tav tm="100000">
                                          <p:val>
                                            <p:strVal val="#ppt_x"/>
                                          </p:val>
                                        </p:tav>
                                      </p:tavLst>
                                    </p:anim>
                                    <p:anim calcmode="lin" valueType="num">
                                      <p:cBhvr>
                                        <p:cTn id="17" dur="1000" fill="hold"/>
                                        <p:tgtEl>
                                          <p:spTgt spid="5122"/>
                                        </p:tgtEl>
                                        <p:attrNameLst>
                                          <p:attrName>ppt_y</p:attrName>
                                        </p:attrNameLst>
                                      </p:cBhvr>
                                      <p:tavLst>
                                        <p:tav tm="0">
                                          <p:val>
                                            <p:strVal val="#ppt_y+.1"/>
                                          </p:val>
                                        </p:tav>
                                        <p:tav tm="100000">
                                          <p:val>
                                            <p:strVal val="#ppt_y"/>
                                          </p:val>
                                        </p:tav>
                                      </p:tavLst>
                                    </p:anim>
                                  </p:childTnLst>
                                </p:cTn>
                              </p:par>
                            </p:childTnLst>
                          </p:cTn>
                        </p:par>
                        <p:par>
                          <p:cTn id="18" fill="hold">
                            <p:stCondLst>
                              <p:cond delay="5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2000"/>
                                        <p:tgtEl>
                                          <p:spTgt spid="9"/>
                                        </p:tgtEl>
                                      </p:cBhvr>
                                    </p:animEffect>
                                  </p:childTnLst>
                                </p:cTn>
                              </p:par>
                            </p:childTnLst>
                          </p:cTn>
                        </p:par>
                        <p:par>
                          <p:cTn id="22" fill="hold">
                            <p:stCondLst>
                              <p:cond delay="7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2000"/>
                                        <p:tgtEl>
                                          <p:spTgt spid="7"/>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5123"/>
                                        </p:tgtEl>
                                        <p:attrNameLst>
                                          <p:attrName>style.visibility</p:attrName>
                                        </p:attrNameLst>
                                      </p:cBhvr>
                                      <p:to>
                                        <p:strVal val="visible"/>
                                      </p:to>
                                    </p:set>
                                    <p:animEffect transition="in" filter="fade">
                                      <p:cBhvr>
                                        <p:cTn id="29" dur="1000"/>
                                        <p:tgtEl>
                                          <p:spTgt spid="5123"/>
                                        </p:tgtEl>
                                      </p:cBhvr>
                                    </p:animEffect>
                                    <p:anim calcmode="lin" valueType="num">
                                      <p:cBhvr>
                                        <p:cTn id="30" dur="1000" fill="hold"/>
                                        <p:tgtEl>
                                          <p:spTgt spid="5123"/>
                                        </p:tgtEl>
                                        <p:attrNameLst>
                                          <p:attrName>ppt_x</p:attrName>
                                        </p:attrNameLst>
                                      </p:cBhvr>
                                      <p:tavLst>
                                        <p:tav tm="0">
                                          <p:val>
                                            <p:strVal val="#ppt_x"/>
                                          </p:val>
                                        </p:tav>
                                        <p:tav tm="100000">
                                          <p:val>
                                            <p:strVal val="#ppt_x"/>
                                          </p:val>
                                        </p:tav>
                                      </p:tavLst>
                                    </p:anim>
                                    <p:anim calcmode="lin" valueType="num">
                                      <p:cBhvr>
                                        <p:cTn id="31" dur="1000" fill="hold"/>
                                        <p:tgtEl>
                                          <p:spTgt spid="5123"/>
                                        </p:tgtEl>
                                        <p:attrNameLst>
                                          <p:attrName>ppt_y</p:attrName>
                                        </p:attrNameLst>
                                      </p:cBhvr>
                                      <p:tavLst>
                                        <p:tav tm="0">
                                          <p:val>
                                            <p:strVal val="#ppt_y+.1"/>
                                          </p:val>
                                        </p:tav>
                                        <p:tav tm="100000">
                                          <p:val>
                                            <p:strVal val="#ppt_y"/>
                                          </p:val>
                                        </p:tav>
                                      </p:tavLst>
                                    </p:anim>
                                  </p:childTnLst>
                                </p:cTn>
                              </p:par>
                            </p:childTnLst>
                          </p:cTn>
                        </p:par>
                        <p:par>
                          <p:cTn id="32" fill="hold">
                            <p:stCondLst>
                              <p:cond delay="10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2a\tema 12a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83568" y="2582906"/>
            <a:ext cx="7704856" cy="16921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Que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diferenças</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existem</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entre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estes</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dois</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tipos de </a:t>
            </a:r>
            <a:r>
              <a:rPr lang="es-ES" sz="48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leis</a:t>
            </a:r>
            <a:r>
              <a:rPr lang="es-ES" sz="48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t>
            </a:r>
          </a:p>
        </p:txBody>
      </p:sp>
    </p:spTree>
    <p:extLst>
      <p:ext uri="{BB962C8B-B14F-4D97-AF65-F5344CB8AC3E}">
        <p14:creationId xmlns:p14="http://schemas.microsoft.com/office/powerpoint/2010/main" val="39805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2a\tema 12a 2ley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478" y="1552710"/>
            <a:ext cx="4577477"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ctr"/>
          <a:lstStyle/>
          <a:p>
            <a:pPr algn="ctr"/>
            <a:r>
              <a:rPr lang="en-U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Os</a:t>
            </a:r>
            <a:r>
              <a:rPr lang="en-U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10 </a:t>
            </a:r>
            <a:r>
              <a:rPr lang="en-U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Mandamentos</a:t>
            </a:r>
            <a:endParaRPr lang="en-US" sz="36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4584779" y="1552710"/>
            <a:ext cx="3875654"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ctr"/>
          <a:lstStyle/>
          <a:p>
            <a:pPr algn="ctr"/>
            <a:r>
              <a:rPr lang="en-U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A Lei Ceremonial</a:t>
            </a:r>
            <a:endParaRPr lang="en-US" sz="36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5478" y="3140968"/>
            <a:ext cx="4577477" cy="19802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 chamados </a:t>
            </a:r>
          </a:p>
          <a:p>
            <a:pPr algn="ct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Deus</a:t>
            </a:r>
          </a:p>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(Romanos 7:22)</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4557565" y="3140968"/>
            <a:ext cx="3902868" cy="19802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É chamada</a:t>
            </a:r>
          </a:p>
          <a:p>
            <a:pPr algn="ct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Moisés</a:t>
            </a:r>
          </a:p>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Atos</a:t>
            </a: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15:5)</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7" name="6 Rectángulo"/>
          <p:cNvSpPr/>
          <p:nvPr/>
        </p:nvSpPr>
        <p:spPr>
          <a:xfrm>
            <a:off x="-5478" y="5334307"/>
            <a:ext cx="4563043" cy="46166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a:t>
            </a:r>
            <a:r>
              <a:rPr lang="es-AR" sz="2400" b="1" i="1" spc="50" dirty="0" err="1">
                <a:ln w="11430"/>
                <a:solidFill>
                  <a:srgbClr val="002060"/>
                </a:solidFill>
                <a:effectLst>
                  <a:outerShdw blurRad="76200" dist="50800" dir="5400000" algn="tl" rotWithShape="0">
                    <a:srgbClr val="000000">
                      <a:alpha val="65000"/>
                    </a:srgbClr>
                  </a:outerShdw>
                </a:effectLst>
              </a:rPr>
              <a:t>tenho</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prazer</a:t>
            </a:r>
            <a:r>
              <a:rPr lang="es-AR" sz="2400" b="1" i="1" spc="50" dirty="0">
                <a:ln w="11430"/>
                <a:solidFill>
                  <a:srgbClr val="002060"/>
                </a:solidFill>
                <a:effectLst>
                  <a:outerShdw blurRad="76200" dist="50800" dir="5400000" algn="tl" rotWithShape="0">
                    <a:srgbClr val="000000">
                      <a:alpha val="65000"/>
                    </a:srgbClr>
                  </a:outerShdw>
                </a:effectLst>
              </a:rPr>
              <a:t> na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 de Deus.</a:t>
            </a:r>
          </a:p>
        </p:txBody>
      </p:sp>
      <p:sp>
        <p:nvSpPr>
          <p:cNvPr id="2" name="1 CuadroTexto"/>
          <p:cNvSpPr txBox="1"/>
          <p:nvPr/>
        </p:nvSpPr>
        <p:spPr>
          <a:xfrm>
            <a:off x="8460432" y="6057291"/>
            <a:ext cx="648072" cy="584775"/>
          </a:xfrm>
          <a:prstGeom prst="rect">
            <a:avLst/>
          </a:prstGeom>
          <a:noFill/>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es-AR"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8 Rectángulo"/>
          <p:cNvSpPr/>
          <p:nvPr/>
        </p:nvSpPr>
        <p:spPr>
          <a:xfrm>
            <a:off x="4646494" y="5334307"/>
            <a:ext cx="3813940"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…que </a:t>
            </a:r>
            <a:r>
              <a:rPr lang="es-AR" sz="2400" b="1" i="1" spc="50" dirty="0" err="1">
                <a:ln w="11430"/>
                <a:solidFill>
                  <a:srgbClr val="002060"/>
                </a:solidFill>
                <a:effectLst>
                  <a:outerShdw blurRad="76200" dist="50800" dir="5400000" algn="tl" rotWithShape="0">
                    <a:srgbClr val="000000">
                      <a:alpha val="65000"/>
                    </a:srgbClr>
                  </a:outerShdw>
                </a:effectLst>
              </a:rPr>
              <a:t>guardassem</a:t>
            </a:r>
            <a:r>
              <a:rPr lang="es-AR" sz="2400" b="1" i="1" spc="50" dirty="0">
                <a:ln w="11430"/>
                <a:solidFill>
                  <a:srgbClr val="002060"/>
                </a:solidFill>
                <a:effectLst>
                  <a:outerShdw blurRad="76200" dist="50800" dir="5400000" algn="tl" rotWithShape="0">
                    <a:srgbClr val="000000">
                      <a:alpha val="65000"/>
                    </a:srgbClr>
                  </a:outerShdw>
                </a:effectLst>
              </a:rPr>
              <a:t> a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 de Moisés..</a:t>
            </a:r>
          </a:p>
        </p:txBody>
      </p:sp>
    </p:spTree>
    <p:extLst>
      <p:ext uri="{BB962C8B-B14F-4D97-AF65-F5344CB8AC3E}">
        <p14:creationId xmlns:p14="http://schemas.microsoft.com/office/powerpoint/2010/main" val="41452692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2a\tema 12a 2ley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362" y="2247694"/>
            <a:ext cx="4577477"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ctr"/>
          <a:lstStyle/>
          <a:p>
            <a:pPr algn="ctr"/>
            <a:r>
              <a:rPr lang="en-U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Dada no </a:t>
            </a:r>
          </a:p>
          <a:p>
            <a:pPr algn="ctr"/>
            <a:r>
              <a:rPr lang="en-U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Éden</a:t>
            </a:r>
            <a:br>
              <a:rPr lang="en-U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br>
            <a:endParaRPr lang="en-US" sz="36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4584779" y="1952836"/>
            <a:ext cx="3875654"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ctr"/>
          <a:lstStyle/>
          <a:p>
            <a:pPr algn="ctr"/>
            <a:r>
              <a:rPr lang="en-U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Dada </a:t>
            </a:r>
            <a:r>
              <a:rPr lang="en-U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depois</a:t>
            </a:r>
            <a:r>
              <a:rPr lang="en-US" sz="3600" b="1"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 do </a:t>
            </a:r>
            <a:r>
              <a:rPr lang="en-US" sz="3600" b="1" dirty="0" err="1">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rPr>
              <a:t>Éden</a:t>
            </a:r>
            <a:endParaRPr lang="en-US" sz="36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5478" y="3897052"/>
            <a:ext cx="4577477" cy="7560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(Romanos 2:15)</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4557564" y="3897052"/>
            <a:ext cx="3902869" cy="7560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200" b="1" i="1" spc="50" dirty="0">
                <a:ln w="11430">
                  <a:noFill/>
                </a:ln>
                <a:gradFill>
                  <a:gsLst>
                    <a:gs pos="22000">
                      <a:srgbClr val="C00000">
                        <a:lumMod val="100000"/>
                      </a:srgbClr>
                    </a:gs>
                    <a:gs pos="82000">
                      <a:srgbClr val="C0504D">
                        <a:shade val="45000"/>
                        <a:satMod val="1650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(Gálatas 3:19)</a:t>
            </a:r>
            <a:endParaRPr lang="en-US" sz="2800" b="1" u="none" dirty="0">
              <a:ln w="19050" cap="rnd" cmpd="sng">
                <a:solidFill>
                  <a:schemeClr val="tx1"/>
                </a:solidFill>
                <a:prstDash val="solid"/>
                <a:roun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glow rad="177800">
                  <a:schemeClr val="accent6">
                    <a:satMod val="175000"/>
                    <a:alpha val="17000"/>
                  </a:schemeClr>
                </a:glow>
              </a:effectLst>
              <a:latin typeface="Trajan Pro" pitchFamily="18" charset="0"/>
              <a:cs typeface="Vijaya" pitchFamily="34" charset="0"/>
            </a:endParaRPr>
          </a:p>
        </p:txBody>
      </p:sp>
      <p:sp>
        <p:nvSpPr>
          <p:cNvPr id="7" name="6 Rectángulo"/>
          <p:cNvSpPr/>
          <p:nvPr/>
        </p:nvSpPr>
        <p:spPr>
          <a:xfrm>
            <a:off x="-14604" y="4866255"/>
            <a:ext cx="4563043"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a:ln w="11430"/>
                <a:solidFill>
                  <a:srgbClr val="002060"/>
                </a:solidFill>
                <a:effectLst>
                  <a:outerShdw blurRad="76200" dist="50800" dir="5400000" algn="tl" rotWithShape="0">
                    <a:srgbClr val="000000">
                      <a:alpha val="65000"/>
                    </a:srgbClr>
                  </a:outerShdw>
                </a:effectLst>
              </a:rPr>
              <a:t>…</a:t>
            </a:r>
            <a:r>
              <a:rPr lang="es-AR" sz="2400" b="1" i="1" spc="50" dirty="0" err="1">
                <a:ln w="11430"/>
                <a:solidFill>
                  <a:srgbClr val="002060"/>
                </a:solidFill>
                <a:effectLst>
                  <a:outerShdw blurRad="76200" dist="50800" dir="5400000" algn="tl" rotWithShape="0">
                    <a:srgbClr val="000000">
                      <a:alpha val="65000"/>
                    </a:srgbClr>
                  </a:outerShdw>
                </a:effectLst>
              </a:rPr>
              <a:t>mostram</a:t>
            </a:r>
            <a:r>
              <a:rPr lang="es-AR" sz="2400" b="1" i="1" spc="50" dirty="0">
                <a:ln w="11430"/>
                <a:solidFill>
                  <a:srgbClr val="002060"/>
                </a:solidFill>
                <a:effectLst>
                  <a:outerShdw blurRad="76200" dist="50800" dir="5400000" algn="tl" rotWithShape="0">
                    <a:srgbClr val="000000">
                      <a:alpha val="65000"/>
                    </a:srgbClr>
                  </a:outerShdw>
                </a:effectLst>
              </a:rPr>
              <a:t> a obra da </a:t>
            </a:r>
            <a:r>
              <a:rPr lang="es-AR" sz="2400" b="1" i="1" spc="50" dirty="0" err="1">
                <a:ln w="11430"/>
                <a:solidFill>
                  <a:srgbClr val="002060"/>
                </a:solidFill>
                <a:effectLst>
                  <a:outerShdw blurRad="76200" dist="50800" dir="5400000" algn="tl" rotWithShape="0">
                    <a:srgbClr val="000000">
                      <a:alpha val="65000"/>
                    </a:srgbClr>
                  </a:outerShdw>
                </a:effectLst>
              </a:rPr>
              <a:t>lei</a:t>
            </a:r>
            <a:r>
              <a:rPr lang="es-AR" sz="2400" b="1" i="1" spc="50" dirty="0">
                <a:ln w="11430"/>
                <a:solidFill>
                  <a:srgbClr val="002060"/>
                </a:solidFill>
                <a:effectLst>
                  <a:outerShdw blurRad="76200" dist="50800" dir="5400000" algn="tl" rotWithShape="0">
                    <a:srgbClr val="000000">
                      <a:alpha val="65000"/>
                    </a:srgbClr>
                  </a:outerShdw>
                </a:effectLst>
              </a:rPr>
              <a:t> escrita </a:t>
            </a:r>
            <a:r>
              <a:rPr lang="es-AR" sz="2400" b="1" i="1" spc="50" dirty="0" err="1">
                <a:ln w="11430"/>
                <a:solidFill>
                  <a:srgbClr val="002060"/>
                </a:solidFill>
                <a:effectLst>
                  <a:outerShdw blurRad="76200" dist="50800" dir="5400000" algn="tl" rotWithShape="0">
                    <a:srgbClr val="000000">
                      <a:alpha val="65000"/>
                    </a:srgbClr>
                  </a:outerShdw>
                </a:effectLst>
              </a:rPr>
              <a:t>em</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seus</a:t>
            </a:r>
            <a:r>
              <a:rPr lang="es-AR" sz="2400" b="1" i="1" spc="50" dirty="0">
                <a:ln w="11430"/>
                <a:solidFill>
                  <a:srgbClr val="002060"/>
                </a:solidFill>
                <a:effectLst>
                  <a:outerShdw blurRad="76200" dist="50800" dir="5400000" algn="tl" rotWithShape="0">
                    <a:srgbClr val="000000">
                      <a:alpha val="65000"/>
                    </a:srgbClr>
                  </a:outerShdw>
                </a:effectLst>
              </a:rPr>
              <a:t> </a:t>
            </a:r>
            <a:r>
              <a:rPr lang="es-AR" sz="2400" b="1" i="1" spc="50" dirty="0" err="1">
                <a:ln w="11430"/>
                <a:solidFill>
                  <a:srgbClr val="002060"/>
                </a:solidFill>
                <a:effectLst>
                  <a:outerShdw blurRad="76200" dist="50800" dir="5400000" algn="tl" rotWithShape="0">
                    <a:srgbClr val="000000">
                      <a:alpha val="65000"/>
                    </a:srgbClr>
                  </a:outerShdw>
                </a:effectLst>
              </a:rPr>
              <a:t>corações</a:t>
            </a:r>
            <a:r>
              <a:rPr lang="es-AR" sz="2400" b="1" i="1" spc="50" dirty="0">
                <a:ln w="11430"/>
                <a:solidFill>
                  <a:srgbClr val="002060"/>
                </a:solidFill>
                <a:effectLst>
                  <a:outerShdw blurRad="76200" dist="50800" dir="5400000" algn="tl" rotWithShape="0">
                    <a:srgbClr val="000000">
                      <a:alpha val="65000"/>
                    </a:srgbClr>
                  </a:outerShdw>
                </a:effectLst>
              </a:rPr>
              <a:t>…</a:t>
            </a:r>
          </a:p>
        </p:txBody>
      </p:sp>
      <p:sp>
        <p:nvSpPr>
          <p:cNvPr id="9" name="8 Rectángulo"/>
          <p:cNvSpPr/>
          <p:nvPr/>
        </p:nvSpPr>
        <p:spPr>
          <a:xfrm>
            <a:off x="4637368" y="4866255"/>
            <a:ext cx="3813940"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2400" b="1" i="1" spc="50" dirty="0" err="1">
                <a:ln w="11430"/>
                <a:solidFill>
                  <a:srgbClr val="002060"/>
                </a:solidFill>
                <a:effectLst>
                  <a:outerShdw blurRad="76200" dist="50800" dir="5400000" algn="tl" rotWithShape="0">
                    <a:srgbClr val="000000">
                      <a:alpha val="65000"/>
                    </a:srgbClr>
                  </a:outerShdw>
                </a:effectLst>
              </a:rPr>
              <a:t>Foi</a:t>
            </a:r>
            <a:r>
              <a:rPr lang="es-AR" sz="2400" b="1" i="1" spc="50" dirty="0">
                <a:ln w="11430"/>
                <a:solidFill>
                  <a:srgbClr val="002060"/>
                </a:solidFill>
                <a:effectLst>
                  <a:outerShdw blurRad="76200" dist="50800" dir="5400000" algn="tl" rotWithShape="0">
                    <a:srgbClr val="000000">
                      <a:alpha val="65000"/>
                    </a:srgbClr>
                  </a:outerShdw>
                </a:effectLst>
              </a:rPr>
              <a:t> ordenada por causa das </a:t>
            </a:r>
            <a:r>
              <a:rPr lang="es-AR" sz="2400" b="1" i="1" spc="50" dirty="0" err="1">
                <a:ln w="11430"/>
                <a:solidFill>
                  <a:srgbClr val="002060"/>
                </a:solidFill>
                <a:effectLst>
                  <a:outerShdw blurRad="76200" dist="50800" dir="5400000" algn="tl" rotWithShape="0">
                    <a:srgbClr val="000000">
                      <a:alpha val="65000"/>
                    </a:srgbClr>
                  </a:outerShdw>
                </a:effectLst>
              </a:rPr>
              <a:t>transgressões</a:t>
            </a:r>
            <a:r>
              <a:rPr lang="es-AR" sz="2400" b="1" i="1" spc="50" dirty="0">
                <a:ln w="11430"/>
                <a:solidFill>
                  <a:srgbClr val="002060"/>
                </a:solidFill>
                <a:effectLst>
                  <a:outerShdw blurRad="76200" dist="50800" dir="5400000" algn="tl" rotWithShape="0">
                    <a:srgbClr val="000000">
                      <a:alpha val="65000"/>
                    </a:srgbClr>
                  </a:outerShdw>
                </a:effectLst>
              </a:rPr>
              <a:t>...</a:t>
            </a:r>
          </a:p>
        </p:txBody>
      </p:sp>
      <p:sp>
        <p:nvSpPr>
          <p:cNvPr id="10" name="9 CuadroTexto"/>
          <p:cNvSpPr txBox="1"/>
          <p:nvPr/>
        </p:nvSpPr>
        <p:spPr>
          <a:xfrm>
            <a:off x="8460432" y="6057291"/>
            <a:ext cx="648072" cy="584775"/>
          </a:xfrm>
          <a:prstGeom prst="rect">
            <a:avLst/>
          </a:prstGeom>
          <a:noFill/>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s-AR"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069316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1000"/>
                                        <p:tgtEl>
                                          <p:spTgt spid="5"/>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10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7"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Diapositiva 2&quot;/&gt;&lt;property id=&quot;20307&quot; value=&quot;316&quot;/&gt;&lt;/object&gt;&lt;object type=&quot;3&quot; unique_id=&quot;10005&quot;&gt;&lt;property id=&quot;20148&quot; value=&quot;5&quot;/&gt;&lt;property id=&quot;20300&quot; value=&quot;Diapositiva 3&quot;/&gt;&lt;property id=&quot;20307&quot; value=&quot;319&quot;/&gt;&lt;/object&gt;&lt;object type=&quot;3&quot; unique_id=&quot;10006&quot;&gt;&lt;property id=&quot;20148&quot; value=&quot;5&quot;/&gt;&lt;property id=&quot;20300&quot; value=&quot;Diapositiva 4&quot;/&gt;&lt;property id=&quot;20307&quot; value=&quot;418&quot;/&gt;&lt;/object&gt;&lt;object type=&quot;3&quot; unique_id=&quot;10007&quot;&gt;&lt;property id=&quot;20148&quot; value=&quot;5&quot;/&gt;&lt;property id=&quot;20300&quot; value=&quot;Diapositiva 5&quot;/&gt;&lt;property id=&quot;20307&quot; value=&quot;419&quot;/&gt;&lt;/object&gt;&lt;object type=&quot;3&quot; unique_id=&quot;10008&quot;&gt;&lt;property id=&quot;20148&quot; value=&quot;5&quot;/&gt;&lt;property id=&quot;20300&quot; value=&quot;Diapositiva 6&quot;/&gt;&lt;property id=&quot;20307&quot; value=&quot;420&quot;/&gt;&lt;/object&gt;&lt;object type=&quot;3&quot; unique_id=&quot;10009&quot;&gt;&lt;property id=&quot;20148&quot; value=&quot;5&quot;/&gt;&lt;property id=&quot;20300&quot; value=&quot;Diapositiva 7&quot;/&gt;&lt;property id=&quot;20307&quot; value=&quot;421&quot;/&gt;&lt;/object&gt;&lt;object type=&quot;3&quot; unique_id=&quot;10010&quot;&gt;&lt;property id=&quot;20148&quot; value=&quot;5&quot;/&gt;&lt;property id=&quot;20300&quot; value=&quot;Diapositiva 8&quot;/&gt;&lt;property id=&quot;20307&quot; value=&quot;422&quot;/&gt;&lt;/object&gt;&lt;object type=&quot;3&quot; unique_id=&quot;10011&quot;&gt;&lt;property id=&quot;20148&quot; value=&quot;5&quot;/&gt;&lt;property id=&quot;20300&quot; value=&quot;Diapositiva 9&quot;/&gt;&lt;property id=&quot;20307&quot; value=&quot;423&quot;/&gt;&lt;/object&gt;&lt;object type=&quot;3&quot; unique_id=&quot;10012&quot;&gt;&lt;property id=&quot;20148&quot; value=&quot;5&quot;/&gt;&lt;property id=&quot;20300&quot; value=&quot;Diapositiva 10&quot;/&gt;&lt;property id=&quot;20307&quot; value=&quot;424&quot;/&gt;&lt;/object&gt;&lt;object type=&quot;3&quot; unique_id=&quot;10013&quot;&gt;&lt;property id=&quot;20148&quot; value=&quot;5&quot;/&gt;&lt;property id=&quot;20300&quot; value=&quot;Diapositiva 11&quot;/&gt;&lt;property id=&quot;20307&quot; value=&quot;425&quot;/&gt;&lt;/object&gt;&lt;object type=&quot;3&quot; unique_id=&quot;10014&quot;&gt;&lt;property id=&quot;20148&quot; value=&quot;5&quot;/&gt;&lt;property id=&quot;20300&quot; value=&quot;Diapositiva 12&quot;/&gt;&lt;property id=&quot;20307&quot; value=&quot;426&quot;/&gt;&lt;/object&gt;&lt;object type=&quot;3&quot; unique_id=&quot;10015&quot;&gt;&lt;property id=&quot;20148&quot; value=&quot;5&quot;/&gt;&lt;property id=&quot;20300&quot; value=&quot;Diapositiva 13&quot;/&gt;&lt;property id=&quot;20307&quot; value=&quot;427&quot;/&gt;&lt;/object&gt;&lt;object type=&quot;3&quot; unique_id=&quot;10016&quot;&gt;&lt;property id=&quot;20148&quot; value=&quot;5&quot;/&gt;&lt;property id=&quot;20300&quot; value=&quot;Diapositiva 14&quot;/&gt;&lt;property id=&quot;20307&quot; value=&quot;429&quot;/&gt;&lt;/object&gt;&lt;object type=&quot;3&quot; unique_id=&quot;10017&quot;&gt;&lt;property id=&quot;20148&quot; value=&quot;5&quot;/&gt;&lt;property id=&quot;20300&quot; value=&quot;Diapositiva 15&quot;/&gt;&lt;property id=&quot;20307&quot; value=&quot;428&quot;/&gt;&lt;/object&gt;&lt;object type=&quot;3&quot; unique_id=&quot;10018&quot;&gt;&lt;property id=&quot;20148&quot; value=&quot;5&quot;/&gt;&lt;property id=&quot;20300&quot; value=&quot;Diapositiva 16&quot;/&gt;&lt;property id=&quot;20307&quot; value=&quot;430&quot;/&gt;&lt;/object&gt;&lt;object type=&quot;3&quot; unique_id=&quot;10019&quot;&gt;&lt;property id=&quot;20148&quot; value=&quot;5&quot;/&gt;&lt;property id=&quot;20300&quot; value=&quot;Diapositiva 17&quot;/&gt;&lt;property id=&quot;20307&quot; value=&quot;431&quot;/&gt;&lt;/object&gt;&lt;object type=&quot;3&quot; unique_id=&quot;10020&quot;&gt;&lt;property id=&quot;20148&quot; value=&quot;5&quot;/&gt;&lt;property id=&quot;20300&quot; value=&quot;Diapositiva 18&quot;/&gt;&lt;property id=&quot;20307&quot; value=&quot;432&quot;/&gt;&lt;/object&gt;&lt;object type=&quot;3&quot; unique_id=&quot;10021&quot;&gt;&lt;property id=&quot;20148&quot; value=&quot;5&quot;/&gt;&lt;property id=&quot;20300&quot; value=&quot;Diapositiva 19&quot;/&gt;&lt;property id=&quot;20307&quot; value=&quot;433&quot;/&gt;&lt;/object&gt;&lt;object type=&quot;3&quot; unique_id=&quot;10022&quot;&gt;&lt;property id=&quot;20148&quot; value=&quot;5&quot;/&gt;&lt;property id=&quot;20300&quot; value=&quot;Diapositiva 20&quot;/&gt;&lt;property id=&quot;20307&quot; value=&quot;434&quot;/&gt;&lt;/object&gt;&lt;object type=&quot;3&quot; unique_id=&quot;10023&quot;&gt;&lt;property id=&quot;20148&quot; value=&quot;5&quot;/&gt;&lt;property id=&quot;20300&quot; value=&quot;Diapositiva 21&quot;/&gt;&lt;property id=&quot;20307&quot; value=&quot;435&quot;/&gt;&lt;/object&gt;&lt;object type=&quot;3&quot; unique_id=&quot;10024&quot;&gt;&lt;property id=&quot;20148&quot; value=&quot;5&quot;/&gt;&lt;property id=&quot;20300&quot; value=&quot;Diapositiva 22&quot;/&gt;&lt;property id=&quot;20307&quot; value=&quot;436&quot;/&gt;&lt;/object&gt;&lt;object type=&quot;3&quot; unique_id=&quot;10025&quot;&gt;&lt;property id=&quot;20148&quot; value=&quot;5&quot;/&gt;&lt;property id=&quot;20300&quot; value=&quot;Diapositiva 23&quot;/&gt;&lt;property id=&quot;20307&quot; value=&quot;438&quot;/&gt;&lt;/object&gt;&lt;object type=&quot;3&quot; unique_id=&quot;10026&quot;&gt;&lt;property id=&quot;20148&quot; value=&quot;5&quot;/&gt;&lt;property id=&quot;20300&quot; value=&quot;Diapositiva 24&quot;/&gt;&lt;property id=&quot;20307&quot; value=&quot;440&quot;/&gt;&lt;/object&gt;&lt;object type=&quot;3&quot; unique_id=&quot;10027&quot;&gt;&lt;property id=&quot;20148&quot; value=&quot;5&quot;/&gt;&lt;property id=&quot;20300&quot; value=&quot;Diapositiva 25&quot;/&gt;&lt;property id=&quot;20307&quot; value=&quot;437&quot;/&gt;&lt;/object&gt;&lt;object type=&quot;3&quot; unique_id=&quot;10028&quot;&gt;&lt;property id=&quot;20148&quot; value=&quot;5&quot;/&gt;&lt;property id=&quot;20300&quot; value=&quot;Diapositiva 26&quot;/&gt;&lt;property id=&quot;20307&quot; value=&quot;439&quot;/&gt;&lt;/object&gt;&lt;object type=&quot;3&quot; unique_id=&quot;10029&quot;&gt;&lt;property id=&quot;20148&quot; value=&quot;5&quot;/&gt;&lt;property id=&quot;20300&quot; value=&quot;Diapositiva 27&quot;/&gt;&lt;property id=&quot;20307&quot; value=&quot;318&quot;/&gt;&lt;/object&gt;&lt;object type=&quot;3&quot; unique_id=&quot;10030&quot;&gt;&lt;property id=&quot;20148&quot; value=&quot;5&quot;/&gt;&lt;property id=&quot;20300&quot; value=&quot;Diapositiva 28&quot;/&gt;&lt;property id=&quot;20307&quot; value=&quot;408&quot;/&gt;&lt;/object&gt;&lt;object type=&quot;3&quot; unique_id=&quot;10121&quot;&gt;&lt;property id=&quot;20148&quot; value=&quot;5&quot;/&gt;&lt;property id=&quot;20300&quot; value=&quot;Diapositiva 1&quot;/&gt;&lt;property id=&quot;20307&quot; value=&quot;441&quot;/&gt;&lt;/object&gt;&lt;/object&gt;&lt;object type=&quot;8&quot; unique_id=&quot;10060&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13554</TotalTime>
  <Words>1479</Words>
  <Application>Microsoft Office PowerPoint</Application>
  <PresentationFormat>Presentación en pantalla (4:3)</PresentationFormat>
  <Paragraphs>159</Paragraphs>
  <Slides>26</Slides>
  <Notes>14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Trajan Pro</vt:lpstr>
      <vt:lpstr>Myriad Pro</vt:lpstr>
      <vt:lpstr>Calibri</vt:lpstr>
      <vt:lpstr>Impact</vt:lpstr>
      <vt:lpstr>Swis721 Blk BT</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405</cp:revision>
  <dcterms:created xsi:type="dcterms:W3CDTF">2013-10-02T01:22:09Z</dcterms:created>
  <dcterms:modified xsi:type="dcterms:W3CDTF">2022-01-20T13:48:45Z</dcterms:modified>
</cp:coreProperties>
</file>