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71"/>
  </p:notesMasterIdLst>
  <p:sldIdLst>
    <p:sldId id="487" r:id="rId2"/>
    <p:sldId id="316" r:id="rId3"/>
    <p:sldId id="319" r:id="rId4"/>
    <p:sldId id="417" r:id="rId5"/>
    <p:sldId id="414" r:id="rId6"/>
    <p:sldId id="418" r:id="rId7"/>
    <p:sldId id="415" r:id="rId8"/>
    <p:sldId id="421" r:id="rId9"/>
    <p:sldId id="422" r:id="rId10"/>
    <p:sldId id="423" r:id="rId11"/>
    <p:sldId id="424" r:id="rId12"/>
    <p:sldId id="426" r:id="rId13"/>
    <p:sldId id="427" r:id="rId14"/>
    <p:sldId id="428" r:id="rId15"/>
    <p:sldId id="429" r:id="rId16"/>
    <p:sldId id="430" r:id="rId17"/>
    <p:sldId id="431" r:id="rId18"/>
    <p:sldId id="432" r:id="rId19"/>
    <p:sldId id="433" r:id="rId20"/>
    <p:sldId id="434" r:id="rId21"/>
    <p:sldId id="435" r:id="rId22"/>
    <p:sldId id="436" r:id="rId23"/>
    <p:sldId id="437" r:id="rId24"/>
    <p:sldId id="438" r:id="rId25"/>
    <p:sldId id="439" r:id="rId26"/>
    <p:sldId id="476" r:id="rId27"/>
    <p:sldId id="440" r:id="rId28"/>
    <p:sldId id="441" r:id="rId29"/>
    <p:sldId id="442" r:id="rId30"/>
    <p:sldId id="443" r:id="rId31"/>
    <p:sldId id="444" r:id="rId32"/>
    <p:sldId id="446" r:id="rId33"/>
    <p:sldId id="447" r:id="rId34"/>
    <p:sldId id="448" r:id="rId35"/>
    <p:sldId id="450" r:id="rId36"/>
    <p:sldId id="451" r:id="rId37"/>
    <p:sldId id="452" r:id="rId38"/>
    <p:sldId id="453" r:id="rId39"/>
    <p:sldId id="454" r:id="rId40"/>
    <p:sldId id="455" r:id="rId41"/>
    <p:sldId id="457" r:id="rId42"/>
    <p:sldId id="456" r:id="rId43"/>
    <p:sldId id="458" r:id="rId44"/>
    <p:sldId id="459" r:id="rId45"/>
    <p:sldId id="460" r:id="rId46"/>
    <p:sldId id="461" r:id="rId47"/>
    <p:sldId id="462" r:id="rId48"/>
    <p:sldId id="463" r:id="rId49"/>
    <p:sldId id="464" r:id="rId50"/>
    <p:sldId id="465" r:id="rId51"/>
    <p:sldId id="478" r:id="rId52"/>
    <p:sldId id="488" r:id="rId53"/>
    <p:sldId id="479" r:id="rId54"/>
    <p:sldId id="477" r:id="rId55"/>
    <p:sldId id="467" r:id="rId56"/>
    <p:sldId id="468" r:id="rId57"/>
    <p:sldId id="469" r:id="rId58"/>
    <p:sldId id="470" r:id="rId59"/>
    <p:sldId id="471" r:id="rId60"/>
    <p:sldId id="472" r:id="rId61"/>
    <p:sldId id="473" r:id="rId62"/>
    <p:sldId id="474" r:id="rId63"/>
    <p:sldId id="482" r:id="rId64"/>
    <p:sldId id="483" r:id="rId65"/>
    <p:sldId id="484" r:id="rId66"/>
    <p:sldId id="485" r:id="rId67"/>
    <p:sldId id="475" r:id="rId68"/>
    <p:sldId id="318" r:id="rId69"/>
    <p:sldId id="486" r:id="rId70"/>
  </p:sldIdLst>
  <p:sldSz cx="9144000" cy="6858000" type="screen4x3"/>
  <p:notesSz cx="6858000" cy="9144000"/>
  <p:embeddedFontLst>
    <p:embeddedFont>
      <p:font typeface="Swis721 Blk BT" panose="020B0904030502020204" pitchFamily="34" charset="0"/>
      <p:regular r:id="rId72"/>
    </p:embeddedFont>
    <p:embeddedFont>
      <p:font typeface="Adobe Gothic Std B" panose="020B0800000000000000" pitchFamily="34" charset="-128"/>
      <p:bold r:id="rId73"/>
    </p:embeddedFont>
    <p:embeddedFont>
      <p:font typeface="Verdana" panose="020B0604030504040204" pitchFamily="34" charset="0"/>
      <p:regular r:id="rId74"/>
      <p:bold r:id="rId75"/>
      <p:italic r:id="rId76"/>
      <p:boldItalic r:id="rId77"/>
    </p:embeddedFont>
    <p:embeddedFont>
      <p:font typeface="Franklin Gothic Medium Cond" panose="020B0604020202020204" charset="0"/>
      <p:regular r:id="rId78"/>
    </p:embeddedFont>
    <p:embeddedFont>
      <p:font typeface="Bernard MT Condensed" panose="02050806060905020404" pitchFamily="18" charset="0"/>
      <p:regular r:id="rId79"/>
    </p:embeddedFont>
    <p:embeddedFont>
      <p:font typeface="Calibri" panose="020F0502020204030204" pitchFamily="34" charset="0"/>
      <p:regular r:id="rId80"/>
      <p:bold r:id="rId81"/>
      <p:italic r:id="rId82"/>
      <p:boldItalic r:id="rId83"/>
    </p:embeddedFont>
    <p:embeddedFont>
      <p:font typeface="Tekton Pro" panose="020F0603020208020904" pitchFamily="34" charset="0"/>
      <p:bold r:id="rId84"/>
      <p:boldItalic r:id="rId85"/>
    </p:embeddedFont>
    <p:embeddedFont>
      <p:font typeface="Swis721 Hv BT" panose="020B0804020202020204" pitchFamily="34" charset="0"/>
      <p:regular r:id="rId86"/>
    </p:embeddedFont>
    <p:embeddedFont>
      <p:font typeface="Consolas" panose="020B0609020204030204" pitchFamily="49" charset="0"/>
      <p:regular r:id="rId87"/>
      <p:bold r:id="rId88"/>
      <p:italic r:id="rId89"/>
      <p:boldItalic r:id="rId90"/>
    </p:embeddedFont>
    <p:embeddedFont>
      <p:font typeface="Impact" panose="020B0806030902050204" pitchFamily="34" charset="0"/>
      <p:regular r:id="rId91"/>
    </p:embeddedFont>
    <p:embeddedFont>
      <p:font typeface="Univers LT 85 ExtraBlack" panose="02000B05060000020003" pitchFamily="2" charset="0"/>
      <p:regular r:id="rId92"/>
      <p:italic r:id="rId93"/>
    </p:embeddedFont>
    <p:embeddedFont>
      <p:font typeface="Myriad Pro" panose="020B0503030403020204" pitchFamily="34" charset="0"/>
      <p:regular r:id="rId94"/>
      <p:bold r:id="rId95"/>
      <p:italic r:id="rId96"/>
      <p:boldItalic r:id="rId97"/>
    </p:embeddedFont>
    <p:embeddedFont>
      <p:font typeface="Vivaldi" panose="03020602050506090804" pitchFamily="66" charset="0"/>
      <p:italic r:id="rId98"/>
    </p:embeddedFont>
    <p:embeddedFont>
      <p:font typeface="Swis721 LtEx BT" panose="020B0505020202020204" pitchFamily="34" charset="0"/>
      <p:regular r:id="rId99"/>
    </p:embeddedFont>
    <p:embeddedFont>
      <p:font typeface="Chopin Script" panose="020B0604020202020204"/>
      <p:regular r:id="rId100"/>
    </p:embeddedFont>
  </p:embeddedFontLst>
  <p:custDataLst>
    <p:tags r:id="rId101"/>
  </p:custData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420B0A"/>
    <a:srgbClr val="000000"/>
    <a:srgbClr val="452B17"/>
    <a:srgbClr val="00FF00"/>
    <a:srgbClr val="003300"/>
    <a:srgbClr val="005015"/>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412" autoAdjust="0"/>
    <p:restoredTop sz="82664" autoAdjust="0"/>
  </p:normalViewPr>
  <p:slideViewPr>
    <p:cSldViewPr>
      <p:cViewPr varScale="1">
        <p:scale>
          <a:sx n="60" d="100"/>
          <a:sy n="60" d="100"/>
        </p:scale>
        <p:origin x="1734" y="78"/>
      </p:cViewPr>
      <p:guideLst>
        <p:guide orient="horz" pos="2160"/>
        <p:guide pos="2880"/>
      </p:guideLst>
    </p:cSldViewPr>
  </p:slideViewPr>
  <p:notesTextViewPr>
    <p:cViewPr>
      <p:scale>
        <a:sx n="100" d="100"/>
        <a:sy n="100" d="100"/>
      </p:scale>
      <p:origin x="0" y="0"/>
    </p:cViewPr>
  </p:notesTextViewPr>
  <p:gridSpacing cx="36004" cy="36004"/>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13.fntdata"/><Relationship Id="rId89" Type="http://schemas.openxmlformats.org/officeDocument/2006/relationships/font" Target="fonts/font18.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3.fntdata"/><Relationship Id="rId79" Type="http://schemas.openxmlformats.org/officeDocument/2006/relationships/font" Target="fonts/font8.fntdata"/><Relationship Id="rId102"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font" Target="fonts/font19.fntdata"/><Relationship Id="rId95" Type="http://schemas.openxmlformats.org/officeDocument/2006/relationships/font" Target="fonts/font24.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font" Target="fonts/font9.fntdata"/><Relationship Id="rId85" Type="http://schemas.openxmlformats.org/officeDocument/2006/relationships/font" Target="fonts/font14.fntdata"/><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font" Target="fonts/font4.fntdata"/><Relationship Id="rId83" Type="http://schemas.openxmlformats.org/officeDocument/2006/relationships/font" Target="fonts/font12.fntdata"/><Relationship Id="rId88" Type="http://schemas.openxmlformats.org/officeDocument/2006/relationships/font" Target="fonts/font17.fntdata"/><Relationship Id="rId91" Type="http://schemas.openxmlformats.org/officeDocument/2006/relationships/font" Target="fonts/font20.fntdata"/><Relationship Id="rId96" Type="http://schemas.openxmlformats.org/officeDocument/2006/relationships/font" Target="fonts/font25.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2.fntdata"/><Relationship Id="rId78" Type="http://schemas.openxmlformats.org/officeDocument/2006/relationships/font" Target="fonts/font7.fntdata"/><Relationship Id="rId81" Type="http://schemas.openxmlformats.org/officeDocument/2006/relationships/font" Target="fonts/font10.fntdata"/><Relationship Id="rId86" Type="http://schemas.openxmlformats.org/officeDocument/2006/relationships/font" Target="fonts/font15.fntdata"/><Relationship Id="rId94" Type="http://schemas.openxmlformats.org/officeDocument/2006/relationships/font" Target="fonts/font23.fntdata"/><Relationship Id="rId99" Type="http://schemas.openxmlformats.org/officeDocument/2006/relationships/font" Target="fonts/font28.fntdata"/><Relationship Id="rId101"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5.fntdata"/><Relationship Id="rId97" Type="http://schemas.openxmlformats.org/officeDocument/2006/relationships/font" Target="fonts/font26.fntdata"/><Relationship Id="rId10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notesMaster" Target="notesMasters/notesMaster1.xml"/><Relationship Id="rId92" Type="http://schemas.openxmlformats.org/officeDocument/2006/relationships/font" Target="fonts/font21.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16.fntdata"/><Relationship Id="rId61" Type="http://schemas.openxmlformats.org/officeDocument/2006/relationships/slide" Target="slides/slide60.xml"/><Relationship Id="rId82" Type="http://schemas.openxmlformats.org/officeDocument/2006/relationships/font" Target="fonts/font11.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font" Target="fonts/font6.fntdata"/><Relationship Id="rId100" Type="http://schemas.openxmlformats.org/officeDocument/2006/relationships/font" Target="fonts/font29.fntdata"/><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fntdata"/><Relationship Id="rId93" Type="http://schemas.openxmlformats.org/officeDocument/2006/relationships/font" Target="fonts/font22.fntdata"/><Relationship Id="rId98" Type="http://schemas.openxmlformats.org/officeDocument/2006/relationships/font" Target="fonts/font27.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857D632-879E-4D42-A576-A70B40EFB8AB}" type="datetimeFigureOut">
              <a:rPr lang="es-ES" smtClean="0"/>
              <a:t>20/06/2019</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C3F3815-8C45-474B-8311-815D479DA600}" type="slidenum">
              <a:rPr lang="es-ES" smtClean="0"/>
              <a:t>‹Nº›</a:t>
            </a:fld>
            <a:endParaRPr lang="es-ES"/>
          </a:p>
        </p:txBody>
      </p:sp>
    </p:spTree>
    <p:extLst>
      <p:ext uri="{BB962C8B-B14F-4D97-AF65-F5344CB8AC3E}">
        <p14:creationId xmlns:p14="http://schemas.microsoft.com/office/powerpoint/2010/main" val="15484890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i="1" baseline="30000" dirty="0" smtClean="0"/>
          </a:p>
        </p:txBody>
      </p:sp>
      <p:sp>
        <p:nvSpPr>
          <p:cNvPr id="3379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1" u="sng">
                <a:solidFill>
                  <a:schemeClr val="tx1"/>
                </a:solidFill>
                <a:latin typeface="Arial" charset="0"/>
              </a:defRPr>
            </a:lvl1pPr>
            <a:lvl2pPr marL="742950" indent="-285750" eaLnBrk="0" hangingPunct="0">
              <a:defRPr b="1" u="sng">
                <a:solidFill>
                  <a:schemeClr val="tx1"/>
                </a:solidFill>
                <a:latin typeface="Arial" charset="0"/>
              </a:defRPr>
            </a:lvl2pPr>
            <a:lvl3pPr marL="1143000" indent="-228600" eaLnBrk="0" hangingPunct="0">
              <a:defRPr b="1" u="sng">
                <a:solidFill>
                  <a:schemeClr val="tx1"/>
                </a:solidFill>
                <a:latin typeface="Arial" charset="0"/>
              </a:defRPr>
            </a:lvl3pPr>
            <a:lvl4pPr marL="1600200" indent="-228600" eaLnBrk="0" hangingPunct="0">
              <a:defRPr b="1" u="sng">
                <a:solidFill>
                  <a:schemeClr val="tx1"/>
                </a:solidFill>
                <a:latin typeface="Arial" charset="0"/>
              </a:defRPr>
            </a:lvl4pPr>
            <a:lvl5pPr marL="2057400" indent="-228600" eaLnBrk="0" hangingPunct="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eaLnBrk="1" hangingPunct="1"/>
            <a:fld id="{1ED3859D-A883-482E-98F7-3D42B8D3FB00}" type="slidenum">
              <a:rPr lang="es-ES" smtClean="0"/>
              <a:pPr eaLnBrk="1" hangingPunct="1"/>
              <a:t>1</a:t>
            </a:fld>
            <a:endParaRPr lang="es-E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smtClean="0">
                <a:solidFill>
                  <a:schemeClr val="tx1"/>
                </a:solidFill>
                <a:effectLst/>
                <a:latin typeface="+mn-lt"/>
                <a:ea typeface="+mn-ea"/>
                <a:cs typeface="+mn-cs"/>
              </a:rPr>
              <a:t>3. </a:t>
            </a:r>
            <a:r>
              <a:rPr lang="fr-FR" sz="1200" kern="1200" dirty="0" smtClean="0">
                <a:solidFill>
                  <a:schemeClr val="tx1"/>
                </a:solidFill>
                <a:effectLst/>
                <a:latin typeface="+mn-lt"/>
                <a:ea typeface="+mn-ea"/>
                <a:cs typeface="+mn-cs"/>
              </a:rPr>
              <a:t>Que dit-il au sujet de ceux qui arrangent la religion comme il leur plait et changent quelques-uns des commandements ?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10</a:t>
            </a:fld>
            <a:endParaRPr lang="es-ES"/>
          </a:p>
        </p:txBody>
      </p:sp>
    </p:spTree>
    <p:extLst>
      <p:ext uri="{BB962C8B-B14F-4D97-AF65-F5344CB8AC3E}">
        <p14:creationId xmlns:p14="http://schemas.microsoft.com/office/powerpoint/2010/main" val="36702240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err="1" smtClean="0">
                <a:solidFill>
                  <a:schemeClr val="tx1"/>
                </a:solidFill>
                <a:effectLst/>
                <a:latin typeface="+mn-lt"/>
                <a:ea typeface="+mn-ea"/>
                <a:cs typeface="+mn-cs"/>
              </a:rPr>
              <a:t>Matthieu</a:t>
            </a:r>
            <a:r>
              <a:rPr lang="es-ES_tradnl" sz="1200" kern="1200" dirty="0" smtClean="0">
                <a:solidFill>
                  <a:schemeClr val="tx1"/>
                </a:solidFill>
                <a:effectLst/>
                <a:latin typeface="+mn-lt"/>
                <a:ea typeface="+mn-ea"/>
                <a:cs typeface="+mn-cs"/>
              </a:rPr>
              <a:t> 15 : 9</a:t>
            </a:r>
          </a:p>
          <a:p>
            <a:r>
              <a:rPr lang="fr-FR" sz="1200" b="0" i="0" kern="1200" dirty="0" smtClean="0">
                <a:solidFill>
                  <a:schemeClr val="tx1"/>
                </a:solidFill>
                <a:effectLst/>
                <a:latin typeface="+mn-lt"/>
                <a:ea typeface="+mn-ea"/>
                <a:cs typeface="+mn-cs"/>
              </a:rPr>
              <a:t>« C'est en vain qu'ils m'honorent, en enseignant des préceptes qui sont des commandements d'hommes. »</a:t>
            </a:r>
            <a:endParaRPr lang="es-ES" dirty="0" smtClean="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11</a:t>
            </a:fld>
            <a:endParaRPr lang="es-ES"/>
          </a:p>
        </p:txBody>
      </p:sp>
    </p:spTree>
    <p:extLst>
      <p:ext uri="{BB962C8B-B14F-4D97-AF65-F5344CB8AC3E}">
        <p14:creationId xmlns:p14="http://schemas.microsoft.com/office/powerpoint/2010/main" val="36726489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kern="1200" dirty="0" smtClean="0">
                <a:solidFill>
                  <a:schemeClr val="tx1"/>
                </a:solidFill>
                <a:effectLst/>
                <a:latin typeface="+mn-lt"/>
                <a:ea typeface="+mn-ea"/>
                <a:cs typeface="+mn-cs"/>
              </a:rPr>
              <a:t>a)  Dieu ne permet aucun changement à sa loi. Deutéronome 4 : 2. (Ecclésiaste 3 : 14).</a:t>
            </a:r>
            <a:endParaRPr lang="es-AR" sz="1200" kern="1200" dirty="0" smtClean="0">
              <a:solidFill>
                <a:schemeClr val="tx1"/>
              </a:solidFill>
              <a:effectLst/>
              <a:latin typeface="+mn-lt"/>
              <a:ea typeface="+mn-ea"/>
              <a:cs typeface="+mn-cs"/>
            </a:endParaRPr>
          </a:p>
          <a:p>
            <a:r>
              <a:rPr lang="fr-FR" sz="12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Vous n'ajouterez rien à ce que je vous prescris, et vous n'en retrancherez rien; mais vous observerez les commandements de l'Éternel, votre Dieu, tels que je vous les prescris. »</a:t>
            </a:r>
            <a:endParaRPr lang="es-ES" sz="1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12</a:t>
            </a:fld>
            <a:endParaRPr lang="es-ES"/>
          </a:p>
        </p:txBody>
      </p:sp>
    </p:spTree>
    <p:extLst>
      <p:ext uri="{BB962C8B-B14F-4D97-AF65-F5344CB8AC3E}">
        <p14:creationId xmlns:p14="http://schemas.microsoft.com/office/powerpoint/2010/main" val="36726489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kern="1200" dirty="0" smtClean="0">
                <a:solidFill>
                  <a:schemeClr val="tx1"/>
                </a:solidFill>
                <a:effectLst/>
                <a:latin typeface="+mn-lt"/>
                <a:ea typeface="+mn-ea"/>
                <a:cs typeface="+mn-cs"/>
              </a:rPr>
              <a:t>a)  Dieu ne permet aucun changement à sa loi. Deutéronome 4 : 2. (Ecclésiaste 3 : 14).</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b)  Même pas un iota ne peut être changé. Matthieu 5 : 17-19.</a:t>
            </a:r>
            <a:endParaRPr lang="es-AR"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Car, je vous le dis en vérité, tant que le ciel et la terre ne passeront point, il ne disparaîtra pas de la loi un seul iota ou un seul trait de lettre, jusqu'à ce que tout soit arrivé. »</a:t>
            </a:r>
            <a:endParaRPr lang="es-ES" sz="12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13</a:t>
            </a:fld>
            <a:endParaRPr lang="es-ES"/>
          </a:p>
        </p:txBody>
      </p:sp>
    </p:spTree>
    <p:extLst>
      <p:ext uri="{BB962C8B-B14F-4D97-AF65-F5344CB8AC3E}">
        <p14:creationId xmlns:p14="http://schemas.microsoft.com/office/powerpoint/2010/main" val="36726489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kern="1200" dirty="0" smtClean="0">
                <a:solidFill>
                  <a:schemeClr val="tx1"/>
                </a:solidFill>
                <a:effectLst/>
                <a:latin typeface="+mn-lt"/>
                <a:ea typeface="+mn-ea"/>
                <a:cs typeface="+mn-cs"/>
              </a:rPr>
              <a:t>a)  Dieu ne permet aucun changement à sa loi. Deutéronome 4 : 2. (Ecclésiaste 3 : 14).</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b)  Même pas un iota ne peut être changé. Matthieu 5 : 17-19.</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c)  Il n’y a aucune raison d’améliorer ou de changer quelque chose dans la loi. Sa loi est parfaite. (Psaume 19 : 8).</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Mais à quelle loi les versets ci-dessus se réfèrent-ils ?</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14</a:t>
            </a:fld>
            <a:endParaRPr lang="es-ES"/>
          </a:p>
        </p:txBody>
      </p:sp>
    </p:spTree>
    <p:extLst>
      <p:ext uri="{BB962C8B-B14F-4D97-AF65-F5344CB8AC3E}">
        <p14:creationId xmlns:p14="http://schemas.microsoft.com/office/powerpoint/2010/main" val="36726489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b="1" i="1" kern="1200" dirty="0" smtClean="0">
                <a:solidFill>
                  <a:schemeClr val="tx1"/>
                </a:solidFill>
                <a:effectLst/>
                <a:latin typeface="+mn-lt"/>
                <a:ea typeface="+mn-ea"/>
                <a:cs typeface="+mn-cs"/>
              </a:rPr>
              <a:t>LES DIX COMMANDEMENTS</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(Exactement comme ils ont été écrits par le doigt de Dieu).</a:t>
            </a:r>
            <a:endParaRPr lang="es-AR" sz="1200" kern="1200" dirty="0" smtClean="0">
              <a:solidFill>
                <a:schemeClr val="tx1"/>
              </a:solidFill>
              <a:effectLst/>
              <a:latin typeface="+mn-lt"/>
              <a:ea typeface="+mn-ea"/>
              <a:cs typeface="+mn-cs"/>
            </a:endParaRPr>
          </a:p>
          <a:p>
            <a:endParaRPr lang="es-AR"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15</a:t>
            </a:fld>
            <a:endParaRPr lang="es-ES"/>
          </a:p>
        </p:txBody>
      </p:sp>
    </p:spTree>
    <p:extLst>
      <p:ext uri="{BB962C8B-B14F-4D97-AF65-F5344CB8AC3E}">
        <p14:creationId xmlns:p14="http://schemas.microsoft.com/office/powerpoint/2010/main" val="14900365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4. </a:t>
            </a:r>
            <a:r>
              <a:rPr lang="fr-FR" sz="1200" b="1" kern="1200" dirty="0" smtClean="0">
                <a:solidFill>
                  <a:schemeClr val="tx1"/>
                </a:solidFill>
                <a:effectLst/>
                <a:latin typeface="+mn-lt"/>
                <a:ea typeface="+mn-ea"/>
                <a:cs typeface="+mn-cs"/>
              </a:rPr>
              <a:t>Qu’interdit le premier commandement ? </a:t>
            </a:r>
            <a:endParaRPr lang="es-ES" sz="1200" b="1"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16</a:t>
            </a:fld>
            <a:endParaRPr lang="es-ES"/>
          </a:p>
        </p:txBody>
      </p:sp>
    </p:spTree>
    <p:extLst>
      <p:ext uri="{BB962C8B-B14F-4D97-AF65-F5344CB8AC3E}">
        <p14:creationId xmlns:p14="http://schemas.microsoft.com/office/powerpoint/2010/main" val="36702240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err="1" smtClean="0">
                <a:solidFill>
                  <a:schemeClr val="tx1"/>
                </a:solidFill>
                <a:effectLst/>
                <a:latin typeface="+mn-lt"/>
                <a:ea typeface="+mn-ea"/>
                <a:cs typeface="+mn-cs"/>
              </a:rPr>
              <a:t>Exode</a:t>
            </a:r>
            <a:r>
              <a:rPr lang="es-ES_tradnl" sz="1200" kern="1200" dirty="0" smtClean="0">
                <a:solidFill>
                  <a:schemeClr val="tx1"/>
                </a:solidFill>
                <a:effectLst/>
                <a:latin typeface="+mn-lt"/>
                <a:ea typeface="+mn-ea"/>
                <a:cs typeface="+mn-cs"/>
              </a:rPr>
              <a:t> 20 : 3</a:t>
            </a:r>
          </a:p>
          <a:p>
            <a:r>
              <a:rPr lang="es-ES" sz="12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r>
              <a:rPr lang="fr-FR" sz="12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Tu n'auras pas d'autres dieux devant ma face.</a:t>
            </a:r>
            <a:r>
              <a:rPr lang="es-ES" sz="12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p>
          <a:p>
            <a:r>
              <a:rPr lang="fr-FR" sz="1200" kern="1200" dirty="0" smtClean="0">
                <a:solidFill>
                  <a:schemeClr val="tx1"/>
                </a:solidFill>
                <a:effectLst/>
                <a:latin typeface="+mn-lt"/>
                <a:ea typeface="+mn-ea"/>
                <a:cs typeface="+mn-cs"/>
              </a:rPr>
              <a:t>Dans l’antiquité, les hommes adoraient le soleil et les planètes ; encore de nos jours dans certains pays les animaux sont vénérés ; par exemple, en Inde, la vache est considérée comme sacrée. A notre époque nous avons des idoles modernes. Tous ce que nous considérons plus important que Dieu devient un dieu pour nous ; par exemple, vivre pour manger au lieu de manger pour vivre (</a:t>
            </a:r>
            <a:r>
              <a:rPr lang="fr-FR" sz="1200" kern="1200" dirty="0" err="1" smtClean="0">
                <a:solidFill>
                  <a:schemeClr val="tx1"/>
                </a:solidFill>
                <a:effectLst/>
                <a:latin typeface="+mn-lt"/>
                <a:ea typeface="+mn-ea"/>
                <a:cs typeface="+mn-cs"/>
              </a:rPr>
              <a:t>Philippiens</a:t>
            </a:r>
            <a:r>
              <a:rPr lang="fr-FR" sz="1200" kern="1200" dirty="0" smtClean="0">
                <a:solidFill>
                  <a:schemeClr val="tx1"/>
                </a:solidFill>
                <a:effectLst/>
                <a:latin typeface="+mn-lt"/>
                <a:ea typeface="+mn-ea"/>
                <a:cs typeface="+mn-cs"/>
              </a:rPr>
              <a:t> 3 : 19) ou donner priorité aux amusements, aux sports, aux honneurs, etc. peuvent être une forme d’idolâtrie (Matthieu 10 : 37).</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17</a:t>
            </a:fld>
            <a:endParaRPr lang="es-ES"/>
          </a:p>
        </p:txBody>
      </p:sp>
    </p:spTree>
    <p:extLst>
      <p:ext uri="{BB962C8B-B14F-4D97-AF65-F5344CB8AC3E}">
        <p14:creationId xmlns:p14="http://schemas.microsoft.com/office/powerpoint/2010/main" val="36726489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smtClean="0">
                <a:solidFill>
                  <a:schemeClr val="tx1"/>
                </a:solidFill>
                <a:effectLst/>
                <a:latin typeface="+mn-lt"/>
                <a:ea typeface="+mn-ea"/>
                <a:cs typeface="+mn-cs"/>
              </a:rPr>
              <a:t>5. </a:t>
            </a:r>
            <a:r>
              <a:rPr lang="fr-FR" sz="1200" b="1" kern="1200" dirty="0" smtClean="0">
                <a:solidFill>
                  <a:schemeClr val="tx1"/>
                </a:solidFill>
                <a:effectLst/>
                <a:latin typeface="+mn-lt"/>
                <a:ea typeface="+mn-ea"/>
                <a:cs typeface="+mn-cs"/>
              </a:rPr>
              <a:t>Qu’interdit le deuxième commandement ? </a:t>
            </a:r>
            <a:endParaRPr lang="es-ES" sz="1200" b="1"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18</a:t>
            </a:fld>
            <a:endParaRPr lang="es-ES"/>
          </a:p>
        </p:txBody>
      </p:sp>
    </p:spTree>
    <p:extLst>
      <p:ext uri="{BB962C8B-B14F-4D97-AF65-F5344CB8AC3E}">
        <p14:creationId xmlns:p14="http://schemas.microsoft.com/office/powerpoint/2010/main" val="36702240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err="1" smtClean="0">
                <a:solidFill>
                  <a:schemeClr val="tx1"/>
                </a:solidFill>
                <a:effectLst/>
                <a:latin typeface="+mn-lt"/>
                <a:ea typeface="+mn-ea"/>
                <a:cs typeface="+mn-cs"/>
              </a:rPr>
              <a:t>Exode</a:t>
            </a:r>
            <a:r>
              <a:rPr lang="es-ES_tradnl" sz="1200" kern="1200" dirty="0" smtClean="0">
                <a:solidFill>
                  <a:schemeClr val="tx1"/>
                </a:solidFill>
                <a:effectLst/>
                <a:latin typeface="+mn-lt"/>
                <a:ea typeface="+mn-ea"/>
                <a:cs typeface="+mn-cs"/>
              </a:rPr>
              <a:t> 20:4-6</a:t>
            </a:r>
          </a:p>
          <a:p>
            <a:r>
              <a:rPr lang="fr-FR" sz="1200" b="1" kern="1200" dirty="0" smtClean="0">
                <a:solidFill>
                  <a:schemeClr val="tx1"/>
                </a:solidFill>
                <a:effectLst/>
                <a:latin typeface="+mn-lt"/>
                <a:ea typeface="+mn-ea"/>
                <a:cs typeface="+mn-cs"/>
              </a:rPr>
              <a:t>« Tu ne te feras point d'image taillée, ni de représentation quelconque des choses qui sont en haut dans les cieux, qui sont en bas sur la terre, et qui sont dans les eaux plus bas que la terre.</a:t>
            </a:r>
          </a:p>
          <a:p>
            <a:r>
              <a:rPr lang="fr-FR" sz="1200" b="1" kern="1200" dirty="0" smtClean="0">
                <a:solidFill>
                  <a:schemeClr val="tx1"/>
                </a:solidFill>
                <a:effectLst/>
                <a:latin typeface="+mn-lt"/>
                <a:ea typeface="+mn-ea"/>
                <a:cs typeface="+mn-cs"/>
              </a:rPr>
              <a:t>Tu ne te prosterneras point devant elles, et tu ne les serviras point; car moi, l'Éternel, ton Dieu, je suis un Dieu jaloux, qui punis l'iniquité des pères sur les enfants jusqu'à la troisième et la quatrième génération de ceux qui me haïssent,</a:t>
            </a:r>
          </a:p>
          <a:p>
            <a:r>
              <a:rPr lang="fr-FR" sz="1200" b="1" kern="1200" dirty="0" smtClean="0">
                <a:solidFill>
                  <a:schemeClr val="tx1"/>
                </a:solidFill>
                <a:effectLst/>
                <a:latin typeface="+mn-lt"/>
                <a:ea typeface="+mn-ea"/>
                <a:cs typeface="+mn-cs"/>
              </a:rPr>
              <a:t>et qui fais miséricorde jusqu'en mille générations à ceux qui m'aiment et qui gardent mes commandements. »</a:t>
            </a:r>
          </a:p>
          <a:p>
            <a:endParaRPr lang="fr-FR" sz="1200" b="1" i="1" kern="1200" dirty="0" smtClean="0">
              <a:solidFill>
                <a:schemeClr val="tx1"/>
              </a:solidFill>
              <a:effectLst/>
              <a:latin typeface="+mn-lt"/>
              <a:ea typeface="+mn-ea"/>
              <a:cs typeface="+mn-cs"/>
            </a:endParaRPr>
          </a:p>
          <a:p>
            <a:r>
              <a:rPr lang="fr-FR" sz="1200" i="1" kern="1200" dirty="0" smtClean="0">
                <a:solidFill>
                  <a:schemeClr val="tx1"/>
                </a:solidFill>
                <a:effectLst/>
                <a:latin typeface="+mn-lt"/>
                <a:ea typeface="+mn-ea"/>
                <a:cs typeface="+mn-cs"/>
              </a:rPr>
              <a:t>Beaucoup de gens croient vraiment qu’ils adorent Dieu quand ils font une image, mais le commandement dit : « Tu ne te feras point… »</a:t>
            </a:r>
            <a:endParaRPr lang="es-ES" sz="1200" i="1"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19</a:t>
            </a:fld>
            <a:endParaRPr lang="es-ES"/>
          </a:p>
        </p:txBody>
      </p:sp>
    </p:spTree>
    <p:extLst>
      <p:ext uri="{BB962C8B-B14F-4D97-AF65-F5344CB8AC3E}">
        <p14:creationId xmlns:p14="http://schemas.microsoft.com/office/powerpoint/2010/main" val="36726489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kern="1200" smtClean="0">
                <a:solidFill>
                  <a:schemeClr val="tx1"/>
                </a:solidFill>
                <a:effectLst/>
                <a:latin typeface="+mn-lt"/>
                <a:ea typeface="+mn-ea"/>
                <a:cs typeface="+mn-cs"/>
              </a:rPr>
              <a:t>UN MOMENT DE PRIÈRE</a:t>
            </a:r>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2</a:t>
            </a:fld>
            <a:endParaRPr lang="es-ES"/>
          </a:p>
        </p:txBody>
      </p:sp>
    </p:spTree>
    <p:extLst>
      <p:ext uri="{BB962C8B-B14F-4D97-AF65-F5344CB8AC3E}">
        <p14:creationId xmlns:p14="http://schemas.microsoft.com/office/powerpoint/2010/main" val="38801065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228600" lvl="0" indent="-228600">
              <a:buAutoNum type="alphaLcParenR"/>
            </a:pPr>
            <a:r>
              <a:rPr lang="fr-FR" sz="1200" kern="1200" dirty="0" smtClean="0">
                <a:solidFill>
                  <a:schemeClr val="tx1"/>
                </a:solidFill>
                <a:effectLst/>
                <a:latin typeface="+mn-lt"/>
                <a:ea typeface="+mn-ea"/>
                <a:cs typeface="+mn-cs"/>
              </a:rPr>
              <a:t>Il y a une raison pour cela. </a:t>
            </a:r>
          </a:p>
          <a:p>
            <a:pPr marL="0" lvl="0" indent="0">
              <a:buNone/>
            </a:pPr>
            <a:r>
              <a:rPr lang="es-ES" sz="1200" kern="1200" dirty="0" err="1" smtClean="0">
                <a:solidFill>
                  <a:schemeClr val="tx1"/>
                </a:solidFill>
                <a:effectLst/>
                <a:latin typeface="+mn-lt"/>
                <a:ea typeface="+mn-ea"/>
                <a:cs typeface="+mn-cs"/>
              </a:rPr>
              <a:t>Deutéronome</a:t>
            </a:r>
            <a:r>
              <a:rPr lang="es-ES" sz="1200" kern="1200" dirty="0" smtClean="0">
                <a:solidFill>
                  <a:schemeClr val="tx1"/>
                </a:solidFill>
                <a:effectLst/>
                <a:latin typeface="+mn-lt"/>
                <a:ea typeface="+mn-ea"/>
                <a:cs typeface="+mn-cs"/>
              </a:rPr>
              <a:t> 4 : 15, 16.</a:t>
            </a:r>
            <a:endParaRPr lang="es-AR" sz="1200" kern="1200" dirty="0" smtClean="0">
              <a:solidFill>
                <a:schemeClr val="tx1"/>
              </a:solidFill>
              <a:effectLst/>
              <a:latin typeface="+mn-lt"/>
              <a:ea typeface="+mn-ea"/>
              <a:cs typeface="+mn-cs"/>
            </a:endParaRPr>
          </a:p>
          <a:p>
            <a:r>
              <a:rPr lang="fr-FR" sz="12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Puisque vous n'avez vu aucune figure le jour où l'Éternel vous parla du milieu du feu, à Horeb, veillez attentivement sur vos âmes, de peur que vous ne vous corrompiez et que vous ne vous fassiez une image taillée, une représentation de quelque idole, la figure d'un homme ou d'une femme. »</a:t>
            </a:r>
            <a:endParaRPr lang="es-ES" sz="1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20</a:t>
            </a:fld>
            <a:endParaRPr lang="es-ES"/>
          </a:p>
        </p:txBody>
      </p:sp>
    </p:spTree>
    <p:extLst>
      <p:ext uri="{BB962C8B-B14F-4D97-AF65-F5344CB8AC3E}">
        <p14:creationId xmlns:p14="http://schemas.microsoft.com/office/powerpoint/2010/main" val="36726489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lvl="0"/>
            <a:r>
              <a:rPr lang="es-ES_tradnl" sz="1200" kern="1200" dirty="0" smtClean="0">
                <a:solidFill>
                  <a:schemeClr val="tx1"/>
                </a:solidFill>
                <a:effectLst/>
                <a:latin typeface="+mn-lt"/>
                <a:ea typeface="+mn-ea"/>
                <a:cs typeface="+mn-cs"/>
              </a:rPr>
              <a:t>b) </a:t>
            </a:r>
            <a:r>
              <a:rPr lang="fr-FR" sz="1200" kern="1200" dirty="0" smtClean="0">
                <a:solidFill>
                  <a:schemeClr val="tx1"/>
                </a:solidFill>
                <a:effectLst/>
                <a:latin typeface="+mn-lt"/>
                <a:ea typeface="+mn-ea"/>
                <a:cs typeface="+mn-cs"/>
              </a:rPr>
              <a:t>Dieu veut être adoré </a:t>
            </a:r>
            <a:r>
              <a:rPr lang="fr-FR" sz="1200" i="1" kern="1200" dirty="0" smtClean="0">
                <a:solidFill>
                  <a:schemeClr val="tx1"/>
                </a:solidFill>
                <a:effectLst/>
                <a:latin typeface="+mn-lt"/>
                <a:ea typeface="+mn-ea"/>
                <a:cs typeface="+mn-cs"/>
              </a:rPr>
              <a:t>en esprit et en vérité</a:t>
            </a:r>
            <a:r>
              <a:rPr lang="fr-FR" sz="1200" kern="1200" dirty="0" smtClean="0">
                <a:solidFill>
                  <a:schemeClr val="tx1"/>
                </a:solidFill>
                <a:effectLst/>
                <a:latin typeface="+mn-lt"/>
                <a:ea typeface="+mn-ea"/>
                <a:cs typeface="+mn-cs"/>
              </a:rPr>
              <a:t>. </a:t>
            </a:r>
          </a:p>
          <a:p>
            <a:pPr lvl="0"/>
            <a:r>
              <a:rPr lang="es-ES" sz="1200" kern="1200" dirty="0" smtClean="0">
                <a:solidFill>
                  <a:schemeClr val="tx1"/>
                </a:solidFill>
                <a:effectLst/>
                <a:latin typeface="+mn-lt"/>
                <a:ea typeface="+mn-ea"/>
                <a:cs typeface="+mn-cs"/>
              </a:rPr>
              <a:t>Jean 4 : 24.</a:t>
            </a:r>
            <a:endParaRPr lang="es-AR" sz="1200" kern="1200" dirty="0" smtClean="0">
              <a:solidFill>
                <a:schemeClr val="tx1"/>
              </a:solidFill>
              <a:effectLst/>
              <a:latin typeface="+mn-lt"/>
              <a:ea typeface="+mn-ea"/>
              <a:cs typeface="+mn-cs"/>
            </a:endParaRPr>
          </a:p>
          <a:p>
            <a:r>
              <a:rPr lang="fr-FR" sz="12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Dieu est Esprit, et il faut que ceux qui l'adorent </a:t>
            </a:r>
            <a:r>
              <a:rPr lang="fr-FR" sz="1200" b="1" i="1" spc="50" dirty="0" err="1"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l'adorent</a:t>
            </a:r>
            <a:r>
              <a:rPr lang="fr-FR" sz="12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en esprit et en vérité. »</a:t>
            </a:r>
            <a:endParaRPr lang="es-ES" sz="1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21</a:t>
            </a:fld>
            <a:endParaRPr lang="es-ES"/>
          </a:p>
        </p:txBody>
      </p:sp>
    </p:spTree>
    <p:extLst>
      <p:ext uri="{BB962C8B-B14F-4D97-AF65-F5344CB8AC3E}">
        <p14:creationId xmlns:p14="http://schemas.microsoft.com/office/powerpoint/2010/main" val="36726489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kern="1200" dirty="0" smtClean="0">
                <a:solidFill>
                  <a:schemeClr val="tx1"/>
                </a:solidFill>
                <a:effectLst/>
                <a:latin typeface="+mn-lt"/>
                <a:ea typeface="+mn-ea"/>
                <a:cs typeface="+mn-cs"/>
              </a:rPr>
              <a:t>c)</a:t>
            </a:r>
            <a:r>
              <a:rPr lang="es-ES_tradnl" sz="1200" b="1" kern="120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Que dit la Bible au sujet de l’idolâtrie ? </a:t>
            </a:r>
            <a:r>
              <a:rPr lang="es-ES" sz="1200" b="1" kern="1200" dirty="0" err="1" smtClean="0">
                <a:solidFill>
                  <a:schemeClr val="tx1"/>
                </a:solidFill>
                <a:effectLst/>
                <a:latin typeface="+mn-lt"/>
                <a:ea typeface="+mn-ea"/>
                <a:cs typeface="+mn-cs"/>
              </a:rPr>
              <a:t>Esaïe</a:t>
            </a:r>
            <a:r>
              <a:rPr lang="es-ES" sz="1200" b="1" kern="1200" dirty="0" smtClean="0">
                <a:solidFill>
                  <a:schemeClr val="tx1"/>
                </a:solidFill>
                <a:effectLst/>
                <a:latin typeface="+mn-lt"/>
                <a:ea typeface="+mn-ea"/>
                <a:cs typeface="+mn-cs"/>
              </a:rPr>
              <a:t> 44 : 9, 10</a:t>
            </a:r>
            <a:r>
              <a:rPr lang="es-ES" sz="1200" kern="1200" dirty="0" smtClean="0">
                <a:solidFill>
                  <a:schemeClr val="tx1"/>
                </a:solidFill>
                <a:effectLst/>
                <a:latin typeface="+mn-lt"/>
                <a:ea typeface="+mn-ea"/>
                <a:cs typeface="+mn-cs"/>
              </a:rPr>
              <a:t>, (18, 19).</a:t>
            </a:r>
            <a:endParaRPr lang="es-AR"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ES" sz="1200" b="1" i="1" spc="50" dirty="0" smtClean="0">
              <a:ln w="0">
                <a:noFill/>
              </a:ln>
              <a:gradFill>
                <a:gsLst>
                  <a:gs pos="22000">
                    <a:srgbClr val="C00000">
                      <a:lumMod val="100000"/>
                    </a:srgbClr>
                  </a:gs>
                  <a:gs pos="82000">
                    <a:schemeClr val="accent2">
                      <a:shade val="45000"/>
                      <a:satMod val="165000"/>
                      <a:lumMod val="0"/>
                    </a:schemeClr>
                  </a:gs>
                </a:gsLst>
                <a:lin ang="5400000" scaled="0"/>
              </a:gradFill>
              <a:effectLst/>
              <a:latin typeface="Vivaldi" pitchFamily="66" charset="0"/>
              <a:cs typeface="Consolas" pitchFamily="49" charset="0"/>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22</a:t>
            </a:fld>
            <a:endParaRPr lang="es-ES"/>
          </a:p>
        </p:txBody>
      </p:sp>
    </p:spTree>
    <p:extLst>
      <p:ext uri="{BB962C8B-B14F-4D97-AF65-F5344CB8AC3E}">
        <p14:creationId xmlns:p14="http://schemas.microsoft.com/office/powerpoint/2010/main" val="36726489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b="1" kern="1200" dirty="0" err="1" smtClean="0">
                <a:solidFill>
                  <a:schemeClr val="tx1"/>
                </a:solidFill>
                <a:effectLst/>
                <a:latin typeface="+mn-lt"/>
                <a:ea typeface="+mn-ea"/>
                <a:cs typeface="+mn-cs"/>
              </a:rPr>
              <a:t>Ésaïe</a:t>
            </a:r>
            <a:r>
              <a:rPr lang="es-ES" sz="1200" b="1" kern="1200" dirty="0" smtClean="0">
                <a:solidFill>
                  <a:schemeClr val="tx1"/>
                </a:solidFill>
                <a:effectLst/>
                <a:latin typeface="+mn-lt"/>
                <a:ea typeface="+mn-ea"/>
                <a:cs typeface="+mn-cs"/>
              </a:rPr>
              <a:t> 44 : 9, 10</a:t>
            </a:r>
            <a:endParaRPr lang="es-ES" sz="1200" b="0" kern="1200" dirty="0" smtClean="0">
              <a:solidFill>
                <a:schemeClr val="tx1"/>
              </a:solidFill>
              <a:effectLst/>
              <a:latin typeface="+mn-lt"/>
              <a:ea typeface="+mn-ea"/>
              <a:cs typeface="+mn-cs"/>
            </a:endParaRPr>
          </a:p>
          <a:p>
            <a:r>
              <a:rPr lang="fr-FR" sz="1200" b="0" i="0" kern="1200" dirty="0" smtClean="0">
                <a:solidFill>
                  <a:schemeClr val="tx1"/>
                </a:solidFill>
                <a:effectLst/>
                <a:latin typeface="+mn-lt"/>
                <a:ea typeface="+mn-ea"/>
                <a:cs typeface="+mn-cs"/>
              </a:rPr>
              <a:t>« Ceux qui fabriquent des idoles ne sont tous que vanité, Et leurs plus belles </a:t>
            </a:r>
            <a:r>
              <a:rPr lang="fr-FR" sz="1200" b="0" i="0" kern="1200" dirty="0" err="1" smtClean="0">
                <a:solidFill>
                  <a:schemeClr val="tx1"/>
                </a:solidFill>
                <a:effectLst/>
                <a:latin typeface="+mn-lt"/>
                <a:ea typeface="+mn-ea"/>
                <a:cs typeface="+mn-cs"/>
              </a:rPr>
              <a:t>oeuvres</a:t>
            </a:r>
            <a:r>
              <a:rPr lang="fr-FR" sz="1200" b="0" i="0" kern="1200" dirty="0" smtClean="0">
                <a:solidFill>
                  <a:schemeClr val="tx1"/>
                </a:solidFill>
                <a:effectLst/>
                <a:latin typeface="+mn-lt"/>
                <a:ea typeface="+mn-ea"/>
                <a:cs typeface="+mn-cs"/>
              </a:rPr>
              <a:t> ne servent à rien; Elles le témoignent elles-mêmes: Elles n'ont ni la vue, ni l'intelligence, Afin qu'ils soient dans la confusion.</a:t>
            </a:r>
            <a:r>
              <a:rPr lang="fr-FR" sz="1200" b="1" i="0" kern="1200" baseline="30000" dirty="0" smtClean="0">
                <a:solidFill>
                  <a:schemeClr val="tx1"/>
                </a:solidFill>
                <a:effectLst/>
                <a:latin typeface="+mn-lt"/>
                <a:ea typeface="+mn-ea"/>
                <a:cs typeface="+mn-cs"/>
              </a:rPr>
              <a:t>  </a:t>
            </a:r>
            <a:r>
              <a:rPr lang="fr-FR" sz="1200" b="0" i="0" kern="1200" dirty="0" smtClean="0">
                <a:solidFill>
                  <a:schemeClr val="tx1"/>
                </a:solidFill>
                <a:effectLst/>
                <a:latin typeface="+mn-lt"/>
                <a:ea typeface="+mn-ea"/>
                <a:cs typeface="+mn-cs"/>
              </a:rPr>
              <a:t>Qui est-ce qui fabrique un dieu, ou fond une idole, Pour n'en retirer aucune utilité? »</a:t>
            </a:r>
            <a:endParaRPr lang="es-ES" sz="1200" b="1"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23</a:t>
            </a:fld>
            <a:endParaRPr lang="es-ES"/>
          </a:p>
        </p:txBody>
      </p:sp>
    </p:spTree>
    <p:extLst>
      <p:ext uri="{BB962C8B-B14F-4D97-AF65-F5344CB8AC3E}">
        <p14:creationId xmlns:p14="http://schemas.microsoft.com/office/powerpoint/2010/main" val="36726489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smtClean="0">
                <a:solidFill>
                  <a:schemeClr val="tx1"/>
                </a:solidFill>
                <a:effectLst/>
                <a:latin typeface="+mn-lt"/>
                <a:ea typeface="+mn-ea"/>
                <a:cs typeface="+mn-cs"/>
              </a:rPr>
              <a:t>6. </a:t>
            </a:r>
            <a:r>
              <a:rPr lang="es-ES_tradnl" sz="1200" kern="1200" dirty="0" err="1" smtClean="0">
                <a:solidFill>
                  <a:schemeClr val="tx1"/>
                </a:solidFill>
                <a:effectLst/>
                <a:latin typeface="+mn-lt"/>
                <a:ea typeface="+mn-ea"/>
                <a:cs typeface="+mn-cs"/>
              </a:rPr>
              <a:t>Qu’interdit</a:t>
            </a:r>
            <a:r>
              <a:rPr lang="es-ES_tradnl" sz="1200" kern="1200" dirty="0" smtClean="0">
                <a:solidFill>
                  <a:schemeClr val="tx1"/>
                </a:solidFill>
                <a:effectLst/>
                <a:latin typeface="+mn-lt"/>
                <a:ea typeface="+mn-ea"/>
                <a:cs typeface="+mn-cs"/>
              </a:rPr>
              <a:t> le </a:t>
            </a:r>
            <a:r>
              <a:rPr lang="es-ES_tradnl" sz="1200" kern="1200" dirty="0" err="1" smtClean="0">
                <a:solidFill>
                  <a:schemeClr val="tx1"/>
                </a:solidFill>
                <a:effectLst/>
                <a:latin typeface="+mn-lt"/>
                <a:ea typeface="+mn-ea"/>
                <a:cs typeface="+mn-cs"/>
              </a:rPr>
              <a:t>troisième</a:t>
            </a:r>
            <a:r>
              <a:rPr lang="es-ES_tradnl" sz="1200" kern="1200" dirty="0" smtClean="0">
                <a:solidFill>
                  <a:schemeClr val="tx1"/>
                </a:solidFill>
                <a:effectLst/>
                <a:latin typeface="+mn-lt"/>
                <a:ea typeface="+mn-ea"/>
                <a:cs typeface="+mn-cs"/>
              </a:rPr>
              <a:t> </a:t>
            </a:r>
            <a:r>
              <a:rPr lang="es-ES_tradnl" sz="1200" kern="1200" dirty="0" err="1" smtClean="0">
                <a:solidFill>
                  <a:schemeClr val="tx1"/>
                </a:solidFill>
                <a:effectLst/>
                <a:latin typeface="+mn-lt"/>
                <a:ea typeface="+mn-ea"/>
                <a:cs typeface="+mn-cs"/>
              </a:rPr>
              <a:t>commandement</a:t>
            </a:r>
            <a:r>
              <a:rPr lang="es-ES_tradnl" sz="1200" kern="1200" dirty="0" smtClean="0">
                <a:solidFill>
                  <a:schemeClr val="tx1"/>
                </a:solidFill>
                <a:effectLst/>
                <a:latin typeface="+mn-lt"/>
                <a:ea typeface="+mn-ea"/>
                <a:cs typeface="+mn-cs"/>
              </a:rPr>
              <a:t> ? </a:t>
            </a:r>
            <a:endParaRPr lang="es-ES" sz="1200" b="1"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24</a:t>
            </a:fld>
            <a:endParaRPr lang="es-ES"/>
          </a:p>
        </p:txBody>
      </p:sp>
    </p:spTree>
    <p:extLst>
      <p:ext uri="{BB962C8B-B14F-4D97-AF65-F5344CB8AC3E}">
        <p14:creationId xmlns:p14="http://schemas.microsoft.com/office/powerpoint/2010/main" val="36702240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err="1" smtClean="0">
                <a:solidFill>
                  <a:schemeClr val="tx1"/>
                </a:solidFill>
                <a:effectLst/>
                <a:latin typeface="+mn-lt"/>
                <a:ea typeface="+mn-ea"/>
                <a:cs typeface="+mn-cs"/>
              </a:rPr>
              <a:t>Exode</a:t>
            </a:r>
            <a:r>
              <a:rPr lang="es-ES_tradnl" sz="1200" kern="1200" dirty="0" smtClean="0">
                <a:solidFill>
                  <a:schemeClr val="tx1"/>
                </a:solidFill>
                <a:effectLst/>
                <a:latin typeface="+mn-lt"/>
                <a:ea typeface="+mn-ea"/>
                <a:cs typeface="+mn-cs"/>
              </a:rPr>
              <a:t> 20 : 7</a:t>
            </a:r>
          </a:p>
          <a:p>
            <a:r>
              <a:rPr lang="fr-FR" sz="1200" b="1" kern="1200" dirty="0" smtClean="0">
                <a:solidFill>
                  <a:schemeClr val="tx1"/>
                </a:solidFill>
                <a:effectLst/>
                <a:latin typeface="+mn-lt"/>
                <a:ea typeface="+mn-ea"/>
                <a:cs typeface="+mn-cs"/>
              </a:rPr>
              <a:t>« Tu ne prendras point le nom de l'Éternel, ton Dieu, en vain; car l'Éternel ne laissera point impuni celui qui prendra son nom en vain. »</a:t>
            </a:r>
            <a:endParaRPr lang="es-ES" sz="1200" b="1"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25</a:t>
            </a:fld>
            <a:endParaRPr lang="es-ES"/>
          </a:p>
        </p:txBody>
      </p:sp>
    </p:spTree>
    <p:extLst>
      <p:ext uri="{BB962C8B-B14F-4D97-AF65-F5344CB8AC3E}">
        <p14:creationId xmlns:p14="http://schemas.microsoft.com/office/powerpoint/2010/main" val="36726489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228600" lvl="0" indent="-228600">
              <a:buAutoNum type="alphaLcParenR"/>
            </a:pPr>
            <a:r>
              <a:rPr lang="fr-FR" sz="1200" kern="1200" dirty="0" smtClean="0">
                <a:solidFill>
                  <a:schemeClr val="tx1"/>
                </a:solidFill>
                <a:effectLst/>
                <a:latin typeface="+mn-lt"/>
                <a:ea typeface="+mn-ea"/>
                <a:cs typeface="+mn-cs"/>
              </a:rPr>
              <a:t>Dieu est saint et il désire que nous prononcions son nom avec respect. Dans Matthieu 5 : 34-37 nous voyons que ce commandement interdit </a:t>
            </a:r>
            <a:r>
              <a:rPr lang="fr-FR" sz="1200" i="1" kern="1200" dirty="0" smtClean="0">
                <a:solidFill>
                  <a:schemeClr val="tx1"/>
                </a:solidFill>
                <a:effectLst/>
                <a:latin typeface="+mn-lt"/>
                <a:ea typeface="+mn-ea"/>
                <a:cs typeface="+mn-cs"/>
              </a:rPr>
              <a:t>le jurement</a:t>
            </a:r>
            <a:r>
              <a:rPr lang="fr-FR" sz="1200" kern="1200" dirty="0" smtClean="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La seule exception est quand nous devons jurer devant un tribunal.</a:t>
            </a:r>
            <a:endParaRPr lang="es-AR" sz="1200" kern="1200" dirty="0" smtClean="0">
              <a:solidFill>
                <a:schemeClr val="tx1"/>
              </a:solidFill>
              <a:effectLst/>
              <a:latin typeface="+mn-lt"/>
              <a:ea typeface="+mn-ea"/>
              <a:cs typeface="+mn-cs"/>
            </a:endParaRPr>
          </a:p>
          <a:p>
            <a:pPr marL="228600" lvl="0" indent="-228600">
              <a:buAutoNum type="alphaLcParenR"/>
            </a:pPr>
            <a:endParaRPr lang="fr-FR" sz="1200" kern="1200" dirty="0" smtClean="0">
              <a:solidFill>
                <a:schemeClr val="tx1"/>
              </a:solidFill>
              <a:effectLst/>
              <a:latin typeface="+mn-lt"/>
              <a:ea typeface="+mn-ea"/>
              <a:cs typeface="+mn-cs"/>
            </a:endParaRPr>
          </a:p>
          <a:p>
            <a:pPr marL="228600" lvl="0" indent="-228600">
              <a:buAutoNum type="alphaLcParenR"/>
            </a:pPr>
            <a:endParaRPr lang="fr-FR" sz="1200" kern="1200" dirty="0" smtClean="0">
              <a:solidFill>
                <a:schemeClr val="tx1"/>
              </a:solidFill>
              <a:effectLst/>
              <a:latin typeface="+mn-lt"/>
              <a:ea typeface="+mn-ea"/>
              <a:cs typeface="+mn-cs"/>
            </a:endParaRPr>
          </a:p>
          <a:p>
            <a:r>
              <a:rPr lang="fr-FR" sz="1200" b="0" i="0" kern="1200" dirty="0" smtClean="0">
                <a:solidFill>
                  <a:schemeClr val="tx1"/>
                </a:solidFill>
                <a:effectLst/>
                <a:latin typeface="+mn-lt"/>
                <a:ea typeface="+mn-ea"/>
                <a:cs typeface="+mn-cs"/>
              </a:rPr>
              <a:t>« Mais moi, je vous dis de ne jurer aucunement, ni par le ciel, parce que c'est le trône de Dieu;</a:t>
            </a:r>
          </a:p>
          <a:p>
            <a:r>
              <a:rPr lang="fr-FR" sz="1200" b="0" i="0" kern="1200" dirty="0" smtClean="0">
                <a:solidFill>
                  <a:schemeClr val="tx1"/>
                </a:solidFill>
                <a:effectLst/>
                <a:latin typeface="+mn-lt"/>
                <a:ea typeface="+mn-ea"/>
                <a:cs typeface="+mn-cs"/>
              </a:rPr>
              <a:t>ni par la terre, parce que c'est son marchepied; ni par Jérusalem, parce que c'est la ville du grand roi.</a:t>
            </a:r>
          </a:p>
          <a:p>
            <a:r>
              <a:rPr lang="fr-FR" sz="1200" b="0" i="0" kern="1200" dirty="0" smtClean="0">
                <a:solidFill>
                  <a:schemeClr val="tx1"/>
                </a:solidFill>
                <a:effectLst/>
                <a:latin typeface="+mn-lt"/>
                <a:ea typeface="+mn-ea"/>
                <a:cs typeface="+mn-cs"/>
              </a:rPr>
              <a:t>Ne jure pas non plus par ta tête, car tu ne peux rendre blanc ou noir un seul cheveu.</a:t>
            </a:r>
          </a:p>
          <a:p>
            <a:r>
              <a:rPr lang="fr-FR" sz="1200" b="0" i="0" kern="1200" dirty="0" smtClean="0">
                <a:solidFill>
                  <a:schemeClr val="tx1"/>
                </a:solidFill>
                <a:effectLst/>
                <a:latin typeface="+mn-lt"/>
                <a:ea typeface="+mn-ea"/>
                <a:cs typeface="+mn-cs"/>
              </a:rPr>
              <a:t>Que votre parole soit oui, oui, non, non; ce qu'on y ajoute vient du malin. »</a:t>
            </a:r>
          </a:p>
          <a:p>
            <a:pPr marL="0" lvl="0" indent="0">
              <a:buNone/>
            </a:pP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26</a:t>
            </a:fld>
            <a:endParaRPr lang="es-ES"/>
          </a:p>
        </p:txBody>
      </p:sp>
    </p:spTree>
    <p:extLst>
      <p:ext uri="{BB962C8B-B14F-4D97-AF65-F5344CB8AC3E}">
        <p14:creationId xmlns:p14="http://schemas.microsoft.com/office/powerpoint/2010/main" val="36702240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lvl="0"/>
            <a:r>
              <a:rPr lang="fr-FR" sz="1200" kern="1200" dirty="0" smtClean="0">
                <a:solidFill>
                  <a:schemeClr val="tx1"/>
                </a:solidFill>
                <a:effectLst/>
                <a:latin typeface="+mn-lt"/>
                <a:ea typeface="+mn-ea"/>
                <a:cs typeface="+mn-cs"/>
              </a:rPr>
              <a:t>Qu’arrivera-t-il à ceux qui parlent avec des paroles vaines ? </a:t>
            </a:r>
            <a:r>
              <a:rPr lang="es-ES" sz="1200" b="1" kern="1200" dirty="0" err="1" smtClean="0">
                <a:solidFill>
                  <a:schemeClr val="tx1"/>
                </a:solidFill>
                <a:effectLst/>
                <a:latin typeface="+mn-lt"/>
                <a:ea typeface="+mn-ea"/>
                <a:cs typeface="+mn-cs"/>
              </a:rPr>
              <a:t>Matthieu</a:t>
            </a:r>
            <a:r>
              <a:rPr lang="es-ES" sz="1200" b="1" kern="1200" dirty="0" smtClean="0">
                <a:solidFill>
                  <a:schemeClr val="tx1"/>
                </a:solidFill>
                <a:effectLst/>
                <a:latin typeface="+mn-lt"/>
                <a:ea typeface="+mn-ea"/>
                <a:cs typeface="+mn-cs"/>
              </a:rPr>
              <a:t> 12 : 36.</a:t>
            </a:r>
            <a:endParaRPr lang="es-AR"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Je vous le dis: au jour du jugement, les hommes rendront compte de toute parole vaine qu'ils auront proférée. »</a:t>
            </a:r>
            <a:endParaRPr lang="es-ES" sz="12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27</a:t>
            </a:fld>
            <a:endParaRPr lang="es-ES"/>
          </a:p>
        </p:txBody>
      </p:sp>
    </p:spTree>
    <p:extLst>
      <p:ext uri="{BB962C8B-B14F-4D97-AF65-F5344CB8AC3E}">
        <p14:creationId xmlns:p14="http://schemas.microsoft.com/office/powerpoint/2010/main" val="36726489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smtClean="0">
                <a:solidFill>
                  <a:schemeClr val="tx1"/>
                </a:solidFill>
                <a:effectLst/>
                <a:latin typeface="+mn-lt"/>
                <a:ea typeface="+mn-ea"/>
                <a:cs typeface="+mn-cs"/>
              </a:rPr>
              <a:t>7. </a:t>
            </a:r>
            <a:r>
              <a:rPr lang="fr-FR" sz="1200" kern="1200" dirty="0" smtClean="0">
                <a:solidFill>
                  <a:schemeClr val="tx1"/>
                </a:solidFill>
                <a:effectLst/>
                <a:latin typeface="+mn-lt"/>
                <a:ea typeface="+mn-ea"/>
                <a:cs typeface="+mn-cs"/>
              </a:rPr>
              <a:t>Que nous commande de faire le quatrième commandement ? </a:t>
            </a:r>
            <a:endParaRPr lang="es-ES" sz="1200" b="1"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28</a:t>
            </a:fld>
            <a:endParaRPr lang="es-ES"/>
          </a:p>
        </p:txBody>
      </p:sp>
    </p:spTree>
    <p:extLst>
      <p:ext uri="{BB962C8B-B14F-4D97-AF65-F5344CB8AC3E}">
        <p14:creationId xmlns:p14="http://schemas.microsoft.com/office/powerpoint/2010/main" val="36702240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b="1" kern="1200" dirty="0" smtClean="0">
                <a:solidFill>
                  <a:schemeClr val="tx1"/>
                </a:solidFill>
                <a:effectLst/>
                <a:latin typeface="+mn-lt"/>
                <a:ea typeface="+mn-ea"/>
                <a:cs typeface="+mn-cs"/>
              </a:rPr>
              <a:t>Exode </a:t>
            </a:r>
            <a:r>
              <a:rPr lang="es-ES" sz="1200" b="1" spc="50" dirty="0" smtClean="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cs typeface="Consolas" pitchFamily="49" charset="0"/>
              </a:rPr>
              <a:t>20 : 8-11</a:t>
            </a:r>
            <a:endParaRPr lang="es-ES" sz="1200" b="1" spc="50" dirty="0" smtClean="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endParaRPr>
          </a:p>
          <a:p>
            <a:r>
              <a:rPr lang="fr-FR" sz="1200" b="1" kern="1200" dirty="0" smtClean="0">
                <a:solidFill>
                  <a:schemeClr val="tx1"/>
                </a:solidFill>
                <a:effectLst/>
                <a:latin typeface="+mn-lt"/>
                <a:ea typeface="+mn-ea"/>
                <a:cs typeface="+mn-cs"/>
              </a:rPr>
              <a:t>« Souviens-toi du jour du repos, pour le sanctifier.</a:t>
            </a:r>
          </a:p>
          <a:p>
            <a:r>
              <a:rPr lang="fr-FR" sz="1200" b="1" kern="1200" dirty="0" smtClean="0">
                <a:solidFill>
                  <a:schemeClr val="tx1"/>
                </a:solidFill>
                <a:effectLst/>
                <a:latin typeface="+mn-lt"/>
                <a:ea typeface="+mn-ea"/>
                <a:cs typeface="+mn-cs"/>
              </a:rPr>
              <a:t>Tu travailleras six jours, et tu feras tout ton ouvrage.</a:t>
            </a:r>
          </a:p>
          <a:p>
            <a:r>
              <a:rPr lang="fr-FR" sz="1200" b="1" kern="1200" dirty="0" smtClean="0">
                <a:solidFill>
                  <a:schemeClr val="tx1"/>
                </a:solidFill>
                <a:effectLst/>
                <a:latin typeface="+mn-lt"/>
                <a:ea typeface="+mn-ea"/>
                <a:cs typeface="+mn-cs"/>
              </a:rPr>
              <a:t>Mais le septième jour est le jour du repos de l'Éternel, ton Dieu: tu ne feras aucun ouvrage, ni toi, ni ton fils, ni ta fille, ni ton serviteur, ni ta servante, ni ton bétail, ni l'étranger qui est dans tes portes. »</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29</a:t>
            </a:fld>
            <a:endParaRPr lang="es-ES"/>
          </a:p>
        </p:txBody>
      </p:sp>
    </p:spTree>
    <p:extLst>
      <p:ext uri="{BB962C8B-B14F-4D97-AF65-F5344CB8AC3E}">
        <p14:creationId xmlns:p14="http://schemas.microsoft.com/office/powerpoint/2010/main" val="36726489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kern="1200" dirty="0" smtClean="0">
                <a:solidFill>
                  <a:schemeClr val="tx1"/>
                </a:solidFill>
                <a:effectLst/>
                <a:latin typeface="+mn-lt"/>
                <a:ea typeface="+mn-ea"/>
                <a:cs typeface="+mn-cs"/>
              </a:rPr>
              <a:t>Combien font 10-1 ? Qu’apprenons-nous à l’école ? Vous direz certainement 9, mais Dieu dit 10-1=0.</a:t>
            </a:r>
            <a:r>
              <a:rPr lang="fr-FR" sz="1200" i="1" kern="120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La science précise est-elle devenue imprécise ? Non. Dieu connaît la mesure exacte, des mathématiques d’une autre dimension.</a:t>
            </a:r>
            <a:r>
              <a:rPr lang="fr-FR" sz="1200" i="1" kern="120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 </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Il est très important pour nous de comprendre ce concept car notre bonheur individuel et la prospérité des nations en dépendent. Notre propre salut peut être en danger. Dieu n’approuve pas une religion qui accorde des rabais. Les gens sont habitués à marchander, et la religion moderne marchande même avec Dieu. Ils veulent une religion émotionnelle sans responsabilités, sans obéissance envers Dieu, sans règles. Ils s’attendent à ce que Dieu fasse une réduction et croient que s’ils observent la plupart des commandements c’est suffisant pour être acceptés en la présence de Dieu. Ils fabriquent ou accommodent des commandements à leur goût.</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1834283B-623A-4C88-9978-D4290C04923C}" type="slidenum">
              <a:rPr lang="es-ES" smtClean="0"/>
              <a:pPr>
                <a:defRPr/>
              </a:pPr>
              <a:t>3</a:t>
            </a:fld>
            <a:endParaRPr lang="es-ES"/>
          </a:p>
        </p:txBody>
      </p:sp>
    </p:spTree>
    <p:extLst>
      <p:ext uri="{BB962C8B-B14F-4D97-AF65-F5344CB8AC3E}">
        <p14:creationId xmlns:p14="http://schemas.microsoft.com/office/powerpoint/2010/main" val="9284507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err="1" smtClean="0">
                <a:solidFill>
                  <a:schemeClr val="tx1"/>
                </a:solidFill>
                <a:effectLst/>
                <a:latin typeface="+mn-lt"/>
                <a:ea typeface="+mn-ea"/>
                <a:cs typeface="+mn-cs"/>
              </a:rPr>
              <a:t>Exode</a:t>
            </a:r>
            <a:r>
              <a:rPr lang="es-ES_tradnl" sz="1200" kern="1200" dirty="0" smtClean="0">
                <a:solidFill>
                  <a:schemeClr val="tx1"/>
                </a:solidFill>
                <a:effectLst/>
                <a:latin typeface="+mn-lt"/>
                <a:ea typeface="+mn-ea"/>
                <a:cs typeface="+mn-cs"/>
              </a:rPr>
              <a:t> 20 : 8-11</a:t>
            </a:r>
          </a:p>
          <a:p>
            <a:r>
              <a:rPr lang="fr-FR" sz="1200" b="1" kern="1200" dirty="0" smtClean="0">
                <a:solidFill>
                  <a:schemeClr val="tx1"/>
                </a:solidFill>
                <a:effectLst/>
                <a:latin typeface="+mn-lt"/>
                <a:ea typeface="+mn-ea"/>
                <a:cs typeface="+mn-cs"/>
              </a:rPr>
              <a:t>« Car en six jours l'Éternel a fait les cieux, la terre et la mer, et tout ce qui y est contenu, et il s'est reposé le septième jour : c'est pourquoi l'Éternel a béni le jour du repos et l'a sanctifié. »</a:t>
            </a:r>
            <a:endParaRPr lang="es-ES" sz="1200" b="1"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30</a:t>
            </a:fld>
            <a:endParaRPr lang="es-ES"/>
          </a:p>
        </p:txBody>
      </p:sp>
    </p:spTree>
    <p:extLst>
      <p:ext uri="{BB962C8B-B14F-4D97-AF65-F5344CB8AC3E}">
        <p14:creationId xmlns:p14="http://schemas.microsoft.com/office/powerpoint/2010/main" val="36726489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i="1" kern="1200" dirty="0" smtClean="0">
                <a:solidFill>
                  <a:schemeClr val="tx1"/>
                </a:solidFill>
                <a:effectLst/>
                <a:latin typeface="+mn-lt"/>
                <a:ea typeface="+mn-ea"/>
                <a:cs typeface="+mn-cs"/>
              </a:rPr>
              <a:t>De sanctifier le septième jour.</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Nous devons travailler les six premiers jours de la semaine et nous reposer le septième jour, le Sabbat. C’est un mémorial de la création, et il doit être dédié au culte. Il est pour notre bien. (Marc 2 : 27). Pourquoi y a-t-il une différence sur la façon dont les commandements sont enseignés ? Ceux qui enseignent différemment de la Bible ont annulé le deuxième commandement et divisé le dernier en deux, pour garder le nombre dix. Observer n’importe quel jour sacré n’est pas la même chose que d’honorer un jour spécifique. Dieu n’a autorisé aucun être humain à changer sa loi. Nous devons l’accepter telle qu’elle est écrite dans la Bible.</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31</a:t>
            </a:fld>
            <a:endParaRPr lang="es-ES"/>
          </a:p>
        </p:txBody>
      </p:sp>
    </p:spTree>
    <p:extLst>
      <p:ext uri="{BB962C8B-B14F-4D97-AF65-F5344CB8AC3E}">
        <p14:creationId xmlns:p14="http://schemas.microsoft.com/office/powerpoint/2010/main" val="24221274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smtClean="0">
                <a:solidFill>
                  <a:schemeClr val="tx1"/>
                </a:solidFill>
                <a:effectLst/>
                <a:latin typeface="+mn-lt"/>
                <a:ea typeface="+mn-ea"/>
                <a:cs typeface="+mn-cs"/>
              </a:rPr>
              <a:t>8. </a:t>
            </a:r>
            <a:r>
              <a:rPr lang="fr-FR" sz="1200" kern="1200" dirty="0" smtClean="0">
                <a:solidFill>
                  <a:schemeClr val="tx1"/>
                </a:solidFill>
                <a:effectLst/>
                <a:latin typeface="+mn-lt"/>
                <a:ea typeface="+mn-ea"/>
                <a:cs typeface="+mn-cs"/>
              </a:rPr>
              <a:t>Qui devons-nous honorer d’après le cinquième commandement ? </a:t>
            </a:r>
            <a:endParaRPr lang="es-ES" sz="1200" b="1"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32</a:t>
            </a:fld>
            <a:endParaRPr lang="es-ES"/>
          </a:p>
        </p:txBody>
      </p:sp>
    </p:spTree>
    <p:extLst>
      <p:ext uri="{BB962C8B-B14F-4D97-AF65-F5344CB8AC3E}">
        <p14:creationId xmlns:p14="http://schemas.microsoft.com/office/powerpoint/2010/main" val="36702240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b="1" spc="50" dirty="0" err="1" smtClean="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cs typeface="Consolas" pitchFamily="49" charset="0"/>
              </a:rPr>
              <a:t>Exode</a:t>
            </a:r>
            <a:r>
              <a:rPr lang="es-ES" sz="1200" b="1" spc="50" dirty="0" smtClean="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cs typeface="Consolas" pitchFamily="49" charset="0"/>
              </a:rPr>
              <a:t> 20 : 12</a:t>
            </a:r>
          </a:p>
          <a:p>
            <a:r>
              <a:rPr lang="fr-FR" sz="1200" b="1" spc="50" dirty="0" smtClean="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rPr>
              <a:t>« Honore ton père et ta mère, afin que tes jours se prolongent dans le pays que l'Éternel, ton Dieu, te donne. »</a:t>
            </a:r>
          </a:p>
          <a:p>
            <a:r>
              <a:rPr lang="fr-FR" sz="1200" kern="1200" dirty="0" smtClean="0">
                <a:solidFill>
                  <a:schemeClr val="tx1"/>
                </a:solidFill>
                <a:effectLst/>
                <a:latin typeface="+mn-lt"/>
                <a:ea typeface="+mn-ea"/>
                <a:cs typeface="+mn-cs"/>
              </a:rPr>
              <a:t>Dieu promet de donner une longue vie à ceux qui honorent leurs parents. Il n’y a pas d’âge limite à l’obéissance à ce commandement.</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33</a:t>
            </a:fld>
            <a:endParaRPr lang="es-ES"/>
          </a:p>
        </p:txBody>
      </p:sp>
    </p:spTree>
    <p:extLst>
      <p:ext uri="{BB962C8B-B14F-4D97-AF65-F5344CB8AC3E}">
        <p14:creationId xmlns:p14="http://schemas.microsoft.com/office/powerpoint/2010/main" val="36726489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9. </a:t>
            </a:r>
            <a:r>
              <a:rPr lang="fr-FR" sz="1200" b="1" kern="1200" dirty="0" smtClean="0">
                <a:solidFill>
                  <a:schemeClr val="tx1"/>
                </a:solidFill>
                <a:effectLst/>
                <a:latin typeface="+mn-lt"/>
                <a:ea typeface="+mn-ea"/>
                <a:cs typeface="+mn-cs"/>
              </a:rPr>
              <a:t>Le sixième commandement dit : « Tu ne tueras point. » Exode 20 : 13. Quel est le sens de ce commandement d’après les enseignements spirituels de Christ ? </a:t>
            </a:r>
            <a:endParaRPr lang="es-ES" sz="1200" b="1"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34</a:t>
            </a:fld>
            <a:endParaRPr lang="es-ES"/>
          </a:p>
        </p:txBody>
      </p:sp>
    </p:spTree>
    <p:extLst>
      <p:ext uri="{BB962C8B-B14F-4D97-AF65-F5344CB8AC3E}">
        <p14:creationId xmlns:p14="http://schemas.microsoft.com/office/powerpoint/2010/main" val="36702240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kern="1200" dirty="0" smtClean="0">
                <a:solidFill>
                  <a:schemeClr val="tx1"/>
                </a:solidFill>
                <a:effectLst/>
                <a:latin typeface="+mn-lt"/>
                <a:ea typeface="+mn-ea"/>
                <a:cs typeface="+mn-cs"/>
              </a:rPr>
              <a:t>Nous n’avons pas le droit d’enlever la vie à quiconque, même pas la nôtre.</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a:t>
            </a:r>
            <a:endParaRPr lang="es-AR" sz="1200" kern="1200" dirty="0" smtClean="0">
              <a:solidFill>
                <a:schemeClr val="tx1"/>
              </a:solidFill>
              <a:effectLst/>
              <a:latin typeface="+mn-lt"/>
              <a:ea typeface="+mn-ea"/>
              <a:cs typeface="+mn-cs"/>
            </a:endParaRPr>
          </a:p>
          <a:p>
            <a:r>
              <a:rPr lang="fr-FR" sz="1200" i="1" kern="1200" dirty="0" smtClean="0">
                <a:solidFill>
                  <a:schemeClr val="tx1"/>
                </a:solidFill>
                <a:effectLst/>
                <a:latin typeface="+mn-lt"/>
                <a:ea typeface="+mn-ea"/>
                <a:cs typeface="+mn-cs"/>
              </a:rPr>
              <a:t>Un soldat de l’armée américaine qui avait servi dans la Deuxième Guerre mondiale fut arrêté et trouvé coupable de meurtre. Le juge lui demanda s’il avait quelque chose à dire avant que le verdict fût déclaré. Le prisonnier répondit : « Quand j’étais un tueur de masse au nom de ma patrie, j’étais appelé un héro et loué ; mais en tuant une personne en auto-défense, je deviens un meurtrier et suis condamné à mort ». </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Un jour viendra où il n’y aura aucune différence entre tuer des masses ou un individu et nous agirons d’après ce principe. </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35</a:t>
            </a:fld>
            <a:endParaRPr lang="es-ES"/>
          </a:p>
        </p:txBody>
      </p:sp>
    </p:spTree>
    <p:extLst>
      <p:ext uri="{BB962C8B-B14F-4D97-AF65-F5344CB8AC3E}">
        <p14:creationId xmlns:p14="http://schemas.microsoft.com/office/powerpoint/2010/main" val="36702240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b="1" kern="1200" dirty="0" err="1" smtClean="0">
                <a:solidFill>
                  <a:schemeClr val="tx1"/>
                </a:solidFill>
                <a:effectLst/>
                <a:latin typeface="+mn-lt"/>
                <a:ea typeface="+mn-ea"/>
                <a:cs typeface="+mn-cs"/>
              </a:rPr>
              <a:t>Matthieu</a:t>
            </a:r>
            <a:r>
              <a:rPr lang="es-ES" sz="1200" b="1" kern="1200" dirty="0" smtClean="0">
                <a:solidFill>
                  <a:schemeClr val="tx1"/>
                </a:solidFill>
                <a:effectLst/>
                <a:latin typeface="+mn-lt"/>
                <a:ea typeface="+mn-ea"/>
                <a:cs typeface="+mn-cs"/>
              </a:rPr>
              <a:t> </a:t>
            </a:r>
            <a:r>
              <a:rPr lang="es-ES" sz="1200" b="1" spc="50" dirty="0" smtClean="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cs typeface="Consolas" pitchFamily="49" charset="0"/>
              </a:rPr>
              <a:t>5 : 38-39</a:t>
            </a:r>
            <a:endParaRPr lang="es-ES" sz="1200" b="1" spc="50" dirty="0" smtClean="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endParaRPr>
          </a:p>
          <a:p>
            <a:r>
              <a:rPr lang="fr-FR" sz="1200" b="1" spc="50" dirty="0" smtClean="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rPr>
              <a:t>« Vous avez appris qu'il a été dit : </a:t>
            </a:r>
            <a:r>
              <a:rPr lang="fr-FR" sz="1200" b="1" spc="50" dirty="0" err="1" smtClean="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rPr>
              <a:t>oeil</a:t>
            </a:r>
            <a:r>
              <a:rPr lang="fr-FR" sz="1200" b="1" spc="50" dirty="0" smtClean="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rPr>
              <a:t> pour </a:t>
            </a:r>
            <a:r>
              <a:rPr lang="fr-FR" sz="1200" b="1" spc="50" dirty="0" err="1" smtClean="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rPr>
              <a:t>oeil</a:t>
            </a:r>
            <a:r>
              <a:rPr lang="fr-FR" sz="1200" b="1" spc="50" dirty="0" smtClean="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rPr>
              <a:t>, et dent pour dent.</a:t>
            </a:r>
          </a:p>
          <a:p>
            <a:r>
              <a:rPr lang="fr-FR" sz="1200" b="1" spc="50" dirty="0" smtClean="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rPr>
              <a:t>Mais moi, je vous dis de ne pas résister au méchant. Si quelqu'un te frappe sur la joue droite, présente-lui aussi l'autre. »</a:t>
            </a:r>
            <a:endParaRPr lang="es-ES" sz="1200" b="1" spc="50" dirty="0" smtClean="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36</a:t>
            </a:fld>
            <a:endParaRPr lang="es-ES"/>
          </a:p>
        </p:txBody>
      </p:sp>
    </p:spTree>
    <p:extLst>
      <p:ext uri="{BB962C8B-B14F-4D97-AF65-F5344CB8AC3E}">
        <p14:creationId xmlns:p14="http://schemas.microsoft.com/office/powerpoint/2010/main" val="36726489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b="1" kern="1200" dirty="0" smtClean="0">
                <a:solidFill>
                  <a:schemeClr val="tx1"/>
                </a:solidFill>
                <a:effectLst/>
                <a:latin typeface="+mn-lt"/>
                <a:ea typeface="+mn-ea"/>
                <a:cs typeface="+mn-cs"/>
              </a:rPr>
              <a:t>Matthieu </a:t>
            </a:r>
            <a:r>
              <a:rPr lang="es-ES" sz="1200" b="1" spc="50" dirty="0" smtClean="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cs typeface="Consolas" pitchFamily="49" charset="0"/>
              </a:rPr>
              <a:t>5 : 43-45</a:t>
            </a:r>
            <a:endParaRPr lang="es-ES" sz="1200" b="1" spc="50" dirty="0" smtClean="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endParaRPr>
          </a:p>
          <a:p>
            <a:r>
              <a:rPr lang="fr-FR" sz="1200" b="1" spc="50" dirty="0" smtClean="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rPr>
              <a:t>« Vous avez appris qu'il a été dit : Tu aimeras ton prochain, et tu haïras ton ennemi.</a:t>
            </a:r>
          </a:p>
          <a:p>
            <a:r>
              <a:rPr lang="fr-FR" sz="1200" b="1" spc="50" dirty="0" smtClean="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rPr>
              <a:t>Mais moi, je vous dis : Aimez vos ennemis, bénissez ceux qui vous maudissent, faites du bien à ceux qui vous haïssent, et priez pour ceux qui vous maltraitent et qui vous persécutent,</a:t>
            </a:r>
          </a:p>
          <a:p>
            <a:r>
              <a:rPr lang="fr-FR" sz="1200" b="1" spc="50" dirty="0" smtClean="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rPr>
              <a:t>afin que vous soyez fils de votre Père qui est dans les cieux; car il fait lever son soleil sur les méchants et sur les bons, et il fait pleuvoir sur les justes et sur les injustes. »</a:t>
            </a:r>
          </a:p>
          <a:p>
            <a:endParaRPr lang="fr-FR" sz="1200" b="1" spc="50" dirty="0" smtClean="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endParaRPr>
          </a:p>
          <a:p>
            <a:r>
              <a:rPr lang="fr-FR" sz="1200" kern="1200" dirty="0" smtClean="0">
                <a:solidFill>
                  <a:schemeClr val="tx1"/>
                </a:solidFill>
                <a:effectLst/>
                <a:latin typeface="+mn-lt"/>
                <a:ea typeface="+mn-ea"/>
                <a:cs typeface="+mn-cs"/>
              </a:rPr>
              <a:t>Jésus a clarifié la valeur spirituelle de ce commandement, qui interdit la participation à la guerre, qui est un massacre de masse et qui est à l’encontre des enseignements de Jésus.</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37</a:t>
            </a:fld>
            <a:endParaRPr lang="es-ES"/>
          </a:p>
        </p:txBody>
      </p:sp>
    </p:spTree>
    <p:extLst>
      <p:ext uri="{BB962C8B-B14F-4D97-AF65-F5344CB8AC3E}">
        <p14:creationId xmlns:p14="http://schemas.microsoft.com/office/powerpoint/2010/main" val="36726489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kern="1200" dirty="0" smtClean="0">
                <a:solidFill>
                  <a:schemeClr val="tx1"/>
                </a:solidFill>
                <a:effectLst/>
                <a:latin typeface="+mn-lt"/>
                <a:ea typeface="+mn-ea"/>
                <a:cs typeface="+mn-cs"/>
              </a:rPr>
              <a:t>Ne pas détester, insulter ou garder des rancunes.</a:t>
            </a:r>
          </a:p>
          <a:p>
            <a:endParaRPr lang="es-ES" sz="1200" b="1" spc="50" dirty="0" smtClean="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cs typeface="Consolas" pitchFamily="49" charset="0"/>
            </a:endParaRPr>
          </a:p>
          <a:p>
            <a:r>
              <a:rPr lang="fr-FR" sz="1200" b="1" kern="1200" dirty="0" smtClean="0">
                <a:solidFill>
                  <a:schemeClr val="tx1"/>
                </a:solidFill>
                <a:effectLst/>
                <a:latin typeface="+mn-lt"/>
                <a:ea typeface="+mn-ea"/>
                <a:cs typeface="+mn-cs"/>
              </a:rPr>
              <a:t>Matthieu </a:t>
            </a:r>
            <a:r>
              <a:rPr lang="es-ES" sz="1200" b="1" spc="50" dirty="0" smtClean="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cs typeface="Consolas" pitchFamily="49" charset="0"/>
              </a:rPr>
              <a:t>5 : 21, 22</a:t>
            </a:r>
            <a:endParaRPr lang="es-ES" sz="1200" b="1" spc="50" dirty="0" smtClean="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endParaRPr>
          </a:p>
          <a:p>
            <a:r>
              <a:rPr lang="fr-FR" sz="1200" b="1" spc="50" dirty="0" smtClean="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rPr>
              <a:t>« Vous avez entendu qu'il a été dit aux anciens : Tu ne tueras point ; celui qui tuera mérite d'être puni par les juges. Mais moi, je vous dis que quiconque se met en colère contre son frère mérite d'être puni par les juges; que celui qui dira à son frère : Raca ! mérite d'être puni par le sanhédrin ; et que celui qui lui dira : Insensé ! mérite d'être puni par le feu de la géhenne. »</a:t>
            </a:r>
            <a:endParaRPr lang="es-ES" sz="1200" b="1" spc="50" dirty="0" smtClean="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38</a:t>
            </a:fld>
            <a:endParaRPr lang="es-ES"/>
          </a:p>
        </p:txBody>
      </p:sp>
    </p:spTree>
    <p:extLst>
      <p:ext uri="{BB962C8B-B14F-4D97-AF65-F5344CB8AC3E}">
        <p14:creationId xmlns:p14="http://schemas.microsoft.com/office/powerpoint/2010/main" val="36726489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kern="1200" dirty="0" smtClean="0">
                <a:solidFill>
                  <a:schemeClr val="tx1"/>
                </a:solidFill>
                <a:effectLst/>
                <a:latin typeface="+mn-lt"/>
                <a:ea typeface="+mn-ea"/>
                <a:cs typeface="+mn-cs"/>
              </a:rPr>
              <a:t>Nous ne devons pas transgresser les lois de la </a:t>
            </a:r>
            <a:r>
              <a:rPr lang="fr-FR" sz="1200" i="1" kern="1200" dirty="0" smtClean="0">
                <a:solidFill>
                  <a:schemeClr val="tx1"/>
                </a:solidFill>
                <a:effectLst/>
                <a:latin typeface="+mn-lt"/>
                <a:ea typeface="+mn-ea"/>
                <a:cs typeface="+mn-cs"/>
              </a:rPr>
              <a:t>réforme sanitaire</a:t>
            </a:r>
            <a:r>
              <a:rPr lang="fr-FR" sz="1200" kern="1200" dirty="0" smtClean="0">
                <a:solidFill>
                  <a:schemeClr val="tx1"/>
                </a:solidFill>
                <a:effectLst/>
                <a:latin typeface="+mn-lt"/>
                <a:ea typeface="+mn-ea"/>
                <a:cs typeface="+mn-cs"/>
              </a:rPr>
              <a:t>.</a:t>
            </a:r>
          </a:p>
          <a:p>
            <a:endParaRPr lang="fr-FR" sz="1200" b="1" kern="1200" spc="50" dirty="0" smtClean="0">
              <a:ln w="11430"/>
              <a:solidFill>
                <a:schemeClr val="tx1"/>
              </a:solidFill>
              <a:effectLst/>
              <a:latin typeface="+mn-lt"/>
              <a:ea typeface="+mn-ea"/>
              <a:cs typeface="+mn-cs"/>
            </a:endParaRPr>
          </a:p>
          <a:p>
            <a:r>
              <a:rPr lang="es-ES" sz="1200" b="1" spc="50" dirty="0" smtClean="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cs typeface="Consolas" pitchFamily="49" charset="0"/>
              </a:rPr>
              <a:t>1 </a:t>
            </a:r>
            <a:r>
              <a:rPr lang="fr-FR" sz="1200" b="1" kern="1200" dirty="0" smtClean="0">
                <a:solidFill>
                  <a:schemeClr val="tx1"/>
                </a:solidFill>
                <a:effectLst/>
                <a:latin typeface="+mn-lt"/>
                <a:ea typeface="+mn-ea"/>
                <a:cs typeface="+mn-cs"/>
              </a:rPr>
              <a:t>Corinthiens </a:t>
            </a:r>
            <a:r>
              <a:rPr lang="es-ES" sz="1200" b="1" spc="50" dirty="0" smtClean="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cs typeface="Consolas" pitchFamily="49" charset="0"/>
              </a:rPr>
              <a:t>3 : 16-17</a:t>
            </a:r>
            <a:endParaRPr lang="es-ES" sz="1200" b="1" spc="50" dirty="0" smtClean="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endParaRPr>
          </a:p>
          <a:p>
            <a:r>
              <a:rPr lang="fr-FR" sz="1200" b="1" spc="50" dirty="0" smtClean="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rPr>
              <a:t>« Ne savez-vous pas que vous êtes le temple de Dieu, et que l'Esprit de Dieu habite en vous ?</a:t>
            </a:r>
          </a:p>
          <a:p>
            <a:r>
              <a:rPr lang="fr-FR" sz="1200" b="1" spc="50" dirty="0" smtClean="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rPr>
              <a:t>Si quelqu'un détruit le temple de Dieu, Dieu le détruira; car le temple de Dieu est saint, et c'est ce que vous êtes. »</a:t>
            </a:r>
            <a:endParaRPr lang="es-ES" sz="1200" b="1" spc="50" dirty="0" smtClean="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39</a:t>
            </a:fld>
            <a:endParaRPr lang="es-ES"/>
          </a:p>
        </p:txBody>
      </p:sp>
    </p:spTree>
    <p:extLst>
      <p:ext uri="{BB962C8B-B14F-4D97-AF65-F5344CB8AC3E}">
        <p14:creationId xmlns:p14="http://schemas.microsoft.com/office/powerpoint/2010/main" val="36726489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b="1" i="1" kern="1200" dirty="0" smtClean="0">
                <a:solidFill>
                  <a:schemeClr val="tx1"/>
                </a:solidFill>
                <a:effectLst/>
                <a:latin typeface="+mn-lt"/>
                <a:ea typeface="+mn-ea"/>
                <a:cs typeface="+mn-cs"/>
              </a:rPr>
              <a:t>RESPECTONS CE QUE DIEU A DIT</a:t>
            </a:r>
            <a:endParaRPr lang="es-AR" sz="1200" kern="1200" dirty="0" smtClean="0">
              <a:solidFill>
                <a:schemeClr val="tx1"/>
              </a:solidFill>
              <a:effectLst/>
              <a:latin typeface="+mn-lt"/>
              <a:ea typeface="+mn-ea"/>
              <a:cs typeface="+mn-cs"/>
            </a:endParaRPr>
          </a:p>
          <a:p>
            <a:endParaRPr lang="es-AR"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a:t>
            </a:fld>
            <a:endParaRPr lang="es-ES"/>
          </a:p>
        </p:txBody>
      </p:sp>
    </p:spTree>
    <p:extLst>
      <p:ext uri="{BB962C8B-B14F-4D97-AF65-F5344CB8AC3E}">
        <p14:creationId xmlns:p14="http://schemas.microsoft.com/office/powerpoint/2010/main" val="1956931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smtClean="0">
                <a:solidFill>
                  <a:schemeClr val="tx1"/>
                </a:solidFill>
                <a:effectLst/>
                <a:latin typeface="+mn-lt"/>
                <a:ea typeface="+mn-ea"/>
                <a:cs typeface="+mn-cs"/>
              </a:rPr>
              <a:t>10. </a:t>
            </a:r>
            <a:r>
              <a:rPr lang="fr-FR" sz="1200" b="1" kern="1200" dirty="0" smtClean="0">
                <a:solidFill>
                  <a:schemeClr val="tx1"/>
                </a:solidFill>
                <a:effectLst/>
                <a:latin typeface="+mn-lt"/>
                <a:ea typeface="+mn-ea"/>
                <a:cs typeface="+mn-cs"/>
              </a:rPr>
              <a:t>Le septième commandement déclare : « Tu ne commettras point d’adultère. » Exode 20 : 14. </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Ce commandement protège l’unité de la famille, toute relation extra conjugale est condamnée par Dieu.</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40</a:t>
            </a:fld>
            <a:endParaRPr lang="es-ES"/>
          </a:p>
        </p:txBody>
      </p:sp>
    </p:spTree>
    <p:extLst>
      <p:ext uri="{BB962C8B-B14F-4D97-AF65-F5344CB8AC3E}">
        <p14:creationId xmlns:p14="http://schemas.microsoft.com/office/powerpoint/2010/main" val="36702240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kern="1200" dirty="0" smtClean="0">
                <a:solidFill>
                  <a:schemeClr val="tx1"/>
                </a:solidFill>
                <a:effectLst/>
                <a:latin typeface="+mn-lt"/>
                <a:ea typeface="+mn-ea"/>
                <a:cs typeface="+mn-cs"/>
              </a:rPr>
              <a:t>Qu’a dit Jésus au sujet de la convoitise du regard et de la pensée ? </a:t>
            </a: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41</a:t>
            </a:fld>
            <a:endParaRPr lang="es-ES"/>
          </a:p>
        </p:txBody>
      </p:sp>
    </p:spTree>
    <p:extLst>
      <p:ext uri="{BB962C8B-B14F-4D97-AF65-F5344CB8AC3E}">
        <p14:creationId xmlns:p14="http://schemas.microsoft.com/office/powerpoint/2010/main" val="36702240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b="1" kern="1200" dirty="0" smtClean="0">
                <a:solidFill>
                  <a:schemeClr val="tx1"/>
                </a:solidFill>
                <a:effectLst/>
                <a:latin typeface="+mn-lt"/>
                <a:ea typeface="+mn-ea"/>
                <a:cs typeface="+mn-cs"/>
              </a:rPr>
              <a:t>Matthieu </a:t>
            </a:r>
            <a:r>
              <a:rPr lang="es-ES_tradnl" sz="1200" b="1" kern="1200" dirty="0" smtClean="0">
                <a:solidFill>
                  <a:schemeClr val="tx1"/>
                </a:solidFill>
                <a:effectLst/>
                <a:latin typeface="+mn-lt"/>
                <a:ea typeface="+mn-ea"/>
                <a:cs typeface="+mn-cs"/>
              </a:rPr>
              <a:t>5 : 27-28</a:t>
            </a:r>
          </a:p>
          <a:p>
            <a:r>
              <a:rPr lang="fr-FR" sz="1200" b="0" i="0" kern="1200" dirty="0" smtClean="0">
                <a:solidFill>
                  <a:schemeClr val="tx1"/>
                </a:solidFill>
                <a:effectLst/>
                <a:latin typeface="+mn-lt"/>
                <a:ea typeface="+mn-ea"/>
                <a:cs typeface="+mn-cs"/>
              </a:rPr>
              <a:t>Vous avez appris qu'il a été dit: Tu ne commettras point d'adultère.</a:t>
            </a:r>
          </a:p>
          <a:p>
            <a:r>
              <a:rPr lang="fr-FR" sz="1200" b="0" i="0" kern="1200" dirty="0" smtClean="0">
                <a:solidFill>
                  <a:schemeClr val="tx1"/>
                </a:solidFill>
                <a:effectLst/>
                <a:latin typeface="+mn-lt"/>
                <a:ea typeface="+mn-ea"/>
                <a:cs typeface="+mn-cs"/>
              </a:rPr>
              <a:t>Mais moi, je vous dis que quiconque regarde une femme pour la convoiter a déjà commis un adultère avec elle dans son </a:t>
            </a:r>
            <a:r>
              <a:rPr lang="fr-FR" sz="1200" b="0" i="0" kern="1200" dirty="0" err="1" smtClean="0">
                <a:solidFill>
                  <a:schemeClr val="tx1"/>
                </a:solidFill>
                <a:effectLst/>
                <a:latin typeface="+mn-lt"/>
                <a:ea typeface="+mn-ea"/>
                <a:cs typeface="+mn-cs"/>
              </a:rPr>
              <a:t>coeur</a:t>
            </a:r>
            <a:r>
              <a:rPr lang="fr-FR" sz="1200" b="0" i="0" kern="1200" dirty="0" smtClean="0">
                <a:solidFill>
                  <a:schemeClr val="tx1"/>
                </a:solidFill>
                <a:effectLst/>
                <a:latin typeface="+mn-lt"/>
                <a:ea typeface="+mn-ea"/>
                <a:cs typeface="+mn-cs"/>
              </a:rPr>
              <a:t>.</a:t>
            </a:r>
            <a:endParaRPr lang="es-ES" sz="1200" b="0" i="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42</a:t>
            </a:fld>
            <a:endParaRPr lang="es-ES"/>
          </a:p>
        </p:txBody>
      </p:sp>
    </p:spTree>
    <p:extLst>
      <p:ext uri="{BB962C8B-B14F-4D97-AF65-F5344CB8AC3E}">
        <p14:creationId xmlns:p14="http://schemas.microsoft.com/office/powerpoint/2010/main" val="367264892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kern="1200" dirty="0" smtClean="0">
                <a:solidFill>
                  <a:schemeClr val="tx1"/>
                </a:solidFill>
                <a:effectLst/>
                <a:latin typeface="+mn-lt"/>
                <a:ea typeface="+mn-ea"/>
                <a:cs typeface="+mn-cs"/>
              </a:rPr>
              <a:t>Pouvons-nous regarder des scènes de violence ou d’infidélité même si elles ne sont pas réelles ? </a:t>
            </a: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43</a:t>
            </a:fld>
            <a:endParaRPr lang="es-ES"/>
          </a:p>
        </p:txBody>
      </p:sp>
    </p:spTree>
    <p:extLst>
      <p:ext uri="{BB962C8B-B14F-4D97-AF65-F5344CB8AC3E}">
        <p14:creationId xmlns:p14="http://schemas.microsoft.com/office/powerpoint/2010/main" val="36702240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b="1" kern="1200" dirty="0" err="1" smtClean="0">
                <a:solidFill>
                  <a:schemeClr val="tx1"/>
                </a:solidFill>
                <a:effectLst/>
                <a:latin typeface="+mn-lt"/>
                <a:ea typeface="+mn-ea"/>
                <a:cs typeface="+mn-cs"/>
              </a:rPr>
              <a:t>Philippiens</a:t>
            </a:r>
            <a:r>
              <a:rPr lang="fr-FR" sz="1200" b="1" kern="1200" dirty="0" smtClean="0">
                <a:solidFill>
                  <a:schemeClr val="tx1"/>
                </a:solidFill>
                <a:effectLst/>
                <a:latin typeface="+mn-lt"/>
                <a:ea typeface="+mn-ea"/>
                <a:cs typeface="+mn-cs"/>
              </a:rPr>
              <a:t> </a:t>
            </a:r>
            <a:r>
              <a:rPr lang="es-ES_tradnl" sz="1200" b="1" kern="1200" dirty="0" smtClean="0">
                <a:solidFill>
                  <a:schemeClr val="tx1"/>
                </a:solidFill>
                <a:effectLst/>
                <a:latin typeface="+mn-lt"/>
                <a:ea typeface="+mn-ea"/>
                <a:cs typeface="+mn-cs"/>
              </a:rPr>
              <a:t>4 : 8</a:t>
            </a:r>
          </a:p>
          <a:p>
            <a:r>
              <a:rPr lang="fr-FR" sz="1200" b="0" i="0" kern="1200" dirty="0" smtClean="0">
                <a:solidFill>
                  <a:schemeClr val="tx1"/>
                </a:solidFill>
                <a:effectLst/>
                <a:latin typeface="+mn-lt"/>
                <a:ea typeface="+mn-ea"/>
                <a:cs typeface="+mn-cs"/>
              </a:rPr>
              <a:t>« Au reste, frères, que tout ce qui est vrai, tout ce qui est honorable, tout ce qui est juste, tout ce qui est pur, tout ce qui est aimable, tout ce qui mérite l'approbation, ce qui est vertueux et digne de louange, soit l'objet de vos pensées. »</a:t>
            </a:r>
            <a:endParaRPr lang="es-ES" sz="1200" b="0" i="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44</a:t>
            </a:fld>
            <a:endParaRPr lang="es-ES"/>
          </a:p>
        </p:txBody>
      </p:sp>
    </p:spTree>
    <p:extLst>
      <p:ext uri="{BB962C8B-B14F-4D97-AF65-F5344CB8AC3E}">
        <p14:creationId xmlns:p14="http://schemas.microsoft.com/office/powerpoint/2010/main" val="36726489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smtClean="0">
                <a:solidFill>
                  <a:schemeClr val="tx1"/>
                </a:solidFill>
                <a:effectLst/>
                <a:latin typeface="+mn-lt"/>
                <a:ea typeface="+mn-ea"/>
                <a:cs typeface="+mn-cs"/>
              </a:rPr>
              <a:t>11. </a:t>
            </a:r>
            <a:r>
              <a:rPr lang="es-ES_tradnl" sz="1200" kern="1200" dirty="0" err="1" smtClean="0">
                <a:solidFill>
                  <a:schemeClr val="tx1"/>
                </a:solidFill>
                <a:effectLst/>
                <a:latin typeface="+mn-lt"/>
                <a:ea typeface="+mn-ea"/>
                <a:cs typeface="+mn-cs"/>
              </a:rPr>
              <a:t>Qu’interdit</a:t>
            </a:r>
            <a:r>
              <a:rPr lang="es-ES_tradnl" sz="1200" kern="1200" dirty="0" smtClean="0">
                <a:solidFill>
                  <a:schemeClr val="tx1"/>
                </a:solidFill>
                <a:effectLst/>
                <a:latin typeface="+mn-lt"/>
                <a:ea typeface="+mn-ea"/>
                <a:cs typeface="+mn-cs"/>
              </a:rPr>
              <a:t> le </a:t>
            </a:r>
            <a:r>
              <a:rPr lang="es-ES_tradnl" sz="1200" kern="1200" dirty="0" err="1" smtClean="0">
                <a:solidFill>
                  <a:schemeClr val="tx1"/>
                </a:solidFill>
                <a:effectLst/>
                <a:latin typeface="+mn-lt"/>
                <a:ea typeface="+mn-ea"/>
                <a:cs typeface="+mn-cs"/>
              </a:rPr>
              <a:t>huitième</a:t>
            </a:r>
            <a:r>
              <a:rPr lang="es-ES_tradnl" sz="1200" kern="1200" dirty="0" smtClean="0">
                <a:solidFill>
                  <a:schemeClr val="tx1"/>
                </a:solidFill>
                <a:effectLst/>
                <a:latin typeface="+mn-lt"/>
                <a:ea typeface="+mn-ea"/>
                <a:cs typeface="+mn-cs"/>
              </a:rPr>
              <a:t> </a:t>
            </a:r>
            <a:r>
              <a:rPr lang="es-ES_tradnl" sz="1200" kern="1200" dirty="0" err="1" smtClean="0">
                <a:solidFill>
                  <a:schemeClr val="tx1"/>
                </a:solidFill>
                <a:effectLst/>
                <a:latin typeface="+mn-lt"/>
                <a:ea typeface="+mn-ea"/>
                <a:cs typeface="+mn-cs"/>
              </a:rPr>
              <a:t>commandement</a:t>
            </a:r>
            <a:r>
              <a:rPr lang="es-ES_tradnl" sz="1200" kern="1200" dirty="0" smtClean="0">
                <a:solidFill>
                  <a:schemeClr val="tx1"/>
                </a:solidFill>
                <a:effectLst/>
                <a:latin typeface="+mn-lt"/>
                <a:ea typeface="+mn-ea"/>
                <a:cs typeface="+mn-cs"/>
              </a:rPr>
              <a:t> ? </a:t>
            </a: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45</a:t>
            </a:fld>
            <a:endParaRPr lang="es-ES"/>
          </a:p>
        </p:txBody>
      </p:sp>
    </p:spTree>
    <p:extLst>
      <p:ext uri="{BB962C8B-B14F-4D97-AF65-F5344CB8AC3E}">
        <p14:creationId xmlns:p14="http://schemas.microsoft.com/office/powerpoint/2010/main" val="36702240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b="1" kern="1200" dirty="0" smtClean="0">
                <a:solidFill>
                  <a:schemeClr val="tx1"/>
                </a:solidFill>
                <a:effectLst/>
                <a:latin typeface="+mn-lt"/>
                <a:ea typeface="+mn-ea"/>
                <a:cs typeface="+mn-cs"/>
              </a:rPr>
              <a:t>Exode </a:t>
            </a:r>
            <a:r>
              <a:rPr lang="es-ES" sz="1200" b="1" spc="50" dirty="0" smtClean="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cs typeface="Consolas" pitchFamily="49" charset="0"/>
              </a:rPr>
              <a:t>20 : 15</a:t>
            </a:r>
          </a:p>
          <a:p>
            <a:r>
              <a:rPr lang="es-ES" sz="1200" b="0" i="0" kern="1200" dirty="0" smtClean="0">
                <a:solidFill>
                  <a:schemeClr val="tx1"/>
                </a:solidFill>
                <a:effectLst/>
                <a:latin typeface="+mn-lt"/>
                <a:ea typeface="+mn-ea"/>
                <a:cs typeface="+mn-cs"/>
              </a:rPr>
              <a:t>« Tu </a:t>
            </a:r>
            <a:r>
              <a:rPr lang="es-ES" sz="1200" b="0" i="0" kern="1200" dirty="0" err="1" smtClean="0">
                <a:solidFill>
                  <a:schemeClr val="tx1"/>
                </a:solidFill>
                <a:effectLst/>
                <a:latin typeface="+mn-lt"/>
                <a:ea typeface="+mn-ea"/>
                <a:cs typeface="+mn-cs"/>
              </a:rPr>
              <a:t>ne</a:t>
            </a:r>
            <a:r>
              <a:rPr lang="es-ES" sz="1200" b="0" i="0" kern="1200" dirty="0" smtClean="0">
                <a:solidFill>
                  <a:schemeClr val="tx1"/>
                </a:solidFill>
                <a:effectLst/>
                <a:latin typeface="+mn-lt"/>
                <a:ea typeface="+mn-ea"/>
                <a:cs typeface="+mn-cs"/>
              </a:rPr>
              <a:t> </a:t>
            </a:r>
            <a:r>
              <a:rPr lang="es-ES" sz="1200" b="0" i="0" kern="1200" dirty="0" err="1" smtClean="0">
                <a:solidFill>
                  <a:schemeClr val="tx1"/>
                </a:solidFill>
                <a:effectLst/>
                <a:latin typeface="+mn-lt"/>
                <a:ea typeface="+mn-ea"/>
                <a:cs typeface="+mn-cs"/>
              </a:rPr>
              <a:t>déroberas</a:t>
            </a:r>
            <a:r>
              <a:rPr lang="es-ES" sz="1200" b="0" i="0" kern="1200" dirty="0" smtClean="0">
                <a:solidFill>
                  <a:schemeClr val="tx1"/>
                </a:solidFill>
                <a:effectLst/>
                <a:latin typeface="+mn-lt"/>
                <a:ea typeface="+mn-ea"/>
                <a:cs typeface="+mn-cs"/>
              </a:rPr>
              <a:t> </a:t>
            </a:r>
            <a:r>
              <a:rPr lang="es-ES" sz="1200" b="0" i="0" kern="1200" dirty="0" err="1" smtClean="0">
                <a:solidFill>
                  <a:schemeClr val="tx1"/>
                </a:solidFill>
                <a:effectLst/>
                <a:latin typeface="+mn-lt"/>
                <a:ea typeface="+mn-ea"/>
                <a:cs typeface="+mn-cs"/>
              </a:rPr>
              <a:t>point</a:t>
            </a:r>
            <a:r>
              <a:rPr lang="es-ES" sz="1200" b="0" i="0" kern="1200" dirty="0" smtClean="0">
                <a:solidFill>
                  <a:schemeClr val="tx1"/>
                </a:solidFill>
                <a:effectLst/>
                <a:latin typeface="+mn-lt"/>
                <a:ea typeface="+mn-ea"/>
                <a:cs typeface="+mn-cs"/>
              </a:rPr>
              <a:t>. »</a:t>
            </a:r>
          </a:p>
          <a:p>
            <a:r>
              <a:rPr lang="fr-FR" sz="1200" kern="1200" dirty="0" smtClean="0">
                <a:solidFill>
                  <a:schemeClr val="tx1"/>
                </a:solidFill>
                <a:effectLst/>
                <a:latin typeface="+mn-lt"/>
                <a:ea typeface="+mn-ea"/>
                <a:cs typeface="+mn-cs"/>
              </a:rPr>
              <a:t>Cela inclut n’importe quel vol : guerre de conquêtes, esclavage, manque d’honnêteté en affaire, altération de produits, faux poids et mesures, prendre parti de l’ignorance ou de la faiblesse de notre prochain, détruire l’influence de quelqu’un, irresponsabilité au travail, salaires injustes, en bref, toute action déshonnête.</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46</a:t>
            </a:fld>
            <a:endParaRPr lang="es-ES"/>
          </a:p>
        </p:txBody>
      </p:sp>
    </p:spTree>
    <p:extLst>
      <p:ext uri="{BB962C8B-B14F-4D97-AF65-F5344CB8AC3E}">
        <p14:creationId xmlns:p14="http://schemas.microsoft.com/office/powerpoint/2010/main" val="36726489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smtClean="0">
                <a:solidFill>
                  <a:schemeClr val="tx1"/>
                </a:solidFill>
                <a:effectLst/>
                <a:latin typeface="+mn-lt"/>
                <a:ea typeface="+mn-ea"/>
                <a:cs typeface="+mn-cs"/>
              </a:rPr>
              <a:t>12. </a:t>
            </a:r>
            <a:r>
              <a:rPr lang="fr-FR" sz="1200" b="1" kern="1200" dirty="0" smtClean="0">
                <a:solidFill>
                  <a:schemeClr val="tx1"/>
                </a:solidFill>
                <a:effectLst/>
                <a:latin typeface="+mn-lt"/>
                <a:ea typeface="+mn-ea"/>
                <a:cs typeface="+mn-cs"/>
              </a:rPr>
              <a:t>Le neuvième commandement déclare : « Tu ne porteras point de faux témoignage contre ton prochain. » Exode 20 : 16. A qui sera refusé le salut ? Apocalypse 22 : 15.</a:t>
            </a: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47</a:t>
            </a:fld>
            <a:endParaRPr lang="es-ES"/>
          </a:p>
        </p:txBody>
      </p:sp>
    </p:spTree>
    <p:extLst>
      <p:ext uri="{BB962C8B-B14F-4D97-AF65-F5344CB8AC3E}">
        <p14:creationId xmlns:p14="http://schemas.microsoft.com/office/powerpoint/2010/main" val="367022405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b="1" kern="1200" dirty="0" smtClean="0">
                <a:solidFill>
                  <a:schemeClr val="tx1"/>
                </a:solidFill>
                <a:effectLst/>
                <a:latin typeface="+mn-lt"/>
                <a:ea typeface="+mn-ea"/>
                <a:cs typeface="+mn-cs"/>
              </a:rPr>
              <a:t>Apocalypse </a:t>
            </a:r>
            <a:r>
              <a:rPr lang="es-ES" sz="1200" b="1" spc="50" dirty="0" smtClean="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cs typeface="Consolas" pitchFamily="49" charset="0"/>
              </a:rPr>
              <a:t>22 : 15 </a:t>
            </a:r>
            <a:endParaRPr lang="es-ES" sz="1200" b="1" spc="50" dirty="0" smtClean="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endParaRPr>
          </a:p>
          <a:p>
            <a:r>
              <a:rPr lang="fr-FR" sz="1200" b="0" i="0" kern="1200" dirty="0" smtClean="0">
                <a:solidFill>
                  <a:schemeClr val="tx1"/>
                </a:solidFill>
                <a:effectLst/>
                <a:latin typeface="+mn-lt"/>
                <a:ea typeface="+mn-ea"/>
                <a:cs typeface="+mn-cs"/>
              </a:rPr>
              <a:t>« Dehors les chiens, les enchanteurs, les impudiques, les meurtriers, les idolâtres, et quiconque aime et pratique le mensonge ! »</a:t>
            </a:r>
          </a:p>
          <a:p>
            <a:endParaRPr lang="fr-FR" sz="1200" b="0" i="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Tout mensonge, quelle que soit l’intention, est inclus dans ce commandement. Nous pouvons mentir avec un geste ou un clin d’œil, ou en cachant délibérément la vérité avec le but de tromper.</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48</a:t>
            </a:fld>
            <a:endParaRPr lang="es-ES"/>
          </a:p>
        </p:txBody>
      </p:sp>
    </p:spTree>
    <p:extLst>
      <p:ext uri="{BB962C8B-B14F-4D97-AF65-F5344CB8AC3E}">
        <p14:creationId xmlns:p14="http://schemas.microsoft.com/office/powerpoint/2010/main" val="367264892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smtClean="0">
                <a:solidFill>
                  <a:schemeClr val="tx1"/>
                </a:solidFill>
                <a:effectLst/>
                <a:latin typeface="+mn-lt"/>
                <a:ea typeface="+mn-ea"/>
                <a:cs typeface="+mn-cs"/>
              </a:rPr>
              <a:t>13. </a:t>
            </a:r>
            <a:r>
              <a:rPr lang="es-ES_tradnl" sz="1200" kern="1200" dirty="0" err="1" smtClean="0">
                <a:solidFill>
                  <a:schemeClr val="tx1"/>
                </a:solidFill>
                <a:effectLst/>
                <a:latin typeface="+mn-lt"/>
                <a:ea typeface="+mn-ea"/>
                <a:cs typeface="+mn-cs"/>
              </a:rPr>
              <a:t>Qu’interdit</a:t>
            </a:r>
            <a:r>
              <a:rPr lang="es-ES_tradnl" sz="1200" kern="1200" dirty="0" smtClean="0">
                <a:solidFill>
                  <a:schemeClr val="tx1"/>
                </a:solidFill>
                <a:effectLst/>
                <a:latin typeface="+mn-lt"/>
                <a:ea typeface="+mn-ea"/>
                <a:cs typeface="+mn-cs"/>
              </a:rPr>
              <a:t> le </a:t>
            </a:r>
            <a:r>
              <a:rPr lang="es-ES_tradnl" sz="1200" kern="1200" dirty="0" err="1" smtClean="0">
                <a:solidFill>
                  <a:schemeClr val="tx1"/>
                </a:solidFill>
                <a:effectLst/>
                <a:latin typeface="+mn-lt"/>
                <a:ea typeface="+mn-ea"/>
                <a:cs typeface="+mn-cs"/>
              </a:rPr>
              <a:t>dixième</a:t>
            </a:r>
            <a:r>
              <a:rPr lang="es-ES_tradnl" sz="1200" kern="1200" dirty="0" smtClean="0">
                <a:solidFill>
                  <a:schemeClr val="tx1"/>
                </a:solidFill>
                <a:effectLst/>
                <a:latin typeface="+mn-lt"/>
                <a:ea typeface="+mn-ea"/>
                <a:cs typeface="+mn-cs"/>
              </a:rPr>
              <a:t> </a:t>
            </a:r>
            <a:r>
              <a:rPr lang="es-ES_tradnl" sz="1200" kern="1200" dirty="0" err="1" smtClean="0">
                <a:solidFill>
                  <a:schemeClr val="tx1"/>
                </a:solidFill>
                <a:effectLst/>
                <a:latin typeface="+mn-lt"/>
                <a:ea typeface="+mn-ea"/>
                <a:cs typeface="+mn-cs"/>
              </a:rPr>
              <a:t>commandement</a:t>
            </a:r>
            <a:r>
              <a:rPr lang="es-ES_tradnl" sz="1200" kern="1200" dirty="0" smtClean="0">
                <a:solidFill>
                  <a:schemeClr val="tx1"/>
                </a:solidFill>
                <a:effectLst/>
                <a:latin typeface="+mn-lt"/>
                <a:ea typeface="+mn-ea"/>
                <a:cs typeface="+mn-cs"/>
              </a:rPr>
              <a:t> ? </a:t>
            </a: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49</a:t>
            </a:fld>
            <a:endParaRPr lang="es-ES"/>
          </a:p>
        </p:txBody>
      </p:sp>
    </p:spTree>
    <p:extLst>
      <p:ext uri="{BB962C8B-B14F-4D97-AF65-F5344CB8AC3E}">
        <p14:creationId xmlns:p14="http://schemas.microsoft.com/office/powerpoint/2010/main" val="36702240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smtClean="0">
                <a:solidFill>
                  <a:schemeClr val="tx1"/>
                </a:solidFill>
                <a:effectLst/>
                <a:latin typeface="+mn-lt"/>
                <a:ea typeface="+mn-ea"/>
                <a:cs typeface="+mn-cs"/>
              </a:rPr>
              <a:t>1. </a:t>
            </a:r>
            <a:r>
              <a:rPr lang="fr-FR" sz="1200" kern="1200" dirty="0" smtClean="0">
                <a:solidFill>
                  <a:schemeClr val="tx1"/>
                </a:solidFill>
                <a:effectLst/>
                <a:latin typeface="+mn-lt"/>
                <a:ea typeface="+mn-ea"/>
                <a:cs typeface="+mn-cs"/>
              </a:rPr>
              <a:t>Que dit la Bible de quelqu’un qui rejette un des dix commandements ?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a:t>
            </a:fld>
            <a:endParaRPr lang="es-ES"/>
          </a:p>
        </p:txBody>
      </p:sp>
    </p:spTree>
    <p:extLst>
      <p:ext uri="{BB962C8B-B14F-4D97-AF65-F5344CB8AC3E}">
        <p14:creationId xmlns:p14="http://schemas.microsoft.com/office/powerpoint/2010/main" val="367022405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err="1" smtClean="0">
                <a:solidFill>
                  <a:schemeClr val="tx1"/>
                </a:solidFill>
                <a:effectLst/>
                <a:latin typeface="+mn-lt"/>
                <a:ea typeface="+mn-ea"/>
                <a:cs typeface="+mn-cs"/>
              </a:rPr>
              <a:t>Exode</a:t>
            </a:r>
            <a:r>
              <a:rPr lang="es-ES_tradnl" sz="1200" kern="1200" dirty="0" smtClean="0">
                <a:solidFill>
                  <a:schemeClr val="tx1"/>
                </a:solidFill>
                <a:effectLst/>
                <a:latin typeface="+mn-lt"/>
                <a:ea typeface="+mn-ea"/>
                <a:cs typeface="+mn-cs"/>
              </a:rPr>
              <a:t> 20 : 17 </a:t>
            </a:r>
          </a:p>
          <a:p>
            <a:r>
              <a:rPr lang="fr-FR" sz="1200" b="0" i="0" kern="1200" dirty="0" smtClean="0">
                <a:solidFill>
                  <a:schemeClr val="tx1"/>
                </a:solidFill>
                <a:effectLst/>
                <a:latin typeface="+mn-lt"/>
                <a:ea typeface="+mn-ea"/>
                <a:cs typeface="+mn-cs"/>
              </a:rPr>
              <a:t>« Tu ne convoiteras point la maison de ton prochain; tu ne convoiteras point la femme de ton prochain, ni son serviteur, ni sa servante, ni son </a:t>
            </a:r>
            <a:r>
              <a:rPr lang="fr-FR" sz="1200" b="0" i="0" kern="1200" dirty="0" err="1" smtClean="0">
                <a:solidFill>
                  <a:schemeClr val="tx1"/>
                </a:solidFill>
                <a:effectLst/>
                <a:latin typeface="+mn-lt"/>
                <a:ea typeface="+mn-ea"/>
                <a:cs typeface="+mn-cs"/>
              </a:rPr>
              <a:t>boeuf</a:t>
            </a:r>
            <a:r>
              <a:rPr lang="fr-FR" sz="1200" b="0" i="0" kern="1200" dirty="0" smtClean="0">
                <a:solidFill>
                  <a:schemeClr val="tx1"/>
                </a:solidFill>
                <a:effectLst/>
                <a:latin typeface="+mn-lt"/>
                <a:ea typeface="+mn-ea"/>
                <a:cs typeface="+mn-cs"/>
              </a:rPr>
              <a:t>, ni son âne, ni aucune chose qui appartienne à ton prochain. »</a:t>
            </a:r>
          </a:p>
          <a:p>
            <a:r>
              <a:rPr lang="fr-FR" sz="1200" kern="1200" dirty="0" smtClean="0">
                <a:solidFill>
                  <a:schemeClr val="tx1"/>
                </a:solidFill>
                <a:effectLst/>
                <a:latin typeface="+mn-lt"/>
                <a:ea typeface="+mn-ea"/>
                <a:cs typeface="+mn-cs"/>
              </a:rPr>
              <a:t> </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La convoitise est le chemin qui conduit aux autres péchés, comme le vol et l’adultère. (Michée 2 : 2). </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C’était le premier péché d’Ève. (Genèse 3 : 6). Dieu nous a donné sa loi, pour nous protéger et nous rendre heureux.</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50</a:t>
            </a:fld>
            <a:endParaRPr lang="es-ES"/>
          </a:p>
        </p:txBody>
      </p:sp>
    </p:spTree>
    <p:extLst>
      <p:ext uri="{BB962C8B-B14F-4D97-AF65-F5344CB8AC3E}">
        <p14:creationId xmlns:p14="http://schemas.microsoft.com/office/powerpoint/2010/main" val="367264892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51</a:t>
            </a:fld>
            <a:endParaRPr lang="es-ES"/>
          </a:p>
        </p:txBody>
      </p:sp>
    </p:spTree>
    <p:extLst>
      <p:ext uri="{BB962C8B-B14F-4D97-AF65-F5344CB8AC3E}">
        <p14:creationId xmlns:p14="http://schemas.microsoft.com/office/powerpoint/2010/main" val="268924293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52</a:t>
            </a:fld>
            <a:endParaRPr lang="es-ES"/>
          </a:p>
        </p:txBody>
      </p:sp>
    </p:spTree>
    <p:extLst>
      <p:ext uri="{BB962C8B-B14F-4D97-AF65-F5344CB8AC3E}">
        <p14:creationId xmlns:p14="http://schemas.microsoft.com/office/powerpoint/2010/main" val="317797849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53</a:t>
            </a:fld>
            <a:endParaRPr lang="es-ES"/>
          </a:p>
        </p:txBody>
      </p:sp>
    </p:spTree>
    <p:extLst>
      <p:ext uri="{BB962C8B-B14F-4D97-AF65-F5344CB8AC3E}">
        <p14:creationId xmlns:p14="http://schemas.microsoft.com/office/powerpoint/2010/main" val="268924293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kern="1200" dirty="0" smtClean="0">
                <a:solidFill>
                  <a:schemeClr val="tx1"/>
                </a:solidFill>
                <a:effectLst/>
                <a:latin typeface="+mn-lt"/>
                <a:ea typeface="+mn-ea"/>
                <a:cs typeface="+mn-cs"/>
              </a:rPr>
              <a:t>Le fondement de la loi de Dieu c’est l’amour. Les quatre premiers commandements nous montrent comment aimer Dieu. Les six derniers nous montrent comment aimer notre prochain. (Romains 13 : 9).</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54</a:t>
            </a:fld>
            <a:endParaRPr lang="es-ES"/>
          </a:p>
        </p:txBody>
      </p:sp>
    </p:spTree>
    <p:extLst>
      <p:ext uri="{BB962C8B-B14F-4D97-AF65-F5344CB8AC3E}">
        <p14:creationId xmlns:p14="http://schemas.microsoft.com/office/powerpoint/2010/main" val="26892429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smtClean="0">
                <a:solidFill>
                  <a:schemeClr val="tx1"/>
                </a:solidFill>
                <a:effectLst/>
                <a:latin typeface="+mn-lt"/>
                <a:ea typeface="+mn-ea"/>
                <a:cs typeface="+mn-cs"/>
              </a:rPr>
              <a:t>14. </a:t>
            </a:r>
            <a:r>
              <a:rPr lang="fr-FR" sz="1200" kern="1200" dirty="0" smtClean="0">
                <a:solidFill>
                  <a:schemeClr val="tx1"/>
                </a:solidFill>
                <a:effectLst/>
                <a:latin typeface="+mn-lt"/>
                <a:ea typeface="+mn-ea"/>
                <a:cs typeface="+mn-cs"/>
              </a:rPr>
              <a:t>Mais, comment pouvons-nous obéir à Dieu quand nous sommes si faibles ? </a:t>
            </a: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55</a:t>
            </a:fld>
            <a:endParaRPr lang="es-ES"/>
          </a:p>
        </p:txBody>
      </p:sp>
    </p:spTree>
    <p:extLst>
      <p:ext uri="{BB962C8B-B14F-4D97-AF65-F5344CB8AC3E}">
        <p14:creationId xmlns:p14="http://schemas.microsoft.com/office/powerpoint/2010/main" val="367022405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b="1" spc="50" dirty="0" err="1" smtClean="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cs typeface="Consolas" pitchFamily="49" charset="0"/>
              </a:rPr>
              <a:t>Philippiens</a:t>
            </a:r>
            <a:r>
              <a:rPr lang="es-ES" sz="1200" b="1" spc="50" dirty="0" smtClean="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cs typeface="Consolas" pitchFamily="49" charset="0"/>
              </a:rPr>
              <a:t> 2 : 13 ; 4 : 13</a:t>
            </a:r>
            <a:endParaRPr lang="es-ES" sz="1200" b="1" spc="50" dirty="0" smtClean="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endParaRPr>
          </a:p>
          <a:p>
            <a:r>
              <a:rPr lang="fr-FR" sz="1200" b="0" i="0" kern="1200" dirty="0" smtClean="0">
                <a:solidFill>
                  <a:schemeClr val="tx1"/>
                </a:solidFill>
                <a:effectLst/>
                <a:latin typeface="+mn-lt"/>
                <a:ea typeface="+mn-ea"/>
                <a:cs typeface="+mn-cs"/>
              </a:rPr>
              <a:t>« car c'est Dieu qui produit en vous le vouloir et le faire, selon son bon plaisir. »</a:t>
            </a:r>
          </a:p>
          <a:p>
            <a:r>
              <a:rPr lang="fr-FR" sz="1200" b="0" i="0" kern="1200" dirty="0" smtClean="0">
                <a:solidFill>
                  <a:schemeClr val="tx1"/>
                </a:solidFill>
                <a:effectLst/>
                <a:latin typeface="+mn-lt"/>
                <a:ea typeface="+mn-ea"/>
                <a:cs typeface="+mn-cs"/>
              </a:rPr>
              <a:t>« Je puis tout par celui qui me fortifie. »</a:t>
            </a:r>
            <a:endParaRPr lang="es-ES" sz="1200" b="0" i="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56</a:t>
            </a:fld>
            <a:endParaRPr lang="es-ES"/>
          </a:p>
        </p:txBody>
      </p:sp>
    </p:spTree>
    <p:extLst>
      <p:ext uri="{BB962C8B-B14F-4D97-AF65-F5344CB8AC3E}">
        <p14:creationId xmlns:p14="http://schemas.microsoft.com/office/powerpoint/2010/main" val="367264892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15. </a:t>
            </a:r>
            <a:r>
              <a:rPr lang="fr-FR" sz="1200" b="1" kern="1200" dirty="0" smtClean="0">
                <a:solidFill>
                  <a:schemeClr val="tx1"/>
                </a:solidFill>
                <a:effectLst/>
                <a:latin typeface="+mn-lt"/>
                <a:ea typeface="+mn-ea"/>
                <a:cs typeface="+mn-cs"/>
              </a:rPr>
              <a:t>Pouvons-nous obtenir le ciel par nos œuvres d’obéissance ? Quel est l’objectif de la loi de Dieu ? </a:t>
            </a: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57</a:t>
            </a:fld>
            <a:endParaRPr lang="es-ES"/>
          </a:p>
        </p:txBody>
      </p:sp>
    </p:spTree>
    <p:extLst>
      <p:ext uri="{BB962C8B-B14F-4D97-AF65-F5344CB8AC3E}">
        <p14:creationId xmlns:p14="http://schemas.microsoft.com/office/powerpoint/2010/main" val="367022405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b="1" spc="50" dirty="0" err="1" smtClean="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cs typeface="Consolas" pitchFamily="49" charset="0"/>
              </a:rPr>
              <a:t>Romains</a:t>
            </a:r>
            <a:r>
              <a:rPr lang="es-ES" sz="1200" b="1" spc="50" dirty="0" smtClean="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cs typeface="Consolas" pitchFamily="49" charset="0"/>
              </a:rPr>
              <a:t> 3 : 24, 20</a:t>
            </a:r>
          </a:p>
          <a:p>
            <a:r>
              <a:rPr lang="fr-FR" sz="1200" b="0" i="0" kern="1200" dirty="0" smtClean="0">
                <a:solidFill>
                  <a:schemeClr val="tx1"/>
                </a:solidFill>
                <a:effectLst/>
                <a:latin typeface="+mn-lt"/>
                <a:ea typeface="+mn-ea"/>
                <a:cs typeface="+mn-cs"/>
              </a:rPr>
              <a:t>« Et ils sont gratuitement justifiés par sa grâce, par le moyen de la rédemption qui est en Jésus Christ. »</a:t>
            </a:r>
          </a:p>
          <a:p>
            <a:r>
              <a:rPr lang="fr-FR" sz="1200" b="0" i="0" kern="1200" dirty="0" smtClean="0">
                <a:solidFill>
                  <a:schemeClr val="tx1"/>
                </a:solidFill>
                <a:effectLst/>
                <a:latin typeface="+mn-lt"/>
                <a:ea typeface="+mn-ea"/>
                <a:cs typeface="+mn-cs"/>
              </a:rPr>
              <a:t>« Car nul ne sera justifié devant lui par les </a:t>
            </a:r>
            <a:r>
              <a:rPr lang="fr-FR" sz="1200" b="0" i="0" kern="1200" dirty="0" err="1" smtClean="0">
                <a:solidFill>
                  <a:schemeClr val="tx1"/>
                </a:solidFill>
                <a:effectLst/>
                <a:latin typeface="+mn-lt"/>
                <a:ea typeface="+mn-ea"/>
                <a:cs typeface="+mn-cs"/>
              </a:rPr>
              <a:t>oeuvres</a:t>
            </a:r>
            <a:r>
              <a:rPr lang="fr-FR" sz="1200" b="0" i="0" kern="1200" dirty="0" smtClean="0">
                <a:solidFill>
                  <a:schemeClr val="tx1"/>
                </a:solidFill>
                <a:effectLst/>
                <a:latin typeface="+mn-lt"/>
                <a:ea typeface="+mn-ea"/>
                <a:cs typeface="+mn-cs"/>
              </a:rPr>
              <a:t> de la loi, puisque c'est par la loi que vient la connaissance du péché. »</a:t>
            </a:r>
          </a:p>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Nous ne pouvons pas obtenir le paradis avec nos œuvres. Le salut est un don immérité de Dieu. Nos transgressions passées nous condamnent, mais la loi a pour but de nous montrer nos péchés pour que nous allions à Jésus et que nous lui demandions de nous pardonner et de changer notre mode de vie. L’obéissance montre notre amour envers Dieu et que nous avons accepté Jésus comme notre Seigneur. Jean 14 : 15. </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58</a:t>
            </a:fld>
            <a:endParaRPr lang="es-ES"/>
          </a:p>
        </p:txBody>
      </p:sp>
    </p:spTree>
    <p:extLst>
      <p:ext uri="{BB962C8B-B14F-4D97-AF65-F5344CB8AC3E}">
        <p14:creationId xmlns:p14="http://schemas.microsoft.com/office/powerpoint/2010/main" val="367264892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16. </a:t>
            </a:r>
            <a:r>
              <a:rPr lang="fr-FR" sz="1200" b="1" kern="1200" dirty="0" smtClean="0">
                <a:solidFill>
                  <a:schemeClr val="tx1"/>
                </a:solidFill>
                <a:effectLst/>
                <a:latin typeface="+mn-lt"/>
                <a:ea typeface="+mn-ea"/>
                <a:cs typeface="+mn-cs"/>
              </a:rPr>
              <a:t>Si nous disons avec l’apôtre Paul : « Seigneur, que veux-tu que je fasse ? » (Actes 9 : 6) et nous choisissons d’obéir aux commandements de Dieu, que recevrons-nous ?</a:t>
            </a:r>
            <a:endParaRPr lang="es-ES" sz="1200" b="1"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59</a:t>
            </a:fld>
            <a:endParaRPr lang="es-ES"/>
          </a:p>
        </p:txBody>
      </p:sp>
    </p:spTree>
    <p:extLst>
      <p:ext uri="{BB962C8B-B14F-4D97-AF65-F5344CB8AC3E}">
        <p14:creationId xmlns:p14="http://schemas.microsoft.com/office/powerpoint/2010/main" val="36702240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i="1" kern="1200" dirty="0" smtClean="0">
                <a:solidFill>
                  <a:schemeClr val="tx1"/>
                </a:solidFill>
                <a:effectLst/>
                <a:latin typeface="+mn-lt"/>
                <a:ea typeface="+mn-ea"/>
                <a:cs typeface="+mn-cs"/>
              </a:rPr>
              <a:t>Supposons que vous êtes suspendu au-dessus d’un abîme tenu par dix anneaux d’une chaine et tout à coup un anneau se brise. Est-ce que les neuf autres vous tiendront ?</a:t>
            </a:r>
            <a:endParaRPr lang="es-AR" sz="1200" kern="1200" dirty="0" smtClean="0">
              <a:solidFill>
                <a:schemeClr val="tx1"/>
              </a:solidFill>
              <a:effectLst/>
              <a:latin typeface="+mn-lt"/>
              <a:ea typeface="+mn-ea"/>
              <a:cs typeface="+mn-cs"/>
            </a:endParaRPr>
          </a:p>
          <a:p>
            <a:r>
              <a:rPr lang="fr-FR" sz="1200" i="1" kern="1200" dirty="0" smtClean="0">
                <a:solidFill>
                  <a:schemeClr val="tx1"/>
                </a:solidFill>
                <a:effectLst/>
                <a:latin typeface="+mn-lt"/>
                <a:ea typeface="+mn-ea"/>
                <a:cs typeface="+mn-cs"/>
              </a:rPr>
              <a:t>Est-il nécessaire pour quelqu’un de voler, de tuer, de kidnapper ou de violer pour être traduit en justice, ou la transgression d’une seule de ces lois est-elle suffisante pour mettre le criminel en prison ?</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6</a:t>
            </a:fld>
            <a:endParaRPr lang="es-ES"/>
          </a:p>
        </p:txBody>
      </p:sp>
    </p:spTree>
    <p:extLst>
      <p:ext uri="{BB962C8B-B14F-4D97-AF65-F5344CB8AC3E}">
        <p14:creationId xmlns:p14="http://schemas.microsoft.com/office/powerpoint/2010/main" val="188130090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b="1" kern="1200" dirty="0" smtClean="0">
                <a:solidFill>
                  <a:schemeClr val="tx1"/>
                </a:solidFill>
                <a:effectLst/>
                <a:latin typeface="+mn-lt"/>
                <a:ea typeface="+mn-ea"/>
                <a:cs typeface="+mn-cs"/>
              </a:rPr>
              <a:t>Deutéronome </a:t>
            </a:r>
            <a:r>
              <a:rPr lang="es-ES_tradnl" sz="1200" b="1" kern="1200" dirty="0" smtClean="0">
                <a:solidFill>
                  <a:schemeClr val="tx1"/>
                </a:solidFill>
                <a:effectLst/>
                <a:latin typeface="+mn-lt"/>
                <a:ea typeface="+mn-ea"/>
                <a:cs typeface="+mn-cs"/>
              </a:rPr>
              <a:t>28:1-2</a:t>
            </a:r>
          </a:p>
          <a:p>
            <a:r>
              <a:rPr lang="fr-FR" sz="1200" b="0" i="0" kern="1200" dirty="0" smtClean="0">
                <a:solidFill>
                  <a:schemeClr val="tx1"/>
                </a:solidFill>
                <a:effectLst/>
                <a:latin typeface="+mn-lt"/>
                <a:ea typeface="+mn-ea"/>
                <a:cs typeface="+mn-cs"/>
              </a:rPr>
              <a:t>« Si tu obéis à la voix de l'Éternel, ton Dieu, en observant et en mettant en pratique tous ses commandements que je te prescris aujourd'hui, l'Éternel, ton Dieu, te donnera la supériorité sur toutes les nations de la terre.</a:t>
            </a:r>
          </a:p>
          <a:p>
            <a:r>
              <a:rPr lang="fr-FR" sz="1200" b="1" i="0" kern="1200" baseline="30000" dirty="0" smtClean="0">
                <a:solidFill>
                  <a:schemeClr val="tx1"/>
                </a:solidFill>
                <a:effectLst/>
                <a:latin typeface="+mn-lt"/>
                <a:ea typeface="+mn-ea"/>
                <a:cs typeface="+mn-cs"/>
              </a:rPr>
              <a:t> </a:t>
            </a:r>
            <a:r>
              <a:rPr lang="fr-FR" sz="1200" b="0" i="0" kern="1200" dirty="0" smtClean="0">
                <a:solidFill>
                  <a:schemeClr val="tx1"/>
                </a:solidFill>
                <a:effectLst/>
                <a:latin typeface="+mn-lt"/>
                <a:ea typeface="+mn-ea"/>
                <a:cs typeface="+mn-cs"/>
              </a:rPr>
              <a:t>Voici toutes les bénédictions qui se répandront sur toi et qui seront ton partage, lorsque tu obéiras à la voix de l'Éternel, ton Dieu. »</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60</a:t>
            </a:fld>
            <a:endParaRPr lang="es-ES"/>
          </a:p>
        </p:txBody>
      </p:sp>
    </p:spTree>
    <p:extLst>
      <p:ext uri="{BB962C8B-B14F-4D97-AF65-F5344CB8AC3E}">
        <p14:creationId xmlns:p14="http://schemas.microsoft.com/office/powerpoint/2010/main" val="367264892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b="1" kern="1200" dirty="0" smtClean="0">
                <a:solidFill>
                  <a:schemeClr val="tx1"/>
                </a:solidFill>
                <a:effectLst/>
                <a:latin typeface="+mn-lt"/>
                <a:ea typeface="+mn-ea"/>
                <a:cs typeface="+mn-cs"/>
              </a:rPr>
              <a:t>Deutéronome </a:t>
            </a:r>
            <a:r>
              <a:rPr lang="es-ES_tradnl" sz="1200" b="1" kern="1200" dirty="0" smtClean="0">
                <a:solidFill>
                  <a:schemeClr val="tx1"/>
                </a:solidFill>
                <a:effectLst/>
                <a:latin typeface="+mn-lt"/>
                <a:ea typeface="+mn-ea"/>
                <a:cs typeface="+mn-cs"/>
              </a:rPr>
              <a:t>28:9,</a:t>
            </a:r>
            <a:r>
              <a:rPr lang="es-ES_tradnl" sz="1200" b="1" kern="1200" baseline="0" dirty="0" smtClean="0">
                <a:solidFill>
                  <a:schemeClr val="tx1"/>
                </a:solidFill>
                <a:effectLst/>
                <a:latin typeface="+mn-lt"/>
                <a:ea typeface="+mn-ea"/>
                <a:cs typeface="+mn-cs"/>
              </a:rPr>
              <a:t> 13</a:t>
            </a:r>
            <a:endParaRPr lang="es-ES_tradnl" sz="1200" b="1" kern="1200" dirty="0" smtClean="0">
              <a:solidFill>
                <a:schemeClr val="tx1"/>
              </a:solidFill>
              <a:effectLst/>
              <a:latin typeface="+mn-lt"/>
              <a:ea typeface="+mn-ea"/>
              <a:cs typeface="+mn-cs"/>
            </a:endParaRPr>
          </a:p>
          <a:p>
            <a:r>
              <a:rPr lang="fr-FR" sz="1200" b="0" i="0" kern="1200" dirty="0" smtClean="0">
                <a:solidFill>
                  <a:schemeClr val="tx1"/>
                </a:solidFill>
                <a:effectLst/>
                <a:latin typeface="+mn-lt"/>
                <a:ea typeface="+mn-ea"/>
                <a:cs typeface="+mn-cs"/>
              </a:rPr>
              <a:t>« Tu seras pour l'Éternel un peuple saint, comme il te l'a juré, lorsque tu observeras les commandements de l'Éternel, ton Dieu, et que tu marcheras dans ses voies. »</a:t>
            </a:r>
          </a:p>
          <a:p>
            <a:r>
              <a:rPr lang="fr-FR" sz="1200" b="0" i="0" kern="1200" dirty="0" smtClean="0">
                <a:solidFill>
                  <a:schemeClr val="tx1"/>
                </a:solidFill>
                <a:effectLst/>
                <a:latin typeface="+mn-lt"/>
                <a:ea typeface="+mn-ea"/>
                <a:cs typeface="+mn-cs"/>
              </a:rPr>
              <a:t>« L'Éternel fera de toi la tête et non la queue, tu seras toujours en haut et tu ne seras jamais en bas, lorsque tu obéiras aux commandements de l'Éternel, ton Dieu, que je te prescris aujourd'hui, lorsque tu les observeras et les mettras en pratique. »</a:t>
            </a:r>
            <a:endParaRPr lang="es-ES" sz="1200" b="0" i="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61</a:t>
            </a:fld>
            <a:endParaRPr lang="es-ES"/>
          </a:p>
        </p:txBody>
      </p:sp>
    </p:spTree>
    <p:extLst>
      <p:ext uri="{BB962C8B-B14F-4D97-AF65-F5344CB8AC3E}">
        <p14:creationId xmlns:p14="http://schemas.microsoft.com/office/powerpoint/2010/main" val="367264892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lvl="0"/>
            <a:r>
              <a:rPr lang="es-ES_tradnl" sz="1200" kern="1200" dirty="0" smtClean="0">
                <a:solidFill>
                  <a:schemeClr val="tx1"/>
                </a:solidFill>
                <a:effectLst/>
                <a:latin typeface="+mn-lt"/>
                <a:ea typeface="+mn-ea"/>
                <a:cs typeface="+mn-cs"/>
              </a:rPr>
              <a:t>b)</a:t>
            </a:r>
            <a:r>
              <a:rPr lang="es-ES_tradnl" sz="1200" b="1" kern="120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Nos prières </a:t>
            </a:r>
            <a:r>
              <a:rPr lang="fr-FR" sz="1200" b="1" kern="1200" dirty="0" smtClean="0">
                <a:solidFill>
                  <a:schemeClr val="tx1"/>
                </a:solidFill>
                <a:effectLst/>
                <a:latin typeface="+mn-lt"/>
                <a:ea typeface="+mn-ea"/>
                <a:cs typeface="+mn-cs"/>
              </a:rPr>
              <a:t>seront exaucées</a:t>
            </a:r>
            <a:r>
              <a:rPr lang="fr-FR" sz="1200" kern="1200" dirty="0" smtClean="0">
                <a:solidFill>
                  <a:schemeClr val="tx1"/>
                </a:solidFill>
                <a:effectLst/>
                <a:latin typeface="+mn-lt"/>
                <a:ea typeface="+mn-ea"/>
                <a:cs typeface="+mn-cs"/>
              </a:rPr>
              <a:t>. (1 Jean 3 : 22). Nous aurons la </a:t>
            </a:r>
            <a:r>
              <a:rPr lang="fr-FR" sz="1200" b="1" kern="1200" dirty="0" smtClean="0">
                <a:solidFill>
                  <a:schemeClr val="tx1"/>
                </a:solidFill>
                <a:effectLst/>
                <a:latin typeface="+mn-lt"/>
                <a:ea typeface="+mn-ea"/>
                <a:cs typeface="+mn-cs"/>
              </a:rPr>
              <a:t>paix</a:t>
            </a:r>
            <a:r>
              <a:rPr lang="fr-FR" sz="1200" kern="1200" dirty="0" smtClean="0">
                <a:solidFill>
                  <a:schemeClr val="tx1"/>
                </a:solidFill>
                <a:effectLst/>
                <a:latin typeface="+mn-lt"/>
                <a:ea typeface="+mn-ea"/>
                <a:cs typeface="+mn-cs"/>
              </a:rPr>
              <a:t> </a:t>
            </a:r>
            <a:r>
              <a:rPr lang="fr-FR" sz="1200" b="1" kern="1200" dirty="0" smtClean="0">
                <a:solidFill>
                  <a:schemeClr val="tx1"/>
                </a:solidFill>
                <a:effectLst/>
                <a:latin typeface="+mn-lt"/>
                <a:ea typeface="+mn-ea"/>
                <a:cs typeface="+mn-cs"/>
              </a:rPr>
              <a:t>spirituelle</a:t>
            </a:r>
            <a:r>
              <a:rPr lang="fr-FR" sz="1200" kern="1200" dirty="0" smtClean="0">
                <a:solidFill>
                  <a:schemeClr val="tx1"/>
                </a:solidFill>
                <a:effectLst/>
                <a:latin typeface="+mn-lt"/>
                <a:ea typeface="+mn-ea"/>
                <a:cs typeface="+mn-cs"/>
              </a:rPr>
              <a:t>, (Esaïe 48 : 18), </a:t>
            </a:r>
            <a:r>
              <a:rPr lang="fr-FR" sz="1200" b="1" kern="1200" dirty="0" smtClean="0">
                <a:solidFill>
                  <a:schemeClr val="tx1"/>
                </a:solidFill>
                <a:effectLst/>
                <a:latin typeface="+mn-lt"/>
                <a:ea typeface="+mn-ea"/>
                <a:cs typeface="+mn-cs"/>
              </a:rPr>
              <a:t>l’intelligence</a:t>
            </a:r>
            <a:r>
              <a:rPr lang="fr-FR" sz="1200" kern="1200" dirty="0" smtClean="0">
                <a:solidFill>
                  <a:schemeClr val="tx1"/>
                </a:solidFill>
                <a:effectLst/>
                <a:latin typeface="+mn-lt"/>
                <a:ea typeface="+mn-ea"/>
                <a:cs typeface="+mn-cs"/>
              </a:rPr>
              <a:t> (Psaume 119 : 104), </a:t>
            </a:r>
            <a:r>
              <a:rPr lang="fr-FR" sz="1200" b="1" kern="1200" dirty="0" smtClean="0">
                <a:solidFill>
                  <a:schemeClr val="tx1"/>
                </a:solidFill>
                <a:effectLst/>
                <a:latin typeface="+mn-lt"/>
                <a:ea typeface="+mn-ea"/>
                <a:cs typeface="+mn-cs"/>
              </a:rPr>
              <a:t>la santé</a:t>
            </a:r>
            <a:r>
              <a:rPr lang="fr-FR" sz="1200" kern="1200" dirty="0" smtClean="0">
                <a:solidFill>
                  <a:schemeClr val="tx1"/>
                </a:solidFill>
                <a:effectLst/>
                <a:latin typeface="+mn-lt"/>
                <a:ea typeface="+mn-ea"/>
                <a:cs typeface="+mn-cs"/>
              </a:rPr>
              <a:t> (Exode 15 : 26), </a:t>
            </a:r>
            <a:r>
              <a:rPr lang="fr-FR" sz="1200" b="1" kern="1200" dirty="0" smtClean="0">
                <a:solidFill>
                  <a:schemeClr val="tx1"/>
                </a:solidFill>
                <a:effectLst/>
                <a:latin typeface="+mn-lt"/>
                <a:ea typeface="+mn-ea"/>
                <a:cs typeface="+mn-cs"/>
              </a:rPr>
              <a:t>la prospérité et une longue vie</a:t>
            </a:r>
            <a:r>
              <a:rPr lang="fr-FR" sz="1200" kern="1200" dirty="0" smtClean="0">
                <a:solidFill>
                  <a:schemeClr val="tx1"/>
                </a:solidFill>
                <a:effectLst/>
                <a:latin typeface="+mn-lt"/>
                <a:ea typeface="+mn-ea"/>
                <a:cs typeface="+mn-cs"/>
              </a:rPr>
              <a:t>. </a:t>
            </a:r>
            <a:r>
              <a:rPr lang="es-ES" sz="1200" kern="1200" dirty="0" smtClean="0">
                <a:solidFill>
                  <a:schemeClr val="tx1"/>
                </a:solidFill>
                <a:effectLst/>
                <a:latin typeface="+mn-lt"/>
                <a:ea typeface="+mn-ea"/>
                <a:cs typeface="+mn-cs"/>
              </a:rPr>
              <a:t>(</a:t>
            </a:r>
            <a:r>
              <a:rPr lang="es-ES" sz="1200" kern="1200" dirty="0" err="1" smtClean="0">
                <a:solidFill>
                  <a:schemeClr val="tx1"/>
                </a:solidFill>
                <a:effectLst/>
                <a:latin typeface="+mn-lt"/>
                <a:ea typeface="+mn-ea"/>
                <a:cs typeface="+mn-cs"/>
              </a:rPr>
              <a:t>Deutéronome</a:t>
            </a:r>
            <a:r>
              <a:rPr lang="es-ES" sz="1200" kern="1200" dirty="0" smtClean="0">
                <a:solidFill>
                  <a:schemeClr val="tx1"/>
                </a:solidFill>
                <a:effectLst/>
                <a:latin typeface="+mn-lt"/>
                <a:ea typeface="+mn-ea"/>
                <a:cs typeface="+mn-cs"/>
              </a:rPr>
              <a:t> 4 : 40). </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62</a:t>
            </a:fld>
            <a:endParaRPr lang="es-ES"/>
          </a:p>
        </p:txBody>
      </p:sp>
    </p:spTree>
    <p:extLst>
      <p:ext uri="{BB962C8B-B14F-4D97-AF65-F5344CB8AC3E}">
        <p14:creationId xmlns:p14="http://schemas.microsoft.com/office/powerpoint/2010/main" val="367264892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kern="1200" dirty="0" smtClean="0">
                <a:solidFill>
                  <a:schemeClr val="tx1"/>
                </a:solidFill>
                <a:effectLst/>
                <a:latin typeface="+mn-lt"/>
                <a:ea typeface="+mn-ea"/>
                <a:cs typeface="+mn-cs"/>
              </a:rPr>
              <a:t>b)</a:t>
            </a:r>
            <a:r>
              <a:rPr lang="es-ES_tradnl" sz="1200" b="1" kern="120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Nos prières </a:t>
            </a:r>
            <a:r>
              <a:rPr lang="fr-FR" sz="1200" b="1" kern="1200" dirty="0" smtClean="0">
                <a:solidFill>
                  <a:schemeClr val="tx1"/>
                </a:solidFill>
                <a:effectLst/>
                <a:latin typeface="+mn-lt"/>
                <a:ea typeface="+mn-ea"/>
                <a:cs typeface="+mn-cs"/>
              </a:rPr>
              <a:t>seront exaucées</a:t>
            </a:r>
            <a:r>
              <a:rPr lang="fr-FR" sz="1200" kern="1200" dirty="0" smtClean="0">
                <a:solidFill>
                  <a:schemeClr val="tx1"/>
                </a:solidFill>
                <a:effectLst/>
                <a:latin typeface="+mn-lt"/>
                <a:ea typeface="+mn-ea"/>
                <a:cs typeface="+mn-cs"/>
              </a:rPr>
              <a:t>. (1 Jean 3 : 22). Nous aurons la </a:t>
            </a:r>
            <a:r>
              <a:rPr lang="fr-FR" sz="1200" b="1" kern="1200" dirty="0" smtClean="0">
                <a:solidFill>
                  <a:schemeClr val="tx1"/>
                </a:solidFill>
                <a:effectLst/>
                <a:latin typeface="+mn-lt"/>
                <a:ea typeface="+mn-ea"/>
                <a:cs typeface="+mn-cs"/>
              </a:rPr>
              <a:t>paix</a:t>
            </a:r>
            <a:r>
              <a:rPr lang="fr-FR" sz="1200" kern="1200" dirty="0" smtClean="0">
                <a:solidFill>
                  <a:schemeClr val="tx1"/>
                </a:solidFill>
                <a:effectLst/>
                <a:latin typeface="+mn-lt"/>
                <a:ea typeface="+mn-ea"/>
                <a:cs typeface="+mn-cs"/>
              </a:rPr>
              <a:t> </a:t>
            </a:r>
            <a:r>
              <a:rPr lang="fr-FR" sz="1200" b="1" kern="1200" dirty="0" smtClean="0">
                <a:solidFill>
                  <a:schemeClr val="tx1"/>
                </a:solidFill>
                <a:effectLst/>
                <a:latin typeface="+mn-lt"/>
                <a:ea typeface="+mn-ea"/>
                <a:cs typeface="+mn-cs"/>
              </a:rPr>
              <a:t>spirituelle</a:t>
            </a:r>
            <a:r>
              <a:rPr lang="fr-FR" sz="1200" kern="1200" dirty="0" smtClean="0">
                <a:solidFill>
                  <a:schemeClr val="tx1"/>
                </a:solidFill>
                <a:effectLst/>
                <a:latin typeface="+mn-lt"/>
                <a:ea typeface="+mn-ea"/>
                <a:cs typeface="+mn-cs"/>
              </a:rPr>
              <a:t>, (Ésaïe 48 : 18), </a:t>
            </a:r>
            <a:r>
              <a:rPr lang="fr-FR" sz="1200" b="1" kern="1200" dirty="0" smtClean="0">
                <a:solidFill>
                  <a:schemeClr val="tx1"/>
                </a:solidFill>
                <a:effectLst/>
                <a:latin typeface="+mn-lt"/>
                <a:ea typeface="+mn-ea"/>
                <a:cs typeface="+mn-cs"/>
              </a:rPr>
              <a:t>l’intelligence</a:t>
            </a:r>
            <a:r>
              <a:rPr lang="fr-FR" sz="1200" kern="1200" dirty="0" smtClean="0">
                <a:solidFill>
                  <a:schemeClr val="tx1"/>
                </a:solidFill>
                <a:effectLst/>
                <a:latin typeface="+mn-lt"/>
                <a:ea typeface="+mn-ea"/>
                <a:cs typeface="+mn-cs"/>
              </a:rPr>
              <a:t> (Psaume 119 : 104), </a:t>
            </a:r>
            <a:r>
              <a:rPr lang="fr-FR" sz="1200" b="1" kern="1200" dirty="0" smtClean="0">
                <a:solidFill>
                  <a:schemeClr val="tx1"/>
                </a:solidFill>
                <a:effectLst/>
                <a:latin typeface="+mn-lt"/>
                <a:ea typeface="+mn-ea"/>
                <a:cs typeface="+mn-cs"/>
              </a:rPr>
              <a:t>la santé</a:t>
            </a:r>
            <a:r>
              <a:rPr lang="fr-FR" sz="1200" kern="1200" dirty="0" smtClean="0">
                <a:solidFill>
                  <a:schemeClr val="tx1"/>
                </a:solidFill>
                <a:effectLst/>
                <a:latin typeface="+mn-lt"/>
                <a:ea typeface="+mn-ea"/>
                <a:cs typeface="+mn-cs"/>
              </a:rPr>
              <a:t> (Exode 15 : 26), </a:t>
            </a:r>
            <a:r>
              <a:rPr lang="fr-FR" sz="1200" b="1" kern="1200" dirty="0" smtClean="0">
                <a:solidFill>
                  <a:schemeClr val="tx1"/>
                </a:solidFill>
                <a:effectLst/>
                <a:latin typeface="+mn-lt"/>
                <a:ea typeface="+mn-ea"/>
                <a:cs typeface="+mn-cs"/>
              </a:rPr>
              <a:t>la prospérité et une longue vie</a:t>
            </a:r>
            <a:r>
              <a:rPr lang="fr-FR" sz="1200" kern="1200" dirty="0" smtClean="0">
                <a:solidFill>
                  <a:schemeClr val="tx1"/>
                </a:solidFill>
                <a:effectLst/>
                <a:latin typeface="+mn-lt"/>
                <a:ea typeface="+mn-ea"/>
                <a:cs typeface="+mn-cs"/>
              </a:rPr>
              <a:t>. </a:t>
            </a:r>
            <a:r>
              <a:rPr lang="es-ES" sz="1200" kern="1200" dirty="0" smtClean="0">
                <a:solidFill>
                  <a:schemeClr val="tx1"/>
                </a:solidFill>
                <a:effectLst/>
                <a:latin typeface="+mn-lt"/>
                <a:ea typeface="+mn-ea"/>
                <a:cs typeface="+mn-cs"/>
              </a:rPr>
              <a:t>(</a:t>
            </a:r>
            <a:r>
              <a:rPr lang="es-ES" sz="1200" kern="1200" dirty="0" err="1" smtClean="0">
                <a:solidFill>
                  <a:schemeClr val="tx1"/>
                </a:solidFill>
                <a:effectLst/>
                <a:latin typeface="+mn-lt"/>
                <a:ea typeface="+mn-ea"/>
                <a:cs typeface="+mn-cs"/>
              </a:rPr>
              <a:t>Deutéronome</a:t>
            </a:r>
            <a:r>
              <a:rPr lang="es-ES" sz="1200" kern="1200" dirty="0" smtClean="0">
                <a:solidFill>
                  <a:schemeClr val="tx1"/>
                </a:solidFill>
                <a:effectLst/>
                <a:latin typeface="+mn-lt"/>
                <a:ea typeface="+mn-ea"/>
                <a:cs typeface="+mn-cs"/>
              </a:rPr>
              <a:t> 4 : 40). </a:t>
            </a:r>
            <a:endParaRPr lang="es-AR" sz="1200" kern="1200" dirty="0" smtClean="0">
              <a:solidFill>
                <a:schemeClr val="tx1"/>
              </a:solidFill>
              <a:effectLst/>
              <a:latin typeface="+mn-lt"/>
              <a:ea typeface="+mn-ea"/>
              <a:cs typeface="+mn-cs"/>
            </a:endParaRPr>
          </a:p>
          <a:p>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63</a:t>
            </a:fld>
            <a:endParaRPr lang="es-ES"/>
          </a:p>
        </p:txBody>
      </p:sp>
    </p:spTree>
    <p:extLst>
      <p:ext uri="{BB962C8B-B14F-4D97-AF65-F5344CB8AC3E}">
        <p14:creationId xmlns:p14="http://schemas.microsoft.com/office/powerpoint/2010/main" val="367264892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lvl="0"/>
            <a:r>
              <a:rPr lang="es-ES_tradnl" sz="1200" kern="1200" dirty="0" smtClean="0">
                <a:solidFill>
                  <a:schemeClr val="tx1"/>
                </a:solidFill>
                <a:effectLst/>
                <a:latin typeface="+mn-lt"/>
                <a:ea typeface="+mn-ea"/>
                <a:cs typeface="+mn-cs"/>
              </a:rPr>
              <a:t>b)</a:t>
            </a:r>
            <a:r>
              <a:rPr lang="es-ES_tradnl" sz="1200" b="1" kern="120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Nos prières </a:t>
            </a:r>
            <a:r>
              <a:rPr lang="fr-FR" sz="1200" b="1" kern="1200" dirty="0" smtClean="0">
                <a:solidFill>
                  <a:schemeClr val="tx1"/>
                </a:solidFill>
                <a:effectLst/>
                <a:latin typeface="+mn-lt"/>
                <a:ea typeface="+mn-ea"/>
                <a:cs typeface="+mn-cs"/>
              </a:rPr>
              <a:t>seront exaucées</a:t>
            </a:r>
            <a:r>
              <a:rPr lang="fr-FR" sz="1200" kern="1200" dirty="0" smtClean="0">
                <a:solidFill>
                  <a:schemeClr val="tx1"/>
                </a:solidFill>
                <a:effectLst/>
                <a:latin typeface="+mn-lt"/>
                <a:ea typeface="+mn-ea"/>
                <a:cs typeface="+mn-cs"/>
              </a:rPr>
              <a:t>. (1 Jean 3 : 22). Nous aurons la </a:t>
            </a:r>
            <a:r>
              <a:rPr lang="fr-FR" sz="1200" b="1" kern="1200" dirty="0" smtClean="0">
                <a:solidFill>
                  <a:schemeClr val="tx1"/>
                </a:solidFill>
                <a:effectLst/>
                <a:latin typeface="+mn-lt"/>
                <a:ea typeface="+mn-ea"/>
                <a:cs typeface="+mn-cs"/>
              </a:rPr>
              <a:t>paix</a:t>
            </a:r>
            <a:r>
              <a:rPr lang="fr-FR" sz="1200" kern="1200" dirty="0" smtClean="0">
                <a:solidFill>
                  <a:schemeClr val="tx1"/>
                </a:solidFill>
                <a:effectLst/>
                <a:latin typeface="+mn-lt"/>
                <a:ea typeface="+mn-ea"/>
                <a:cs typeface="+mn-cs"/>
              </a:rPr>
              <a:t> </a:t>
            </a:r>
            <a:r>
              <a:rPr lang="fr-FR" sz="1200" b="1" kern="1200" dirty="0" smtClean="0">
                <a:solidFill>
                  <a:schemeClr val="tx1"/>
                </a:solidFill>
                <a:effectLst/>
                <a:latin typeface="+mn-lt"/>
                <a:ea typeface="+mn-ea"/>
                <a:cs typeface="+mn-cs"/>
              </a:rPr>
              <a:t>spirituelle</a:t>
            </a:r>
            <a:r>
              <a:rPr lang="fr-FR" sz="1200" kern="1200" dirty="0" smtClean="0">
                <a:solidFill>
                  <a:schemeClr val="tx1"/>
                </a:solidFill>
                <a:effectLst/>
                <a:latin typeface="+mn-lt"/>
                <a:ea typeface="+mn-ea"/>
                <a:cs typeface="+mn-cs"/>
              </a:rPr>
              <a:t>, (Esaïe 48 : 18), </a:t>
            </a:r>
            <a:r>
              <a:rPr lang="fr-FR" sz="1200" b="1" kern="1200" dirty="0" smtClean="0">
                <a:solidFill>
                  <a:schemeClr val="tx1"/>
                </a:solidFill>
                <a:effectLst/>
                <a:latin typeface="+mn-lt"/>
                <a:ea typeface="+mn-ea"/>
                <a:cs typeface="+mn-cs"/>
              </a:rPr>
              <a:t>l’intelligence</a:t>
            </a:r>
            <a:r>
              <a:rPr lang="fr-FR" sz="1200" kern="1200" dirty="0" smtClean="0">
                <a:solidFill>
                  <a:schemeClr val="tx1"/>
                </a:solidFill>
                <a:effectLst/>
                <a:latin typeface="+mn-lt"/>
                <a:ea typeface="+mn-ea"/>
                <a:cs typeface="+mn-cs"/>
              </a:rPr>
              <a:t> (Psaume 119 : 104), </a:t>
            </a:r>
            <a:r>
              <a:rPr lang="fr-FR" sz="1200" b="1" kern="1200" dirty="0" smtClean="0">
                <a:solidFill>
                  <a:schemeClr val="tx1"/>
                </a:solidFill>
                <a:effectLst/>
                <a:latin typeface="+mn-lt"/>
                <a:ea typeface="+mn-ea"/>
                <a:cs typeface="+mn-cs"/>
              </a:rPr>
              <a:t>la santé</a:t>
            </a:r>
            <a:r>
              <a:rPr lang="fr-FR" sz="1200" kern="1200" dirty="0" smtClean="0">
                <a:solidFill>
                  <a:schemeClr val="tx1"/>
                </a:solidFill>
                <a:effectLst/>
                <a:latin typeface="+mn-lt"/>
                <a:ea typeface="+mn-ea"/>
                <a:cs typeface="+mn-cs"/>
              </a:rPr>
              <a:t> (Exode 15 : 26), </a:t>
            </a:r>
            <a:r>
              <a:rPr lang="fr-FR" sz="1200" b="1" kern="1200" dirty="0" smtClean="0">
                <a:solidFill>
                  <a:schemeClr val="tx1"/>
                </a:solidFill>
                <a:effectLst/>
                <a:latin typeface="+mn-lt"/>
                <a:ea typeface="+mn-ea"/>
                <a:cs typeface="+mn-cs"/>
              </a:rPr>
              <a:t>la prospérité et une longue vie</a:t>
            </a:r>
            <a:r>
              <a:rPr lang="fr-FR" sz="1200" kern="1200" dirty="0" smtClean="0">
                <a:solidFill>
                  <a:schemeClr val="tx1"/>
                </a:solidFill>
                <a:effectLst/>
                <a:latin typeface="+mn-lt"/>
                <a:ea typeface="+mn-ea"/>
                <a:cs typeface="+mn-cs"/>
              </a:rPr>
              <a:t>. </a:t>
            </a:r>
            <a:r>
              <a:rPr lang="es-ES" sz="1200" kern="1200" dirty="0" smtClean="0">
                <a:solidFill>
                  <a:schemeClr val="tx1"/>
                </a:solidFill>
                <a:effectLst/>
                <a:latin typeface="+mn-lt"/>
                <a:ea typeface="+mn-ea"/>
                <a:cs typeface="+mn-cs"/>
              </a:rPr>
              <a:t>(</a:t>
            </a:r>
            <a:r>
              <a:rPr lang="es-ES" sz="1200" kern="1200" dirty="0" err="1" smtClean="0">
                <a:solidFill>
                  <a:schemeClr val="tx1"/>
                </a:solidFill>
                <a:effectLst/>
                <a:latin typeface="+mn-lt"/>
                <a:ea typeface="+mn-ea"/>
                <a:cs typeface="+mn-cs"/>
              </a:rPr>
              <a:t>Deutéronome</a:t>
            </a:r>
            <a:r>
              <a:rPr lang="es-ES" sz="1200" kern="1200" dirty="0" smtClean="0">
                <a:solidFill>
                  <a:schemeClr val="tx1"/>
                </a:solidFill>
                <a:effectLst/>
                <a:latin typeface="+mn-lt"/>
                <a:ea typeface="+mn-ea"/>
                <a:cs typeface="+mn-cs"/>
              </a:rPr>
              <a:t> 4 : 40). </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64</a:t>
            </a:fld>
            <a:endParaRPr lang="es-ES"/>
          </a:p>
        </p:txBody>
      </p:sp>
    </p:spTree>
    <p:extLst>
      <p:ext uri="{BB962C8B-B14F-4D97-AF65-F5344CB8AC3E}">
        <p14:creationId xmlns:p14="http://schemas.microsoft.com/office/powerpoint/2010/main" val="367264892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lvl="0"/>
            <a:r>
              <a:rPr lang="es-ES_tradnl" sz="1200" kern="1200" dirty="0" smtClean="0">
                <a:solidFill>
                  <a:schemeClr val="tx1"/>
                </a:solidFill>
                <a:effectLst/>
                <a:latin typeface="+mn-lt"/>
                <a:ea typeface="+mn-ea"/>
                <a:cs typeface="+mn-cs"/>
              </a:rPr>
              <a:t>b)</a:t>
            </a:r>
            <a:r>
              <a:rPr lang="es-ES_tradnl" sz="1200" b="1" kern="120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Nos prières </a:t>
            </a:r>
            <a:r>
              <a:rPr lang="fr-FR" sz="1200" b="1" kern="1200" dirty="0" smtClean="0">
                <a:solidFill>
                  <a:schemeClr val="tx1"/>
                </a:solidFill>
                <a:effectLst/>
                <a:latin typeface="+mn-lt"/>
                <a:ea typeface="+mn-ea"/>
                <a:cs typeface="+mn-cs"/>
              </a:rPr>
              <a:t>seront exaucées</a:t>
            </a:r>
            <a:r>
              <a:rPr lang="fr-FR" sz="1200" kern="1200" dirty="0" smtClean="0">
                <a:solidFill>
                  <a:schemeClr val="tx1"/>
                </a:solidFill>
                <a:effectLst/>
                <a:latin typeface="+mn-lt"/>
                <a:ea typeface="+mn-ea"/>
                <a:cs typeface="+mn-cs"/>
              </a:rPr>
              <a:t>. (1 Jean 3 : 22). Nous aurons la </a:t>
            </a:r>
            <a:r>
              <a:rPr lang="fr-FR" sz="1200" b="1" kern="1200" dirty="0" smtClean="0">
                <a:solidFill>
                  <a:schemeClr val="tx1"/>
                </a:solidFill>
                <a:effectLst/>
                <a:latin typeface="+mn-lt"/>
                <a:ea typeface="+mn-ea"/>
                <a:cs typeface="+mn-cs"/>
              </a:rPr>
              <a:t>paix</a:t>
            </a:r>
            <a:r>
              <a:rPr lang="fr-FR" sz="1200" kern="1200" dirty="0" smtClean="0">
                <a:solidFill>
                  <a:schemeClr val="tx1"/>
                </a:solidFill>
                <a:effectLst/>
                <a:latin typeface="+mn-lt"/>
                <a:ea typeface="+mn-ea"/>
                <a:cs typeface="+mn-cs"/>
              </a:rPr>
              <a:t> </a:t>
            </a:r>
            <a:r>
              <a:rPr lang="fr-FR" sz="1200" b="1" kern="1200" dirty="0" smtClean="0">
                <a:solidFill>
                  <a:schemeClr val="tx1"/>
                </a:solidFill>
                <a:effectLst/>
                <a:latin typeface="+mn-lt"/>
                <a:ea typeface="+mn-ea"/>
                <a:cs typeface="+mn-cs"/>
              </a:rPr>
              <a:t>spirituelle</a:t>
            </a:r>
            <a:r>
              <a:rPr lang="fr-FR" sz="1200" kern="1200" dirty="0" smtClean="0">
                <a:solidFill>
                  <a:schemeClr val="tx1"/>
                </a:solidFill>
                <a:effectLst/>
                <a:latin typeface="+mn-lt"/>
                <a:ea typeface="+mn-ea"/>
                <a:cs typeface="+mn-cs"/>
              </a:rPr>
              <a:t>, (Esaïe 48 : 18), </a:t>
            </a:r>
            <a:r>
              <a:rPr lang="fr-FR" sz="1200" b="1" kern="1200" dirty="0" smtClean="0">
                <a:solidFill>
                  <a:schemeClr val="tx1"/>
                </a:solidFill>
                <a:effectLst/>
                <a:latin typeface="+mn-lt"/>
                <a:ea typeface="+mn-ea"/>
                <a:cs typeface="+mn-cs"/>
              </a:rPr>
              <a:t>l’intelligence</a:t>
            </a:r>
            <a:r>
              <a:rPr lang="fr-FR" sz="1200" kern="1200" dirty="0" smtClean="0">
                <a:solidFill>
                  <a:schemeClr val="tx1"/>
                </a:solidFill>
                <a:effectLst/>
                <a:latin typeface="+mn-lt"/>
                <a:ea typeface="+mn-ea"/>
                <a:cs typeface="+mn-cs"/>
              </a:rPr>
              <a:t> (Psaume 119 : 104), </a:t>
            </a:r>
            <a:r>
              <a:rPr lang="fr-FR" sz="1200" b="1" kern="1200" dirty="0" smtClean="0">
                <a:solidFill>
                  <a:schemeClr val="tx1"/>
                </a:solidFill>
                <a:effectLst/>
                <a:latin typeface="+mn-lt"/>
                <a:ea typeface="+mn-ea"/>
                <a:cs typeface="+mn-cs"/>
              </a:rPr>
              <a:t>la santé</a:t>
            </a:r>
            <a:r>
              <a:rPr lang="fr-FR" sz="1200" kern="1200" dirty="0" smtClean="0">
                <a:solidFill>
                  <a:schemeClr val="tx1"/>
                </a:solidFill>
                <a:effectLst/>
                <a:latin typeface="+mn-lt"/>
                <a:ea typeface="+mn-ea"/>
                <a:cs typeface="+mn-cs"/>
              </a:rPr>
              <a:t> (Exode 15 : 26), </a:t>
            </a:r>
            <a:r>
              <a:rPr lang="fr-FR" sz="1200" b="1" kern="1200" dirty="0" smtClean="0">
                <a:solidFill>
                  <a:schemeClr val="tx1"/>
                </a:solidFill>
                <a:effectLst/>
                <a:latin typeface="+mn-lt"/>
                <a:ea typeface="+mn-ea"/>
                <a:cs typeface="+mn-cs"/>
              </a:rPr>
              <a:t>la prospérité et une longue vie</a:t>
            </a:r>
            <a:r>
              <a:rPr lang="fr-FR" sz="1200" kern="1200" dirty="0" smtClean="0">
                <a:solidFill>
                  <a:schemeClr val="tx1"/>
                </a:solidFill>
                <a:effectLst/>
                <a:latin typeface="+mn-lt"/>
                <a:ea typeface="+mn-ea"/>
                <a:cs typeface="+mn-cs"/>
              </a:rPr>
              <a:t>. </a:t>
            </a:r>
            <a:r>
              <a:rPr lang="es-ES" sz="1200" kern="1200" dirty="0" smtClean="0">
                <a:solidFill>
                  <a:schemeClr val="tx1"/>
                </a:solidFill>
                <a:effectLst/>
                <a:latin typeface="+mn-lt"/>
                <a:ea typeface="+mn-ea"/>
                <a:cs typeface="+mn-cs"/>
              </a:rPr>
              <a:t>(</a:t>
            </a:r>
            <a:r>
              <a:rPr lang="es-ES" sz="1200" kern="1200" dirty="0" err="1" smtClean="0">
                <a:solidFill>
                  <a:schemeClr val="tx1"/>
                </a:solidFill>
                <a:effectLst/>
                <a:latin typeface="+mn-lt"/>
                <a:ea typeface="+mn-ea"/>
                <a:cs typeface="+mn-cs"/>
              </a:rPr>
              <a:t>Deutéronome</a:t>
            </a:r>
            <a:r>
              <a:rPr lang="es-ES" sz="1200" kern="1200" dirty="0" smtClean="0">
                <a:solidFill>
                  <a:schemeClr val="tx1"/>
                </a:solidFill>
                <a:effectLst/>
                <a:latin typeface="+mn-lt"/>
                <a:ea typeface="+mn-ea"/>
                <a:cs typeface="+mn-cs"/>
              </a:rPr>
              <a:t> 4 : 40). </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65</a:t>
            </a:fld>
            <a:endParaRPr lang="es-ES"/>
          </a:p>
        </p:txBody>
      </p:sp>
    </p:spTree>
    <p:extLst>
      <p:ext uri="{BB962C8B-B14F-4D97-AF65-F5344CB8AC3E}">
        <p14:creationId xmlns:p14="http://schemas.microsoft.com/office/powerpoint/2010/main" val="367264892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kern="1200" dirty="0" smtClean="0">
                <a:solidFill>
                  <a:schemeClr val="tx1"/>
                </a:solidFill>
                <a:effectLst/>
                <a:latin typeface="+mn-lt"/>
                <a:ea typeface="+mn-ea"/>
                <a:cs typeface="+mn-cs"/>
              </a:rPr>
              <a:t>b)</a:t>
            </a:r>
            <a:r>
              <a:rPr lang="es-ES_tradnl" sz="1200" b="1" kern="120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Nos prières </a:t>
            </a:r>
            <a:r>
              <a:rPr lang="fr-FR" sz="1200" b="1" kern="1200" dirty="0" smtClean="0">
                <a:solidFill>
                  <a:schemeClr val="tx1"/>
                </a:solidFill>
                <a:effectLst/>
                <a:latin typeface="+mn-lt"/>
                <a:ea typeface="+mn-ea"/>
                <a:cs typeface="+mn-cs"/>
              </a:rPr>
              <a:t>seront exaucées</a:t>
            </a:r>
            <a:r>
              <a:rPr lang="fr-FR" sz="1200" kern="1200" dirty="0" smtClean="0">
                <a:solidFill>
                  <a:schemeClr val="tx1"/>
                </a:solidFill>
                <a:effectLst/>
                <a:latin typeface="+mn-lt"/>
                <a:ea typeface="+mn-ea"/>
                <a:cs typeface="+mn-cs"/>
              </a:rPr>
              <a:t>. (1 Jean 3 : 22). Nous aurons la </a:t>
            </a:r>
            <a:r>
              <a:rPr lang="fr-FR" sz="1200" b="1" kern="1200" dirty="0" smtClean="0">
                <a:solidFill>
                  <a:schemeClr val="tx1"/>
                </a:solidFill>
                <a:effectLst/>
                <a:latin typeface="+mn-lt"/>
                <a:ea typeface="+mn-ea"/>
                <a:cs typeface="+mn-cs"/>
              </a:rPr>
              <a:t>paix</a:t>
            </a:r>
            <a:r>
              <a:rPr lang="fr-FR" sz="1200" kern="1200" dirty="0" smtClean="0">
                <a:solidFill>
                  <a:schemeClr val="tx1"/>
                </a:solidFill>
                <a:effectLst/>
                <a:latin typeface="+mn-lt"/>
                <a:ea typeface="+mn-ea"/>
                <a:cs typeface="+mn-cs"/>
              </a:rPr>
              <a:t> </a:t>
            </a:r>
            <a:r>
              <a:rPr lang="fr-FR" sz="1200" b="1" kern="1200" dirty="0" smtClean="0">
                <a:solidFill>
                  <a:schemeClr val="tx1"/>
                </a:solidFill>
                <a:effectLst/>
                <a:latin typeface="+mn-lt"/>
                <a:ea typeface="+mn-ea"/>
                <a:cs typeface="+mn-cs"/>
              </a:rPr>
              <a:t>spirituelle</a:t>
            </a:r>
            <a:r>
              <a:rPr lang="fr-FR" sz="1200" kern="1200" dirty="0" smtClean="0">
                <a:solidFill>
                  <a:schemeClr val="tx1"/>
                </a:solidFill>
                <a:effectLst/>
                <a:latin typeface="+mn-lt"/>
                <a:ea typeface="+mn-ea"/>
                <a:cs typeface="+mn-cs"/>
              </a:rPr>
              <a:t>, (Esaïe 48 : 18), </a:t>
            </a:r>
            <a:r>
              <a:rPr lang="fr-FR" sz="1200" b="1" kern="1200" dirty="0" smtClean="0">
                <a:solidFill>
                  <a:schemeClr val="tx1"/>
                </a:solidFill>
                <a:effectLst/>
                <a:latin typeface="+mn-lt"/>
                <a:ea typeface="+mn-ea"/>
                <a:cs typeface="+mn-cs"/>
              </a:rPr>
              <a:t>l’intelligence</a:t>
            </a:r>
            <a:r>
              <a:rPr lang="fr-FR" sz="1200" kern="1200" dirty="0" smtClean="0">
                <a:solidFill>
                  <a:schemeClr val="tx1"/>
                </a:solidFill>
                <a:effectLst/>
                <a:latin typeface="+mn-lt"/>
                <a:ea typeface="+mn-ea"/>
                <a:cs typeface="+mn-cs"/>
              </a:rPr>
              <a:t> (Psaume 119 : 104), </a:t>
            </a:r>
            <a:r>
              <a:rPr lang="fr-FR" sz="1200" b="1" kern="1200" dirty="0" smtClean="0">
                <a:solidFill>
                  <a:schemeClr val="tx1"/>
                </a:solidFill>
                <a:effectLst/>
                <a:latin typeface="+mn-lt"/>
                <a:ea typeface="+mn-ea"/>
                <a:cs typeface="+mn-cs"/>
              </a:rPr>
              <a:t>la santé</a:t>
            </a:r>
            <a:r>
              <a:rPr lang="fr-FR" sz="1200" kern="1200" dirty="0" smtClean="0">
                <a:solidFill>
                  <a:schemeClr val="tx1"/>
                </a:solidFill>
                <a:effectLst/>
                <a:latin typeface="+mn-lt"/>
                <a:ea typeface="+mn-ea"/>
                <a:cs typeface="+mn-cs"/>
              </a:rPr>
              <a:t> (Exode 15 : 26), </a:t>
            </a:r>
            <a:r>
              <a:rPr lang="fr-FR" sz="1200" b="1" kern="1200" dirty="0" smtClean="0">
                <a:solidFill>
                  <a:schemeClr val="tx1"/>
                </a:solidFill>
                <a:effectLst/>
                <a:latin typeface="+mn-lt"/>
                <a:ea typeface="+mn-ea"/>
                <a:cs typeface="+mn-cs"/>
              </a:rPr>
              <a:t>la prospérité et une longue vie</a:t>
            </a:r>
            <a:r>
              <a:rPr lang="fr-FR" sz="1200" kern="1200" dirty="0" smtClean="0">
                <a:solidFill>
                  <a:schemeClr val="tx1"/>
                </a:solidFill>
                <a:effectLst/>
                <a:latin typeface="+mn-lt"/>
                <a:ea typeface="+mn-ea"/>
                <a:cs typeface="+mn-cs"/>
              </a:rPr>
              <a:t>. </a:t>
            </a:r>
            <a:r>
              <a:rPr lang="es-ES" sz="1200" kern="1200" dirty="0" smtClean="0">
                <a:solidFill>
                  <a:schemeClr val="tx1"/>
                </a:solidFill>
                <a:effectLst/>
                <a:latin typeface="+mn-lt"/>
                <a:ea typeface="+mn-ea"/>
                <a:cs typeface="+mn-cs"/>
              </a:rPr>
              <a:t>(</a:t>
            </a:r>
            <a:r>
              <a:rPr lang="es-ES" sz="1200" kern="1200" dirty="0" err="1" smtClean="0">
                <a:solidFill>
                  <a:schemeClr val="tx1"/>
                </a:solidFill>
                <a:effectLst/>
                <a:latin typeface="+mn-lt"/>
                <a:ea typeface="+mn-ea"/>
                <a:cs typeface="+mn-cs"/>
              </a:rPr>
              <a:t>Deutéronome</a:t>
            </a:r>
            <a:r>
              <a:rPr lang="es-ES" sz="1200" kern="1200" dirty="0" smtClean="0">
                <a:solidFill>
                  <a:schemeClr val="tx1"/>
                </a:solidFill>
                <a:effectLst/>
                <a:latin typeface="+mn-lt"/>
                <a:ea typeface="+mn-ea"/>
                <a:cs typeface="+mn-cs"/>
              </a:rPr>
              <a:t> 4 : 40). </a:t>
            </a:r>
            <a:endParaRPr lang="es-AR" sz="1200" kern="1200" dirty="0" smtClean="0">
              <a:solidFill>
                <a:schemeClr val="tx1"/>
              </a:solidFill>
              <a:effectLst/>
              <a:latin typeface="+mn-lt"/>
              <a:ea typeface="+mn-ea"/>
              <a:cs typeface="+mn-cs"/>
            </a:endParaRPr>
          </a:p>
          <a:p>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66</a:t>
            </a:fld>
            <a:endParaRPr lang="es-ES"/>
          </a:p>
        </p:txBody>
      </p:sp>
    </p:spTree>
    <p:extLst>
      <p:ext uri="{BB962C8B-B14F-4D97-AF65-F5344CB8AC3E}">
        <p14:creationId xmlns:p14="http://schemas.microsoft.com/office/powerpoint/2010/main" val="367264892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kern="1200" dirty="0" smtClean="0">
                <a:solidFill>
                  <a:schemeClr val="tx1"/>
                </a:solidFill>
                <a:effectLst/>
                <a:latin typeface="+mn-lt"/>
                <a:ea typeface="+mn-ea"/>
                <a:cs typeface="+mn-cs"/>
              </a:rPr>
              <a:t>Pour recevoir toutes ces bénédictions promises, êtes-vous disposé à obéir à tous les commandements de la sainte loi de Dieu pas amour pour Jésus ? Voulez-vous demander au Seigneur qu’il vous aide à les observer fidèlement ?</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67</a:t>
            </a:fld>
            <a:endParaRPr lang="es-ES"/>
          </a:p>
        </p:txBody>
      </p:sp>
    </p:spTree>
    <p:extLst>
      <p:ext uri="{BB962C8B-B14F-4D97-AF65-F5344CB8AC3E}">
        <p14:creationId xmlns:p14="http://schemas.microsoft.com/office/powerpoint/2010/main" val="270338494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b="1" i="1" kern="1200" dirty="0" smtClean="0">
                <a:solidFill>
                  <a:schemeClr val="tx1"/>
                </a:solidFill>
                <a:effectLst/>
                <a:latin typeface="+mn-lt"/>
                <a:ea typeface="+mn-ea"/>
                <a:cs typeface="+mn-cs"/>
              </a:rPr>
              <a:t>Notre prochain thème : « Miroir et ombre »</a:t>
            </a:r>
            <a:endParaRPr lang="es-AR" sz="1200" b="1"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C’est une étude très intéressante qui nous donne des réponses pour comprendre les écrits de l’apôtre Paul et qui explique certaines soi-disant contradictions dans les Écritures.</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68</a:t>
            </a:fld>
            <a:endParaRPr lang="es-ES"/>
          </a:p>
        </p:txBody>
      </p:sp>
    </p:spTree>
    <p:extLst>
      <p:ext uri="{BB962C8B-B14F-4D97-AF65-F5344CB8AC3E}">
        <p14:creationId xmlns:p14="http://schemas.microsoft.com/office/powerpoint/2010/main" val="23155910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l" eaLnBrk="1" fontAlgn="auto" hangingPunct="1">
              <a:spcBef>
                <a:spcPct val="50000"/>
              </a:spcBef>
              <a:spcAft>
                <a:spcPts val="0"/>
              </a:spcAft>
            </a:pPr>
            <a:r>
              <a:rPr lang="es-ES" sz="1200" u="none"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info@labiblearaison.org</a:t>
            </a:r>
            <a:endParaRPr lang="es-ES" sz="1200" u="none"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endParaRPr>
          </a:p>
        </p:txBody>
      </p:sp>
      <p:sp>
        <p:nvSpPr>
          <p:cNvPr id="4" name="3 Marcador de número de diapositiva"/>
          <p:cNvSpPr>
            <a:spLocks noGrp="1"/>
          </p:cNvSpPr>
          <p:nvPr>
            <p:ph type="sldNum" sz="quarter" idx="10"/>
          </p:nvPr>
        </p:nvSpPr>
        <p:spPr/>
        <p:txBody>
          <a:bodyPr/>
          <a:lstStyle/>
          <a:p>
            <a:pPr>
              <a:defRPr/>
            </a:pPr>
            <a:fld id="{1834283B-623A-4C88-9978-D4290C04923C}" type="slidenum">
              <a:rPr lang="es-ES" smtClean="0"/>
              <a:pPr>
                <a:defRPr/>
              </a:pPr>
              <a:t>69</a:t>
            </a:fld>
            <a:endParaRPr lang="es-ES"/>
          </a:p>
        </p:txBody>
      </p:sp>
    </p:spTree>
    <p:extLst>
      <p:ext uri="{BB962C8B-B14F-4D97-AF65-F5344CB8AC3E}">
        <p14:creationId xmlns:p14="http://schemas.microsoft.com/office/powerpoint/2010/main" val="8014009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smtClean="0">
                <a:solidFill>
                  <a:schemeClr val="tx1"/>
                </a:solidFill>
                <a:effectLst/>
                <a:latin typeface="+mn-lt"/>
                <a:ea typeface="+mn-ea"/>
                <a:cs typeface="+mn-cs"/>
              </a:rPr>
              <a:t>Jacques 2 : 10-12</a:t>
            </a:r>
          </a:p>
          <a:p>
            <a:r>
              <a:rPr lang="es-AR" dirty="0" smtClean="0"/>
              <a:t>« </a:t>
            </a:r>
            <a:r>
              <a:rPr lang="fr-FR" dirty="0" smtClean="0"/>
              <a:t>Car quiconque observe toute la loi, mais pèche contre un seul commandement, devient coupable de tous.</a:t>
            </a:r>
          </a:p>
          <a:p>
            <a:r>
              <a:rPr lang="fr-FR" dirty="0" smtClean="0"/>
              <a:t>En effet, celui qui a dit : Tu ne commettras point d'adultère, a dit aussi: Tu ne tueras point. Or, si tu ne commets point d'adultère, mais que tu commettes un meurtre, tu deviens transgresseur de la loi.</a:t>
            </a:r>
          </a:p>
          <a:p>
            <a:r>
              <a:rPr lang="fr-FR" dirty="0" smtClean="0"/>
              <a:t>Parlez et agissez comme devant être jugés par une loi de liberté. »</a:t>
            </a:r>
            <a:endParaRPr lang="es-ES" dirty="0" smtClean="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7</a:t>
            </a:fld>
            <a:endParaRPr lang="es-ES"/>
          </a:p>
        </p:txBody>
      </p:sp>
    </p:spTree>
    <p:extLst>
      <p:ext uri="{BB962C8B-B14F-4D97-AF65-F5344CB8AC3E}">
        <p14:creationId xmlns:p14="http://schemas.microsoft.com/office/powerpoint/2010/main" val="36726489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smtClean="0">
                <a:solidFill>
                  <a:schemeClr val="tx1"/>
                </a:solidFill>
                <a:effectLst/>
                <a:latin typeface="+mn-lt"/>
                <a:ea typeface="+mn-ea"/>
                <a:cs typeface="+mn-cs"/>
              </a:rPr>
              <a:t>2. </a:t>
            </a:r>
            <a:r>
              <a:rPr lang="fr-FR" sz="1200" kern="1200" dirty="0" smtClean="0">
                <a:solidFill>
                  <a:schemeClr val="tx1"/>
                </a:solidFill>
                <a:effectLst/>
                <a:latin typeface="+mn-lt"/>
                <a:ea typeface="+mn-ea"/>
                <a:cs typeface="+mn-cs"/>
              </a:rPr>
              <a:t>Que dit Dieu au sujet de ceux qui croient qu’ils sont de bons Chrétiens mais n’observent pas les commandements ?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8</a:t>
            </a:fld>
            <a:endParaRPr lang="es-ES"/>
          </a:p>
        </p:txBody>
      </p:sp>
    </p:spTree>
    <p:extLst>
      <p:ext uri="{BB962C8B-B14F-4D97-AF65-F5344CB8AC3E}">
        <p14:creationId xmlns:p14="http://schemas.microsoft.com/office/powerpoint/2010/main" val="36702240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b="1" spc="50" dirty="0" smtClean="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cs typeface="Consolas" pitchFamily="49" charset="0"/>
              </a:rPr>
              <a:t>1 </a:t>
            </a:r>
            <a:r>
              <a:rPr lang="fr-FR" sz="1200" b="1" kern="1200" dirty="0" smtClean="0">
                <a:solidFill>
                  <a:schemeClr val="tx1"/>
                </a:solidFill>
                <a:effectLst/>
                <a:latin typeface="+mn-lt"/>
                <a:ea typeface="+mn-ea"/>
                <a:cs typeface="+mn-cs"/>
              </a:rPr>
              <a:t>Jean </a:t>
            </a:r>
            <a:r>
              <a:rPr lang="es-ES" sz="1200" b="1" spc="50" dirty="0" smtClean="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cs typeface="Consolas" pitchFamily="49" charset="0"/>
              </a:rPr>
              <a:t>2 : 3-4</a:t>
            </a:r>
            <a:endParaRPr lang="es-ES" sz="1200" b="1" spc="50" dirty="0" smtClean="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endParaRPr>
          </a:p>
          <a:p>
            <a:r>
              <a:rPr lang="fr-FR" sz="1200" b="0" i="0" kern="1200" dirty="0" smtClean="0">
                <a:solidFill>
                  <a:schemeClr val="tx1"/>
                </a:solidFill>
                <a:effectLst/>
                <a:latin typeface="+mn-lt"/>
                <a:ea typeface="+mn-ea"/>
                <a:cs typeface="+mn-cs"/>
              </a:rPr>
              <a:t>« Si nous gardons ses commandements, par là nous savons que nous l'avons connu.</a:t>
            </a:r>
          </a:p>
          <a:p>
            <a:r>
              <a:rPr lang="fr-FR" sz="1200" b="0" i="0" kern="1200" dirty="0" smtClean="0">
                <a:solidFill>
                  <a:schemeClr val="tx1"/>
                </a:solidFill>
                <a:effectLst/>
                <a:latin typeface="+mn-lt"/>
                <a:ea typeface="+mn-ea"/>
                <a:cs typeface="+mn-cs"/>
              </a:rPr>
              <a:t>Celui qui dit : Je l'ai connu, et qui ne garde pas ses commandements, est un menteur, et la vérité n'est point en lui. »</a:t>
            </a:r>
            <a:endParaRPr lang="fr-FR" sz="1200" b="0" i="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9</a:t>
            </a:fld>
            <a:endParaRPr lang="es-ES"/>
          </a:p>
        </p:txBody>
      </p:sp>
    </p:spTree>
    <p:extLst>
      <p:ext uri="{BB962C8B-B14F-4D97-AF65-F5344CB8AC3E}">
        <p14:creationId xmlns:p14="http://schemas.microsoft.com/office/powerpoint/2010/main" val="36726489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ED2CDC87-140F-4FB9-8131-42EAC3962AF7}" type="datetimeFigureOut">
              <a:rPr lang="es-ES" smtClean="0"/>
              <a:t>20/06/2019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4105178971"/>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ED2CDC87-140F-4FB9-8131-42EAC3962AF7}" type="datetimeFigureOut">
              <a:rPr lang="es-ES" smtClean="0"/>
              <a:t>20/06/2019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421566269"/>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ED2CDC87-140F-4FB9-8131-42EAC3962AF7}" type="datetimeFigureOut">
              <a:rPr lang="es-ES" smtClean="0"/>
              <a:t>20/06/2019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674778120"/>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ED2CDC87-140F-4FB9-8131-42EAC3962AF7}" type="datetimeFigureOut">
              <a:rPr lang="es-ES" smtClean="0"/>
              <a:t>20/06/2019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018695154"/>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ED2CDC87-140F-4FB9-8131-42EAC3962AF7}" type="datetimeFigureOut">
              <a:rPr lang="es-ES" smtClean="0"/>
              <a:t>20/06/2019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3279988351"/>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ED2CDC87-140F-4FB9-8131-42EAC3962AF7}" type="datetimeFigureOut">
              <a:rPr lang="es-ES" smtClean="0"/>
              <a:t>20/06/2019</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3125754298"/>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ED2CDC87-140F-4FB9-8131-42EAC3962AF7}" type="datetimeFigureOut">
              <a:rPr lang="es-ES" smtClean="0"/>
              <a:t>20/06/2019</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893279541"/>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ED2CDC87-140F-4FB9-8131-42EAC3962AF7}" type="datetimeFigureOut">
              <a:rPr lang="es-ES" smtClean="0"/>
              <a:t>20/06/2019</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352833425"/>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ED2CDC87-140F-4FB9-8131-42EAC3962AF7}" type="datetimeFigureOut">
              <a:rPr lang="es-ES" smtClean="0"/>
              <a:t>20/06/2019</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281493283"/>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ED2CDC87-140F-4FB9-8131-42EAC3962AF7}" type="datetimeFigureOut">
              <a:rPr lang="es-ES" smtClean="0"/>
              <a:t>20/06/2019</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846252456"/>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ED2CDC87-140F-4FB9-8131-42EAC3962AF7}" type="datetimeFigureOut">
              <a:rPr lang="es-ES" smtClean="0"/>
              <a:t>20/06/2019</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582283163"/>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2CDC87-140F-4FB9-8131-42EAC3962AF7}" type="datetimeFigureOut">
              <a:rPr lang="es-ES" smtClean="0"/>
              <a:t>20/06/2019</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C6C538-319D-4353-B6DD-0834C40CB35E}" type="slidenum">
              <a:rPr lang="es-ES" smtClean="0"/>
              <a:t>‹Nº›</a:t>
            </a:fld>
            <a:endParaRPr lang="es-ES"/>
          </a:p>
        </p:txBody>
      </p:sp>
    </p:spTree>
    <p:extLst>
      <p:ext uri="{BB962C8B-B14F-4D97-AF65-F5344CB8AC3E}">
        <p14:creationId xmlns:p14="http://schemas.microsoft.com/office/powerpoint/2010/main" val="29960720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fade/>
  </p:transition>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b="0" i="0" u="none"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15.tiff"/><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4.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27.png"/></Relationships>
</file>

<file path=ppt/slides/_rels/slide5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33.png"/><Relationship Id="rId5" Type="http://schemas.openxmlformats.org/officeDocument/2006/relationships/image" Target="../media/image2.png"/><Relationship Id="rId4"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2" descr="C:\Users\Gerhard\Documents\_Estudios Biblicos PPT\_Frances\A los pies de JesusFR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0"/>
            <a:ext cx="9143999" cy="685799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2053" name="2 CuadroTexto"/>
          <p:cNvSpPr txBox="1">
            <a:spLocks noChangeArrowheads="1"/>
          </p:cNvSpPr>
          <p:nvPr>
            <p:custDataLst>
              <p:tags r:id="rId2"/>
            </p:custDataLst>
          </p:nvPr>
        </p:nvSpPr>
        <p:spPr bwMode="auto">
          <a:xfrm>
            <a:off x="0" y="6404510"/>
            <a:ext cx="34198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u="sng">
                <a:solidFill>
                  <a:schemeClr val="tx1"/>
                </a:solidFill>
                <a:latin typeface="Arial" charset="0"/>
              </a:defRPr>
            </a:lvl1pPr>
            <a:lvl2pPr marL="742950" indent="-285750" eaLnBrk="0" hangingPunct="0">
              <a:defRPr b="1" u="sng">
                <a:solidFill>
                  <a:schemeClr val="tx1"/>
                </a:solidFill>
                <a:latin typeface="Arial" charset="0"/>
              </a:defRPr>
            </a:lvl2pPr>
            <a:lvl3pPr marL="1143000" indent="-228600" eaLnBrk="0" hangingPunct="0">
              <a:defRPr b="1" u="sng">
                <a:solidFill>
                  <a:schemeClr val="tx1"/>
                </a:solidFill>
                <a:latin typeface="Arial" charset="0"/>
              </a:defRPr>
            </a:lvl3pPr>
            <a:lvl4pPr marL="1600200" indent="-228600" eaLnBrk="0" hangingPunct="0">
              <a:defRPr b="1" u="sng">
                <a:solidFill>
                  <a:schemeClr val="tx1"/>
                </a:solidFill>
                <a:latin typeface="Arial" charset="0"/>
              </a:defRPr>
            </a:lvl4pPr>
            <a:lvl5pPr marL="2057400" indent="-228600" eaLnBrk="0" hangingPunct="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algn="ctr" eaLnBrk="1" hangingPunct="1"/>
            <a:r>
              <a:rPr lang="es-ES" sz="1200" b="0" u="none" dirty="0" err="1">
                <a:latin typeface="Swis721 LtEx BT" pitchFamily="34" charset="0"/>
              </a:rPr>
              <a:t>Association</a:t>
            </a:r>
            <a:r>
              <a:rPr lang="es-ES" sz="1200" b="0" u="none" dirty="0">
                <a:latin typeface="Swis721 LtEx BT" pitchFamily="34" charset="0"/>
              </a:rPr>
              <a:t> G</a:t>
            </a:r>
            <a:r>
              <a:rPr lang="es-ES" sz="1200" b="0" u="none" dirty="0" smtClean="0">
                <a:latin typeface="Swis721 LtEx BT" pitchFamily="34" charset="0"/>
              </a:rPr>
              <a:t>énérale</a:t>
            </a:r>
            <a:endParaRPr lang="es-ES" sz="1200" b="0" u="none" dirty="0">
              <a:latin typeface="Swis721 LtEx BT" pitchFamily="34" charset="0"/>
            </a:endParaRPr>
          </a:p>
          <a:p>
            <a:pPr algn="ctr" eaLnBrk="1" hangingPunct="1"/>
            <a:r>
              <a:rPr lang="es-ES" sz="1200" b="0" u="none" dirty="0" err="1">
                <a:latin typeface="Swis721 LtEx BT" pitchFamily="34" charset="0"/>
              </a:rPr>
              <a:t>Département</a:t>
            </a:r>
            <a:r>
              <a:rPr lang="es-ES" sz="1200" b="0" u="none" dirty="0">
                <a:latin typeface="Swis721 LtEx BT" pitchFamily="34" charset="0"/>
              </a:rPr>
              <a:t> </a:t>
            </a:r>
            <a:r>
              <a:rPr lang="es-ES" sz="1200" b="0" u="none" dirty="0" err="1" smtClean="0">
                <a:latin typeface="Swis721 LtEx BT" pitchFamily="34" charset="0"/>
              </a:rPr>
              <a:t>Multimédia</a:t>
            </a:r>
            <a:endParaRPr lang="es-ES" sz="1200" b="0" u="none" dirty="0">
              <a:latin typeface="Swis721 LtEx BT" pitchFamily="34" charset="0"/>
            </a:endParaRPr>
          </a:p>
        </p:txBody>
      </p:sp>
    </p:spTree>
    <p:custDataLst>
      <p:tags r:id="rId1"/>
    </p:custDataLst>
    <p:extLst>
      <p:ext uri="{BB962C8B-B14F-4D97-AF65-F5344CB8AC3E}">
        <p14:creationId xmlns:p14="http://schemas.microsoft.com/office/powerpoint/2010/main" val="391924183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53"/>
                                        </p:tgtEl>
                                        <p:attrNameLst>
                                          <p:attrName>style.visibility</p:attrName>
                                        </p:attrNameLst>
                                      </p:cBhvr>
                                      <p:to>
                                        <p:strVal val="visible"/>
                                      </p:to>
                                    </p:set>
                                    <p:animEffect transition="in" filter="fade">
                                      <p:cBhvr>
                                        <p:cTn id="7" dur="500"/>
                                        <p:tgtEl>
                                          <p:spTgt spid="2053"/>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J:\Mis Docs\_Multimedia IMS\Curso Biblico PPS\Tema 12\tema 12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414"/>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431540" y="1884985"/>
            <a:ext cx="8220968" cy="2552127"/>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pPr algn="ctr"/>
            <a:r>
              <a:rPr lang="fr-FR" sz="60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Que dit-il au sujet de ceux qui arrangent la religion comme il leur plait et changent quelques-uns des commandements ? </a:t>
            </a:r>
            <a:endParaRPr lang="en-US" sz="6000" b="1" u="none"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927636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500"/>
                                        <p:tgtEl>
                                          <p:spTgt spid="4"/>
                                        </p:tgtEl>
                                      </p:cBhvr>
                                    </p:animEffect>
                                  </p:childTnLst>
                                </p:cTn>
                              </p:par>
                            </p:childTnLst>
                          </p:cTn>
                        </p:par>
                        <p:par>
                          <p:cTn id="8" fill="hold">
                            <p:stCondLst>
                              <p:cond delay="15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J:\Mis Docs\_Multimedia IMS\Curso Biblico PPS\Tema 12\tema 12 iglesi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431540" y="1376772"/>
            <a:ext cx="5832648" cy="417646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FFC000"/>
              </a:contourClr>
            </a:sp3d>
          </a:bodyPr>
          <a:lstStyle/>
          <a:p>
            <a:r>
              <a:rPr lang="fr-FR" sz="36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C'est </a:t>
            </a:r>
            <a:r>
              <a:rPr lang="fr-FR" sz="3600" b="1" i="1" spc="50" dirty="0">
                <a:ln w="11430">
                  <a:noFill/>
                </a:ln>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en vain qu'ils m'honorent</a:t>
            </a:r>
            <a:r>
              <a:rPr lang="fr-FR" sz="36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en enseignant des préceptes qui sont des commandements d'hommes. »</a:t>
            </a:r>
          </a:p>
        </p:txBody>
      </p:sp>
      <p:sp>
        <p:nvSpPr>
          <p:cNvPr id="5" name="4 Rectángulo"/>
          <p:cNvSpPr/>
          <p:nvPr/>
        </p:nvSpPr>
        <p:spPr>
          <a:xfrm>
            <a:off x="258391" y="215933"/>
            <a:ext cx="5616624" cy="584775"/>
          </a:xfrm>
          <a:prstGeom prst="rect">
            <a:avLst/>
          </a:prstGeom>
        </p:spPr>
        <p:txBody>
          <a:bodyPr wrap="square">
            <a:spAutoFit/>
            <a:scene3d>
              <a:camera prst="orthographicFront"/>
              <a:lightRig rig="soft" dir="tl">
                <a:rot lat="0" lon="0" rev="0"/>
              </a:lightRig>
            </a:scene3d>
            <a:sp3d contourW="25400" prstMaterial="matte">
              <a:bevelT w="25400" h="55880" prst="artDeco"/>
              <a:contourClr>
                <a:srgbClr val="FFC000"/>
              </a:contourClr>
            </a:sp3d>
          </a:bodyPr>
          <a:lstStyle/>
          <a:p>
            <a:r>
              <a:rPr lang="es-ES" sz="3200" b="1" spc="50" dirty="0" err="1">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cs typeface="Consolas" pitchFamily="49" charset="0"/>
              </a:rPr>
              <a:t>Matthieu</a:t>
            </a:r>
            <a:r>
              <a:rPr lang="es-ES" sz="3200" b="1" spc="50" dirty="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cs typeface="Consolas" pitchFamily="49" charset="0"/>
              </a:rPr>
              <a:t> </a:t>
            </a:r>
            <a:r>
              <a:rPr lang="es-ES" sz="3200" b="1" spc="50" dirty="0" smtClean="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cs typeface="Consolas" pitchFamily="49" charset="0"/>
              </a:rPr>
              <a:t>15 : 9</a:t>
            </a:r>
            <a:endParaRPr lang="es-ES" sz="3200" b="1" spc="50" dirty="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endParaRP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85694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4000"/>
                                        <p:tgtEl>
                                          <p:spTgt spid="4"/>
                                        </p:tgtEl>
                                      </p:cBhvr>
                                    </p:animEffect>
                                  </p:childTnLst>
                                </p:cTn>
                              </p:par>
                            </p:childTnLst>
                          </p:cTn>
                        </p:par>
                        <p:par>
                          <p:cTn id="12" fill="hold">
                            <p:stCondLst>
                              <p:cond delay="4500"/>
                            </p:stCondLst>
                            <p:childTnLst>
                              <p:par>
                                <p:cTn id="13" presetID="22" presetClass="entr" presetSubtype="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J:\Mis Docs\_Multimedia IMS\Curso Biblico PPS\Tema 12\tema 12 iglesi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 y="0"/>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107504" y="800708"/>
            <a:ext cx="6696744" cy="5256584"/>
          </a:xfrm>
          <a:prstGeom prst="rect">
            <a:avLst/>
          </a:prstGeom>
          <a:noFill/>
          <a:ln>
            <a:noFill/>
          </a:ln>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lstStyle/>
          <a:p>
            <a:pPr marL="514350" indent="-514350">
              <a:buAutoNum type="alphaLcParenR"/>
            </a:pPr>
            <a:r>
              <a:rPr lang="fr-FR" sz="3600" b="1" i="1" spc="50" dirty="0" smtClean="0">
                <a:ln w="0">
                  <a:noFill/>
                </a:ln>
                <a:gradFill>
                  <a:gsLst>
                    <a:gs pos="22000">
                      <a:srgbClr val="C00000">
                        <a:lumMod val="100000"/>
                      </a:srgbClr>
                    </a:gs>
                    <a:gs pos="82000">
                      <a:schemeClr val="accent2">
                        <a:shade val="45000"/>
                        <a:satMod val="165000"/>
                        <a:lumMod val="0"/>
                      </a:schemeClr>
                    </a:gs>
                  </a:gsLst>
                  <a:lin ang="5400000" scaled="0"/>
                </a:gradFill>
                <a:latin typeface="Vivaldi" pitchFamily="66" charset="0"/>
                <a:cs typeface="Consolas" pitchFamily="49" charset="0"/>
              </a:rPr>
              <a:t> </a:t>
            </a:r>
            <a:r>
              <a:rPr lang="fr-FR" sz="3600" b="1" i="1" spc="50" dirty="0">
                <a:ln w="0">
                  <a:noFill/>
                </a:ln>
                <a:gradFill>
                  <a:gsLst>
                    <a:gs pos="22000">
                      <a:srgbClr val="C00000">
                        <a:lumMod val="100000"/>
                      </a:srgbClr>
                    </a:gs>
                    <a:gs pos="82000">
                      <a:schemeClr val="accent2">
                        <a:shade val="45000"/>
                        <a:satMod val="165000"/>
                        <a:lumMod val="0"/>
                      </a:schemeClr>
                    </a:gs>
                  </a:gsLst>
                  <a:lin ang="5400000" scaled="0"/>
                </a:gradFill>
                <a:latin typeface="Vivaldi" pitchFamily="66" charset="0"/>
                <a:cs typeface="Consolas" pitchFamily="49" charset="0"/>
              </a:rPr>
              <a:t>Dieu ne permet aucun changement à sa loi. </a:t>
            </a:r>
            <a:r>
              <a:rPr lang="fr-FR" sz="2800" b="1" i="1" spc="50" dirty="0">
                <a:ln w="0">
                  <a:noFill/>
                </a:ln>
                <a:gradFill>
                  <a:gsLst>
                    <a:gs pos="22000">
                      <a:srgbClr val="C00000">
                        <a:lumMod val="100000"/>
                      </a:srgbClr>
                    </a:gs>
                    <a:gs pos="82000">
                      <a:schemeClr val="accent2">
                        <a:shade val="45000"/>
                        <a:satMod val="165000"/>
                        <a:lumMod val="0"/>
                      </a:schemeClr>
                    </a:gs>
                  </a:gsLst>
                  <a:lin ang="5400000" scaled="0"/>
                </a:gradFill>
                <a:latin typeface="Vivaldi" pitchFamily="66" charset="0"/>
                <a:cs typeface="Consolas" pitchFamily="49" charset="0"/>
              </a:rPr>
              <a:t>Deutéronome </a:t>
            </a:r>
            <a:r>
              <a:rPr lang="fr-FR" sz="2800" b="1" i="1" spc="50" dirty="0" smtClean="0">
                <a:ln w="0">
                  <a:noFill/>
                </a:ln>
                <a:gradFill>
                  <a:gsLst>
                    <a:gs pos="22000">
                      <a:srgbClr val="C00000">
                        <a:lumMod val="100000"/>
                      </a:srgbClr>
                    </a:gs>
                    <a:gs pos="82000">
                      <a:schemeClr val="accent2">
                        <a:shade val="45000"/>
                        <a:satMod val="165000"/>
                        <a:lumMod val="0"/>
                      </a:schemeClr>
                    </a:gs>
                  </a:gsLst>
                  <a:lin ang="5400000" scaled="0"/>
                </a:gradFill>
                <a:latin typeface="Vivaldi" pitchFamily="66" charset="0"/>
                <a:cs typeface="Consolas" pitchFamily="49" charset="0"/>
              </a:rPr>
              <a:t>4:2.</a:t>
            </a:r>
            <a:endParaRPr lang="es-ES" sz="3200" b="1" i="1" spc="50" dirty="0">
              <a:ln w="0">
                <a:noFill/>
              </a:ln>
              <a:gradFill>
                <a:gsLst>
                  <a:gs pos="22000">
                    <a:srgbClr val="C00000">
                      <a:lumMod val="100000"/>
                    </a:srgbClr>
                  </a:gs>
                  <a:gs pos="82000">
                    <a:schemeClr val="accent2">
                      <a:shade val="45000"/>
                      <a:satMod val="165000"/>
                      <a:lumMod val="0"/>
                    </a:schemeClr>
                  </a:gs>
                </a:gsLst>
                <a:lin ang="5400000" scaled="0"/>
              </a:gradFill>
              <a:effectLst/>
              <a:latin typeface="Myriad Pro" pitchFamily="34" charset="0"/>
              <a:cs typeface="Consolas" pitchFamily="49" charset="0"/>
            </a:endParaRPr>
          </a:p>
        </p:txBody>
      </p:sp>
      <p:sp>
        <p:nvSpPr>
          <p:cNvPr id="6" name="Rectangle 3"/>
          <p:cNvSpPr>
            <a:spLocks noChangeArrowheads="1"/>
          </p:cNvSpPr>
          <p:nvPr/>
        </p:nvSpPr>
        <p:spPr bwMode="auto">
          <a:xfrm>
            <a:off x="107504" y="3465004"/>
            <a:ext cx="5796644" cy="129614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FFC000"/>
              </a:contourClr>
            </a:sp3d>
          </a:bodyPr>
          <a:lstStyle/>
          <a:p>
            <a:r>
              <a:rPr lang="fr-FR"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Vous n'ajouterez rien à ce que je vous prescris, et vous n'en retrancherez rien; mais vous observerez les commandements de l'Éternel, votre Dieu, tels que je vous les prescris. »</a:t>
            </a: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34765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1000"/>
                                        <p:tgtEl>
                                          <p:spTgt spid="4">
                                            <p:txEl>
                                              <p:pRg st="0" end="0"/>
                                            </p:txEl>
                                          </p:spTgt>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3000"/>
                                        <p:tgtEl>
                                          <p:spTgt spid="6"/>
                                        </p:tgtEl>
                                      </p:cBhvr>
                                    </p:animEffect>
                                  </p:childTnLst>
                                </p:cTn>
                              </p:par>
                            </p:childTnLst>
                          </p:cTn>
                        </p:par>
                        <p:par>
                          <p:cTn id="12" fill="hold">
                            <p:stCondLst>
                              <p:cond delay="40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J:\Mis Docs\_Multimedia IMS\Curso Biblico PPS\Tema 12\tema 12 iglesi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 y="0"/>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107504" y="728700"/>
            <a:ext cx="6696744" cy="5256584"/>
          </a:xfrm>
          <a:prstGeom prst="rect">
            <a:avLst/>
          </a:prstGeom>
          <a:noFill/>
          <a:ln>
            <a:noFill/>
          </a:ln>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lstStyle/>
          <a:p>
            <a:pPr marL="514350" indent="-514350">
              <a:buAutoNum type="alphaLcParenR"/>
            </a:pPr>
            <a:r>
              <a:rPr lang="fr-FR" sz="3600" b="1" i="1" spc="50" dirty="0" smtClean="0">
                <a:ln w="0">
                  <a:noFill/>
                </a:ln>
                <a:gradFill>
                  <a:gsLst>
                    <a:gs pos="22000">
                      <a:srgbClr val="C00000">
                        <a:lumMod val="100000"/>
                      </a:srgbClr>
                    </a:gs>
                    <a:gs pos="82000">
                      <a:schemeClr val="accent2">
                        <a:shade val="45000"/>
                        <a:satMod val="165000"/>
                        <a:lumMod val="0"/>
                      </a:schemeClr>
                    </a:gs>
                  </a:gsLst>
                  <a:lin ang="5400000" scaled="0"/>
                </a:gradFill>
                <a:latin typeface="Vivaldi" pitchFamily="66" charset="0"/>
                <a:cs typeface="Consolas" pitchFamily="49" charset="0"/>
              </a:rPr>
              <a:t>Dieu </a:t>
            </a:r>
            <a:r>
              <a:rPr lang="fr-FR" sz="3600" b="1" i="1" spc="50" dirty="0">
                <a:ln w="0">
                  <a:noFill/>
                </a:ln>
                <a:gradFill>
                  <a:gsLst>
                    <a:gs pos="22000">
                      <a:srgbClr val="C00000">
                        <a:lumMod val="100000"/>
                      </a:srgbClr>
                    </a:gs>
                    <a:gs pos="82000">
                      <a:schemeClr val="accent2">
                        <a:shade val="45000"/>
                        <a:satMod val="165000"/>
                        <a:lumMod val="0"/>
                      </a:schemeClr>
                    </a:gs>
                  </a:gsLst>
                  <a:lin ang="5400000" scaled="0"/>
                </a:gradFill>
                <a:latin typeface="Vivaldi" pitchFamily="66" charset="0"/>
                <a:cs typeface="Consolas" pitchFamily="49" charset="0"/>
              </a:rPr>
              <a:t>ne permet aucun changement à sa loi. Deutéronome 4 : 2. </a:t>
            </a:r>
            <a:endParaRPr lang="fr-FR" sz="3600" b="1" i="1" spc="50" dirty="0" smtClean="0">
              <a:ln w="0">
                <a:noFill/>
              </a:ln>
              <a:gradFill>
                <a:gsLst>
                  <a:gs pos="22000">
                    <a:srgbClr val="C00000">
                      <a:lumMod val="100000"/>
                    </a:srgbClr>
                  </a:gs>
                  <a:gs pos="82000">
                    <a:schemeClr val="accent2">
                      <a:shade val="45000"/>
                      <a:satMod val="165000"/>
                      <a:lumMod val="0"/>
                    </a:schemeClr>
                  </a:gs>
                </a:gsLst>
                <a:lin ang="5400000" scaled="0"/>
              </a:gradFill>
              <a:latin typeface="Vivaldi" pitchFamily="66" charset="0"/>
              <a:cs typeface="Consolas" pitchFamily="49" charset="0"/>
            </a:endParaRPr>
          </a:p>
          <a:p>
            <a:r>
              <a:rPr lang="fr-FR" sz="3600" b="1" i="1" spc="50" dirty="0" smtClean="0">
                <a:ln w="0">
                  <a:noFill/>
                </a:ln>
                <a:gradFill>
                  <a:gsLst>
                    <a:gs pos="22000">
                      <a:srgbClr val="C00000">
                        <a:lumMod val="100000"/>
                      </a:srgbClr>
                    </a:gs>
                    <a:gs pos="82000">
                      <a:schemeClr val="accent2">
                        <a:shade val="45000"/>
                        <a:satMod val="165000"/>
                        <a:lumMod val="0"/>
                      </a:schemeClr>
                    </a:gs>
                  </a:gsLst>
                  <a:lin ang="5400000" scaled="0"/>
                </a:gradFill>
                <a:latin typeface="Vivaldi" pitchFamily="66" charset="0"/>
                <a:cs typeface="Consolas" pitchFamily="49" charset="0"/>
              </a:rPr>
              <a:t>b</a:t>
            </a:r>
            <a:r>
              <a:rPr lang="fr-FR" sz="3600" b="1" i="1" spc="50" dirty="0">
                <a:ln w="0">
                  <a:noFill/>
                </a:ln>
                <a:gradFill>
                  <a:gsLst>
                    <a:gs pos="22000">
                      <a:srgbClr val="C00000">
                        <a:lumMod val="100000"/>
                      </a:srgbClr>
                    </a:gs>
                    <a:gs pos="82000">
                      <a:schemeClr val="accent2">
                        <a:shade val="45000"/>
                        <a:satMod val="165000"/>
                        <a:lumMod val="0"/>
                      </a:schemeClr>
                    </a:gs>
                  </a:gsLst>
                  <a:lin ang="5400000" scaled="0"/>
                </a:gradFill>
                <a:latin typeface="Vivaldi" pitchFamily="66" charset="0"/>
                <a:cs typeface="Consolas" pitchFamily="49" charset="0"/>
              </a:rPr>
              <a:t>)  Même pas un iota ne peut être changé. </a:t>
            </a:r>
            <a:r>
              <a:rPr lang="fr-FR" sz="3600" b="1" i="1" spc="50" dirty="0" smtClean="0">
                <a:ln w="0">
                  <a:noFill/>
                </a:ln>
                <a:gradFill>
                  <a:gsLst>
                    <a:gs pos="22000">
                      <a:srgbClr val="C00000">
                        <a:lumMod val="100000"/>
                      </a:srgbClr>
                    </a:gs>
                    <a:gs pos="82000">
                      <a:schemeClr val="accent2">
                        <a:shade val="45000"/>
                        <a:satMod val="165000"/>
                        <a:lumMod val="0"/>
                      </a:schemeClr>
                    </a:gs>
                  </a:gsLst>
                  <a:lin ang="5400000" scaled="0"/>
                </a:gradFill>
                <a:latin typeface="Vivaldi" pitchFamily="66" charset="0"/>
                <a:cs typeface="Consolas" pitchFamily="49" charset="0"/>
              </a:rPr>
              <a:t>Matthieu 5 : 17-19.</a:t>
            </a:r>
            <a:endParaRPr lang="fr-FR" sz="3600" b="1" i="1" spc="50" dirty="0">
              <a:ln w="0">
                <a:noFill/>
              </a:ln>
              <a:gradFill>
                <a:gsLst>
                  <a:gs pos="22000">
                    <a:srgbClr val="C00000">
                      <a:lumMod val="100000"/>
                    </a:srgbClr>
                  </a:gs>
                  <a:gs pos="82000">
                    <a:schemeClr val="accent2">
                      <a:shade val="45000"/>
                      <a:satMod val="165000"/>
                      <a:lumMod val="0"/>
                    </a:schemeClr>
                  </a:gs>
                </a:gsLst>
                <a:lin ang="5400000" scaled="0"/>
              </a:gradFill>
              <a:latin typeface="Vivaldi" pitchFamily="66" charset="0"/>
              <a:cs typeface="Consolas" pitchFamily="49" charset="0"/>
            </a:endParaRP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215516" y="4149080"/>
            <a:ext cx="5832648" cy="129614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FFC000"/>
              </a:contourClr>
            </a:sp3d>
          </a:bodyPr>
          <a:lstStyle/>
          <a:p>
            <a:r>
              <a:rPr lang="fr-FR"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Car, je vous le dis en vérité, tant que le ciel et la terre ne passeront point, il ne disparaîtra pas de la loi un seul iota ou un seul trait de lettre, jusqu'à ce que tout soit arrivé. »</a:t>
            </a:r>
          </a:p>
        </p:txBody>
      </p:sp>
    </p:spTree>
    <p:extLst>
      <p:ext uri="{BB962C8B-B14F-4D97-AF65-F5344CB8AC3E}">
        <p14:creationId xmlns:p14="http://schemas.microsoft.com/office/powerpoint/2010/main" val="39057903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000"/>
                                        <p:tgtEl>
                                          <p:spTgt spid="5"/>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J:\Mis Docs\_Multimedia IMS\Curso Biblico PPS\Tema 12\tema 12 iglesi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 y="0"/>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107504" y="404664"/>
            <a:ext cx="6696744" cy="5256584"/>
          </a:xfrm>
          <a:prstGeom prst="rect">
            <a:avLst/>
          </a:prstGeom>
          <a:noFill/>
          <a:ln>
            <a:noFill/>
          </a:ln>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lstStyle/>
          <a:p>
            <a:pPr marL="514350" indent="-514350">
              <a:buAutoNum type="alphaLcParenR"/>
            </a:pPr>
            <a:r>
              <a:rPr lang="fr-FR" sz="3200" b="1" i="1" spc="50" dirty="0" smtClean="0">
                <a:ln w="0">
                  <a:noFill/>
                </a:ln>
                <a:gradFill>
                  <a:gsLst>
                    <a:gs pos="22000">
                      <a:srgbClr val="C00000">
                        <a:lumMod val="100000"/>
                      </a:srgbClr>
                    </a:gs>
                    <a:gs pos="82000">
                      <a:schemeClr val="accent2">
                        <a:shade val="45000"/>
                        <a:satMod val="165000"/>
                        <a:lumMod val="0"/>
                      </a:schemeClr>
                    </a:gs>
                  </a:gsLst>
                  <a:lin ang="5400000" scaled="0"/>
                </a:gradFill>
                <a:latin typeface="Vivaldi" pitchFamily="66" charset="0"/>
                <a:cs typeface="Consolas" pitchFamily="49" charset="0"/>
              </a:rPr>
              <a:t>Dieu </a:t>
            </a:r>
            <a:r>
              <a:rPr lang="fr-FR" sz="3200" b="1" i="1" spc="50" dirty="0">
                <a:ln w="0">
                  <a:noFill/>
                </a:ln>
                <a:gradFill>
                  <a:gsLst>
                    <a:gs pos="22000">
                      <a:srgbClr val="C00000">
                        <a:lumMod val="100000"/>
                      </a:srgbClr>
                    </a:gs>
                    <a:gs pos="82000">
                      <a:schemeClr val="accent2">
                        <a:shade val="45000"/>
                        <a:satMod val="165000"/>
                        <a:lumMod val="0"/>
                      </a:schemeClr>
                    </a:gs>
                  </a:gsLst>
                  <a:lin ang="5400000" scaled="0"/>
                </a:gradFill>
                <a:latin typeface="Vivaldi" pitchFamily="66" charset="0"/>
                <a:cs typeface="Consolas" pitchFamily="49" charset="0"/>
              </a:rPr>
              <a:t>ne permet aucun changement à sa loi</a:t>
            </a:r>
            <a:r>
              <a:rPr lang="fr-FR" sz="2400" b="1" i="1" spc="50" dirty="0">
                <a:ln w="0">
                  <a:noFill/>
                </a:ln>
                <a:gradFill>
                  <a:gsLst>
                    <a:gs pos="22000">
                      <a:srgbClr val="C00000">
                        <a:lumMod val="100000"/>
                      </a:srgbClr>
                    </a:gs>
                    <a:gs pos="82000">
                      <a:schemeClr val="accent2">
                        <a:shade val="45000"/>
                        <a:satMod val="165000"/>
                        <a:lumMod val="0"/>
                      </a:schemeClr>
                    </a:gs>
                  </a:gsLst>
                  <a:lin ang="5400000" scaled="0"/>
                </a:gradFill>
                <a:latin typeface="Vivaldi" pitchFamily="66" charset="0"/>
                <a:cs typeface="Consolas" pitchFamily="49" charset="0"/>
              </a:rPr>
              <a:t>. Deutéronome 4 : 2. </a:t>
            </a:r>
            <a:endParaRPr lang="fr-FR" sz="3200" b="1" i="1" spc="50" dirty="0">
              <a:ln w="0">
                <a:noFill/>
              </a:ln>
              <a:gradFill>
                <a:gsLst>
                  <a:gs pos="22000">
                    <a:srgbClr val="C00000">
                      <a:lumMod val="100000"/>
                    </a:srgbClr>
                  </a:gs>
                  <a:gs pos="82000">
                    <a:schemeClr val="accent2">
                      <a:shade val="45000"/>
                      <a:satMod val="165000"/>
                      <a:lumMod val="0"/>
                    </a:schemeClr>
                  </a:gs>
                </a:gsLst>
                <a:lin ang="5400000" scaled="0"/>
              </a:gradFill>
              <a:latin typeface="Vivaldi" pitchFamily="66" charset="0"/>
              <a:cs typeface="Consolas" pitchFamily="49" charset="0"/>
            </a:endParaRPr>
          </a:p>
          <a:p>
            <a:pPr marL="514350" indent="-514350">
              <a:buAutoNum type="alphaLcParenR"/>
            </a:pPr>
            <a:r>
              <a:rPr lang="fr-FR" sz="3200" b="1" i="1" spc="50" dirty="0" smtClean="0">
                <a:ln w="0">
                  <a:noFill/>
                </a:ln>
                <a:gradFill>
                  <a:gsLst>
                    <a:gs pos="22000">
                      <a:srgbClr val="C00000">
                        <a:lumMod val="100000"/>
                      </a:srgbClr>
                    </a:gs>
                    <a:gs pos="82000">
                      <a:schemeClr val="accent2">
                        <a:shade val="45000"/>
                        <a:satMod val="165000"/>
                        <a:lumMod val="0"/>
                      </a:schemeClr>
                    </a:gs>
                  </a:gsLst>
                  <a:lin ang="5400000" scaled="0"/>
                </a:gradFill>
                <a:latin typeface="Vivaldi" pitchFamily="66" charset="0"/>
                <a:cs typeface="Consolas" pitchFamily="49" charset="0"/>
              </a:rPr>
              <a:t>Même </a:t>
            </a:r>
            <a:r>
              <a:rPr lang="fr-FR" sz="3200" b="1" i="1" spc="50" dirty="0">
                <a:ln w="0">
                  <a:noFill/>
                </a:ln>
                <a:gradFill>
                  <a:gsLst>
                    <a:gs pos="22000">
                      <a:srgbClr val="C00000">
                        <a:lumMod val="100000"/>
                      </a:srgbClr>
                    </a:gs>
                    <a:gs pos="82000">
                      <a:schemeClr val="accent2">
                        <a:shade val="45000"/>
                        <a:satMod val="165000"/>
                        <a:lumMod val="0"/>
                      </a:schemeClr>
                    </a:gs>
                  </a:gsLst>
                  <a:lin ang="5400000" scaled="0"/>
                </a:gradFill>
                <a:latin typeface="Vivaldi" pitchFamily="66" charset="0"/>
                <a:cs typeface="Consolas" pitchFamily="49" charset="0"/>
              </a:rPr>
              <a:t>pas un iota ne peut être changé. </a:t>
            </a:r>
            <a:r>
              <a:rPr lang="fr-FR" sz="2400" b="1" i="1" spc="50" dirty="0">
                <a:ln w="0">
                  <a:noFill/>
                </a:ln>
                <a:gradFill>
                  <a:gsLst>
                    <a:gs pos="22000">
                      <a:srgbClr val="C00000">
                        <a:lumMod val="100000"/>
                      </a:srgbClr>
                    </a:gs>
                    <a:gs pos="82000">
                      <a:schemeClr val="accent2">
                        <a:shade val="45000"/>
                        <a:satMod val="165000"/>
                        <a:lumMod val="0"/>
                      </a:schemeClr>
                    </a:gs>
                  </a:gsLst>
                  <a:lin ang="5400000" scaled="0"/>
                </a:gradFill>
                <a:latin typeface="Vivaldi" pitchFamily="66" charset="0"/>
                <a:cs typeface="Consolas" pitchFamily="49" charset="0"/>
              </a:rPr>
              <a:t>Matthieu 5 : 17-19.</a:t>
            </a:r>
            <a:endParaRPr lang="fr-FR" sz="3200" b="1" i="1" spc="50" dirty="0">
              <a:ln w="0">
                <a:noFill/>
              </a:ln>
              <a:gradFill>
                <a:gsLst>
                  <a:gs pos="22000">
                    <a:srgbClr val="C00000">
                      <a:lumMod val="100000"/>
                    </a:srgbClr>
                  </a:gs>
                  <a:gs pos="82000">
                    <a:schemeClr val="accent2">
                      <a:shade val="45000"/>
                      <a:satMod val="165000"/>
                      <a:lumMod val="0"/>
                    </a:schemeClr>
                  </a:gs>
                </a:gsLst>
                <a:lin ang="5400000" scaled="0"/>
              </a:gradFill>
              <a:latin typeface="Vivaldi" pitchFamily="66" charset="0"/>
              <a:cs typeface="Consolas" pitchFamily="49" charset="0"/>
            </a:endParaRPr>
          </a:p>
          <a:p>
            <a:pPr marL="514350" indent="-514350">
              <a:buAutoNum type="alphaLcParenR"/>
            </a:pPr>
            <a:r>
              <a:rPr lang="fr-FR" sz="3200" b="1" i="1" spc="50" dirty="0" smtClean="0">
                <a:ln w="0">
                  <a:noFill/>
                </a:ln>
                <a:gradFill>
                  <a:gsLst>
                    <a:gs pos="22000">
                      <a:srgbClr val="C00000">
                        <a:lumMod val="100000"/>
                      </a:srgbClr>
                    </a:gs>
                    <a:gs pos="82000">
                      <a:schemeClr val="accent2">
                        <a:shade val="45000"/>
                        <a:satMod val="165000"/>
                        <a:lumMod val="0"/>
                      </a:schemeClr>
                    </a:gs>
                  </a:gsLst>
                  <a:lin ang="5400000" scaled="0"/>
                </a:gradFill>
                <a:latin typeface="Vivaldi" pitchFamily="66" charset="0"/>
                <a:cs typeface="Consolas" pitchFamily="49" charset="0"/>
              </a:rPr>
              <a:t>Il </a:t>
            </a:r>
            <a:r>
              <a:rPr lang="fr-FR" sz="3200" b="1" i="1" spc="50" dirty="0">
                <a:ln w="0">
                  <a:noFill/>
                </a:ln>
                <a:gradFill>
                  <a:gsLst>
                    <a:gs pos="22000">
                      <a:srgbClr val="C00000">
                        <a:lumMod val="100000"/>
                      </a:srgbClr>
                    </a:gs>
                    <a:gs pos="82000">
                      <a:schemeClr val="accent2">
                        <a:shade val="45000"/>
                        <a:satMod val="165000"/>
                        <a:lumMod val="0"/>
                      </a:schemeClr>
                    </a:gs>
                  </a:gsLst>
                  <a:lin ang="5400000" scaled="0"/>
                </a:gradFill>
                <a:latin typeface="Vivaldi" pitchFamily="66" charset="0"/>
                <a:cs typeface="Consolas" pitchFamily="49" charset="0"/>
              </a:rPr>
              <a:t>n’y a aucune raison d’améliorer ou de changer quelque chose dans la loi</a:t>
            </a:r>
            <a:r>
              <a:rPr lang="fr-FR" sz="3200" b="1" i="1" spc="50" dirty="0" smtClean="0">
                <a:ln w="0">
                  <a:noFill/>
                </a:ln>
                <a:gradFill>
                  <a:gsLst>
                    <a:gs pos="22000">
                      <a:srgbClr val="C00000">
                        <a:lumMod val="100000"/>
                      </a:srgbClr>
                    </a:gs>
                    <a:gs pos="82000">
                      <a:schemeClr val="accent2">
                        <a:shade val="45000"/>
                        <a:satMod val="165000"/>
                        <a:lumMod val="0"/>
                      </a:schemeClr>
                    </a:gs>
                  </a:gsLst>
                  <a:lin ang="5400000" scaled="0"/>
                </a:gradFill>
                <a:latin typeface="Vivaldi" pitchFamily="66" charset="0"/>
                <a:cs typeface="Consolas" pitchFamily="49" charset="0"/>
              </a:rPr>
              <a:t>.</a:t>
            </a:r>
            <a:br>
              <a:rPr lang="fr-FR" sz="3200" b="1" i="1" spc="50" dirty="0" smtClean="0">
                <a:ln w="0">
                  <a:noFill/>
                </a:ln>
                <a:gradFill>
                  <a:gsLst>
                    <a:gs pos="22000">
                      <a:srgbClr val="C00000">
                        <a:lumMod val="100000"/>
                      </a:srgbClr>
                    </a:gs>
                    <a:gs pos="82000">
                      <a:schemeClr val="accent2">
                        <a:shade val="45000"/>
                        <a:satMod val="165000"/>
                        <a:lumMod val="0"/>
                      </a:schemeClr>
                    </a:gs>
                  </a:gsLst>
                  <a:lin ang="5400000" scaled="0"/>
                </a:gradFill>
                <a:latin typeface="Vivaldi" pitchFamily="66" charset="0"/>
                <a:cs typeface="Consolas" pitchFamily="49" charset="0"/>
              </a:rPr>
            </a:br>
            <a:r>
              <a:rPr lang="fr-FR" sz="2400" b="1" i="1" spc="50" dirty="0" smtClean="0">
                <a:ln w="0">
                  <a:noFill/>
                </a:ln>
                <a:gradFill>
                  <a:gsLst>
                    <a:gs pos="22000">
                      <a:srgbClr val="C00000">
                        <a:lumMod val="100000"/>
                      </a:srgbClr>
                    </a:gs>
                    <a:gs pos="82000">
                      <a:schemeClr val="accent2">
                        <a:shade val="45000"/>
                        <a:satMod val="165000"/>
                        <a:lumMod val="0"/>
                      </a:schemeClr>
                    </a:gs>
                  </a:gsLst>
                  <a:lin ang="5400000" scaled="0"/>
                </a:gradFill>
                <a:latin typeface="Vivaldi" pitchFamily="66" charset="0"/>
                <a:cs typeface="Consolas" pitchFamily="49" charset="0"/>
              </a:rPr>
              <a:t> </a:t>
            </a:r>
            <a:endParaRPr lang="es-ES" sz="1400" b="1" i="1" spc="50" dirty="0" smtClean="0">
              <a:ln w="0">
                <a:noFill/>
              </a:ln>
              <a:gradFill>
                <a:gsLst>
                  <a:gs pos="22000">
                    <a:srgbClr val="C00000">
                      <a:lumMod val="100000"/>
                    </a:srgbClr>
                  </a:gs>
                  <a:gs pos="82000">
                    <a:schemeClr val="accent2">
                      <a:shade val="45000"/>
                      <a:satMod val="165000"/>
                      <a:lumMod val="0"/>
                    </a:schemeClr>
                  </a:gs>
                </a:gsLst>
                <a:lin ang="5400000" scaled="0"/>
              </a:gradFill>
              <a:effectLst/>
              <a:latin typeface="Myriad Pro" pitchFamily="34" charset="0"/>
              <a:cs typeface="Consolas" pitchFamily="49" charset="0"/>
            </a:endParaRPr>
          </a:p>
          <a:p>
            <a:r>
              <a:rPr lang="fr-FR" sz="4000" b="1" i="1" spc="50" dirty="0" smtClean="0">
                <a:ln w="0">
                  <a:noFill/>
                </a:ln>
                <a:gradFill>
                  <a:gsLst>
                    <a:gs pos="22000">
                      <a:srgbClr val="C00000">
                        <a:lumMod val="100000"/>
                      </a:srgbClr>
                    </a:gs>
                    <a:gs pos="82000">
                      <a:schemeClr val="accent2">
                        <a:shade val="45000"/>
                        <a:satMod val="165000"/>
                        <a:lumMod val="0"/>
                      </a:schemeClr>
                    </a:gs>
                  </a:gsLst>
                  <a:lin ang="5400000" scaled="0"/>
                </a:gradFill>
                <a:latin typeface="Myriad Pro" pitchFamily="34" charset="0"/>
                <a:cs typeface="Consolas" pitchFamily="49" charset="0"/>
              </a:rPr>
              <a:t>Mais </a:t>
            </a:r>
            <a:r>
              <a:rPr lang="fr-FR" sz="4000" b="1" i="1" spc="50" dirty="0">
                <a:ln w="0">
                  <a:noFill/>
                </a:ln>
                <a:gradFill>
                  <a:gsLst>
                    <a:gs pos="22000">
                      <a:srgbClr val="C00000">
                        <a:lumMod val="100000"/>
                      </a:srgbClr>
                    </a:gs>
                    <a:gs pos="82000">
                      <a:schemeClr val="accent2">
                        <a:shade val="45000"/>
                        <a:satMod val="165000"/>
                        <a:lumMod val="0"/>
                      </a:schemeClr>
                    </a:gs>
                  </a:gsLst>
                  <a:lin ang="5400000" scaled="0"/>
                </a:gradFill>
                <a:latin typeface="Myriad Pro" pitchFamily="34" charset="0"/>
                <a:cs typeface="Consolas" pitchFamily="49" charset="0"/>
              </a:rPr>
              <a:t>à quelle loi les versets ci-dessus se réfèrent-ils ?</a:t>
            </a:r>
          </a:p>
          <a:p>
            <a:endParaRPr lang="es-ES" sz="4000" b="1" i="1" spc="50" dirty="0">
              <a:ln w="0">
                <a:noFill/>
              </a:ln>
              <a:gradFill>
                <a:gsLst>
                  <a:gs pos="22000">
                    <a:srgbClr val="C00000">
                      <a:lumMod val="100000"/>
                    </a:srgbClr>
                  </a:gs>
                  <a:gs pos="82000">
                    <a:schemeClr val="accent2">
                      <a:shade val="45000"/>
                      <a:satMod val="165000"/>
                      <a:lumMod val="0"/>
                    </a:schemeClr>
                  </a:gs>
                </a:gsLst>
                <a:lin ang="5400000" scaled="0"/>
              </a:gradFill>
              <a:effectLst/>
              <a:latin typeface="Myriad Pro" pitchFamily="34" charset="0"/>
              <a:cs typeface="Consolas" pitchFamily="49" charset="0"/>
            </a:endParaRPr>
          </a:p>
        </p:txBody>
      </p:sp>
    </p:spTree>
    <p:extLst>
      <p:ext uri="{BB962C8B-B14F-4D97-AF65-F5344CB8AC3E}">
        <p14:creationId xmlns:p14="http://schemas.microsoft.com/office/powerpoint/2010/main" val="128802654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wipe(left)">
                                      <p:cBhvr>
                                        <p:cTn id="7" dur="1000"/>
                                        <p:tgtEl>
                                          <p:spTgt spid="4">
                                            <p:txEl>
                                              <p:pRg st="2" end="2"/>
                                            </p:txEl>
                                          </p:spTgt>
                                        </p:tgtEl>
                                      </p:cBhvr>
                                    </p:animEffect>
                                  </p:childTnLst>
                                </p:cTn>
                              </p:par>
                            </p:childTnLst>
                          </p:cTn>
                        </p:par>
                        <p:par>
                          <p:cTn id="8" fill="hold">
                            <p:stCondLst>
                              <p:cond delay="1000"/>
                            </p:stCondLst>
                            <p:childTnLst>
                              <p:par>
                                <p:cTn id="9" presetID="22" presetClass="entr" presetSubtype="1" fill="hold" grpId="0" nodeType="afterEffect">
                                  <p:stCondLst>
                                    <p:cond delay="500"/>
                                  </p:stCondLst>
                                  <p:childTnLst>
                                    <p:set>
                                      <p:cBhvr>
                                        <p:cTn id="10" dur="1" fill="hold">
                                          <p:stCondLst>
                                            <p:cond delay="0"/>
                                          </p:stCondLst>
                                        </p:cTn>
                                        <p:tgtEl>
                                          <p:spTgt spid="4">
                                            <p:txEl>
                                              <p:pRg st="3" end="3"/>
                                            </p:txEl>
                                          </p:spTgt>
                                        </p:tgtEl>
                                        <p:attrNameLst>
                                          <p:attrName>style.visibility</p:attrName>
                                        </p:attrNameLst>
                                      </p:cBhvr>
                                      <p:to>
                                        <p:strVal val="visible"/>
                                      </p:to>
                                    </p:set>
                                    <p:animEffect transition="in" filter="wipe(up)">
                                      <p:cBhvr>
                                        <p:cTn id="11" dur="1000"/>
                                        <p:tgtEl>
                                          <p:spTgt spid="4">
                                            <p:txEl>
                                              <p:pRg st="3" end="3"/>
                                            </p:txEl>
                                          </p:spTgt>
                                        </p:tgtEl>
                                      </p:cBhvr>
                                    </p:animEffect>
                                  </p:childTnLst>
                                </p:cTn>
                              </p:par>
                            </p:childTnLst>
                          </p:cTn>
                        </p:par>
                        <p:par>
                          <p:cTn id="12" fill="hold">
                            <p:stCondLst>
                              <p:cond delay="25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J:\Mis Docs\_Multimedia IMS\Curso Biblico PPS\Tema 12\tema 12 subs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264"/>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43508" y="1160748"/>
            <a:ext cx="8820980" cy="4185761"/>
          </a:xfrm>
          <a:prstGeom prst="rect">
            <a:avLst/>
          </a:prstGeom>
          <a:noFill/>
        </p:spPr>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endParaRPr lang="es-ES" sz="6600" b="1" dirty="0">
              <a:ln w="38100" cap="rnd" cmpd="sng">
                <a:solidFill>
                  <a:srgbClr val="FFC000"/>
                </a:solidFill>
                <a:prstDash val="solid"/>
                <a:round/>
              </a:ln>
              <a:effectLst>
                <a:outerShdw blurRad="127000" dist="101600" dir="2700000" algn="tl" rotWithShape="0">
                  <a:prstClr val="black">
                    <a:alpha val="60000"/>
                  </a:prstClr>
                </a:outerShdw>
              </a:effectLst>
              <a:latin typeface="Swis721 Blk BT" panose="020B0904030502020204" pitchFamily="34" charset="0"/>
              <a:ea typeface="Adobe Gothic Std B" pitchFamily="34" charset="-128"/>
            </a:endParaRPr>
          </a:p>
          <a:p>
            <a:pPr algn="ctr"/>
            <a:r>
              <a:rPr lang="es-ES" sz="6000" b="1" dirty="0">
                <a:ln w="38100" cap="rnd" cmpd="sng">
                  <a:solidFill>
                    <a:srgbClr val="FFC000"/>
                  </a:solidFill>
                  <a:prstDash val="solid"/>
                  <a:round/>
                </a:ln>
                <a:effectLst>
                  <a:outerShdw blurRad="127000" dist="101600" dir="2700000" algn="tl" rotWithShape="0">
                    <a:prstClr val="black">
                      <a:alpha val="60000"/>
                    </a:prstClr>
                  </a:outerShdw>
                </a:effectLst>
                <a:latin typeface="Swis721 Blk BT" panose="020B0904030502020204" pitchFamily="34" charset="0"/>
                <a:ea typeface="Adobe Gothic Std B" pitchFamily="34" charset="-128"/>
              </a:rPr>
              <a:t>LES DIX </a:t>
            </a:r>
            <a:r>
              <a:rPr lang="es-ES" sz="6000" b="1" dirty="0" smtClean="0">
                <a:ln w="38100" cap="rnd" cmpd="sng">
                  <a:solidFill>
                    <a:srgbClr val="FFC000"/>
                  </a:solidFill>
                  <a:prstDash val="solid"/>
                  <a:round/>
                </a:ln>
                <a:effectLst>
                  <a:outerShdw blurRad="127000" dist="101600" dir="2700000" algn="tl" rotWithShape="0">
                    <a:prstClr val="black">
                      <a:alpha val="60000"/>
                    </a:prstClr>
                  </a:outerShdw>
                </a:effectLst>
                <a:latin typeface="Swis721 Blk BT" panose="020B0904030502020204" pitchFamily="34" charset="0"/>
                <a:ea typeface="Adobe Gothic Std B" pitchFamily="34" charset="-128"/>
              </a:rPr>
              <a:t>COMMANDEMENTS, </a:t>
            </a:r>
          </a:p>
          <a:p>
            <a:pPr algn="ctr"/>
            <a:r>
              <a:rPr lang="fr-FR" sz="3600" b="1" dirty="0">
                <a:ln w="6350" cap="rnd" cmpd="sng">
                  <a:solidFill>
                    <a:srgbClr val="FFC000"/>
                  </a:solidFill>
                  <a:prstDash val="solid"/>
                  <a:round/>
                </a:ln>
                <a:solidFill>
                  <a:srgbClr val="C00000"/>
                </a:solidFill>
                <a:effectLst>
                  <a:outerShdw blurRad="127000" dist="101600" dir="2700000" algn="tl" rotWithShape="0">
                    <a:prstClr val="black">
                      <a:alpha val="60000"/>
                    </a:prstClr>
                  </a:outerShdw>
                </a:effectLst>
                <a:latin typeface="Swis721 Blk BT" panose="020B0904030502020204" pitchFamily="34" charset="0"/>
                <a:ea typeface="Adobe Gothic Std B" pitchFamily="34" charset="-128"/>
              </a:rPr>
              <a:t>Exactement comme ils ont été écrits par le doigt de </a:t>
            </a:r>
            <a:r>
              <a:rPr lang="fr-FR" sz="3600" b="1" dirty="0" smtClean="0">
                <a:ln w="6350" cap="rnd" cmpd="sng">
                  <a:solidFill>
                    <a:srgbClr val="FFC000"/>
                  </a:solidFill>
                  <a:prstDash val="solid"/>
                  <a:round/>
                </a:ln>
                <a:solidFill>
                  <a:srgbClr val="C00000"/>
                </a:solidFill>
                <a:effectLst>
                  <a:outerShdw blurRad="127000" dist="101600" dir="2700000" algn="tl" rotWithShape="0">
                    <a:prstClr val="black">
                      <a:alpha val="60000"/>
                    </a:prstClr>
                  </a:outerShdw>
                </a:effectLst>
                <a:latin typeface="Swis721 Blk BT" panose="020B0904030502020204" pitchFamily="34" charset="0"/>
                <a:ea typeface="Adobe Gothic Std B" pitchFamily="34" charset="-128"/>
              </a:rPr>
              <a:t>Dieu.</a:t>
            </a:r>
            <a:endParaRPr lang="es-ES" sz="6000" b="1" dirty="0">
              <a:ln w="6350" cap="rnd" cmpd="sng">
                <a:solidFill>
                  <a:srgbClr val="FFC000"/>
                </a:solidFill>
                <a:prstDash val="solid"/>
                <a:round/>
              </a:ln>
              <a:solidFill>
                <a:srgbClr val="C00000"/>
              </a:solidFill>
              <a:effectLst>
                <a:outerShdw blurRad="127000" dist="101600" dir="2700000" algn="tl" rotWithShape="0">
                  <a:prstClr val="black">
                    <a:alpha val="60000"/>
                  </a:prstClr>
                </a:outerShdw>
              </a:effectLst>
              <a:latin typeface="Swis721 Blk BT" panose="020B0904030502020204" pitchFamily="34" charset="0"/>
              <a:ea typeface="Adobe Gothic Std B" pitchFamily="34" charset="-128"/>
            </a:endParaRPr>
          </a:p>
        </p:txBody>
      </p:sp>
    </p:spTree>
    <p:extLst>
      <p:ext uri="{BB962C8B-B14F-4D97-AF65-F5344CB8AC3E}">
        <p14:creationId xmlns:p14="http://schemas.microsoft.com/office/powerpoint/2010/main" val="269369380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J:\Mis Docs\_Multimedia IMS\Curso Biblico PPS\Tema 12\tema 12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414"/>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461516" y="1880828"/>
            <a:ext cx="8220968" cy="2552127"/>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pPr algn="ctr"/>
            <a:r>
              <a:rPr lang="es-ES" sz="6600" b="1" dirty="0" err="1">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Qu’interdit</a:t>
            </a:r>
            <a:r>
              <a:rPr lang="es-ES" sz="66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 le premier </a:t>
            </a:r>
            <a:r>
              <a:rPr lang="es-ES" sz="6600" b="1" dirty="0" err="1">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commandement</a:t>
            </a:r>
            <a:r>
              <a:rPr lang="es-ES" sz="66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 ? </a:t>
            </a:r>
            <a:endParaRPr lang="en-US" sz="6600" b="1" u="none"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endParaRPr>
          </a:p>
        </p:txBody>
      </p:sp>
      <p:sp>
        <p:nvSpPr>
          <p:cNvPr id="5" name="Rectangle 18"/>
          <p:cNvSpPr>
            <a:spLocks noChangeArrowheads="1"/>
          </p:cNvSpPr>
          <p:nvPr/>
        </p:nvSpPr>
        <p:spPr bwMode="auto">
          <a:xfrm>
            <a:off x="1724509" y="653516"/>
            <a:ext cx="5688632" cy="5544616"/>
          </a:xfrm>
          <a:prstGeom prst="rect">
            <a:avLst/>
          </a:prstGeom>
          <a:noFill/>
          <a:ln>
            <a:noFill/>
          </a:ln>
          <a:effectLst>
            <a:softEdge rad="38100"/>
          </a:effectLst>
        </p:spPr>
        <p:txBody>
          <a:bodyPr lIns="360000" tIns="360000" rIns="360000" bIns="360000" anchor="ctr">
            <a:scene3d>
              <a:camera prst="orthographicFront"/>
              <a:lightRig rig="soft" dir="tl">
                <a:rot lat="0" lon="0" rev="0"/>
              </a:lightRig>
            </a:scene3d>
            <a:sp3d extrusionH="57150" contourW="25400" prstMaterial="matte">
              <a:bevelT w="215900" h="215900"/>
              <a:contourClr>
                <a:schemeClr val="accent2">
                  <a:tint val="20000"/>
                </a:schemeClr>
              </a:contourClr>
            </a:sp3d>
          </a:bodyPr>
          <a:lstStyle/>
          <a:p>
            <a:pPr algn="ctr"/>
            <a:r>
              <a:rPr lang="es-ES" sz="40000" b="1" u="none" spc="50" dirty="0" smtClean="0">
                <a:ln w="11430"/>
                <a:solidFill>
                  <a:srgbClr val="FF0000"/>
                </a:solidFill>
                <a:effectLst>
                  <a:glow rad="304800">
                    <a:schemeClr val="bg1">
                      <a:alpha val="26000"/>
                    </a:schemeClr>
                  </a:glow>
                  <a:outerShdw blurRad="76200" dist="50800" dir="5400000" algn="tl" rotWithShape="0">
                    <a:srgbClr val="000000">
                      <a:alpha val="65000"/>
                    </a:srgbClr>
                  </a:outerShdw>
                </a:effectLst>
                <a:latin typeface="Verdana" pitchFamily="34" charset="0"/>
                <a:ea typeface="Verdana" pitchFamily="34" charset="0"/>
                <a:cs typeface="Verdana" pitchFamily="34" charset="0"/>
              </a:rPr>
              <a:t>1</a:t>
            </a:r>
            <a:endParaRPr lang="es-ES" sz="40000" b="1" u="none" spc="50" dirty="0">
              <a:ln w="11430"/>
              <a:solidFill>
                <a:srgbClr val="FF0000"/>
              </a:solidFill>
              <a:effectLst>
                <a:glow rad="304800">
                  <a:schemeClr val="bg1">
                    <a:alpha val="26000"/>
                  </a:schemeClr>
                </a:glow>
                <a:outerShdw blurRad="76200" dist="50800" dir="5400000" algn="tl" rotWithShape="0">
                  <a:srgbClr val="000000">
                    <a:alpha val="65000"/>
                  </a:srgbClr>
                </a:outerShdw>
              </a:effectLst>
              <a:latin typeface="Verdana" pitchFamily="34" charset="0"/>
              <a:ea typeface="Verdana" pitchFamily="34" charset="0"/>
              <a:cs typeface="Verdana" pitchFamily="34" charset="0"/>
            </a:endParaRP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83837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500"/>
                                        <p:tgtEl>
                                          <p:spTgt spid="4"/>
                                        </p:tgtEl>
                                      </p:cBhvr>
                                    </p:animEffect>
                                  </p:childTnLst>
                                </p:cTn>
                              </p:par>
                              <p:par>
                                <p:cTn id="8" presetID="53" presetClass="entr" presetSubtype="16" fill="hold" grpId="0" nodeType="withEffect">
                                  <p:stCondLst>
                                    <p:cond delay="1500"/>
                                  </p:stCondLst>
                                  <p:childTnLst>
                                    <p:set>
                                      <p:cBhvr>
                                        <p:cTn id="9" dur="1" fill="hold">
                                          <p:stCondLst>
                                            <p:cond delay="0"/>
                                          </p:stCondLst>
                                        </p:cTn>
                                        <p:tgtEl>
                                          <p:spTgt spid="5"/>
                                        </p:tgtEl>
                                        <p:attrNameLst>
                                          <p:attrName>style.visibility</p:attrName>
                                        </p:attrNameLst>
                                      </p:cBhvr>
                                      <p:to>
                                        <p:strVal val="visible"/>
                                      </p:to>
                                    </p:set>
                                    <p:anim calcmode="lin" valueType="num">
                                      <p:cBhvr>
                                        <p:cTn id="10" dur="3000" fill="hold"/>
                                        <p:tgtEl>
                                          <p:spTgt spid="5"/>
                                        </p:tgtEl>
                                        <p:attrNameLst>
                                          <p:attrName>ppt_w</p:attrName>
                                        </p:attrNameLst>
                                      </p:cBhvr>
                                      <p:tavLst>
                                        <p:tav tm="0">
                                          <p:val>
                                            <p:fltVal val="0"/>
                                          </p:val>
                                        </p:tav>
                                        <p:tav tm="100000">
                                          <p:val>
                                            <p:strVal val="#ppt_w"/>
                                          </p:val>
                                        </p:tav>
                                      </p:tavLst>
                                    </p:anim>
                                    <p:anim calcmode="lin" valueType="num">
                                      <p:cBhvr>
                                        <p:cTn id="11" dur="3000" fill="hold"/>
                                        <p:tgtEl>
                                          <p:spTgt spid="5"/>
                                        </p:tgtEl>
                                        <p:attrNameLst>
                                          <p:attrName>ppt_h</p:attrName>
                                        </p:attrNameLst>
                                      </p:cBhvr>
                                      <p:tavLst>
                                        <p:tav tm="0">
                                          <p:val>
                                            <p:fltVal val="0"/>
                                          </p:val>
                                        </p:tav>
                                        <p:tav tm="100000">
                                          <p:val>
                                            <p:strVal val="#ppt_h"/>
                                          </p:val>
                                        </p:tav>
                                      </p:tavLst>
                                    </p:anim>
                                    <p:animEffect transition="in" filter="fade">
                                      <p:cBhvr>
                                        <p:cTn id="12" dur="3000"/>
                                        <p:tgtEl>
                                          <p:spTgt spid="5"/>
                                        </p:tgtEl>
                                      </p:cBhvr>
                                    </p:animEffect>
                                  </p:childTnLst>
                                </p:cTn>
                              </p:par>
                            </p:childTnLst>
                          </p:cTn>
                        </p:par>
                        <p:par>
                          <p:cTn id="13" fill="hold">
                            <p:stCondLst>
                              <p:cond delay="4500"/>
                            </p:stCondLst>
                            <p:childTnLst>
                              <p:par>
                                <p:cTn id="14" presetID="6" presetClass="emph" presetSubtype="0" fill="hold" grpId="1" nodeType="afterEffect">
                                  <p:stCondLst>
                                    <p:cond delay="0"/>
                                  </p:stCondLst>
                                  <p:childTnLst>
                                    <p:animScale>
                                      <p:cBhvr>
                                        <p:cTn id="15" dur="3500" fill="hold"/>
                                        <p:tgtEl>
                                          <p:spTgt spid="5"/>
                                        </p:tgtEl>
                                      </p:cBhvr>
                                      <p:by x="400000" y="400000"/>
                                    </p:animScale>
                                  </p:childTnLst>
                                </p:cTn>
                              </p:par>
                              <p:par>
                                <p:cTn id="16" presetID="10" presetClass="exit" presetSubtype="0" fill="hold" grpId="2" nodeType="withEffect">
                                  <p:stCondLst>
                                    <p:cond delay="0"/>
                                  </p:stCondLst>
                                  <p:childTnLst>
                                    <p:animEffect transition="out" filter="fade">
                                      <p:cBhvr>
                                        <p:cTn id="17" dur="3000"/>
                                        <p:tgtEl>
                                          <p:spTgt spid="5"/>
                                        </p:tgtEl>
                                      </p:cBhvr>
                                    </p:animEffect>
                                    <p:set>
                                      <p:cBhvr>
                                        <p:cTn id="18" dur="1" fill="hold">
                                          <p:stCondLst>
                                            <p:cond delay="2999"/>
                                          </p:stCondLst>
                                        </p:cTn>
                                        <p:tgtEl>
                                          <p:spTgt spid="5"/>
                                        </p:tgtEl>
                                        <p:attrNameLst>
                                          <p:attrName>style.visibility</p:attrName>
                                        </p:attrNameLst>
                                      </p:cBhvr>
                                      <p:to>
                                        <p:strVal val="hidden"/>
                                      </p:to>
                                    </p:set>
                                  </p:childTnLst>
                                </p:cTn>
                              </p:par>
                            </p:childTnLst>
                          </p:cTn>
                        </p:par>
                        <p:par>
                          <p:cTn id="19" fill="hold">
                            <p:stCondLst>
                              <p:cond delay="8000"/>
                            </p:stCondLst>
                            <p:childTnLst>
                              <p:par>
                                <p:cTn id="20" presetID="22" presetClass="entr" presetSubtype="1"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up)">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5" grpId="1"/>
      <p:bldP spid="5" grpId="2"/>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J:\Mis Docs\_Multimedia IMS\Curso Biblico PPS\Tema 12\tema 12 primer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575556" y="1376772"/>
            <a:ext cx="3852428" cy="417646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FFC000"/>
              </a:contourClr>
            </a:sp3d>
          </a:bodyPr>
          <a:lstStyle/>
          <a:p>
            <a:r>
              <a:rPr lang="es-ES" sz="40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fr-FR" sz="40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Tu </a:t>
            </a:r>
            <a:r>
              <a:rPr lang="fr-FR" sz="40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n'auras pas d'autres dieux devant ma face</a:t>
            </a:r>
            <a:r>
              <a:rPr lang="fr-FR" sz="40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40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endParaRPr lang="es-ES" sz="40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5" name="4 Rectángulo"/>
          <p:cNvSpPr/>
          <p:nvPr/>
        </p:nvSpPr>
        <p:spPr>
          <a:xfrm>
            <a:off x="258391" y="215933"/>
            <a:ext cx="5616624" cy="584775"/>
          </a:xfrm>
          <a:prstGeom prst="rect">
            <a:avLst/>
          </a:prstGeom>
        </p:spPr>
        <p:txBody>
          <a:bodyPr wrap="square">
            <a:spAutoFit/>
            <a:scene3d>
              <a:camera prst="orthographicFront"/>
              <a:lightRig rig="soft" dir="tl">
                <a:rot lat="0" lon="0" rev="0"/>
              </a:lightRig>
            </a:scene3d>
            <a:sp3d contourW="25400" prstMaterial="matte">
              <a:bevelT w="25400" h="55880" prst="artDeco"/>
              <a:contourClr>
                <a:srgbClr val="FFC000"/>
              </a:contourClr>
            </a:sp3d>
          </a:bodyPr>
          <a:lstStyle/>
          <a:p>
            <a:r>
              <a:rPr lang="es-ES" sz="3200" b="1" spc="50" dirty="0" err="1">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cs typeface="Consolas" pitchFamily="49" charset="0"/>
              </a:rPr>
              <a:t>Exode</a:t>
            </a:r>
            <a:r>
              <a:rPr lang="es-ES" sz="3200" b="1" spc="50" dirty="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cs typeface="Consolas" pitchFamily="49" charset="0"/>
              </a:rPr>
              <a:t> </a:t>
            </a:r>
            <a:r>
              <a:rPr lang="es-ES" sz="3200" b="1" spc="50" dirty="0" smtClean="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cs typeface="Consolas" pitchFamily="49" charset="0"/>
              </a:rPr>
              <a:t>20 : 3</a:t>
            </a:r>
            <a:endParaRPr lang="es-ES" sz="3200" b="1" spc="50" dirty="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endParaRP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77538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4000"/>
                                        <p:tgtEl>
                                          <p:spTgt spid="4"/>
                                        </p:tgtEl>
                                      </p:cBhvr>
                                    </p:animEffect>
                                  </p:childTnLst>
                                </p:cTn>
                              </p:par>
                            </p:childTnLst>
                          </p:cTn>
                        </p:par>
                        <p:par>
                          <p:cTn id="12" fill="hold">
                            <p:stCondLst>
                              <p:cond delay="4500"/>
                            </p:stCondLst>
                            <p:childTnLst>
                              <p:par>
                                <p:cTn id="13" presetID="22" presetClass="entr" presetSubtype="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J:\Mis Docs\_Multimedia IMS\Curso Biblico PPS\Tema 12\tema 12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414"/>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461516" y="1880828"/>
            <a:ext cx="8220968" cy="2552127"/>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pPr algn="ctr"/>
            <a:r>
              <a:rPr lang="es-ES" sz="6600" b="1" dirty="0" err="1">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Qu’interdit</a:t>
            </a:r>
            <a:r>
              <a:rPr lang="es-ES" sz="66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 le </a:t>
            </a:r>
            <a:r>
              <a:rPr lang="es-ES" sz="6600" b="1" dirty="0" err="1">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deuxième</a:t>
            </a:r>
            <a:r>
              <a:rPr lang="es-ES" sz="66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 </a:t>
            </a:r>
            <a:r>
              <a:rPr lang="es-ES" sz="6600" b="1" dirty="0" err="1">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commandement</a:t>
            </a:r>
            <a:r>
              <a:rPr lang="es-ES" sz="66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 ? </a:t>
            </a:r>
            <a:endParaRPr lang="en-US" sz="6600" b="1" u="none"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endParaRPr>
          </a:p>
        </p:txBody>
      </p:sp>
      <p:sp>
        <p:nvSpPr>
          <p:cNvPr id="5" name="Rectangle 18"/>
          <p:cNvSpPr>
            <a:spLocks noChangeArrowheads="1"/>
          </p:cNvSpPr>
          <p:nvPr/>
        </p:nvSpPr>
        <p:spPr bwMode="auto">
          <a:xfrm>
            <a:off x="1724509" y="653516"/>
            <a:ext cx="5688632" cy="5544616"/>
          </a:xfrm>
          <a:prstGeom prst="rect">
            <a:avLst/>
          </a:prstGeom>
          <a:noFill/>
          <a:ln>
            <a:noFill/>
          </a:ln>
          <a:effectLst>
            <a:softEdge rad="38100"/>
          </a:effectLst>
        </p:spPr>
        <p:txBody>
          <a:bodyPr lIns="360000" tIns="360000" rIns="360000" bIns="360000" anchor="ctr">
            <a:scene3d>
              <a:camera prst="orthographicFront"/>
              <a:lightRig rig="soft" dir="tl">
                <a:rot lat="0" lon="0" rev="0"/>
              </a:lightRig>
            </a:scene3d>
            <a:sp3d extrusionH="57150" contourW="25400" prstMaterial="matte">
              <a:bevelT w="215900" h="215900"/>
              <a:contourClr>
                <a:schemeClr val="accent2">
                  <a:tint val="20000"/>
                </a:schemeClr>
              </a:contourClr>
            </a:sp3d>
          </a:bodyPr>
          <a:lstStyle/>
          <a:p>
            <a:pPr algn="ctr"/>
            <a:r>
              <a:rPr lang="es-ES" sz="40000" b="1" spc="50" dirty="0">
                <a:ln w="11430"/>
                <a:solidFill>
                  <a:srgbClr val="FF0000"/>
                </a:solidFill>
                <a:effectLst>
                  <a:glow rad="304800">
                    <a:schemeClr val="bg1">
                      <a:alpha val="26000"/>
                    </a:schemeClr>
                  </a:glow>
                  <a:outerShdw blurRad="76200" dist="50800" dir="5400000" algn="tl" rotWithShape="0">
                    <a:srgbClr val="000000">
                      <a:alpha val="65000"/>
                    </a:srgbClr>
                  </a:outerShdw>
                </a:effectLst>
                <a:latin typeface="Verdana" pitchFamily="34" charset="0"/>
                <a:ea typeface="Verdana" pitchFamily="34" charset="0"/>
                <a:cs typeface="Verdana" pitchFamily="34" charset="0"/>
              </a:rPr>
              <a:t>2</a:t>
            </a:r>
            <a:endParaRPr lang="es-ES" sz="40000" b="1" u="none" spc="50" dirty="0">
              <a:ln w="11430"/>
              <a:solidFill>
                <a:srgbClr val="FF0000"/>
              </a:solidFill>
              <a:effectLst>
                <a:glow rad="304800">
                  <a:schemeClr val="bg1">
                    <a:alpha val="26000"/>
                  </a:schemeClr>
                </a:glow>
                <a:outerShdw blurRad="76200" dist="50800" dir="5400000" algn="tl" rotWithShape="0">
                  <a:srgbClr val="000000">
                    <a:alpha val="65000"/>
                  </a:srgbClr>
                </a:outerShdw>
              </a:effectLst>
              <a:latin typeface="Verdana" pitchFamily="34" charset="0"/>
              <a:ea typeface="Verdana" pitchFamily="34" charset="0"/>
              <a:cs typeface="Verdana" pitchFamily="34" charset="0"/>
            </a:endParaRP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13272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500"/>
                                        <p:tgtEl>
                                          <p:spTgt spid="4"/>
                                        </p:tgtEl>
                                      </p:cBhvr>
                                    </p:animEffect>
                                  </p:childTnLst>
                                </p:cTn>
                              </p:par>
                              <p:par>
                                <p:cTn id="8" presetID="53" presetClass="entr" presetSubtype="16" fill="hold" grpId="0" nodeType="withEffect">
                                  <p:stCondLst>
                                    <p:cond delay="1500"/>
                                  </p:stCondLst>
                                  <p:childTnLst>
                                    <p:set>
                                      <p:cBhvr>
                                        <p:cTn id="9" dur="1" fill="hold">
                                          <p:stCondLst>
                                            <p:cond delay="0"/>
                                          </p:stCondLst>
                                        </p:cTn>
                                        <p:tgtEl>
                                          <p:spTgt spid="5"/>
                                        </p:tgtEl>
                                        <p:attrNameLst>
                                          <p:attrName>style.visibility</p:attrName>
                                        </p:attrNameLst>
                                      </p:cBhvr>
                                      <p:to>
                                        <p:strVal val="visible"/>
                                      </p:to>
                                    </p:set>
                                    <p:anim calcmode="lin" valueType="num">
                                      <p:cBhvr>
                                        <p:cTn id="10" dur="3000" fill="hold"/>
                                        <p:tgtEl>
                                          <p:spTgt spid="5"/>
                                        </p:tgtEl>
                                        <p:attrNameLst>
                                          <p:attrName>ppt_w</p:attrName>
                                        </p:attrNameLst>
                                      </p:cBhvr>
                                      <p:tavLst>
                                        <p:tav tm="0">
                                          <p:val>
                                            <p:fltVal val="0"/>
                                          </p:val>
                                        </p:tav>
                                        <p:tav tm="100000">
                                          <p:val>
                                            <p:strVal val="#ppt_w"/>
                                          </p:val>
                                        </p:tav>
                                      </p:tavLst>
                                    </p:anim>
                                    <p:anim calcmode="lin" valueType="num">
                                      <p:cBhvr>
                                        <p:cTn id="11" dur="3000" fill="hold"/>
                                        <p:tgtEl>
                                          <p:spTgt spid="5"/>
                                        </p:tgtEl>
                                        <p:attrNameLst>
                                          <p:attrName>ppt_h</p:attrName>
                                        </p:attrNameLst>
                                      </p:cBhvr>
                                      <p:tavLst>
                                        <p:tav tm="0">
                                          <p:val>
                                            <p:fltVal val="0"/>
                                          </p:val>
                                        </p:tav>
                                        <p:tav tm="100000">
                                          <p:val>
                                            <p:strVal val="#ppt_h"/>
                                          </p:val>
                                        </p:tav>
                                      </p:tavLst>
                                    </p:anim>
                                    <p:animEffect transition="in" filter="fade">
                                      <p:cBhvr>
                                        <p:cTn id="12" dur="3000"/>
                                        <p:tgtEl>
                                          <p:spTgt spid="5"/>
                                        </p:tgtEl>
                                      </p:cBhvr>
                                    </p:animEffect>
                                  </p:childTnLst>
                                </p:cTn>
                              </p:par>
                            </p:childTnLst>
                          </p:cTn>
                        </p:par>
                        <p:par>
                          <p:cTn id="13" fill="hold">
                            <p:stCondLst>
                              <p:cond delay="4500"/>
                            </p:stCondLst>
                            <p:childTnLst>
                              <p:par>
                                <p:cTn id="14" presetID="6" presetClass="emph" presetSubtype="0" fill="hold" grpId="1" nodeType="afterEffect">
                                  <p:stCondLst>
                                    <p:cond delay="0"/>
                                  </p:stCondLst>
                                  <p:childTnLst>
                                    <p:animScale>
                                      <p:cBhvr>
                                        <p:cTn id="15" dur="3500" fill="hold"/>
                                        <p:tgtEl>
                                          <p:spTgt spid="5"/>
                                        </p:tgtEl>
                                      </p:cBhvr>
                                      <p:by x="400000" y="400000"/>
                                    </p:animScale>
                                  </p:childTnLst>
                                </p:cTn>
                              </p:par>
                              <p:par>
                                <p:cTn id="16" presetID="10" presetClass="exit" presetSubtype="0" fill="hold" grpId="2" nodeType="withEffect">
                                  <p:stCondLst>
                                    <p:cond delay="0"/>
                                  </p:stCondLst>
                                  <p:childTnLst>
                                    <p:animEffect transition="out" filter="fade">
                                      <p:cBhvr>
                                        <p:cTn id="17" dur="3000"/>
                                        <p:tgtEl>
                                          <p:spTgt spid="5"/>
                                        </p:tgtEl>
                                      </p:cBhvr>
                                    </p:animEffect>
                                    <p:set>
                                      <p:cBhvr>
                                        <p:cTn id="18" dur="1" fill="hold">
                                          <p:stCondLst>
                                            <p:cond delay="2999"/>
                                          </p:stCondLst>
                                        </p:cTn>
                                        <p:tgtEl>
                                          <p:spTgt spid="5"/>
                                        </p:tgtEl>
                                        <p:attrNameLst>
                                          <p:attrName>style.visibility</p:attrName>
                                        </p:attrNameLst>
                                      </p:cBhvr>
                                      <p:to>
                                        <p:strVal val="hidden"/>
                                      </p:to>
                                    </p:set>
                                  </p:childTnLst>
                                </p:cTn>
                              </p:par>
                            </p:childTnLst>
                          </p:cTn>
                        </p:par>
                        <p:par>
                          <p:cTn id="19" fill="hold">
                            <p:stCondLst>
                              <p:cond delay="8000"/>
                            </p:stCondLst>
                            <p:childTnLst>
                              <p:par>
                                <p:cTn id="20" presetID="22" presetClass="entr" presetSubtype="1"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up)">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5" grpId="1"/>
      <p:bldP spid="5" grpId="2"/>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J:\Mis Docs\_Multimedia IMS\Curso Biblico PPS\Tema 12\tema 12 imag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4 Rectángulo"/>
          <p:cNvSpPr/>
          <p:nvPr/>
        </p:nvSpPr>
        <p:spPr>
          <a:xfrm>
            <a:off x="258391" y="215933"/>
            <a:ext cx="5616624" cy="584775"/>
          </a:xfrm>
          <a:prstGeom prst="rect">
            <a:avLst/>
          </a:prstGeom>
        </p:spPr>
        <p:txBody>
          <a:bodyPr wrap="square">
            <a:spAutoFit/>
            <a:scene3d>
              <a:camera prst="orthographicFront"/>
              <a:lightRig rig="soft" dir="tl">
                <a:rot lat="0" lon="0" rev="0"/>
              </a:lightRig>
            </a:scene3d>
            <a:sp3d contourW="25400" prstMaterial="matte">
              <a:bevelT w="25400" h="55880" prst="artDeco"/>
              <a:contourClr>
                <a:srgbClr val="FFC000"/>
              </a:contourClr>
            </a:sp3d>
          </a:bodyPr>
          <a:lstStyle/>
          <a:p>
            <a:r>
              <a:rPr lang="es-ES" sz="3200" b="1" spc="50" dirty="0" err="1">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cs typeface="Consolas" pitchFamily="49" charset="0"/>
              </a:rPr>
              <a:t>Exode</a:t>
            </a:r>
            <a:r>
              <a:rPr lang="es-ES" sz="3200" b="1" spc="50" dirty="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cs typeface="Consolas" pitchFamily="49" charset="0"/>
              </a:rPr>
              <a:t> </a:t>
            </a:r>
            <a:r>
              <a:rPr lang="es-ES" sz="3200" b="1" spc="50" dirty="0" smtClean="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cs typeface="Consolas" pitchFamily="49" charset="0"/>
              </a:rPr>
              <a:t>20 : 4-6</a:t>
            </a:r>
            <a:endParaRPr lang="es-ES" sz="3200" b="1" spc="50" dirty="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endParaRP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0" y="872716"/>
            <a:ext cx="8136396" cy="514857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FFC000"/>
              </a:contourClr>
            </a:sp3d>
          </a:bodyPr>
          <a:lstStyle/>
          <a:p>
            <a:r>
              <a:rPr lang="fr-FR" sz="24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Tu ne te feras point d'image taillée, ni de représentation quelconque des choses qui sont en haut dans les cieux, qui sont en bas sur la terre, et qui sont dans les eaux plus bas que la </a:t>
            </a:r>
            <a:r>
              <a:rPr lang="fr-FR" sz="24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terre. Tu </a:t>
            </a:r>
            <a:r>
              <a:rPr lang="fr-FR" sz="24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ne te prosterneras point devant elles, et tu ne les serviras point; car moi</a:t>
            </a:r>
            <a:r>
              <a:rPr lang="fr-FR" sz="24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l'Éternel</a:t>
            </a:r>
            <a:r>
              <a:rPr lang="fr-FR" sz="24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ton Dieu, </a:t>
            </a:r>
            <a:r>
              <a:rPr lang="fr-FR" sz="24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je </a:t>
            </a:r>
            <a:r>
              <a:rPr lang="fr-FR" sz="24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suis un Dieu jaloux, </a:t>
            </a:r>
            <a:r>
              <a:rPr lang="fr-FR" sz="24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qui </a:t>
            </a:r>
            <a:r>
              <a:rPr lang="fr-FR" sz="24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punis l'iniquité des </a:t>
            </a:r>
            <a:r>
              <a:rPr lang="fr-FR" sz="24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pères </a:t>
            </a:r>
            <a:r>
              <a:rPr lang="fr-FR" sz="24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sur les enfants jusqu'à </a:t>
            </a:r>
            <a:r>
              <a:rPr lang="fr-FR" sz="24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la </a:t>
            </a:r>
            <a:r>
              <a:rPr lang="fr-FR" sz="24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troisième et la quatrième </a:t>
            </a:r>
            <a:endParaRPr lang="fr-FR" sz="24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a:p>
            <a:r>
              <a:rPr lang="fr-FR" sz="24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génération </a:t>
            </a:r>
            <a:r>
              <a:rPr lang="fr-FR" sz="24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de ceux qui me haïssent,</a:t>
            </a:r>
          </a:p>
          <a:p>
            <a:r>
              <a:rPr lang="fr-FR" sz="24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et qui fais miséricorde jusqu'en mille </a:t>
            </a:r>
            <a:r>
              <a:rPr lang="fr-FR" sz="24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r>
            <a:br>
              <a:rPr lang="fr-FR" sz="24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br>
            <a:r>
              <a:rPr lang="fr-FR" sz="24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générations </a:t>
            </a:r>
            <a:r>
              <a:rPr lang="fr-FR" sz="24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à ceux qui m'aiment et </a:t>
            </a:r>
            <a:r>
              <a:rPr lang="fr-FR" sz="24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r>
            <a:br>
              <a:rPr lang="fr-FR" sz="24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br>
            <a:r>
              <a:rPr lang="fr-FR" sz="24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qui </a:t>
            </a:r>
            <a:r>
              <a:rPr lang="fr-FR" sz="24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gardent mes commandements. »</a:t>
            </a:r>
          </a:p>
        </p:txBody>
      </p:sp>
    </p:spTree>
    <p:extLst>
      <p:ext uri="{BB962C8B-B14F-4D97-AF65-F5344CB8AC3E}">
        <p14:creationId xmlns:p14="http://schemas.microsoft.com/office/powerpoint/2010/main" val="261935730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4000"/>
                                        <p:tgtEl>
                                          <p:spTgt spid="4"/>
                                        </p:tgtEl>
                                      </p:cBhvr>
                                    </p:animEffect>
                                  </p:childTnLst>
                                </p:cTn>
                              </p:par>
                            </p:childTnLst>
                          </p:cTn>
                        </p:par>
                        <p:par>
                          <p:cTn id="12" fill="hold">
                            <p:stCondLst>
                              <p:cond delay="4500"/>
                            </p:stCondLst>
                            <p:childTnLst>
                              <p:par>
                                <p:cTn id="13" presetID="22" presetClass="entr" presetSubtype="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2" descr="J:\Mis Docs\_Multimedia IMS\Curso Biblico PPS\Tema 12\tema 12 oracion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43011" name="Rectangle 3"/>
          <p:cNvSpPr>
            <a:spLocks noChangeArrowheads="1"/>
          </p:cNvSpPr>
          <p:nvPr/>
        </p:nvSpPr>
        <p:spPr bwMode="auto">
          <a:xfrm>
            <a:off x="0" y="5517232"/>
            <a:ext cx="9144000" cy="1438275"/>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pPr algn="r"/>
            <a:r>
              <a:rPr lang="en-US" sz="6000" b="1" dirty="0">
                <a:ln w="19050" cap="rnd" cmpd="sng">
                  <a:solidFill>
                    <a:schemeClr val="tx1"/>
                  </a:solidFill>
                  <a:prstDash val="solid"/>
                  <a:round/>
                </a:ln>
                <a:solidFill>
                  <a:srgbClr val="FFC000"/>
                </a:solidFill>
                <a:effectLst>
                  <a:glow rad="177800">
                    <a:schemeClr val="accent6">
                      <a:satMod val="175000"/>
                      <a:alpha val="17000"/>
                    </a:schemeClr>
                  </a:glow>
                </a:effectLst>
                <a:latin typeface="Vivaldi" pitchFamily="66" charset="0"/>
                <a:cs typeface="Consolas" pitchFamily="49" charset="0"/>
              </a:rPr>
              <a:t>U</a:t>
            </a:r>
            <a:r>
              <a:rPr lang="en-US" sz="6000" b="1" smtClean="0">
                <a:ln w="19050" cap="rnd" cmpd="sng">
                  <a:solidFill>
                    <a:schemeClr val="tx1"/>
                  </a:solidFill>
                  <a:prstDash val="solid"/>
                  <a:round/>
                </a:ln>
                <a:solidFill>
                  <a:srgbClr val="FFC000"/>
                </a:solidFill>
                <a:effectLst>
                  <a:glow rad="177800">
                    <a:schemeClr val="accent6">
                      <a:satMod val="175000"/>
                      <a:alpha val="17000"/>
                    </a:schemeClr>
                  </a:glow>
                </a:effectLst>
                <a:latin typeface="Vivaldi" pitchFamily="66" charset="0"/>
                <a:cs typeface="Consolas" pitchFamily="49" charset="0"/>
              </a:rPr>
              <a:t>n </a:t>
            </a:r>
            <a:r>
              <a:rPr lang="en-US" sz="60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Vivaldi" pitchFamily="66" charset="0"/>
                <a:cs typeface="Consolas" pitchFamily="49" charset="0"/>
              </a:rPr>
              <a:t>moment de </a:t>
            </a:r>
            <a:r>
              <a:rPr lang="en-US" sz="6000" b="1" dirty="0" err="1" smtClean="0">
                <a:ln w="19050" cap="rnd" cmpd="sng">
                  <a:solidFill>
                    <a:schemeClr val="tx1"/>
                  </a:solidFill>
                  <a:prstDash val="solid"/>
                  <a:round/>
                </a:ln>
                <a:solidFill>
                  <a:srgbClr val="FFC000"/>
                </a:solidFill>
                <a:effectLst>
                  <a:glow rad="177800">
                    <a:schemeClr val="accent6">
                      <a:satMod val="175000"/>
                      <a:alpha val="17000"/>
                    </a:schemeClr>
                  </a:glow>
                </a:effectLst>
                <a:latin typeface="Vivaldi" pitchFamily="66" charset="0"/>
                <a:cs typeface="Consolas" pitchFamily="49" charset="0"/>
              </a:rPr>
              <a:t>prière</a:t>
            </a:r>
            <a:r>
              <a:rPr lang="en-US" sz="60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Vivaldi" pitchFamily="66" charset="0"/>
                <a:cs typeface="Consolas" pitchFamily="49" charset="0"/>
              </a:rPr>
              <a:t>…</a:t>
            </a:r>
            <a:endParaRPr lang="en-US" sz="6000" b="1" u="none" dirty="0">
              <a:ln w="19050" cap="rnd" cmpd="sng">
                <a:solidFill>
                  <a:schemeClr val="tx1"/>
                </a:solidFill>
                <a:prstDash val="solid"/>
                <a:round/>
              </a:ln>
              <a:solidFill>
                <a:srgbClr val="FFC000"/>
              </a:solidFill>
              <a:effectLst>
                <a:glow rad="177800">
                  <a:schemeClr val="accent6">
                    <a:satMod val="175000"/>
                    <a:alpha val="17000"/>
                  </a:schemeClr>
                </a:glow>
              </a:effectLst>
              <a:latin typeface="Vivaldi" pitchFamily="66" charset="0"/>
              <a:cs typeface="Consolas" pitchFamily="49" charset="0"/>
            </a:endParaRPr>
          </a:p>
        </p:txBody>
      </p:sp>
    </p:spTree>
    <p:extLst>
      <p:ext uri="{BB962C8B-B14F-4D97-AF65-F5344CB8AC3E}">
        <p14:creationId xmlns:p14="http://schemas.microsoft.com/office/powerpoint/2010/main" val="2170804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3011"/>
                                        </p:tgtEl>
                                        <p:attrNameLst>
                                          <p:attrName>style.visibility</p:attrName>
                                        </p:attrNameLst>
                                      </p:cBhvr>
                                      <p:to>
                                        <p:strVal val="visible"/>
                                      </p:to>
                                    </p:set>
                                    <p:animEffect transition="in" filter="wipe(left)">
                                      <p:cBhvr>
                                        <p:cTn id="7" dur="2000"/>
                                        <p:tgtEl>
                                          <p:spTgt spid="43011"/>
                                        </p:tgtEl>
                                      </p:cBhvr>
                                    </p:animEffect>
                                  </p:childTnLst>
                                </p:cTn>
                              </p:par>
                            </p:childTnLst>
                          </p:cTn>
                        </p:par>
                        <p:par>
                          <p:cTn id="8" fill="hold">
                            <p:stCondLst>
                              <p:cond delay="2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J:\Mis Docs\_Multimedia IMS\Curso Biblico PPS\Tema 12\tema 12 imag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107504" y="800708"/>
            <a:ext cx="6696744" cy="5256584"/>
          </a:xfrm>
          <a:prstGeom prst="rect">
            <a:avLst/>
          </a:prstGeom>
          <a:noFill/>
          <a:ln>
            <a:noFill/>
          </a:ln>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lstStyle/>
          <a:p>
            <a:pPr marL="514350" indent="-514350">
              <a:buAutoNum type="alphaLcParenR"/>
            </a:pPr>
            <a:r>
              <a:rPr lang="fr-FR" sz="3600" b="1" i="1" spc="50" dirty="0">
                <a:ln w="0">
                  <a:noFill/>
                </a:ln>
                <a:gradFill>
                  <a:gsLst>
                    <a:gs pos="22000">
                      <a:srgbClr val="C00000">
                        <a:lumMod val="100000"/>
                      </a:srgbClr>
                    </a:gs>
                    <a:gs pos="82000">
                      <a:schemeClr val="accent2">
                        <a:shade val="45000"/>
                        <a:satMod val="165000"/>
                        <a:lumMod val="0"/>
                      </a:schemeClr>
                    </a:gs>
                  </a:gsLst>
                  <a:lin ang="5400000" scaled="0"/>
                </a:gradFill>
                <a:latin typeface="Vivaldi" pitchFamily="66" charset="0"/>
                <a:cs typeface="Consolas" pitchFamily="49" charset="0"/>
              </a:rPr>
              <a:t>Il y a une raison pour cela. </a:t>
            </a:r>
          </a:p>
          <a:p>
            <a:r>
              <a:rPr lang="fr-FR" sz="3600" b="1" i="1" spc="50" dirty="0">
                <a:ln w="0">
                  <a:noFill/>
                </a:ln>
                <a:gradFill>
                  <a:gsLst>
                    <a:gs pos="22000">
                      <a:srgbClr val="C00000">
                        <a:lumMod val="100000"/>
                      </a:srgbClr>
                    </a:gs>
                    <a:gs pos="82000">
                      <a:schemeClr val="accent2">
                        <a:shade val="45000"/>
                        <a:satMod val="165000"/>
                        <a:lumMod val="0"/>
                      </a:schemeClr>
                    </a:gs>
                  </a:gsLst>
                  <a:lin ang="5400000" scaled="0"/>
                </a:gradFill>
                <a:latin typeface="Vivaldi" pitchFamily="66" charset="0"/>
                <a:cs typeface="Consolas" pitchFamily="49" charset="0"/>
              </a:rPr>
              <a:t>Deutéronome 4 : 15, </a:t>
            </a:r>
            <a:r>
              <a:rPr lang="fr-FR" sz="3600" b="1" i="1" spc="50" dirty="0" smtClean="0">
                <a:ln w="0">
                  <a:noFill/>
                </a:ln>
                <a:gradFill>
                  <a:gsLst>
                    <a:gs pos="22000">
                      <a:srgbClr val="C00000">
                        <a:lumMod val="100000"/>
                      </a:srgbClr>
                    </a:gs>
                    <a:gs pos="82000">
                      <a:schemeClr val="accent2">
                        <a:shade val="45000"/>
                        <a:satMod val="165000"/>
                        <a:lumMod val="0"/>
                      </a:schemeClr>
                    </a:gs>
                  </a:gsLst>
                  <a:lin ang="5400000" scaled="0"/>
                </a:gradFill>
                <a:latin typeface="Vivaldi" pitchFamily="66" charset="0"/>
                <a:cs typeface="Consolas" pitchFamily="49" charset="0"/>
              </a:rPr>
              <a:t>16</a:t>
            </a:r>
            <a:endParaRPr lang="fr-FR" sz="3600" b="1" i="1" spc="50" dirty="0">
              <a:ln w="0">
                <a:noFill/>
              </a:ln>
              <a:gradFill>
                <a:gsLst>
                  <a:gs pos="22000">
                    <a:srgbClr val="C00000">
                      <a:lumMod val="100000"/>
                    </a:srgbClr>
                  </a:gs>
                  <a:gs pos="82000">
                    <a:schemeClr val="accent2">
                      <a:shade val="45000"/>
                      <a:satMod val="165000"/>
                      <a:lumMod val="0"/>
                    </a:schemeClr>
                  </a:gs>
                </a:gsLst>
                <a:lin ang="5400000" scaled="0"/>
              </a:gradFill>
              <a:latin typeface="Vivaldi" pitchFamily="66" charset="0"/>
              <a:cs typeface="Consolas" pitchFamily="49" charset="0"/>
            </a:endParaRPr>
          </a:p>
        </p:txBody>
      </p:sp>
      <p:sp>
        <p:nvSpPr>
          <p:cNvPr id="6" name="Rectangle 3"/>
          <p:cNvSpPr>
            <a:spLocks noChangeArrowheads="1"/>
          </p:cNvSpPr>
          <p:nvPr/>
        </p:nvSpPr>
        <p:spPr bwMode="auto">
          <a:xfrm>
            <a:off x="179512" y="2359243"/>
            <a:ext cx="6984776" cy="3698049"/>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FFC000"/>
              </a:contourClr>
            </a:sp3d>
          </a:bodyPr>
          <a:lstStyle/>
          <a:p>
            <a:r>
              <a:rPr lang="fr-FR"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Puisque vous n'avez vu aucune figure le jour où l'Éternel vous parla du milieu du feu, à Horeb, veillez attentivement sur vos âmes, de peur que vous ne vous corrompiez et que vous ne vous fassiez une image taillée, une représentation de quelque idole, la figure d'un homme ou d'une femme. »</a:t>
            </a:r>
          </a:p>
        </p:txBody>
      </p:sp>
      <p:pic>
        <p:nvPicPr>
          <p:cNvPr id="7"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61971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1000"/>
                                        <p:tgtEl>
                                          <p:spTgt spid="4">
                                            <p:txEl>
                                              <p:pRg st="0" end="0"/>
                                            </p:txEl>
                                          </p:spTgt>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wipe(left)">
                                      <p:cBhvr>
                                        <p:cTn id="11" dur="1000"/>
                                        <p:tgtEl>
                                          <p:spTgt spid="4">
                                            <p:txEl>
                                              <p:pRg st="1" end="1"/>
                                            </p:txEl>
                                          </p:spTgt>
                                        </p:tgtEl>
                                      </p:cBhvr>
                                    </p:animEffect>
                                  </p:childTnLst>
                                </p:cTn>
                              </p:par>
                            </p:childTnLst>
                          </p:cTn>
                        </p:par>
                        <p:par>
                          <p:cTn id="12" fill="hold">
                            <p:stCondLst>
                              <p:cond delay="2000"/>
                            </p:stCondLst>
                            <p:childTnLst>
                              <p:par>
                                <p:cTn id="13" presetID="22" presetClass="entr" presetSubtype="1"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3000"/>
                                        <p:tgtEl>
                                          <p:spTgt spid="6"/>
                                        </p:tgtEl>
                                      </p:cBhvr>
                                    </p:animEffect>
                                  </p:childTnLst>
                                </p:cTn>
                              </p:par>
                            </p:childTnLst>
                          </p:cTn>
                        </p:par>
                        <p:par>
                          <p:cTn id="16" fill="hold">
                            <p:stCondLst>
                              <p:cond delay="5000"/>
                            </p:stCondLst>
                            <p:childTnLst>
                              <p:par>
                                <p:cTn id="17" presetID="22" presetClass="entr" presetSubtype="1"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up)">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J:\Mis Docs\_Multimedia IMS\Curso Biblico PPS\Tema 12\tema 12 imag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107504" y="800708"/>
            <a:ext cx="6696744" cy="5256584"/>
          </a:xfrm>
          <a:prstGeom prst="rect">
            <a:avLst/>
          </a:prstGeom>
          <a:noFill/>
          <a:ln>
            <a:noFill/>
          </a:ln>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lstStyle/>
          <a:p>
            <a:pPr marL="514350" indent="-514350">
              <a:buAutoNum type="alphaLcParenR"/>
            </a:pPr>
            <a:r>
              <a:rPr lang="fr-FR" sz="3600" b="1" i="1" spc="50" dirty="0">
                <a:ln w="0">
                  <a:noFill/>
                </a:ln>
                <a:gradFill>
                  <a:gsLst>
                    <a:gs pos="22000">
                      <a:srgbClr val="C00000">
                        <a:lumMod val="100000"/>
                      </a:srgbClr>
                    </a:gs>
                    <a:gs pos="82000">
                      <a:schemeClr val="accent2">
                        <a:shade val="45000"/>
                        <a:satMod val="165000"/>
                        <a:lumMod val="0"/>
                      </a:schemeClr>
                    </a:gs>
                  </a:gsLst>
                  <a:lin ang="5400000" scaled="0"/>
                </a:gradFill>
                <a:latin typeface="Vivaldi" pitchFamily="66" charset="0"/>
                <a:cs typeface="Consolas" pitchFamily="49" charset="0"/>
              </a:rPr>
              <a:t>Il y a une raison pour cela. </a:t>
            </a:r>
          </a:p>
          <a:p>
            <a:r>
              <a:rPr lang="fr-FR" sz="3600" b="1" i="1" spc="50" dirty="0">
                <a:ln w="0">
                  <a:noFill/>
                </a:ln>
                <a:gradFill>
                  <a:gsLst>
                    <a:gs pos="22000">
                      <a:srgbClr val="C00000">
                        <a:lumMod val="100000"/>
                      </a:srgbClr>
                    </a:gs>
                    <a:gs pos="82000">
                      <a:schemeClr val="accent2">
                        <a:shade val="45000"/>
                        <a:satMod val="165000"/>
                        <a:lumMod val="0"/>
                      </a:schemeClr>
                    </a:gs>
                  </a:gsLst>
                  <a:lin ang="5400000" scaled="0"/>
                </a:gradFill>
                <a:latin typeface="Vivaldi" pitchFamily="66" charset="0"/>
                <a:cs typeface="Consolas" pitchFamily="49" charset="0"/>
              </a:rPr>
              <a:t>Deutéronome 4 : 15, </a:t>
            </a:r>
            <a:r>
              <a:rPr lang="fr-FR" sz="3600" b="1" i="1" spc="50" dirty="0" smtClean="0">
                <a:ln w="0">
                  <a:noFill/>
                </a:ln>
                <a:gradFill>
                  <a:gsLst>
                    <a:gs pos="22000">
                      <a:srgbClr val="C00000">
                        <a:lumMod val="100000"/>
                      </a:srgbClr>
                    </a:gs>
                    <a:gs pos="82000">
                      <a:schemeClr val="accent2">
                        <a:shade val="45000"/>
                        <a:satMod val="165000"/>
                        <a:lumMod val="0"/>
                      </a:schemeClr>
                    </a:gs>
                  </a:gsLst>
                  <a:lin ang="5400000" scaled="0"/>
                </a:gradFill>
                <a:latin typeface="Vivaldi" pitchFamily="66" charset="0"/>
                <a:cs typeface="Consolas" pitchFamily="49" charset="0"/>
              </a:rPr>
              <a:t>16</a:t>
            </a:r>
          </a:p>
          <a:p>
            <a:r>
              <a:rPr lang="fr-FR" sz="3600" b="1" i="1" spc="50" dirty="0" smtClean="0">
                <a:ln w="0">
                  <a:noFill/>
                </a:ln>
                <a:gradFill>
                  <a:gsLst>
                    <a:gs pos="22000">
                      <a:srgbClr val="C00000">
                        <a:lumMod val="100000"/>
                      </a:srgbClr>
                    </a:gs>
                    <a:gs pos="82000">
                      <a:schemeClr val="accent2">
                        <a:shade val="45000"/>
                        <a:satMod val="165000"/>
                        <a:lumMod val="0"/>
                      </a:schemeClr>
                    </a:gs>
                  </a:gsLst>
                  <a:lin ang="5400000" scaled="0"/>
                </a:gradFill>
                <a:latin typeface="Vivaldi" pitchFamily="66" charset="0"/>
                <a:cs typeface="Consolas" pitchFamily="49" charset="0"/>
              </a:rPr>
              <a:t>b) Dieu </a:t>
            </a:r>
            <a:r>
              <a:rPr lang="fr-FR" sz="3600" b="1" i="1" spc="50" dirty="0">
                <a:ln w="0">
                  <a:noFill/>
                </a:ln>
                <a:gradFill>
                  <a:gsLst>
                    <a:gs pos="22000">
                      <a:srgbClr val="C00000">
                        <a:lumMod val="100000"/>
                      </a:srgbClr>
                    </a:gs>
                    <a:gs pos="82000">
                      <a:schemeClr val="accent2">
                        <a:shade val="45000"/>
                        <a:satMod val="165000"/>
                        <a:lumMod val="0"/>
                      </a:schemeClr>
                    </a:gs>
                  </a:gsLst>
                  <a:lin ang="5400000" scaled="0"/>
                </a:gradFill>
                <a:latin typeface="Vivaldi" pitchFamily="66" charset="0"/>
                <a:cs typeface="Consolas" pitchFamily="49" charset="0"/>
              </a:rPr>
              <a:t>veut être adoré en esprit et en vérité. </a:t>
            </a:r>
            <a:r>
              <a:rPr lang="fr-FR" sz="3600" b="1" i="1" spc="50" dirty="0" smtClean="0">
                <a:ln w="0">
                  <a:noFill/>
                </a:ln>
                <a:gradFill>
                  <a:gsLst>
                    <a:gs pos="22000">
                      <a:srgbClr val="C00000">
                        <a:lumMod val="100000"/>
                      </a:srgbClr>
                    </a:gs>
                    <a:gs pos="82000">
                      <a:schemeClr val="accent2">
                        <a:shade val="45000"/>
                        <a:satMod val="165000"/>
                        <a:lumMod val="0"/>
                      </a:schemeClr>
                    </a:gs>
                  </a:gsLst>
                  <a:lin ang="5400000" scaled="0"/>
                </a:gradFill>
                <a:latin typeface="Vivaldi" pitchFamily="66" charset="0"/>
                <a:cs typeface="Consolas" pitchFamily="49" charset="0"/>
              </a:rPr>
              <a:t>Jean </a:t>
            </a:r>
            <a:r>
              <a:rPr lang="fr-FR" sz="3600" b="1" i="1" spc="50" dirty="0">
                <a:ln w="0">
                  <a:noFill/>
                </a:ln>
                <a:gradFill>
                  <a:gsLst>
                    <a:gs pos="22000">
                      <a:srgbClr val="C00000">
                        <a:lumMod val="100000"/>
                      </a:srgbClr>
                    </a:gs>
                    <a:gs pos="82000">
                      <a:schemeClr val="accent2">
                        <a:shade val="45000"/>
                        <a:satMod val="165000"/>
                        <a:lumMod val="0"/>
                      </a:schemeClr>
                    </a:gs>
                  </a:gsLst>
                  <a:lin ang="5400000" scaled="0"/>
                </a:gradFill>
                <a:latin typeface="Vivaldi" pitchFamily="66" charset="0"/>
                <a:cs typeface="Consolas" pitchFamily="49" charset="0"/>
              </a:rPr>
              <a:t>4 : 24.</a:t>
            </a:r>
          </a:p>
        </p:txBody>
      </p:sp>
      <p:sp>
        <p:nvSpPr>
          <p:cNvPr id="6" name="Rectangle 3"/>
          <p:cNvSpPr>
            <a:spLocks noChangeArrowheads="1"/>
          </p:cNvSpPr>
          <p:nvPr/>
        </p:nvSpPr>
        <p:spPr bwMode="auto">
          <a:xfrm>
            <a:off x="179512" y="2996952"/>
            <a:ext cx="5364596" cy="306034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FFC000"/>
              </a:contourClr>
            </a:sp3d>
          </a:bodyPr>
          <a:lstStyle/>
          <a:p>
            <a:r>
              <a:rPr lang="fr-FR"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Dieu est Esprit, et il faut que ceux qui l'adorent </a:t>
            </a:r>
            <a:r>
              <a:rPr lang="fr-FR"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l'adorent</a:t>
            </a:r>
            <a:r>
              <a:rPr lang="fr-FR"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en esprit et en vérité. »</a:t>
            </a:r>
            <a:endPar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spTree>
    <p:extLst>
      <p:ext uri="{BB962C8B-B14F-4D97-AF65-F5344CB8AC3E}">
        <p14:creationId xmlns:p14="http://schemas.microsoft.com/office/powerpoint/2010/main" val="32992742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3000"/>
                                        <p:tgtEl>
                                          <p:spTgt spid="6"/>
                                        </p:tgtEl>
                                      </p:cBhvr>
                                    </p:animEffect>
                                  </p:childTnLst>
                                </p:cTn>
                              </p:par>
                            </p:childTnLst>
                          </p:cTn>
                        </p:par>
                        <p:par>
                          <p:cTn id="8" fill="hold">
                            <p:stCondLst>
                              <p:cond delay="3000"/>
                            </p:stCondLst>
                            <p:childTnLst>
                              <p:par>
                                <p:cTn id="9" presetID="22" presetClass="entr" presetSubtype="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J:\Mis Docs\_Multimedia IMS\Curso Biblico PPS\Tema 12\tema 12 imag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107504" y="800708"/>
            <a:ext cx="6696744" cy="5256584"/>
          </a:xfrm>
          <a:prstGeom prst="rect">
            <a:avLst/>
          </a:prstGeom>
          <a:noFill/>
          <a:ln>
            <a:noFill/>
          </a:ln>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lstStyle/>
          <a:p>
            <a:pPr marL="514350" indent="-514350">
              <a:buAutoNum type="alphaLcParenR"/>
            </a:pPr>
            <a:r>
              <a:rPr lang="fr-FR" sz="3600" b="1" i="1" spc="50" dirty="0" smtClean="0">
                <a:ln w="0">
                  <a:noFill/>
                </a:ln>
                <a:gradFill>
                  <a:gsLst>
                    <a:gs pos="22000">
                      <a:srgbClr val="C00000">
                        <a:lumMod val="100000"/>
                      </a:srgbClr>
                    </a:gs>
                    <a:gs pos="82000">
                      <a:schemeClr val="accent2">
                        <a:shade val="45000"/>
                        <a:satMod val="165000"/>
                        <a:lumMod val="0"/>
                      </a:schemeClr>
                    </a:gs>
                  </a:gsLst>
                  <a:lin ang="5400000" scaled="0"/>
                </a:gradFill>
                <a:latin typeface="Vivaldi" pitchFamily="66" charset="0"/>
                <a:cs typeface="Consolas" pitchFamily="49" charset="0"/>
              </a:rPr>
              <a:t>Il </a:t>
            </a:r>
            <a:r>
              <a:rPr lang="fr-FR" sz="3600" b="1" i="1" spc="50" dirty="0">
                <a:ln w="0">
                  <a:noFill/>
                </a:ln>
                <a:gradFill>
                  <a:gsLst>
                    <a:gs pos="22000">
                      <a:srgbClr val="C00000">
                        <a:lumMod val="100000"/>
                      </a:srgbClr>
                    </a:gs>
                    <a:gs pos="82000">
                      <a:schemeClr val="accent2">
                        <a:shade val="45000"/>
                        <a:satMod val="165000"/>
                        <a:lumMod val="0"/>
                      </a:schemeClr>
                    </a:gs>
                  </a:gsLst>
                  <a:lin ang="5400000" scaled="0"/>
                </a:gradFill>
                <a:latin typeface="Vivaldi" pitchFamily="66" charset="0"/>
                <a:cs typeface="Consolas" pitchFamily="49" charset="0"/>
              </a:rPr>
              <a:t>y a une raison pour cela. Deutéronome 4 : 15, 16.</a:t>
            </a:r>
          </a:p>
          <a:p>
            <a:pPr marL="514350" indent="-514350">
              <a:buAutoNum type="alphaLcParenR"/>
            </a:pPr>
            <a:r>
              <a:rPr lang="fr-FR" sz="3600" b="1" i="1" spc="50" dirty="0" smtClean="0">
                <a:ln w="0">
                  <a:noFill/>
                </a:ln>
                <a:gradFill>
                  <a:gsLst>
                    <a:gs pos="22000">
                      <a:srgbClr val="C00000">
                        <a:lumMod val="100000"/>
                      </a:srgbClr>
                    </a:gs>
                    <a:gs pos="82000">
                      <a:schemeClr val="accent2">
                        <a:shade val="45000"/>
                        <a:satMod val="165000"/>
                        <a:lumMod val="0"/>
                      </a:schemeClr>
                    </a:gs>
                  </a:gsLst>
                  <a:lin ang="5400000" scaled="0"/>
                </a:gradFill>
                <a:latin typeface="Vivaldi" pitchFamily="66" charset="0"/>
                <a:cs typeface="Consolas" pitchFamily="49" charset="0"/>
              </a:rPr>
              <a:t>Dieu </a:t>
            </a:r>
            <a:r>
              <a:rPr lang="fr-FR" sz="3600" b="1" i="1" spc="50" dirty="0">
                <a:ln w="0">
                  <a:noFill/>
                </a:ln>
                <a:gradFill>
                  <a:gsLst>
                    <a:gs pos="22000">
                      <a:srgbClr val="C00000">
                        <a:lumMod val="100000"/>
                      </a:srgbClr>
                    </a:gs>
                    <a:gs pos="82000">
                      <a:schemeClr val="accent2">
                        <a:shade val="45000"/>
                        <a:satMod val="165000"/>
                        <a:lumMod val="0"/>
                      </a:schemeClr>
                    </a:gs>
                  </a:gsLst>
                  <a:lin ang="5400000" scaled="0"/>
                </a:gradFill>
                <a:latin typeface="Vivaldi" pitchFamily="66" charset="0"/>
                <a:cs typeface="Consolas" pitchFamily="49" charset="0"/>
              </a:rPr>
              <a:t>veut être adoré en esprit et en vérité. Jean 4 : 24.</a:t>
            </a:r>
          </a:p>
          <a:p>
            <a:pPr marL="514350" indent="-514350">
              <a:buAutoNum type="alphaLcParenR"/>
            </a:pPr>
            <a:r>
              <a:rPr lang="fr-FR" sz="3600" b="1" i="1" spc="50" dirty="0" smtClean="0">
                <a:ln w="0">
                  <a:noFill/>
                </a:ln>
                <a:gradFill>
                  <a:gsLst>
                    <a:gs pos="22000">
                      <a:srgbClr val="C00000">
                        <a:lumMod val="100000"/>
                      </a:srgbClr>
                    </a:gs>
                    <a:gs pos="82000">
                      <a:schemeClr val="accent2">
                        <a:shade val="45000"/>
                        <a:satMod val="165000"/>
                        <a:lumMod val="0"/>
                      </a:schemeClr>
                    </a:gs>
                  </a:gsLst>
                  <a:lin ang="5400000" scaled="0"/>
                </a:gradFill>
                <a:latin typeface="Vivaldi" pitchFamily="66" charset="0"/>
                <a:cs typeface="Consolas" pitchFamily="49" charset="0"/>
              </a:rPr>
              <a:t>Que </a:t>
            </a:r>
            <a:r>
              <a:rPr lang="fr-FR" sz="3600" b="1" i="1" spc="50" dirty="0">
                <a:ln w="0">
                  <a:noFill/>
                </a:ln>
                <a:gradFill>
                  <a:gsLst>
                    <a:gs pos="22000">
                      <a:srgbClr val="C00000">
                        <a:lumMod val="100000"/>
                      </a:srgbClr>
                    </a:gs>
                    <a:gs pos="82000">
                      <a:schemeClr val="accent2">
                        <a:shade val="45000"/>
                        <a:satMod val="165000"/>
                        <a:lumMod val="0"/>
                      </a:schemeClr>
                    </a:gs>
                  </a:gsLst>
                  <a:lin ang="5400000" scaled="0"/>
                </a:gradFill>
                <a:latin typeface="Vivaldi" pitchFamily="66" charset="0"/>
                <a:cs typeface="Consolas" pitchFamily="49" charset="0"/>
              </a:rPr>
              <a:t>dit la Bible au sujet de l’idolâtrie ? </a:t>
            </a:r>
            <a:r>
              <a:rPr lang="fr-FR" sz="3600" b="1" i="1" spc="50" dirty="0" smtClean="0">
                <a:ln w="0">
                  <a:noFill/>
                </a:ln>
                <a:gradFill>
                  <a:gsLst>
                    <a:gs pos="22000">
                      <a:srgbClr val="C00000">
                        <a:lumMod val="100000"/>
                      </a:srgbClr>
                    </a:gs>
                    <a:gs pos="82000">
                      <a:schemeClr val="accent2">
                        <a:shade val="45000"/>
                        <a:satMod val="165000"/>
                        <a:lumMod val="0"/>
                      </a:schemeClr>
                    </a:gs>
                  </a:gsLst>
                  <a:lin ang="5400000" scaled="0"/>
                </a:gradFill>
                <a:latin typeface="Vivaldi" pitchFamily="66" charset="0"/>
                <a:cs typeface="Consolas" pitchFamily="49" charset="0"/>
              </a:rPr>
              <a:t/>
            </a:r>
            <a:br>
              <a:rPr lang="fr-FR" sz="3600" b="1" i="1" spc="50" dirty="0" smtClean="0">
                <a:ln w="0">
                  <a:noFill/>
                </a:ln>
                <a:gradFill>
                  <a:gsLst>
                    <a:gs pos="22000">
                      <a:srgbClr val="C00000">
                        <a:lumMod val="100000"/>
                      </a:srgbClr>
                    </a:gs>
                    <a:gs pos="82000">
                      <a:schemeClr val="accent2">
                        <a:shade val="45000"/>
                        <a:satMod val="165000"/>
                        <a:lumMod val="0"/>
                      </a:schemeClr>
                    </a:gs>
                  </a:gsLst>
                  <a:lin ang="5400000" scaled="0"/>
                </a:gradFill>
                <a:latin typeface="Vivaldi" pitchFamily="66" charset="0"/>
                <a:cs typeface="Consolas" pitchFamily="49" charset="0"/>
              </a:rPr>
            </a:br>
            <a:r>
              <a:rPr lang="fr-FR" sz="3600" b="1" i="1" spc="50" dirty="0" smtClean="0">
                <a:ln w="0">
                  <a:noFill/>
                </a:ln>
                <a:gradFill>
                  <a:gsLst>
                    <a:gs pos="22000">
                      <a:srgbClr val="C00000">
                        <a:lumMod val="100000"/>
                      </a:srgbClr>
                    </a:gs>
                    <a:gs pos="82000">
                      <a:schemeClr val="accent2">
                        <a:shade val="45000"/>
                        <a:satMod val="165000"/>
                        <a:lumMod val="0"/>
                      </a:schemeClr>
                    </a:gs>
                  </a:gsLst>
                  <a:lin ang="5400000" scaled="0"/>
                </a:gradFill>
                <a:latin typeface="Vivaldi" pitchFamily="66" charset="0"/>
                <a:cs typeface="Consolas" pitchFamily="49" charset="0"/>
              </a:rPr>
              <a:t>Esaïe </a:t>
            </a:r>
            <a:r>
              <a:rPr lang="fr-FR" sz="3600" b="1" i="1" spc="50" dirty="0">
                <a:ln w="0">
                  <a:noFill/>
                </a:ln>
                <a:gradFill>
                  <a:gsLst>
                    <a:gs pos="22000">
                      <a:srgbClr val="C00000">
                        <a:lumMod val="100000"/>
                      </a:srgbClr>
                    </a:gs>
                    <a:gs pos="82000">
                      <a:schemeClr val="accent2">
                        <a:shade val="45000"/>
                        <a:satMod val="165000"/>
                        <a:lumMod val="0"/>
                      </a:schemeClr>
                    </a:gs>
                  </a:gsLst>
                  <a:lin ang="5400000" scaled="0"/>
                </a:gradFill>
                <a:latin typeface="Vivaldi" pitchFamily="66" charset="0"/>
                <a:cs typeface="Consolas" pitchFamily="49" charset="0"/>
              </a:rPr>
              <a:t>44 : 9, 10, (18, 19).</a:t>
            </a: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407996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J:\Mis Docs\_Multimedia IMS\Curso Biblico PPS\Tema 12\tema 12 imag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0" y="714443"/>
            <a:ext cx="8136396" cy="5558873"/>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FFC000"/>
              </a:contourClr>
            </a:sp3d>
          </a:bodyPr>
          <a:lstStyle/>
          <a:p>
            <a:r>
              <a:rPr lang="fr-FR"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Ceux qui fabriquent des idoles ne sont tous que vanité, Et leurs plus belles </a:t>
            </a:r>
            <a:r>
              <a:rPr lang="fr-FR" sz="28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oeuvres</a:t>
            </a:r>
            <a:r>
              <a:rPr lang="fr-FR"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ne servent à rien; </a:t>
            </a:r>
            <a:endParaRPr lang="fr-FR" sz="28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a:p>
            <a:r>
              <a:rPr lang="fr-FR" sz="28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Elles </a:t>
            </a:r>
            <a:r>
              <a:rPr lang="fr-FR"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le témoignent elles-mêmes: </a:t>
            </a:r>
            <a:endParaRPr lang="fr-FR" sz="28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a:p>
            <a:r>
              <a:rPr lang="fr-FR" sz="28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Elles </a:t>
            </a:r>
            <a:r>
              <a:rPr lang="fr-FR"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n'ont ni la vue, ni l'intelligence, </a:t>
            </a:r>
            <a:endParaRPr lang="fr-FR" sz="28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a:p>
            <a:r>
              <a:rPr lang="fr-FR" sz="28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Afin </a:t>
            </a:r>
            <a:r>
              <a:rPr lang="fr-FR"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qu'ils soient dans la confusion. </a:t>
            </a:r>
            <a:endParaRPr lang="fr-FR" sz="28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a:p>
            <a:r>
              <a:rPr lang="fr-FR" sz="28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Qui </a:t>
            </a:r>
            <a:r>
              <a:rPr lang="fr-FR"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est-ce qui fabrique </a:t>
            </a:r>
            <a:endParaRPr lang="fr-FR" sz="28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a:p>
            <a:r>
              <a:rPr lang="fr-FR" sz="28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un </a:t>
            </a:r>
            <a:r>
              <a:rPr lang="fr-FR"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dieu, ou fond une idole, </a:t>
            </a:r>
            <a:endParaRPr lang="fr-FR" sz="28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a:p>
            <a:r>
              <a:rPr lang="fr-FR" sz="28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Pour </a:t>
            </a:r>
            <a:r>
              <a:rPr lang="fr-FR"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n'en retirer aucune utilité? »</a:t>
            </a:r>
          </a:p>
        </p:txBody>
      </p:sp>
      <p:sp>
        <p:nvSpPr>
          <p:cNvPr id="5" name="4 Rectángulo"/>
          <p:cNvSpPr/>
          <p:nvPr/>
        </p:nvSpPr>
        <p:spPr>
          <a:xfrm>
            <a:off x="258391" y="215933"/>
            <a:ext cx="5616624" cy="584775"/>
          </a:xfrm>
          <a:prstGeom prst="rect">
            <a:avLst/>
          </a:prstGeom>
        </p:spPr>
        <p:txBody>
          <a:bodyPr wrap="square">
            <a:spAutoFit/>
            <a:scene3d>
              <a:camera prst="orthographicFront"/>
              <a:lightRig rig="soft" dir="tl">
                <a:rot lat="0" lon="0" rev="0"/>
              </a:lightRig>
            </a:scene3d>
            <a:sp3d contourW="25400" prstMaterial="matte">
              <a:bevelT w="25400" h="55880" prst="artDeco"/>
              <a:contourClr>
                <a:srgbClr val="FFC000"/>
              </a:contourClr>
            </a:sp3d>
          </a:bodyPr>
          <a:lstStyle/>
          <a:p>
            <a:r>
              <a:rPr lang="es-ES" sz="3200" b="1" spc="50" dirty="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cs typeface="Consolas" pitchFamily="49" charset="0"/>
              </a:rPr>
              <a:t>Isaías </a:t>
            </a:r>
            <a:r>
              <a:rPr lang="es-ES" sz="3200" b="1" spc="50" dirty="0" smtClean="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cs typeface="Consolas" pitchFamily="49" charset="0"/>
              </a:rPr>
              <a:t>44 : 9-10</a:t>
            </a:r>
            <a:endParaRPr lang="es-ES" sz="3200" b="1" spc="50" dirty="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endParaRP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51779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4000"/>
                                        <p:tgtEl>
                                          <p:spTgt spid="4"/>
                                        </p:tgtEl>
                                      </p:cBhvr>
                                    </p:animEffect>
                                  </p:childTnLst>
                                </p:cTn>
                              </p:par>
                            </p:childTnLst>
                          </p:cTn>
                        </p:par>
                        <p:par>
                          <p:cTn id="12" fill="hold">
                            <p:stCondLst>
                              <p:cond delay="4500"/>
                            </p:stCondLst>
                            <p:childTnLst>
                              <p:par>
                                <p:cTn id="13" presetID="22" presetClass="entr" presetSubtype="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J:\Mis Docs\_Multimedia IMS\Curso Biblico PPS\Tema 12\tema 12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414"/>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461516" y="1880828"/>
            <a:ext cx="8220968" cy="2552127"/>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pPr algn="ctr"/>
            <a:r>
              <a:rPr lang="es-ES" sz="6600" b="1" dirty="0" err="1">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Qu’interdit</a:t>
            </a:r>
            <a:r>
              <a:rPr lang="es-ES" sz="66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 le </a:t>
            </a:r>
            <a:r>
              <a:rPr lang="es-ES" sz="6600" b="1" dirty="0" err="1">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troisième</a:t>
            </a:r>
            <a:r>
              <a:rPr lang="es-ES" sz="66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 </a:t>
            </a:r>
            <a:r>
              <a:rPr lang="es-ES" sz="6600" b="1" dirty="0" err="1">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commandement</a:t>
            </a:r>
            <a:r>
              <a:rPr lang="es-ES" sz="66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 ? </a:t>
            </a:r>
            <a:endParaRPr lang="en-US" sz="6600" b="1" u="none"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endParaRPr>
          </a:p>
        </p:txBody>
      </p:sp>
      <p:sp>
        <p:nvSpPr>
          <p:cNvPr id="5" name="Rectangle 18"/>
          <p:cNvSpPr>
            <a:spLocks noChangeArrowheads="1"/>
          </p:cNvSpPr>
          <p:nvPr/>
        </p:nvSpPr>
        <p:spPr bwMode="auto">
          <a:xfrm>
            <a:off x="1724509" y="653516"/>
            <a:ext cx="5688632" cy="5544616"/>
          </a:xfrm>
          <a:prstGeom prst="rect">
            <a:avLst/>
          </a:prstGeom>
          <a:noFill/>
          <a:ln>
            <a:noFill/>
          </a:ln>
          <a:effectLst>
            <a:softEdge rad="38100"/>
          </a:effectLst>
        </p:spPr>
        <p:txBody>
          <a:bodyPr lIns="360000" tIns="360000" rIns="360000" bIns="360000" anchor="ctr">
            <a:scene3d>
              <a:camera prst="orthographicFront"/>
              <a:lightRig rig="soft" dir="tl">
                <a:rot lat="0" lon="0" rev="0"/>
              </a:lightRig>
            </a:scene3d>
            <a:sp3d extrusionH="57150" contourW="25400" prstMaterial="matte">
              <a:bevelT w="215900" h="215900"/>
              <a:contourClr>
                <a:schemeClr val="accent2">
                  <a:tint val="20000"/>
                </a:schemeClr>
              </a:contourClr>
            </a:sp3d>
          </a:bodyPr>
          <a:lstStyle/>
          <a:p>
            <a:pPr algn="ctr"/>
            <a:r>
              <a:rPr lang="es-ES" sz="40000" b="1" spc="50" dirty="0" smtClean="0">
                <a:ln w="11430"/>
                <a:solidFill>
                  <a:srgbClr val="FF0000"/>
                </a:solidFill>
                <a:effectLst>
                  <a:glow rad="304800">
                    <a:schemeClr val="bg1">
                      <a:alpha val="26000"/>
                    </a:schemeClr>
                  </a:glow>
                  <a:outerShdw blurRad="76200" dist="50800" dir="5400000" algn="tl" rotWithShape="0">
                    <a:srgbClr val="000000">
                      <a:alpha val="65000"/>
                    </a:srgbClr>
                  </a:outerShdw>
                </a:effectLst>
                <a:latin typeface="Verdana" pitchFamily="34" charset="0"/>
                <a:ea typeface="Verdana" pitchFamily="34" charset="0"/>
                <a:cs typeface="Verdana" pitchFamily="34" charset="0"/>
              </a:rPr>
              <a:t>3</a:t>
            </a:r>
            <a:endParaRPr lang="es-ES" sz="40000" b="1" u="none" spc="50" dirty="0">
              <a:ln w="11430"/>
              <a:solidFill>
                <a:srgbClr val="FF0000"/>
              </a:solidFill>
              <a:effectLst>
                <a:glow rad="304800">
                  <a:schemeClr val="bg1">
                    <a:alpha val="26000"/>
                  </a:schemeClr>
                </a:glow>
                <a:outerShdw blurRad="76200" dist="50800" dir="5400000" algn="tl" rotWithShape="0">
                  <a:srgbClr val="000000">
                    <a:alpha val="65000"/>
                  </a:srgbClr>
                </a:outerShdw>
              </a:effectLst>
              <a:latin typeface="Verdana" pitchFamily="34" charset="0"/>
              <a:ea typeface="Verdana" pitchFamily="34" charset="0"/>
              <a:cs typeface="Verdana" pitchFamily="34" charset="0"/>
            </a:endParaRP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70126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500"/>
                                        <p:tgtEl>
                                          <p:spTgt spid="4"/>
                                        </p:tgtEl>
                                      </p:cBhvr>
                                    </p:animEffect>
                                  </p:childTnLst>
                                </p:cTn>
                              </p:par>
                              <p:par>
                                <p:cTn id="8" presetID="53" presetClass="entr" presetSubtype="16" fill="hold" grpId="0" nodeType="withEffect">
                                  <p:stCondLst>
                                    <p:cond delay="1500"/>
                                  </p:stCondLst>
                                  <p:childTnLst>
                                    <p:set>
                                      <p:cBhvr>
                                        <p:cTn id="9" dur="1" fill="hold">
                                          <p:stCondLst>
                                            <p:cond delay="0"/>
                                          </p:stCondLst>
                                        </p:cTn>
                                        <p:tgtEl>
                                          <p:spTgt spid="5"/>
                                        </p:tgtEl>
                                        <p:attrNameLst>
                                          <p:attrName>style.visibility</p:attrName>
                                        </p:attrNameLst>
                                      </p:cBhvr>
                                      <p:to>
                                        <p:strVal val="visible"/>
                                      </p:to>
                                    </p:set>
                                    <p:anim calcmode="lin" valueType="num">
                                      <p:cBhvr>
                                        <p:cTn id="10" dur="3000" fill="hold"/>
                                        <p:tgtEl>
                                          <p:spTgt spid="5"/>
                                        </p:tgtEl>
                                        <p:attrNameLst>
                                          <p:attrName>ppt_w</p:attrName>
                                        </p:attrNameLst>
                                      </p:cBhvr>
                                      <p:tavLst>
                                        <p:tav tm="0">
                                          <p:val>
                                            <p:fltVal val="0"/>
                                          </p:val>
                                        </p:tav>
                                        <p:tav tm="100000">
                                          <p:val>
                                            <p:strVal val="#ppt_w"/>
                                          </p:val>
                                        </p:tav>
                                      </p:tavLst>
                                    </p:anim>
                                    <p:anim calcmode="lin" valueType="num">
                                      <p:cBhvr>
                                        <p:cTn id="11" dur="3000" fill="hold"/>
                                        <p:tgtEl>
                                          <p:spTgt spid="5"/>
                                        </p:tgtEl>
                                        <p:attrNameLst>
                                          <p:attrName>ppt_h</p:attrName>
                                        </p:attrNameLst>
                                      </p:cBhvr>
                                      <p:tavLst>
                                        <p:tav tm="0">
                                          <p:val>
                                            <p:fltVal val="0"/>
                                          </p:val>
                                        </p:tav>
                                        <p:tav tm="100000">
                                          <p:val>
                                            <p:strVal val="#ppt_h"/>
                                          </p:val>
                                        </p:tav>
                                      </p:tavLst>
                                    </p:anim>
                                    <p:animEffect transition="in" filter="fade">
                                      <p:cBhvr>
                                        <p:cTn id="12" dur="3000"/>
                                        <p:tgtEl>
                                          <p:spTgt spid="5"/>
                                        </p:tgtEl>
                                      </p:cBhvr>
                                    </p:animEffect>
                                  </p:childTnLst>
                                </p:cTn>
                              </p:par>
                            </p:childTnLst>
                          </p:cTn>
                        </p:par>
                        <p:par>
                          <p:cTn id="13" fill="hold">
                            <p:stCondLst>
                              <p:cond delay="4500"/>
                            </p:stCondLst>
                            <p:childTnLst>
                              <p:par>
                                <p:cTn id="14" presetID="6" presetClass="emph" presetSubtype="0" fill="hold" grpId="1" nodeType="afterEffect">
                                  <p:stCondLst>
                                    <p:cond delay="0"/>
                                  </p:stCondLst>
                                  <p:childTnLst>
                                    <p:animScale>
                                      <p:cBhvr>
                                        <p:cTn id="15" dur="3500" fill="hold"/>
                                        <p:tgtEl>
                                          <p:spTgt spid="5"/>
                                        </p:tgtEl>
                                      </p:cBhvr>
                                      <p:by x="400000" y="400000"/>
                                    </p:animScale>
                                  </p:childTnLst>
                                </p:cTn>
                              </p:par>
                              <p:par>
                                <p:cTn id="16" presetID="10" presetClass="exit" presetSubtype="0" fill="hold" grpId="2" nodeType="withEffect">
                                  <p:stCondLst>
                                    <p:cond delay="0"/>
                                  </p:stCondLst>
                                  <p:childTnLst>
                                    <p:animEffect transition="out" filter="fade">
                                      <p:cBhvr>
                                        <p:cTn id="17" dur="3000"/>
                                        <p:tgtEl>
                                          <p:spTgt spid="5"/>
                                        </p:tgtEl>
                                      </p:cBhvr>
                                    </p:animEffect>
                                    <p:set>
                                      <p:cBhvr>
                                        <p:cTn id="18" dur="1" fill="hold">
                                          <p:stCondLst>
                                            <p:cond delay="2999"/>
                                          </p:stCondLst>
                                        </p:cTn>
                                        <p:tgtEl>
                                          <p:spTgt spid="5"/>
                                        </p:tgtEl>
                                        <p:attrNameLst>
                                          <p:attrName>style.visibility</p:attrName>
                                        </p:attrNameLst>
                                      </p:cBhvr>
                                      <p:to>
                                        <p:strVal val="hidden"/>
                                      </p:to>
                                    </p:set>
                                  </p:childTnLst>
                                </p:cTn>
                              </p:par>
                            </p:childTnLst>
                          </p:cTn>
                        </p:par>
                        <p:par>
                          <p:cTn id="19" fill="hold">
                            <p:stCondLst>
                              <p:cond delay="8000"/>
                            </p:stCondLst>
                            <p:childTnLst>
                              <p:par>
                                <p:cTn id="20" presetID="22" presetClass="entr" presetSubtype="1"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up)">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5" grpId="1"/>
      <p:bldP spid="5" grpId="2"/>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J:\Mis Docs\_Multimedia IMS\Curso Biblico PPS\Tema 12\tema 12 jurament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216024" y="714443"/>
            <a:ext cx="4932040" cy="5558873"/>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FFC000"/>
              </a:contourClr>
            </a:sp3d>
          </a:bodyPr>
          <a:lstStyle/>
          <a:p>
            <a:r>
              <a:rPr lang="fr-FR"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Tu ne prendras point le nom de l'Éternel, ton Dieu, en vain; car l'Éternel ne laissera point impuni celui qui prendra son nom en vain. »</a:t>
            </a:r>
          </a:p>
        </p:txBody>
      </p:sp>
      <p:sp>
        <p:nvSpPr>
          <p:cNvPr id="5" name="4 Rectángulo"/>
          <p:cNvSpPr/>
          <p:nvPr/>
        </p:nvSpPr>
        <p:spPr>
          <a:xfrm>
            <a:off x="258391" y="215933"/>
            <a:ext cx="5616624" cy="584775"/>
          </a:xfrm>
          <a:prstGeom prst="rect">
            <a:avLst/>
          </a:prstGeom>
        </p:spPr>
        <p:txBody>
          <a:bodyPr wrap="square">
            <a:spAutoFit/>
            <a:scene3d>
              <a:camera prst="orthographicFront"/>
              <a:lightRig rig="soft" dir="tl">
                <a:rot lat="0" lon="0" rev="0"/>
              </a:lightRig>
            </a:scene3d>
            <a:sp3d contourW="25400" prstMaterial="matte">
              <a:bevelT w="25400" h="55880" prst="artDeco"/>
              <a:contourClr>
                <a:srgbClr val="FFC000"/>
              </a:contourClr>
            </a:sp3d>
          </a:bodyPr>
          <a:lstStyle/>
          <a:p>
            <a:r>
              <a:rPr lang="es-ES" sz="3200" b="1" spc="50" dirty="0" err="1">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cs typeface="Consolas" pitchFamily="49" charset="0"/>
              </a:rPr>
              <a:t>Exode</a:t>
            </a:r>
            <a:r>
              <a:rPr lang="es-ES" sz="3200" b="1" spc="50" dirty="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cs typeface="Consolas" pitchFamily="49" charset="0"/>
              </a:rPr>
              <a:t> </a:t>
            </a:r>
            <a:r>
              <a:rPr lang="es-ES" sz="3200" b="1" spc="50" dirty="0" smtClean="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cs typeface="Consolas" pitchFamily="49" charset="0"/>
              </a:rPr>
              <a:t>20 : 7</a:t>
            </a:r>
            <a:endParaRPr lang="es-ES" sz="3200" b="1" spc="50" dirty="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endParaRP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05719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4000"/>
                                        <p:tgtEl>
                                          <p:spTgt spid="4"/>
                                        </p:tgtEl>
                                      </p:cBhvr>
                                    </p:animEffect>
                                  </p:childTnLst>
                                </p:cTn>
                              </p:par>
                            </p:childTnLst>
                          </p:cTn>
                        </p:par>
                        <p:par>
                          <p:cTn id="12" fill="hold">
                            <p:stCondLst>
                              <p:cond delay="4500"/>
                            </p:stCondLst>
                            <p:childTnLst>
                              <p:par>
                                <p:cTn id="13" presetID="22" presetClass="entr" presetSubtype="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J:\Mis Docs\_Multimedia IMS\Curso Biblico PPS\Tema 12\tema 12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414"/>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18"/>
          <p:cNvSpPr>
            <a:spLocks noChangeArrowheads="1"/>
          </p:cNvSpPr>
          <p:nvPr/>
        </p:nvSpPr>
        <p:spPr bwMode="auto">
          <a:xfrm>
            <a:off x="1724509" y="653516"/>
            <a:ext cx="5688632" cy="5544616"/>
          </a:xfrm>
          <a:prstGeom prst="rect">
            <a:avLst/>
          </a:prstGeom>
          <a:noFill/>
          <a:ln>
            <a:noFill/>
          </a:ln>
          <a:effectLst>
            <a:softEdge rad="38100"/>
          </a:effectLst>
        </p:spPr>
        <p:txBody>
          <a:bodyPr lIns="360000" tIns="360000" rIns="360000" bIns="360000" anchor="ctr">
            <a:scene3d>
              <a:camera prst="orthographicFront"/>
              <a:lightRig rig="soft" dir="tl">
                <a:rot lat="0" lon="0" rev="0"/>
              </a:lightRig>
            </a:scene3d>
            <a:sp3d extrusionH="57150" contourW="25400" prstMaterial="matte">
              <a:bevelT w="215900" h="215900"/>
              <a:contourClr>
                <a:schemeClr val="accent2">
                  <a:tint val="20000"/>
                </a:schemeClr>
              </a:contourClr>
            </a:sp3d>
          </a:bodyPr>
          <a:lstStyle/>
          <a:p>
            <a:pPr algn="ctr"/>
            <a:endParaRPr lang="es-ES" sz="40000" b="1" u="none" spc="50" dirty="0">
              <a:ln w="11430"/>
              <a:solidFill>
                <a:srgbClr val="FF0000"/>
              </a:solidFill>
              <a:effectLst>
                <a:glow rad="304800">
                  <a:schemeClr val="bg1">
                    <a:alpha val="26000"/>
                  </a:schemeClr>
                </a:glow>
                <a:outerShdw blurRad="76200" dist="50800" dir="5400000" algn="tl" rotWithShape="0">
                  <a:srgbClr val="000000">
                    <a:alpha val="65000"/>
                  </a:srgbClr>
                </a:outerShdw>
              </a:effectLst>
              <a:latin typeface="Verdana" pitchFamily="34" charset="0"/>
              <a:ea typeface="Verdana" pitchFamily="34" charset="0"/>
              <a:cs typeface="Verdana" pitchFamily="34" charset="0"/>
            </a:endParaRPr>
          </a:p>
        </p:txBody>
      </p:sp>
      <p:sp>
        <p:nvSpPr>
          <p:cNvPr id="6" name="5 Rectángulo"/>
          <p:cNvSpPr/>
          <p:nvPr/>
        </p:nvSpPr>
        <p:spPr>
          <a:xfrm>
            <a:off x="393036" y="550419"/>
            <a:ext cx="6387580" cy="255454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r>
              <a:rPr lang="fr-FR" sz="3200" b="1" spc="50" dirty="0" smtClean="0">
                <a:ln w="11430"/>
                <a:gradFill flip="none" rotWithShape="1">
                  <a:gsLst>
                    <a:gs pos="25000">
                      <a:srgbClr val="FF0000"/>
                    </a:gs>
                    <a:gs pos="100000">
                      <a:srgbClr val="420B0A"/>
                    </a:gs>
                  </a:gsLst>
                  <a:lin ang="5400000" scaled="1"/>
                  <a:tileRect/>
                </a:gradFill>
                <a:effectLst>
                  <a:outerShdw blurRad="76200" dist="50800" dir="5400000" algn="tl" rotWithShape="0">
                    <a:srgbClr val="000000">
                      <a:alpha val="65000"/>
                    </a:srgbClr>
                  </a:outerShdw>
                </a:effectLst>
                <a:latin typeface="Bernard MT Condensed" panose="02050806060905020404" pitchFamily="18" charset="0"/>
                <a:cs typeface="Times New Roman" panose="02020603050405020304" pitchFamily="18" charset="0"/>
              </a:rPr>
              <a:t>Dieu </a:t>
            </a:r>
            <a:r>
              <a:rPr lang="fr-FR" sz="3200" b="1" spc="50" dirty="0">
                <a:ln w="11430"/>
                <a:gradFill flip="none" rotWithShape="1">
                  <a:gsLst>
                    <a:gs pos="25000">
                      <a:srgbClr val="FF0000"/>
                    </a:gs>
                    <a:gs pos="100000">
                      <a:srgbClr val="420B0A"/>
                    </a:gs>
                  </a:gsLst>
                  <a:lin ang="5400000" scaled="1"/>
                  <a:tileRect/>
                </a:gradFill>
                <a:effectLst>
                  <a:outerShdw blurRad="76200" dist="50800" dir="5400000" algn="tl" rotWithShape="0">
                    <a:srgbClr val="000000">
                      <a:alpha val="65000"/>
                    </a:srgbClr>
                  </a:outerShdw>
                </a:effectLst>
                <a:latin typeface="Bernard MT Condensed" panose="02050806060905020404" pitchFamily="18" charset="0"/>
                <a:cs typeface="Times New Roman" panose="02020603050405020304" pitchFamily="18" charset="0"/>
              </a:rPr>
              <a:t>est saint et il désire que nous prononcions son nom avec respect</a:t>
            </a:r>
            <a:r>
              <a:rPr lang="fr-FR" sz="3200" b="1" spc="50" dirty="0" smtClean="0">
                <a:ln w="11430"/>
                <a:gradFill flip="none" rotWithShape="1">
                  <a:gsLst>
                    <a:gs pos="25000">
                      <a:srgbClr val="FF0000"/>
                    </a:gs>
                    <a:gs pos="100000">
                      <a:srgbClr val="420B0A"/>
                    </a:gs>
                  </a:gsLst>
                  <a:lin ang="5400000" scaled="1"/>
                  <a:tileRect/>
                </a:gradFill>
                <a:effectLst>
                  <a:outerShdw blurRad="76200" dist="50800" dir="5400000" algn="tl" rotWithShape="0">
                    <a:srgbClr val="000000">
                      <a:alpha val="65000"/>
                    </a:srgbClr>
                  </a:outerShdw>
                </a:effectLst>
                <a:latin typeface="Bernard MT Condensed" panose="02050806060905020404" pitchFamily="18" charset="0"/>
                <a:cs typeface="Times New Roman" panose="02020603050405020304" pitchFamily="18" charset="0"/>
              </a:rPr>
              <a:t>.</a:t>
            </a:r>
          </a:p>
          <a:p>
            <a:pPr lvl="0"/>
            <a:r>
              <a:rPr lang="fr-FR" sz="3200" b="1" spc="50" dirty="0">
                <a:ln w="11430"/>
                <a:gradFill flip="none" rotWithShape="1">
                  <a:gsLst>
                    <a:gs pos="25000">
                      <a:srgbClr val="FF0000"/>
                    </a:gs>
                    <a:gs pos="100000">
                      <a:srgbClr val="420B0A"/>
                    </a:gs>
                  </a:gsLst>
                  <a:lin ang="5400000" scaled="1"/>
                  <a:tileRect/>
                </a:gradFill>
                <a:effectLst>
                  <a:outerShdw blurRad="76200" dist="50800" dir="5400000" algn="tl" rotWithShape="0">
                    <a:srgbClr val="000000">
                      <a:alpha val="65000"/>
                    </a:srgbClr>
                  </a:outerShdw>
                </a:effectLst>
                <a:latin typeface="Bernard MT Condensed" panose="02050806060905020404" pitchFamily="18" charset="0"/>
                <a:cs typeface="Times New Roman" panose="02020603050405020304" pitchFamily="18" charset="0"/>
              </a:rPr>
              <a:t>La seule exception est quand nous devons jurer devant un tribunal.</a:t>
            </a:r>
          </a:p>
          <a:p>
            <a:pPr lvl="0"/>
            <a:r>
              <a:rPr lang="fr-FR" sz="3200" b="1" spc="50" dirty="0" smtClean="0">
                <a:ln w="11430"/>
                <a:gradFill flip="none" rotWithShape="1">
                  <a:gsLst>
                    <a:gs pos="25000">
                      <a:srgbClr val="FF0000"/>
                    </a:gs>
                    <a:gs pos="100000">
                      <a:srgbClr val="420B0A"/>
                    </a:gs>
                  </a:gsLst>
                  <a:lin ang="5400000" scaled="1"/>
                  <a:tileRect/>
                </a:gradFill>
                <a:effectLst>
                  <a:outerShdw blurRad="76200" dist="50800" dir="5400000" algn="tl" rotWithShape="0">
                    <a:srgbClr val="000000">
                      <a:alpha val="65000"/>
                    </a:srgbClr>
                  </a:outerShdw>
                </a:effectLst>
                <a:latin typeface="Bernard MT Condensed" panose="02050806060905020404" pitchFamily="18" charset="0"/>
                <a:cs typeface="Times New Roman" panose="02020603050405020304" pitchFamily="18" charset="0"/>
              </a:rPr>
              <a:t> </a:t>
            </a:r>
            <a:endParaRPr lang="es-ES" sz="3200" b="1" spc="50" dirty="0">
              <a:ln w="11430"/>
              <a:gradFill flip="none" rotWithShape="1">
                <a:gsLst>
                  <a:gs pos="25000">
                    <a:srgbClr val="FF0000"/>
                  </a:gs>
                  <a:gs pos="100000">
                    <a:srgbClr val="420B0A"/>
                  </a:gs>
                </a:gsLst>
                <a:lin ang="5400000" scaled="1"/>
                <a:tileRect/>
              </a:gradFill>
              <a:effectLst>
                <a:outerShdw blurRad="76200" dist="50800" dir="5400000" algn="tl" rotWithShape="0">
                  <a:srgbClr val="000000">
                    <a:alpha val="65000"/>
                  </a:srgbClr>
                </a:outerShdw>
              </a:effectLst>
              <a:latin typeface="Bernard MT Condensed" panose="02050806060905020404" pitchFamily="18" charset="0"/>
              <a:cs typeface="Times New Roman" panose="02020603050405020304" pitchFamily="18" charset="0"/>
            </a:endParaRPr>
          </a:p>
        </p:txBody>
      </p:sp>
      <p:sp>
        <p:nvSpPr>
          <p:cNvPr id="9" name="8 Rectángulo"/>
          <p:cNvSpPr/>
          <p:nvPr/>
        </p:nvSpPr>
        <p:spPr>
          <a:xfrm>
            <a:off x="2771800" y="5976573"/>
            <a:ext cx="3567571" cy="584775"/>
          </a:xfrm>
          <a:prstGeom prst="rect">
            <a:avLst/>
          </a:prstGeom>
        </p:spPr>
        <p:txBody>
          <a:bodyPr wrap="square">
            <a:spAutoFit/>
            <a:scene3d>
              <a:camera prst="orthographicFront"/>
              <a:lightRig rig="soft" dir="tl">
                <a:rot lat="0" lon="0" rev="0"/>
              </a:lightRig>
            </a:scene3d>
            <a:sp3d contourW="25400" prstMaterial="matte">
              <a:bevelT w="25400" h="55880" prst="artDeco"/>
              <a:contourClr>
                <a:srgbClr val="FFC000"/>
              </a:contourClr>
            </a:sp3d>
          </a:bodyPr>
          <a:lstStyle/>
          <a:p>
            <a:r>
              <a:rPr lang="es-ES" sz="3200" b="1" spc="50" dirty="0" err="1">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cs typeface="Consolas" pitchFamily="49" charset="0"/>
              </a:rPr>
              <a:t>Matthieu</a:t>
            </a:r>
            <a:r>
              <a:rPr lang="es-ES" sz="3200" b="1" spc="50" dirty="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cs typeface="Consolas" pitchFamily="49" charset="0"/>
              </a:rPr>
              <a:t> </a:t>
            </a:r>
            <a:r>
              <a:rPr lang="es-ES" sz="3200" b="1" spc="50" dirty="0" smtClean="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cs typeface="Consolas" pitchFamily="49" charset="0"/>
              </a:rPr>
              <a:t>5 : 34-37</a:t>
            </a:r>
            <a:endParaRPr lang="es-ES" sz="3200" b="1" spc="50" dirty="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endParaRPr>
          </a:p>
        </p:txBody>
      </p:sp>
      <p:pic>
        <p:nvPicPr>
          <p:cNvPr id="1026" name="Picture 2" descr="C:\Users\Gerhard\Documents\En busca de paz\balanza.t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40252" y="118809"/>
            <a:ext cx="1997528" cy="248209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Rectangle 3"/>
          <p:cNvSpPr>
            <a:spLocks noChangeArrowheads="1"/>
          </p:cNvSpPr>
          <p:nvPr/>
        </p:nvSpPr>
        <p:spPr bwMode="auto">
          <a:xfrm>
            <a:off x="0" y="2168860"/>
            <a:ext cx="9036496" cy="399644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FFC000"/>
              </a:contourClr>
            </a:sp3d>
          </a:bodyPr>
          <a:lstStyle/>
          <a:p>
            <a:r>
              <a:rPr lang="fr-FR" sz="24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Mais moi, je vous dis de ne jurer aucunement, ni par le ciel, parce que c'est le trône de </a:t>
            </a:r>
            <a:r>
              <a:rPr lang="fr-FR" sz="24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Dieu ; ni </a:t>
            </a:r>
            <a:r>
              <a:rPr lang="fr-FR" sz="24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par la terre, parce que c'est son marchepied; ni par Jérusalem, parce que c'est la ville du grand roi.</a:t>
            </a:r>
          </a:p>
          <a:p>
            <a:r>
              <a:rPr lang="fr-FR" sz="24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Ne jure pas non plus par ta tête, car tu ne peux rendre blanc ou noir un seul cheveu.</a:t>
            </a:r>
          </a:p>
          <a:p>
            <a:r>
              <a:rPr lang="fr-FR" sz="24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Que votre parole soit oui, oui, non, non; ce qu'on y ajoute vient du malin. </a:t>
            </a:r>
            <a:r>
              <a:rPr lang="fr-FR" sz="24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endParaRPr lang="fr-FR" sz="24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spTree>
    <p:extLst>
      <p:ext uri="{BB962C8B-B14F-4D97-AF65-F5344CB8AC3E}">
        <p14:creationId xmlns:p14="http://schemas.microsoft.com/office/powerpoint/2010/main" val="22775416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3000"/>
                                        <p:tgtEl>
                                          <p:spTgt spid="8"/>
                                        </p:tgtEl>
                                      </p:cBhvr>
                                    </p:animEffect>
                                  </p:childTnLst>
                                </p:cTn>
                              </p:par>
                            </p:childTnLst>
                          </p:cTn>
                        </p:par>
                        <p:par>
                          <p:cTn id="12" fill="hold">
                            <p:stCondLst>
                              <p:cond delay="3500"/>
                            </p:stCondLst>
                            <p:childTnLst>
                              <p:par>
                                <p:cTn id="13" presetID="10" presetClass="entr" presetSubtype="0" fill="hold" nodeType="after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childTnLst>
                          </p:cTn>
                        </p:par>
                        <p:par>
                          <p:cTn id="16" fill="hold">
                            <p:stCondLst>
                              <p:cond delay="40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4500"/>
                            </p:stCondLst>
                            <p:childTnLst>
                              <p:par>
                                <p:cTn id="21" presetID="22" presetClass="entr" presetSubtype="1"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up)">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J:\Mis Docs\_Multimedia IMS\Curso Biblico PPS\Tema 12\tema 12 jurament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251520" y="1196752"/>
            <a:ext cx="5292588" cy="2162519"/>
          </a:xfrm>
          <a:prstGeom prst="rect">
            <a:avLst/>
          </a:prstGeom>
          <a:noFill/>
          <a:ln>
            <a:noFill/>
          </a:ln>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lstStyle/>
          <a:p>
            <a:r>
              <a:rPr lang="fr-FR" sz="3600" b="1" i="1" spc="50" dirty="0" smtClean="0">
                <a:ln w="0">
                  <a:noFill/>
                </a:ln>
                <a:gradFill>
                  <a:gsLst>
                    <a:gs pos="22000">
                      <a:srgbClr val="C00000">
                        <a:lumMod val="100000"/>
                      </a:srgbClr>
                    </a:gs>
                    <a:gs pos="82000">
                      <a:schemeClr val="accent2">
                        <a:shade val="45000"/>
                        <a:satMod val="165000"/>
                        <a:lumMod val="0"/>
                      </a:schemeClr>
                    </a:gs>
                  </a:gsLst>
                  <a:lin ang="5400000" scaled="0"/>
                </a:gradFill>
                <a:latin typeface="Vivaldi" pitchFamily="66" charset="0"/>
                <a:cs typeface="Consolas" pitchFamily="49" charset="0"/>
              </a:rPr>
              <a:t>Qu’arrivera-t-il </a:t>
            </a:r>
            <a:r>
              <a:rPr lang="fr-FR" sz="3600" b="1" i="1" spc="50" dirty="0">
                <a:ln w="0">
                  <a:noFill/>
                </a:ln>
                <a:gradFill>
                  <a:gsLst>
                    <a:gs pos="22000">
                      <a:srgbClr val="C00000">
                        <a:lumMod val="100000"/>
                      </a:srgbClr>
                    </a:gs>
                    <a:gs pos="82000">
                      <a:schemeClr val="accent2">
                        <a:shade val="45000"/>
                        <a:satMod val="165000"/>
                        <a:lumMod val="0"/>
                      </a:schemeClr>
                    </a:gs>
                  </a:gsLst>
                  <a:lin ang="5400000" scaled="0"/>
                </a:gradFill>
                <a:latin typeface="Vivaldi" pitchFamily="66" charset="0"/>
                <a:cs typeface="Consolas" pitchFamily="49" charset="0"/>
              </a:rPr>
              <a:t>à ceux qui parlent avec des paroles vaines ? </a:t>
            </a:r>
            <a:endParaRPr lang="fr-FR" sz="3600" b="1" i="1" spc="50" dirty="0" smtClean="0">
              <a:ln w="0">
                <a:noFill/>
              </a:ln>
              <a:gradFill>
                <a:gsLst>
                  <a:gs pos="22000">
                    <a:srgbClr val="C00000">
                      <a:lumMod val="100000"/>
                    </a:srgbClr>
                  </a:gs>
                  <a:gs pos="82000">
                    <a:schemeClr val="accent2">
                      <a:shade val="45000"/>
                      <a:satMod val="165000"/>
                      <a:lumMod val="0"/>
                    </a:schemeClr>
                  </a:gs>
                </a:gsLst>
                <a:lin ang="5400000" scaled="0"/>
              </a:gradFill>
              <a:latin typeface="Vivaldi" pitchFamily="66" charset="0"/>
              <a:cs typeface="Consolas" pitchFamily="49" charset="0"/>
            </a:endParaRPr>
          </a:p>
          <a:p>
            <a:r>
              <a:rPr lang="fr-FR" sz="2400" b="1" i="1" spc="50" dirty="0" smtClean="0">
                <a:ln w="0">
                  <a:noFill/>
                </a:ln>
                <a:gradFill>
                  <a:gsLst>
                    <a:gs pos="22000">
                      <a:srgbClr val="C00000">
                        <a:lumMod val="100000"/>
                      </a:srgbClr>
                    </a:gs>
                    <a:gs pos="82000">
                      <a:schemeClr val="accent2">
                        <a:shade val="45000"/>
                        <a:satMod val="165000"/>
                        <a:lumMod val="0"/>
                      </a:schemeClr>
                    </a:gs>
                  </a:gsLst>
                  <a:lin ang="5400000" scaled="0"/>
                </a:gradFill>
                <a:latin typeface="Vivaldi" pitchFamily="66" charset="0"/>
                <a:cs typeface="Consolas" pitchFamily="49" charset="0"/>
              </a:rPr>
              <a:t>Matthieu </a:t>
            </a:r>
            <a:r>
              <a:rPr lang="fr-FR" sz="2400" b="1" i="1" spc="50" dirty="0">
                <a:ln w="0">
                  <a:noFill/>
                </a:ln>
                <a:gradFill>
                  <a:gsLst>
                    <a:gs pos="22000">
                      <a:srgbClr val="C00000">
                        <a:lumMod val="100000"/>
                      </a:srgbClr>
                    </a:gs>
                    <a:gs pos="82000">
                      <a:schemeClr val="accent2">
                        <a:shade val="45000"/>
                        <a:satMod val="165000"/>
                        <a:lumMod val="0"/>
                      </a:schemeClr>
                    </a:gs>
                  </a:gsLst>
                  <a:lin ang="5400000" scaled="0"/>
                </a:gradFill>
                <a:latin typeface="Vivaldi" pitchFamily="66" charset="0"/>
                <a:cs typeface="Consolas" pitchFamily="49" charset="0"/>
              </a:rPr>
              <a:t>12 : 36.</a:t>
            </a:r>
            <a:endParaRPr lang="es-ES" sz="3600" b="1" i="1" spc="50" dirty="0">
              <a:ln w="0">
                <a:noFill/>
              </a:ln>
              <a:gradFill>
                <a:gsLst>
                  <a:gs pos="22000">
                    <a:srgbClr val="C00000">
                      <a:lumMod val="100000"/>
                    </a:srgbClr>
                  </a:gs>
                  <a:gs pos="82000">
                    <a:schemeClr val="accent2">
                      <a:shade val="45000"/>
                      <a:satMod val="165000"/>
                      <a:lumMod val="0"/>
                    </a:schemeClr>
                  </a:gs>
                </a:gsLst>
                <a:lin ang="5400000" scaled="0"/>
              </a:gradFill>
              <a:effectLst/>
              <a:latin typeface="Vivaldi" pitchFamily="66" charset="0"/>
              <a:cs typeface="Consolas" pitchFamily="49" charset="0"/>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a:spLocks noChangeArrowheads="1"/>
          </p:cNvSpPr>
          <p:nvPr/>
        </p:nvSpPr>
        <p:spPr bwMode="auto">
          <a:xfrm>
            <a:off x="395536" y="3284984"/>
            <a:ext cx="5004556" cy="2664297"/>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FFC000"/>
              </a:contourClr>
            </a:sp3d>
          </a:bodyPr>
          <a:lstStyle/>
          <a:p>
            <a:r>
              <a:rPr lang="fr-FR"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Je vous le dis: au jour du jugement, les hommes rendront compte de toute parole vaine qu'ils auront proférée. »</a:t>
            </a:r>
          </a:p>
        </p:txBody>
      </p:sp>
    </p:spTree>
    <p:extLst>
      <p:ext uri="{BB962C8B-B14F-4D97-AF65-F5344CB8AC3E}">
        <p14:creationId xmlns:p14="http://schemas.microsoft.com/office/powerpoint/2010/main" val="14027492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1000"/>
                                        <p:tgtEl>
                                          <p:spTgt spid="4">
                                            <p:txEl>
                                              <p:pRg st="0" end="0"/>
                                            </p:txEl>
                                          </p:spTgt>
                                        </p:tgtEl>
                                      </p:cBhvr>
                                    </p:animEffect>
                                  </p:childTnLst>
                                </p:cTn>
                              </p:par>
                            </p:childTnLst>
                          </p:cTn>
                        </p:par>
                        <p:par>
                          <p:cTn id="8" fill="hold">
                            <p:stCondLst>
                              <p:cond delay="2000"/>
                            </p:stCondLst>
                            <p:childTnLst>
                              <p:par>
                                <p:cTn id="9" presetID="22" presetClass="entr" presetSubtype="8" fill="hold" grpId="0" nodeType="afterEffect">
                                  <p:stCondLst>
                                    <p:cond delay="100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wipe(left)">
                                      <p:cBhvr>
                                        <p:cTn id="11" dur="1000"/>
                                        <p:tgtEl>
                                          <p:spTgt spid="4">
                                            <p:txEl>
                                              <p:pRg st="1" end="1"/>
                                            </p:txEl>
                                          </p:spTgt>
                                        </p:tgtEl>
                                      </p:cBhvr>
                                    </p:animEffect>
                                  </p:childTnLst>
                                </p:cTn>
                              </p:par>
                            </p:childTnLst>
                          </p:cTn>
                        </p:par>
                        <p:par>
                          <p:cTn id="12" fill="hold">
                            <p:stCondLst>
                              <p:cond delay="4000"/>
                            </p:stCondLst>
                            <p:childTnLst>
                              <p:par>
                                <p:cTn id="13" presetID="22" presetClass="entr" presetSubtype="1"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3000"/>
                                        <p:tgtEl>
                                          <p:spTgt spid="6"/>
                                        </p:tgtEl>
                                      </p:cBhvr>
                                    </p:animEffect>
                                  </p:childTnLst>
                                </p:cTn>
                              </p:par>
                            </p:childTnLst>
                          </p:cTn>
                        </p:par>
                        <p:par>
                          <p:cTn id="16" fill="hold">
                            <p:stCondLst>
                              <p:cond delay="7000"/>
                            </p:stCondLst>
                            <p:childTnLst>
                              <p:par>
                                <p:cTn id="17" presetID="22" presetClass="entr" presetSubtype="1"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J:\Mis Docs\_Multimedia IMS\Curso Biblico PPS\Tema 12\tema 12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414"/>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461516" y="1880828"/>
            <a:ext cx="8220968" cy="2552127"/>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pPr algn="ctr"/>
            <a:r>
              <a:rPr lang="fr-FR" sz="66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Que nous commande de faire le quatrième commandement ? </a:t>
            </a:r>
            <a:endParaRPr lang="en-US" sz="6600" b="1" u="none"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endParaRPr>
          </a:p>
        </p:txBody>
      </p:sp>
      <p:sp>
        <p:nvSpPr>
          <p:cNvPr id="5" name="Rectangle 18"/>
          <p:cNvSpPr>
            <a:spLocks noChangeArrowheads="1"/>
          </p:cNvSpPr>
          <p:nvPr/>
        </p:nvSpPr>
        <p:spPr bwMode="auto">
          <a:xfrm>
            <a:off x="1724509" y="653516"/>
            <a:ext cx="5688632" cy="5544616"/>
          </a:xfrm>
          <a:prstGeom prst="rect">
            <a:avLst/>
          </a:prstGeom>
          <a:noFill/>
          <a:ln>
            <a:noFill/>
          </a:ln>
          <a:effectLst>
            <a:softEdge rad="38100"/>
          </a:effectLst>
        </p:spPr>
        <p:txBody>
          <a:bodyPr lIns="360000" tIns="360000" rIns="360000" bIns="360000" anchor="ctr">
            <a:scene3d>
              <a:camera prst="orthographicFront"/>
              <a:lightRig rig="soft" dir="tl">
                <a:rot lat="0" lon="0" rev="0"/>
              </a:lightRig>
            </a:scene3d>
            <a:sp3d extrusionH="57150" contourW="25400" prstMaterial="matte">
              <a:bevelT w="215900" h="215900"/>
              <a:contourClr>
                <a:schemeClr val="accent2">
                  <a:tint val="20000"/>
                </a:schemeClr>
              </a:contourClr>
            </a:sp3d>
          </a:bodyPr>
          <a:lstStyle/>
          <a:p>
            <a:pPr algn="ctr"/>
            <a:r>
              <a:rPr lang="es-ES" sz="40000" b="1" spc="50" dirty="0">
                <a:ln w="11430"/>
                <a:solidFill>
                  <a:srgbClr val="FF0000"/>
                </a:solidFill>
                <a:effectLst>
                  <a:glow rad="304800">
                    <a:schemeClr val="bg1">
                      <a:alpha val="26000"/>
                    </a:schemeClr>
                  </a:glow>
                  <a:outerShdw blurRad="76200" dist="50800" dir="5400000" algn="tl" rotWithShape="0">
                    <a:srgbClr val="000000">
                      <a:alpha val="65000"/>
                    </a:srgbClr>
                  </a:outerShdw>
                </a:effectLst>
                <a:latin typeface="Verdana" pitchFamily="34" charset="0"/>
                <a:ea typeface="Verdana" pitchFamily="34" charset="0"/>
                <a:cs typeface="Verdana" pitchFamily="34" charset="0"/>
              </a:rPr>
              <a:t>4</a:t>
            </a:r>
            <a:endParaRPr lang="es-ES" sz="40000" b="1" u="none" spc="50" dirty="0">
              <a:ln w="11430"/>
              <a:solidFill>
                <a:srgbClr val="FF0000"/>
              </a:solidFill>
              <a:effectLst>
                <a:glow rad="304800">
                  <a:schemeClr val="bg1">
                    <a:alpha val="26000"/>
                  </a:schemeClr>
                </a:glow>
                <a:outerShdw blurRad="76200" dist="50800" dir="5400000" algn="tl" rotWithShape="0">
                  <a:srgbClr val="000000">
                    <a:alpha val="65000"/>
                  </a:srgbClr>
                </a:outerShdw>
              </a:effectLst>
              <a:latin typeface="Verdana" pitchFamily="34" charset="0"/>
              <a:ea typeface="Verdana" pitchFamily="34" charset="0"/>
              <a:cs typeface="Verdana" pitchFamily="34" charset="0"/>
            </a:endParaRP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01480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500"/>
                                        <p:tgtEl>
                                          <p:spTgt spid="4"/>
                                        </p:tgtEl>
                                      </p:cBhvr>
                                    </p:animEffect>
                                  </p:childTnLst>
                                </p:cTn>
                              </p:par>
                              <p:par>
                                <p:cTn id="8" presetID="53" presetClass="entr" presetSubtype="16" fill="hold" grpId="0" nodeType="withEffect">
                                  <p:stCondLst>
                                    <p:cond delay="1500"/>
                                  </p:stCondLst>
                                  <p:childTnLst>
                                    <p:set>
                                      <p:cBhvr>
                                        <p:cTn id="9" dur="1" fill="hold">
                                          <p:stCondLst>
                                            <p:cond delay="0"/>
                                          </p:stCondLst>
                                        </p:cTn>
                                        <p:tgtEl>
                                          <p:spTgt spid="5"/>
                                        </p:tgtEl>
                                        <p:attrNameLst>
                                          <p:attrName>style.visibility</p:attrName>
                                        </p:attrNameLst>
                                      </p:cBhvr>
                                      <p:to>
                                        <p:strVal val="visible"/>
                                      </p:to>
                                    </p:set>
                                    <p:anim calcmode="lin" valueType="num">
                                      <p:cBhvr>
                                        <p:cTn id="10" dur="3000" fill="hold"/>
                                        <p:tgtEl>
                                          <p:spTgt spid="5"/>
                                        </p:tgtEl>
                                        <p:attrNameLst>
                                          <p:attrName>ppt_w</p:attrName>
                                        </p:attrNameLst>
                                      </p:cBhvr>
                                      <p:tavLst>
                                        <p:tav tm="0">
                                          <p:val>
                                            <p:fltVal val="0"/>
                                          </p:val>
                                        </p:tav>
                                        <p:tav tm="100000">
                                          <p:val>
                                            <p:strVal val="#ppt_w"/>
                                          </p:val>
                                        </p:tav>
                                      </p:tavLst>
                                    </p:anim>
                                    <p:anim calcmode="lin" valueType="num">
                                      <p:cBhvr>
                                        <p:cTn id="11" dur="3000" fill="hold"/>
                                        <p:tgtEl>
                                          <p:spTgt spid="5"/>
                                        </p:tgtEl>
                                        <p:attrNameLst>
                                          <p:attrName>ppt_h</p:attrName>
                                        </p:attrNameLst>
                                      </p:cBhvr>
                                      <p:tavLst>
                                        <p:tav tm="0">
                                          <p:val>
                                            <p:fltVal val="0"/>
                                          </p:val>
                                        </p:tav>
                                        <p:tav tm="100000">
                                          <p:val>
                                            <p:strVal val="#ppt_h"/>
                                          </p:val>
                                        </p:tav>
                                      </p:tavLst>
                                    </p:anim>
                                    <p:animEffect transition="in" filter="fade">
                                      <p:cBhvr>
                                        <p:cTn id="12" dur="3000"/>
                                        <p:tgtEl>
                                          <p:spTgt spid="5"/>
                                        </p:tgtEl>
                                      </p:cBhvr>
                                    </p:animEffect>
                                  </p:childTnLst>
                                </p:cTn>
                              </p:par>
                            </p:childTnLst>
                          </p:cTn>
                        </p:par>
                        <p:par>
                          <p:cTn id="13" fill="hold">
                            <p:stCondLst>
                              <p:cond delay="4500"/>
                            </p:stCondLst>
                            <p:childTnLst>
                              <p:par>
                                <p:cTn id="14" presetID="6" presetClass="emph" presetSubtype="0" fill="hold" grpId="1" nodeType="afterEffect">
                                  <p:stCondLst>
                                    <p:cond delay="0"/>
                                  </p:stCondLst>
                                  <p:childTnLst>
                                    <p:animScale>
                                      <p:cBhvr>
                                        <p:cTn id="15" dur="3500" fill="hold"/>
                                        <p:tgtEl>
                                          <p:spTgt spid="5"/>
                                        </p:tgtEl>
                                      </p:cBhvr>
                                      <p:by x="400000" y="400000"/>
                                    </p:animScale>
                                  </p:childTnLst>
                                </p:cTn>
                              </p:par>
                              <p:par>
                                <p:cTn id="16" presetID="10" presetClass="exit" presetSubtype="0" fill="hold" grpId="2" nodeType="withEffect">
                                  <p:stCondLst>
                                    <p:cond delay="0"/>
                                  </p:stCondLst>
                                  <p:childTnLst>
                                    <p:animEffect transition="out" filter="fade">
                                      <p:cBhvr>
                                        <p:cTn id="17" dur="3000"/>
                                        <p:tgtEl>
                                          <p:spTgt spid="5"/>
                                        </p:tgtEl>
                                      </p:cBhvr>
                                    </p:animEffect>
                                    <p:set>
                                      <p:cBhvr>
                                        <p:cTn id="18" dur="1" fill="hold">
                                          <p:stCondLst>
                                            <p:cond delay="2999"/>
                                          </p:stCondLst>
                                        </p:cTn>
                                        <p:tgtEl>
                                          <p:spTgt spid="5"/>
                                        </p:tgtEl>
                                        <p:attrNameLst>
                                          <p:attrName>style.visibility</p:attrName>
                                        </p:attrNameLst>
                                      </p:cBhvr>
                                      <p:to>
                                        <p:strVal val="hidden"/>
                                      </p:to>
                                    </p:set>
                                  </p:childTnLst>
                                </p:cTn>
                              </p:par>
                            </p:childTnLst>
                          </p:cTn>
                        </p:par>
                        <p:par>
                          <p:cTn id="19" fill="hold">
                            <p:stCondLst>
                              <p:cond delay="8000"/>
                            </p:stCondLst>
                            <p:childTnLst>
                              <p:par>
                                <p:cTn id="20" presetID="22" presetClass="entr" presetSubtype="1"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up)">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5" grpId="1"/>
      <p:bldP spid="5" grpId="2"/>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J:\Mis Docs\_Multimedia IMS\Curso Biblico PPS\Tema 12\tema 12 sabd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7" y="-1"/>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107504" y="692696"/>
            <a:ext cx="6768752" cy="5558873"/>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FFC000"/>
              </a:contourClr>
            </a:sp3d>
          </a:bodyPr>
          <a:lstStyle/>
          <a:p>
            <a:r>
              <a:rPr lang="fr-FR"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Souviens-toi du jour du repos, pour le sanctifier.</a:t>
            </a:r>
          </a:p>
          <a:p>
            <a:r>
              <a:rPr lang="fr-FR"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Tu travailleras six jours, et tu feras tout ton ouvrage.</a:t>
            </a:r>
          </a:p>
          <a:p>
            <a:r>
              <a:rPr lang="fr-FR"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Mais le septième jour est le jour du repos de l'Éternel, ton Dieu: tu ne feras aucun ouvrage, ni toi, ni ton fils, ni ta fille, ni ton serviteur, ni ta servante, ni ton bétail, ni l'étranger qui est dans tes portes</a:t>
            </a:r>
            <a:r>
              <a:rPr lang="fr-FR" sz="28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endParaRPr lang="fr-FR"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5" name="4 Rectángulo"/>
          <p:cNvSpPr/>
          <p:nvPr/>
        </p:nvSpPr>
        <p:spPr>
          <a:xfrm>
            <a:off x="258391" y="215933"/>
            <a:ext cx="5616624" cy="584775"/>
          </a:xfrm>
          <a:prstGeom prst="rect">
            <a:avLst/>
          </a:prstGeom>
        </p:spPr>
        <p:txBody>
          <a:bodyPr wrap="square">
            <a:spAutoFit/>
            <a:scene3d>
              <a:camera prst="orthographicFront"/>
              <a:lightRig rig="soft" dir="tl">
                <a:rot lat="0" lon="0" rev="0"/>
              </a:lightRig>
            </a:scene3d>
            <a:sp3d contourW="25400" prstMaterial="matte">
              <a:bevelT w="25400" h="55880" prst="artDeco"/>
              <a:contourClr>
                <a:srgbClr val="FFC000"/>
              </a:contourClr>
            </a:sp3d>
          </a:bodyPr>
          <a:lstStyle/>
          <a:p>
            <a:r>
              <a:rPr lang="es-ES" sz="3200" b="1" spc="50" dirty="0" err="1">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cs typeface="Consolas" pitchFamily="49" charset="0"/>
              </a:rPr>
              <a:t>Exode</a:t>
            </a:r>
            <a:r>
              <a:rPr lang="es-ES" sz="3200" b="1" spc="50" dirty="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cs typeface="Consolas" pitchFamily="49" charset="0"/>
              </a:rPr>
              <a:t> </a:t>
            </a:r>
            <a:r>
              <a:rPr lang="es-ES" sz="3200" b="1" spc="50" dirty="0" smtClean="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cs typeface="Consolas" pitchFamily="49" charset="0"/>
              </a:rPr>
              <a:t>20 : 8-11</a:t>
            </a:r>
            <a:endParaRPr lang="es-ES" sz="3200" b="1" spc="50" dirty="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endParaRPr>
          </a:p>
        </p:txBody>
      </p:sp>
      <p:pic>
        <p:nvPicPr>
          <p:cNvPr id="7"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13171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4000"/>
                                        <p:tgtEl>
                                          <p:spTgt spid="4"/>
                                        </p:tgtEl>
                                      </p:cBhvr>
                                    </p:animEffect>
                                  </p:childTnLst>
                                </p:cTn>
                              </p:par>
                            </p:childTnLst>
                          </p:cTn>
                        </p:par>
                        <p:par>
                          <p:cTn id="12" fill="hold">
                            <p:stCondLst>
                              <p:cond delay="4500"/>
                            </p:stCondLst>
                            <p:childTnLst>
                              <p:par>
                                <p:cTn id="13" presetID="22" presetClass="entr" presetSubtype="1"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Mis Docs\_Multimedia IMS\Curso Biblico PPS\Tema 12\titulo tema 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6"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8"/>
          <p:cNvSpPr>
            <a:spLocks noChangeArrowheads="1"/>
          </p:cNvSpPr>
          <p:nvPr/>
        </p:nvSpPr>
        <p:spPr bwMode="auto">
          <a:xfrm>
            <a:off x="7236296" y="333077"/>
            <a:ext cx="1800200" cy="1655763"/>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pPr algn="ctr"/>
            <a:r>
              <a:rPr lang="en-US" sz="72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Impact" pitchFamily="34" charset="0"/>
              </a:rPr>
              <a:t>12</a:t>
            </a:r>
          </a:p>
        </p:txBody>
      </p:sp>
      <p:sp>
        <p:nvSpPr>
          <p:cNvPr id="6" name="5 Rectángulo"/>
          <p:cNvSpPr/>
          <p:nvPr/>
        </p:nvSpPr>
        <p:spPr>
          <a:xfrm>
            <a:off x="107504" y="2024844"/>
            <a:ext cx="7560332" cy="3154710"/>
          </a:xfrm>
          <a:prstGeom prst="rect">
            <a:avLst/>
          </a:prstGeom>
          <a:noFill/>
        </p:spPr>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s-ES" sz="19900" b="1" dirty="0" smtClean="0">
                <a:ln w="50800">
                  <a:solidFill>
                    <a:schemeClr val="tx1"/>
                  </a:solidFill>
                </a:ln>
                <a:blipFill>
                  <a:blip r:embed="rId4"/>
                  <a:tile tx="0" ty="0" sx="100000" sy="100000" flip="none" algn="tl"/>
                </a:blipFill>
                <a:effectLst>
                  <a:outerShdw blurRad="127000" dist="101600" dir="2700000" algn="tl" rotWithShape="0">
                    <a:prstClr val="black">
                      <a:alpha val="60000"/>
                    </a:prstClr>
                  </a:outerShdw>
                </a:effectLst>
              </a:rPr>
              <a:t>10-1=0</a:t>
            </a:r>
            <a:endParaRPr lang="es-ES" sz="19900" b="1" dirty="0">
              <a:ln w="50800">
                <a:solidFill>
                  <a:schemeClr val="tx1"/>
                </a:solidFill>
              </a:ln>
              <a:blipFill>
                <a:blip r:embed="rId4"/>
                <a:tile tx="0" ty="0" sx="100000" sy="100000" flip="none" algn="tl"/>
              </a:blipFill>
              <a:effectLst>
                <a:outerShdw blurRad="127000" dist="101600" dir="2700000" algn="tl" rotWithShape="0">
                  <a:prstClr val="black">
                    <a:alpha val="60000"/>
                  </a:prstClr>
                </a:outerShdw>
              </a:effectLst>
            </a:endParaRPr>
          </a:p>
        </p:txBody>
      </p:sp>
    </p:spTree>
    <p:extLst>
      <p:ext uri="{BB962C8B-B14F-4D97-AF65-F5344CB8AC3E}">
        <p14:creationId xmlns:p14="http://schemas.microsoft.com/office/powerpoint/2010/main" val="7162173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 presetClass="entr" presetSubtype="2" fill="hold" grpId="0" nodeType="afterEffect">
                                  <p:stCondLst>
                                    <p:cond delay="0"/>
                                  </p:stCondLst>
                                  <p:iterate type="lt">
                                    <p:tmPct val="10000"/>
                                  </p:iterate>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500" fill="hold"/>
                                        <p:tgtEl>
                                          <p:spTgt spid="6"/>
                                        </p:tgtEl>
                                        <p:attrNameLst>
                                          <p:attrName>ppt_x</p:attrName>
                                        </p:attrNameLst>
                                      </p:cBhvr>
                                      <p:tavLst>
                                        <p:tav tm="0">
                                          <p:val>
                                            <p:strVal val="1+#ppt_w/2"/>
                                          </p:val>
                                        </p:tav>
                                        <p:tav tm="100000">
                                          <p:val>
                                            <p:strVal val="#ppt_x"/>
                                          </p:val>
                                        </p:tav>
                                      </p:tavLst>
                                    </p:anim>
                                    <p:anim calcmode="lin" valueType="num">
                                      <p:cBhvr additive="base">
                                        <p:cTn id="14" dur="1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J:\Mis Docs\_Multimedia IMS\Curso Biblico PPS\Tema 12\tema 12 sabd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7" y="-1"/>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216024" y="714443"/>
            <a:ext cx="4932040" cy="5558873"/>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FFC000"/>
              </a:contourClr>
            </a:sp3d>
          </a:bodyPr>
          <a:lstStyle/>
          <a:p>
            <a:r>
              <a:rPr lang="fr-FR" sz="28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fr-FR"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Car en six jours l'Éternel a fait les cieux, la terre et la mer, et tout ce qui y est contenu, et il s'est reposé le septième </a:t>
            </a:r>
            <a:r>
              <a:rPr lang="fr-FR" sz="28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jour : </a:t>
            </a:r>
            <a:r>
              <a:rPr lang="fr-FR"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c'est pourquoi l'Éternel a béni le jour du repos et l'a sanctifié. »</a:t>
            </a:r>
          </a:p>
        </p:txBody>
      </p:sp>
      <p:sp>
        <p:nvSpPr>
          <p:cNvPr id="5" name="4 Rectángulo"/>
          <p:cNvSpPr/>
          <p:nvPr/>
        </p:nvSpPr>
        <p:spPr>
          <a:xfrm>
            <a:off x="258391" y="215933"/>
            <a:ext cx="5616624" cy="584775"/>
          </a:xfrm>
          <a:prstGeom prst="rect">
            <a:avLst/>
          </a:prstGeom>
        </p:spPr>
        <p:txBody>
          <a:bodyPr wrap="square">
            <a:spAutoFit/>
            <a:scene3d>
              <a:camera prst="orthographicFront"/>
              <a:lightRig rig="soft" dir="tl">
                <a:rot lat="0" lon="0" rev="0"/>
              </a:lightRig>
            </a:scene3d>
            <a:sp3d contourW="25400" prstMaterial="matte">
              <a:bevelT w="25400" h="55880" prst="artDeco"/>
              <a:contourClr>
                <a:srgbClr val="FFC000"/>
              </a:contourClr>
            </a:sp3d>
          </a:bodyPr>
          <a:lstStyle/>
          <a:p>
            <a:r>
              <a:rPr lang="es-ES" sz="3200" b="1" spc="50" dirty="0" err="1">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cs typeface="Consolas" pitchFamily="49" charset="0"/>
              </a:rPr>
              <a:t>Exode</a:t>
            </a:r>
            <a:r>
              <a:rPr lang="es-ES" sz="3200" b="1" spc="50" dirty="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cs typeface="Consolas" pitchFamily="49" charset="0"/>
              </a:rPr>
              <a:t> </a:t>
            </a:r>
            <a:r>
              <a:rPr lang="es-ES" sz="3200" b="1" spc="50" dirty="0" smtClean="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cs typeface="Consolas" pitchFamily="49" charset="0"/>
              </a:rPr>
              <a:t>20 : 8-11</a:t>
            </a:r>
            <a:endParaRPr lang="es-ES" sz="3200" b="1" spc="50" dirty="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endParaRP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06380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4000"/>
                                        <p:tgtEl>
                                          <p:spTgt spid="4"/>
                                        </p:tgtEl>
                                      </p:cBhvr>
                                    </p:animEffect>
                                  </p:childTnLst>
                                </p:cTn>
                              </p:par>
                            </p:childTnLst>
                          </p:cTn>
                        </p:par>
                        <p:par>
                          <p:cTn id="12" fill="hold">
                            <p:stCondLst>
                              <p:cond delay="4500"/>
                            </p:stCondLst>
                            <p:childTnLst>
                              <p:par>
                                <p:cTn id="13" presetID="22" presetClass="entr" presetSubtype="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J:\Mis Docs\_Multimedia IMS\Curso Biblico PPS\Tema 12\reposo.jpg"/>
          <p:cNvPicPr>
            <a:picLocks noChangeAspect="1" noChangeArrowheads="1"/>
          </p:cNvPicPr>
          <p:nvPr/>
        </p:nvPicPr>
        <p:blipFill rotWithShape="1">
          <a:blip r:embed="rId3">
            <a:extLst>
              <a:ext uri="{28A0092B-C50C-407E-A947-70E740481C1C}">
                <a14:useLocalDpi xmlns:a14="http://schemas.microsoft.com/office/drawing/2010/main" val="0"/>
              </a:ext>
            </a:extLst>
          </a:blip>
          <a:srcRect b="2439"/>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1223628" y="1088740"/>
            <a:ext cx="6155852" cy="1446550"/>
          </a:xfrm>
          <a:prstGeom prst="rect">
            <a:avLst/>
          </a:prstGeom>
          <a:noFill/>
        </p:spPr>
        <p:txBody>
          <a:bodyPr wrap="none" rtlCol="0">
            <a:spAutoFit/>
            <a:scene3d>
              <a:camera prst="orthographicFront"/>
              <a:lightRig rig="glow" dir="tl">
                <a:rot lat="0" lon="0" rev="5400000"/>
              </a:lightRig>
            </a:scene3d>
            <a:sp3d contourW="19050">
              <a:bevelT w="31750" h="31750"/>
              <a:contourClr>
                <a:schemeClr val="tx1"/>
              </a:contourClr>
            </a:sp3d>
          </a:bodyPr>
          <a:lstStyle/>
          <a:p>
            <a:r>
              <a:rPr lang="es-ES" sz="8800" b="1" dirty="0" smtClean="0">
                <a:ln w="11430"/>
                <a:gradFill flip="none" rotWithShape="1">
                  <a:gsLst>
                    <a:gs pos="16000">
                      <a:srgbClr val="03D4A8">
                        <a:lumMod val="70000"/>
                        <a:lumOff val="30000"/>
                        <a:alpha val="49000"/>
                      </a:srgbClr>
                    </a:gs>
                    <a:gs pos="34000">
                      <a:srgbClr val="21D6E0">
                        <a:alpha val="93000"/>
                      </a:srgbClr>
                    </a:gs>
                    <a:gs pos="67000">
                      <a:srgbClr val="0087E6">
                        <a:lumMod val="54000"/>
                        <a:alpha val="54000"/>
                      </a:srgbClr>
                    </a:gs>
                    <a:gs pos="90000">
                      <a:srgbClr val="005CBF">
                        <a:lumMod val="56000"/>
                      </a:srgbClr>
                    </a:gs>
                  </a:gsLst>
                  <a:lin ang="16200000" scaled="1"/>
                  <a:tileRect/>
                </a:gradFill>
                <a:effectLst>
                  <a:outerShdw blurRad="80000" dist="63500" dir="5040000" algn="tl">
                    <a:srgbClr val="000000">
                      <a:alpha val="95000"/>
                    </a:srgbClr>
                  </a:outerShdw>
                </a:effectLst>
                <a:latin typeface="Chopin Script" pitchFamily="2" charset="0"/>
              </a:rPr>
              <a:t>Sabbat = </a:t>
            </a:r>
            <a:r>
              <a:rPr lang="es-ES" sz="8800" b="1" dirty="0">
                <a:ln w="11430"/>
                <a:gradFill flip="none" rotWithShape="1">
                  <a:gsLst>
                    <a:gs pos="16000">
                      <a:srgbClr val="03D4A8">
                        <a:lumMod val="70000"/>
                        <a:lumOff val="30000"/>
                        <a:alpha val="49000"/>
                      </a:srgbClr>
                    </a:gs>
                    <a:gs pos="34000">
                      <a:srgbClr val="21D6E0">
                        <a:alpha val="93000"/>
                      </a:srgbClr>
                    </a:gs>
                    <a:gs pos="67000">
                      <a:srgbClr val="0087E6">
                        <a:lumMod val="54000"/>
                        <a:alpha val="54000"/>
                      </a:srgbClr>
                    </a:gs>
                    <a:gs pos="90000">
                      <a:srgbClr val="005CBF">
                        <a:lumMod val="56000"/>
                      </a:srgbClr>
                    </a:gs>
                  </a:gsLst>
                  <a:lin ang="16200000" scaled="1"/>
                  <a:tileRect/>
                </a:gradFill>
                <a:effectLst>
                  <a:outerShdw blurRad="80000" dist="63500" dir="5040000" algn="tl">
                    <a:srgbClr val="000000">
                      <a:alpha val="95000"/>
                    </a:srgbClr>
                  </a:outerShdw>
                </a:effectLst>
                <a:latin typeface="Chopin Script" pitchFamily="2" charset="0"/>
              </a:rPr>
              <a:t>repos</a:t>
            </a: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17719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p:stCondLst>
                              <p:cond delay="42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J:\Mis Docs\_Multimedia IMS\Curso Biblico PPS\Tema 12\tema 12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414"/>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461516" y="1880828"/>
            <a:ext cx="8220968" cy="2552127"/>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pPr algn="ctr"/>
            <a:r>
              <a:rPr lang="fr-FR" sz="66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Qui devons-nous honorer d’après le cinquième commandement ? </a:t>
            </a:r>
            <a:endParaRPr lang="en-US" sz="6600" b="1" u="none"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endParaRPr>
          </a:p>
        </p:txBody>
      </p:sp>
      <p:sp>
        <p:nvSpPr>
          <p:cNvPr id="5" name="Rectangle 18"/>
          <p:cNvSpPr>
            <a:spLocks noChangeArrowheads="1"/>
          </p:cNvSpPr>
          <p:nvPr/>
        </p:nvSpPr>
        <p:spPr bwMode="auto">
          <a:xfrm>
            <a:off x="1724509" y="653516"/>
            <a:ext cx="5688632" cy="5544616"/>
          </a:xfrm>
          <a:prstGeom prst="rect">
            <a:avLst/>
          </a:prstGeom>
          <a:noFill/>
          <a:ln>
            <a:noFill/>
          </a:ln>
          <a:effectLst>
            <a:softEdge rad="38100"/>
          </a:effectLst>
        </p:spPr>
        <p:txBody>
          <a:bodyPr lIns="360000" tIns="360000" rIns="360000" bIns="360000" anchor="ctr">
            <a:scene3d>
              <a:camera prst="orthographicFront"/>
              <a:lightRig rig="soft" dir="tl">
                <a:rot lat="0" lon="0" rev="0"/>
              </a:lightRig>
            </a:scene3d>
            <a:sp3d extrusionH="57150" contourW="25400" prstMaterial="matte">
              <a:bevelT w="215900" h="215900"/>
              <a:contourClr>
                <a:schemeClr val="accent2">
                  <a:tint val="20000"/>
                </a:schemeClr>
              </a:contourClr>
            </a:sp3d>
          </a:bodyPr>
          <a:lstStyle/>
          <a:p>
            <a:pPr algn="ctr"/>
            <a:r>
              <a:rPr lang="es-ES" sz="40000" b="1" spc="50" dirty="0" smtClean="0">
                <a:ln w="11430"/>
                <a:solidFill>
                  <a:srgbClr val="FF0000"/>
                </a:solidFill>
                <a:effectLst>
                  <a:glow rad="304800">
                    <a:schemeClr val="bg1">
                      <a:alpha val="26000"/>
                    </a:schemeClr>
                  </a:glow>
                  <a:outerShdw blurRad="76200" dist="50800" dir="5400000" algn="tl" rotWithShape="0">
                    <a:srgbClr val="000000">
                      <a:alpha val="65000"/>
                    </a:srgbClr>
                  </a:outerShdw>
                </a:effectLst>
                <a:latin typeface="Verdana" pitchFamily="34" charset="0"/>
                <a:ea typeface="Verdana" pitchFamily="34" charset="0"/>
                <a:cs typeface="Verdana" pitchFamily="34" charset="0"/>
              </a:rPr>
              <a:t>5</a:t>
            </a:r>
            <a:endParaRPr lang="es-ES" sz="40000" b="1" u="none" spc="50" dirty="0">
              <a:ln w="11430"/>
              <a:solidFill>
                <a:srgbClr val="FF0000"/>
              </a:solidFill>
              <a:effectLst>
                <a:glow rad="304800">
                  <a:schemeClr val="bg1">
                    <a:alpha val="26000"/>
                  </a:schemeClr>
                </a:glow>
                <a:outerShdw blurRad="76200" dist="50800" dir="5400000" algn="tl" rotWithShape="0">
                  <a:srgbClr val="000000">
                    <a:alpha val="65000"/>
                  </a:srgbClr>
                </a:outerShdw>
              </a:effectLst>
              <a:latin typeface="Verdana" pitchFamily="34" charset="0"/>
              <a:ea typeface="Verdana" pitchFamily="34" charset="0"/>
              <a:cs typeface="Verdana" pitchFamily="34" charset="0"/>
            </a:endParaRP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306941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500"/>
                                        <p:tgtEl>
                                          <p:spTgt spid="4"/>
                                        </p:tgtEl>
                                      </p:cBhvr>
                                    </p:animEffect>
                                  </p:childTnLst>
                                </p:cTn>
                              </p:par>
                              <p:par>
                                <p:cTn id="8" presetID="53" presetClass="entr" presetSubtype="16" fill="hold" grpId="0" nodeType="withEffect">
                                  <p:stCondLst>
                                    <p:cond delay="1500"/>
                                  </p:stCondLst>
                                  <p:childTnLst>
                                    <p:set>
                                      <p:cBhvr>
                                        <p:cTn id="9" dur="1" fill="hold">
                                          <p:stCondLst>
                                            <p:cond delay="0"/>
                                          </p:stCondLst>
                                        </p:cTn>
                                        <p:tgtEl>
                                          <p:spTgt spid="5"/>
                                        </p:tgtEl>
                                        <p:attrNameLst>
                                          <p:attrName>style.visibility</p:attrName>
                                        </p:attrNameLst>
                                      </p:cBhvr>
                                      <p:to>
                                        <p:strVal val="visible"/>
                                      </p:to>
                                    </p:set>
                                    <p:anim calcmode="lin" valueType="num">
                                      <p:cBhvr>
                                        <p:cTn id="10" dur="3000" fill="hold"/>
                                        <p:tgtEl>
                                          <p:spTgt spid="5"/>
                                        </p:tgtEl>
                                        <p:attrNameLst>
                                          <p:attrName>ppt_w</p:attrName>
                                        </p:attrNameLst>
                                      </p:cBhvr>
                                      <p:tavLst>
                                        <p:tav tm="0">
                                          <p:val>
                                            <p:fltVal val="0"/>
                                          </p:val>
                                        </p:tav>
                                        <p:tav tm="100000">
                                          <p:val>
                                            <p:strVal val="#ppt_w"/>
                                          </p:val>
                                        </p:tav>
                                      </p:tavLst>
                                    </p:anim>
                                    <p:anim calcmode="lin" valueType="num">
                                      <p:cBhvr>
                                        <p:cTn id="11" dur="3000" fill="hold"/>
                                        <p:tgtEl>
                                          <p:spTgt spid="5"/>
                                        </p:tgtEl>
                                        <p:attrNameLst>
                                          <p:attrName>ppt_h</p:attrName>
                                        </p:attrNameLst>
                                      </p:cBhvr>
                                      <p:tavLst>
                                        <p:tav tm="0">
                                          <p:val>
                                            <p:fltVal val="0"/>
                                          </p:val>
                                        </p:tav>
                                        <p:tav tm="100000">
                                          <p:val>
                                            <p:strVal val="#ppt_h"/>
                                          </p:val>
                                        </p:tav>
                                      </p:tavLst>
                                    </p:anim>
                                    <p:animEffect transition="in" filter="fade">
                                      <p:cBhvr>
                                        <p:cTn id="12" dur="3000"/>
                                        <p:tgtEl>
                                          <p:spTgt spid="5"/>
                                        </p:tgtEl>
                                      </p:cBhvr>
                                    </p:animEffect>
                                  </p:childTnLst>
                                </p:cTn>
                              </p:par>
                            </p:childTnLst>
                          </p:cTn>
                        </p:par>
                        <p:par>
                          <p:cTn id="13" fill="hold">
                            <p:stCondLst>
                              <p:cond delay="4500"/>
                            </p:stCondLst>
                            <p:childTnLst>
                              <p:par>
                                <p:cTn id="14" presetID="6" presetClass="emph" presetSubtype="0" fill="hold" grpId="1" nodeType="afterEffect">
                                  <p:stCondLst>
                                    <p:cond delay="0"/>
                                  </p:stCondLst>
                                  <p:childTnLst>
                                    <p:animScale>
                                      <p:cBhvr>
                                        <p:cTn id="15" dur="3500" fill="hold"/>
                                        <p:tgtEl>
                                          <p:spTgt spid="5"/>
                                        </p:tgtEl>
                                      </p:cBhvr>
                                      <p:by x="400000" y="400000"/>
                                    </p:animScale>
                                  </p:childTnLst>
                                </p:cTn>
                              </p:par>
                              <p:par>
                                <p:cTn id="16" presetID="10" presetClass="exit" presetSubtype="0" fill="hold" grpId="2" nodeType="withEffect">
                                  <p:stCondLst>
                                    <p:cond delay="0"/>
                                  </p:stCondLst>
                                  <p:childTnLst>
                                    <p:animEffect transition="out" filter="fade">
                                      <p:cBhvr>
                                        <p:cTn id="17" dur="3000"/>
                                        <p:tgtEl>
                                          <p:spTgt spid="5"/>
                                        </p:tgtEl>
                                      </p:cBhvr>
                                    </p:animEffect>
                                    <p:set>
                                      <p:cBhvr>
                                        <p:cTn id="18" dur="1" fill="hold">
                                          <p:stCondLst>
                                            <p:cond delay="2999"/>
                                          </p:stCondLst>
                                        </p:cTn>
                                        <p:tgtEl>
                                          <p:spTgt spid="5"/>
                                        </p:tgtEl>
                                        <p:attrNameLst>
                                          <p:attrName>style.visibility</p:attrName>
                                        </p:attrNameLst>
                                      </p:cBhvr>
                                      <p:to>
                                        <p:strVal val="hidden"/>
                                      </p:to>
                                    </p:set>
                                  </p:childTnLst>
                                </p:cTn>
                              </p:par>
                            </p:childTnLst>
                          </p:cTn>
                        </p:par>
                        <p:par>
                          <p:cTn id="19" fill="hold">
                            <p:stCondLst>
                              <p:cond delay="8000"/>
                            </p:stCondLst>
                            <p:childTnLst>
                              <p:par>
                                <p:cTn id="20" presetID="22" presetClass="entr" presetSubtype="1"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up)">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5" grpId="1"/>
      <p:bldP spid="5" grpId="2"/>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J:\Mis Docs\_Multimedia IMS\Curso Biblico PPS\Tema 12\tema 12 famili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 y="0"/>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215517" y="1261631"/>
            <a:ext cx="4356483" cy="4334737"/>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FFC000"/>
              </a:contourClr>
            </a:sp3d>
          </a:bodyPr>
          <a:lstStyle/>
          <a:p>
            <a:r>
              <a:rPr lang="fr-FR"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Honore ton père et ta mère, afin que tes jours se prolongent dans le pays que l'Éternel, ton Dieu, te donne. »</a:t>
            </a:r>
          </a:p>
        </p:txBody>
      </p:sp>
      <p:sp>
        <p:nvSpPr>
          <p:cNvPr id="5" name="4 Rectángulo"/>
          <p:cNvSpPr/>
          <p:nvPr/>
        </p:nvSpPr>
        <p:spPr>
          <a:xfrm>
            <a:off x="258391" y="215933"/>
            <a:ext cx="5616624" cy="584775"/>
          </a:xfrm>
          <a:prstGeom prst="rect">
            <a:avLst/>
          </a:prstGeom>
        </p:spPr>
        <p:txBody>
          <a:bodyPr wrap="square">
            <a:spAutoFit/>
            <a:scene3d>
              <a:camera prst="orthographicFront"/>
              <a:lightRig rig="soft" dir="tl">
                <a:rot lat="0" lon="0" rev="0"/>
              </a:lightRig>
            </a:scene3d>
            <a:sp3d contourW="25400" prstMaterial="matte">
              <a:bevelT w="25400" h="55880" prst="artDeco"/>
              <a:contourClr>
                <a:srgbClr val="FFC000"/>
              </a:contourClr>
            </a:sp3d>
          </a:bodyPr>
          <a:lstStyle/>
          <a:p>
            <a:r>
              <a:rPr lang="es-ES" sz="3200" b="1" spc="50" dirty="0" err="1">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cs typeface="Consolas" pitchFamily="49" charset="0"/>
              </a:rPr>
              <a:t>Exode</a:t>
            </a:r>
            <a:r>
              <a:rPr lang="es-ES" sz="3200" b="1" spc="50" dirty="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cs typeface="Consolas" pitchFamily="49" charset="0"/>
              </a:rPr>
              <a:t> </a:t>
            </a:r>
            <a:r>
              <a:rPr lang="es-ES" sz="3200" b="1" spc="50" dirty="0" smtClean="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cs typeface="Consolas" pitchFamily="49" charset="0"/>
              </a:rPr>
              <a:t>20 : 12</a:t>
            </a:r>
            <a:endParaRPr lang="es-ES" sz="3200" b="1" spc="50" dirty="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endParaRP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12398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4000"/>
                                        <p:tgtEl>
                                          <p:spTgt spid="4"/>
                                        </p:tgtEl>
                                      </p:cBhvr>
                                    </p:animEffect>
                                  </p:childTnLst>
                                </p:cTn>
                              </p:par>
                            </p:childTnLst>
                          </p:cTn>
                        </p:par>
                        <p:par>
                          <p:cTn id="12" fill="hold">
                            <p:stCondLst>
                              <p:cond delay="4500"/>
                            </p:stCondLst>
                            <p:childTnLst>
                              <p:par>
                                <p:cTn id="13" presetID="22" presetClass="entr" presetSubtype="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J:\Mis Docs\_Multimedia IMS\Curso Biblico PPS\Tema 12\tema 12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414"/>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215516" y="2065005"/>
            <a:ext cx="8784976" cy="2552127"/>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pPr algn="ctr"/>
            <a:r>
              <a:rPr lang="fr-FR" sz="54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Le sixième commandement dit : </a:t>
            </a:r>
            <a:r>
              <a:rPr lang="fr-FR" sz="5400" b="1" dirty="0" smtClean="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
            </a:r>
            <a:br>
              <a:rPr lang="fr-FR" sz="5400" b="1" dirty="0" smtClean="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br>
            <a:r>
              <a:rPr lang="fr-FR" sz="5400" b="1" dirty="0" smtClean="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 </a:t>
            </a:r>
            <a:r>
              <a:rPr lang="fr-FR" sz="54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Tu ne tueras point. » </a:t>
            </a:r>
            <a:r>
              <a:rPr lang="fr-FR" sz="32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Exode 20  </a:t>
            </a:r>
            <a:r>
              <a:rPr lang="fr-FR" sz="3200" b="1" dirty="0" smtClean="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 13</a:t>
            </a:r>
            <a:r>
              <a:rPr lang="fr-FR" sz="32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 </a:t>
            </a:r>
            <a:r>
              <a:rPr lang="fr-FR" sz="54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Quel est le sens de ce commandement d’après les enseignements spirituels </a:t>
            </a:r>
            <a:r>
              <a:rPr lang="fr-FR" sz="5400" b="1" dirty="0" smtClean="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
            </a:r>
            <a:br>
              <a:rPr lang="fr-FR" sz="5400" b="1" dirty="0" smtClean="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br>
            <a:r>
              <a:rPr lang="fr-FR" sz="5400" b="1" dirty="0" smtClean="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de </a:t>
            </a:r>
            <a:r>
              <a:rPr lang="fr-FR" sz="54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Christ ? </a:t>
            </a:r>
            <a:endParaRPr lang="en-US" sz="5400" b="1" u="none"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endParaRPr>
          </a:p>
        </p:txBody>
      </p:sp>
      <p:sp>
        <p:nvSpPr>
          <p:cNvPr id="5" name="Rectangle 18"/>
          <p:cNvSpPr>
            <a:spLocks noChangeArrowheads="1"/>
          </p:cNvSpPr>
          <p:nvPr/>
        </p:nvSpPr>
        <p:spPr bwMode="auto">
          <a:xfrm>
            <a:off x="1724509" y="653516"/>
            <a:ext cx="5688632" cy="5544616"/>
          </a:xfrm>
          <a:prstGeom prst="rect">
            <a:avLst/>
          </a:prstGeom>
          <a:noFill/>
          <a:ln>
            <a:noFill/>
          </a:ln>
          <a:effectLst>
            <a:softEdge rad="38100"/>
          </a:effectLst>
        </p:spPr>
        <p:txBody>
          <a:bodyPr lIns="360000" tIns="360000" rIns="360000" bIns="360000" anchor="ctr">
            <a:scene3d>
              <a:camera prst="orthographicFront"/>
              <a:lightRig rig="soft" dir="tl">
                <a:rot lat="0" lon="0" rev="0"/>
              </a:lightRig>
            </a:scene3d>
            <a:sp3d extrusionH="57150" contourW="25400" prstMaterial="matte">
              <a:bevelT w="215900" h="215900"/>
              <a:contourClr>
                <a:schemeClr val="accent2">
                  <a:tint val="20000"/>
                </a:schemeClr>
              </a:contourClr>
            </a:sp3d>
          </a:bodyPr>
          <a:lstStyle/>
          <a:p>
            <a:pPr algn="ctr"/>
            <a:r>
              <a:rPr lang="es-ES" sz="40000" b="1" u="none" spc="50" dirty="0" smtClean="0">
                <a:ln w="11430"/>
                <a:solidFill>
                  <a:srgbClr val="FF0000"/>
                </a:solidFill>
                <a:effectLst>
                  <a:glow rad="304800">
                    <a:schemeClr val="bg1">
                      <a:alpha val="26000"/>
                    </a:schemeClr>
                  </a:glow>
                  <a:outerShdw blurRad="76200" dist="50800" dir="5400000" algn="tl" rotWithShape="0">
                    <a:srgbClr val="000000">
                      <a:alpha val="65000"/>
                    </a:srgbClr>
                  </a:outerShdw>
                </a:effectLst>
                <a:latin typeface="Verdana" pitchFamily="34" charset="0"/>
                <a:ea typeface="Verdana" pitchFamily="34" charset="0"/>
                <a:cs typeface="Verdana" pitchFamily="34" charset="0"/>
              </a:rPr>
              <a:t>6</a:t>
            </a:r>
            <a:endParaRPr lang="es-ES" sz="40000" b="1" u="none" spc="50" dirty="0">
              <a:ln w="11430"/>
              <a:solidFill>
                <a:srgbClr val="FF0000"/>
              </a:solidFill>
              <a:effectLst>
                <a:glow rad="304800">
                  <a:schemeClr val="bg1">
                    <a:alpha val="26000"/>
                  </a:schemeClr>
                </a:glow>
                <a:outerShdw blurRad="76200" dist="50800" dir="5400000" algn="tl" rotWithShape="0">
                  <a:srgbClr val="000000">
                    <a:alpha val="65000"/>
                  </a:srgbClr>
                </a:outerShdw>
              </a:effectLst>
              <a:latin typeface="Verdana" pitchFamily="34" charset="0"/>
              <a:ea typeface="Verdana" pitchFamily="34" charset="0"/>
              <a:cs typeface="Verdana" pitchFamily="34" charset="0"/>
            </a:endParaRP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55480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500"/>
                                        <p:tgtEl>
                                          <p:spTgt spid="4"/>
                                        </p:tgtEl>
                                      </p:cBhvr>
                                    </p:animEffect>
                                  </p:childTnLst>
                                </p:cTn>
                              </p:par>
                              <p:par>
                                <p:cTn id="8" presetID="53" presetClass="entr" presetSubtype="16" fill="hold" grpId="0" nodeType="withEffect">
                                  <p:stCondLst>
                                    <p:cond delay="1500"/>
                                  </p:stCondLst>
                                  <p:childTnLst>
                                    <p:set>
                                      <p:cBhvr>
                                        <p:cTn id="9" dur="1" fill="hold">
                                          <p:stCondLst>
                                            <p:cond delay="0"/>
                                          </p:stCondLst>
                                        </p:cTn>
                                        <p:tgtEl>
                                          <p:spTgt spid="5"/>
                                        </p:tgtEl>
                                        <p:attrNameLst>
                                          <p:attrName>style.visibility</p:attrName>
                                        </p:attrNameLst>
                                      </p:cBhvr>
                                      <p:to>
                                        <p:strVal val="visible"/>
                                      </p:to>
                                    </p:set>
                                    <p:anim calcmode="lin" valueType="num">
                                      <p:cBhvr>
                                        <p:cTn id="10" dur="3000" fill="hold"/>
                                        <p:tgtEl>
                                          <p:spTgt spid="5"/>
                                        </p:tgtEl>
                                        <p:attrNameLst>
                                          <p:attrName>ppt_w</p:attrName>
                                        </p:attrNameLst>
                                      </p:cBhvr>
                                      <p:tavLst>
                                        <p:tav tm="0">
                                          <p:val>
                                            <p:fltVal val="0"/>
                                          </p:val>
                                        </p:tav>
                                        <p:tav tm="100000">
                                          <p:val>
                                            <p:strVal val="#ppt_w"/>
                                          </p:val>
                                        </p:tav>
                                      </p:tavLst>
                                    </p:anim>
                                    <p:anim calcmode="lin" valueType="num">
                                      <p:cBhvr>
                                        <p:cTn id="11" dur="3000" fill="hold"/>
                                        <p:tgtEl>
                                          <p:spTgt spid="5"/>
                                        </p:tgtEl>
                                        <p:attrNameLst>
                                          <p:attrName>ppt_h</p:attrName>
                                        </p:attrNameLst>
                                      </p:cBhvr>
                                      <p:tavLst>
                                        <p:tav tm="0">
                                          <p:val>
                                            <p:fltVal val="0"/>
                                          </p:val>
                                        </p:tav>
                                        <p:tav tm="100000">
                                          <p:val>
                                            <p:strVal val="#ppt_h"/>
                                          </p:val>
                                        </p:tav>
                                      </p:tavLst>
                                    </p:anim>
                                    <p:animEffect transition="in" filter="fade">
                                      <p:cBhvr>
                                        <p:cTn id="12" dur="3000"/>
                                        <p:tgtEl>
                                          <p:spTgt spid="5"/>
                                        </p:tgtEl>
                                      </p:cBhvr>
                                    </p:animEffect>
                                  </p:childTnLst>
                                </p:cTn>
                              </p:par>
                            </p:childTnLst>
                          </p:cTn>
                        </p:par>
                        <p:par>
                          <p:cTn id="13" fill="hold">
                            <p:stCondLst>
                              <p:cond delay="4500"/>
                            </p:stCondLst>
                            <p:childTnLst>
                              <p:par>
                                <p:cTn id="14" presetID="6" presetClass="emph" presetSubtype="0" fill="hold" grpId="1" nodeType="afterEffect">
                                  <p:stCondLst>
                                    <p:cond delay="0"/>
                                  </p:stCondLst>
                                  <p:childTnLst>
                                    <p:animScale>
                                      <p:cBhvr>
                                        <p:cTn id="15" dur="3500" fill="hold"/>
                                        <p:tgtEl>
                                          <p:spTgt spid="5"/>
                                        </p:tgtEl>
                                      </p:cBhvr>
                                      <p:by x="400000" y="400000"/>
                                    </p:animScale>
                                  </p:childTnLst>
                                </p:cTn>
                              </p:par>
                              <p:par>
                                <p:cTn id="16" presetID="10" presetClass="exit" presetSubtype="0" fill="hold" grpId="2" nodeType="withEffect">
                                  <p:stCondLst>
                                    <p:cond delay="0"/>
                                  </p:stCondLst>
                                  <p:childTnLst>
                                    <p:animEffect transition="out" filter="fade">
                                      <p:cBhvr>
                                        <p:cTn id="17" dur="3000"/>
                                        <p:tgtEl>
                                          <p:spTgt spid="5"/>
                                        </p:tgtEl>
                                      </p:cBhvr>
                                    </p:animEffect>
                                    <p:set>
                                      <p:cBhvr>
                                        <p:cTn id="18" dur="1" fill="hold">
                                          <p:stCondLst>
                                            <p:cond delay="2999"/>
                                          </p:stCondLst>
                                        </p:cTn>
                                        <p:tgtEl>
                                          <p:spTgt spid="5"/>
                                        </p:tgtEl>
                                        <p:attrNameLst>
                                          <p:attrName>style.visibility</p:attrName>
                                        </p:attrNameLst>
                                      </p:cBhvr>
                                      <p:to>
                                        <p:strVal val="hidden"/>
                                      </p:to>
                                    </p:set>
                                  </p:childTnLst>
                                </p:cTn>
                              </p:par>
                            </p:childTnLst>
                          </p:cTn>
                        </p:par>
                        <p:par>
                          <p:cTn id="19" fill="hold">
                            <p:stCondLst>
                              <p:cond delay="8000"/>
                            </p:stCondLst>
                            <p:childTnLst>
                              <p:par>
                                <p:cTn id="20" presetID="22" presetClass="entr" presetSubtype="1"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up)">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5" grpId="1"/>
      <p:bldP spid="5" grpId="2"/>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J:\Mis Docs\_Multimedia IMS\Curso Biblico PPS\Tema 12\tema 12 soldad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 y="15748"/>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431540" y="2065005"/>
            <a:ext cx="5148572" cy="2552127"/>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r>
              <a:rPr lang="fr-FR" sz="60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Nous n’avons pas le droit d’enlever la vie à quiconque, même pas la </a:t>
            </a:r>
            <a:r>
              <a:rPr lang="fr-FR" sz="6000" b="1" dirty="0" smtClean="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nôtre</a:t>
            </a:r>
            <a:endParaRPr lang="fr-FR" sz="60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endParaRPr>
          </a:p>
        </p:txBody>
      </p:sp>
      <p:sp>
        <p:nvSpPr>
          <p:cNvPr id="5" name="Rectangle 18" hidden="1"/>
          <p:cNvSpPr>
            <a:spLocks noChangeArrowheads="1"/>
          </p:cNvSpPr>
          <p:nvPr/>
        </p:nvSpPr>
        <p:spPr bwMode="auto">
          <a:xfrm>
            <a:off x="1724509" y="653516"/>
            <a:ext cx="5688632" cy="5544616"/>
          </a:xfrm>
          <a:prstGeom prst="rect">
            <a:avLst/>
          </a:prstGeom>
          <a:noFill/>
          <a:ln>
            <a:noFill/>
          </a:ln>
          <a:effectLst>
            <a:softEdge rad="38100"/>
          </a:effectLst>
        </p:spPr>
        <p:txBody>
          <a:bodyPr lIns="360000" tIns="360000" rIns="360000" bIns="360000" anchor="ctr">
            <a:scene3d>
              <a:camera prst="orthographicFront"/>
              <a:lightRig rig="soft" dir="tl">
                <a:rot lat="0" lon="0" rev="0"/>
              </a:lightRig>
            </a:scene3d>
            <a:sp3d extrusionH="57150" contourW="25400" prstMaterial="matte">
              <a:bevelT w="215900" h="215900"/>
              <a:contourClr>
                <a:schemeClr val="accent2">
                  <a:tint val="20000"/>
                </a:schemeClr>
              </a:contourClr>
            </a:sp3d>
          </a:bodyPr>
          <a:lstStyle/>
          <a:p>
            <a:pPr algn="ctr"/>
            <a:r>
              <a:rPr lang="es-ES" sz="40000" b="1" u="none" spc="50" dirty="0" smtClean="0">
                <a:ln w="11430"/>
                <a:solidFill>
                  <a:srgbClr val="FF0000"/>
                </a:solidFill>
                <a:effectLst>
                  <a:glow rad="304800">
                    <a:schemeClr val="bg1">
                      <a:alpha val="26000"/>
                    </a:schemeClr>
                  </a:glow>
                  <a:outerShdw blurRad="76200" dist="50800" dir="5400000" algn="tl" rotWithShape="0">
                    <a:srgbClr val="000000">
                      <a:alpha val="65000"/>
                    </a:srgbClr>
                  </a:outerShdw>
                </a:effectLst>
                <a:latin typeface="Verdana" pitchFamily="34" charset="0"/>
                <a:ea typeface="Verdana" pitchFamily="34" charset="0"/>
                <a:cs typeface="Verdana" pitchFamily="34" charset="0"/>
              </a:rPr>
              <a:t>6</a:t>
            </a:r>
            <a:endParaRPr lang="es-ES" sz="40000" b="1" u="none" spc="50" dirty="0">
              <a:ln w="11430"/>
              <a:solidFill>
                <a:srgbClr val="FF0000"/>
              </a:solidFill>
              <a:effectLst>
                <a:glow rad="304800">
                  <a:schemeClr val="bg1">
                    <a:alpha val="26000"/>
                  </a:schemeClr>
                </a:glow>
                <a:outerShdw blurRad="76200" dist="50800" dir="5400000" algn="tl" rotWithShape="0">
                  <a:srgbClr val="000000">
                    <a:alpha val="65000"/>
                  </a:srgbClr>
                </a:outerShdw>
              </a:effectLst>
              <a:latin typeface="Verdana" pitchFamily="34" charset="0"/>
              <a:ea typeface="Verdana" pitchFamily="34" charset="0"/>
              <a:cs typeface="Verdana" pitchFamily="34" charset="0"/>
            </a:endParaRP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16826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5000"/>
                                  </p:iterate>
                                  <p:childTnLst>
                                    <p:set>
                                      <p:cBhvr>
                                        <p:cTn id="6" dur="1" fill="hold">
                                          <p:stCondLst>
                                            <p:cond delay="0"/>
                                          </p:stCondLst>
                                        </p:cTn>
                                        <p:tgtEl>
                                          <p:spTgt spid="4"/>
                                        </p:tgtEl>
                                        <p:attrNameLst>
                                          <p:attrName>style.visibility</p:attrName>
                                        </p:attrNameLst>
                                      </p:cBhvr>
                                      <p:to>
                                        <p:strVal val="visible"/>
                                      </p:to>
                                    </p:set>
                                    <p:animEffect transition="in" filter="wipe(up)">
                                      <p:cBhvr>
                                        <p:cTn id="7" dur="1500"/>
                                        <p:tgtEl>
                                          <p:spTgt spid="4"/>
                                        </p:tgtEl>
                                      </p:cBhvr>
                                    </p:animEffect>
                                  </p:childTnLst>
                                </p:cTn>
                              </p:par>
                              <p:par>
                                <p:cTn id="8" presetID="53" presetClass="entr" presetSubtype="16" fill="hold" grpId="0" nodeType="withEffect">
                                  <p:stCondLst>
                                    <p:cond delay="1500"/>
                                  </p:stCondLst>
                                  <p:childTnLst>
                                    <p:set>
                                      <p:cBhvr>
                                        <p:cTn id="9" dur="1" fill="hold">
                                          <p:stCondLst>
                                            <p:cond delay="0"/>
                                          </p:stCondLst>
                                        </p:cTn>
                                        <p:tgtEl>
                                          <p:spTgt spid="5"/>
                                        </p:tgtEl>
                                        <p:attrNameLst>
                                          <p:attrName>style.visibility</p:attrName>
                                        </p:attrNameLst>
                                      </p:cBhvr>
                                      <p:to>
                                        <p:strVal val="visible"/>
                                      </p:to>
                                    </p:set>
                                    <p:anim calcmode="lin" valueType="num">
                                      <p:cBhvr>
                                        <p:cTn id="10" dur="3000" fill="hold"/>
                                        <p:tgtEl>
                                          <p:spTgt spid="5"/>
                                        </p:tgtEl>
                                        <p:attrNameLst>
                                          <p:attrName>ppt_w</p:attrName>
                                        </p:attrNameLst>
                                      </p:cBhvr>
                                      <p:tavLst>
                                        <p:tav tm="0">
                                          <p:val>
                                            <p:fltVal val="0"/>
                                          </p:val>
                                        </p:tav>
                                        <p:tav tm="100000">
                                          <p:val>
                                            <p:strVal val="#ppt_w"/>
                                          </p:val>
                                        </p:tav>
                                      </p:tavLst>
                                    </p:anim>
                                    <p:anim calcmode="lin" valueType="num">
                                      <p:cBhvr>
                                        <p:cTn id="11" dur="3000" fill="hold"/>
                                        <p:tgtEl>
                                          <p:spTgt spid="5"/>
                                        </p:tgtEl>
                                        <p:attrNameLst>
                                          <p:attrName>ppt_h</p:attrName>
                                        </p:attrNameLst>
                                      </p:cBhvr>
                                      <p:tavLst>
                                        <p:tav tm="0">
                                          <p:val>
                                            <p:fltVal val="0"/>
                                          </p:val>
                                        </p:tav>
                                        <p:tav tm="100000">
                                          <p:val>
                                            <p:strVal val="#ppt_h"/>
                                          </p:val>
                                        </p:tav>
                                      </p:tavLst>
                                    </p:anim>
                                    <p:animEffect transition="in" filter="fade">
                                      <p:cBhvr>
                                        <p:cTn id="12" dur="3000"/>
                                        <p:tgtEl>
                                          <p:spTgt spid="5"/>
                                        </p:tgtEl>
                                      </p:cBhvr>
                                    </p:animEffect>
                                  </p:childTnLst>
                                </p:cTn>
                              </p:par>
                            </p:childTnLst>
                          </p:cTn>
                        </p:par>
                        <p:par>
                          <p:cTn id="13" fill="hold">
                            <p:stCondLst>
                              <p:cond delay="5925"/>
                            </p:stCondLst>
                            <p:childTnLst>
                              <p:par>
                                <p:cTn id="14" presetID="6" presetClass="emph" presetSubtype="0" fill="hold" grpId="1" nodeType="afterEffect">
                                  <p:stCondLst>
                                    <p:cond delay="0"/>
                                  </p:stCondLst>
                                  <p:childTnLst>
                                    <p:animScale>
                                      <p:cBhvr>
                                        <p:cTn id="15" dur="3500" fill="hold"/>
                                        <p:tgtEl>
                                          <p:spTgt spid="5"/>
                                        </p:tgtEl>
                                      </p:cBhvr>
                                      <p:by x="400000" y="400000"/>
                                    </p:animScale>
                                  </p:childTnLst>
                                </p:cTn>
                              </p:par>
                              <p:par>
                                <p:cTn id="16" presetID="10" presetClass="exit" presetSubtype="0" fill="hold" grpId="2" nodeType="withEffect">
                                  <p:stCondLst>
                                    <p:cond delay="0"/>
                                  </p:stCondLst>
                                  <p:childTnLst>
                                    <p:animEffect transition="out" filter="fade">
                                      <p:cBhvr>
                                        <p:cTn id="17" dur="3000"/>
                                        <p:tgtEl>
                                          <p:spTgt spid="5"/>
                                        </p:tgtEl>
                                      </p:cBhvr>
                                    </p:animEffect>
                                    <p:set>
                                      <p:cBhvr>
                                        <p:cTn id="18" dur="1" fill="hold">
                                          <p:stCondLst>
                                            <p:cond delay="2999"/>
                                          </p:stCondLst>
                                        </p:cTn>
                                        <p:tgtEl>
                                          <p:spTgt spid="5"/>
                                        </p:tgtEl>
                                        <p:attrNameLst>
                                          <p:attrName>style.visibility</p:attrName>
                                        </p:attrNameLst>
                                      </p:cBhvr>
                                      <p:to>
                                        <p:strVal val="hidden"/>
                                      </p:to>
                                    </p:set>
                                  </p:childTnLst>
                                </p:cTn>
                              </p:par>
                            </p:childTnLst>
                          </p:cTn>
                        </p:par>
                        <p:par>
                          <p:cTn id="19" fill="hold">
                            <p:stCondLst>
                              <p:cond delay="9425"/>
                            </p:stCondLst>
                            <p:childTnLst>
                              <p:par>
                                <p:cTn id="20" presetID="22" presetClass="entr" presetSubtype="1"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up)">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5" grpId="1"/>
      <p:bldP spid="5" grpId="2"/>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J:\Mis Docs\_Multimedia IMS\Curso Biblico PPS\Tema 12\tema 12 soldado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 y="9404"/>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71500" y="1326511"/>
            <a:ext cx="6696744" cy="4334737"/>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FFC000"/>
              </a:contourClr>
            </a:sp3d>
          </a:bodyPr>
          <a:lstStyle/>
          <a:p>
            <a:r>
              <a:rPr lang="fr-FR"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Vous avez appris qu'il a été </a:t>
            </a:r>
            <a:r>
              <a:rPr lang="fr-FR" sz="32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dit : </a:t>
            </a:r>
            <a:r>
              <a:rPr lang="fr-FR"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oeil</a:t>
            </a:r>
            <a:r>
              <a:rPr lang="fr-FR"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pour </a:t>
            </a:r>
            <a:r>
              <a:rPr lang="fr-FR"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oeil</a:t>
            </a:r>
            <a:r>
              <a:rPr lang="fr-FR"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et dent pour dent.</a:t>
            </a:r>
          </a:p>
          <a:p>
            <a:r>
              <a:rPr lang="fr-FR"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Mais moi, je vous dis de </a:t>
            </a:r>
            <a:r>
              <a:rPr lang="fr-FR" sz="3200" b="1" i="1" spc="50" dirty="0">
                <a:ln w="11430">
                  <a:noFill/>
                </a:ln>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ne pas résister au méchant</a:t>
            </a:r>
            <a:r>
              <a:rPr lang="fr-FR"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Si quelqu'un te frappe sur la joue droite, présente-lui aussi l'autre. »</a:t>
            </a:r>
          </a:p>
        </p:txBody>
      </p:sp>
      <p:sp>
        <p:nvSpPr>
          <p:cNvPr id="5" name="4 Rectángulo"/>
          <p:cNvSpPr/>
          <p:nvPr/>
        </p:nvSpPr>
        <p:spPr>
          <a:xfrm>
            <a:off x="258391" y="215933"/>
            <a:ext cx="5616624" cy="584775"/>
          </a:xfrm>
          <a:prstGeom prst="rect">
            <a:avLst/>
          </a:prstGeom>
        </p:spPr>
        <p:txBody>
          <a:bodyPr wrap="square">
            <a:spAutoFit/>
            <a:scene3d>
              <a:camera prst="orthographicFront"/>
              <a:lightRig rig="soft" dir="tl">
                <a:rot lat="0" lon="0" rev="0"/>
              </a:lightRig>
            </a:scene3d>
            <a:sp3d contourW="25400" prstMaterial="matte">
              <a:bevelT w="25400" h="55880" prst="artDeco"/>
              <a:contourClr>
                <a:srgbClr val="FFC000"/>
              </a:contourClr>
            </a:sp3d>
          </a:bodyPr>
          <a:lstStyle/>
          <a:p>
            <a:r>
              <a:rPr lang="es-ES" sz="3200" b="1" spc="50" dirty="0" err="1" smtClean="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cs typeface="Consolas" pitchFamily="49" charset="0"/>
              </a:rPr>
              <a:t>Matthieu</a:t>
            </a:r>
            <a:r>
              <a:rPr lang="es-ES" sz="3200" b="1" spc="50" dirty="0" smtClean="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cs typeface="Consolas" pitchFamily="49" charset="0"/>
              </a:rPr>
              <a:t> 5 : 38-39</a:t>
            </a:r>
            <a:endParaRPr lang="es-ES" sz="3200" b="1" spc="50" dirty="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endParaRP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610954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4000"/>
                                        <p:tgtEl>
                                          <p:spTgt spid="4"/>
                                        </p:tgtEl>
                                      </p:cBhvr>
                                    </p:animEffect>
                                  </p:childTnLst>
                                </p:cTn>
                              </p:par>
                            </p:childTnLst>
                          </p:cTn>
                        </p:par>
                        <p:par>
                          <p:cTn id="12" fill="hold">
                            <p:stCondLst>
                              <p:cond delay="4500"/>
                            </p:stCondLst>
                            <p:childTnLst>
                              <p:par>
                                <p:cTn id="13" presetID="22" presetClass="entr" presetSubtype="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J:\Mis Docs\_Multimedia IMS\Curso Biblico PPS\Tema 12\tema 12 soldado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 y="9404"/>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35496" y="1124744"/>
            <a:ext cx="6444716" cy="5146589"/>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FFC000"/>
              </a:contourClr>
            </a:sp3d>
          </a:bodyPr>
          <a:lstStyle/>
          <a:p>
            <a:r>
              <a:rPr lang="fr-FR" sz="26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Vous avez appris qu'il a été </a:t>
            </a:r>
            <a:r>
              <a:rPr lang="fr-FR" sz="26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dit : </a:t>
            </a:r>
            <a:r>
              <a:rPr lang="fr-FR" sz="26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Tu aimeras ton prochain, et tu haïras ton </a:t>
            </a:r>
            <a:r>
              <a:rPr lang="fr-FR" sz="26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ennemi. Mais </a:t>
            </a:r>
            <a:r>
              <a:rPr lang="fr-FR" sz="26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moi, je vous </a:t>
            </a:r>
            <a:r>
              <a:rPr lang="fr-FR" sz="26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dis : </a:t>
            </a:r>
            <a:r>
              <a:rPr lang="fr-FR" sz="26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Aimez vos ennemis, bénissez ceux qui vous maudissent, faites du bien à ceux qui vous haïssent, et priez pour ceux qui vous maltraitent et qui vous </a:t>
            </a:r>
            <a:r>
              <a:rPr lang="fr-FR" sz="26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persécutent, afin </a:t>
            </a:r>
            <a:r>
              <a:rPr lang="fr-FR" sz="26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que vous soyez fils de votre Père qui est dans les cieux; car il fait lever son soleil sur les méchants et sur les bons, et il fait pleuvoir sur les justes et sur les injustes. »</a:t>
            </a:r>
          </a:p>
        </p:txBody>
      </p:sp>
      <p:sp>
        <p:nvSpPr>
          <p:cNvPr id="5" name="4 Rectángulo"/>
          <p:cNvSpPr/>
          <p:nvPr/>
        </p:nvSpPr>
        <p:spPr>
          <a:xfrm>
            <a:off x="258391" y="215933"/>
            <a:ext cx="5616624" cy="584775"/>
          </a:xfrm>
          <a:prstGeom prst="rect">
            <a:avLst/>
          </a:prstGeom>
        </p:spPr>
        <p:txBody>
          <a:bodyPr wrap="square">
            <a:spAutoFit/>
            <a:scene3d>
              <a:camera prst="orthographicFront"/>
              <a:lightRig rig="soft" dir="tl">
                <a:rot lat="0" lon="0" rev="0"/>
              </a:lightRig>
            </a:scene3d>
            <a:sp3d contourW="25400" prstMaterial="matte">
              <a:bevelT w="25400" h="55880" prst="artDeco"/>
              <a:contourClr>
                <a:srgbClr val="FFC000"/>
              </a:contourClr>
            </a:sp3d>
          </a:bodyPr>
          <a:lstStyle/>
          <a:p>
            <a:r>
              <a:rPr lang="es-ES" sz="3200" b="1" spc="50" dirty="0" err="1" smtClean="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cs typeface="Consolas" pitchFamily="49" charset="0"/>
              </a:rPr>
              <a:t>Matthieu</a:t>
            </a:r>
            <a:r>
              <a:rPr lang="es-ES" sz="3200" b="1" spc="50" dirty="0" smtClean="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cs typeface="Consolas" pitchFamily="49" charset="0"/>
              </a:rPr>
              <a:t> 5 : 43-45</a:t>
            </a:r>
            <a:r>
              <a:rPr lang="es-ES" sz="3200" b="1" spc="50" dirty="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cs typeface="Consolas" pitchFamily="49" charset="0"/>
              </a:rPr>
              <a:t>. </a:t>
            </a:r>
            <a:endParaRPr lang="es-ES" sz="3200" b="1" spc="50" dirty="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endParaRPr>
          </a:p>
        </p:txBody>
      </p:sp>
      <p:sp>
        <p:nvSpPr>
          <p:cNvPr id="7" name="6 CuadroTexto"/>
          <p:cNvSpPr txBox="1"/>
          <p:nvPr/>
        </p:nvSpPr>
        <p:spPr>
          <a:xfrm>
            <a:off x="272371" y="781544"/>
            <a:ext cx="7215953" cy="523220"/>
          </a:xfrm>
          <a:prstGeom prst="rect">
            <a:avLst/>
          </a:prstGeom>
          <a:noFill/>
        </p:spPr>
        <p:txBody>
          <a:bodyPr wrap="square" rtlCol="0">
            <a:spAutoFit/>
          </a:bodyPr>
          <a:lstStyle/>
          <a:p>
            <a:r>
              <a:rPr lang="fr-FR" sz="2800" b="1" dirty="0">
                <a:ln w="22225">
                  <a:solidFill>
                    <a:schemeClr val="tx1"/>
                  </a:solidFill>
                  <a:prstDash val="solid"/>
                </a:ln>
                <a:noFill/>
                <a:effectLst>
                  <a:outerShdw blurRad="41275" dist="20320" dir="1800000" algn="tl" rotWithShape="0">
                    <a:srgbClr val="000000">
                      <a:alpha val="40000"/>
                    </a:srgbClr>
                  </a:outerShdw>
                </a:effectLst>
                <a:latin typeface="Univers LT 85 ExtraBlack" pitchFamily="2" charset="0"/>
              </a:rPr>
              <a:t>Ne prenez pas les armes</a:t>
            </a:r>
            <a:endParaRPr lang="es-ES" sz="2800" b="1" dirty="0">
              <a:ln w="22225">
                <a:solidFill>
                  <a:schemeClr val="tx1"/>
                </a:solidFill>
                <a:prstDash val="solid"/>
              </a:ln>
              <a:noFill/>
              <a:effectLst>
                <a:outerShdw blurRad="41275" dist="20320" dir="1800000" algn="tl" rotWithShape="0">
                  <a:srgbClr val="000000">
                    <a:alpha val="40000"/>
                  </a:srgbClr>
                </a:outerShdw>
              </a:effectLst>
              <a:latin typeface="Univers LT 85 ExtraBlack" pitchFamily="2" charset="0"/>
              <a:ea typeface="Adobe Gothic Std B" pitchFamily="34" charset="-128"/>
              <a:cs typeface="Consolas" pitchFamily="49" charset="0"/>
            </a:endParaRPr>
          </a:p>
        </p:txBody>
      </p:sp>
      <p:pic>
        <p:nvPicPr>
          <p:cNvPr id="8"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670851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4000"/>
                                        <p:tgtEl>
                                          <p:spTgt spid="4"/>
                                        </p:tgtEl>
                                      </p:cBhvr>
                                    </p:animEffect>
                                  </p:childTnLst>
                                </p:cTn>
                              </p:par>
                            </p:childTnLst>
                          </p:cTn>
                        </p:par>
                        <p:par>
                          <p:cTn id="12" fill="hold">
                            <p:stCondLst>
                              <p:cond delay="4500"/>
                            </p:stCondLst>
                            <p:childTnLst>
                              <p:par>
                                <p:cTn id="13" presetID="16" presetClass="emph" presetSubtype="0" fill="hold" grpId="0" nodeType="afterEffect">
                                  <p:stCondLst>
                                    <p:cond delay="0"/>
                                  </p:stCondLst>
                                  <p:iterate type="lt">
                                    <p:tmPct val="4000"/>
                                  </p:iterate>
                                  <p:childTnLst>
                                    <p:set>
                                      <p:cBhvr override="childStyle">
                                        <p:cTn id="14" dur="1000" fill="hold"/>
                                        <p:tgtEl>
                                          <p:spTgt spid="7"/>
                                        </p:tgtEl>
                                        <p:attrNameLst>
                                          <p:attrName>style.color</p:attrName>
                                        </p:attrNameLst>
                                      </p:cBhvr>
                                      <p:to>
                                        <p:clrVal>
                                          <a:srgbClr val="FF0000"/>
                                        </p:clrVal>
                                      </p:to>
                                    </p:set>
                                    <p:set>
                                      <p:cBhvr>
                                        <p:cTn id="15" dur="1000" fill="hold"/>
                                        <p:tgtEl>
                                          <p:spTgt spid="7"/>
                                        </p:tgtEl>
                                        <p:attrNameLst>
                                          <p:attrName>fillcolor</p:attrName>
                                        </p:attrNameLst>
                                      </p:cBhvr>
                                      <p:to>
                                        <p:clrVal>
                                          <a:srgbClr val="FF0000"/>
                                        </p:clrVal>
                                      </p:to>
                                    </p:set>
                                    <p:set>
                                      <p:cBhvr>
                                        <p:cTn id="16" dur="1000" fill="hold"/>
                                        <p:tgtEl>
                                          <p:spTgt spid="7"/>
                                        </p:tgtEl>
                                        <p:attrNameLst>
                                          <p:attrName>fill.type</p:attrName>
                                        </p:attrNameLst>
                                      </p:cBhvr>
                                      <p:to>
                                        <p:strVal val="solid"/>
                                      </p:to>
                                    </p:set>
                                  </p:childTnLst>
                                </p:cTn>
                              </p:par>
                            </p:childTnLst>
                          </p:cTn>
                        </p:par>
                        <p:par>
                          <p:cTn id="17" fill="hold">
                            <p:stCondLst>
                              <p:cond delay="6220"/>
                            </p:stCondLst>
                            <p:childTnLst>
                              <p:par>
                                <p:cTn id="18" presetID="22" presetClass="entr" presetSubtype="1"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J:\Mis Docs\_Multimedia IMS\Curso Biblico PPS\Tema 12\tema 12 enojad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508" y="936104"/>
            <a:ext cx="6408712" cy="566124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FFC000"/>
              </a:contourClr>
            </a:sp3d>
          </a:bodyPr>
          <a:lstStyle/>
          <a:p>
            <a:r>
              <a:rPr lang="fr-FR" sz="26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Vous avez entendu qu'il a été dit aux </a:t>
            </a:r>
            <a:r>
              <a:rPr lang="fr-FR" sz="26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anciens : </a:t>
            </a:r>
            <a:r>
              <a:rPr lang="fr-FR" sz="26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Tu ne tueras </a:t>
            </a:r>
            <a:r>
              <a:rPr lang="fr-FR" sz="26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point ; </a:t>
            </a:r>
            <a:r>
              <a:rPr lang="fr-FR" sz="26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celui qui tuera mérite d'être puni par les juges. Mais moi, je vous dis que quiconque se met en colère contre son frère mérite d'être puni par les </a:t>
            </a:r>
            <a:r>
              <a:rPr lang="fr-FR" sz="26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juges ; </a:t>
            </a:r>
            <a:r>
              <a:rPr lang="fr-FR" sz="26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que celui qui dira à son </a:t>
            </a:r>
            <a:r>
              <a:rPr lang="fr-FR" sz="26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frère : Raca ! </a:t>
            </a:r>
            <a:r>
              <a:rPr lang="fr-FR" sz="26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mérite d'être puni par le </a:t>
            </a:r>
            <a:r>
              <a:rPr lang="fr-FR" sz="26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sanhédrin ; </a:t>
            </a:r>
            <a:r>
              <a:rPr lang="fr-FR" sz="26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et que celui qui lui </a:t>
            </a:r>
            <a:r>
              <a:rPr lang="fr-FR" sz="26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dira : Insensé ! </a:t>
            </a:r>
            <a:r>
              <a:rPr lang="fr-FR" sz="26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mérite d'être puni par le feu de la géhenne. »</a:t>
            </a:r>
          </a:p>
        </p:txBody>
      </p:sp>
      <p:sp>
        <p:nvSpPr>
          <p:cNvPr id="5" name="4 Rectángulo"/>
          <p:cNvSpPr/>
          <p:nvPr/>
        </p:nvSpPr>
        <p:spPr>
          <a:xfrm>
            <a:off x="258391" y="215933"/>
            <a:ext cx="5616624" cy="584775"/>
          </a:xfrm>
          <a:prstGeom prst="rect">
            <a:avLst/>
          </a:prstGeom>
        </p:spPr>
        <p:txBody>
          <a:bodyPr wrap="square">
            <a:spAutoFit/>
            <a:scene3d>
              <a:camera prst="orthographicFront"/>
              <a:lightRig rig="soft" dir="tl">
                <a:rot lat="0" lon="0" rev="0"/>
              </a:lightRig>
            </a:scene3d>
            <a:sp3d contourW="25400" prstMaterial="matte">
              <a:bevelT w="25400" h="55880" prst="artDeco"/>
              <a:contourClr>
                <a:srgbClr val="FFC000"/>
              </a:contourClr>
            </a:sp3d>
          </a:bodyPr>
          <a:lstStyle/>
          <a:p>
            <a:r>
              <a:rPr lang="es-ES" sz="3200" b="1" spc="50" dirty="0" err="1" smtClean="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cs typeface="Consolas" pitchFamily="49" charset="0"/>
              </a:rPr>
              <a:t>Matthieu</a:t>
            </a:r>
            <a:r>
              <a:rPr lang="es-ES" sz="3200" b="1" spc="50" dirty="0" smtClean="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cs typeface="Consolas" pitchFamily="49" charset="0"/>
              </a:rPr>
              <a:t> 5 : 21</a:t>
            </a:r>
            <a:r>
              <a:rPr lang="es-ES" sz="3200" b="1" spc="50" dirty="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cs typeface="Consolas" pitchFamily="49" charset="0"/>
              </a:rPr>
              <a:t>, </a:t>
            </a:r>
            <a:r>
              <a:rPr lang="es-ES" sz="3200" b="1" spc="50" dirty="0" smtClean="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cs typeface="Consolas" pitchFamily="49" charset="0"/>
              </a:rPr>
              <a:t>22</a:t>
            </a:r>
            <a:endParaRPr lang="es-ES" sz="3200" b="1" spc="50" dirty="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endParaRPr>
          </a:p>
        </p:txBody>
      </p:sp>
      <p:sp>
        <p:nvSpPr>
          <p:cNvPr id="2" name="1 CuadroTexto"/>
          <p:cNvSpPr txBox="1"/>
          <p:nvPr/>
        </p:nvSpPr>
        <p:spPr>
          <a:xfrm>
            <a:off x="272371" y="781544"/>
            <a:ext cx="7215953" cy="523220"/>
          </a:xfrm>
          <a:prstGeom prst="rect">
            <a:avLst/>
          </a:prstGeom>
          <a:noFill/>
        </p:spPr>
        <p:txBody>
          <a:bodyPr wrap="square" rtlCol="0">
            <a:spAutoFit/>
          </a:bodyPr>
          <a:lstStyle/>
          <a:p>
            <a:r>
              <a:rPr lang="fr-FR" sz="2800" b="1" dirty="0">
                <a:ln w="22225">
                  <a:solidFill>
                    <a:schemeClr val="tx1"/>
                  </a:solidFill>
                  <a:prstDash val="solid"/>
                </a:ln>
                <a:noFill/>
                <a:effectLst>
                  <a:outerShdw blurRad="41275" dist="20320" dir="1800000" algn="tl" rotWithShape="0">
                    <a:srgbClr val="000000">
                      <a:alpha val="40000"/>
                    </a:srgbClr>
                  </a:outerShdw>
                </a:effectLst>
                <a:latin typeface="Univers LT 85 ExtraBlack" pitchFamily="2" charset="0"/>
              </a:rPr>
              <a:t>Ne pas détester, insulter ou garder des rancunes.</a:t>
            </a:r>
            <a:endParaRPr lang="es-ES" sz="2800" b="1" dirty="0">
              <a:ln w="22225">
                <a:solidFill>
                  <a:schemeClr val="tx1"/>
                </a:solidFill>
                <a:prstDash val="solid"/>
              </a:ln>
              <a:noFill/>
              <a:effectLst>
                <a:outerShdw blurRad="41275" dist="20320" dir="1800000" algn="tl" rotWithShape="0">
                  <a:srgbClr val="000000">
                    <a:alpha val="40000"/>
                  </a:srgbClr>
                </a:outerShdw>
              </a:effectLst>
              <a:latin typeface="Univers LT 85 ExtraBlack" pitchFamily="2" charset="0"/>
              <a:ea typeface="Adobe Gothic Std B" pitchFamily="34" charset="-128"/>
              <a:cs typeface="Consolas" pitchFamily="49" charset="0"/>
            </a:endParaRP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30038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4000"/>
                                        <p:tgtEl>
                                          <p:spTgt spid="4"/>
                                        </p:tgtEl>
                                      </p:cBhvr>
                                    </p:animEffect>
                                  </p:childTnLst>
                                </p:cTn>
                              </p:par>
                            </p:childTnLst>
                          </p:cTn>
                        </p:par>
                        <p:par>
                          <p:cTn id="12" fill="hold">
                            <p:stCondLst>
                              <p:cond delay="4500"/>
                            </p:stCondLst>
                            <p:childTnLst>
                              <p:par>
                                <p:cTn id="13" presetID="16" presetClass="emph" presetSubtype="0" fill="hold" grpId="0" nodeType="afterEffect">
                                  <p:stCondLst>
                                    <p:cond delay="0"/>
                                  </p:stCondLst>
                                  <p:iterate type="lt">
                                    <p:tmPct val="4000"/>
                                  </p:iterate>
                                  <p:childTnLst>
                                    <p:set>
                                      <p:cBhvr override="childStyle">
                                        <p:cTn id="14" dur="1000" fill="hold"/>
                                        <p:tgtEl>
                                          <p:spTgt spid="2"/>
                                        </p:tgtEl>
                                        <p:attrNameLst>
                                          <p:attrName>style.color</p:attrName>
                                        </p:attrNameLst>
                                      </p:cBhvr>
                                      <p:to>
                                        <p:clrVal>
                                          <a:srgbClr val="FF0000"/>
                                        </p:clrVal>
                                      </p:to>
                                    </p:set>
                                    <p:set>
                                      <p:cBhvr>
                                        <p:cTn id="15" dur="1000" fill="hold"/>
                                        <p:tgtEl>
                                          <p:spTgt spid="2"/>
                                        </p:tgtEl>
                                        <p:attrNameLst>
                                          <p:attrName>fillcolor</p:attrName>
                                        </p:attrNameLst>
                                      </p:cBhvr>
                                      <p:to>
                                        <p:clrVal>
                                          <a:srgbClr val="FF0000"/>
                                        </p:clrVal>
                                      </p:to>
                                    </p:set>
                                    <p:set>
                                      <p:cBhvr>
                                        <p:cTn id="16" dur="1000" fill="hold"/>
                                        <p:tgtEl>
                                          <p:spTgt spid="2"/>
                                        </p:tgtEl>
                                        <p:attrNameLst>
                                          <p:attrName>fill.type</p:attrName>
                                        </p:attrNameLst>
                                      </p:cBhvr>
                                      <p:to>
                                        <p:strVal val="solid"/>
                                      </p:to>
                                    </p:set>
                                  </p:childTnLst>
                                </p:cTn>
                              </p:par>
                            </p:childTnLst>
                          </p:cTn>
                        </p:par>
                        <p:par>
                          <p:cTn id="17" fill="hold">
                            <p:stCondLst>
                              <p:cond delay="7140"/>
                            </p:stCondLst>
                            <p:childTnLst>
                              <p:par>
                                <p:cTn id="18" presetID="22" presetClass="entr" presetSubtype="1"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up)">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J:\Mis Docs\_Multimedia IMS\Curso Biblico PPS\Tema 12\tema 12 salu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1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71500" y="1355890"/>
            <a:ext cx="6408712" cy="426935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FFC000"/>
              </a:contourClr>
            </a:sp3d>
          </a:bodyPr>
          <a:lstStyle/>
          <a:p>
            <a:r>
              <a:rPr lang="fr-FR"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Ne savez-vous pas que vous êtes le temple de Dieu, et que l'Esprit de Dieu habite en </a:t>
            </a:r>
            <a:r>
              <a:rPr lang="fr-FR" sz="32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vous ?</a:t>
            </a:r>
            <a:endParaRPr lang="fr-FR"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a:p>
            <a:r>
              <a:rPr lang="fr-FR"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Si quelqu'un détruit le temple de Dieu, Dieu le détruira; car le temple de Dieu est saint, et c'est ce que vous êtes. »</a:t>
            </a:r>
          </a:p>
        </p:txBody>
      </p:sp>
      <p:sp>
        <p:nvSpPr>
          <p:cNvPr id="5" name="4 Rectángulo"/>
          <p:cNvSpPr/>
          <p:nvPr/>
        </p:nvSpPr>
        <p:spPr>
          <a:xfrm>
            <a:off x="258391" y="215933"/>
            <a:ext cx="5616624" cy="584775"/>
          </a:xfrm>
          <a:prstGeom prst="rect">
            <a:avLst/>
          </a:prstGeom>
        </p:spPr>
        <p:txBody>
          <a:bodyPr wrap="square">
            <a:spAutoFit/>
            <a:scene3d>
              <a:camera prst="orthographicFront"/>
              <a:lightRig rig="soft" dir="tl">
                <a:rot lat="0" lon="0" rev="0"/>
              </a:lightRig>
            </a:scene3d>
            <a:sp3d contourW="25400" prstMaterial="matte">
              <a:bevelT w="25400" h="55880" prst="artDeco"/>
              <a:contourClr>
                <a:srgbClr val="FFC000"/>
              </a:contourClr>
            </a:sp3d>
          </a:bodyPr>
          <a:lstStyle/>
          <a:p>
            <a:r>
              <a:rPr lang="es-ES" sz="3200" b="1" spc="50" dirty="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cs typeface="Consolas" pitchFamily="49" charset="0"/>
              </a:rPr>
              <a:t>1 </a:t>
            </a:r>
            <a:r>
              <a:rPr lang="es-ES" sz="3200" b="1" spc="50" dirty="0" err="1">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cs typeface="Consolas" pitchFamily="49" charset="0"/>
              </a:rPr>
              <a:t>Corinthiens</a:t>
            </a:r>
            <a:r>
              <a:rPr lang="es-ES" sz="3200" b="1" spc="50" dirty="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cs typeface="Consolas" pitchFamily="49" charset="0"/>
              </a:rPr>
              <a:t> </a:t>
            </a:r>
            <a:r>
              <a:rPr lang="es-ES" sz="3200" b="1" spc="50" dirty="0" smtClean="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cs typeface="Consolas" pitchFamily="49" charset="0"/>
              </a:rPr>
              <a:t>3 : 16-17</a:t>
            </a:r>
            <a:endParaRPr lang="es-ES" sz="3200" b="1" spc="50" dirty="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endParaRPr>
          </a:p>
        </p:txBody>
      </p:sp>
      <p:sp>
        <p:nvSpPr>
          <p:cNvPr id="6" name="5 CuadroTexto"/>
          <p:cNvSpPr txBox="1"/>
          <p:nvPr/>
        </p:nvSpPr>
        <p:spPr>
          <a:xfrm>
            <a:off x="308375" y="817548"/>
            <a:ext cx="7215953" cy="523220"/>
          </a:xfrm>
          <a:prstGeom prst="rect">
            <a:avLst/>
          </a:prstGeom>
          <a:noFill/>
        </p:spPr>
        <p:txBody>
          <a:bodyPr wrap="square" rtlCol="0">
            <a:spAutoFit/>
          </a:bodyPr>
          <a:lstStyle/>
          <a:p>
            <a:r>
              <a:rPr lang="fr-FR" sz="2800" b="1" dirty="0">
                <a:ln w="22225">
                  <a:solidFill>
                    <a:schemeClr val="tx1"/>
                  </a:solidFill>
                  <a:prstDash val="solid"/>
                </a:ln>
                <a:noFill/>
                <a:effectLst>
                  <a:outerShdw blurRad="41275" dist="20320" dir="1800000" algn="tl" rotWithShape="0">
                    <a:srgbClr val="000000">
                      <a:alpha val="40000"/>
                    </a:srgbClr>
                  </a:outerShdw>
                </a:effectLst>
                <a:latin typeface="Univers LT 85 ExtraBlack" pitchFamily="2" charset="0"/>
              </a:rPr>
              <a:t>Ne pas violer les lois de notre santé</a:t>
            </a:r>
            <a:endParaRPr lang="es-ES" sz="2800" b="1" dirty="0">
              <a:ln w="22225">
                <a:solidFill>
                  <a:schemeClr val="tx1"/>
                </a:solidFill>
                <a:prstDash val="solid"/>
              </a:ln>
              <a:noFill/>
              <a:effectLst>
                <a:outerShdw blurRad="41275" dist="20320" dir="1800000" algn="tl" rotWithShape="0">
                  <a:srgbClr val="000000">
                    <a:alpha val="40000"/>
                  </a:srgbClr>
                </a:outerShdw>
              </a:effectLst>
              <a:latin typeface="Univers LT 85 ExtraBlack" pitchFamily="2" charset="0"/>
              <a:ea typeface="Adobe Gothic Std B" pitchFamily="34" charset="-128"/>
              <a:cs typeface="Consolas" pitchFamily="49" charset="0"/>
            </a:endParaRPr>
          </a:p>
        </p:txBody>
      </p:sp>
      <p:pic>
        <p:nvPicPr>
          <p:cNvPr id="7"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94664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4000"/>
                                        <p:tgtEl>
                                          <p:spTgt spid="4"/>
                                        </p:tgtEl>
                                      </p:cBhvr>
                                    </p:animEffect>
                                  </p:childTnLst>
                                </p:cTn>
                              </p:par>
                            </p:childTnLst>
                          </p:cTn>
                        </p:par>
                        <p:par>
                          <p:cTn id="12" fill="hold">
                            <p:stCondLst>
                              <p:cond delay="4500"/>
                            </p:stCondLst>
                            <p:childTnLst>
                              <p:par>
                                <p:cTn id="13" presetID="16" presetClass="emph" presetSubtype="0" fill="hold" grpId="0" nodeType="afterEffect">
                                  <p:stCondLst>
                                    <p:cond delay="0"/>
                                  </p:stCondLst>
                                  <p:iterate type="lt">
                                    <p:tmPct val="4000"/>
                                  </p:iterate>
                                  <p:childTnLst>
                                    <p:set>
                                      <p:cBhvr override="childStyle">
                                        <p:cTn id="14" dur="1000" fill="hold"/>
                                        <p:tgtEl>
                                          <p:spTgt spid="6"/>
                                        </p:tgtEl>
                                        <p:attrNameLst>
                                          <p:attrName>style.color</p:attrName>
                                        </p:attrNameLst>
                                      </p:cBhvr>
                                      <p:to>
                                        <p:clrVal>
                                          <a:srgbClr val="FF0000"/>
                                        </p:clrVal>
                                      </p:to>
                                    </p:set>
                                    <p:set>
                                      <p:cBhvr>
                                        <p:cTn id="15" dur="1000" fill="hold"/>
                                        <p:tgtEl>
                                          <p:spTgt spid="6"/>
                                        </p:tgtEl>
                                        <p:attrNameLst>
                                          <p:attrName>fillcolor</p:attrName>
                                        </p:attrNameLst>
                                      </p:cBhvr>
                                      <p:to>
                                        <p:clrVal>
                                          <a:srgbClr val="FF0000"/>
                                        </p:clrVal>
                                      </p:to>
                                    </p:set>
                                    <p:set>
                                      <p:cBhvr>
                                        <p:cTn id="16" dur="1000" fill="hold"/>
                                        <p:tgtEl>
                                          <p:spTgt spid="6"/>
                                        </p:tgtEl>
                                        <p:attrNameLst>
                                          <p:attrName>fill.type</p:attrName>
                                        </p:attrNameLst>
                                      </p:cBhvr>
                                      <p:to>
                                        <p:strVal val="solid"/>
                                      </p:to>
                                    </p:set>
                                  </p:childTnLst>
                                </p:cTn>
                              </p:par>
                            </p:childTnLst>
                          </p:cTn>
                        </p:par>
                        <p:par>
                          <p:cTn id="17" fill="hold">
                            <p:stCondLst>
                              <p:cond delay="6660"/>
                            </p:stCondLst>
                            <p:childTnLst>
                              <p:par>
                                <p:cTn id="18" presetID="22" presetClass="entr" presetSubtype="1"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up)">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J:\Mis Docs\_Multimedia IMS\Curso Biblico PPS\Tema 12\tema 12 subs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61509" y="2133434"/>
            <a:ext cx="8820980" cy="2123658"/>
          </a:xfrm>
          <a:prstGeom prst="rect">
            <a:avLst/>
          </a:prstGeom>
          <a:noFill/>
        </p:spPr>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fr-FR" sz="6600" b="1" dirty="0">
                <a:ln w="38100" cap="rnd" cmpd="sng">
                  <a:solidFill>
                    <a:srgbClr val="FFC000"/>
                  </a:solidFill>
                  <a:prstDash val="solid"/>
                  <a:round/>
                </a:ln>
                <a:effectLst>
                  <a:outerShdw blurRad="127000" dist="101600" dir="2700000" algn="tl" rotWithShape="0">
                    <a:prstClr val="black">
                      <a:alpha val="60000"/>
                    </a:prstClr>
                  </a:outerShdw>
                </a:effectLst>
                <a:latin typeface="Swis721 Blk BT" panose="020B0904030502020204" pitchFamily="34" charset="0"/>
                <a:ea typeface="Adobe Gothic Std B" pitchFamily="34" charset="-128"/>
              </a:rPr>
              <a:t>RESPECTONS CE QUE DIEU A DIT</a:t>
            </a:r>
            <a:endParaRPr lang="es-ES" sz="6600" b="1" dirty="0">
              <a:ln w="38100" cap="rnd" cmpd="sng">
                <a:solidFill>
                  <a:srgbClr val="FFC000"/>
                </a:solidFill>
                <a:prstDash val="solid"/>
                <a:round/>
              </a:ln>
              <a:effectLst>
                <a:outerShdw blurRad="127000" dist="101600" dir="2700000" algn="tl" rotWithShape="0">
                  <a:prstClr val="black">
                    <a:alpha val="60000"/>
                  </a:prstClr>
                </a:outerShdw>
              </a:effectLst>
              <a:latin typeface="Swis721 Blk BT" panose="020B0904030502020204" pitchFamily="34" charset="0"/>
              <a:ea typeface="Adobe Gothic Std B" pitchFamily="34" charset="-128"/>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3084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J:\Mis Docs\_Multimedia IMS\Curso Biblico PPS\Tema 12\tema 12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414"/>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215516" y="1916832"/>
            <a:ext cx="8784976" cy="2552127"/>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pPr algn="ctr"/>
            <a:r>
              <a:rPr lang="fr-FR" sz="60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Le septième commandement déclare : « Tu ne commettras point d’adultère. » </a:t>
            </a:r>
            <a:endParaRPr lang="es-ES" sz="6000" b="1" dirty="0" smtClean="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endParaRPr>
          </a:p>
          <a:p>
            <a:pPr algn="ctr"/>
            <a:r>
              <a:rPr lang="en-US" sz="4800" b="1" dirty="0" err="1">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Exode</a:t>
            </a:r>
            <a:r>
              <a:rPr lang="en-US" sz="48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 20:14</a:t>
            </a:r>
            <a:endParaRPr lang="en-US" sz="4800" b="1" u="none"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endParaRPr>
          </a:p>
        </p:txBody>
      </p:sp>
      <p:sp>
        <p:nvSpPr>
          <p:cNvPr id="5" name="Rectangle 18"/>
          <p:cNvSpPr>
            <a:spLocks noChangeArrowheads="1"/>
          </p:cNvSpPr>
          <p:nvPr/>
        </p:nvSpPr>
        <p:spPr bwMode="auto">
          <a:xfrm>
            <a:off x="1724509" y="653516"/>
            <a:ext cx="5688632" cy="5544616"/>
          </a:xfrm>
          <a:prstGeom prst="rect">
            <a:avLst/>
          </a:prstGeom>
          <a:noFill/>
          <a:ln>
            <a:noFill/>
          </a:ln>
          <a:effectLst>
            <a:softEdge rad="38100"/>
          </a:effectLst>
        </p:spPr>
        <p:txBody>
          <a:bodyPr lIns="360000" tIns="360000" rIns="360000" bIns="360000" anchor="ctr">
            <a:scene3d>
              <a:camera prst="orthographicFront"/>
              <a:lightRig rig="soft" dir="tl">
                <a:rot lat="0" lon="0" rev="0"/>
              </a:lightRig>
            </a:scene3d>
            <a:sp3d extrusionH="57150" contourW="25400" prstMaterial="matte">
              <a:bevelT w="215900" h="215900"/>
              <a:contourClr>
                <a:schemeClr val="accent2">
                  <a:tint val="20000"/>
                </a:schemeClr>
              </a:contourClr>
            </a:sp3d>
          </a:bodyPr>
          <a:lstStyle/>
          <a:p>
            <a:pPr algn="ctr"/>
            <a:r>
              <a:rPr lang="es-ES" sz="40000" b="1" u="none" spc="50" dirty="0" smtClean="0">
                <a:ln w="11430"/>
                <a:solidFill>
                  <a:srgbClr val="FF0000"/>
                </a:solidFill>
                <a:effectLst>
                  <a:glow rad="304800">
                    <a:schemeClr val="bg1">
                      <a:alpha val="26000"/>
                    </a:schemeClr>
                  </a:glow>
                  <a:outerShdw blurRad="76200" dist="50800" dir="5400000" algn="tl" rotWithShape="0">
                    <a:srgbClr val="000000">
                      <a:alpha val="65000"/>
                    </a:srgbClr>
                  </a:outerShdw>
                </a:effectLst>
                <a:latin typeface="Verdana" pitchFamily="34" charset="0"/>
                <a:ea typeface="Verdana" pitchFamily="34" charset="0"/>
                <a:cs typeface="Verdana" pitchFamily="34" charset="0"/>
              </a:rPr>
              <a:t>7</a:t>
            </a:r>
            <a:endParaRPr lang="es-ES" sz="40000" b="1" u="none" spc="50" dirty="0">
              <a:ln w="11430"/>
              <a:solidFill>
                <a:srgbClr val="FF0000"/>
              </a:solidFill>
              <a:effectLst>
                <a:glow rad="304800">
                  <a:schemeClr val="bg1">
                    <a:alpha val="26000"/>
                  </a:schemeClr>
                </a:glow>
                <a:outerShdw blurRad="76200" dist="50800" dir="5400000" algn="tl" rotWithShape="0">
                  <a:srgbClr val="000000">
                    <a:alpha val="65000"/>
                  </a:srgbClr>
                </a:outerShdw>
              </a:effectLst>
              <a:latin typeface="Verdana" pitchFamily="34" charset="0"/>
              <a:ea typeface="Verdana" pitchFamily="34" charset="0"/>
              <a:cs typeface="Verdana" pitchFamily="34" charset="0"/>
            </a:endParaRP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4893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500"/>
                                        <p:tgtEl>
                                          <p:spTgt spid="4"/>
                                        </p:tgtEl>
                                      </p:cBhvr>
                                    </p:animEffect>
                                  </p:childTnLst>
                                </p:cTn>
                              </p:par>
                              <p:par>
                                <p:cTn id="8" presetID="53" presetClass="entr" presetSubtype="16" fill="hold" grpId="0" nodeType="withEffect">
                                  <p:stCondLst>
                                    <p:cond delay="1500"/>
                                  </p:stCondLst>
                                  <p:childTnLst>
                                    <p:set>
                                      <p:cBhvr>
                                        <p:cTn id="9" dur="1" fill="hold">
                                          <p:stCondLst>
                                            <p:cond delay="0"/>
                                          </p:stCondLst>
                                        </p:cTn>
                                        <p:tgtEl>
                                          <p:spTgt spid="5"/>
                                        </p:tgtEl>
                                        <p:attrNameLst>
                                          <p:attrName>style.visibility</p:attrName>
                                        </p:attrNameLst>
                                      </p:cBhvr>
                                      <p:to>
                                        <p:strVal val="visible"/>
                                      </p:to>
                                    </p:set>
                                    <p:anim calcmode="lin" valueType="num">
                                      <p:cBhvr>
                                        <p:cTn id="10" dur="3000" fill="hold"/>
                                        <p:tgtEl>
                                          <p:spTgt spid="5"/>
                                        </p:tgtEl>
                                        <p:attrNameLst>
                                          <p:attrName>ppt_w</p:attrName>
                                        </p:attrNameLst>
                                      </p:cBhvr>
                                      <p:tavLst>
                                        <p:tav tm="0">
                                          <p:val>
                                            <p:fltVal val="0"/>
                                          </p:val>
                                        </p:tav>
                                        <p:tav tm="100000">
                                          <p:val>
                                            <p:strVal val="#ppt_w"/>
                                          </p:val>
                                        </p:tav>
                                      </p:tavLst>
                                    </p:anim>
                                    <p:anim calcmode="lin" valueType="num">
                                      <p:cBhvr>
                                        <p:cTn id="11" dur="3000" fill="hold"/>
                                        <p:tgtEl>
                                          <p:spTgt spid="5"/>
                                        </p:tgtEl>
                                        <p:attrNameLst>
                                          <p:attrName>ppt_h</p:attrName>
                                        </p:attrNameLst>
                                      </p:cBhvr>
                                      <p:tavLst>
                                        <p:tav tm="0">
                                          <p:val>
                                            <p:fltVal val="0"/>
                                          </p:val>
                                        </p:tav>
                                        <p:tav tm="100000">
                                          <p:val>
                                            <p:strVal val="#ppt_h"/>
                                          </p:val>
                                        </p:tav>
                                      </p:tavLst>
                                    </p:anim>
                                    <p:animEffect transition="in" filter="fade">
                                      <p:cBhvr>
                                        <p:cTn id="12" dur="3000"/>
                                        <p:tgtEl>
                                          <p:spTgt spid="5"/>
                                        </p:tgtEl>
                                      </p:cBhvr>
                                    </p:animEffect>
                                  </p:childTnLst>
                                </p:cTn>
                              </p:par>
                            </p:childTnLst>
                          </p:cTn>
                        </p:par>
                        <p:par>
                          <p:cTn id="13" fill="hold">
                            <p:stCondLst>
                              <p:cond delay="4500"/>
                            </p:stCondLst>
                            <p:childTnLst>
                              <p:par>
                                <p:cTn id="14" presetID="6" presetClass="emph" presetSubtype="0" fill="hold" grpId="1" nodeType="afterEffect">
                                  <p:stCondLst>
                                    <p:cond delay="0"/>
                                  </p:stCondLst>
                                  <p:childTnLst>
                                    <p:animScale>
                                      <p:cBhvr>
                                        <p:cTn id="15" dur="3500" fill="hold"/>
                                        <p:tgtEl>
                                          <p:spTgt spid="5"/>
                                        </p:tgtEl>
                                      </p:cBhvr>
                                      <p:by x="400000" y="400000"/>
                                    </p:animScale>
                                  </p:childTnLst>
                                </p:cTn>
                              </p:par>
                              <p:par>
                                <p:cTn id="16" presetID="10" presetClass="exit" presetSubtype="0" fill="hold" grpId="2" nodeType="withEffect">
                                  <p:stCondLst>
                                    <p:cond delay="0"/>
                                  </p:stCondLst>
                                  <p:childTnLst>
                                    <p:animEffect transition="out" filter="fade">
                                      <p:cBhvr>
                                        <p:cTn id="17" dur="3000"/>
                                        <p:tgtEl>
                                          <p:spTgt spid="5"/>
                                        </p:tgtEl>
                                      </p:cBhvr>
                                    </p:animEffect>
                                    <p:set>
                                      <p:cBhvr>
                                        <p:cTn id="18" dur="1" fill="hold">
                                          <p:stCondLst>
                                            <p:cond delay="2999"/>
                                          </p:stCondLst>
                                        </p:cTn>
                                        <p:tgtEl>
                                          <p:spTgt spid="5"/>
                                        </p:tgtEl>
                                        <p:attrNameLst>
                                          <p:attrName>style.visibility</p:attrName>
                                        </p:attrNameLst>
                                      </p:cBhvr>
                                      <p:to>
                                        <p:strVal val="hidden"/>
                                      </p:to>
                                    </p:set>
                                  </p:childTnLst>
                                </p:cTn>
                              </p:par>
                            </p:childTnLst>
                          </p:cTn>
                        </p:par>
                        <p:par>
                          <p:cTn id="19" fill="hold">
                            <p:stCondLst>
                              <p:cond delay="8000"/>
                            </p:stCondLst>
                            <p:childTnLst>
                              <p:par>
                                <p:cTn id="20" presetID="22" presetClass="entr" presetSubtype="1"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up)">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5" grpId="1"/>
      <p:bldP spid="5" grpId="2"/>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J:\Mis Docs\_Multimedia IMS\Curso Biblico PPS\Tema 12\tema 12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414"/>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215516" y="1916832"/>
            <a:ext cx="8784976" cy="2552127"/>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pPr algn="ctr"/>
            <a:r>
              <a:rPr lang="fr-FR" sz="60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Qu’a dit Jésus au sujet de la convoitise du regard et </a:t>
            </a:r>
            <a:endParaRPr lang="fr-FR" sz="6000" b="1" dirty="0" smtClean="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endParaRPr>
          </a:p>
          <a:p>
            <a:pPr algn="ctr"/>
            <a:r>
              <a:rPr lang="fr-FR" sz="6000" b="1" dirty="0" smtClean="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de </a:t>
            </a:r>
            <a:r>
              <a:rPr lang="fr-FR" sz="60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la pensée ? </a:t>
            </a:r>
            <a:endParaRPr lang="en-US" sz="4800" b="1" u="none"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95272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500"/>
                                        <p:tgtEl>
                                          <p:spTgt spid="4"/>
                                        </p:tgtEl>
                                      </p:cBhvr>
                                    </p:animEffect>
                                  </p:childTnLst>
                                </p:cTn>
                              </p:par>
                            </p:childTnLst>
                          </p:cTn>
                        </p:par>
                        <p:par>
                          <p:cTn id="8" fill="hold">
                            <p:stCondLst>
                              <p:cond delay="15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J:\Mis Docs\_Multimedia IMS\Curso Biblico PPS\Tema 12\tema 12 parej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7"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35496" y="1326511"/>
            <a:ext cx="5400600" cy="4334737"/>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FFC000"/>
              </a:contourClr>
            </a:sp3d>
          </a:bodyPr>
          <a:lstStyle/>
          <a:p>
            <a:r>
              <a:rPr lang="fr-FR" sz="32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Vous avez appris qu'il a été dit: Tu ne commettras point d'adultère.</a:t>
            </a:r>
          </a:p>
          <a:p>
            <a:r>
              <a:rPr lang="fr-FR" sz="32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Mais moi, je vous dis que quiconque regarde une femme pour la convoiter a déjà commis un adultère avec elle dans son coeur. »</a:t>
            </a:r>
            <a:endParaRPr lang="fr-FR"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5" name="4 Rectángulo"/>
          <p:cNvSpPr/>
          <p:nvPr/>
        </p:nvSpPr>
        <p:spPr>
          <a:xfrm>
            <a:off x="258391" y="215933"/>
            <a:ext cx="5616624" cy="584775"/>
          </a:xfrm>
          <a:prstGeom prst="rect">
            <a:avLst/>
          </a:prstGeom>
        </p:spPr>
        <p:txBody>
          <a:bodyPr wrap="square">
            <a:spAutoFit/>
            <a:scene3d>
              <a:camera prst="orthographicFront"/>
              <a:lightRig rig="soft" dir="tl">
                <a:rot lat="0" lon="0" rev="0"/>
              </a:lightRig>
            </a:scene3d>
            <a:sp3d contourW="25400" prstMaterial="matte">
              <a:bevelT w="25400" h="55880" prst="artDeco"/>
              <a:contourClr>
                <a:srgbClr val="FFC000"/>
              </a:contourClr>
            </a:sp3d>
          </a:bodyPr>
          <a:lstStyle/>
          <a:p>
            <a:r>
              <a:rPr lang="es-ES" sz="3200" b="1" spc="50" dirty="0" err="1">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cs typeface="Consolas" pitchFamily="49" charset="0"/>
              </a:rPr>
              <a:t>Matthieu</a:t>
            </a:r>
            <a:r>
              <a:rPr lang="es-ES" sz="3200" b="1" spc="50" dirty="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cs typeface="Consolas" pitchFamily="49" charset="0"/>
              </a:rPr>
              <a:t> </a:t>
            </a:r>
            <a:r>
              <a:rPr lang="es-ES" sz="3200" b="1" spc="50" dirty="0" smtClean="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cs typeface="Consolas" pitchFamily="49" charset="0"/>
              </a:rPr>
              <a:t>5 : 27-28</a:t>
            </a:r>
            <a:endParaRPr lang="es-ES" sz="3200" b="1" spc="50" dirty="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endParaRP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37174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4000"/>
                                        <p:tgtEl>
                                          <p:spTgt spid="4"/>
                                        </p:tgtEl>
                                      </p:cBhvr>
                                    </p:animEffect>
                                  </p:childTnLst>
                                </p:cTn>
                              </p:par>
                            </p:childTnLst>
                          </p:cTn>
                        </p:par>
                        <p:par>
                          <p:cTn id="12" fill="hold">
                            <p:stCondLst>
                              <p:cond delay="4500"/>
                            </p:stCondLst>
                            <p:childTnLst>
                              <p:par>
                                <p:cTn id="13" presetID="22" presetClass="entr" presetSubtype="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J:\Mis Docs\_Multimedia IMS\Curso Biblico PPS\Tema 12\tema 12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414"/>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215516" y="1668961"/>
            <a:ext cx="8784976" cy="2552127"/>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pPr algn="ctr"/>
            <a:r>
              <a:rPr lang="fr-FR" sz="60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Pouvons-nous regarder des scènes de violence ou d’infidélité même si elles ne sont pas réelles ? </a:t>
            </a:r>
            <a:endParaRPr lang="en-US" sz="4800" b="1" u="none"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29976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500"/>
                                        <p:tgtEl>
                                          <p:spTgt spid="4"/>
                                        </p:tgtEl>
                                      </p:cBhvr>
                                    </p:animEffect>
                                  </p:childTnLst>
                                </p:cTn>
                              </p:par>
                            </p:childTnLst>
                          </p:cTn>
                        </p:par>
                        <p:par>
                          <p:cTn id="8" fill="hold">
                            <p:stCondLst>
                              <p:cond delay="15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J:\Mis Docs\_Multimedia IMS\Curso Biblico PPS\Tema 12\tema 12 parej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7"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35496" y="1326511"/>
            <a:ext cx="5508612" cy="4334737"/>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FFC000"/>
              </a:contourClr>
            </a:sp3d>
          </a:bodyPr>
          <a:lstStyle/>
          <a:p>
            <a:r>
              <a:rPr lang="fr-FR"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Au reste, frères, que tout ce qui est vrai, tout ce qui est honorable, tout ce qui est juste, tout ce qui est pur, tout ce qui est aimable, tout ce qui mérite l'approbation, ce qui est vertueux et digne de louange, soit l'objet </a:t>
            </a:r>
            <a:r>
              <a:rPr lang="fr-FR" sz="32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r>
            <a:br>
              <a:rPr lang="fr-FR" sz="32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br>
            <a:r>
              <a:rPr lang="fr-FR" sz="32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de </a:t>
            </a:r>
            <a:r>
              <a:rPr lang="fr-FR"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vos pensées. »</a:t>
            </a:r>
          </a:p>
        </p:txBody>
      </p:sp>
      <p:sp>
        <p:nvSpPr>
          <p:cNvPr id="5" name="4 Rectángulo"/>
          <p:cNvSpPr/>
          <p:nvPr/>
        </p:nvSpPr>
        <p:spPr>
          <a:xfrm>
            <a:off x="258391" y="215933"/>
            <a:ext cx="5616624" cy="584775"/>
          </a:xfrm>
          <a:prstGeom prst="rect">
            <a:avLst/>
          </a:prstGeom>
        </p:spPr>
        <p:txBody>
          <a:bodyPr wrap="square">
            <a:spAutoFit/>
            <a:scene3d>
              <a:camera prst="orthographicFront"/>
              <a:lightRig rig="soft" dir="tl">
                <a:rot lat="0" lon="0" rev="0"/>
              </a:lightRig>
            </a:scene3d>
            <a:sp3d contourW="25400" prstMaterial="matte">
              <a:bevelT w="25400" h="55880" prst="artDeco"/>
              <a:contourClr>
                <a:srgbClr val="FFC000"/>
              </a:contourClr>
            </a:sp3d>
          </a:bodyPr>
          <a:lstStyle/>
          <a:p>
            <a:r>
              <a:rPr lang="es-ES" sz="3200" b="1" spc="50" dirty="0" err="1">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cs typeface="Consolas" pitchFamily="49" charset="0"/>
              </a:rPr>
              <a:t>Philippiens</a:t>
            </a:r>
            <a:r>
              <a:rPr lang="es-ES" sz="3200" b="1" spc="50" dirty="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cs typeface="Consolas" pitchFamily="49" charset="0"/>
              </a:rPr>
              <a:t> </a:t>
            </a:r>
            <a:r>
              <a:rPr lang="es-ES" sz="3200" b="1" spc="50" dirty="0" smtClean="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cs typeface="Consolas" pitchFamily="49" charset="0"/>
              </a:rPr>
              <a:t>4 : 8</a:t>
            </a:r>
            <a:endParaRPr lang="es-ES" sz="3200" b="1" spc="50" dirty="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endParaRP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37468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4000"/>
                                        <p:tgtEl>
                                          <p:spTgt spid="4"/>
                                        </p:tgtEl>
                                      </p:cBhvr>
                                    </p:animEffect>
                                  </p:childTnLst>
                                </p:cTn>
                              </p:par>
                            </p:childTnLst>
                          </p:cTn>
                        </p:par>
                        <p:par>
                          <p:cTn id="12" fill="hold">
                            <p:stCondLst>
                              <p:cond delay="4500"/>
                            </p:stCondLst>
                            <p:childTnLst>
                              <p:par>
                                <p:cTn id="13" presetID="22" presetClass="entr" presetSubtype="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J:\Mis Docs\_Multimedia IMS\Curso Biblico PPS\Tema 12\tema 12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414"/>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215516" y="1880828"/>
            <a:ext cx="8784976" cy="2552127"/>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pPr algn="ctr"/>
            <a:r>
              <a:rPr lang="es-ES" sz="6000" b="1" dirty="0" err="1">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Qu’interdit</a:t>
            </a:r>
            <a:r>
              <a:rPr lang="es-ES" sz="60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 le </a:t>
            </a:r>
            <a:r>
              <a:rPr lang="es-ES" sz="6000" b="1" dirty="0" err="1">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huitième</a:t>
            </a:r>
            <a:r>
              <a:rPr lang="es-ES" sz="60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 </a:t>
            </a:r>
            <a:r>
              <a:rPr lang="es-ES" sz="6000" b="1" dirty="0" err="1">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commandement</a:t>
            </a:r>
            <a:r>
              <a:rPr lang="es-ES" sz="60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 ? </a:t>
            </a:r>
            <a:endParaRPr lang="en-US" sz="4800" b="1" u="none"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endParaRPr>
          </a:p>
        </p:txBody>
      </p:sp>
      <p:sp>
        <p:nvSpPr>
          <p:cNvPr id="5" name="Rectangle 18"/>
          <p:cNvSpPr>
            <a:spLocks noChangeArrowheads="1"/>
          </p:cNvSpPr>
          <p:nvPr/>
        </p:nvSpPr>
        <p:spPr bwMode="auto">
          <a:xfrm>
            <a:off x="1724509" y="653516"/>
            <a:ext cx="5688632" cy="5544616"/>
          </a:xfrm>
          <a:prstGeom prst="rect">
            <a:avLst/>
          </a:prstGeom>
          <a:noFill/>
          <a:ln>
            <a:noFill/>
          </a:ln>
          <a:effectLst>
            <a:softEdge rad="38100"/>
          </a:effectLst>
        </p:spPr>
        <p:txBody>
          <a:bodyPr lIns="360000" tIns="360000" rIns="360000" bIns="360000" anchor="ctr">
            <a:scene3d>
              <a:camera prst="orthographicFront"/>
              <a:lightRig rig="soft" dir="tl">
                <a:rot lat="0" lon="0" rev="0"/>
              </a:lightRig>
            </a:scene3d>
            <a:sp3d extrusionH="57150" contourW="25400" prstMaterial="matte">
              <a:bevelT w="215900" h="215900"/>
              <a:contourClr>
                <a:schemeClr val="accent2">
                  <a:tint val="20000"/>
                </a:schemeClr>
              </a:contourClr>
            </a:sp3d>
          </a:bodyPr>
          <a:lstStyle/>
          <a:p>
            <a:pPr algn="ctr"/>
            <a:r>
              <a:rPr lang="es-ES" sz="40000" b="1" spc="50" dirty="0">
                <a:ln w="11430"/>
                <a:solidFill>
                  <a:srgbClr val="FF0000"/>
                </a:solidFill>
                <a:effectLst>
                  <a:glow rad="304800">
                    <a:schemeClr val="bg1">
                      <a:alpha val="26000"/>
                    </a:schemeClr>
                  </a:glow>
                  <a:outerShdw blurRad="76200" dist="50800" dir="5400000" algn="tl" rotWithShape="0">
                    <a:srgbClr val="000000">
                      <a:alpha val="65000"/>
                    </a:srgbClr>
                  </a:outerShdw>
                </a:effectLst>
                <a:latin typeface="Verdana" pitchFamily="34" charset="0"/>
                <a:ea typeface="Verdana" pitchFamily="34" charset="0"/>
                <a:cs typeface="Verdana" pitchFamily="34" charset="0"/>
              </a:rPr>
              <a:t>8</a:t>
            </a:r>
            <a:endParaRPr lang="es-ES" sz="40000" b="1" u="none" spc="50" dirty="0">
              <a:ln w="11430"/>
              <a:solidFill>
                <a:srgbClr val="FF0000"/>
              </a:solidFill>
              <a:effectLst>
                <a:glow rad="304800">
                  <a:schemeClr val="bg1">
                    <a:alpha val="26000"/>
                  </a:schemeClr>
                </a:glow>
                <a:outerShdw blurRad="76200" dist="50800" dir="5400000" algn="tl" rotWithShape="0">
                  <a:srgbClr val="000000">
                    <a:alpha val="65000"/>
                  </a:srgbClr>
                </a:outerShdw>
              </a:effectLst>
              <a:latin typeface="Verdana" pitchFamily="34" charset="0"/>
              <a:ea typeface="Verdana" pitchFamily="34" charset="0"/>
              <a:cs typeface="Verdana" pitchFamily="34" charset="0"/>
            </a:endParaRP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75760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500"/>
                                        <p:tgtEl>
                                          <p:spTgt spid="4"/>
                                        </p:tgtEl>
                                      </p:cBhvr>
                                    </p:animEffect>
                                  </p:childTnLst>
                                </p:cTn>
                              </p:par>
                              <p:par>
                                <p:cTn id="8" presetID="53" presetClass="entr" presetSubtype="16" fill="hold" grpId="0" nodeType="withEffect">
                                  <p:stCondLst>
                                    <p:cond delay="1500"/>
                                  </p:stCondLst>
                                  <p:childTnLst>
                                    <p:set>
                                      <p:cBhvr>
                                        <p:cTn id="9" dur="1" fill="hold">
                                          <p:stCondLst>
                                            <p:cond delay="0"/>
                                          </p:stCondLst>
                                        </p:cTn>
                                        <p:tgtEl>
                                          <p:spTgt spid="5"/>
                                        </p:tgtEl>
                                        <p:attrNameLst>
                                          <p:attrName>style.visibility</p:attrName>
                                        </p:attrNameLst>
                                      </p:cBhvr>
                                      <p:to>
                                        <p:strVal val="visible"/>
                                      </p:to>
                                    </p:set>
                                    <p:anim calcmode="lin" valueType="num">
                                      <p:cBhvr>
                                        <p:cTn id="10" dur="3000" fill="hold"/>
                                        <p:tgtEl>
                                          <p:spTgt spid="5"/>
                                        </p:tgtEl>
                                        <p:attrNameLst>
                                          <p:attrName>ppt_w</p:attrName>
                                        </p:attrNameLst>
                                      </p:cBhvr>
                                      <p:tavLst>
                                        <p:tav tm="0">
                                          <p:val>
                                            <p:fltVal val="0"/>
                                          </p:val>
                                        </p:tav>
                                        <p:tav tm="100000">
                                          <p:val>
                                            <p:strVal val="#ppt_w"/>
                                          </p:val>
                                        </p:tav>
                                      </p:tavLst>
                                    </p:anim>
                                    <p:anim calcmode="lin" valueType="num">
                                      <p:cBhvr>
                                        <p:cTn id="11" dur="3000" fill="hold"/>
                                        <p:tgtEl>
                                          <p:spTgt spid="5"/>
                                        </p:tgtEl>
                                        <p:attrNameLst>
                                          <p:attrName>ppt_h</p:attrName>
                                        </p:attrNameLst>
                                      </p:cBhvr>
                                      <p:tavLst>
                                        <p:tav tm="0">
                                          <p:val>
                                            <p:fltVal val="0"/>
                                          </p:val>
                                        </p:tav>
                                        <p:tav tm="100000">
                                          <p:val>
                                            <p:strVal val="#ppt_h"/>
                                          </p:val>
                                        </p:tav>
                                      </p:tavLst>
                                    </p:anim>
                                    <p:animEffect transition="in" filter="fade">
                                      <p:cBhvr>
                                        <p:cTn id="12" dur="3000"/>
                                        <p:tgtEl>
                                          <p:spTgt spid="5"/>
                                        </p:tgtEl>
                                      </p:cBhvr>
                                    </p:animEffect>
                                  </p:childTnLst>
                                </p:cTn>
                              </p:par>
                            </p:childTnLst>
                          </p:cTn>
                        </p:par>
                        <p:par>
                          <p:cTn id="13" fill="hold">
                            <p:stCondLst>
                              <p:cond delay="4500"/>
                            </p:stCondLst>
                            <p:childTnLst>
                              <p:par>
                                <p:cTn id="14" presetID="6" presetClass="emph" presetSubtype="0" fill="hold" grpId="1" nodeType="afterEffect">
                                  <p:stCondLst>
                                    <p:cond delay="0"/>
                                  </p:stCondLst>
                                  <p:childTnLst>
                                    <p:animScale>
                                      <p:cBhvr>
                                        <p:cTn id="15" dur="3500" fill="hold"/>
                                        <p:tgtEl>
                                          <p:spTgt spid="5"/>
                                        </p:tgtEl>
                                      </p:cBhvr>
                                      <p:by x="400000" y="400000"/>
                                    </p:animScale>
                                  </p:childTnLst>
                                </p:cTn>
                              </p:par>
                              <p:par>
                                <p:cTn id="16" presetID="10" presetClass="exit" presetSubtype="0" fill="hold" grpId="2" nodeType="withEffect">
                                  <p:stCondLst>
                                    <p:cond delay="0"/>
                                  </p:stCondLst>
                                  <p:childTnLst>
                                    <p:animEffect transition="out" filter="fade">
                                      <p:cBhvr>
                                        <p:cTn id="17" dur="3000"/>
                                        <p:tgtEl>
                                          <p:spTgt spid="5"/>
                                        </p:tgtEl>
                                      </p:cBhvr>
                                    </p:animEffect>
                                    <p:set>
                                      <p:cBhvr>
                                        <p:cTn id="18" dur="1" fill="hold">
                                          <p:stCondLst>
                                            <p:cond delay="2999"/>
                                          </p:stCondLst>
                                        </p:cTn>
                                        <p:tgtEl>
                                          <p:spTgt spid="5"/>
                                        </p:tgtEl>
                                        <p:attrNameLst>
                                          <p:attrName>style.visibility</p:attrName>
                                        </p:attrNameLst>
                                      </p:cBhvr>
                                      <p:to>
                                        <p:strVal val="hidden"/>
                                      </p:to>
                                    </p:set>
                                  </p:childTnLst>
                                </p:cTn>
                              </p:par>
                            </p:childTnLst>
                          </p:cTn>
                        </p:par>
                        <p:par>
                          <p:cTn id="19" fill="hold">
                            <p:stCondLst>
                              <p:cond delay="8000"/>
                            </p:stCondLst>
                            <p:childTnLst>
                              <p:par>
                                <p:cTn id="20" presetID="22" presetClass="entr" presetSubtype="1"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up)">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5" grpId="1"/>
      <p:bldP spid="5" grpId="2"/>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3" descr="J:\Mis Docs\_Multimedia IMS\Curso Biblico PPS\Tema 12\tema 12 ladr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65"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3084598" y="1736812"/>
            <a:ext cx="4727762" cy="1706445"/>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FFC000"/>
              </a:contourClr>
            </a:sp3d>
          </a:bodyPr>
          <a:lstStyle/>
          <a:p>
            <a:r>
              <a:rPr lang="es-ES" sz="40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Tu </a:t>
            </a:r>
            <a:r>
              <a:rPr lang="es-ES" sz="40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ne</a:t>
            </a:r>
            <a:r>
              <a:rPr lang="es-ES" sz="40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40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déroberas</a:t>
            </a:r>
            <a:r>
              <a:rPr lang="es-ES" sz="40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40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point</a:t>
            </a:r>
            <a:r>
              <a:rPr lang="es-ES" sz="40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endParaRPr lang="es-ES" sz="40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5" name="4 Rectángulo"/>
          <p:cNvSpPr/>
          <p:nvPr/>
        </p:nvSpPr>
        <p:spPr>
          <a:xfrm>
            <a:off x="258391" y="215933"/>
            <a:ext cx="5616624" cy="584775"/>
          </a:xfrm>
          <a:prstGeom prst="rect">
            <a:avLst/>
          </a:prstGeom>
        </p:spPr>
        <p:txBody>
          <a:bodyPr wrap="square">
            <a:spAutoFit/>
            <a:scene3d>
              <a:camera prst="orthographicFront"/>
              <a:lightRig rig="soft" dir="tl">
                <a:rot lat="0" lon="0" rev="0"/>
              </a:lightRig>
            </a:scene3d>
            <a:sp3d contourW="25400" prstMaterial="matte">
              <a:bevelT w="25400" h="55880" prst="artDeco"/>
              <a:contourClr>
                <a:srgbClr val="FFC000"/>
              </a:contourClr>
            </a:sp3d>
          </a:bodyPr>
          <a:lstStyle/>
          <a:p>
            <a:r>
              <a:rPr lang="es-ES" sz="3200" b="1" spc="50" dirty="0" err="1">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cs typeface="Consolas" pitchFamily="49" charset="0"/>
              </a:rPr>
              <a:t>Exode</a:t>
            </a:r>
            <a:r>
              <a:rPr lang="es-ES" sz="3200" b="1" spc="50" dirty="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cs typeface="Consolas" pitchFamily="49" charset="0"/>
              </a:rPr>
              <a:t> </a:t>
            </a:r>
            <a:r>
              <a:rPr lang="es-ES" sz="3200" b="1" spc="50" dirty="0" smtClean="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cs typeface="Consolas" pitchFamily="49" charset="0"/>
              </a:rPr>
              <a:t>20 : 15</a:t>
            </a:r>
            <a:endParaRPr lang="es-ES" sz="3200" b="1" spc="50" dirty="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endParaRP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46882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4000"/>
                                        <p:tgtEl>
                                          <p:spTgt spid="4"/>
                                        </p:tgtEl>
                                      </p:cBhvr>
                                    </p:animEffect>
                                  </p:childTnLst>
                                </p:cTn>
                              </p:par>
                            </p:childTnLst>
                          </p:cTn>
                        </p:par>
                        <p:par>
                          <p:cTn id="12" fill="hold">
                            <p:stCondLst>
                              <p:cond delay="4500"/>
                            </p:stCondLst>
                            <p:childTnLst>
                              <p:par>
                                <p:cTn id="13" presetID="22" presetClass="entr" presetSubtype="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J:\Mis Docs\_Multimedia IMS\Curso Biblico PPS\Tema 12\tema 12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414"/>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215516" y="2065005"/>
            <a:ext cx="8784976" cy="2552127"/>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pPr algn="ctr"/>
            <a:r>
              <a:rPr lang="fr-FR" sz="54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Le neuvième commandement déclare : « Tu ne porteras point de faux témoignage contre ton prochain. » </a:t>
            </a:r>
            <a:r>
              <a:rPr lang="fr-FR" sz="44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Exode 20 : 16</a:t>
            </a:r>
            <a:r>
              <a:rPr lang="fr-FR" sz="5400" b="1" dirty="0" smtClean="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a:t>
            </a:r>
          </a:p>
          <a:p>
            <a:pPr algn="ctr"/>
            <a:r>
              <a:rPr lang="fr-FR" sz="5400" b="1" dirty="0" smtClean="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 </a:t>
            </a:r>
            <a:r>
              <a:rPr lang="fr-FR" sz="54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A qui sera refusé le salut ? </a:t>
            </a:r>
            <a:endParaRPr lang="en-US" sz="4400" b="1" u="none"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endParaRPr>
          </a:p>
        </p:txBody>
      </p:sp>
      <p:sp>
        <p:nvSpPr>
          <p:cNvPr id="5" name="Rectangle 18"/>
          <p:cNvSpPr>
            <a:spLocks noChangeArrowheads="1"/>
          </p:cNvSpPr>
          <p:nvPr/>
        </p:nvSpPr>
        <p:spPr bwMode="auto">
          <a:xfrm>
            <a:off x="1724509" y="653516"/>
            <a:ext cx="5688632" cy="5544616"/>
          </a:xfrm>
          <a:prstGeom prst="rect">
            <a:avLst/>
          </a:prstGeom>
          <a:noFill/>
          <a:ln>
            <a:noFill/>
          </a:ln>
          <a:effectLst>
            <a:softEdge rad="38100"/>
          </a:effectLst>
        </p:spPr>
        <p:txBody>
          <a:bodyPr lIns="360000" tIns="360000" rIns="360000" bIns="360000" anchor="ctr">
            <a:scene3d>
              <a:camera prst="orthographicFront"/>
              <a:lightRig rig="soft" dir="tl">
                <a:rot lat="0" lon="0" rev="0"/>
              </a:lightRig>
            </a:scene3d>
            <a:sp3d extrusionH="57150" contourW="25400" prstMaterial="matte">
              <a:bevelT w="215900" h="215900"/>
              <a:contourClr>
                <a:schemeClr val="accent2">
                  <a:tint val="20000"/>
                </a:schemeClr>
              </a:contourClr>
            </a:sp3d>
          </a:bodyPr>
          <a:lstStyle/>
          <a:p>
            <a:pPr algn="ctr"/>
            <a:r>
              <a:rPr lang="es-ES" sz="40000" b="1" spc="50" dirty="0" smtClean="0">
                <a:ln w="11430"/>
                <a:solidFill>
                  <a:srgbClr val="FF0000"/>
                </a:solidFill>
                <a:effectLst>
                  <a:glow rad="304800">
                    <a:schemeClr val="bg1">
                      <a:alpha val="26000"/>
                    </a:schemeClr>
                  </a:glow>
                  <a:outerShdw blurRad="76200" dist="50800" dir="5400000" algn="tl" rotWithShape="0">
                    <a:srgbClr val="000000">
                      <a:alpha val="65000"/>
                    </a:srgbClr>
                  </a:outerShdw>
                </a:effectLst>
                <a:latin typeface="Verdana" pitchFamily="34" charset="0"/>
                <a:ea typeface="Verdana" pitchFamily="34" charset="0"/>
                <a:cs typeface="Verdana" pitchFamily="34" charset="0"/>
              </a:rPr>
              <a:t>9</a:t>
            </a:r>
            <a:endParaRPr lang="es-ES" sz="40000" b="1" u="none" spc="50" dirty="0">
              <a:ln w="11430"/>
              <a:solidFill>
                <a:srgbClr val="FF0000"/>
              </a:solidFill>
              <a:effectLst>
                <a:glow rad="304800">
                  <a:schemeClr val="bg1">
                    <a:alpha val="26000"/>
                  </a:schemeClr>
                </a:glow>
                <a:outerShdw blurRad="76200" dist="50800" dir="5400000" algn="tl" rotWithShape="0">
                  <a:srgbClr val="000000">
                    <a:alpha val="65000"/>
                  </a:srgbClr>
                </a:outerShdw>
              </a:effectLst>
              <a:latin typeface="Verdana" pitchFamily="34" charset="0"/>
              <a:ea typeface="Verdana" pitchFamily="34" charset="0"/>
              <a:cs typeface="Verdana" pitchFamily="34" charset="0"/>
            </a:endParaRP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70995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500"/>
                                        <p:tgtEl>
                                          <p:spTgt spid="4"/>
                                        </p:tgtEl>
                                      </p:cBhvr>
                                    </p:animEffect>
                                  </p:childTnLst>
                                </p:cTn>
                              </p:par>
                              <p:par>
                                <p:cTn id="8" presetID="53" presetClass="entr" presetSubtype="16" fill="hold" grpId="0" nodeType="withEffect">
                                  <p:stCondLst>
                                    <p:cond delay="1500"/>
                                  </p:stCondLst>
                                  <p:childTnLst>
                                    <p:set>
                                      <p:cBhvr>
                                        <p:cTn id="9" dur="1" fill="hold">
                                          <p:stCondLst>
                                            <p:cond delay="0"/>
                                          </p:stCondLst>
                                        </p:cTn>
                                        <p:tgtEl>
                                          <p:spTgt spid="5"/>
                                        </p:tgtEl>
                                        <p:attrNameLst>
                                          <p:attrName>style.visibility</p:attrName>
                                        </p:attrNameLst>
                                      </p:cBhvr>
                                      <p:to>
                                        <p:strVal val="visible"/>
                                      </p:to>
                                    </p:set>
                                    <p:anim calcmode="lin" valueType="num">
                                      <p:cBhvr>
                                        <p:cTn id="10" dur="3000" fill="hold"/>
                                        <p:tgtEl>
                                          <p:spTgt spid="5"/>
                                        </p:tgtEl>
                                        <p:attrNameLst>
                                          <p:attrName>ppt_w</p:attrName>
                                        </p:attrNameLst>
                                      </p:cBhvr>
                                      <p:tavLst>
                                        <p:tav tm="0">
                                          <p:val>
                                            <p:fltVal val="0"/>
                                          </p:val>
                                        </p:tav>
                                        <p:tav tm="100000">
                                          <p:val>
                                            <p:strVal val="#ppt_w"/>
                                          </p:val>
                                        </p:tav>
                                      </p:tavLst>
                                    </p:anim>
                                    <p:anim calcmode="lin" valueType="num">
                                      <p:cBhvr>
                                        <p:cTn id="11" dur="3000" fill="hold"/>
                                        <p:tgtEl>
                                          <p:spTgt spid="5"/>
                                        </p:tgtEl>
                                        <p:attrNameLst>
                                          <p:attrName>ppt_h</p:attrName>
                                        </p:attrNameLst>
                                      </p:cBhvr>
                                      <p:tavLst>
                                        <p:tav tm="0">
                                          <p:val>
                                            <p:fltVal val="0"/>
                                          </p:val>
                                        </p:tav>
                                        <p:tav tm="100000">
                                          <p:val>
                                            <p:strVal val="#ppt_h"/>
                                          </p:val>
                                        </p:tav>
                                      </p:tavLst>
                                    </p:anim>
                                    <p:animEffect transition="in" filter="fade">
                                      <p:cBhvr>
                                        <p:cTn id="12" dur="3000"/>
                                        <p:tgtEl>
                                          <p:spTgt spid="5"/>
                                        </p:tgtEl>
                                      </p:cBhvr>
                                    </p:animEffect>
                                  </p:childTnLst>
                                </p:cTn>
                              </p:par>
                            </p:childTnLst>
                          </p:cTn>
                        </p:par>
                        <p:par>
                          <p:cTn id="13" fill="hold">
                            <p:stCondLst>
                              <p:cond delay="4500"/>
                            </p:stCondLst>
                            <p:childTnLst>
                              <p:par>
                                <p:cTn id="14" presetID="6" presetClass="emph" presetSubtype="0" fill="hold" grpId="1" nodeType="afterEffect">
                                  <p:stCondLst>
                                    <p:cond delay="0"/>
                                  </p:stCondLst>
                                  <p:childTnLst>
                                    <p:animScale>
                                      <p:cBhvr>
                                        <p:cTn id="15" dur="3500" fill="hold"/>
                                        <p:tgtEl>
                                          <p:spTgt spid="5"/>
                                        </p:tgtEl>
                                      </p:cBhvr>
                                      <p:by x="400000" y="400000"/>
                                    </p:animScale>
                                  </p:childTnLst>
                                </p:cTn>
                              </p:par>
                              <p:par>
                                <p:cTn id="16" presetID="10" presetClass="exit" presetSubtype="0" fill="hold" grpId="2" nodeType="withEffect">
                                  <p:stCondLst>
                                    <p:cond delay="0"/>
                                  </p:stCondLst>
                                  <p:childTnLst>
                                    <p:animEffect transition="out" filter="fade">
                                      <p:cBhvr>
                                        <p:cTn id="17" dur="3000"/>
                                        <p:tgtEl>
                                          <p:spTgt spid="5"/>
                                        </p:tgtEl>
                                      </p:cBhvr>
                                    </p:animEffect>
                                    <p:set>
                                      <p:cBhvr>
                                        <p:cTn id="18" dur="1" fill="hold">
                                          <p:stCondLst>
                                            <p:cond delay="2999"/>
                                          </p:stCondLst>
                                        </p:cTn>
                                        <p:tgtEl>
                                          <p:spTgt spid="5"/>
                                        </p:tgtEl>
                                        <p:attrNameLst>
                                          <p:attrName>style.visibility</p:attrName>
                                        </p:attrNameLst>
                                      </p:cBhvr>
                                      <p:to>
                                        <p:strVal val="hidden"/>
                                      </p:to>
                                    </p:set>
                                  </p:childTnLst>
                                </p:cTn>
                              </p:par>
                            </p:childTnLst>
                          </p:cTn>
                        </p:par>
                        <p:par>
                          <p:cTn id="19" fill="hold">
                            <p:stCondLst>
                              <p:cond delay="8000"/>
                            </p:stCondLst>
                            <p:childTnLst>
                              <p:par>
                                <p:cTn id="20" presetID="22" presetClass="entr" presetSubtype="1"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up)">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5" grpId="1"/>
      <p:bldP spid="5" grpId="2"/>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J:\Mis Docs\_Multimedia IMS\Curso Biblico PPS\Tema 12\tema 12 mentir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002"/>
            <a:ext cx="9144000" cy="687600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143507" y="1520788"/>
            <a:ext cx="5731507" cy="378042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FFC000"/>
              </a:contourClr>
            </a:sp3d>
          </a:bodyPr>
          <a:lstStyle/>
          <a:p>
            <a:r>
              <a:rPr lang="fr-FR" sz="36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Dehors les chiens, </a:t>
            </a:r>
            <a:r>
              <a:rPr lang="fr-FR" sz="36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r>
            <a:br>
              <a:rPr lang="fr-FR" sz="36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br>
            <a:r>
              <a:rPr lang="fr-FR" sz="36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les </a:t>
            </a:r>
            <a:r>
              <a:rPr lang="fr-FR" sz="36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enchanteurs, </a:t>
            </a:r>
            <a:r>
              <a:rPr lang="fr-FR" sz="36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r>
            <a:br>
              <a:rPr lang="fr-FR" sz="36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br>
            <a:r>
              <a:rPr lang="fr-FR" sz="36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les </a:t>
            </a:r>
            <a:r>
              <a:rPr lang="fr-FR" sz="36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impudiques, </a:t>
            </a:r>
            <a:r>
              <a:rPr lang="fr-FR" sz="36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r>
            <a:br>
              <a:rPr lang="fr-FR" sz="36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br>
            <a:r>
              <a:rPr lang="fr-FR" sz="36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les </a:t>
            </a:r>
            <a:r>
              <a:rPr lang="fr-FR" sz="36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meurtriers, </a:t>
            </a:r>
            <a:r>
              <a:rPr lang="fr-FR" sz="36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r>
            <a:br>
              <a:rPr lang="fr-FR" sz="36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br>
            <a:r>
              <a:rPr lang="fr-FR" sz="36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les </a:t>
            </a:r>
            <a:r>
              <a:rPr lang="fr-FR" sz="36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idolâtres, </a:t>
            </a:r>
            <a:r>
              <a:rPr lang="fr-FR" sz="3600" b="1" i="1" spc="50" dirty="0">
                <a:ln w="11430">
                  <a:noFill/>
                </a:ln>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et quiconque aime et pratique le </a:t>
            </a:r>
            <a:r>
              <a:rPr lang="fr-FR" sz="3600" b="1" i="1" spc="50" dirty="0" smtClean="0">
                <a:ln w="11430">
                  <a:noFill/>
                </a:ln>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mensonge </a:t>
            </a:r>
            <a:r>
              <a:rPr lang="fr-FR" sz="36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r>
              <a:rPr lang="fr-FR" sz="36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p>
        </p:txBody>
      </p:sp>
      <p:sp>
        <p:nvSpPr>
          <p:cNvPr id="5" name="4 Rectángulo"/>
          <p:cNvSpPr/>
          <p:nvPr/>
        </p:nvSpPr>
        <p:spPr>
          <a:xfrm>
            <a:off x="258391" y="215933"/>
            <a:ext cx="5616624" cy="584775"/>
          </a:xfrm>
          <a:prstGeom prst="rect">
            <a:avLst/>
          </a:prstGeom>
        </p:spPr>
        <p:txBody>
          <a:bodyPr wrap="square">
            <a:spAutoFit/>
            <a:scene3d>
              <a:camera prst="orthographicFront"/>
              <a:lightRig rig="soft" dir="tl">
                <a:rot lat="0" lon="0" rev="0"/>
              </a:lightRig>
            </a:scene3d>
            <a:sp3d contourW="25400" prstMaterial="matte">
              <a:bevelT w="25400" h="55880" prst="artDeco"/>
              <a:contourClr>
                <a:srgbClr val="FFC000"/>
              </a:contourClr>
            </a:sp3d>
          </a:bodyPr>
          <a:lstStyle/>
          <a:p>
            <a:r>
              <a:rPr lang="es-ES" sz="3200" b="1" spc="50" dirty="0" err="1">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cs typeface="Consolas" pitchFamily="49" charset="0"/>
              </a:rPr>
              <a:t>Apocalypse</a:t>
            </a:r>
            <a:r>
              <a:rPr lang="es-ES" sz="3200" b="1" spc="50" dirty="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cs typeface="Consolas" pitchFamily="49" charset="0"/>
              </a:rPr>
              <a:t> </a:t>
            </a:r>
            <a:r>
              <a:rPr lang="es-ES" sz="3200" b="1" spc="50" dirty="0" smtClean="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cs typeface="Consolas" pitchFamily="49" charset="0"/>
              </a:rPr>
              <a:t>22 : 15 </a:t>
            </a:r>
            <a:endParaRPr lang="es-ES" sz="3200" b="1" spc="50" dirty="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endParaRP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4192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4000"/>
                                        <p:tgtEl>
                                          <p:spTgt spid="4"/>
                                        </p:tgtEl>
                                      </p:cBhvr>
                                    </p:animEffect>
                                  </p:childTnLst>
                                </p:cTn>
                              </p:par>
                            </p:childTnLst>
                          </p:cTn>
                        </p:par>
                        <p:par>
                          <p:cTn id="12" fill="hold">
                            <p:stCondLst>
                              <p:cond delay="4500"/>
                            </p:stCondLst>
                            <p:childTnLst>
                              <p:par>
                                <p:cTn id="13" presetID="22" presetClass="entr" presetSubtype="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J:\Mis Docs\_Multimedia IMS\Curso Biblico PPS\Tema 12\tema 12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414"/>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215516" y="2065005"/>
            <a:ext cx="8784976" cy="2552127"/>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pPr algn="ctr"/>
            <a:r>
              <a:rPr lang="es-ES" sz="6000" b="1" dirty="0" err="1">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Qu’interdit</a:t>
            </a:r>
            <a:r>
              <a:rPr lang="es-ES" sz="60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 le </a:t>
            </a:r>
            <a:r>
              <a:rPr lang="es-ES" sz="6000" b="1" dirty="0" err="1">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dixième</a:t>
            </a:r>
            <a:r>
              <a:rPr lang="es-ES" sz="60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 </a:t>
            </a:r>
            <a:r>
              <a:rPr lang="es-ES" sz="6000" b="1" dirty="0" err="1">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commandement</a:t>
            </a:r>
            <a:r>
              <a:rPr lang="es-ES" sz="60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 ? </a:t>
            </a: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18"/>
          <p:cNvSpPr>
            <a:spLocks noChangeArrowheads="1"/>
          </p:cNvSpPr>
          <p:nvPr/>
        </p:nvSpPr>
        <p:spPr bwMode="auto">
          <a:xfrm>
            <a:off x="0" y="653516"/>
            <a:ext cx="9144000" cy="5544616"/>
          </a:xfrm>
          <a:prstGeom prst="rect">
            <a:avLst/>
          </a:prstGeom>
          <a:noFill/>
          <a:ln>
            <a:noFill/>
          </a:ln>
          <a:effectLst>
            <a:softEdge rad="38100"/>
          </a:effectLst>
        </p:spPr>
        <p:txBody>
          <a:bodyPr lIns="360000" tIns="360000" rIns="360000" bIns="360000" anchor="ctr">
            <a:scene3d>
              <a:camera prst="orthographicFront"/>
              <a:lightRig rig="soft" dir="tl">
                <a:rot lat="0" lon="0" rev="0"/>
              </a:lightRig>
            </a:scene3d>
            <a:sp3d extrusionH="57150" contourW="25400" prstMaterial="matte">
              <a:bevelT w="215900" h="215900"/>
              <a:contourClr>
                <a:schemeClr val="accent2">
                  <a:tint val="20000"/>
                </a:schemeClr>
              </a:contourClr>
            </a:sp3d>
          </a:bodyPr>
          <a:lstStyle/>
          <a:p>
            <a:pPr algn="ctr"/>
            <a:r>
              <a:rPr lang="es-ES" sz="40000" b="1" u="none" spc="50" dirty="0" smtClean="0">
                <a:ln w="11430"/>
                <a:solidFill>
                  <a:srgbClr val="FF0000"/>
                </a:solidFill>
                <a:effectLst>
                  <a:glow rad="304800">
                    <a:schemeClr val="bg1">
                      <a:alpha val="26000"/>
                    </a:schemeClr>
                  </a:glow>
                  <a:outerShdw blurRad="76200" dist="50800" dir="5400000" algn="tl" rotWithShape="0">
                    <a:srgbClr val="000000">
                      <a:alpha val="65000"/>
                    </a:srgbClr>
                  </a:outerShdw>
                </a:effectLst>
                <a:latin typeface="Verdana" pitchFamily="34" charset="0"/>
                <a:ea typeface="Verdana" pitchFamily="34" charset="0"/>
                <a:cs typeface="Verdana" pitchFamily="34" charset="0"/>
              </a:rPr>
              <a:t>10</a:t>
            </a:r>
            <a:endParaRPr lang="es-ES" sz="40000" b="1" u="none" spc="50" dirty="0">
              <a:ln w="11430"/>
              <a:solidFill>
                <a:srgbClr val="FF0000"/>
              </a:solidFill>
              <a:effectLst>
                <a:glow rad="304800">
                  <a:schemeClr val="bg1">
                    <a:alpha val="26000"/>
                  </a:schemeClr>
                </a:glow>
                <a:outerShdw blurRad="76200" dist="50800" dir="5400000" algn="tl" rotWithShape="0">
                  <a:srgbClr val="000000">
                    <a:alpha val="65000"/>
                  </a:srgbClr>
                </a:outerShdw>
              </a:effectLst>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7414341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500"/>
                                        <p:tgtEl>
                                          <p:spTgt spid="4"/>
                                        </p:tgtEl>
                                      </p:cBhvr>
                                    </p:animEffect>
                                  </p:childTnLst>
                                </p:cTn>
                              </p:par>
                              <p:par>
                                <p:cTn id="8" presetID="53" presetClass="entr" presetSubtype="16" fill="hold" grpId="0" nodeType="withEffect">
                                  <p:stCondLst>
                                    <p:cond delay="1500"/>
                                  </p:stCondLst>
                                  <p:childTnLst>
                                    <p:set>
                                      <p:cBhvr>
                                        <p:cTn id="9" dur="1" fill="hold">
                                          <p:stCondLst>
                                            <p:cond delay="0"/>
                                          </p:stCondLst>
                                        </p:cTn>
                                        <p:tgtEl>
                                          <p:spTgt spid="5"/>
                                        </p:tgtEl>
                                        <p:attrNameLst>
                                          <p:attrName>style.visibility</p:attrName>
                                        </p:attrNameLst>
                                      </p:cBhvr>
                                      <p:to>
                                        <p:strVal val="visible"/>
                                      </p:to>
                                    </p:set>
                                    <p:anim calcmode="lin" valueType="num">
                                      <p:cBhvr>
                                        <p:cTn id="10" dur="3000" fill="hold"/>
                                        <p:tgtEl>
                                          <p:spTgt spid="5"/>
                                        </p:tgtEl>
                                        <p:attrNameLst>
                                          <p:attrName>ppt_w</p:attrName>
                                        </p:attrNameLst>
                                      </p:cBhvr>
                                      <p:tavLst>
                                        <p:tav tm="0">
                                          <p:val>
                                            <p:fltVal val="0"/>
                                          </p:val>
                                        </p:tav>
                                        <p:tav tm="100000">
                                          <p:val>
                                            <p:strVal val="#ppt_w"/>
                                          </p:val>
                                        </p:tav>
                                      </p:tavLst>
                                    </p:anim>
                                    <p:anim calcmode="lin" valueType="num">
                                      <p:cBhvr>
                                        <p:cTn id="11" dur="3000" fill="hold"/>
                                        <p:tgtEl>
                                          <p:spTgt spid="5"/>
                                        </p:tgtEl>
                                        <p:attrNameLst>
                                          <p:attrName>ppt_h</p:attrName>
                                        </p:attrNameLst>
                                      </p:cBhvr>
                                      <p:tavLst>
                                        <p:tav tm="0">
                                          <p:val>
                                            <p:fltVal val="0"/>
                                          </p:val>
                                        </p:tav>
                                        <p:tav tm="100000">
                                          <p:val>
                                            <p:strVal val="#ppt_h"/>
                                          </p:val>
                                        </p:tav>
                                      </p:tavLst>
                                    </p:anim>
                                    <p:animEffect transition="in" filter="fade">
                                      <p:cBhvr>
                                        <p:cTn id="12" dur="3000"/>
                                        <p:tgtEl>
                                          <p:spTgt spid="5"/>
                                        </p:tgtEl>
                                      </p:cBhvr>
                                    </p:animEffect>
                                  </p:childTnLst>
                                </p:cTn>
                              </p:par>
                            </p:childTnLst>
                          </p:cTn>
                        </p:par>
                        <p:par>
                          <p:cTn id="13" fill="hold">
                            <p:stCondLst>
                              <p:cond delay="4500"/>
                            </p:stCondLst>
                            <p:childTnLst>
                              <p:par>
                                <p:cTn id="14" presetID="6" presetClass="emph" presetSubtype="0" fill="hold" grpId="1" nodeType="afterEffect">
                                  <p:stCondLst>
                                    <p:cond delay="0"/>
                                  </p:stCondLst>
                                  <p:childTnLst>
                                    <p:animScale>
                                      <p:cBhvr>
                                        <p:cTn id="15" dur="3500" fill="hold"/>
                                        <p:tgtEl>
                                          <p:spTgt spid="5"/>
                                        </p:tgtEl>
                                      </p:cBhvr>
                                      <p:by x="400000" y="400000"/>
                                    </p:animScale>
                                  </p:childTnLst>
                                </p:cTn>
                              </p:par>
                              <p:par>
                                <p:cTn id="16" presetID="10" presetClass="exit" presetSubtype="0" fill="hold" grpId="2" nodeType="withEffect">
                                  <p:stCondLst>
                                    <p:cond delay="0"/>
                                  </p:stCondLst>
                                  <p:childTnLst>
                                    <p:animEffect transition="out" filter="fade">
                                      <p:cBhvr>
                                        <p:cTn id="17" dur="3000"/>
                                        <p:tgtEl>
                                          <p:spTgt spid="5"/>
                                        </p:tgtEl>
                                      </p:cBhvr>
                                    </p:animEffect>
                                    <p:set>
                                      <p:cBhvr>
                                        <p:cTn id="18" dur="1" fill="hold">
                                          <p:stCondLst>
                                            <p:cond delay="2999"/>
                                          </p:stCondLst>
                                        </p:cTn>
                                        <p:tgtEl>
                                          <p:spTgt spid="5"/>
                                        </p:tgtEl>
                                        <p:attrNameLst>
                                          <p:attrName>style.visibility</p:attrName>
                                        </p:attrNameLst>
                                      </p:cBhvr>
                                      <p:to>
                                        <p:strVal val="hidden"/>
                                      </p:to>
                                    </p:set>
                                  </p:childTnLst>
                                </p:cTn>
                              </p:par>
                            </p:childTnLst>
                          </p:cTn>
                        </p:par>
                        <p:par>
                          <p:cTn id="19" fill="hold">
                            <p:stCondLst>
                              <p:cond delay="8000"/>
                            </p:stCondLst>
                            <p:childTnLst>
                              <p:par>
                                <p:cTn id="20" presetID="22" presetClass="entr" presetSubtype="1"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up)">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5" grpId="1"/>
      <p:bldP spid="5" grpId="2"/>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J:\Mis Docs\_Multimedia IMS\Curso Biblico PPS\Tema 12\tema 12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414"/>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461516" y="1812977"/>
            <a:ext cx="8220968" cy="2552127"/>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pPr algn="ctr"/>
            <a:r>
              <a:rPr lang="fr-FR" sz="60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Que dit la Bible de quelqu’un qui rejette un des </a:t>
            </a:r>
            <a:r>
              <a:rPr lang="fr-FR" sz="6000" b="1" dirty="0" smtClean="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
            </a:r>
            <a:br>
              <a:rPr lang="fr-FR" sz="6000" b="1" dirty="0" smtClean="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br>
            <a:r>
              <a:rPr lang="fr-FR" sz="6000" b="1" dirty="0" smtClean="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dix </a:t>
            </a:r>
            <a:r>
              <a:rPr lang="fr-FR" sz="60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commandements ? </a:t>
            </a:r>
            <a:endParaRPr lang="en-US" sz="6000" b="1" u="none"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69311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500"/>
                                        <p:tgtEl>
                                          <p:spTgt spid="4"/>
                                        </p:tgtEl>
                                      </p:cBhvr>
                                    </p:animEffect>
                                  </p:childTnLst>
                                </p:cTn>
                              </p:par>
                            </p:childTnLst>
                          </p:cTn>
                        </p:par>
                        <p:par>
                          <p:cTn id="8" fill="hold">
                            <p:stCondLst>
                              <p:cond delay="15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3" descr="J:\Mis Docs\_Multimedia IMS\Curso Biblico PPS\Tema 12\tema 12 codici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0" y="1304764"/>
            <a:ext cx="5544108" cy="457430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FFC000"/>
              </a:contourClr>
            </a:sp3d>
          </a:bodyPr>
          <a:lstStyle/>
          <a:p>
            <a:r>
              <a:rPr lang="fr-FR"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Tu ne convoiteras point la maison de ton prochain; tu ne convoiteras point la femme de ton prochain, ni son serviteur, ni sa servante, ni son </a:t>
            </a:r>
            <a:r>
              <a:rPr lang="fr-FR"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boeuf</a:t>
            </a:r>
            <a:r>
              <a:rPr lang="fr-FR"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ni son âne, ni aucune chose qui appartienne à ton prochain. »</a:t>
            </a:r>
          </a:p>
        </p:txBody>
      </p:sp>
      <p:sp>
        <p:nvSpPr>
          <p:cNvPr id="5" name="4 Rectángulo"/>
          <p:cNvSpPr/>
          <p:nvPr/>
        </p:nvSpPr>
        <p:spPr>
          <a:xfrm>
            <a:off x="258391" y="215933"/>
            <a:ext cx="5616624" cy="584775"/>
          </a:xfrm>
          <a:prstGeom prst="rect">
            <a:avLst/>
          </a:prstGeom>
        </p:spPr>
        <p:txBody>
          <a:bodyPr wrap="square">
            <a:spAutoFit/>
            <a:scene3d>
              <a:camera prst="orthographicFront"/>
              <a:lightRig rig="soft" dir="tl">
                <a:rot lat="0" lon="0" rev="0"/>
              </a:lightRig>
            </a:scene3d>
            <a:sp3d contourW="25400" prstMaterial="matte">
              <a:bevelT w="25400" h="55880" prst="artDeco"/>
              <a:contourClr>
                <a:srgbClr val="FFC000"/>
              </a:contourClr>
            </a:sp3d>
          </a:bodyPr>
          <a:lstStyle/>
          <a:p>
            <a:r>
              <a:rPr lang="es-ES" sz="3200" b="1" spc="50" dirty="0" err="1">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cs typeface="Consolas" pitchFamily="49" charset="0"/>
              </a:rPr>
              <a:t>Exode</a:t>
            </a:r>
            <a:r>
              <a:rPr lang="es-ES" sz="3200" b="1" spc="50" dirty="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cs typeface="Consolas" pitchFamily="49" charset="0"/>
              </a:rPr>
              <a:t> </a:t>
            </a:r>
            <a:r>
              <a:rPr lang="es-ES" sz="3200" b="1" spc="50" dirty="0" smtClean="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cs typeface="Consolas" pitchFamily="49" charset="0"/>
              </a:rPr>
              <a:t>20 : 17</a:t>
            </a:r>
            <a:endParaRPr lang="es-ES" sz="3200" b="1" spc="50" dirty="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endParaRP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222407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4000"/>
                                        <p:tgtEl>
                                          <p:spTgt spid="4"/>
                                        </p:tgtEl>
                                      </p:cBhvr>
                                    </p:animEffect>
                                  </p:childTnLst>
                                </p:cTn>
                              </p:par>
                            </p:childTnLst>
                          </p:cTn>
                        </p:par>
                        <p:par>
                          <p:cTn id="12" fill="hold">
                            <p:stCondLst>
                              <p:cond delay="4500"/>
                            </p:stCondLst>
                            <p:childTnLst>
                              <p:par>
                                <p:cTn id="13" presetID="22" presetClass="entr" presetSubtype="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J:\Mis Docs\_Multimedia IMS\Curso Biblico PPS\Tema 12\tema 12 subs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6" name="5 Rectángulo"/>
          <p:cNvSpPr/>
          <p:nvPr/>
        </p:nvSpPr>
        <p:spPr>
          <a:xfrm>
            <a:off x="180020" y="188640"/>
            <a:ext cx="8784468" cy="6408712"/>
          </a:xfrm>
          <a:prstGeom prst="rect">
            <a:avLst/>
          </a:prstGeom>
          <a:solidFill>
            <a:srgbClr val="FFFFFF">
              <a:alpha val="50196"/>
            </a:srgbClr>
          </a:solidFill>
          <a:ln>
            <a:noFill/>
          </a:ln>
          <a:effectLst>
            <a:outerShdw blurRad="40000" dist="20000" dir="5400000" rotWithShape="0">
              <a:srgbClr val="000000">
                <a:alpha val="38000"/>
              </a:srgbClr>
            </a:outerShdw>
            <a:softEdge rad="63500"/>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s-AR"/>
          </a:p>
        </p:txBody>
      </p:sp>
      <p:sp>
        <p:nvSpPr>
          <p:cNvPr id="4" name="3 Rectángulo"/>
          <p:cNvSpPr/>
          <p:nvPr/>
        </p:nvSpPr>
        <p:spPr>
          <a:xfrm>
            <a:off x="359532" y="292810"/>
            <a:ext cx="5652628" cy="6186309"/>
          </a:xfrm>
          <a:prstGeom prst="rect">
            <a:avLst/>
          </a:prstGeom>
          <a:ln>
            <a:noFill/>
          </a:ln>
        </p:spPr>
        <p:txBody>
          <a:bodyPr wrap="square">
            <a:spAutoFit/>
          </a:bodyPr>
          <a:lstStyle/>
          <a:p>
            <a:r>
              <a:rPr lang="es-ES" sz="2400" b="1" spc="50" dirty="0">
                <a:ln w="12700" cmpd="sng">
                  <a:solidFill>
                    <a:srgbClr val="420B0A"/>
                  </a:solidFill>
                  <a:prstDash val="solid"/>
                </a:ln>
                <a:solidFill>
                  <a:schemeClr val="accent6">
                    <a:tint val="1000"/>
                  </a:schemeClr>
                </a:solidFill>
                <a:effectLst>
                  <a:glow rad="53100">
                    <a:schemeClr val="accent6">
                      <a:satMod val="180000"/>
                      <a:alpha val="30000"/>
                    </a:schemeClr>
                  </a:glow>
                </a:effectLst>
                <a:latin typeface="Swis721 Hv BT" panose="020B0804020202020204" pitchFamily="34" charset="0"/>
              </a:rPr>
              <a:t>LES DIX </a:t>
            </a:r>
            <a:r>
              <a:rPr lang="es-ES" sz="2400" b="1" spc="50" dirty="0" smtClean="0">
                <a:ln w="12700" cmpd="sng">
                  <a:solidFill>
                    <a:srgbClr val="420B0A"/>
                  </a:solidFill>
                  <a:prstDash val="solid"/>
                </a:ln>
                <a:solidFill>
                  <a:schemeClr val="accent6">
                    <a:tint val="1000"/>
                  </a:schemeClr>
                </a:solidFill>
                <a:effectLst>
                  <a:glow rad="53100">
                    <a:schemeClr val="accent6">
                      <a:satMod val="180000"/>
                      <a:alpha val="30000"/>
                    </a:schemeClr>
                  </a:glow>
                </a:effectLst>
                <a:latin typeface="Swis721 Hv BT" panose="020B0804020202020204" pitchFamily="34" charset="0"/>
              </a:rPr>
              <a:t>COMMANDEMENTS</a:t>
            </a:r>
          </a:p>
          <a:p>
            <a:r>
              <a:rPr lang="es-ES" b="1" dirty="0" err="1" smtClean="0">
                <a:solidFill>
                  <a:srgbClr val="C00000"/>
                </a:solidFill>
                <a:latin typeface="Franklin Gothic Medium Cond" panose="020B0606030402020204" pitchFamily="34" charset="0"/>
              </a:rPr>
              <a:t>Selon</a:t>
            </a:r>
            <a:r>
              <a:rPr lang="es-ES" b="1" dirty="0" smtClean="0">
                <a:solidFill>
                  <a:srgbClr val="C00000"/>
                </a:solidFill>
                <a:latin typeface="Franklin Gothic Medium Cond" panose="020B0606030402020204" pitchFamily="34" charset="0"/>
              </a:rPr>
              <a:t> </a:t>
            </a:r>
            <a:r>
              <a:rPr lang="es-ES" b="1" dirty="0">
                <a:solidFill>
                  <a:srgbClr val="C00000"/>
                </a:solidFill>
                <a:latin typeface="Franklin Gothic Medium Cond" panose="020B0606030402020204" pitchFamily="34" charset="0"/>
              </a:rPr>
              <a:t>la </a:t>
            </a:r>
            <a:r>
              <a:rPr lang="es-ES" b="1" dirty="0" err="1">
                <a:solidFill>
                  <a:srgbClr val="C00000"/>
                </a:solidFill>
                <a:latin typeface="Franklin Gothic Medium Cond" panose="020B0606030402020204" pitchFamily="34" charset="0"/>
              </a:rPr>
              <a:t>Bible</a:t>
            </a:r>
            <a:r>
              <a:rPr lang="es-ES" b="1" dirty="0" smtClean="0">
                <a:solidFill>
                  <a:srgbClr val="C00000"/>
                </a:solidFill>
                <a:latin typeface="Franklin Gothic Medium Cond" panose="020B0606030402020204" pitchFamily="34" charset="0"/>
              </a:rPr>
              <a:t>: </a:t>
            </a:r>
            <a:r>
              <a:rPr lang="es-ES" b="1" dirty="0" err="1" smtClean="0">
                <a:solidFill>
                  <a:srgbClr val="C00000"/>
                </a:solidFill>
                <a:latin typeface="Franklin Gothic Medium Cond" panose="020B0606030402020204" pitchFamily="34" charset="0"/>
              </a:rPr>
              <a:t>Exode</a:t>
            </a:r>
            <a:r>
              <a:rPr lang="es-ES" b="1" dirty="0" smtClean="0">
                <a:solidFill>
                  <a:srgbClr val="C00000"/>
                </a:solidFill>
                <a:latin typeface="Franklin Gothic Medium Cond" panose="020B0606030402020204" pitchFamily="34" charset="0"/>
              </a:rPr>
              <a:t> 20 : 3 -</a:t>
            </a:r>
            <a:r>
              <a:rPr lang="es-ES" b="1" dirty="0" smtClean="0">
                <a:solidFill>
                  <a:srgbClr val="C00000"/>
                </a:solidFill>
                <a:latin typeface="Franklin Gothic Medium Cond" panose="020B0606030402020204" pitchFamily="34" charset="0"/>
              </a:rPr>
              <a:t>17</a:t>
            </a:r>
          </a:p>
          <a:p>
            <a:endParaRPr lang="es-AR" b="1" dirty="0" smtClean="0">
              <a:solidFill>
                <a:srgbClr val="C00000"/>
              </a:solidFill>
              <a:latin typeface="Franklin Gothic Medium Cond" panose="020B0606030402020204" pitchFamily="34" charset="0"/>
            </a:endParaRPr>
          </a:p>
          <a:p>
            <a:r>
              <a:rPr lang="es-ES" sz="2400" b="1" dirty="0" smtClean="0">
                <a:solidFill>
                  <a:srgbClr val="FF0000"/>
                </a:solidFill>
                <a:latin typeface="Franklin Gothic Medium Cond" panose="020B0606030402020204" pitchFamily="34" charset="0"/>
              </a:rPr>
              <a:t>1</a:t>
            </a:r>
            <a:r>
              <a:rPr lang="es-ES" sz="2400" b="1" dirty="0">
                <a:solidFill>
                  <a:srgbClr val="FF0000"/>
                </a:solidFill>
                <a:latin typeface="Franklin Gothic Medium Cond" panose="020B0606030402020204" pitchFamily="34" charset="0"/>
              </a:rPr>
              <a:t>. </a:t>
            </a:r>
            <a:r>
              <a:rPr lang="fr-FR" sz="2400" b="1" dirty="0">
                <a:latin typeface="Franklin Gothic Medium Cond" panose="020B0606030402020204" pitchFamily="34" charset="0"/>
              </a:rPr>
              <a:t>Tu n'auras pas d'autres dieux devant ma face.</a:t>
            </a:r>
            <a:endParaRPr lang="es-AR" sz="2400" b="1" dirty="0">
              <a:latin typeface="Franklin Gothic Medium Cond" panose="020B0606030402020204" pitchFamily="34" charset="0"/>
            </a:endParaRPr>
          </a:p>
          <a:p>
            <a:endParaRPr lang="es-ES" sz="2400" b="1" dirty="0" smtClean="0">
              <a:solidFill>
                <a:srgbClr val="FF0000"/>
              </a:solidFill>
              <a:latin typeface="Franklin Gothic Medium Cond" panose="020B0606030402020204" pitchFamily="34" charset="0"/>
            </a:endParaRPr>
          </a:p>
          <a:p>
            <a:r>
              <a:rPr lang="es-ES" sz="2400" b="1" dirty="0" smtClean="0">
                <a:solidFill>
                  <a:srgbClr val="FF0000"/>
                </a:solidFill>
                <a:latin typeface="Franklin Gothic Medium Cond" panose="020B0606030402020204" pitchFamily="34" charset="0"/>
              </a:rPr>
              <a:t>2</a:t>
            </a:r>
            <a:r>
              <a:rPr lang="es-ES" sz="2400" b="1" dirty="0" smtClean="0">
                <a:solidFill>
                  <a:srgbClr val="FF0000"/>
                </a:solidFill>
                <a:latin typeface="Franklin Gothic Medium Cond" panose="020B0606030402020204" pitchFamily="34" charset="0"/>
              </a:rPr>
              <a:t>. </a:t>
            </a:r>
            <a:r>
              <a:rPr lang="fr-FR" sz="2400" b="1" dirty="0">
                <a:latin typeface="Franklin Gothic Medium Cond" panose="020B0606030402020204" pitchFamily="34" charset="0"/>
              </a:rPr>
              <a:t>Tu ne te feras point d'image taillée, ni de représentation quelconque des choses qui sont en haut dans les cieux, qui sont en bas sur la terre, et qui sont dans les eaux plus bas que la </a:t>
            </a:r>
            <a:r>
              <a:rPr lang="fr-FR" sz="2400" b="1" dirty="0" smtClean="0">
                <a:latin typeface="Franklin Gothic Medium Cond" panose="020B0606030402020204" pitchFamily="34" charset="0"/>
              </a:rPr>
              <a:t>terre. Tu </a:t>
            </a:r>
            <a:r>
              <a:rPr lang="fr-FR" sz="2400" b="1" dirty="0">
                <a:latin typeface="Franklin Gothic Medium Cond" panose="020B0606030402020204" pitchFamily="34" charset="0"/>
              </a:rPr>
              <a:t>ne te prosterneras point devant elles, et tu ne les serviras point; car moi, l'Éternel, ton Dieu, je suis un Dieu jaloux, qui punis l'iniquité des pères sur les enfants jusqu'à la troisième et la quatrième génération de ceux qui me </a:t>
            </a:r>
            <a:r>
              <a:rPr lang="fr-FR" sz="2400" b="1" dirty="0" smtClean="0">
                <a:latin typeface="Franklin Gothic Medium Cond" panose="020B0606030402020204" pitchFamily="34" charset="0"/>
              </a:rPr>
              <a:t>haïssent, et </a:t>
            </a:r>
            <a:r>
              <a:rPr lang="fr-FR" sz="2400" b="1" dirty="0">
                <a:latin typeface="Franklin Gothic Medium Cond" panose="020B0606030402020204" pitchFamily="34" charset="0"/>
              </a:rPr>
              <a:t>qui fais miséricorde jusqu'en mille générations à ceux qui m'aiment et qui gardent mes commandements</a:t>
            </a:r>
            <a:r>
              <a:rPr lang="fr-FR" sz="2400" b="1" dirty="0" smtClean="0">
                <a:latin typeface="Franklin Gothic Medium Cond" panose="020B0606030402020204" pitchFamily="34" charset="0"/>
              </a:rPr>
              <a:t>.</a:t>
            </a:r>
            <a:endParaRPr lang="fr-FR" sz="2400" b="1" dirty="0" smtClean="0">
              <a:latin typeface="Franklin Gothic Medium Cond" panose="020B0606030402020204" pitchFamily="34" charset="0"/>
            </a:endParaRPr>
          </a:p>
        </p:txBody>
      </p:sp>
      <p:sp>
        <p:nvSpPr>
          <p:cNvPr id="5" name="4 Rectángulo"/>
          <p:cNvSpPr/>
          <p:nvPr/>
        </p:nvSpPr>
        <p:spPr>
          <a:xfrm>
            <a:off x="6191672" y="632291"/>
            <a:ext cx="2628800" cy="3785652"/>
          </a:xfrm>
          <a:prstGeom prst="rect">
            <a:avLst/>
          </a:prstGeom>
        </p:spPr>
        <p:txBody>
          <a:bodyPr wrap="square">
            <a:spAutoFit/>
          </a:bodyPr>
          <a:lstStyle/>
          <a:p>
            <a:r>
              <a:rPr lang="es-ES" b="1" dirty="0" err="1">
                <a:solidFill>
                  <a:srgbClr val="C00000"/>
                </a:solidFill>
                <a:latin typeface="Franklin Gothic Medium Cond" panose="020B0606030402020204" pitchFamily="34" charset="0"/>
              </a:rPr>
              <a:t>Selon</a:t>
            </a:r>
            <a:r>
              <a:rPr lang="es-ES" b="1" dirty="0">
                <a:solidFill>
                  <a:srgbClr val="C00000"/>
                </a:solidFill>
                <a:latin typeface="Franklin Gothic Medium Cond" panose="020B0606030402020204" pitchFamily="34" charset="0"/>
              </a:rPr>
              <a:t> le </a:t>
            </a:r>
            <a:r>
              <a:rPr lang="es-ES" b="1" dirty="0" err="1" smtClean="0">
                <a:solidFill>
                  <a:srgbClr val="C00000"/>
                </a:solidFill>
                <a:latin typeface="Franklin Gothic Medium Cond" panose="020B0606030402020204" pitchFamily="34" charset="0"/>
              </a:rPr>
              <a:t>catéchisme</a:t>
            </a:r>
            <a:endParaRPr lang="es-ES" b="1" dirty="0" smtClean="0">
              <a:solidFill>
                <a:srgbClr val="C00000"/>
              </a:solidFill>
              <a:latin typeface="Franklin Gothic Medium Cond" panose="020B0606030402020204" pitchFamily="34" charset="0"/>
            </a:endParaRPr>
          </a:p>
          <a:p>
            <a:endParaRPr lang="es-ES" b="1" dirty="0" smtClean="0">
              <a:solidFill>
                <a:srgbClr val="C00000"/>
              </a:solidFill>
              <a:latin typeface="Franklin Gothic Medium Cond" panose="020B0606030402020204" pitchFamily="34" charset="0"/>
            </a:endParaRPr>
          </a:p>
          <a:p>
            <a:r>
              <a:rPr lang="es-ES" sz="2400" b="1" dirty="0" smtClean="0">
                <a:solidFill>
                  <a:srgbClr val="FF0000"/>
                </a:solidFill>
                <a:latin typeface="Franklin Gothic Medium Cond" panose="020B0606030402020204" pitchFamily="34" charset="0"/>
              </a:rPr>
              <a:t>1</a:t>
            </a:r>
            <a:r>
              <a:rPr lang="es-ES" sz="2400" b="1" dirty="0">
                <a:solidFill>
                  <a:srgbClr val="FF0000"/>
                </a:solidFill>
                <a:latin typeface="Franklin Gothic Medium Cond" panose="020B0606030402020204" pitchFamily="34" charset="0"/>
              </a:rPr>
              <a:t>. </a:t>
            </a:r>
            <a:r>
              <a:rPr lang="fr-FR" sz="2400" b="1" dirty="0">
                <a:latin typeface="Franklin Gothic Medium Cond" panose="020B0606030402020204" pitchFamily="34" charset="0"/>
              </a:rPr>
              <a:t>Tu n'auras pas d'autre dieu que moi</a:t>
            </a:r>
            <a:r>
              <a:rPr lang="es-ES" sz="2400" b="1" dirty="0" smtClean="0">
                <a:latin typeface="Franklin Gothic Medium Cond" panose="020B0606030402020204" pitchFamily="34" charset="0"/>
              </a:rPr>
              <a:t> </a:t>
            </a:r>
            <a:endParaRPr lang="es-AR" sz="2400" b="1" dirty="0" smtClean="0">
              <a:latin typeface="Franklin Gothic Medium Cond" panose="020B0606030402020204" pitchFamily="34" charset="0"/>
            </a:endParaRPr>
          </a:p>
          <a:p>
            <a:r>
              <a:rPr lang="es-ES" sz="2400" b="1" dirty="0" smtClean="0">
                <a:solidFill>
                  <a:srgbClr val="FF0000"/>
                </a:solidFill>
                <a:latin typeface="Franklin Gothic Medium Cond" panose="020B0606030402020204" pitchFamily="34" charset="0"/>
              </a:rPr>
              <a:t>2</a:t>
            </a:r>
            <a:r>
              <a:rPr lang="es-ES" sz="2400" b="1" dirty="0">
                <a:solidFill>
                  <a:srgbClr val="FF0000"/>
                </a:solidFill>
                <a:latin typeface="Franklin Gothic Medium Cond" panose="020B0606030402020204" pitchFamily="34" charset="0"/>
              </a:rPr>
              <a:t>. </a:t>
            </a:r>
            <a:r>
              <a:rPr lang="fr-FR" sz="2400" b="1" dirty="0">
                <a:latin typeface="Franklin Gothic Medium Cond" panose="020B0606030402020204" pitchFamily="34" charset="0"/>
              </a:rPr>
              <a:t>Tu diras le nom de Dieu avec respect</a:t>
            </a:r>
            <a:r>
              <a:rPr lang="es-ES" sz="2400" b="1" dirty="0" smtClean="0">
                <a:latin typeface="Franklin Gothic Medium Cond" panose="020B0606030402020204" pitchFamily="34" charset="0"/>
              </a:rPr>
              <a:t> </a:t>
            </a:r>
          </a:p>
          <a:p>
            <a:endParaRPr lang="es-ES" b="1" dirty="0">
              <a:latin typeface="Franklin Gothic Medium Cond" panose="020B0606030402020204" pitchFamily="34" charset="0"/>
            </a:endParaRPr>
          </a:p>
          <a:p>
            <a:endParaRPr lang="es-ES" b="1" dirty="0" smtClean="0">
              <a:latin typeface="Franklin Gothic Medium Cond" panose="020B0606030402020204" pitchFamily="34" charset="0"/>
            </a:endParaRPr>
          </a:p>
          <a:p>
            <a:endParaRPr lang="es-ES" b="1" dirty="0">
              <a:latin typeface="Franklin Gothic Medium Cond" panose="020B0606030402020204" pitchFamily="34" charset="0"/>
            </a:endParaRPr>
          </a:p>
          <a:p>
            <a:endParaRPr lang="es-ES" b="1" dirty="0" smtClean="0">
              <a:latin typeface="Franklin Gothic Medium Cond" panose="020B0606030402020204" pitchFamily="34" charset="0"/>
            </a:endParaRPr>
          </a:p>
          <a:p>
            <a:endParaRPr lang="es-ES" b="1" dirty="0" smtClean="0">
              <a:latin typeface="Franklin Gothic Medium Cond" panose="020B0606030402020204" pitchFamily="34" charset="0"/>
            </a:endParaRPr>
          </a:p>
          <a:p>
            <a:endParaRPr lang="es-AR" b="1" dirty="0">
              <a:latin typeface="Franklin Gothic Medium Cond" panose="020B0606030402020204" pitchFamily="34" charset="0"/>
            </a:endParaRPr>
          </a:p>
        </p:txBody>
      </p:sp>
      <p:cxnSp>
        <p:nvCxnSpPr>
          <p:cNvPr id="9" name="8 Conector recto"/>
          <p:cNvCxnSpPr/>
          <p:nvPr/>
        </p:nvCxnSpPr>
        <p:spPr>
          <a:xfrm>
            <a:off x="507" y="980728"/>
            <a:ext cx="9144001" cy="0"/>
          </a:xfrm>
          <a:prstGeom prst="line">
            <a:avLst/>
          </a:prstGeom>
          <a:ln>
            <a:solidFill>
              <a:srgbClr val="C00000"/>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9032871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animEffect transition="in" filter="fade">
                                      <p:cBhvr>
                                        <p:cTn id="15" dur="500"/>
                                        <p:tgtEl>
                                          <p:spTgt spid="4">
                                            <p:txEl>
                                              <p:pRg st="3" end="3"/>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fade">
                                      <p:cBhvr>
                                        <p:cTn id="19" dur="500"/>
                                        <p:tgtEl>
                                          <p:spTgt spid="5">
                                            <p:txEl>
                                              <p:pRg st="0" end="0"/>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Effect transition="in" filter="fade">
                                      <p:cBhvr>
                                        <p:cTn id="23" dur="500"/>
                                        <p:tgtEl>
                                          <p:spTgt spid="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
                                            <p:txEl>
                                              <p:pRg st="5" end="5"/>
                                            </p:txEl>
                                          </p:spTgt>
                                        </p:tgtEl>
                                        <p:attrNameLst>
                                          <p:attrName>style.visibility</p:attrName>
                                        </p:attrNameLst>
                                      </p:cBhvr>
                                      <p:to>
                                        <p:strVal val="visible"/>
                                      </p:to>
                                    </p:set>
                                    <p:animEffect transition="in" filter="fade">
                                      <p:cBhvr>
                                        <p:cTn id="28" dur="500"/>
                                        <p:tgtEl>
                                          <p:spTgt spid="4">
                                            <p:txEl>
                                              <p:pRg st="5" end="5"/>
                                            </p:txEl>
                                          </p:spTgt>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fade">
                                      <p:cBhvr>
                                        <p:cTn id="32" dur="500"/>
                                        <p:tgtEl>
                                          <p:spTgt spid="5">
                                            <p:txEl>
                                              <p:pRg st="3" end="3"/>
                                            </p:txEl>
                                          </p:spTgt>
                                        </p:tgtEl>
                                      </p:cBhvr>
                                    </p:animEffect>
                                  </p:childTnLst>
                                </p:cTn>
                              </p:par>
                            </p:childTnLst>
                          </p:cTn>
                        </p:par>
                        <p:par>
                          <p:cTn id="33" fill="hold">
                            <p:stCondLst>
                              <p:cond delay="1000"/>
                            </p:stCondLst>
                            <p:childTnLst>
                              <p:par>
                                <p:cTn id="34" presetID="22" presetClass="entr" presetSubtype="1" fill="hold"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up)">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5" grpId="0" uiExpand="1"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J:\Mis Docs\_Multimedia IMS\Curso Biblico PPS\Tema 12\tema 12 subs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6" name="5 Rectángulo"/>
          <p:cNvSpPr/>
          <p:nvPr/>
        </p:nvSpPr>
        <p:spPr>
          <a:xfrm>
            <a:off x="180020" y="188640"/>
            <a:ext cx="8784468" cy="6408712"/>
          </a:xfrm>
          <a:prstGeom prst="rect">
            <a:avLst/>
          </a:prstGeom>
          <a:solidFill>
            <a:srgbClr val="FFFFFF">
              <a:alpha val="50196"/>
            </a:srgbClr>
          </a:solidFill>
          <a:ln>
            <a:noFill/>
          </a:ln>
          <a:effectLst>
            <a:outerShdw blurRad="40000" dist="20000" dir="5400000" rotWithShape="0">
              <a:srgbClr val="000000">
                <a:alpha val="38000"/>
              </a:srgbClr>
            </a:outerShdw>
            <a:softEdge rad="63500"/>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s-AR"/>
          </a:p>
        </p:txBody>
      </p:sp>
      <p:sp>
        <p:nvSpPr>
          <p:cNvPr id="4" name="3 Rectángulo"/>
          <p:cNvSpPr/>
          <p:nvPr/>
        </p:nvSpPr>
        <p:spPr>
          <a:xfrm>
            <a:off x="359532" y="292810"/>
            <a:ext cx="6012668" cy="6186309"/>
          </a:xfrm>
          <a:prstGeom prst="rect">
            <a:avLst/>
          </a:prstGeom>
          <a:ln>
            <a:noFill/>
          </a:ln>
        </p:spPr>
        <p:txBody>
          <a:bodyPr wrap="square">
            <a:spAutoFit/>
          </a:bodyPr>
          <a:lstStyle/>
          <a:p>
            <a:r>
              <a:rPr lang="es-ES" sz="2400" b="1" spc="50" dirty="0">
                <a:ln w="12700" cmpd="sng">
                  <a:solidFill>
                    <a:srgbClr val="420B0A"/>
                  </a:solidFill>
                  <a:prstDash val="solid"/>
                </a:ln>
                <a:solidFill>
                  <a:schemeClr val="accent6">
                    <a:tint val="1000"/>
                  </a:schemeClr>
                </a:solidFill>
                <a:effectLst>
                  <a:glow rad="53100">
                    <a:schemeClr val="accent6">
                      <a:satMod val="180000"/>
                      <a:alpha val="30000"/>
                    </a:schemeClr>
                  </a:glow>
                </a:effectLst>
                <a:latin typeface="Swis721 Hv BT" panose="020B0804020202020204" pitchFamily="34" charset="0"/>
              </a:rPr>
              <a:t>LES DIX </a:t>
            </a:r>
            <a:r>
              <a:rPr lang="es-ES" sz="2400" b="1" spc="50" dirty="0" smtClean="0">
                <a:ln w="12700" cmpd="sng">
                  <a:solidFill>
                    <a:srgbClr val="420B0A"/>
                  </a:solidFill>
                  <a:prstDash val="solid"/>
                </a:ln>
                <a:solidFill>
                  <a:schemeClr val="accent6">
                    <a:tint val="1000"/>
                  </a:schemeClr>
                </a:solidFill>
                <a:effectLst>
                  <a:glow rad="53100">
                    <a:schemeClr val="accent6">
                      <a:satMod val="180000"/>
                      <a:alpha val="30000"/>
                    </a:schemeClr>
                  </a:glow>
                </a:effectLst>
                <a:latin typeface="Swis721 Hv BT" panose="020B0804020202020204" pitchFamily="34" charset="0"/>
              </a:rPr>
              <a:t>COMMANDEMENTS</a:t>
            </a:r>
          </a:p>
          <a:p>
            <a:r>
              <a:rPr lang="es-ES" b="1" dirty="0" err="1" smtClean="0">
                <a:solidFill>
                  <a:srgbClr val="C00000"/>
                </a:solidFill>
                <a:latin typeface="Franklin Gothic Medium Cond" panose="020B0606030402020204" pitchFamily="34" charset="0"/>
              </a:rPr>
              <a:t>Selon</a:t>
            </a:r>
            <a:r>
              <a:rPr lang="es-ES" b="1" dirty="0" smtClean="0">
                <a:solidFill>
                  <a:srgbClr val="C00000"/>
                </a:solidFill>
                <a:latin typeface="Franklin Gothic Medium Cond" panose="020B0606030402020204" pitchFamily="34" charset="0"/>
              </a:rPr>
              <a:t> </a:t>
            </a:r>
            <a:r>
              <a:rPr lang="es-ES" b="1" dirty="0">
                <a:solidFill>
                  <a:srgbClr val="C00000"/>
                </a:solidFill>
                <a:latin typeface="Franklin Gothic Medium Cond" panose="020B0606030402020204" pitchFamily="34" charset="0"/>
              </a:rPr>
              <a:t>la </a:t>
            </a:r>
            <a:r>
              <a:rPr lang="es-ES" b="1" dirty="0" err="1">
                <a:solidFill>
                  <a:srgbClr val="C00000"/>
                </a:solidFill>
                <a:latin typeface="Franklin Gothic Medium Cond" panose="020B0606030402020204" pitchFamily="34" charset="0"/>
              </a:rPr>
              <a:t>Bible</a:t>
            </a:r>
            <a:r>
              <a:rPr lang="es-ES" b="1" dirty="0" smtClean="0">
                <a:solidFill>
                  <a:srgbClr val="C00000"/>
                </a:solidFill>
                <a:latin typeface="Franklin Gothic Medium Cond" panose="020B0606030402020204" pitchFamily="34" charset="0"/>
              </a:rPr>
              <a:t>: </a:t>
            </a:r>
            <a:r>
              <a:rPr lang="es-ES" b="1" dirty="0" err="1" smtClean="0">
                <a:solidFill>
                  <a:srgbClr val="C00000"/>
                </a:solidFill>
                <a:latin typeface="Franklin Gothic Medium Cond" panose="020B0606030402020204" pitchFamily="34" charset="0"/>
              </a:rPr>
              <a:t>Exode</a:t>
            </a:r>
            <a:r>
              <a:rPr lang="es-ES" b="1" dirty="0" smtClean="0">
                <a:solidFill>
                  <a:srgbClr val="C00000"/>
                </a:solidFill>
                <a:latin typeface="Franklin Gothic Medium Cond" panose="020B0606030402020204" pitchFamily="34" charset="0"/>
              </a:rPr>
              <a:t> 20 : 3 -</a:t>
            </a:r>
            <a:r>
              <a:rPr lang="es-ES" b="1" dirty="0" smtClean="0">
                <a:solidFill>
                  <a:srgbClr val="C00000"/>
                </a:solidFill>
                <a:latin typeface="Franklin Gothic Medium Cond" panose="020B0606030402020204" pitchFamily="34" charset="0"/>
              </a:rPr>
              <a:t>17</a:t>
            </a:r>
          </a:p>
          <a:p>
            <a:endParaRPr lang="es-AR" b="1" dirty="0" smtClean="0">
              <a:solidFill>
                <a:srgbClr val="C00000"/>
              </a:solidFill>
              <a:latin typeface="Franklin Gothic Medium Cond" panose="020B0606030402020204" pitchFamily="34" charset="0"/>
            </a:endParaRPr>
          </a:p>
          <a:p>
            <a:r>
              <a:rPr lang="es-ES" sz="2400" b="1" dirty="0" smtClean="0">
                <a:solidFill>
                  <a:srgbClr val="FF0000"/>
                </a:solidFill>
                <a:latin typeface="Franklin Gothic Medium Cond" panose="020B0606030402020204" pitchFamily="34" charset="0"/>
              </a:rPr>
              <a:t>3</a:t>
            </a:r>
            <a:r>
              <a:rPr lang="es-ES" sz="2400" b="1" dirty="0" smtClean="0">
                <a:solidFill>
                  <a:srgbClr val="FF0000"/>
                </a:solidFill>
                <a:latin typeface="Franklin Gothic Medium Cond" panose="020B0606030402020204" pitchFamily="34" charset="0"/>
              </a:rPr>
              <a:t>. </a:t>
            </a:r>
            <a:r>
              <a:rPr lang="fr-FR" sz="2400" b="1" dirty="0">
                <a:latin typeface="Franklin Gothic Medium Cond" panose="020B0606030402020204" pitchFamily="34" charset="0"/>
              </a:rPr>
              <a:t>Tu ne prendras point le nom de l'Éternel, ton Dieu, en vain; car l'Éternel ne laissera point impuni celui qui prendra son nom en vain</a:t>
            </a:r>
            <a:r>
              <a:rPr lang="fr-FR" sz="2400" b="1" dirty="0" smtClean="0">
                <a:latin typeface="Franklin Gothic Medium Cond" panose="020B0606030402020204" pitchFamily="34" charset="0"/>
              </a:rPr>
              <a:t>.</a:t>
            </a:r>
          </a:p>
          <a:p>
            <a:endParaRPr lang="fr-FR" sz="2400" b="1" dirty="0" smtClean="0">
              <a:latin typeface="Franklin Gothic Medium Cond" panose="020B0606030402020204" pitchFamily="34" charset="0"/>
            </a:endParaRPr>
          </a:p>
          <a:p>
            <a:r>
              <a:rPr lang="es-ES" sz="2400" b="1" dirty="0" smtClean="0">
                <a:solidFill>
                  <a:srgbClr val="FF0000"/>
                </a:solidFill>
                <a:latin typeface="Franklin Gothic Medium Cond" panose="020B0606030402020204" pitchFamily="34" charset="0"/>
              </a:rPr>
              <a:t>4. </a:t>
            </a:r>
            <a:r>
              <a:rPr lang="fr-FR" sz="2400" b="1" dirty="0">
                <a:latin typeface="Franklin Gothic Medium Cond" panose="020B0606030402020204" pitchFamily="34" charset="0"/>
              </a:rPr>
              <a:t>Souviens-toi du jour du repos, pour le sanctifier</a:t>
            </a:r>
            <a:r>
              <a:rPr lang="fr-FR" sz="2400" b="1" dirty="0" smtClean="0">
                <a:latin typeface="Franklin Gothic Medium Cond" panose="020B0606030402020204" pitchFamily="34" charset="0"/>
              </a:rPr>
              <a:t>. </a:t>
            </a:r>
            <a:r>
              <a:rPr lang="fr-FR" sz="2400" b="1" dirty="0">
                <a:latin typeface="Franklin Gothic Medium Cond" panose="020B0606030402020204" pitchFamily="34" charset="0"/>
              </a:rPr>
              <a:t>Tu travailleras six jours, et tu feras tout ton ouvrage.</a:t>
            </a:r>
          </a:p>
          <a:p>
            <a:r>
              <a:rPr lang="fr-FR" sz="2400" b="1" dirty="0" smtClean="0">
                <a:latin typeface="Franklin Gothic Medium Cond" panose="020B0606030402020204" pitchFamily="34" charset="0"/>
              </a:rPr>
              <a:t>Mais </a:t>
            </a:r>
            <a:r>
              <a:rPr lang="fr-FR" sz="2400" b="1" dirty="0">
                <a:latin typeface="Franklin Gothic Medium Cond" panose="020B0606030402020204" pitchFamily="34" charset="0"/>
              </a:rPr>
              <a:t>le septième jour est le jour du repos de l'Éternel, ton Dieu: tu ne feras aucun ouvrage, ni toi, ni ton fils, ni ta fille, ni ton serviteur, ni ta servante, ni ton bétail, ni l'étranger qui est dans tes portes.</a:t>
            </a:r>
          </a:p>
          <a:p>
            <a:r>
              <a:rPr lang="fr-FR" sz="2400" b="1" dirty="0" smtClean="0">
                <a:latin typeface="Franklin Gothic Medium Cond" panose="020B0606030402020204" pitchFamily="34" charset="0"/>
              </a:rPr>
              <a:t>Car </a:t>
            </a:r>
            <a:r>
              <a:rPr lang="fr-FR" sz="2400" b="1" dirty="0">
                <a:latin typeface="Franklin Gothic Medium Cond" panose="020B0606030402020204" pitchFamily="34" charset="0"/>
              </a:rPr>
              <a:t>en six jours l'Éternel a fait les cieux, la terre et la mer, et tout ce qui y est contenu, et il s'est reposé le septième jour: c'est pourquoi l'Éternel a béni le jour du repos et l'a sanctifié.</a:t>
            </a:r>
            <a:endParaRPr lang="es-AR" sz="2400" b="1" dirty="0">
              <a:latin typeface="Franklin Gothic Medium Cond" panose="020B0606030402020204" pitchFamily="34" charset="0"/>
            </a:endParaRPr>
          </a:p>
        </p:txBody>
      </p:sp>
      <p:sp>
        <p:nvSpPr>
          <p:cNvPr id="5" name="4 Rectángulo"/>
          <p:cNvSpPr/>
          <p:nvPr/>
        </p:nvSpPr>
        <p:spPr>
          <a:xfrm>
            <a:off x="6372200" y="632291"/>
            <a:ext cx="2448272" cy="2862322"/>
          </a:xfrm>
          <a:prstGeom prst="rect">
            <a:avLst/>
          </a:prstGeom>
        </p:spPr>
        <p:txBody>
          <a:bodyPr wrap="square">
            <a:spAutoFit/>
          </a:bodyPr>
          <a:lstStyle/>
          <a:p>
            <a:r>
              <a:rPr lang="es-ES" b="1" dirty="0" err="1">
                <a:solidFill>
                  <a:srgbClr val="C00000"/>
                </a:solidFill>
                <a:latin typeface="Franklin Gothic Medium Cond" panose="020B0606030402020204" pitchFamily="34" charset="0"/>
              </a:rPr>
              <a:t>Selon</a:t>
            </a:r>
            <a:r>
              <a:rPr lang="es-ES" b="1" dirty="0">
                <a:solidFill>
                  <a:srgbClr val="C00000"/>
                </a:solidFill>
                <a:latin typeface="Franklin Gothic Medium Cond" panose="020B0606030402020204" pitchFamily="34" charset="0"/>
              </a:rPr>
              <a:t> le </a:t>
            </a:r>
            <a:r>
              <a:rPr lang="es-ES" b="1" dirty="0" err="1" smtClean="0">
                <a:solidFill>
                  <a:srgbClr val="C00000"/>
                </a:solidFill>
                <a:latin typeface="Franklin Gothic Medium Cond" panose="020B0606030402020204" pitchFamily="34" charset="0"/>
              </a:rPr>
              <a:t>catéchisme</a:t>
            </a:r>
            <a:endParaRPr lang="es-ES" b="1" dirty="0" smtClean="0">
              <a:solidFill>
                <a:srgbClr val="C00000"/>
              </a:solidFill>
              <a:latin typeface="Franklin Gothic Medium Cond" panose="020B0606030402020204" pitchFamily="34" charset="0"/>
            </a:endParaRPr>
          </a:p>
          <a:p>
            <a:endParaRPr lang="es-ES" b="1" dirty="0" smtClean="0">
              <a:solidFill>
                <a:srgbClr val="C00000"/>
              </a:solidFill>
              <a:latin typeface="Franklin Gothic Medium Cond" panose="020B0606030402020204" pitchFamily="34" charset="0"/>
            </a:endParaRPr>
          </a:p>
          <a:p>
            <a:r>
              <a:rPr lang="es-ES" sz="2400" b="1" dirty="0" smtClean="0">
                <a:solidFill>
                  <a:srgbClr val="FF0000"/>
                </a:solidFill>
                <a:latin typeface="Franklin Gothic Medium Cond" panose="020B0606030402020204" pitchFamily="34" charset="0"/>
              </a:rPr>
              <a:t>3</a:t>
            </a:r>
            <a:r>
              <a:rPr lang="es-ES" sz="2400" b="1" dirty="0">
                <a:solidFill>
                  <a:srgbClr val="FF0000"/>
                </a:solidFill>
                <a:latin typeface="Franklin Gothic Medium Cond" panose="020B0606030402020204" pitchFamily="34" charset="0"/>
              </a:rPr>
              <a:t>. </a:t>
            </a:r>
            <a:r>
              <a:rPr lang="fr-FR" sz="2400" b="1" dirty="0">
                <a:latin typeface="Franklin Gothic Medium Cond" panose="020B0606030402020204" pitchFamily="34" charset="0"/>
              </a:rPr>
              <a:t>Tu sanctifieras le jour du Seigneur</a:t>
            </a:r>
            <a:r>
              <a:rPr lang="es-ES" sz="2400" b="1" i="1" dirty="0">
                <a:latin typeface="Franklin Gothic Medium Cond" panose="020B0606030402020204" pitchFamily="34" charset="0"/>
              </a:rPr>
              <a:t> </a:t>
            </a:r>
            <a:endParaRPr lang="es-ES" sz="2400" b="1" i="1" dirty="0" smtClean="0">
              <a:latin typeface="Franklin Gothic Medium Cond" panose="020B0606030402020204" pitchFamily="34" charset="0"/>
            </a:endParaRPr>
          </a:p>
          <a:p>
            <a:endParaRPr lang="es-ES" sz="2400" b="1" i="1" dirty="0">
              <a:latin typeface="Franklin Gothic Medium Cond" panose="020B0606030402020204" pitchFamily="34" charset="0"/>
            </a:endParaRPr>
          </a:p>
          <a:p>
            <a:endParaRPr lang="es-AR" sz="2400" b="1" dirty="0">
              <a:latin typeface="Franklin Gothic Medium Cond" panose="020B0606030402020204" pitchFamily="34" charset="0"/>
            </a:endParaRPr>
          </a:p>
          <a:p>
            <a:r>
              <a:rPr lang="es-ES" sz="2400" b="1" dirty="0">
                <a:solidFill>
                  <a:srgbClr val="FF0000"/>
                </a:solidFill>
                <a:latin typeface="Franklin Gothic Medium Cond" panose="020B0606030402020204" pitchFamily="34" charset="0"/>
              </a:rPr>
              <a:t>4. </a:t>
            </a:r>
            <a:r>
              <a:rPr lang="fr-FR" sz="2400" b="1" dirty="0">
                <a:latin typeface="Franklin Gothic Medium Cond" panose="020B0606030402020204" pitchFamily="34" charset="0"/>
              </a:rPr>
              <a:t>Tu respecteras ton père et ta mère</a:t>
            </a:r>
            <a:endParaRPr lang="es-AR" sz="2400" b="1" dirty="0">
              <a:latin typeface="Franklin Gothic Medium Cond" panose="020B0606030402020204" pitchFamily="34" charset="0"/>
            </a:endParaRPr>
          </a:p>
        </p:txBody>
      </p:sp>
      <p:cxnSp>
        <p:nvCxnSpPr>
          <p:cNvPr id="9" name="8 Conector recto"/>
          <p:cNvCxnSpPr/>
          <p:nvPr/>
        </p:nvCxnSpPr>
        <p:spPr>
          <a:xfrm>
            <a:off x="507" y="980728"/>
            <a:ext cx="9144001" cy="0"/>
          </a:xfrm>
          <a:prstGeom prst="line">
            <a:avLst/>
          </a:prstGeom>
          <a:ln>
            <a:solidFill>
              <a:srgbClr val="C00000"/>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1890973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500"/>
                                        <p:tgtEl>
                                          <p:spTgt spid="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animEffect transition="in" filter="fade">
                                      <p:cBhvr>
                                        <p:cTn id="20" dur="500"/>
                                        <p:tgtEl>
                                          <p:spTgt spid="4">
                                            <p:txEl>
                                              <p:pRg st="3" end="3"/>
                                            </p:txEl>
                                          </p:spTgt>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fade">
                                      <p:cBhvr>
                                        <p:cTn id="24" dur="500"/>
                                        <p:tgtEl>
                                          <p:spTgt spid="5">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
                                            <p:txEl>
                                              <p:pRg st="5" end="5"/>
                                            </p:txEl>
                                          </p:spTgt>
                                        </p:tgtEl>
                                        <p:attrNameLst>
                                          <p:attrName>style.visibility</p:attrName>
                                        </p:attrNameLst>
                                      </p:cBhvr>
                                      <p:to>
                                        <p:strVal val="visible"/>
                                      </p:to>
                                    </p:set>
                                    <p:animEffect transition="in" filter="fade">
                                      <p:cBhvr>
                                        <p:cTn id="29" dur="500"/>
                                        <p:tgtEl>
                                          <p:spTgt spid="4">
                                            <p:txEl>
                                              <p:pRg st="5" end="5"/>
                                            </p:txEl>
                                          </p:spTgt>
                                        </p:tgtEl>
                                      </p:cBhvr>
                                    </p:animEffec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4">
                                            <p:txEl>
                                              <p:pRg st="6" end="6"/>
                                            </p:txEl>
                                          </p:spTgt>
                                        </p:tgtEl>
                                        <p:attrNameLst>
                                          <p:attrName>style.visibility</p:attrName>
                                        </p:attrNameLst>
                                      </p:cBhvr>
                                      <p:to>
                                        <p:strVal val="visible"/>
                                      </p:to>
                                    </p:set>
                                    <p:animEffect transition="in" filter="fade">
                                      <p:cBhvr>
                                        <p:cTn id="33" dur="500"/>
                                        <p:tgtEl>
                                          <p:spTgt spid="4">
                                            <p:txEl>
                                              <p:pRg st="6" end="6"/>
                                            </p:txEl>
                                          </p:spTgt>
                                        </p:tgtEl>
                                      </p:cBhvr>
                                    </p:animEffect>
                                  </p:childTnLst>
                                </p:cTn>
                              </p:par>
                            </p:childTnLst>
                          </p:cTn>
                        </p:par>
                        <p:par>
                          <p:cTn id="34" fill="hold">
                            <p:stCondLst>
                              <p:cond delay="1000"/>
                            </p:stCondLst>
                            <p:childTnLst>
                              <p:par>
                                <p:cTn id="35" presetID="10" presetClass="entr" presetSubtype="0" fill="hold" grpId="0" nodeType="afterEffect">
                                  <p:stCondLst>
                                    <p:cond delay="0"/>
                                  </p:stCondLst>
                                  <p:childTnLst>
                                    <p:set>
                                      <p:cBhvr>
                                        <p:cTn id="36" dur="1" fill="hold">
                                          <p:stCondLst>
                                            <p:cond delay="0"/>
                                          </p:stCondLst>
                                        </p:cTn>
                                        <p:tgtEl>
                                          <p:spTgt spid="4">
                                            <p:txEl>
                                              <p:pRg st="7" end="7"/>
                                            </p:txEl>
                                          </p:spTgt>
                                        </p:tgtEl>
                                        <p:attrNameLst>
                                          <p:attrName>style.visibility</p:attrName>
                                        </p:attrNameLst>
                                      </p:cBhvr>
                                      <p:to>
                                        <p:strVal val="visible"/>
                                      </p:to>
                                    </p:set>
                                    <p:animEffect transition="in" filter="fade">
                                      <p:cBhvr>
                                        <p:cTn id="37" dur="500"/>
                                        <p:tgtEl>
                                          <p:spTgt spid="4">
                                            <p:txEl>
                                              <p:pRg st="7" end="7"/>
                                            </p:txEl>
                                          </p:spTgt>
                                        </p:tgtEl>
                                      </p:cBhvr>
                                    </p:animEffect>
                                  </p:childTnLst>
                                </p:cTn>
                              </p:par>
                            </p:childTnLst>
                          </p:cTn>
                        </p:par>
                        <p:par>
                          <p:cTn id="38" fill="hold">
                            <p:stCondLst>
                              <p:cond delay="1500"/>
                            </p:stCondLst>
                            <p:childTnLst>
                              <p:par>
                                <p:cTn id="39" presetID="10" presetClass="entr" presetSubtype="0" fill="hold" grpId="0" nodeType="afterEffect">
                                  <p:stCondLst>
                                    <p:cond delay="0"/>
                                  </p:stCondLst>
                                  <p:childTnLst>
                                    <p:set>
                                      <p:cBhvr>
                                        <p:cTn id="40" dur="1" fill="hold">
                                          <p:stCondLst>
                                            <p:cond delay="0"/>
                                          </p:stCondLst>
                                        </p:cTn>
                                        <p:tgtEl>
                                          <p:spTgt spid="5">
                                            <p:txEl>
                                              <p:pRg st="5" end="5"/>
                                            </p:txEl>
                                          </p:spTgt>
                                        </p:tgtEl>
                                        <p:attrNameLst>
                                          <p:attrName>style.visibility</p:attrName>
                                        </p:attrNameLst>
                                      </p:cBhvr>
                                      <p:to>
                                        <p:strVal val="visible"/>
                                      </p:to>
                                    </p:set>
                                    <p:animEffect transition="in" filter="fade">
                                      <p:cBhvr>
                                        <p:cTn id="41" dur="500"/>
                                        <p:tgtEl>
                                          <p:spTgt spid="5">
                                            <p:txEl>
                                              <p:pRg st="5" end="5"/>
                                            </p:txEl>
                                          </p:spTgt>
                                        </p:tgtEl>
                                      </p:cBhvr>
                                    </p:animEffect>
                                  </p:childTnLst>
                                </p:cTn>
                              </p:par>
                            </p:childTnLst>
                          </p:cTn>
                        </p:par>
                        <p:par>
                          <p:cTn id="42" fill="hold">
                            <p:stCondLst>
                              <p:cond delay="2000"/>
                            </p:stCondLst>
                            <p:childTnLst>
                              <p:par>
                                <p:cTn id="43" presetID="22" presetClass="entr" presetSubtype="1" fill="hold" nodeType="after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up)">
                                      <p:cBhvr>
                                        <p:cTn id="4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5" grpId="0" uiExpand="1"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J:\Mis Docs\_Multimedia IMS\Curso Biblico PPS\Tema 12\tema 12 subs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6" name="5 Rectángulo"/>
          <p:cNvSpPr/>
          <p:nvPr/>
        </p:nvSpPr>
        <p:spPr>
          <a:xfrm>
            <a:off x="180020" y="440668"/>
            <a:ext cx="8784468" cy="5760640"/>
          </a:xfrm>
          <a:prstGeom prst="rect">
            <a:avLst/>
          </a:prstGeom>
          <a:solidFill>
            <a:srgbClr val="FFFFFF">
              <a:alpha val="50196"/>
            </a:srgbClr>
          </a:solidFill>
          <a:ln>
            <a:noFill/>
          </a:ln>
          <a:effectLst>
            <a:outerShdw blurRad="40000" dist="20000" dir="5400000" rotWithShape="0">
              <a:srgbClr val="000000">
                <a:alpha val="38000"/>
              </a:srgbClr>
            </a:outerShdw>
            <a:softEdge rad="63500"/>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s-AR"/>
          </a:p>
        </p:txBody>
      </p:sp>
      <p:cxnSp>
        <p:nvCxnSpPr>
          <p:cNvPr id="9" name="8 Conector recto"/>
          <p:cNvCxnSpPr/>
          <p:nvPr/>
        </p:nvCxnSpPr>
        <p:spPr>
          <a:xfrm>
            <a:off x="507" y="1452621"/>
            <a:ext cx="9144001" cy="0"/>
          </a:xfrm>
          <a:prstGeom prst="line">
            <a:avLst/>
          </a:prstGeom>
          <a:ln>
            <a:solidFill>
              <a:srgbClr val="C00000"/>
            </a:solidFill>
          </a:ln>
        </p:spPr>
        <p:style>
          <a:lnRef idx="1">
            <a:schemeClr val="accent6"/>
          </a:lnRef>
          <a:fillRef idx="0">
            <a:schemeClr val="accent6"/>
          </a:fillRef>
          <a:effectRef idx="0">
            <a:schemeClr val="accent6"/>
          </a:effectRef>
          <a:fontRef idx="minor">
            <a:schemeClr val="tx1"/>
          </a:fontRef>
        </p:style>
      </p:cxnSp>
      <p:pic>
        <p:nvPicPr>
          <p:cNvPr id="7"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359532" y="620687"/>
            <a:ext cx="5040560" cy="5324535"/>
          </a:xfrm>
          <a:prstGeom prst="rect">
            <a:avLst/>
          </a:prstGeom>
          <a:ln>
            <a:noFill/>
          </a:ln>
        </p:spPr>
        <p:txBody>
          <a:bodyPr wrap="square">
            <a:spAutoFit/>
          </a:bodyPr>
          <a:lstStyle/>
          <a:p>
            <a:r>
              <a:rPr lang="es-ES" sz="2400" b="1" spc="50" dirty="0">
                <a:ln w="12700" cmpd="sng">
                  <a:solidFill>
                    <a:srgbClr val="420B0A"/>
                  </a:solidFill>
                  <a:prstDash val="solid"/>
                </a:ln>
                <a:solidFill>
                  <a:schemeClr val="accent6">
                    <a:tint val="1000"/>
                  </a:schemeClr>
                </a:solidFill>
                <a:effectLst>
                  <a:glow rad="53100">
                    <a:schemeClr val="accent6">
                      <a:satMod val="180000"/>
                      <a:alpha val="30000"/>
                    </a:schemeClr>
                  </a:glow>
                </a:effectLst>
                <a:latin typeface="Swis721 Hv BT" panose="020B0804020202020204" pitchFamily="34" charset="0"/>
              </a:rPr>
              <a:t>LES DIX </a:t>
            </a:r>
            <a:r>
              <a:rPr lang="es-ES" sz="2400" b="1" spc="50" dirty="0" smtClean="0">
                <a:ln w="12700" cmpd="sng">
                  <a:solidFill>
                    <a:srgbClr val="420B0A"/>
                  </a:solidFill>
                  <a:prstDash val="solid"/>
                </a:ln>
                <a:solidFill>
                  <a:schemeClr val="accent6">
                    <a:tint val="1000"/>
                  </a:schemeClr>
                </a:solidFill>
                <a:effectLst>
                  <a:glow rad="53100">
                    <a:schemeClr val="accent6">
                      <a:satMod val="180000"/>
                      <a:alpha val="30000"/>
                    </a:schemeClr>
                  </a:glow>
                </a:effectLst>
                <a:latin typeface="Swis721 Hv BT" panose="020B0804020202020204" pitchFamily="34" charset="0"/>
              </a:rPr>
              <a:t>COMMANDEMENTS</a:t>
            </a:r>
          </a:p>
          <a:p>
            <a:r>
              <a:rPr lang="es-ES" b="1" dirty="0" err="1" smtClean="0">
                <a:solidFill>
                  <a:srgbClr val="C00000"/>
                </a:solidFill>
                <a:latin typeface="Franklin Gothic Medium Cond" panose="020B0606030402020204" pitchFamily="34" charset="0"/>
              </a:rPr>
              <a:t>Selon</a:t>
            </a:r>
            <a:r>
              <a:rPr lang="es-ES" b="1" dirty="0" smtClean="0">
                <a:solidFill>
                  <a:srgbClr val="C00000"/>
                </a:solidFill>
                <a:latin typeface="Franklin Gothic Medium Cond" panose="020B0606030402020204" pitchFamily="34" charset="0"/>
              </a:rPr>
              <a:t> </a:t>
            </a:r>
            <a:r>
              <a:rPr lang="es-ES" b="1" dirty="0">
                <a:solidFill>
                  <a:srgbClr val="C00000"/>
                </a:solidFill>
                <a:latin typeface="Franklin Gothic Medium Cond" panose="020B0606030402020204" pitchFamily="34" charset="0"/>
              </a:rPr>
              <a:t>la </a:t>
            </a:r>
            <a:r>
              <a:rPr lang="es-ES" b="1" dirty="0" err="1">
                <a:solidFill>
                  <a:srgbClr val="C00000"/>
                </a:solidFill>
                <a:latin typeface="Franklin Gothic Medium Cond" panose="020B0606030402020204" pitchFamily="34" charset="0"/>
              </a:rPr>
              <a:t>Bible</a:t>
            </a:r>
            <a:r>
              <a:rPr lang="es-ES" b="1" dirty="0" smtClean="0">
                <a:solidFill>
                  <a:srgbClr val="C00000"/>
                </a:solidFill>
                <a:latin typeface="Franklin Gothic Medium Cond" panose="020B0606030402020204" pitchFamily="34" charset="0"/>
              </a:rPr>
              <a:t>: </a:t>
            </a:r>
            <a:r>
              <a:rPr lang="es-ES" b="1" dirty="0" err="1">
                <a:solidFill>
                  <a:srgbClr val="C00000"/>
                </a:solidFill>
                <a:latin typeface="Franklin Gothic Medium Cond" panose="020B0606030402020204" pitchFamily="34" charset="0"/>
              </a:rPr>
              <a:t>Exode</a:t>
            </a:r>
            <a:r>
              <a:rPr lang="es-ES" b="1" dirty="0">
                <a:solidFill>
                  <a:srgbClr val="C00000"/>
                </a:solidFill>
                <a:latin typeface="Franklin Gothic Medium Cond" panose="020B0606030402020204" pitchFamily="34" charset="0"/>
              </a:rPr>
              <a:t> </a:t>
            </a:r>
            <a:r>
              <a:rPr lang="es-ES" b="1" dirty="0" smtClean="0">
                <a:solidFill>
                  <a:srgbClr val="C00000"/>
                </a:solidFill>
                <a:latin typeface="Franklin Gothic Medium Cond" panose="020B0606030402020204" pitchFamily="34" charset="0"/>
              </a:rPr>
              <a:t>20 : 3-17</a:t>
            </a:r>
            <a:endParaRPr lang="es-AR" b="1" dirty="0" smtClean="0">
              <a:solidFill>
                <a:srgbClr val="C00000"/>
              </a:solidFill>
              <a:latin typeface="Franklin Gothic Medium Cond" panose="020B0606030402020204" pitchFamily="34" charset="0"/>
            </a:endParaRPr>
          </a:p>
          <a:p>
            <a:endParaRPr lang="es-ES" b="1" dirty="0" smtClean="0">
              <a:latin typeface="Franklin Gothic Medium Cond" panose="020B0606030402020204" pitchFamily="34" charset="0"/>
            </a:endParaRPr>
          </a:p>
          <a:p>
            <a:r>
              <a:rPr lang="es-ES" sz="2000" b="1" dirty="0" smtClean="0">
                <a:solidFill>
                  <a:srgbClr val="FF0000"/>
                </a:solidFill>
                <a:latin typeface="Franklin Gothic Medium Cond" panose="020B0606030402020204" pitchFamily="34" charset="0"/>
              </a:rPr>
              <a:t>5</a:t>
            </a:r>
            <a:r>
              <a:rPr lang="es-ES" sz="2000" b="1" dirty="0">
                <a:solidFill>
                  <a:srgbClr val="FF0000"/>
                </a:solidFill>
                <a:latin typeface="Franklin Gothic Medium Cond" panose="020B0606030402020204" pitchFamily="34" charset="0"/>
              </a:rPr>
              <a:t>. </a:t>
            </a:r>
            <a:r>
              <a:rPr lang="fr-FR" sz="2000" b="1" dirty="0">
                <a:latin typeface="Franklin Gothic Medium Cond" panose="020B0606030402020204" pitchFamily="34" charset="0"/>
              </a:rPr>
              <a:t>Honore ton père et ta mère, afin que tes jours se prolongent dans le pays que l'Éternel, ton Dieu, te donne</a:t>
            </a:r>
            <a:r>
              <a:rPr lang="fr-FR" sz="2000" b="1" dirty="0" smtClean="0">
                <a:latin typeface="Franklin Gothic Medium Cond" panose="020B0606030402020204" pitchFamily="34" charset="0"/>
              </a:rPr>
              <a:t>.</a:t>
            </a:r>
            <a:endParaRPr lang="es-AR" sz="2000" b="1" dirty="0" smtClean="0">
              <a:latin typeface="Franklin Gothic Medium Cond" panose="020B0606030402020204" pitchFamily="34" charset="0"/>
            </a:endParaRPr>
          </a:p>
          <a:p>
            <a:r>
              <a:rPr lang="es-ES" sz="2000" b="1" dirty="0" smtClean="0">
                <a:solidFill>
                  <a:srgbClr val="FF0000"/>
                </a:solidFill>
                <a:latin typeface="Franklin Gothic Medium Cond" panose="020B0606030402020204" pitchFamily="34" charset="0"/>
              </a:rPr>
              <a:t>6</a:t>
            </a:r>
            <a:r>
              <a:rPr lang="es-ES" sz="2000" b="1" dirty="0">
                <a:solidFill>
                  <a:srgbClr val="FF0000"/>
                </a:solidFill>
                <a:latin typeface="Franklin Gothic Medium Cond" panose="020B0606030402020204" pitchFamily="34" charset="0"/>
              </a:rPr>
              <a:t>. </a:t>
            </a:r>
            <a:r>
              <a:rPr lang="es-ES" sz="2000" b="1" dirty="0">
                <a:latin typeface="Franklin Gothic Medium Cond" panose="020B0606030402020204" pitchFamily="34" charset="0"/>
              </a:rPr>
              <a:t>Tu </a:t>
            </a:r>
            <a:r>
              <a:rPr lang="es-ES" sz="2000" b="1" dirty="0" err="1">
                <a:latin typeface="Franklin Gothic Medium Cond" panose="020B0606030402020204" pitchFamily="34" charset="0"/>
              </a:rPr>
              <a:t>ne</a:t>
            </a:r>
            <a:r>
              <a:rPr lang="es-ES" sz="2000" b="1" dirty="0">
                <a:latin typeface="Franklin Gothic Medium Cond" panose="020B0606030402020204" pitchFamily="34" charset="0"/>
              </a:rPr>
              <a:t> tueras </a:t>
            </a:r>
            <a:r>
              <a:rPr lang="es-ES" sz="2000" b="1" dirty="0" err="1">
                <a:latin typeface="Franklin Gothic Medium Cond" panose="020B0606030402020204" pitchFamily="34" charset="0"/>
              </a:rPr>
              <a:t>point</a:t>
            </a:r>
            <a:r>
              <a:rPr lang="es-ES" sz="2000" b="1" dirty="0" smtClean="0">
                <a:latin typeface="Franklin Gothic Medium Cond" panose="020B0606030402020204" pitchFamily="34" charset="0"/>
              </a:rPr>
              <a:t>.</a:t>
            </a:r>
          </a:p>
          <a:p>
            <a:endParaRPr lang="es-AR" sz="2000" b="1" dirty="0" smtClean="0">
              <a:latin typeface="Franklin Gothic Medium Cond" panose="020B0606030402020204" pitchFamily="34" charset="0"/>
            </a:endParaRPr>
          </a:p>
          <a:p>
            <a:r>
              <a:rPr lang="es-ES" sz="2000" b="1" dirty="0" smtClean="0">
                <a:solidFill>
                  <a:srgbClr val="FF0000"/>
                </a:solidFill>
                <a:latin typeface="Franklin Gothic Medium Cond" panose="020B0606030402020204" pitchFamily="34" charset="0"/>
              </a:rPr>
              <a:t>7</a:t>
            </a:r>
            <a:r>
              <a:rPr lang="es-ES" sz="2000" b="1" dirty="0">
                <a:solidFill>
                  <a:srgbClr val="FF0000"/>
                </a:solidFill>
                <a:latin typeface="Franklin Gothic Medium Cond" panose="020B0606030402020204" pitchFamily="34" charset="0"/>
              </a:rPr>
              <a:t>. </a:t>
            </a:r>
            <a:r>
              <a:rPr lang="fr-FR" sz="2000" b="1" dirty="0">
                <a:latin typeface="Franklin Gothic Medium Cond" panose="020B0606030402020204" pitchFamily="34" charset="0"/>
              </a:rPr>
              <a:t>Tu ne commettras point d'adultère</a:t>
            </a:r>
            <a:r>
              <a:rPr lang="fr-FR" sz="2000" b="1" dirty="0" smtClean="0">
                <a:latin typeface="Franklin Gothic Medium Cond" panose="020B0606030402020204" pitchFamily="34" charset="0"/>
              </a:rPr>
              <a:t>.</a:t>
            </a:r>
            <a:endParaRPr lang="es-AR" sz="2000" b="1" dirty="0" smtClean="0">
              <a:latin typeface="Franklin Gothic Medium Cond" panose="020B0606030402020204" pitchFamily="34" charset="0"/>
            </a:endParaRPr>
          </a:p>
          <a:p>
            <a:r>
              <a:rPr lang="es-ES" sz="2000" b="1" dirty="0" smtClean="0">
                <a:solidFill>
                  <a:srgbClr val="FF0000"/>
                </a:solidFill>
                <a:latin typeface="Franklin Gothic Medium Cond" panose="020B0606030402020204" pitchFamily="34" charset="0"/>
              </a:rPr>
              <a:t>8</a:t>
            </a:r>
            <a:r>
              <a:rPr lang="es-ES" sz="2000" b="1" dirty="0">
                <a:solidFill>
                  <a:srgbClr val="FF0000"/>
                </a:solidFill>
                <a:latin typeface="Franklin Gothic Medium Cond" panose="020B0606030402020204" pitchFamily="34" charset="0"/>
              </a:rPr>
              <a:t>. </a:t>
            </a:r>
            <a:r>
              <a:rPr lang="es-ES" sz="2000" b="1" dirty="0">
                <a:latin typeface="Franklin Gothic Medium Cond" panose="020B0606030402020204" pitchFamily="34" charset="0"/>
              </a:rPr>
              <a:t>Tu </a:t>
            </a:r>
            <a:r>
              <a:rPr lang="es-ES" sz="2000" b="1" dirty="0" err="1">
                <a:latin typeface="Franklin Gothic Medium Cond" panose="020B0606030402020204" pitchFamily="34" charset="0"/>
              </a:rPr>
              <a:t>ne</a:t>
            </a:r>
            <a:r>
              <a:rPr lang="es-ES" sz="2000" b="1" dirty="0">
                <a:latin typeface="Franklin Gothic Medium Cond" panose="020B0606030402020204" pitchFamily="34" charset="0"/>
              </a:rPr>
              <a:t> </a:t>
            </a:r>
            <a:r>
              <a:rPr lang="es-ES" sz="2000" b="1" dirty="0" err="1">
                <a:latin typeface="Franklin Gothic Medium Cond" panose="020B0606030402020204" pitchFamily="34" charset="0"/>
              </a:rPr>
              <a:t>déroberas</a:t>
            </a:r>
            <a:r>
              <a:rPr lang="es-ES" sz="2000" b="1" dirty="0">
                <a:latin typeface="Franklin Gothic Medium Cond" panose="020B0606030402020204" pitchFamily="34" charset="0"/>
              </a:rPr>
              <a:t> </a:t>
            </a:r>
            <a:r>
              <a:rPr lang="es-ES" sz="2000" b="1" dirty="0" err="1">
                <a:latin typeface="Franklin Gothic Medium Cond" panose="020B0606030402020204" pitchFamily="34" charset="0"/>
              </a:rPr>
              <a:t>point</a:t>
            </a:r>
            <a:r>
              <a:rPr lang="es-ES" sz="2000" b="1" dirty="0" smtClean="0">
                <a:latin typeface="Franklin Gothic Medium Cond" panose="020B0606030402020204" pitchFamily="34" charset="0"/>
              </a:rPr>
              <a:t>.</a:t>
            </a:r>
          </a:p>
          <a:p>
            <a:r>
              <a:rPr lang="es-ES" sz="2000" b="1" dirty="0" smtClean="0">
                <a:solidFill>
                  <a:srgbClr val="FF0000"/>
                </a:solidFill>
                <a:latin typeface="Franklin Gothic Medium Cond" panose="020B0606030402020204" pitchFamily="34" charset="0"/>
              </a:rPr>
              <a:t>9</a:t>
            </a:r>
            <a:r>
              <a:rPr lang="es-ES" sz="2000" b="1" dirty="0">
                <a:solidFill>
                  <a:srgbClr val="FF0000"/>
                </a:solidFill>
                <a:latin typeface="Franklin Gothic Medium Cond" panose="020B0606030402020204" pitchFamily="34" charset="0"/>
              </a:rPr>
              <a:t>. </a:t>
            </a:r>
            <a:r>
              <a:rPr lang="fr-FR" sz="2000" b="1" dirty="0">
                <a:latin typeface="Franklin Gothic Medium Cond" panose="020B0606030402020204" pitchFamily="34" charset="0"/>
              </a:rPr>
              <a:t>Tu ne porteras point de faux témoignage contre ton prochain</a:t>
            </a:r>
            <a:r>
              <a:rPr lang="fr-FR" sz="2000" b="1" dirty="0" smtClean="0">
                <a:latin typeface="Franklin Gothic Medium Cond" panose="020B0606030402020204" pitchFamily="34" charset="0"/>
              </a:rPr>
              <a:t>.</a:t>
            </a:r>
            <a:endParaRPr lang="es-AR" sz="2000" b="1" dirty="0">
              <a:latin typeface="Franklin Gothic Medium Cond" panose="020B0606030402020204" pitchFamily="34" charset="0"/>
            </a:endParaRPr>
          </a:p>
          <a:p>
            <a:r>
              <a:rPr lang="es-ES" sz="2000" b="1" dirty="0">
                <a:solidFill>
                  <a:srgbClr val="FF0000"/>
                </a:solidFill>
                <a:latin typeface="Franklin Gothic Medium Cond" panose="020B0606030402020204" pitchFamily="34" charset="0"/>
              </a:rPr>
              <a:t>10. </a:t>
            </a:r>
            <a:r>
              <a:rPr lang="fr-FR" sz="2000" b="1" dirty="0">
                <a:latin typeface="Franklin Gothic Medium Cond" panose="020B0606030402020204" pitchFamily="34" charset="0"/>
              </a:rPr>
              <a:t>Tu ne convoiteras point la maison de ton prochain; tu ne convoiteras point la femme de ton prochain, ni son serviteur, ni sa servante, ni son </a:t>
            </a:r>
            <a:r>
              <a:rPr lang="fr-FR" sz="2000" b="1" dirty="0" err="1">
                <a:latin typeface="Franklin Gothic Medium Cond" panose="020B0606030402020204" pitchFamily="34" charset="0"/>
              </a:rPr>
              <a:t>boeuf</a:t>
            </a:r>
            <a:r>
              <a:rPr lang="fr-FR" sz="2000" b="1" dirty="0">
                <a:latin typeface="Franklin Gothic Medium Cond" panose="020B0606030402020204" pitchFamily="34" charset="0"/>
              </a:rPr>
              <a:t>, ni son âne, ni aucune chose qui appartienne à ton prochain.</a:t>
            </a:r>
            <a:endParaRPr lang="es-AR" sz="2000" b="1" dirty="0">
              <a:latin typeface="Franklin Gothic Medium Cond" panose="020B0606030402020204" pitchFamily="34" charset="0"/>
            </a:endParaRPr>
          </a:p>
        </p:txBody>
      </p:sp>
      <p:sp>
        <p:nvSpPr>
          <p:cNvPr id="5" name="4 Rectángulo"/>
          <p:cNvSpPr/>
          <p:nvPr/>
        </p:nvSpPr>
        <p:spPr>
          <a:xfrm>
            <a:off x="5760132" y="960168"/>
            <a:ext cx="3060340" cy="4031873"/>
          </a:xfrm>
          <a:prstGeom prst="rect">
            <a:avLst/>
          </a:prstGeom>
        </p:spPr>
        <p:txBody>
          <a:bodyPr wrap="square">
            <a:spAutoFit/>
          </a:bodyPr>
          <a:lstStyle/>
          <a:p>
            <a:r>
              <a:rPr lang="es-ES" b="1" dirty="0" err="1">
                <a:solidFill>
                  <a:srgbClr val="C00000"/>
                </a:solidFill>
                <a:latin typeface="Franklin Gothic Medium Cond" panose="020B0606030402020204" pitchFamily="34" charset="0"/>
              </a:rPr>
              <a:t>Selon</a:t>
            </a:r>
            <a:r>
              <a:rPr lang="es-ES" b="1" dirty="0">
                <a:solidFill>
                  <a:srgbClr val="C00000"/>
                </a:solidFill>
                <a:latin typeface="Franklin Gothic Medium Cond" panose="020B0606030402020204" pitchFamily="34" charset="0"/>
              </a:rPr>
              <a:t> le </a:t>
            </a:r>
            <a:r>
              <a:rPr lang="es-ES" b="1" dirty="0" err="1" smtClean="0">
                <a:solidFill>
                  <a:srgbClr val="C00000"/>
                </a:solidFill>
                <a:latin typeface="Franklin Gothic Medium Cond" panose="020B0606030402020204" pitchFamily="34" charset="0"/>
              </a:rPr>
              <a:t>catéchisme</a:t>
            </a:r>
            <a:endParaRPr lang="es-ES" b="1" dirty="0" smtClean="0">
              <a:solidFill>
                <a:srgbClr val="C00000"/>
              </a:solidFill>
              <a:latin typeface="Franklin Gothic Medium Cond" panose="020B0606030402020204" pitchFamily="34" charset="0"/>
            </a:endParaRPr>
          </a:p>
          <a:p>
            <a:endParaRPr lang="es-ES" b="1" dirty="0" smtClean="0">
              <a:latin typeface="Franklin Gothic Medium Cond" panose="020B0606030402020204" pitchFamily="34" charset="0"/>
            </a:endParaRPr>
          </a:p>
          <a:p>
            <a:r>
              <a:rPr lang="es-ES" sz="2000" b="1" dirty="0" smtClean="0">
                <a:solidFill>
                  <a:srgbClr val="FF0000"/>
                </a:solidFill>
                <a:latin typeface="Franklin Gothic Medium Cond" panose="020B0606030402020204" pitchFamily="34" charset="0"/>
              </a:rPr>
              <a:t>5. </a:t>
            </a:r>
            <a:r>
              <a:rPr lang="fr-FR" sz="2000" b="1" dirty="0" smtClean="0">
                <a:latin typeface="Franklin Gothic Medium Cond" panose="020B0606030402020204" pitchFamily="34" charset="0"/>
              </a:rPr>
              <a:t>Tu </a:t>
            </a:r>
            <a:r>
              <a:rPr lang="fr-FR" sz="2000" b="1" dirty="0">
                <a:latin typeface="Franklin Gothic Medium Cond" panose="020B0606030402020204" pitchFamily="34" charset="0"/>
              </a:rPr>
              <a:t>ne tueras pas ton </a:t>
            </a:r>
            <a:r>
              <a:rPr lang="fr-FR" sz="2000" b="1" dirty="0" smtClean="0">
                <a:latin typeface="Franklin Gothic Medium Cond" panose="020B0606030402020204" pitchFamily="34" charset="0"/>
              </a:rPr>
              <a:t>prochain</a:t>
            </a:r>
            <a:endParaRPr lang="es-ES" sz="2000" b="1" dirty="0" smtClean="0">
              <a:latin typeface="Franklin Gothic Medium Cond" panose="020B0606030402020204" pitchFamily="34" charset="0"/>
            </a:endParaRPr>
          </a:p>
          <a:p>
            <a:endParaRPr lang="es-ES" sz="2000" b="1" dirty="0" smtClean="0">
              <a:solidFill>
                <a:srgbClr val="FF0000"/>
              </a:solidFill>
              <a:latin typeface="Franklin Gothic Medium Cond" panose="020B0606030402020204" pitchFamily="34" charset="0"/>
            </a:endParaRPr>
          </a:p>
          <a:p>
            <a:r>
              <a:rPr lang="es-ES" sz="2000" b="1" dirty="0" smtClean="0">
                <a:solidFill>
                  <a:srgbClr val="FF0000"/>
                </a:solidFill>
                <a:latin typeface="Franklin Gothic Medium Cond" panose="020B0606030402020204" pitchFamily="34" charset="0"/>
              </a:rPr>
              <a:t>6</a:t>
            </a:r>
            <a:r>
              <a:rPr lang="es-ES" sz="2000" b="1" dirty="0">
                <a:solidFill>
                  <a:srgbClr val="FF0000"/>
                </a:solidFill>
                <a:latin typeface="Franklin Gothic Medium Cond" panose="020B0606030402020204" pitchFamily="34" charset="0"/>
              </a:rPr>
              <a:t>. </a:t>
            </a:r>
            <a:r>
              <a:rPr lang="fr-FR" sz="2000" b="1" dirty="0" smtClean="0">
                <a:latin typeface="Franklin Gothic Medium Cond" panose="020B0606030402020204" pitchFamily="34" charset="0"/>
              </a:rPr>
              <a:t>Tu </a:t>
            </a:r>
            <a:r>
              <a:rPr lang="fr-FR" sz="2000" b="1" dirty="0">
                <a:latin typeface="Franklin Gothic Medium Cond" panose="020B0606030402020204" pitchFamily="34" charset="0"/>
              </a:rPr>
              <a:t>ne commettras pas d'acte impur avec ton corps</a:t>
            </a:r>
            <a:endParaRPr lang="es-AR" sz="2000" b="1" dirty="0" smtClean="0">
              <a:latin typeface="Franklin Gothic Medium Cond" panose="020B0606030402020204" pitchFamily="34" charset="0"/>
            </a:endParaRPr>
          </a:p>
          <a:p>
            <a:r>
              <a:rPr lang="es-ES" sz="2000" b="1" dirty="0" smtClean="0">
                <a:solidFill>
                  <a:srgbClr val="FF0000"/>
                </a:solidFill>
                <a:latin typeface="Franklin Gothic Medium Cond" panose="020B0606030402020204" pitchFamily="34" charset="0"/>
              </a:rPr>
              <a:t>7</a:t>
            </a:r>
            <a:r>
              <a:rPr lang="es-ES" sz="2000" b="1" dirty="0">
                <a:solidFill>
                  <a:srgbClr val="FF0000"/>
                </a:solidFill>
                <a:latin typeface="Franklin Gothic Medium Cond" panose="020B0606030402020204" pitchFamily="34" charset="0"/>
              </a:rPr>
              <a:t>. </a:t>
            </a:r>
            <a:r>
              <a:rPr lang="es-ES" sz="2000" b="1" dirty="0" smtClean="0">
                <a:latin typeface="Franklin Gothic Medium Cond" panose="020B0606030402020204" pitchFamily="34" charset="0"/>
              </a:rPr>
              <a:t>Tu </a:t>
            </a:r>
            <a:r>
              <a:rPr lang="es-ES" sz="2000" b="1" dirty="0" err="1">
                <a:latin typeface="Franklin Gothic Medium Cond" panose="020B0606030402020204" pitchFamily="34" charset="0"/>
              </a:rPr>
              <a:t>ne</a:t>
            </a:r>
            <a:r>
              <a:rPr lang="es-ES" sz="2000" b="1" dirty="0">
                <a:latin typeface="Franklin Gothic Medium Cond" panose="020B0606030402020204" pitchFamily="34" charset="0"/>
              </a:rPr>
              <a:t> </a:t>
            </a:r>
            <a:r>
              <a:rPr lang="es-ES" sz="2000" b="1" dirty="0" err="1">
                <a:latin typeface="Franklin Gothic Medium Cond" panose="020B0606030402020204" pitchFamily="34" charset="0"/>
              </a:rPr>
              <a:t>voleras</a:t>
            </a:r>
            <a:r>
              <a:rPr lang="es-ES" sz="2000" b="1" dirty="0">
                <a:latin typeface="Franklin Gothic Medium Cond" panose="020B0606030402020204" pitchFamily="34" charset="0"/>
              </a:rPr>
              <a:t> </a:t>
            </a:r>
            <a:r>
              <a:rPr lang="es-ES" sz="2000" b="1" dirty="0" err="1" smtClean="0">
                <a:latin typeface="Franklin Gothic Medium Cond" panose="020B0606030402020204" pitchFamily="34" charset="0"/>
              </a:rPr>
              <a:t>pas</a:t>
            </a:r>
            <a:endParaRPr lang="es-ES" sz="2000" b="1" dirty="0" smtClean="0">
              <a:solidFill>
                <a:srgbClr val="FF0000"/>
              </a:solidFill>
              <a:latin typeface="Franklin Gothic Medium Cond" panose="020B0606030402020204" pitchFamily="34" charset="0"/>
            </a:endParaRPr>
          </a:p>
          <a:p>
            <a:r>
              <a:rPr lang="es-ES" sz="2000" b="1" dirty="0" smtClean="0">
                <a:solidFill>
                  <a:srgbClr val="FF0000"/>
                </a:solidFill>
                <a:latin typeface="Franklin Gothic Medium Cond" panose="020B0606030402020204" pitchFamily="34" charset="0"/>
              </a:rPr>
              <a:t>8</a:t>
            </a:r>
            <a:r>
              <a:rPr lang="es-ES" sz="2000" b="1" dirty="0">
                <a:solidFill>
                  <a:srgbClr val="FF0000"/>
                </a:solidFill>
                <a:latin typeface="Franklin Gothic Medium Cond" panose="020B0606030402020204" pitchFamily="34" charset="0"/>
              </a:rPr>
              <a:t>. </a:t>
            </a:r>
            <a:r>
              <a:rPr lang="es-ES" sz="2000" b="1" dirty="0" smtClean="0">
                <a:latin typeface="Franklin Gothic Medium Cond" panose="020B0606030402020204" pitchFamily="34" charset="0"/>
              </a:rPr>
              <a:t>Tu </a:t>
            </a:r>
            <a:r>
              <a:rPr lang="es-ES" sz="2000" b="1" dirty="0" err="1">
                <a:latin typeface="Franklin Gothic Medium Cond" panose="020B0606030402020204" pitchFamily="34" charset="0"/>
              </a:rPr>
              <a:t>ne</a:t>
            </a:r>
            <a:r>
              <a:rPr lang="es-ES" sz="2000" b="1" dirty="0">
                <a:latin typeface="Franklin Gothic Medium Cond" panose="020B0606030402020204" pitchFamily="34" charset="0"/>
              </a:rPr>
              <a:t> mentiras </a:t>
            </a:r>
            <a:r>
              <a:rPr lang="es-ES" sz="2000" b="1" dirty="0" err="1" smtClean="0">
                <a:latin typeface="Franklin Gothic Medium Cond" panose="020B0606030402020204" pitchFamily="34" charset="0"/>
              </a:rPr>
              <a:t>pas</a:t>
            </a:r>
            <a:endParaRPr lang="es-ES" sz="2000" b="1" dirty="0" smtClean="0">
              <a:solidFill>
                <a:srgbClr val="FF0000"/>
              </a:solidFill>
              <a:latin typeface="Franklin Gothic Medium Cond" panose="020B0606030402020204" pitchFamily="34" charset="0"/>
            </a:endParaRPr>
          </a:p>
          <a:p>
            <a:r>
              <a:rPr lang="es-ES" sz="2000" b="1" dirty="0" smtClean="0">
                <a:solidFill>
                  <a:srgbClr val="FF0000"/>
                </a:solidFill>
                <a:latin typeface="Franklin Gothic Medium Cond" panose="020B0606030402020204" pitchFamily="34" charset="0"/>
              </a:rPr>
              <a:t>9. </a:t>
            </a:r>
            <a:r>
              <a:rPr lang="fr-FR" sz="2000" b="1" dirty="0" smtClean="0">
                <a:latin typeface="Franklin Gothic Medium Cond" panose="020B0606030402020204" pitchFamily="34" charset="0"/>
              </a:rPr>
              <a:t>Ne </a:t>
            </a:r>
            <a:r>
              <a:rPr lang="fr-FR" sz="2000" b="1" dirty="0">
                <a:latin typeface="Franklin Gothic Medium Cond" panose="020B0606030402020204" pitchFamily="34" charset="0"/>
              </a:rPr>
              <a:t>pas désirer la femme et le mari </a:t>
            </a:r>
            <a:r>
              <a:rPr lang="fr-FR" sz="2000" b="1" dirty="0" smtClean="0">
                <a:latin typeface="Franklin Gothic Medium Cond" panose="020B0606030402020204" pitchFamily="34" charset="0"/>
              </a:rPr>
              <a:t>d'autrui</a:t>
            </a:r>
            <a:endParaRPr lang="es-ES" sz="2000" b="1" dirty="0" smtClean="0">
              <a:solidFill>
                <a:srgbClr val="FF0000"/>
              </a:solidFill>
              <a:latin typeface="Franklin Gothic Medium Cond" panose="020B0606030402020204" pitchFamily="34" charset="0"/>
            </a:endParaRPr>
          </a:p>
          <a:p>
            <a:r>
              <a:rPr lang="es-ES" sz="2000" b="1" dirty="0" smtClean="0">
                <a:solidFill>
                  <a:srgbClr val="FF0000"/>
                </a:solidFill>
                <a:latin typeface="Franklin Gothic Medium Cond" panose="020B0606030402020204" pitchFamily="34" charset="0"/>
              </a:rPr>
              <a:t>10. </a:t>
            </a:r>
            <a:r>
              <a:rPr lang="fr-FR" sz="2000" b="1" dirty="0" smtClean="0">
                <a:latin typeface="Franklin Gothic Medium Cond" panose="020B0606030402020204" pitchFamily="34" charset="0"/>
              </a:rPr>
              <a:t>Ne </a:t>
            </a:r>
            <a:r>
              <a:rPr lang="fr-FR" sz="2000" b="1" dirty="0">
                <a:latin typeface="Franklin Gothic Medium Cond" panose="020B0606030402020204" pitchFamily="34" charset="0"/>
              </a:rPr>
              <a:t>pas envier le bien d'autrui ni être jaloux</a:t>
            </a:r>
            <a:endParaRPr lang="es-AR" sz="2000" b="1" dirty="0">
              <a:latin typeface="Franklin Gothic Medium Cond" panose="020B0606030402020204" pitchFamily="34" charset="0"/>
            </a:endParaRPr>
          </a:p>
        </p:txBody>
      </p:sp>
    </p:spTree>
    <p:extLst>
      <p:ext uri="{BB962C8B-B14F-4D97-AF65-F5344CB8AC3E}">
        <p14:creationId xmlns:p14="http://schemas.microsoft.com/office/powerpoint/2010/main" val="16886950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Effect transition="in" filter="fade">
                                      <p:cBhvr>
                                        <p:cTn id="7" dur="500"/>
                                        <p:tgtEl>
                                          <p:spTgt spid="4">
                                            <p:txEl>
                                              <p:pRg st="3" end="3"/>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Effect transition="in" filter="fade">
                                      <p:cBhvr>
                                        <p:cTn id="11" dur="500"/>
                                        <p:tgtEl>
                                          <p:spTgt spid="5">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
                                            <p:txEl>
                                              <p:pRg st="4" end="4"/>
                                            </p:txEl>
                                          </p:spTgt>
                                        </p:tgtEl>
                                        <p:attrNameLst>
                                          <p:attrName>style.visibility</p:attrName>
                                        </p:attrNameLst>
                                      </p:cBhvr>
                                      <p:to>
                                        <p:strVal val="visible"/>
                                      </p:to>
                                    </p:set>
                                    <p:animEffect transition="in" filter="fade">
                                      <p:cBhvr>
                                        <p:cTn id="16" dur="500"/>
                                        <p:tgtEl>
                                          <p:spTgt spid="4">
                                            <p:txEl>
                                              <p:pRg st="4" end="4"/>
                                            </p:txEl>
                                          </p:spTgt>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5">
                                            <p:txEl>
                                              <p:pRg st="4" end="4"/>
                                            </p:txEl>
                                          </p:spTgt>
                                        </p:tgtEl>
                                        <p:attrNameLst>
                                          <p:attrName>style.visibility</p:attrName>
                                        </p:attrNameLst>
                                      </p:cBhvr>
                                      <p:to>
                                        <p:strVal val="visible"/>
                                      </p:to>
                                    </p:set>
                                    <p:animEffect transition="in" filter="fade">
                                      <p:cBhvr>
                                        <p:cTn id="20" dur="500"/>
                                        <p:tgtEl>
                                          <p:spTgt spid="5">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animEffect transition="in" filter="fade">
                                      <p:cBhvr>
                                        <p:cTn id="25" dur="500"/>
                                        <p:tgtEl>
                                          <p:spTgt spid="4">
                                            <p:txEl>
                                              <p:pRg st="6" end="6"/>
                                            </p:txEl>
                                          </p:spTgt>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5">
                                            <p:txEl>
                                              <p:pRg st="5" end="5"/>
                                            </p:txEl>
                                          </p:spTgt>
                                        </p:tgtEl>
                                        <p:attrNameLst>
                                          <p:attrName>style.visibility</p:attrName>
                                        </p:attrNameLst>
                                      </p:cBhvr>
                                      <p:to>
                                        <p:strVal val="visible"/>
                                      </p:to>
                                    </p:set>
                                    <p:animEffect transition="in" filter="fade">
                                      <p:cBhvr>
                                        <p:cTn id="29" dur="500"/>
                                        <p:tgtEl>
                                          <p:spTgt spid="5">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4">
                                            <p:txEl>
                                              <p:pRg st="7" end="7"/>
                                            </p:txEl>
                                          </p:spTgt>
                                        </p:tgtEl>
                                        <p:attrNameLst>
                                          <p:attrName>style.visibility</p:attrName>
                                        </p:attrNameLst>
                                      </p:cBhvr>
                                      <p:to>
                                        <p:strVal val="visible"/>
                                      </p:to>
                                    </p:set>
                                    <p:animEffect transition="in" filter="fade">
                                      <p:cBhvr>
                                        <p:cTn id="34" dur="500"/>
                                        <p:tgtEl>
                                          <p:spTgt spid="4">
                                            <p:txEl>
                                              <p:pRg st="7" end="7"/>
                                            </p:txEl>
                                          </p:spTgt>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5">
                                            <p:txEl>
                                              <p:pRg st="6" end="6"/>
                                            </p:txEl>
                                          </p:spTgt>
                                        </p:tgtEl>
                                        <p:attrNameLst>
                                          <p:attrName>style.visibility</p:attrName>
                                        </p:attrNameLst>
                                      </p:cBhvr>
                                      <p:to>
                                        <p:strVal val="visible"/>
                                      </p:to>
                                    </p:set>
                                    <p:animEffect transition="in" filter="fade">
                                      <p:cBhvr>
                                        <p:cTn id="38" dur="500"/>
                                        <p:tgtEl>
                                          <p:spTgt spid="5">
                                            <p:txEl>
                                              <p:pRg st="6" end="6"/>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
                                            <p:txEl>
                                              <p:pRg st="8" end="8"/>
                                            </p:txEl>
                                          </p:spTgt>
                                        </p:tgtEl>
                                        <p:attrNameLst>
                                          <p:attrName>style.visibility</p:attrName>
                                        </p:attrNameLst>
                                      </p:cBhvr>
                                      <p:to>
                                        <p:strVal val="visible"/>
                                      </p:to>
                                    </p:set>
                                    <p:animEffect transition="in" filter="fade">
                                      <p:cBhvr>
                                        <p:cTn id="43" dur="500"/>
                                        <p:tgtEl>
                                          <p:spTgt spid="4">
                                            <p:txEl>
                                              <p:pRg st="8" end="8"/>
                                            </p:txEl>
                                          </p:spTgt>
                                        </p:tgtEl>
                                      </p:cBhvr>
                                    </p:animEffect>
                                  </p:childTnLst>
                                </p:cTn>
                              </p:par>
                            </p:childTnLst>
                          </p:cTn>
                        </p:par>
                        <p:par>
                          <p:cTn id="44" fill="hold">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5">
                                            <p:txEl>
                                              <p:pRg st="7" end="7"/>
                                            </p:txEl>
                                          </p:spTgt>
                                        </p:tgtEl>
                                        <p:attrNameLst>
                                          <p:attrName>style.visibility</p:attrName>
                                        </p:attrNameLst>
                                      </p:cBhvr>
                                      <p:to>
                                        <p:strVal val="visible"/>
                                      </p:to>
                                    </p:set>
                                    <p:animEffect transition="in" filter="fade">
                                      <p:cBhvr>
                                        <p:cTn id="47" dur="500"/>
                                        <p:tgtEl>
                                          <p:spTgt spid="5">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
                                            <p:txEl>
                                              <p:pRg st="9" end="9"/>
                                            </p:txEl>
                                          </p:spTgt>
                                        </p:tgtEl>
                                        <p:attrNameLst>
                                          <p:attrName>style.visibility</p:attrName>
                                        </p:attrNameLst>
                                      </p:cBhvr>
                                      <p:to>
                                        <p:strVal val="visible"/>
                                      </p:to>
                                    </p:set>
                                    <p:animEffect transition="in" filter="fade">
                                      <p:cBhvr>
                                        <p:cTn id="52" dur="500"/>
                                        <p:tgtEl>
                                          <p:spTgt spid="4">
                                            <p:txEl>
                                              <p:pRg st="9" end="9"/>
                                            </p:txEl>
                                          </p:spTgt>
                                        </p:tgtEl>
                                      </p:cBhvr>
                                    </p:animEffect>
                                  </p:childTnLst>
                                </p:cTn>
                              </p:par>
                            </p:childTnLst>
                          </p:cTn>
                        </p:par>
                        <p:par>
                          <p:cTn id="53" fill="hold">
                            <p:stCondLst>
                              <p:cond delay="500"/>
                            </p:stCondLst>
                            <p:childTnLst>
                              <p:par>
                                <p:cTn id="54" presetID="10" presetClass="entr" presetSubtype="0" fill="hold" grpId="0" nodeType="afterEffect">
                                  <p:stCondLst>
                                    <p:cond delay="0"/>
                                  </p:stCondLst>
                                  <p:childTnLst>
                                    <p:set>
                                      <p:cBhvr>
                                        <p:cTn id="55" dur="1" fill="hold">
                                          <p:stCondLst>
                                            <p:cond delay="0"/>
                                          </p:stCondLst>
                                        </p:cTn>
                                        <p:tgtEl>
                                          <p:spTgt spid="5">
                                            <p:txEl>
                                              <p:pRg st="8" end="8"/>
                                            </p:txEl>
                                          </p:spTgt>
                                        </p:tgtEl>
                                        <p:attrNameLst>
                                          <p:attrName>style.visibility</p:attrName>
                                        </p:attrNameLst>
                                      </p:cBhvr>
                                      <p:to>
                                        <p:strVal val="visible"/>
                                      </p:to>
                                    </p:set>
                                    <p:animEffect transition="in" filter="fade">
                                      <p:cBhvr>
                                        <p:cTn id="56" dur="500"/>
                                        <p:tgtEl>
                                          <p:spTgt spid="5">
                                            <p:txEl>
                                              <p:pRg st="8" end="8"/>
                                            </p:txEl>
                                          </p:spTgt>
                                        </p:tgtEl>
                                      </p:cBhvr>
                                    </p:animEffect>
                                  </p:childTnLst>
                                </p:cTn>
                              </p:par>
                            </p:childTnLst>
                          </p:cTn>
                        </p:par>
                        <p:par>
                          <p:cTn id="57" fill="hold">
                            <p:stCondLst>
                              <p:cond delay="1000"/>
                            </p:stCondLst>
                            <p:childTnLst>
                              <p:par>
                                <p:cTn id="58" presetID="22" presetClass="entr" presetSubtype="1" fill="hold" nodeType="after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wipe(up)">
                                      <p:cBhvr>
                                        <p:cTn id="6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5" grpId="0" uiExpand="1"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J:\Mis Docs\_Multimedia IMS\Curso Biblico PPS\Tema 12\tema 12 subs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23554" name="Picture 2" descr="J:\Mis Docs\_Multimedia IMS\Curso Biblico PPS\Tema 12\LE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3485" y="1188616"/>
            <a:ext cx="5132388" cy="5192712"/>
          </a:xfrm>
          <a:prstGeom prst="rect">
            <a:avLst/>
          </a:prstGeom>
          <a:ln>
            <a:noFill/>
          </a:ln>
          <a:effectLst>
            <a:outerShdw blurRad="292100" dist="139700" dir="2700000" algn="tl" rotWithShape="0">
              <a:srgbClr val="333333">
                <a:alpha val="65000"/>
              </a:srgbClr>
            </a:outerShdw>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3" name="2 Rectángulo"/>
          <p:cNvSpPr/>
          <p:nvPr/>
        </p:nvSpPr>
        <p:spPr>
          <a:xfrm>
            <a:off x="169189" y="728700"/>
            <a:ext cx="8820980" cy="1107996"/>
          </a:xfrm>
          <a:prstGeom prst="rect">
            <a:avLst/>
          </a:prstGeom>
          <a:noFill/>
        </p:spPr>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s-ES" sz="6600" b="1" dirty="0" smtClean="0">
                <a:ln w="38100" cap="rnd" cmpd="sng">
                  <a:solidFill>
                    <a:srgbClr val="FFC000"/>
                  </a:solidFill>
                  <a:prstDash val="solid"/>
                  <a:round/>
                </a:ln>
                <a:effectLst>
                  <a:outerShdw blurRad="127000" dist="101600" dir="2700000" algn="tl" rotWithShape="0">
                    <a:prstClr val="black">
                      <a:alpha val="60000"/>
                    </a:prstClr>
                  </a:outerShdw>
                </a:effectLst>
                <a:latin typeface="Swis721 Hv BT" panose="020B0804020202020204" pitchFamily="34" charset="0"/>
                <a:ea typeface="Adobe Gothic Std B" pitchFamily="34" charset="-128"/>
              </a:rPr>
              <a:t>CONCLUSION</a:t>
            </a:r>
            <a:endParaRPr lang="es-ES" sz="6600" b="1" dirty="0">
              <a:ln w="38100" cap="rnd" cmpd="sng">
                <a:solidFill>
                  <a:srgbClr val="FFC000"/>
                </a:solidFill>
                <a:prstDash val="solid"/>
                <a:round/>
              </a:ln>
              <a:effectLst>
                <a:outerShdw blurRad="127000" dist="101600" dir="2700000" algn="tl" rotWithShape="0">
                  <a:prstClr val="black">
                    <a:alpha val="60000"/>
                  </a:prstClr>
                </a:outerShdw>
              </a:effectLst>
              <a:latin typeface="Swis721 Hv BT" panose="020B0804020202020204" pitchFamily="34" charset="0"/>
              <a:ea typeface="Adobe Gothic Std B" pitchFamily="34" charset="-128"/>
            </a:endParaRPr>
          </a:p>
        </p:txBody>
      </p:sp>
      <p:sp>
        <p:nvSpPr>
          <p:cNvPr id="2" name="1 CuadroTexto"/>
          <p:cNvSpPr txBox="1"/>
          <p:nvPr/>
        </p:nvSpPr>
        <p:spPr>
          <a:xfrm>
            <a:off x="2013485" y="2790287"/>
            <a:ext cx="2566194" cy="2585323"/>
          </a:xfrm>
          <a:prstGeom prst="rect">
            <a:avLst/>
          </a:prstGeom>
          <a:noFill/>
        </p:spPr>
        <p:txBody>
          <a:bodyPr wrap="square" rtlCol="0">
            <a:spAutoFit/>
          </a:bodyPr>
          <a:lstStyle/>
          <a:p>
            <a:pPr algn="ctr"/>
            <a:r>
              <a:rPr lang="es-ES" sz="5400" dirty="0" smtClean="0">
                <a:ln w="19050">
                  <a:solidFill>
                    <a:srgbClr val="FFC000"/>
                  </a:solidFill>
                </a:ln>
                <a:latin typeface="Tekton Pro" pitchFamily="34" charset="0"/>
              </a:rPr>
              <a:t>AMOUR </a:t>
            </a:r>
          </a:p>
          <a:p>
            <a:pPr algn="ctr"/>
            <a:r>
              <a:rPr lang="es-ES" sz="5400" dirty="0" smtClean="0">
                <a:ln w="19050">
                  <a:solidFill>
                    <a:srgbClr val="FFC000"/>
                  </a:solidFill>
                </a:ln>
                <a:latin typeface="Tekton Pro" pitchFamily="34" charset="0"/>
              </a:rPr>
              <a:t>À </a:t>
            </a:r>
            <a:endParaRPr lang="es-ES" sz="5400" dirty="0">
              <a:ln w="19050">
                <a:solidFill>
                  <a:srgbClr val="FFC000"/>
                </a:solidFill>
              </a:ln>
              <a:latin typeface="Tekton Pro" pitchFamily="34" charset="0"/>
            </a:endParaRPr>
          </a:p>
          <a:p>
            <a:pPr algn="ctr"/>
            <a:r>
              <a:rPr lang="es-ES" sz="5400" dirty="0" smtClean="0">
                <a:ln w="19050">
                  <a:solidFill>
                    <a:srgbClr val="FFC000"/>
                  </a:solidFill>
                </a:ln>
                <a:latin typeface="Tekton Pro" pitchFamily="34" charset="0"/>
              </a:rPr>
              <a:t>DIEU</a:t>
            </a:r>
            <a:endParaRPr lang="es-ES" sz="5400" dirty="0">
              <a:ln w="19050">
                <a:solidFill>
                  <a:srgbClr val="FFC000"/>
                </a:solidFill>
              </a:ln>
              <a:latin typeface="Tekton Pro" pitchFamily="34" charset="0"/>
            </a:endParaRPr>
          </a:p>
        </p:txBody>
      </p:sp>
      <p:sp>
        <p:nvSpPr>
          <p:cNvPr id="7" name="6 CuadroTexto"/>
          <p:cNvSpPr txBox="1"/>
          <p:nvPr/>
        </p:nvSpPr>
        <p:spPr>
          <a:xfrm>
            <a:off x="4579679" y="2790287"/>
            <a:ext cx="2566194" cy="1754326"/>
          </a:xfrm>
          <a:prstGeom prst="rect">
            <a:avLst/>
          </a:prstGeom>
          <a:noFill/>
        </p:spPr>
        <p:txBody>
          <a:bodyPr wrap="square" rtlCol="0">
            <a:spAutoFit/>
          </a:bodyPr>
          <a:lstStyle/>
          <a:p>
            <a:pPr algn="ctr"/>
            <a:r>
              <a:rPr lang="es-ES" sz="3600" dirty="0">
                <a:ln w="19050">
                  <a:solidFill>
                    <a:srgbClr val="FFC000"/>
                  </a:solidFill>
                </a:ln>
                <a:latin typeface="Tekton Pro" pitchFamily="34" charset="0"/>
              </a:rPr>
              <a:t>AIMEZ </a:t>
            </a:r>
            <a:endParaRPr lang="es-ES" sz="3600" dirty="0" smtClean="0">
              <a:ln w="19050">
                <a:solidFill>
                  <a:srgbClr val="FFC000"/>
                </a:solidFill>
              </a:ln>
              <a:latin typeface="Tekton Pro" pitchFamily="34" charset="0"/>
            </a:endParaRPr>
          </a:p>
          <a:p>
            <a:pPr algn="ctr"/>
            <a:r>
              <a:rPr lang="es-ES" sz="3600" dirty="0" smtClean="0">
                <a:ln w="19050">
                  <a:solidFill>
                    <a:srgbClr val="FFC000"/>
                  </a:solidFill>
                </a:ln>
                <a:latin typeface="Tekton Pro" pitchFamily="34" charset="0"/>
              </a:rPr>
              <a:t>LE </a:t>
            </a:r>
            <a:r>
              <a:rPr lang="es-ES" sz="3600" dirty="0">
                <a:ln w="19050">
                  <a:solidFill>
                    <a:srgbClr val="FFC000"/>
                  </a:solidFill>
                </a:ln>
                <a:latin typeface="Tekton Pro" pitchFamily="34" charset="0"/>
              </a:rPr>
              <a:t>VOISINAGE</a:t>
            </a:r>
            <a:endParaRPr lang="es-ES" sz="2800" dirty="0">
              <a:ln w="19050">
                <a:solidFill>
                  <a:srgbClr val="FFC000"/>
                </a:solidFill>
              </a:ln>
              <a:latin typeface="Tekton Pro" pitchFamily="34" charset="0"/>
            </a:endParaRPr>
          </a:p>
        </p:txBody>
      </p:sp>
      <p:pic>
        <p:nvPicPr>
          <p:cNvPr id="8"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211612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3554"/>
                                        </p:tgtEl>
                                        <p:attrNameLst>
                                          <p:attrName>style.visibility</p:attrName>
                                        </p:attrNameLst>
                                      </p:cBhvr>
                                      <p:to>
                                        <p:strVal val="visible"/>
                                      </p:to>
                                    </p:set>
                                    <p:animEffect transition="in" filter="fade">
                                      <p:cBhvr>
                                        <p:cTn id="11" dur="1000"/>
                                        <p:tgtEl>
                                          <p:spTgt spid="23554"/>
                                        </p:tgtEl>
                                      </p:cBhvr>
                                    </p:animEffect>
                                    <p:anim calcmode="lin" valueType="num">
                                      <p:cBhvr>
                                        <p:cTn id="12" dur="1000" fill="hold"/>
                                        <p:tgtEl>
                                          <p:spTgt spid="23554"/>
                                        </p:tgtEl>
                                        <p:attrNameLst>
                                          <p:attrName>ppt_x</p:attrName>
                                        </p:attrNameLst>
                                      </p:cBhvr>
                                      <p:tavLst>
                                        <p:tav tm="0">
                                          <p:val>
                                            <p:strVal val="#ppt_x"/>
                                          </p:val>
                                        </p:tav>
                                        <p:tav tm="100000">
                                          <p:val>
                                            <p:strVal val="#ppt_x"/>
                                          </p:val>
                                        </p:tav>
                                      </p:tavLst>
                                    </p:anim>
                                    <p:anim calcmode="lin" valueType="num">
                                      <p:cBhvr>
                                        <p:cTn id="13" dur="1000" fill="hold"/>
                                        <p:tgtEl>
                                          <p:spTgt spid="23554"/>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par>
                          <p:cTn id="18" fill="hold">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par>
                          <p:cTn id="22" fill="hold">
                            <p:stCondLst>
                              <p:cond delay="2500"/>
                            </p:stCondLst>
                            <p:childTnLst>
                              <p:par>
                                <p:cTn id="23" presetID="22" presetClass="entr" presetSubtype="1"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up)">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7"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J:\Mis Docs\_Multimedia IMS\Curso Biblico PPS\Tema 12\tema 12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414"/>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215516" y="2065005"/>
            <a:ext cx="8784976" cy="2552127"/>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pPr algn="ctr"/>
            <a:r>
              <a:rPr lang="fr-FR" sz="60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Mais, comment pouvons-nous obéir à Dieu quand nous sommes si faibles ? </a:t>
            </a:r>
            <a:endParaRPr lang="es-ES" sz="60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312050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500"/>
                                        <p:tgtEl>
                                          <p:spTgt spid="4"/>
                                        </p:tgtEl>
                                      </p:cBhvr>
                                    </p:animEffect>
                                  </p:childTnLst>
                                </p:cTn>
                              </p:par>
                            </p:childTnLst>
                          </p:cTn>
                        </p:par>
                        <p:par>
                          <p:cTn id="8" fill="hold">
                            <p:stCondLst>
                              <p:cond delay="15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J:\Mis Docs\_Multimedia IMS\Curso Biblico PPS\Tema 12\tema 12 braz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8" y="-3886"/>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180020" y="1410976"/>
            <a:ext cx="5292080" cy="457430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FFC000"/>
              </a:contourClr>
            </a:sp3d>
          </a:bodyPr>
          <a:lstStyle/>
          <a:p>
            <a:r>
              <a:rPr lang="fr-FR" sz="36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car c'est Dieu qui produit en vous le vouloir et le faire, selon son bon plaisir. »</a:t>
            </a:r>
          </a:p>
          <a:p>
            <a:endParaRPr lang="es-ES" sz="14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a:p>
            <a:r>
              <a:rPr lang="fr-FR" sz="36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Je puis tout par celui qui me fortifie. »</a:t>
            </a:r>
          </a:p>
        </p:txBody>
      </p:sp>
      <p:sp>
        <p:nvSpPr>
          <p:cNvPr id="5" name="4 Rectángulo"/>
          <p:cNvSpPr/>
          <p:nvPr/>
        </p:nvSpPr>
        <p:spPr>
          <a:xfrm>
            <a:off x="258391" y="215933"/>
            <a:ext cx="5616624" cy="584775"/>
          </a:xfrm>
          <a:prstGeom prst="rect">
            <a:avLst/>
          </a:prstGeom>
        </p:spPr>
        <p:txBody>
          <a:bodyPr wrap="square">
            <a:spAutoFit/>
            <a:scene3d>
              <a:camera prst="orthographicFront"/>
              <a:lightRig rig="soft" dir="tl">
                <a:rot lat="0" lon="0" rev="0"/>
              </a:lightRig>
            </a:scene3d>
            <a:sp3d contourW="25400" prstMaterial="matte">
              <a:bevelT w="25400" h="55880" prst="artDeco"/>
              <a:contourClr>
                <a:srgbClr val="FFC000"/>
              </a:contourClr>
            </a:sp3d>
          </a:bodyPr>
          <a:lstStyle/>
          <a:p>
            <a:r>
              <a:rPr lang="es-ES" sz="3200" b="1" spc="50" dirty="0" err="1">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cs typeface="Consolas" pitchFamily="49" charset="0"/>
              </a:rPr>
              <a:t>Philippiens</a:t>
            </a:r>
            <a:r>
              <a:rPr lang="es-ES" sz="3200" b="1" spc="50" dirty="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cs typeface="Consolas" pitchFamily="49" charset="0"/>
              </a:rPr>
              <a:t> </a:t>
            </a:r>
            <a:r>
              <a:rPr lang="es-ES" sz="3200" b="1" spc="50" dirty="0" smtClean="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cs typeface="Consolas" pitchFamily="49" charset="0"/>
              </a:rPr>
              <a:t>2 : 13 ; 4 : 13</a:t>
            </a:r>
            <a:endParaRPr lang="es-ES" sz="3200" b="1" spc="50" dirty="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endParaRP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71751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4000"/>
                                        <p:tgtEl>
                                          <p:spTgt spid="4"/>
                                        </p:tgtEl>
                                      </p:cBhvr>
                                    </p:animEffect>
                                  </p:childTnLst>
                                </p:cTn>
                              </p:par>
                            </p:childTnLst>
                          </p:cTn>
                        </p:par>
                        <p:par>
                          <p:cTn id="12" fill="hold">
                            <p:stCondLst>
                              <p:cond delay="4500"/>
                            </p:stCondLst>
                            <p:childTnLst>
                              <p:par>
                                <p:cTn id="13" presetID="22" presetClass="entr" presetSubtype="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J:\Mis Docs\_Multimedia IMS\Curso Biblico PPS\Tema 12\tema 12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414"/>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215516" y="1664804"/>
            <a:ext cx="8784976" cy="2552127"/>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pPr algn="ctr"/>
            <a:r>
              <a:rPr lang="fr-FR" sz="60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Pouvons-nous obtenir le ciel par nos œuvres d’obéissance ? </a:t>
            </a:r>
            <a:endParaRPr lang="fr-FR" sz="6000" b="1" dirty="0" smtClean="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endParaRPr>
          </a:p>
          <a:p>
            <a:pPr algn="ctr"/>
            <a:r>
              <a:rPr lang="fr-FR" sz="6000" b="1" dirty="0" smtClean="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Quel </a:t>
            </a:r>
            <a:r>
              <a:rPr lang="fr-FR" sz="60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est l’objectif de la loi </a:t>
            </a:r>
            <a:r>
              <a:rPr lang="fr-FR" sz="6000" b="1" dirty="0" smtClean="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
            </a:r>
            <a:br>
              <a:rPr lang="fr-FR" sz="6000" b="1" dirty="0" smtClean="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br>
            <a:r>
              <a:rPr lang="fr-FR" sz="6000" b="1" dirty="0" smtClean="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de </a:t>
            </a:r>
            <a:r>
              <a:rPr lang="fr-FR" sz="60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Dieu ? </a:t>
            </a:r>
            <a:endParaRPr lang="es-ES" sz="60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26366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500"/>
                                        <p:tgtEl>
                                          <p:spTgt spid="4"/>
                                        </p:tgtEl>
                                      </p:cBhvr>
                                    </p:animEffect>
                                  </p:childTnLst>
                                </p:cTn>
                              </p:par>
                            </p:childTnLst>
                          </p:cTn>
                        </p:par>
                        <p:par>
                          <p:cTn id="8" fill="hold">
                            <p:stCondLst>
                              <p:cond delay="15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J:\Mis Docs\_Multimedia IMS\Curso Biblico PPS\Tema 12\tema 12 graci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 y="-28803"/>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507" y="1158948"/>
            <a:ext cx="5760640" cy="457430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FFC000"/>
              </a:contourClr>
            </a:sp3d>
          </a:bodyPr>
          <a:lstStyle/>
          <a:p>
            <a:r>
              <a:rPr lang="fr-FR"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a:t>
            </a:r>
            <a:r>
              <a:rPr lang="fr-FR" sz="32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 </a:t>
            </a:r>
            <a:r>
              <a:rPr lang="fr-FR"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ils sont </a:t>
            </a:r>
            <a:r>
              <a:rPr lang="fr-FR" sz="3200" b="1" i="1" spc="50" dirty="0">
                <a:ln w="11430">
                  <a:noFill/>
                </a:ln>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gratuitement justifiés </a:t>
            </a:r>
            <a:r>
              <a:rPr lang="fr-FR"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par sa grâce, par le moyen de la rédemption qui est en Jésus Christ. »</a:t>
            </a:r>
          </a:p>
          <a:p>
            <a:endParaRPr lang="es-ES" sz="12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a:p>
            <a:r>
              <a:rPr lang="fr-FR" sz="32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Car </a:t>
            </a:r>
            <a:r>
              <a:rPr lang="fr-FR"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nul ne sera justifié devant lui par les </a:t>
            </a:r>
            <a:r>
              <a:rPr lang="fr-FR"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oeuvres</a:t>
            </a:r>
            <a:r>
              <a:rPr lang="fr-FR"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de la loi, puisque c'est </a:t>
            </a:r>
            <a:r>
              <a:rPr lang="fr-FR" sz="3200" b="1" i="1" spc="50" dirty="0">
                <a:ln w="11430">
                  <a:noFill/>
                </a:ln>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par la loi que vient la connaissance du péché</a:t>
            </a:r>
            <a:r>
              <a:rPr lang="fr-FR" sz="32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endParaRPr lang="es-ES" sz="12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5" name="4 Rectángulo"/>
          <p:cNvSpPr/>
          <p:nvPr/>
        </p:nvSpPr>
        <p:spPr>
          <a:xfrm>
            <a:off x="258391" y="215933"/>
            <a:ext cx="5616624" cy="584775"/>
          </a:xfrm>
          <a:prstGeom prst="rect">
            <a:avLst/>
          </a:prstGeom>
        </p:spPr>
        <p:txBody>
          <a:bodyPr wrap="square">
            <a:spAutoFit/>
            <a:scene3d>
              <a:camera prst="orthographicFront"/>
              <a:lightRig rig="soft" dir="tl">
                <a:rot lat="0" lon="0" rev="0"/>
              </a:lightRig>
            </a:scene3d>
            <a:sp3d contourW="25400" prstMaterial="matte">
              <a:bevelT w="25400" h="55880" prst="artDeco"/>
              <a:contourClr>
                <a:srgbClr val="FFC000"/>
              </a:contourClr>
            </a:sp3d>
          </a:bodyPr>
          <a:lstStyle/>
          <a:p>
            <a:r>
              <a:rPr lang="es-ES" sz="3200" b="1" spc="50" dirty="0" err="1">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cs typeface="Consolas" pitchFamily="49" charset="0"/>
              </a:rPr>
              <a:t>Romains</a:t>
            </a:r>
            <a:r>
              <a:rPr lang="es-ES" sz="3200" b="1" spc="50" dirty="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cs typeface="Consolas" pitchFamily="49" charset="0"/>
              </a:rPr>
              <a:t> </a:t>
            </a:r>
            <a:r>
              <a:rPr lang="es-ES" sz="3200" b="1" spc="50" dirty="0" smtClean="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cs typeface="Consolas" pitchFamily="49" charset="0"/>
              </a:rPr>
              <a:t>3 : 24, 20</a:t>
            </a:r>
            <a:endParaRPr lang="es-ES" sz="3200" b="1" spc="50" dirty="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endParaRP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24639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4000"/>
                                        <p:tgtEl>
                                          <p:spTgt spid="4"/>
                                        </p:tgtEl>
                                      </p:cBhvr>
                                    </p:animEffect>
                                  </p:childTnLst>
                                </p:cTn>
                              </p:par>
                            </p:childTnLst>
                          </p:cTn>
                        </p:par>
                        <p:par>
                          <p:cTn id="12" fill="hold">
                            <p:stCondLst>
                              <p:cond delay="4500"/>
                            </p:stCondLst>
                            <p:childTnLst>
                              <p:par>
                                <p:cTn id="13" presetID="22" presetClass="entr" presetSubtype="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J:\Mis Docs\_Multimedia IMS\Curso Biblico PPS\Tema 12\tema 12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414"/>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143508" y="1988840"/>
            <a:ext cx="8784976" cy="2552127"/>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pPr algn="ctr"/>
            <a:r>
              <a:rPr lang="fr-FR" sz="48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Si nous disons avec l’apôtre Paul </a:t>
            </a:r>
            <a:r>
              <a:rPr lang="fr-FR" sz="4800" b="1" dirty="0" smtClean="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 : </a:t>
            </a:r>
            <a:br>
              <a:rPr lang="fr-FR" sz="4800" b="1" dirty="0" smtClean="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br>
            <a:r>
              <a:rPr lang="fr-FR" sz="4800" b="1" dirty="0" smtClean="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 </a:t>
            </a:r>
            <a:r>
              <a:rPr lang="fr-FR" sz="48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Seigneur, que veux-tu que je fasse ? » </a:t>
            </a:r>
            <a:r>
              <a:rPr lang="fr-FR" sz="4800" b="1" dirty="0" smtClean="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et </a:t>
            </a:r>
            <a:r>
              <a:rPr lang="fr-FR" sz="48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nous choisissons d’obéir aux commandements de Dieu, </a:t>
            </a:r>
            <a:r>
              <a:rPr lang="fr-FR" sz="4800" b="1" dirty="0" smtClean="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
            </a:r>
            <a:br>
              <a:rPr lang="fr-FR" sz="4800" b="1" dirty="0" smtClean="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br>
            <a:r>
              <a:rPr lang="fr-FR" sz="4800" b="1" dirty="0" smtClean="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que </a:t>
            </a:r>
            <a:r>
              <a:rPr lang="fr-FR" sz="48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recevrons-nous ?</a:t>
            </a:r>
            <a:endParaRPr lang="es-ES" sz="48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endParaRPr>
          </a:p>
        </p:txBody>
      </p:sp>
    </p:spTree>
    <p:extLst>
      <p:ext uri="{BB962C8B-B14F-4D97-AF65-F5344CB8AC3E}">
        <p14:creationId xmlns:p14="http://schemas.microsoft.com/office/powerpoint/2010/main" val="6352497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500"/>
                                        <p:tgtEl>
                                          <p:spTgt spid="4"/>
                                        </p:tgtEl>
                                      </p:cBhvr>
                                    </p:animEffect>
                                  </p:childTnLst>
                                </p:cTn>
                              </p:par>
                            </p:childTnLst>
                          </p:cTn>
                        </p:par>
                        <p:par>
                          <p:cTn id="8" fill="hold">
                            <p:stCondLst>
                              <p:cond delay="15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J:\Mis Docs\_Multimedia IMS\Curso Biblico PPS\Tema 12\tema 12 caden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5152"/>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
          <p:cNvSpPr>
            <a:spLocks noChangeArrowheads="1"/>
          </p:cNvSpPr>
          <p:nvPr/>
        </p:nvSpPr>
        <p:spPr bwMode="auto">
          <a:xfrm>
            <a:off x="0" y="4617132"/>
            <a:ext cx="6192180" cy="75608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pPr algn="ctr"/>
            <a:r>
              <a:rPr lang="es-ES" sz="6000" b="1" dirty="0" err="1">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Seulement</a:t>
            </a:r>
            <a:r>
              <a:rPr lang="es-ES" sz="60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 un……</a:t>
            </a:r>
            <a:endParaRPr lang="en-US" sz="6000" b="1" u="none"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07622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500"/>
                                        <p:tgtEl>
                                          <p:spTgt spid="9"/>
                                        </p:tgtEl>
                                      </p:cBhvr>
                                    </p:animEffect>
                                  </p:childTnLst>
                                </p:cTn>
                              </p:par>
                            </p:childTnLst>
                          </p:cTn>
                        </p:par>
                        <p:par>
                          <p:cTn id="8" fill="hold">
                            <p:stCondLst>
                              <p:cond delay="1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J:\Mis Docs\_Multimedia IMS\Curso Biblico PPS\Tema 12\tema 12 ayud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107504" y="1338968"/>
            <a:ext cx="6084676" cy="457430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FFC000"/>
              </a:contourClr>
            </a:sp3d>
          </a:bodyPr>
          <a:lstStyle/>
          <a:p>
            <a:r>
              <a:rPr lang="fr-FR"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Si tu obéis à la voix de l'Éternel, ton Dieu, en observant et en mettant en pratique tous ses commandements que je te prescris aujourd'hui, l'Éternel, ton Dieu, te donnera la supériorité sur toutes les nations de la terre.</a:t>
            </a:r>
          </a:p>
          <a:p>
            <a:r>
              <a:rPr lang="fr-FR"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Voici toutes les </a:t>
            </a:r>
            <a:r>
              <a:rPr lang="fr-FR" sz="2800" b="1" i="1" spc="50" dirty="0">
                <a:ln w="11430">
                  <a:noFill/>
                </a:ln>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bénédictions </a:t>
            </a:r>
            <a:r>
              <a:rPr lang="fr-FR"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qui se répandront sur toi et qui seront ton partage, lorsque tu obéiras à la voix de l'Éternel, ton </a:t>
            </a:r>
            <a:r>
              <a:rPr lang="fr-FR" sz="28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Dieu.</a:t>
            </a:r>
            <a:r>
              <a:rPr lang="fr-FR"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p>
        </p:txBody>
      </p:sp>
      <p:sp>
        <p:nvSpPr>
          <p:cNvPr id="5" name="4 Rectángulo"/>
          <p:cNvSpPr/>
          <p:nvPr/>
        </p:nvSpPr>
        <p:spPr>
          <a:xfrm>
            <a:off x="258391" y="215933"/>
            <a:ext cx="5616624" cy="584775"/>
          </a:xfrm>
          <a:prstGeom prst="rect">
            <a:avLst/>
          </a:prstGeom>
        </p:spPr>
        <p:txBody>
          <a:bodyPr wrap="square">
            <a:spAutoFit/>
            <a:scene3d>
              <a:camera prst="orthographicFront"/>
              <a:lightRig rig="soft" dir="tl">
                <a:rot lat="0" lon="0" rev="0"/>
              </a:lightRig>
            </a:scene3d>
            <a:sp3d contourW="25400" prstMaterial="matte">
              <a:bevelT w="25400" h="55880" prst="artDeco"/>
              <a:contourClr>
                <a:srgbClr val="FFC000"/>
              </a:contourClr>
            </a:sp3d>
          </a:bodyPr>
          <a:lstStyle/>
          <a:p>
            <a:r>
              <a:rPr lang="es-ES" sz="3200" b="1" spc="50" dirty="0" err="1" smtClean="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cs typeface="Consolas" pitchFamily="49" charset="0"/>
              </a:rPr>
              <a:t>Deutéronome</a:t>
            </a:r>
            <a:r>
              <a:rPr lang="es-ES" sz="3200" b="1" spc="50" dirty="0" smtClean="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cs typeface="Consolas" pitchFamily="49" charset="0"/>
              </a:rPr>
              <a:t> 28 : 1-2</a:t>
            </a:r>
            <a:endParaRPr lang="es-ES" sz="3200" b="1" spc="50" dirty="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endParaRP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66766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4000"/>
                                        <p:tgtEl>
                                          <p:spTgt spid="4"/>
                                        </p:tgtEl>
                                      </p:cBhvr>
                                    </p:animEffect>
                                  </p:childTnLst>
                                </p:cTn>
                              </p:par>
                            </p:childTnLst>
                          </p:cTn>
                        </p:par>
                        <p:par>
                          <p:cTn id="12" fill="hold">
                            <p:stCondLst>
                              <p:cond delay="4500"/>
                            </p:stCondLst>
                            <p:childTnLst>
                              <p:par>
                                <p:cTn id="13" presetID="22" presetClass="entr" presetSubtype="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J:\Mis Docs\_Multimedia IMS\Curso Biblico PPS\Tema 12\tema 12 ayud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0" y="1446980"/>
            <a:ext cx="7884368" cy="457430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FFC000"/>
              </a:contourClr>
            </a:sp3d>
          </a:bodyPr>
          <a:lstStyle/>
          <a:p>
            <a:r>
              <a:rPr lang="fr-FR"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Tu seras pour l'Éternel un peuple saint, comme il te l'a juré, lorsque tu observeras les commandements de l'Éternel, ton Dieu, et que tu marcheras dans ses voies. »</a:t>
            </a:r>
          </a:p>
          <a:p>
            <a:r>
              <a:rPr lang="fr-FR" sz="28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L'Éternel fera de toi la tête et non la queue, tu seras toujours en haut et tu ne seras jamais en bas, lorsque tu obéiras aux commandements de l'Éternel, ton Dieu, que je te prescris aujourd'hui, lorsque tu les observeras et les mettras en pratique. »</a:t>
            </a:r>
          </a:p>
        </p:txBody>
      </p:sp>
      <p:sp>
        <p:nvSpPr>
          <p:cNvPr id="5" name="4 Rectángulo"/>
          <p:cNvSpPr/>
          <p:nvPr/>
        </p:nvSpPr>
        <p:spPr>
          <a:xfrm>
            <a:off x="258391" y="215933"/>
            <a:ext cx="5616624" cy="584775"/>
          </a:xfrm>
          <a:prstGeom prst="rect">
            <a:avLst/>
          </a:prstGeom>
        </p:spPr>
        <p:txBody>
          <a:bodyPr wrap="square">
            <a:spAutoFit/>
            <a:scene3d>
              <a:camera prst="orthographicFront"/>
              <a:lightRig rig="soft" dir="tl">
                <a:rot lat="0" lon="0" rev="0"/>
              </a:lightRig>
            </a:scene3d>
            <a:sp3d contourW="25400" prstMaterial="matte">
              <a:bevelT w="25400" h="55880" prst="artDeco"/>
              <a:contourClr>
                <a:srgbClr val="FFC000"/>
              </a:contourClr>
            </a:sp3d>
          </a:bodyPr>
          <a:lstStyle/>
          <a:p>
            <a:r>
              <a:rPr lang="es-ES" sz="3200" b="1" spc="50" dirty="0" err="1" smtClean="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cs typeface="Consolas" pitchFamily="49" charset="0"/>
              </a:rPr>
              <a:t>Deutéronome</a:t>
            </a:r>
            <a:r>
              <a:rPr lang="es-ES" sz="3200" b="1" spc="50" dirty="0" smtClean="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cs typeface="Consolas" pitchFamily="49" charset="0"/>
              </a:rPr>
              <a:t> 28 : 9, 13</a:t>
            </a:r>
            <a:endParaRPr lang="es-ES" sz="3200" b="1" spc="50" dirty="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endParaRP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47692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4000"/>
                                        <p:tgtEl>
                                          <p:spTgt spid="4"/>
                                        </p:tgtEl>
                                      </p:cBhvr>
                                    </p:animEffect>
                                  </p:childTnLst>
                                </p:cTn>
                              </p:par>
                            </p:childTnLst>
                          </p:cTn>
                        </p:par>
                        <p:par>
                          <p:cTn id="12" fill="hold">
                            <p:stCondLst>
                              <p:cond delay="4500"/>
                            </p:stCondLst>
                            <p:childTnLst>
                              <p:par>
                                <p:cTn id="13" presetID="22" presetClass="entr" presetSubtype="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J:\Mis Docs\_Multimedia IMS\Curso Biblico PPS\Tema 12\tema 12 ayud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359532" y="1446980"/>
            <a:ext cx="4644516" cy="457430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FFC000"/>
              </a:contourClr>
            </a:sp3d>
          </a:bodyPr>
          <a:lstStyle/>
          <a:p>
            <a:r>
              <a:rPr lang="es-ES" sz="40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Nos </a:t>
            </a:r>
            <a:r>
              <a:rPr lang="es-ES" sz="40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prières</a:t>
            </a:r>
            <a:r>
              <a:rPr lang="es-ES" sz="40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40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seront</a:t>
            </a:r>
            <a:r>
              <a:rPr lang="es-ES" sz="40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40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exaucées</a:t>
            </a:r>
            <a:r>
              <a:rPr lang="es-ES" sz="40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endParaRPr lang="es-ES" sz="40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a:p>
            <a:r>
              <a:rPr lang="es-ES" sz="32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(1 Jean 3 : 22</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endParaRPr lang="es-ES" sz="12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6" name="Rectangle 3" hidden="1"/>
          <p:cNvSpPr>
            <a:spLocks noChangeArrowheads="1"/>
          </p:cNvSpPr>
          <p:nvPr/>
        </p:nvSpPr>
        <p:spPr bwMode="auto">
          <a:xfrm>
            <a:off x="359532" y="1448780"/>
            <a:ext cx="4392488" cy="457430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FFC000"/>
              </a:contourClr>
            </a:sp3d>
          </a:bodyPr>
          <a:lstStyle/>
          <a:p>
            <a:r>
              <a:rPr lang="es-ES" sz="40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Tendremos </a:t>
            </a:r>
            <a:r>
              <a:rPr lang="es-ES" sz="40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paz </a:t>
            </a:r>
            <a:r>
              <a:rPr lang="es-ES" sz="40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espiritual.</a:t>
            </a:r>
            <a:br>
              <a:rPr lang="es-ES" sz="40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(Isaías 48:18)</a:t>
            </a:r>
            <a:endParaRPr lang="es-ES" sz="12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7" name="Rectangle 3" hidden="1"/>
          <p:cNvSpPr>
            <a:spLocks noChangeArrowheads="1"/>
          </p:cNvSpPr>
          <p:nvPr/>
        </p:nvSpPr>
        <p:spPr bwMode="auto">
          <a:xfrm>
            <a:off x="359532" y="1446980"/>
            <a:ext cx="4392488" cy="457430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FFC000"/>
              </a:contourClr>
            </a:sp3d>
          </a:bodyPr>
          <a:lstStyle/>
          <a:p>
            <a:r>
              <a:rPr lang="es-ES" sz="40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Inteligencia.</a:t>
            </a:r>
            <a:br>
              <a:rPr lang="es-ES" sz="40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r>
              <a:rPr lang="es-ES" sz="32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Salmos </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119:104</a:t>
            </a:r>
            <a:r>
              <a:rPr lang="es-ES" sz="32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endParaRPr lang="es-ES" sz="12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8" name="Rectangle 3" hidden="1"/>
          <p:cNvSpPr>
            <a:spLocks noChangeArrowheads="1"/>
          </p:cNvSpPr>
          <p:nvPr/>
        </p:nvSpPr>
        <p:spPr bwMode="auto">
          <a:xfrm>
            <a:off x="359532" y="1446980"/>
            <a:ext cx="4392488" cy="457430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FFC000"/>
              </a:contourClr>
            </a:sp3d>
          </a:bodyPr>
          <a:lstStyle/>
          <a:p>
            <a:r>
              <a:rPr lang="es-ES" sz="40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Salud.</a:t>
            </a:r>
            <a:br>
              <a:rPr lang="es-ES" sz="40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(Éxodo 15:26)</a:t>
            </a:r>
            <a:endParaRPr lang="es-ES" sz="12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9" name="Rectangle 3" hidden="1"/>
          <p:cNvSpPr>
            <a:spLocks noChangeArrowheads="1"/>
          </p:cNvSpPr>
          <p:nvPr/>
        </p:nvSpPr>
        <p:spPr bwMode="auto">
          <a:xfrm>
            <a:off x="359532" y="1448780"/>
            <a:ext cx="4572508" cy="457430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FFC000"/>
              </a:contourClr>
            </a:sp3d>
          </a:bodyPr>
          <a:lstStyle/>
          <a:p>
            <a:r>
              <a:rPr lang="es-ES" sz="40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Prosperidad </a:t>
            </a:r>
            <a:br>
              <a:rPr lang="es-ES" sz="40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br>
            <a:r>
              <a:rPr lang="es-ES" sz="40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y </a:t>
            </a:r>
            <a:r>
              <a:rPr lang="es-ES" sz="40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larga </a:t>
            </a:r>
            <a:r>
              <a:rPr lang="es-ES" sz="40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vida.</a:t>
            </a:r>
            <a:br>
              <a:rPr lang="es-ES" sz="40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(Deuteronomio 4:40)</a:t>
            </a:r>
            <a:endParaRPr lang="es-ES" sz="12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pic>
        <p:nvPicPr>
          <p:cNvPr id="10"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786046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7" presetClass="exit" presetSubtype="0" fill="hold" grpId="1" nodeType="clickEffect">
                                  <p:stCondLst>
                                    <p:cond delay="0"/>
                                  </p:stCondLst>
                                  <p:childTnLst>
                                    <p:animEffect transition="out" filter="fade">
                                      <p:cBhvr>
                                        <p:cTn id="19" dur="1000"/>
                                        <p:tgtEl>
                                          <p:spTgt spid="6"/>
                                        </p:tgtEl>
                                      </p:cBhvr>
                                    </p:animEffect>
                                    <p:anim calcmode="lin" valueType="num">
                                      <p:cBhvr>
                                        <p:cTn id="20" dur="1000"/>
                                        <p:tgtEl>
                                          <p:spTgt spid="6"/>
                                        </p:tgtEl>
                                        <p:attrNameLst>
                                          <p:attrName>ppt_x</p:attrName>
                                        </p:attrNameLst>
                                      </p:cBhvr>
                                      <p:tavLst>
                                        <p:tav tm="0">
                                          <p:val>
                                            <p:strVal val="ppt_x"/>
                                          </p:val>
                                        </p:tav>
                                        <p:tav tm="100000">
                                          <p:val>
                                            <p:strVal val="ppt_x"/>
                                          </p:val>
                                        </p:tav>
                                      </p:tavLst>
                                    </p:anim>
                                    <p:anim calcmode="lin" valueType="num">
                                      <p:cBhvr>
                                        <p:cTn id="21" dur="1000"/>
                                        <p:tgtEl>
                                          <p:spTgt spid="6"/>
                                        </p:tgtEl>
                                        <p:attrNameLst>
                                          <p:attrName>ppt_y</p:attrName>
                                        </p:attrNameLst>
                                      </p:cBhvr>
                                      <p:tavLst>
                                        <p:tav tm="0">
                                          <p:val>
                                            <p:strVal val="ppt_y"/>
                                          </p:val>
                                        </p:tav>
                                        <p:tav tm="100000">
                                          <p:val>
                                            <p:strVal val="ppt_y-.1"/>
                                          </p:val>
                                        </p:tav>
                                      </p:tavLst>
                                    </p:anim>
                                    <p:set>
                                      <p:cBhvr>
                                        <p:cTn id="22" dur="1" fill="hold">
                                          <p:stCondLst>
                                            <p:cond delay="999"/>
                                          </p:stCondLst>
                                        </p:cTn>
                                        <p:tgtEl>
                                          <p:spTgt spid="6"/>
                                        </p:tgtEl>
                                        <p:attrNameLst>
                                          <p:attrName>style.visibility</p:attrName>
                                        </p:attrNameLst>
                                      </p:cBhvr>
                                      <p:to>
                                        <p:strVal val="hidden"/>
                                      </p:to>
                                    </p:set>
                                  </p:childTnLst>
                                </p:cTn>
                              </p:par>
                            </p:childTnLst>
                          </p:cTn>
                        </p:par>
                        <p:par>
                          <p:cTn id="23" fill="hold">
                            <p:stCondLst>
                              <p:cond delay="1000"/>
                            </p:stCondLst>
                            <p:childTnLst>
                              <p:par>
                                <p:cTn id="24" presetID="42" presetClass="entr" presetSubtype="0"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7" presetClass="exit" presetSubtype="0" fill="hold" grpId="1" nodeType="clickEffect">
                                  <p:stCondLst>
                                    <p:cond delay="0"/>
                                  </p:stCondLst>
                                  <p:childTnLst>
                                    <p:animEffect transition="out" filter="fade">
                                      <p:cBhvr>
                                        <p:cTn id="32" dur="1000"/>
                                        <p:tgtEl>
                                          <p:spTgt spid="7"/>
                                        </p:tgtEl>
                                      </p:cBhvr>
                                    </p:animEffect>
                                    <p:anim calcmode="lin" valueType="num">
                                      <p:cBhvr>
                                        <p:cTn id="33" dur="1000"/>
                                        <p:tgtEl>
                                          <p:spTgt spid="7"/>
                                        </p:tgtEl>
                                        <p:attrNameLst>
                                          <p:attrName>ppt_x</p:attrName>
                                        </p:attrNameLst>
                                      </p:cBhvr>
                                      <p:tavLst>
                                        <p:tav tm="0">
                                          <p:val>
                                            <p:strVal val="ppt_x"/>
                                          </p:val>
                                        </p:tav>
                                        <p:tav tm="100000">
                                          <p:val>
                                            <p:strVal val="ppt_x"/>
                                          </p:val>
                                        </p:tav>
                                      </p:tavLst>
                                    </p:anim>
                                    <p:anim calcmode="lin" valueType="num">
                                      <p:cBhvr>
                                        <p:cTn id="34" dur="1000"/>
                                        <p:tgtEl>
                                          <p:spTgt spid="7"/>
                                        </p:tgtEl>
                                        <p:attrNameLst>
                                          <p:attrName>ppt_y</p:attrName>
                                        </p:attrNameLst>
                                      </p:cBhvr>
                                      <p:tavLst>
                                        <p:tav tm="0">
                                          <p:val>
                                            <p:strVal val="ppt_y"/>
                                          </p:val>
                                        </p:tav>
                                        <p:tav tm="100000">
                                          <p:val>
                                            <p:strVal val="ppt_y-.1"/>
                                          </p:val>
                                        </p:tav>
                                      </p:tavLst>
                                    </p:anim>
                                    <p:set>
                                      <p:cBhvr>
                                        <p:cTn id="35" dur="1" fill="hold">
                                          <p:stCondLst>
                                            <p:cond delay="999"/>
                                          </p:stCondLst>
                                        </p:cTn>
                                        <p:tgtEl>
                                          <p:spTgt spid="7"/>
                                        </p:tgtEl>
                                        <p:attrNameLst>
                                          <p:attrName>style.visibility</p:attrName>
                                        </p:attrNameLst>
                                      </p:cBhvr>
                                      <p:to>
                                        <p:strVal val="hidden"/>
                                      </p:to>
                                    </p:set>
                                  </p:childTnLst>
                                </p:cTn>
                              </p:par>
                            </p:childTnLst>
                          </p:cTn>
                        </p:par>
                        <p:par>
                          <p:cTn id="36" fill="hold">
                            <p:stCondLst>
                              <p:cond delay="1000"/>
                            </p:stCondLst>
                            <p:childTnLst>
                              <p:par>
                                <p:cTn id="37" presetID="42" presetClass="entr" presetSubtype="0" fill="hold" grpId="0"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1000"/>
                                        <p:tgtEl>
                                          <p:spTgt spid="8"/>
                                        </p:tgtEl>
                                      </p:cBhvr>
                                    </p:animEffect>
                                    <p:anim calcmode="lin" valueType="num">
                                      <p:cBhvr>
                                        <p:cTn id="40" dur="1000" fill="hold"/>
                                        <p:tgtEl>
                                          <p:spTgt spid="8"/>
                                        </p:tgtEl>
                                        <p:attrNameLst>
                                          <p:attrName>ppt_x</p:attrName>
                                        </p:attrNameLst>
                                      </p:cBhvr>
                                      <p:tavLst>
                                        <p:tav tm="0">
                                          <p:val>
                                            <p:strVal val="#ppt_x"/>
                                          </p:val>
                                        </p:tav>
                                        <p:tav tm="100000">
                                          <p:val>
                                            <p:strVal val="#ppt_x"/>
                                          </p:val>
                                        </p:tav>
                                      </p:tavLst>
                                    </p:anim>
                                    <p:anim calcmode="lin" valueType="num">
                                      <p:cBhvr>
                                        <p:cTn id="4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7" presetClass="exit" presetSubtype="0" fill="hold" grpId="1" nodeType="clickEffect">
                                  <p:stCondLst>
                                    <p:cond delay="0"/>
                                  </p:stCondLst>
                                  <p:childTnLst>
                                    <p:animEffect transition="out" filter="fade">
                                      <p:cBhvr>
                                        <p:cTn id="45" dur="1000"/>
                                        <p:tgtEl>
                                          <p:spTgt spid="8"/>
                                        </p:tgtEl>
                                      </p:cBhvr>
                                    </p:animEffect>
                                    <p:anim calcmode="lin" valueType="num">
                                      <p:cBhvr>
                                        <p:cTn id="46" dur="1000"/>
                                        <p:tgtEl>
                                          <p:spTgt spid="8"/>
                                        </p:tgtEl>
                                        <p:attrNameLst>
                                          <p:attrName>ppt_x</p:attrName>
                                        </p:attrNameLst>
                                      </p:cBhvr>
                                      <p:tavLst>
                                        <p:tav tm="0">
                                          <p:val>
                                            <p:strVal val="ppt_x"/>
                                          </p:val>
                                        </p:tav>
                                        <p:tav tm="100000">
                                          <p:val>
                                            <p:strVal val="ppt_x"/>
                                          </p:val>
                                        </p:tav>
                                      </p:tavLst>
                                    </p:anim>
                                    <p:anim calcmode="lin" valueType="num">
                                      <p:cBhvr>
                                        <p:cTn id="47" dur="1000"/>
                                        <p:tgtEl>
                                          <p:spTgt spid="8"/>
                                        </p:tgtEl>
                                        <p:attrNameLst>
                                          <p:attrName>ppt_y</p:attrName>
                                        </p:attrNameLst>
                                      </p:cBhvr>
                                      <p:tavLst>
                                        <p:tav tm="0">
                                          <p:val>
                                            <p:strVal val="ppt_y"/>
                                          </p:val>
                                        </p:tav>
                                        <p:tav tm="100000">
                                          <p:val>
                                            <p:strVal val="ppt_y-.1"/>
                                          </p:val>
                                        </p:tav>
                                      </p:tavLst>
                                    </p:anim>
                                    <p:set>
                                      <p:cBhvr>
                                        <p:cTn id="48" dur="1" fill="hold">
                                          <p:stCondLst>
                                            <p:cond delay="999"/>
                                          </p:stCondLst>
                                        </p:cTn>
                                        <p:tgtEl>
                                          <p:spTgt spid="8"/>
                                        </p:tgtEl>
                                        <p:attrNameLst>
                                          <p:attrName>style.visibility</p:attrName>
                                        </p:attrNameLst>
                                      </p:cBhvr>
                                      <p:to>
                                        <p:strVal val="hidden"/>
                                      </p:to>
                                    </p:set>
                                  </p:childTnLst>
                                </p:cTn>
                              </p:par>
                            </p:childTnLst>
                          </p:cTn>
                        </p:par>
                        <p:par>
                          <p:cTn id="49" fill="hold">
                            <p:stCondLst>
                              <p:cond delay="1000"/>
                            </p:stCondLst>
                            <p:childTnLst>
                              <p:par>
                                <p:cTn id="50" presetID="42" presetClass="entr" presetSubtype="0" fill="hold" grpId="0" nodeType="after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fade">
                                      <p:cBhvr>
                                        <p:cTn id="52" dur="1000"/>
                                        <p:tgtEl>
                                          <p:spTgt spid="9"/>
                                        </p:tgtEl>
                                      </p:cBhvr>
                                    </p:animEffect>
                                    <p:anim calcmode="lin" valueType="num">
                                      <p:cBhvr>
                                        <p:cTn id="53" dur="1000" fill="hold"/>
                                        <p:tgtEl>
                                          <p:spTgt spid="9"/>
                                        </p:tgtEl>
                                        <p:attrNameLst>
                                          <p:attrName>ppt_x</p:attrName>
                                        </p:attrNameLst>
                                      </p:cBhvr>
                                      <p:tavLst>
                                        <p:tav tm="0">
                                          <p:val>
                                            <p:strVal val="#ppt_x"/>
                                          </p:val>
                                        </p:tav>
                                        <p:tav tm="100000">
                                          <p:val>
                                            <p:strVal val="#ppt_x"/>
                                          </p:val>
                                        </p:tav>
                                      </p:tavLst>
                                    </p:anim>
                                    <p:anim calcmode="lin" valueType="num">
                                      <p:cBhvr>
                                        <p:cTn id="54" dur="1000" fill="hold"/>
                                        <p:tgtEl>
                                          <p:spTgt spid="9"/>
                                        </p:tgtEl>
                                        <p:attrNameLst>
                                          <p:attrName>ppt_y</p:attrName>
                                        </p:attrNameLst>
                                      </p:cBhvr>
                                      <p:tavLst>
                                        <p:tav tm="0">
                                          <p:val>
                                            <p:strVal val="#ppt_y+.1"/>
                                          </p:val>
                                        </p:tav>
                                        <p:tav tm="100000">
                                          <p:val>
                                            <p:strVal val="#ppt_y"/>
                                          </p:val>
                                        </p:tav>
                                      </p:tavLst>
                                    </p:anim>
                                  </p:childTnLst>
                                </p:cTn>
                              </p:par>
                            </p:childTnLst>
                          </p:cTn>
                        </p:par>
                        <p:par>
                          <p:cTn id="55" fill="hold">
                            <p:stCondLst>
                              <p:cond delay="2000"/>
                            </p:stCondLst>
                            <p:childTnLst>
                              <p:par>
                                <p:cTn id="56" presetID="22" presetClass="entr" presetSubtype="1" fill="hold" nodeType="after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wipe(up)">
                                      <p:cBhvr>
                                        <p:cTn id="5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6" grpId="1"/>
      <p:bldP spid="7" grpId="0"/>
      <p:bldP spid="7" grpId="1"/>
      <p:bldP spid="8" grpId="0"/>
      <p:bldP spid="8" grpId="1"/>
      <p:bldP spid="9"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J:\Mis Docs\_Multimedia IMS\Curso Biblico PPS\Tema 12\tema 12 ayud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hidden="1"/>
          <p:cNvSpPr>
            <a:spLocks noChangeArrowheads="1"/>
          </p:cNvSpPr>
          <p:nvPr/>
        </p:nvSpPr>
        <p:spPr bwMode="auto">
          <a:xfrm>
            <a:off x="359532" y="1446980"/>
            <a:ext cx="4392488" cy="457430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FFC000"/>
              </a:contourClr>
            </a:sp3d>
          </a:bodyPr>
          <a:lstStyle/>
          <a:p>
            <a:r>
              <a:rPr lang="es-ES" sz="40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Nuestras oraciones serán </a:t>
            </a:r>
            <a:r>
              <a:rPr lang="es-ES" sz="40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oídas.</a:t>
            </a:r>
          </a:p>
          <a:p>
            <a:r>
              <a:rPr lang="es-ES" sz="32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(1 </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Juan 3:22) </a:t>
            </a:r>
            <a:endParaRPr lang="es-ES" sz="12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6" name="Rectangle 3"/>
          <p:cNvSpPr>
            <a:spLocks noChangeArrowheads="1"/>
          </p:cNvSpPr>
          <p:nvPr/>
        </p:nvSpPr>
        <p:spPr bwMode="auto">
          <a:xfrm>
            <a:off x="359532" y="1448780"/>
            <a:ext cx="4392488" cy="457430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FFC000"/>
              </a:contourClr>
            </a:sp3d>
          </a:bodyPr>
          <a:lstStyle/>
          <a:p>
            <a:r>
              <a:rPr lang="fr-FR" sz="40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Nous aurons la paix </a:t>
            </a:r>
            <a:r>
              <a:rPr lang="fr-FR" sz="40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spirituelle.</a:t>
            </a:r>
          </a:p>
          <a:p>
            <a:r>
              <a:rPr lang="es-ES" sz="32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r>
              <a:rPr lang="es-ES" sz="3200" b="1" i="1" spc="50" dirty="0" err="1"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Ésaïe</a:t>
            </a:r>
            <a:r>
              <a:rPr lang="es-ES" sz="32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48 : 18)</a:t>
            </a:r>
            <a:endParaRPr lang="es-ES" sz="12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7" name="Rectangle 3" hidden="1"/>
          <p:cNvSpPr>
            <a:spLocks noChangeArrowheads="1"/>
          </p:cNvSpPr>
          <p:nvPr/>
        </p:nvSpPr>
        <p:spPr bwMode="auto">
          <a:xfrm>
            <a:off x="359532" y="1446980"/>
            <a:ext cx="4392488" cy="457430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FFC000"/>
              </a:contourClr>
            </a:sp3d>
          </a:bodyPr>
          <a:lstStyle/>
          <a:p>
            <a:r>
              <a:rPr lang="es-ES" sz="40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Inteligencia.</a:t>
            </a:r>
            <a:br>
              <a:rPr lang="es-ES" sz="40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r>
              <a:rPr lang="es-ES" sz="32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Salmos </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119:104</a:t>
            </a:r>
            <a:r>
              <a:rPr lang="es-ES" sz="32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endParaRPr lang="es-ES" sz="12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8" name="Rectangle 3" hidden="1"/>
          <p:cNvSpPr>
            <a:spLocks noChangeArrowheads="1"/>
          </p:cNvSpPr>
          <p:nvPr/>
        </p:nvSpPr>
        <p:spPr bwMode="auto">
          <a:xfrm>
            <a:off x="359532" y="1446980"/>
            <a:ext cx="4392488" cy="457430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FFC000"/>
              </a:contourClr>
            </a:sp3d>
          </a:bodyPr>
          <a:lstStyle/>
          <a:p>
            <a:r>
              <a:rPr lang="es-ES" sz="40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Salud.</a:t>
            </a:r>
            <a:br>
              <a:rPr lang="es-ES" sz="40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(Éxodo 15:26)</a:t>
            </a:r>
            <a:endParaRPr lang="es-ES" sz="12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9" name="Rectangle 3" hidden="1"/>
          <p:cNvSpPr>
            <a:spLocks noChangeArrowheads="1"/>
          </p:cNvSpPr>
          <p:nvPr/>
        </p:nvSpPr>
        <p:spPr bwMode="auto">
          <a:xfrm>
            <a:off x="359532" y="1448780"/>
            <a:ext cx="4572508" cy="457430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FFC000"/>
              </a:contourClr>
            </a:sp3d>
          </a:bodyPr>
          <a:lstStyle/>
          <a:p>
            <a:r>
              <a:rPr lang="es-ES" sz="40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Prosperidad </a:t>
            </a:r>
            <a:br>
              <a:rPr lang="es-ES" sz="40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br>
            <a:r>
              <a:rPr lang="es-ES" sz="40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y </a:t>
            </a:r>
            <a:r>
              <a:rPr lang="es-ES" sz="40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larga </a:t>
            </a:r>
            <a:r>
              <a:rPr lang="es-ES" sz="40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vida.</a:t>
            </a:r>
            <a:br>
              <a:rPr lang="es-ES" sz="40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(Deuteronomio 4:40)</a:t>
            </a:r>
            <a:endParaRPr lang="es-ES" sz="12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pic>
        <p:nvPicPr>
          <p:cNvPr id="10"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70426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xit" presetSubtype="0" fill="hold" grpId="1" nodeType="clickEffect">
                                  <p:stCondLst>
                                    <p:cond delay="0"/>
                                  </p:stCondLst>
                                  <p:childTnLst>
                                    <p:animEffect transition="out" filter="fade">
                                      <p:cBhvr>
                                        <p:cTn id="13" dur="1000"/>
                                        <p:tgtEl>
                                          <p:spTgt spid="4"/>
                                        </p:tgtEl>
                                      </p:cBhvr>
                                    </p:animEffect>
                                    <p:anim calcmode="lin" valueType="num">
                                      <p:cBhvr>
                                        <p:cTn id="14" dur="1000"/>
                                        <p:tgtEl>
                                          <p:spTgt spid="4"/>
                                        </p:tgtEl>
                                        <p:attrNameLst>
                                          <p:attrName>ppt_x</p:attrName>
                                        </p:attrNameLst>
                                      </p:cBhvr>
                                      <p:tavLst>
                                        <p:tav tm="0">
                                          <p:val>
                                            <p:strVal val="ppt_x"/>
                                          </p:val>
                                        </p:tav>
                                        <p:tav tm="100000">
                                          <p:val>
                                            <p:strVal val="ppt_x"/>
                                          </p:val>
                                        </p:tav>
                                      </p:tavLst>
                                    </p:anim>
                                    <p:anim calcmode="lin" valueType="num">
                                      <p:cBhvr>
                                        <p:cTn id="15" dur="1000"/>
                                        <p:tgtEl>
                                          <p:spTgt spid="4"/>
                                        </p:tgtEl>
                                        <p:attrNameLst>
                                          <p:attrName>ppt_y</p:attrName>
                                        </p:attrNameLst>
                                      </p:cBhvr>
                                      <p:tavLst>
                                        <p:tav tm="0">
                                          <p:val>
                                            <p:strVal val="ppt_y"/>
                                          </p:val>
                                        </p:tav>
                                        <p:tav tm="100000">
                                          <p:val>
                                            <p:strVal val="ppt_y-.1"/>
                                          </p:val>
                                        </p:tav>
                                      </p:tavLst>
                                    </p:anim>
                                    <p:set>
                                      <p:cBhvr>
                                        <p:cTn id="16" dur="1" fill="hold">
                                          <p:stCondLst>
                                            <p:cond delay="999"/>
                                          </p:stCondLst>
                                        </p:cTn>
                                        <p:tgtEl>
                                          <p:spTgt spid="4"/>
                                        </p:tgtEl>
                                        <p:attrNameLst>
                                          <p:attrName>style.visibility</p:attrName>
                                        </p:attrNameLst>
                                      </p:cBhvr>
                                      <p:to>
                                        <p:strVal val="hidden"/>
                                      </p:to>
                                    </p:set>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42" presetClass="entr" presetSubtype="0"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7" presetClass="exit" presetSubtype="0" fill="hold" grpId="1" nodeType="clickEffect">
                                  <p:stCondLst>
                                    <p:cond delay="0"/>
                                  </p:stCondLst>
                                  <p:childTnLst>
                                    <p:animEffect transition="out" filter="fade">
                                      <p:cBhvr>
                                        <p:cTn id="32" dur="1000"/>
                                        <p:tgtEl>
                                          <p:spTgt spid="7"/>
                                        </p:tgtEl>
                                      </p:cBhvr>
                                    </p:animEffect>
                                    <p:anim calcmode="lin" valueType="num">
                                      <p:cBhvr>
                                        <p:cTn id="33" dur="1000"/>
                                        <p:tgtEl>
                                          <p:spTgt spid="7"/>
                                        </p:tgtEl>
                                        <p:attrNameLst>
                                          <p:attrName>ppt_x</p:attrName>
                                        </p:attrNameLst>
                                      </p:cBhvr>
                                      <p:tavLst>
                                        <p:tav tm="0">
                                          <p:val>
                                            <p:strVal val="ppt_x"/>
                                          </p:val>
                                        </p:tav>
                                        <p:tav tm="100000">
                                          <p:val>
                                            <p:strVal val="ppt_x"/>
                                          </p:val>
                                        </p:tav>
                                      </p:tavLst>
                                    </p:anim>
                                    <p:anim calcmode="lin" valueType="num">
                                      <p:cBhvr>
                                        <p:cTn id="34" dur="1000"/>
                                        <p:tgtEl>
                                          <p:spTgt spid="7"/>
                                        </p:tgtEl>
                                        <p:attrNameLst>
                                          <p:attrName>ppt_y</p:attrName>
                                        </p:attrNameLst>
                                      </p:cBhvr>
                                      <p:tavLst>
                                        <p:tav tm="0">
                                          <p:val>
                                            <p:strVal val="ppt_y"/>
                                          </p:val>
                                        </p:tav>
                                        <p:tav tm="100000">
                                          <p:val>
                                            <p:strVal val="ppt_y-.1"/>
                                          </p:val>
                                        </p:tav>
                                      </p:tavLst>
                                    </p:anim>
                                    <p:set>
                                      <p:cBhvr>
                                        <p:cTn id="35" dur="1" fill="hold">
                                          <p:stCondLst>
                                            <p:cond delay="999"/>
                                          </p:stCondLst>
                                        </p:cTn>
                                        <p:tgtEl>
                                          <p:spTgt spid="7"/>
                                        </p:tgtEl>
                                        <p:attrNameLst>
                                          <p:attrName>style.visibility</p:attrName>
                                        </p:attrNameLst>
                                      </p:cBhvr>
                                      <p:to>
                                        <p:strVal val="hidden"/>
                                      </p:to>
                                    </p:set>
                                  </p:childTnLst>
                                </p:cTn>
                              </p:par>
                            </p:childTnLst>
                          </p:cTn>
                        </p:par>
                        <p:par>
                          <p:cTn id="36" fill="hold">
                            <p:stCondLst>
                              <p:cond delay="1000"/>
                            </p:stCondLst>
                            <p:childTnLst>
                              <p:par>
                                <p:cTn id="37" presetID="42" presetClass="entr" presetSubtype="0" fill="hold" grpId="0"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1000"/>
                                        <p:tgtEl>
                                          <p:spTgt spid="8"/>
                                        </p:tgtEl>
                                      </p:cBhvr>
                                    </p:animEffect>
                                    <p:anim calcmode="lin" valueType="num">
                                      <p:cBhvr>
                                        <p:cTn id="40" dur="1000" fill="hold"/>
                                        <p:tgtEl>
                                          <p:spTgt spid="8"/>
                                        </p:tgtEl>
                                        <p:attrNameLst>
                                          <p:attrName>ppt_x</p:attrName>
                                        </p:attrNameLst>
                                      </p:cBhvr>
                                      <p:tavLst>
                                        <p:tav tm="0">
                                          <p:val>
                                            <p:strVal val="#ppt_x"/>
                                          </p:val>
                                        </p:tav>
                                        <p:tav tm="100000">
                                          <p:val>
                                            <p:strVal val="#ppt_x"/>
                                          </p:val>
                                        </p:tav>
                                      </p:tavLst>
                                    </p:anim>
                                    <p:anim calcmode="lin" valueType="num">
                                      <p:cBhvr>
                                        <p:cTn id="4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7" presetClass="exit" presetSubtype="0" fill="hold" grpId="1" nodeType="clickEffect">
                                  <p:stCondLst>
                                    <p:cond delay="0"/>
                                  </p:stCondLst>
                                  <p:childTnLst>
                                    <p:animEffect transition="out" filter="fade">
                                      <p:cBhvr>
                                        <p:cTn id="45" dur="1000"/>
                                        <p:tgtEl>
                                          <p:spTgt spid="8"/>
                                        </p:tgtEl>
                                      </p:cBhvr>
                                    </p:animEffect>
                                    <p:anim calcmode="lin" valueType="num">
                                      <p:cBhvr>
                                        <p:cTn id="46" dur="1000"/>
                                        <p:tgtEl>
                                          <p:spTgt spid="8"/>
                                        </p:tgtEl>
                                        <p:attrNameLst>
                                          <p:attrName>ppt_x</p:attrName>
                                        </p:attrNameLst>
                                      </p:cBhvr>
                                      <p:tavLst>
                                        <p:tav tm="0">
                                          <p:val>
                                            <p:strVal val="ppt_x"/>
                                          </p:val>
                                        </p:tav>
                                        <p:tav tm="100000">
                                          <p:val>
                                            <p:strVal val="ppt_x"/>
                                          </p:val>
                                        </p:tav>
                                      </p:tavLst>
                                    </p:anim>
                                    <p:anim calcmode="lin" valueType="num">
                                      <p:cBhvr>
                                        <p:cTn id="47" dur="1000"/>
                                        <p:tgtEl>
                                          <p:spTgt spid="8"/>
                                        </p:tgtEl>
                                        <p:attrNameLst>
                                          <p:attrName>ppt_y</p:attrName>
                                        </p:attrNameLst>
                                      </p:cBhvr>
                                      <p:tavLst>
                                        <p:tav tm="0">
                                          <p:val>
                                            <p:strVal val="ppt_y"/>
                                          </p:val>
                                        </p:tav>
                                        <p:tav tm="100000">
                                          <p:val>
                                            <p:strVal val="ppt_y-.1"/>
                                          </p:val>
                                        </p:tav>
                                      </p:tavLst>
                                    </p:anim>
                                    <p:set>
                                      <p:cBhvr>
                                        <p:cTn id="48" dur="1" fill="hold">
                                          <p:stCondLst>
                                            <p:cond delay="999"/>
                                          </p:stCondLst>
                                        </p:cTn>
                                        <p:tgtEl>
                                          <p:spTgt spid="8"/>
                                        </p:tgtEl>
                                        <p:attrNameLst>
                                          <p:attrName>style.visibility</p:attrName>
                                        </p:attrNameLst>
                                      </p:cBhvr>
                                      <p:to>
                                        <p:strVal val="hidden"/>
                                      </p:to>
                                    </p:set>
                                  </p:childTnLst>
                                </p:cTn>
                              </p:par>
                            </p:childTnLst>
                          </p:cTn>
                        </p:par>
                        <p:par>
                          <p:cTn id="49" fill="hold">
                            <p:stCondLst>
                              <p:cond delay="1000"/>
                            </p:stCondLst>
                            <p:childTnLst>
                              <p:par>
                                <p:cTn id="50" presetID="42" presetClass="entr" presetSubtype="0" fill="hold" grpId="0" nodeType="after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fade">
                                      <p:cBhvr>
                                        <p:cTn id="52" dur="1000"/>
                                        <p:tgtEl>
                                          <p:spTgt spid="9"/>
                                        </p:tgtEl>
                                      </p:cBhvr>
                                    </p:animEffect>
                                    <p:anim calcmode="lin" valueType="num">
                                      <p:cBhvr>
                                        <p:cTn id="53" dur="1000" fill="hold"/>
                                        <p:tgtEl>
                                          <p:spTgt spid="9"/>
                                        </p:tgtEl>
                                        <p:attrNameLst>
                                          <p:attrName>ppt_x</p:attrName>
                                        </p:attrNameLst>
                                      </p:cBhvr>
                                      <p:tavLst>
                                        <p:tav tm="0">
                                          <p:val>
                                            <p:strVal val="#ppt_x"/>
                                          </p:val>
                                        </p:tav>
                                        <p:tav tm="100000">
                                          <p:val>
                                            <p:strVal val="#ppt_x"/>
                                          </p:val>
                                        </p:tav>
                                      </p:tavLst>
                                    </p:anim>
                                    <p:anim calcmode="lin" valueType="num">
                                      <p:cBhvr>
                                        <p:cTn id="54" dur="1000" fill="hold"/>
                                        <p:tgtEl>
                                          <p:spTgt spid="9"/>
                                        </p:tgtEl>
                                        <p:attrNameLst>
                                          <p:attrName>ppt_y</p:attrName>
                                        </p:attrNameLst>
                                      </p:cBhvr>
                                      <p:tavLst>
                                        <p:tav tm="0">
                                          <p:val>
                                            <p:strVal val="#ppt_y+.1"/>
                                          </p:val>
                                        </p:tav>
                                        <p:tav tm="100000">
                                          <p:val>
                                            <p:strVal val="#ppt_y"/>
                                          </p:val>
                                        </p:tav>
                                      </p:tavLst>
                                    </p:anim>
                                  </p:childTnLst>
                                </p:cTn>
                              </p:par>
                            </p:childTnLst>
                          </p:cTn>
                        </p:par>
                        <p:par>
                          <p:cTn id="55" fill="hold">
                            <p:stCondLst>
                              <p:cond delay="2000"/>
                            </p:stCondLst>
                            <p:childTnLst>
                              <p:par>
                                <p:cTn id="56" presetID="22" presetClass="entr" presetSubtype="1" fill="hold" nodeType="after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wipe(up)">
                                      <p:cBhvr>
                                        <p:cTn id="5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7" grpId="0"/>
      <p:bldP spid="7" grpId="1"/>
      <p:bldP spid="8" grpId="0"/>
      <p:bldP spid="8" grpId="1"/>
      <p:bldP spid="9"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J:\Mis Docs\_Multimedia IMS\Curso Biblico PPS\Tema 12\tema 12 ayud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hidden="1"/>
          <p:cNvSpPr>
            <a:spLocks noChangeArrowheads="1"/>
          </p:cNvSpPr>
          <p:nvPr/>
        </p:nvSpPr>
        <p:spPr bwMode="auto">
          <a:xfrm>
            <a:off x="359532" y="1446980"/>
            <a:ext cx="4392488" cy="457430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FFC000"/>
              </a:contourClr>
            </a:sp3d>
          </a:bodyPr>
          <a:lstStyle/>
          <a:p>
            <a:r>
              <a:rPr lang="es-ES" sz="40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Nuestras oraciones serán </a:t>
            </a:r>
            <a:r>
              <a:rPr lang="es-ES" sz="40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oídas.</a:t>
            </a:r>
          </a:p>
          <a:p>
            <a:r>
              <a:rPr lang="es-ES" sz="32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(1 </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Juan 3:22) </a:t>
            </a:r>
            <a:endParaRPr lang="es-ES" sz="12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6" name="Rectangle 3" hidden="1"/>
          <p:cNvSpPr>
            <a:spLocks noChangeArrowheads="1"/>
          </p:cNvSpPr>
          <p:nvPr/>
        </p:nvSpPr>
        <p:spPr bwMode="auto">
          <a:xfrm>
            <a:off x="359532" y="1448780"/>
            <a:ext cx="4392488" cy="457430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FFC000"/>
              </a:contourClr>
            </a:sp3d>
          </a:bodyPr>
          <a:lstStyle/>
          <a:p>
            <a:r>
              <a:rPr lang="es-ES" sz="40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Tendremos </a:t>
            </a:r>
            <a:r>
              <a:rPr lang="es-ES" sz="40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paz </a:t>
            </a:r>
            <a:r>
              <a:rPr lang="es-ES" sz="40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espiritual.</a:t>
            </a:r>
            <a:br>
              <a:rPr lang="es-ES" sz="40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(Isaías 48:18)</a:t>
            </a:r>
            <a:endParaRPr lang="es-ES" sz="12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7" name="Rectangle 3"/>
          <p:cNvSpPr>
            <a:spLocks noChangeArrowheads="1"/>
          </p:cNvSpPr>
          <p:nvPr/>
        </p:nvSpPr>
        <p:spPr bwMode="auto">
          <a:xfrm>
            <a:off x="359532" y="1446980"/>
            <a:ext cx="4392488" cy="457430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FFC000"/>
              </a:contourClr>
            </a:sp3d>
          </a:bodyPr>
          <a:lstStyle/>
          <a:p>
            <a:r>
              <a:rPr lang="es-ES" sz="40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l’intelligence</a:t>
            </a:r>
            <a:r>
              <a:rPr lang="es-ES" sz="40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r>
              <a:rPr lang="es-ES" sz="40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r>
            <a:br>
              <a:rPr lang="es-ES" sz="40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r>
              <a:rPr lang="es-ES" sz="3200" b="1" i="1" spc="50" dirty="0" err="1"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Psaume</a:t>
            </a:r>
            <a:r>
              <a:rPr lang="es-ES" sz="32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119 : 104)</a:t>
            </a:r>
            <a:endParaRPr lang="es-ES" sz="12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8" name="Rectangle 3" hidden="1"/>
          <p:cNvSpPr>
            <a:spLocks noChangeArrowheads="1"/>
          </p:cNvSpPr>
          <p:nvPr/>
        </p:nvSpPr>
        <p:spPr bwMode="auto">
          <a:xfrm>
            <a:off x="359532" y="1446980"/>
            <a:ext cx="4392488" cy="457430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FFC000"/>
              </a:contourClr>
            </a:sp3d>
          </a:bodyPr>
          <a:lstStyle/>
          <a:p>
            <a:r>
              <a:rPr lang="es-ES" sz="40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Salud.</a:t>
            </a:r>
            <a:br>
              <a:rPr lang="es-ES" sz="40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(Éxodo 15:26)</a:t>
            </a:r>
            <a:endParaRPr lang="es-ES" sz="12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9" name="Rectangle 3" hidden="1"/>
          <p:cNvSpPr>
            <a:spLocks noChangeArrowheads="1"/>
          </p:cNvSpPr>
          <p:nvPr/>
        </p:nvSpPr>
        <p:spPr bwMode="auto">
          <a:xfrm>
            <a:off x="359532" y="1448780"/>
            <a:ext cx="4572508" cy="457430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FFC000"/>
              </a:contourClr>
            </a:sp3d>
          </a:bodyPr>
          <a:lstStyle/>
          <a:p>
            <a:r>
              <a:rPr lang="es-ES" sz="40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Prosperidad </a:t>
            </a:r>
            <a:br>
              <a:rPr lang="es-ES" sz="40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br>
            <a:r>
              <a:rPr lang="es-ES" sz="40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y </a:t>
            </a:r>
            <a:r>
              <a:rPr lang="es-ES" sz="40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larga </a:t>
            </a:r>
            <a:r>
              <a:rPr lang="es-ES" sz="40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vida.</a:t>
            </a:r>
            <a:br>
              <a:rPr lang="es-ES" sz="40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(Deuteronomio 4:40)</a:t>
            </a:r>
            <a:endParaRPr lang="es-ES" sz="12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pic>
        <p:nvPicPr>
          <p:cNvPr id="10"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844622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xit" presetSubtype="0" fill="hold" grpId="1" nodeType="clickEffect">
                                  <p:stCondLst>
                                    <p:cond delay="0"/>
                                  </p:stCondLst>
                                  <p:childTnLst>
                                    <p:animEffect transition="out" filter="fade">
                                      <p:cBhvr>
                                        <p:cTn id="13" dur="1000"/>
                                        <p:tgtEl>
                                          <p:spTgt spid="4"/>
                                        </p:tgtEl>
                                      </p:cBhvr>
                                    </p:animEffect>
                                    <p:anim calcmode="lin" valueType="num">
                                      <p:cBhvr>
                                        <p:cTn id="14" dur="1000"/>
                                        <p:tgtEl>
                                          <p:spTgt spid="4"/>
                                        </p:tgtEl>
                                        <p:attrNameLst>
                                          <p:attrName>ppt_x</p:attrName>
                                        </p:attrNameLst>
                                      </p:cBhvr>
                                      <p:tavLst>
                                        <p:tav tm="0">
                                          <p:val>
                                            <p:strVal val="ppt_x"/>
                                          </p:val>
                                        </p:tav>
                                        <p:tav tm="100000">
                                          <p:val>
                                            <p:strVal val="ppt_x"/>
                                          </p:val>
                                        </p:tav>
                                      </p:tavLst>
                                    </p:anim>
                                    <p:anim calcmode="lin" valueType="num">
                                      <p:cBhvr>
                                        <p:cTn id="15" dur="1000"/>
                                        <p:tgtEl>
                                          <p:spTgt spid="4"/>
                                        </p:tgtEl>
                                        <p:attrNameLst>
                                          <p:attrName>ppt_y</p:attrName>
                                        </p:attrNameLst>
                                      </p:cBhvr>
                                      <p:tavLst>
                                        <p:tav tm="0">
                                          <p:val>
                                            <p:strVal val="ppt_y"/>
                                          </p:val>
                                        </p:tav>
                                        <p:tav tm="100000">
                                          <p:val>
                                            <p:strVal val="ppt_y-.1"/>
                                          </p:val>
                                        </p:tav>
                                      </p:tavLst>
                                    </p:anim>
                                    <p:set>
                                      <p:cBhvr>
                                        <p:cTn id="16" dur="1" fill="hold">
                                          <p:stCondLst>
                                            <p:cond delay="999"/>
                                          </p:stCondLst>
                                        </p:cTn>
                                        <p:tgtEl>
                                          <p:spTgt spid="4"/>
                                        </p:tgtEl>
                                        <p:attrNameLst>
                                          <p:attrName>style.visibility</p:attrName>
                                        </p:attrNameLst>
                                      </p:cBhvr>
                                      <p:to>
                                        <p:strVal val="hidden"/>
                                      </p:to>
                                    </p:set>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42" presetClass="entr" presetSubtype="0"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par>
                          <p:cTn id="29" fill="hold">
                            <p:stCondLst>
                              <p:cond delay="3000"/>
                            </p:stCondLst>
                            <p:childTnLst>
                              <p:par>
                                <p:cTn id="30" presetID="42" presetClass="entr" presetSubtype="0"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7" presetClass="exit" presetSubtype="0" fill="hold" grpId="1" nodeType="clickEffect">
                                  <p:stCondLst>
                                    <p:cond delay="0"/>
                                  </p:stCondLst>
                                  <p:childTnLst>
                                    <p:animEffect transition="out" filter="fade">
                                      <p:cBhvr>
                                        <p:cTn id="38" dur="1000"/>
                                        <p:tgtEl>
                                          <p:spTgt spid="8"/>
                                        </p:tgtEl>
                                      </p:cBhvr>
                                    </p:animEffect>
                                    <p:anim calcmode="lin" valueType="num">
                                      <p:cBhvr>
                                        <p:cTn id="39" dur="1000"/>
                                        <p:tgtEl>
                                          <p:spTgt spid="8"/>
                                        </p:tgtEl>
                                        <p:attrNameLst>
                                          <p:attrName>ppt_x</p:attrName>
                                        </p:attrNameLst>
                                      </p:cBhvr>
                                      <p:tavLst>
                                        <p:tav tm="0">
                                          <p:val>
                                            <p:strVal val="ppt_x"/>
                                          </p:val>
                                        </p:tav>
                                        <p:tav tm="100000">
                                          <p:val>
                                            <p:strVal val="ppt_x"/>
                                          </p:val>
                                        </p:tav>
                                      </p:tavLst>
                                    </p:anim>
                                    <p:anim calcmode="lin" valueType="num">
                                      <p:cBhvr>
                                        <p:cTn id="40" dur="1000"/>
                                        <p:tgtEl>
                                          <p:spTgt spid="8"/>
                                        </p:tgtEl>
                                        <p:attrNameLst>
                                          <p:attrName>ppt_y</p:attrName>
                                        </p:attrNameLst>
                                      </p:cBhvr>
                                      <p:tavLst>
                                        <p:tav tm="0">
                                          <p:val>
                                            <p:strVal val="ppt_y"/>
                                          </p:val>
                                        </p:tav>
                                        <p:tav tm="100000">
                                          <p:val>
                                            <p:strVal val="ppt_y-.1"/>
                                          </p:val>
                                        </p:tav>
                                      </p:tavLst>
                                    </p:anim>
                                    <p:set>
                                      <p:cBhvr>
                                        <p:cTn id="41" dur="1" fill="hold">
                                          <p:stCondLst>
                                            <p:cond delay="999"/>
                                          </p:stCondLst>
                                        </p:cTn>
                                        <p:tgtEl>
                                          <p:spTgt spid="8"/>
                                        </p:tgtEl>
                                        <p:attrNameLst>
                                          <p:attrName>style.visibility</p:attrName>
                                        </p:attrNameLst>
                                      </p:cBhvr>
                                      <p:to>
                                        <p:strVal val="hidden"/>
                                      </p:to>
                                    </p:set>
                                  </p:childTnLst>
                                </p:cTn>
                              </p:par>
                            </p:childTnLst>
                          </p:cTn>
                        </p:par>
                        <p:par>
                          <p:cTn id="42" fill="hold">
                            <p:stCondLst>
                              <p:cond delay="1000"/>
                            </p:stCondLst>
                            <p:childTnLst>
                              <p:par>
                                <p:cTn id="43" presetID="42" presetClass="entr" presetSubtype="0" fill="hold" grpId="0" nodeType="after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1000"/>
                                        <p:tgtEl>
                                          <p:spTgt spid="9"/>
                                        </p:tgtEl>
                                      </p:cBhvr>
                                    </p:animEffect>
                                    <p:anim calcmode="lin" valueType="num">
                                      <p:cBhvr>
                                        <p:cTn id="46" dur="1000" fill="hold"/>
                                        <p:tgtEl>
                                          <p:spTgt spid="9"/>
                                        </p:tgtEl>
                                        <p:attrNameLst>
                                          <p:attrName>ppt_x</p:attrName>
                                        </p:attrNameLst>
                                      </p:cBhvr>
                                      <p:tavLst>
                                        <p:tav tm="0">
                                          <p:val>
                                            <p:strVal val="#ppt_x"/>
                                          </p:val>
                                        </p:tav>
                                        <p:tav tm="100000">
                                          <p:val>
                                            <p:strVal val="#ppt_x"/>
                                          </p:val>
                                        </p:tav>
                                      </p:tavLst>
                                    </p:anim>
                                    <p:anim calcmode="lin" valueType="num">
                                      <p:cBhvr>
                                        <p:cTn id="47" dur="1000" fill="hold"/>
                                        <p:tgtEl>
                                          <p:spTgt spid="9"/>
                                        </p:tgtEl>
                                        <p:attrNameLst>
                                          <p:attrName>ppt_y</p:attrName>
                                        </p:attrNameLst>
                                      </p:cBhvr>
                                      <p:tavLst>
                                        <p:tav tm="0">
                                          <p:val>
                                            <p:strVal val="#ppt_y+.1"/>
                                          </p:val>
                                        </p:tav>
                                        <p:tav tm="100000">
                                          <p:val>
                                            <p:strVal val="#ppt_y"/>
                                          </p:val>
                                        </p:tav>
                                      </p:tavLst>
                                    </p:anim>
                                  </p:childTnLst>
                                </p:cTn>
                              </p:par>
                            </p:childTnLst>
                          </p:cTn>
                        </p:par>
                        <p:par>
                          <p:cTn id="48" fill="hold">
                            <p:stCondLst>
                              <p:cond delay="2000"/>
                            </p:stCondLst>
                            <p:childTnLst>
                              <p:par>
                                <p:cTn id="49" presetID="22" presetClass="entr" presetSubtype="1" fill="hold" nodeType="after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wipe(up)">
                                      <p:cBhvr>
                                        <p:cTn id="5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7" grpId="0"/>
      <p:bldP spid="8" grpId="0"/>
      <p:bldP spid="8" grpId="1"/>
      <p:bldP spid="9"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J:\Mis Docs\_Multimedia IMS\Curso Biblico PPS\Tema 12\tema 12 ayud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hidden="1"/>
          <p:cNvSpPr>
            <a:spLocks noChangeArrowheads="1"/>
          </p:cNvSpPr>
          <p:nvPr/>
        </p:nvSpPr>
        <p:spPr bwMode="auto">
          <a:xfrm>
            <a:off x="359532" y="1446980"/>
            <a:ext cx="4392488" cy="457430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FFC000"/>
              </a:contourClr>
            </a:sp3d>
          </a:bodyPr>
          <a:lstStyle/>
          <a:p>
            <a:r>
              <a:rPr lang="es-ES" sz="40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Nuestras oraciones serán </a:t>
            </a:r>
            <a:r>
              <a:rPr lang="es-ES" sz="40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oídas.</a:t>
            </a:r>
          </a:p>
          <a:p>
            <a:r>
              <a:rPr lang="es-ES" sz="32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(1 </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Juan 3:22) </a:t>
            </a:r>
            <a:endParaRPr lang="es-ES" sz="12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6" name="Rectangle 3" hidden="1"/>
          <p:cNvSpPr>
            <a:spLocks noChangeArrowheads="1"/>
          </p:cNvSpPr>
          <p:nvPr/>
        </p:nvSpPr>
        <p:spPr bwMode="auto">
          <a:xfrm>
            <a:off x="359532" y="1448780"/>
            <a:ext cx="4392488" cy="457430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FFC000"/>
              </a:contourClr>
            </a:sp3d>
          </a:bodyPr>
          <a:lstStyle/>
          <a:p>
            <a:r>
              <a:rPr lang="es-ES" sz="40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Tendremos </a:t>
            </a:r>
            <a:r>
              <a:rPr lang="es-ES" sz="40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paz </a:t>
            </a:r>
            <a:r>
              <a:rPr lang="es-ES" sz="40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espiritual.</a:t>
            </a:r>
            <a:br>
              <a:rPr lang="es-ES" sz="40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(Isaías 48:18)</a:t>
            </a:r>
            <a:endParaRPr lang="es-ES" sz="12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7" name="Rectangle 3" hidden="1"/>
          <p:cNvSpPr>
            <a:spLocks noChangeArrowheads="1"/>
          </p:cNvSpPr>
          <p:nvPr/>
        </p:nvSpPr>
        <p:spPr bwMode="auto">
          <a:xfrm>
            <a:off x="359532" y="1446980"/>
            <a:ext cx="4392488" cy="457430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FFC000"/>
              </a:contourClr>
            </a:sp3d>
          </a:bodyPr>
          <a:lstStyle/>
          <a:p>
            <a:r>
              <a:rPr lang="es-ES" sz="40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Inteligencia.</a:t>
            </a:r>
            <a:br>
              <a:rPr lang="es-ES" sz="40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r>
              <a:rPr lang="es-ES" sz="32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Salmos </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119:104</a:t>
            </a:r>
            <a:r>
              <a:rPr lang="es-ES" sz="32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endParaRPr lang="es-ES" sz="12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8" name="Rectangle 3"/>
          <p:cNvSpPr>
            <a:spLocks noChangeArrowheads="1"/>
          </p:cNvSpPr>
          <p:nvPr/>
        </p:nvSpPr>
        <p:spPr bwMode="auto">
          <a:xfrm>
            <a:off x="359532" y="1446980"/>
            <a:ext cx="4392488" cy="457430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FFC000"/>
              </a:contourClr>
            </a:sp3d>
          </a:bodyPr>
          <a:lstStyle/>
          <a:p>
            <a:r>
              <a:rPr lang="es-ES" sz="40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La </a:t>
            </a:r>
            <a:r>
              <a:rPr lang="es-ES" sz="40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santé</a:t>
            </a:r>
            <a:r>
              <a:rPr lang="es-ES" sz="40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40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r>
            <a:br>
              <a:rPr lang="es-ES" sz="40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r>
              <a:rPr lang="es-ES" sz="3200" b="1" i="1" spc="50" dirty="0" err="1"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Exode</a:t>
            </a:r>
            <a:r>
              <a:rPr lang="es-ES" sz="32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15 : 26)</a:t>
            </a:r>
            <a:endParaRPr lang="es-ES" sz="12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9" name="Rectangle 3" hidden="1"/>
          <p:cNvSpPr>
            <a:spLocks noChangeArrowheads="1"/>
          </p:cNvSpPr>
          <p:nvPr/>
        </p:nvSpPr>
        <p:spPr bwMode="auto">
          <a:xfrm>
            <a:off x="359532" y="1448780"/>
            <a:ext cx="4572508" cy="457430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FFC000"/>
              </a:contourClr>
            </a:sp3d>
          </a:bodyPr>
          <a:lstStyle/>
          <a:p>
            <a:r>
              <a:rPr lang="es-ES" sz="40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Prosperidad </a:t>
            </a:r>
            <a:br>
              <a:rPr lang="es-ES" sz="40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br>
            <a:r>
              <a:rPr lang="es-ES" sz="40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y </a:t>
            </a:r>
            <a:r>
              <a:rPr lang="es-ES" sz="40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larga </a:t>
            </a:r>
            <a:r>
              <a:rPr lang="es-ES" sz="40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vida.</a:t>
            </a:r>
            <a:br>
              <a:rPr lang="es-ES" sz="40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(Deuteronomio 4:40)</a:t>
            </a:r>
            <a:endParaRPr lang="es-ES" sz="12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pic>
        <p:nvPicPr>
          <p:cNvPr id="10"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86779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xit" presetSubtype="0" fill="hold" grpId="1" nodeType="clickEffect">
                                  <p:stCondLst>
                                    <p:cond delay="0"/>
                                  </p:stCondLst>
                                  <p:childTnLst>
                                    <p:animEffect transition="out" filter="fade">
                                      <p:cBhvr>
                                        <p:cTn id="13" dur="1000"/>
                                        <p:tgtEl>
                                          <p:spTgt spid="4"/>
                                        </p:tgtEl>
                                      </p:cBhvr>
                                    </p:animEffect>
                                    <p:anim calcmode="lin" valueType="num">
                                      <p:cBhvr>
                                        <p:cTn id="14" dur="1000"/>
                                        <p:tgtEl>
                                          <p:spTgt spid="4"/>
                                        </p:tgtEl>
                                        <p:attrNameLst>
                                          <p:attrName>ppt_x</p:attrName>
                                        </p:attrNameLst>
                                      </p:cBhvr>
                                      <p:tavLst>
                                        <p:tav tm="0">
                                          <p:val>
                                            <p:strVal val="ppt_x"/>
                                          </p:val>
                                        </p:tav>
                                        <p:tav tm="100000">
                                          <p:val>
                                            <p:strVal val="ppt_x"/>
                                          </p:val>
                                        </p:tav>
                                      </p:tavLst>
                                    </p:anim>
                                    <p:anim calcmode="lin" valueType="num">
                                      <p:cBhvr>
                                        <p:cTn id="15" dur="1000"/>
                                        <p:tgtEl>
                                          <p:spTgt spid="4"/>
                                        </p:tgtEl>
                                        <p:attrNameLst>
                                          <p:attrName>ppt_y</p:attrName>
                                        </p:attrNameLst>
                                      </p:cBhvr>
                                      <p:tavLst>
                                        <p:tav tm="0">
                                          <p:val>
                                            <p:strVal val="ppt_y"/>
                                          </p:val>
                                        </p:tav>
                                        <p:tav tm="100000">
                                          <p:val>
                                            <p:strVal val="ppt_y-.1"/>
                                          </p:val>
                                        </p:tav>
                                      </p:tavLst>
                                    </p:anim>
                                    <p:set>
                                      <p:cBhvr>
                                        <p:cTn id="16" dur="1" fill="hold">
                                          <p:stCondLst>
                                            <p:cond delay="999"/>
                                          </p:stCondLst>
                                        </p:cTn>
                                        <p:tgtEl>
                                          <p:spTgt spid="4"/>
                                        </p:tgtEl>
                                        <p:attrNameLst>
                                          <p:attrName>style.visibility</p:attrName>
                                        </p:attrNameLst>
                                      </p:cBhvr>
                                      <p:to>
                                        <p:strVal val="hidden"/>
                                      </p:to>
                                    </p:set>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42" presetClass="entr" presetSubtype="0"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par>
                          <p:cTn id="29" fill="hold">
                            <p:stCondLst>
                              <p:cond delay="3000"/>
                            </p:stCondLst>
                            <p:childTnLst>
                              <p:par>
                                <p:cTn id="30" presetID="42" presetClass="entr" presetSubtype="0"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childTnLst>
                          </p:cTn>
                        </p:par>
                        <p:par>
                          <p:cTn id="35" fill="hold">
                            <p:stCondLst>
                              <p:cond delay="4000"/>
                            </p:stCondLst>
                            <p:childTnLst>
                              <p:par>
                                <p:cTn id="36" presetID="42" presetClass="entr" presetSubtype="0" fill="hold" grpId="0" nodeType="after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1000"/>
                                        <p:tgtEl>
                                          <p:spTgt spid="9"/>
                                        </p:tgtEl>
                                      </p:cBhvr>
                                    </p:animEffect>
                                    <p:anim calcmode="lin" valueType="num">
                                      <p:cBhvr>
                                        <p:cTn id="39" dur="1000" fill="hold"/>
                                        <p:tgtEl>
                                          <p:spTgt spid="9"/>
                                        </p:tgtEl>
                                        <p:attrNameLst>
                                          <p:attrName>ppt_x</p:attrName>
                                        </p:attrNameLst>
                                      </p:cBhvr>
                                      <p:tavLst>
                                        <p:tav tm="0">
                                          <p:val>
                                            <p:strVal val="#ppt_x"/>
                                          </p:val>
                                        </p:tav>
                                        <p:tav tm="100000">
                                          <p:val>
                                            <p:strVal val="#ppt_x"/>
                                          </p:val>
                                        </p:tav>
                                      </p:tavLst>
                                    </p:anim>
                                    <p:anim calcmode="lin" valueType="num">
                                      <p:cBhvr>
                                        <p:cTn id="40" dur="1000" fill="hold"/>
                                        <p:tgtEl>
                                          <p:spTgt spid="9"/>
                                        </p:tgtEl>
                                        <p:attrNameLst>
                                          <p:attrName>ppt_y</p:attrName>
                                        </p:attrNameLst>
                                      </p:cBhvr>
                                      <p:tavLst>
                                        <p:tav tm="0">
                                          <p:val>
                                            <p:strVal val="#ppt_y+.1"/>
                                          </p:val>
                                        </p:tav>
                                        <p:tav tm="100000">
                                          <p:val>
                                            <p:strVal val="#ppt_y"/>
                                          </p:val>
                                        </p:tav>
                                      </p:tavLst>
                                    </p:anim>
                                  </p:childTnLst>
                                </p:cTn>
                              </p:par>
                            </p:childTnLst>
                          </p:cTn>
                        </p:par>
                        <p:par>
                          <p:cTn id="41" fill="hold">
                            <p:stCondLst>
                              <p:cond delay="5000"/>
                            </p:stCondLst>
                            <p:childTnLst>
                              <p:par>
                                <p:cTn id="42" presetID="22" presetClass="entr" presetSubtype="1" fill="hold" nodeType="after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up)">
                                      <p:cBhvr>
                                        <p:cTn id="4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7" grpId="0"/>
      <p:bldP spid="8" grpId="0"/>
      <p:bldP spid="9"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J:\Mis Docs\_Multimedia IMS\Curso Biblico PPS\Tema 12\tema 12 ayud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hidden="1"/>
          <p:cNvSpPr>
            <a:spLocks noChangeArrowheads="1"/>
          </p:cNvSpPr>
          <p:nvPr/>
        </p:nvSpPr>
        <p:spPr bwMode="auto">
          <a:xfrm>
            <a:off x="359532" y="1446980"/>
            <a:ext cx="4392488" cy="457430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FFC000"/>
              </a:contourClr>
            </a:sp3d>
          </a:bodyPr>
          <a:lstStyle/>
          <a:p>
            <a:r>
              <a:rPr lang="es-ES" sz="40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Nuestras oraciones serán </a:t>
            </a:r>
            <a:r>
              <a:rPr lang="es-ES" sz="40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oídas.</a:t>
            </a:r>
          </a:p>
          <a:p>
            <a:r>
              <a:rPr lang="es-ES" sz="32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(1 </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Juan 3:22) </a:t>
            </a:r>
            <a:endParaRPr lang="es-ES" sz="12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6" name="Rectangle 3" hidden="1"/>
          <p:cNvSpPr>
            <a:spLocks noChangeArrowheads="1"/>
          </p:cNvSpPr>
          <p:nvPr/>
        </p:nvSpPr>
        <p:spPr bwMode="auto">
          <a:xfrm>
            <a:off x="359532" y="1448780"/>
            <a:ext cx="4392488" cy="457430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FFC000"/>
              </a:contourClr>
            </a:sp3d>
          </a:bodyPr>
          <a:lstStyle/>
          <a:p>
            <a:r>
              <a:rPr lang="es-ES" sz="40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Tendremos </a:t>
            </a:r>
            <a:r>
              <a:rPr lang="es-ES" sz="40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paz </a:t>
            </a:r>
            <a:r>
              <a:rPr lang="es-ES" sz="40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espiritual.</a:t>
            </a:r>
            <a:br>
              <a:rPr lang="es-ES" sz="40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(Isaías 48:18)</a:t>
            </a:r>
            <a:endParaRPr lang="es-ES" sz="12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7" name="Rectangle 3" hidden="1"/>
          <p:cNvSpPr>
            <a:spLocks noChangeArrowheads="1"/>
          </p:cNvSpPr>
          <p:nvPr/>
        </p:nvSpPr>
        <p:spPr bwMode="auto">
          <a:xfrm>
            <a:off x="359532" y="1446980"/>
            <a:ext cx="4392488" cy="457430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FFC000"/>
              </a:contourClr>
            </a:sp3d>
          </a:bodyPr>
          <a:lstStyle/>
          <a:p>
            <a:r>
              <a:rPr lang="es-ES" sz="40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Inteligencia.</a:t>
            </a:r>
            <a:br>
              <a:rPr lang="es-ES" sz="40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r>
              <a:rPr lang="es-ES" sz="32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Salmos </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119:104</a:t>
            </a:r>
            <a:r>
              <a:rPr lang="es-ES" sz="32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endParaRPr lang="es-ES" sz="12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8" name="Rectangle 3" hidden="1"/>
          <p:cNvSpPr>
            <a:spLocks noChangeArrowheads="1"/>
          </p:cNvSpPr>
          <p:nvPr/>
        </p:nvSpPr>
        <p:spPr bwMode="auto">
          <a:xfrm>
            <a:off x="359532" y="1446980"/>
            <a:ext cx="4392488" cy="457430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FFC000"/>
              </a:contourClr>
            </a:sp3d>
          </a:bodyPr>
          <a:lstStyle/>
          <a:p>
            <a:r>
              <a:rPr lang="es-ES" sz="40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Salud.</a:t>
            </a:r>
            <a:br>
              <a:rPr lang="es-ES" sz="40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(Éxodo 15:26)</a:t>
            </a:r>
            <a:endParaRPr lang="es-ES" sz="12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9" name="Rectangle 3"/>
          <p:cNvSpPr>
            <a:spLocks noChangeArrowheads="1"/>
          </p:cNvSpPr>
          <p:nvPr/>
        </p:nvSpPr>
        <p:spPr bwMode="auto">
          <a:xfrm>
            <a:off x="359532" y="1448780"/>
            <a:ext cx="4572508" cy="457430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FFC000"/>
              </a:contourClr>
            </a:sp3d>
          </a:bodyPr>
          <a:lstStyle/>
          <a:p>
            <a:r>
              <a:rPr lang="fr-FR" sz="40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La </a:t>
            </a:r>
            <a:r>
              <a:rPr lang="fr-FR" sz="40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prospérité et une longue vie. </a:t>
            </a:r>
            <a:r>
              <a:rPr lang="es-ES" sz="40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r>
            <a:br>
              <a:rPr lang="es-ES" sz="40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r>
              <a:rPr lang="es-ES" sz="3200" b="1" i="1" spc="50" dirty="0" err="1">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Deutéronome</a:t>
            </a:r>
            <a:r>
              <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4 : 40)</a:t>
            </a:r>
            <a:endParaRPr lang="es-ES" sz="12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pic>
        <p:nvPicPr>
          <p:cNvPr id="10"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312437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xit" presetSubtype="0" fill="hold" grpId="1" nodeType="clickEffect">
                                  <p:stCondLst>
                                    <p:cond delay="0"/>
                                  </p:stCondLst>
                                  <p:childTnLst>
                                    <p:animEffect transition="out" filter="fade">
                                      <p:cBhvr>
                                        <p:cTn id="13" dur="1000"/>
                                        <p:tgtEl>
                                          <p:spTgt spid="4"/>
                                        </p:tgtEl>
                                      </p:cBhvr>
                                    </p:animEffect>
                                    <p:anim calcmode="lin" valueType="num">
                                      <p:cBhvr>
                                        <p:cTn id="14" dur="1000"/>
                                        <p:tgtEl>
                                          <p:spTgt spid="4"/>
                                        </p:tgtEl>
                                        <p:attrNameLst>
                                          <p:attrName>ppt_x</p:attrName>
                                        </p:attrNameLst>
                                      </p:cBhvr>
                                      <p:tavLst>
                                        <p:tav tm="0">
                                          <p:val>
                                            <p:strVal val="ppt_x"/>
                                          </p:val>
                                        </p:tav>
                                        <p:tav tm="100000">
                                          <p:val>
                                            <p:strVal val="ppt_x"/>
                                          </p:val>
                                        </p:tav>
                                      </p:tavLst>
                                    </p:anim>
                                    <p:anim calcmode="lin" valueType="num">
                                      <p:cBhvr>
                                        <p:cTn id="15" dur="1000"/>
                                        <p:tgtEl>
                                          <p:spTgt spid="4"/>
                                        </p:tgtEl>
                                        <p:attrNameLst>
                                          <p:attrName>ppt_y</p:attrName>
                                        </p:attrNameLst>
                                      </p:cBhvr>
                                      <p:tavLst>
                                        <p:tav tm="0">
                                          <p:val>
                                            <p:strVal val="ppt_y"/>
                                          </p:val>
                                        </p:tav>
                                        <p:tav tm="100000">
                                          <p:val>
                                            <p:strVal val="ppt_y-.1"/>
                                          </p:val>
                                        </p:tav>
                                      </p:tavLst>
                                    </p:anim>
                                    <p:set>
                                      <p:cBhvr>
                                        <p:cTn id="16" dur="1" fill="hold">
                                          <p:stCondLst>
                                            <p:cond delay="999"/>
                                          </p:stCondLst>
                                        </p:cTn>
                                        <p:tgtEl>
                                          <p:spTgt spid="4"/>
                                        </p:tgtEl>
                                        <p:attrNameLst>
                                          <p:attrName>style.visibility</p:attrName>
                                        </p:attrNameLst>
                                      </p:cBhvr>
                                      <p:to>
                                        <p:strVal val="hidden"/>
                                      </p:to>
                                    </p:set>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42" presetClass="entr" presetSubtype="0"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par>
                          <p:cTn id="29" fill="hold">
                            <p:stCondLst>
                              <p:cond delay="3000"/>
                            </p:stCondLst>
                            <p:childTnLst>
                              <p:par>
                                <p:cTn id="30" presetID="42" presetClass="entr" presetSubtype="0"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childTnLst>
                          </p:cTn>
                        </p:par>
                        <p:par>
                          <p:cTn id="35" fill="hold">
                            <p:stCondLst>
                              <p:cond delay="4000"/>
                            </p:stCondLst>
                            <p:childTnLst>
                              <p:par>
                                <p:cTn id="36" presetID="42" presetClass="entr" presetSubtype="0" fill="hold" grpId="0" nodeType="after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1000"/>
                                        <p:tgtEl>
                                          <p:spTgt spid="9"/>
                                        </p:tgtEl>
                                      </p:cBhvr>
                                    </p:animEffect>
                                    <p:anim calcmode="lin" valueType="num">
                                      <p:cBhvr>
                                        <p:cTn id="39" dur="1000" fill="hold"/>
                                        <p:tgtEl>
                                          <p:spTgt spid="9"/>
                                        </p:tgtEl>
                                        <p:attrNameLst>
                                          <p:attrName>ppt_x</p:attrName>
                                        </p:attrNameLst>
                                      </p:cBhvr>
                                      <p:tavLst>
                                        <p:tav tm="0">
                                          <p:val>
                                            <p:strVal val="#ppt_x"/>
                                          </p:val>
                                        </p:tav>
                                        <p:tav tm="100000">
                                          <p:val>
                                            <p:strVal val="#ppt_x"/>
                                          </p:val>
                                        </p:tav>
                                      </p:tavLst>
                                    </p:anim>
                                    <p:anim calcmode="lin" valueType="num">
                                      <p:cBhvr>
                                        <p:cTn id="40" dur="1000" fill="hold"/>
                                        <p:tgtEl>
                                          <p:spTgt spid="9"/>
                                        </p:tgtEl>
                                        <p:attrNameLst>
                                          <p:attrName>ppt_y</p:attrName>
                                        </p:attrNameLst>
                                      </p:cBhvr>
                                      <p:tavLst>
                                        <p:tav tm="0">
                                          <p:val>
                                            <p:strVal val="#ppt_y+.1"/>
                                          </p:val>
                                        </p:tav>
                                        <p:tav tm="100000">
                                          <p:val>
                                            <p:strVal val="#ppt_y"/>
                                          </p:val>
                                        </p:tav>
                                      </p:tavLst>
                                    </p:anim>
                                  </p:childTnLst>
                                </p:cTn>
                              </p:par>
                            </p:childTnLst>
                          </p:cTn>
                        </p:par>
                        <p:par>
                          <p:cTn id="41" fill="hold">
                            <p:stCondLst>
                              <p:cond delay="5000"/>
                            </p:stCondLst>
                            <p:childTnLst>
                              <p:par>
                                <p:cTn id="42" presetID="22" presetClass="entr" presetSubtype="1" fill="hold" nodeType="after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up)">
                                      <p:cBhvr>
                                        <p:cTn id="4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7" grpId="0"/>
      <p:bldP spid="8" grpId="0"/>
      <p:bldP spid="9"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J:\Mis Docs\_Multimedia IMS\Curso Biblico PPS\Tema 12\tema 12 oracion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219"/>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11"/>
          <p:cNvSpPr>
            <a:spLocks noChangeArrowheads="1"/>
          </p:cNvSpPr>
          <p:nvPr/>
        </p:nvSpPr>
        <p:spPr bwMode="auto">
          <a:xfrm>
            <a:off x="0" y="3897052"/>
            <a:ext cx="9144000" cy="2124236"/>
          </a:xfrm>
          <a:prstGeom prst="rect">
            <a:avLst/>
          </a:prstGeom>
          <a:gradFill flip="none" rotWithShape="1">
            <a:gsLst>
              <a:gs pos="0">
                <a:schemeClr val="bg1">
                  <a:alpha val="58000"/>
                </a:schemeClr>
              </a:gs>
              <a:gs pos="100000">
                <a:schemeClr val="bg1">
                  <a:alpha val="0"/>
                </a:schemeClr>
              </a:gs>
            </a:gsLst>
            <a:lin ang="0" scaled="0"/>
            <a:tileRect/>
          </a:gradFill>
          <a:ln>
            <a:noFill/>
          </a:ln>
          <a:effectLs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4400" b="1" spc="50" dirty="0">
                <a:ln w="11430">
                  <a:solidFill>
                    <a:srgbClr val="FFC000"/>
                  </a:solidFill>
                </a:ln>
                <a:solidFill>
                  <a:srgbClr val="FF0000"/>
                </a:solidFill>
                <a:effectLst>
                  <a:outerShdw blurRad="76200" dist="50800" dir="5400000" algn="tl" rotWithShape="0">
                    <a:srgbClr val="000000">
                      <a:alpha val="65000"/>
                    </a:srgbClr>
                  </a:outerShdw>
                </a:effectLst>
                <a:latin typeface="Verdana" pitchFamily="34" charset="0"/>
              </a:rPr>
              <a:t>Merci Seigneur pour </a:t>
            </a:r>
            <a:r>
              <a:rPr lang="fr-FR" sz="4400" b="1" spc="50" dirty="0" smtClean="0">
                <a:ln w="11430">
                  <a:solidFill>
                    <a:srgbClr val="FFC000"/>
                  </a:solidFill>
                </a:ln>
                <a:solidFill>
                  <a:srgbClr val="FF0000"/>
                </a:solidFill>
                <a:effectLst>
                  <a:outerShdw blurRad="76200" dist="50800" dir="5400000" algn="tl" rotWithShape="0">
                    <a:srgbClr val="000000">
                      <a:alpha val="65000"/>
                    </a:srgbClr>
                  </a:outerShdw>
                </a:effectLst>
                <a:latin typeface="Verdana" pitchFamily="34" charset="0"/>
              </a:rPr>
              <a:t/>
            </a:r>
            <a:br>
              <a:rPr lang="fr-FR" sz="4400" b="1" spc="50" dirty="0" smtClean="0">
                <a:ln w="11430">
                  <a:solidFill>
                    <a:srgbClr val="FFC000"/>
                  </a:solidFill>
                </a:ln>
                <a:solidFill>
                  <a:srgbClr val="FF0000"/>
                </a:solidFill>
                <a:effectLst>
                  <a:outerShdw blurRad="76200" dist="50800" dir="5400000" algn="tl" rotWithShape="0">
                    <a:srgbClr val="000000">
                      <a:alpha val="65000"/>
                    </a:srgbClr>
                  </a:outerShdw>
                </a:effectLst>
                <a:latin typeface="Verdana" pitchFamily="34" charset="0"/>
              </a:rPr>
            </a:br>
            <a:r>
              <a:rPr lang="fr-FR" sz="4400" b="1" spc="50" dirty="0" smtClean="0">
                <a:ln w="11430">
                  <a:solidFill>
                    <a:srgbClr val="FFC000"/>
                  </a:solidFill>
                </a:ln>
                <a:solidFill>
                  <a:srgbClr val="FF0000"/>
                </a:solidFill>
                <a:effectLst>
                  <a:outerShdw blurRad="76200" dist="50800" dir="5400000" algn="tl" rotWithShape="0">
                    <a:srgbClr val="000000">
                      <a:alpha val="65000"/>
                    </a:srgbClr>
                  </a:outerShdw>
                </a:effectLst>
                <a:latin typeface="Verdana" pitchFamily="34" charset="0"/>
              </a:rPr>
              <a:t>votre </a:t>
            </a:r>
            <a:r>
              <a:rPr lang="fr-FR" sz="4400" b="1" spc="50" dirty="0">
                <a:ln w="11430">
                  <a:solidFill>
                    <a:srgbClr val="FFC000"/>
                  </a:solidFill>
                </a:ln>
                <a:solidFill>
                  <a:srgbClr val="FF0000"/>
                </a:solidFill>
                <a:effectLst>
                  <a:outerShdw blurRad="76200" dist="50800" dir="5400000" algn="tl" rotWithShape="0">
                    <a:srgbClr val="000000">
                      <a:alpha val="65000"/>
                    </a:srgbClr>
                  </a:outerShdw>
                </a:effectLst>
                <a:latin typeface="Verdana" pitchFamily="34" charset="0"/>
              </a:rPr>
              <a:t>loi de l'amour!</a:t>
            </a:r>
            <a:endParaRPr lang="en-US" sz="4400" b="1" u="none" spc="50" dirty="0">
              <a:ln w="11430">
                <a:solidFill>
                  <a:srgbClr val="FFC000"/>
                </a:solidFill>
              </a:ln>
              <a:solidFill>
                <a:srgbClr val="FF0000"/>
              </a:solidFill>
              <a:effectLst>
                <a:outerShdw blurRad="76200" dist="50800" dir="5400000" algn="tl" rotWithShape="0">
                  <a:srgbClr val="000000">
                    <a:alpha val="65000"/>
                  </a:srgbClr>
                </a:outerShdw>
              </a:effectLst>
              <a:latin typeface="Verdana" pitchFamily="34" charset="0"/>
            </a:endParaRPr>
          </a:p>
        </p:txBody>
      </p:sp>
    </p:spTree>
    <p:extLst>
      <p:ext uri="{BB962C8B-B14F-4D97-AF65-F5344CB8AC3E}">
        <p14:creationId xmlns:p14="http://schemas.microsoft.com/office/powerpoint/2010/main" val="35346437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ppt_x</p:attrName>
                                        </p:attrNameLst>
                                      </p:cBhvr>
                                      <p:tavLst>
                                        <p:tav tm="0">
                                          <p:val>
                                            <p:strVal val="#ppt_x-.2"/>
                                          </p:val>
                                        </p:tav>
                                        <p:tav tm="100000">
                                          <p:val>
                                            <p:strVal val="#ppt_x"/>
                                          </p:val>
                                        </p:tav>
                                      </p:tavLst>
                                    </p:anim>
                                    <p:anim calcmode="lin" valueType="num">
                                      <p:cBhvr>
                                        <p:cTn id="8"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gtEl>
                                      </p:cBhvr>
                                    </p:animEffect>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9" name="Picture 3" descr="J:\Mis Docs\_Multimedia IMS\Curso Biblico PPS\Tema 12\tema 12 proxim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36" y="15104"/>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252536" y="5805065"/>
            <a:ext cx="9577064" cy="864295"/>
          </a:xfrm>
          <a:prstGeom prst="rect">
            <a:avLst/>
          </a:prstGeom>
          <a:gradFill>
            <a:gsLst>
              <a:gs pos="0">
                <a:schemeClr val="accent6">
                  <a:shade val="51000"/>
                  <a:satMod val="130000"/>
                  <a:alpha val="75000"/>
                </a:schemeClr>
              </a:gs>
              <a:gs pos="80000">
                <a:schemeClr val="accent6">
                  <a:shade val="93000"/>
                  <a:satMod val="130000"/>
                  <a:alpha val="75000"/>
                </a:schemeClr>
              </a:gs>
              <a:gs pos="100000">
                <a:schemeClr val="accent6">
                  <a:shade val="94000"/>
                  <a:satMod val="135000"/>
                  <a:alpha val="75000"/>
                </a:schemeClr>
              </a:gs>
            </a:gsLst>
          </a:gra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s-ES"/>
          </a:p>
        </p:txBody>
      </p:sp>
      <p:sp>
        <p:nvSpPr>
          <p:cNvPr id="3" name="2 Rectángulo"/>
          <p:cNvSpPr/>
          <p:nvPr/>
        </p:nvSpPr>
        <p:spPr>
          <a:xfrm>
            <a:off x="143508" y="584684"/>
            <a:ext cx="3924436" cy="4680520"/>
          </a:xfrm>
          <a:prstGeom prst="rect">
            <a:avLst/>
          </a:prstGeom>
          <a:noFill/>
        </p:spPr>
        <p:style>
          <a:lnRef idx="0">
            <a:schemeClr val="accent6"/>
          </a:lnRef>
          <a:fillRef idx="3">
            <a:schemeClr val="accent6"/>
          </a:fillRef>
          <a:effectRef idx="3">
            <a:schemeClr val="accent6"/>
          </a:effectRef>
          <a:fontRef idx="minor">
            <a:schemeClr val="lt1"/>
          </a:fontRef>
        </p:style>
        <p:txBody>
          <a:bodyPr wrap="square" lIns="180000" anchor="ctr">
            <a:noAutofit/>
          </a:bodyPr>
          <a:lstStyle/>
          <a:p>
            <a:pPr>
              <a:spcBef>
                <a:spcPts val="1200"/>
              </a:spcBef>
            </a:pPr>
            <a:r>
              <a:rPr lang="es-ES" sz="3200" b="1" dirty="0" err="1">
                <a:solidFill>
                  <a:schemeClr val="tx1"/>
                </a:solidFill>
                <a:effectLst>
                  <a:outerShdw blurRad="50800" dist="38100" dir="2700000" algn="tl" rotWithShape="0">
                    <a:prstClr val="black">
                      <a:alpha val="40000"/>
                    </a:prstClr>
                  </a:outerShdw>
                </a:effectLst>
                <a:latin typeface="Myriad Pro" pitchFamily="34" charset="0"/>
              </a:rPr>
              <a:t>Notre</a:t>
            </a:r>
            <a:r>
              <a:rPr lang="es-ES" sz="3200" b="1" dirty="0">
                <a:solidFill>
                  <a:schemeClr val="tx1"/>
                </a:solidFill>
                <a:effectLst>
                  <a:outerShdw blurRad="50800" dist="38100" dir="2700000" algn="tl" rotWithShape="0">
                    <a:prstClr val="black">
                      <a:alpha val="40000"/>
                    </a:prstClr>
                  </a:outerShdw>
                </a:effectLst>
                <a:latin typeface="Myriad Pro" pitchFamily="34" charset="0"/>
              </a:rPr>
              <a:t> </a:t>
            </a:r>
            <a:r>
              <a:rPr lang="es-ES" sz="3200" b="1" dirty="0" err="1">
                <a:solidFill>
                  <a:schemeClr val="tx1"/>
                </a:solidFill>
                <a:effectLst>
                  <a:outerShdw blurRad="50800" dist="38100" dir="2700000" algn="tl" rotWithShape="0">
                    <a:prstClr val="black">
                      <a:alpha val="40000"/>
                    </a:prstClr>
                  </a:outerShdw>
                </a:effectLst>
                <a:latin typeface="Myriad Pro" pitchFamily="34" charset="0"/>
              </a:rPr>
              <a:t>prochain</a:t>
            </a:r>
            <a:r>
              <a:rPr lang="es-ES" sz="3200" b="1" dirty="0">
                <a:solidFill>
                  <a:schemeClr val="tx1"/>
                </a:solidFill>
                <a:effectLst>
                  <a:outerShdw blurRad="50800" dist="38100" dir="2700000" algn="tl" rotWithShape="0">
                    <a:prstClr val="black">
                      <a:alpha val="40000"/>
                    </a:prstClr>
                  </a:outerShdw>
                </a:effectLst>
                <a:latin typeface="Myriad Pro" pitchFamily="34" charset="0"/>
              </a:rPr>
              <a:t> </a:t>
            </a:r>
            <a:r>
              <a:rPr lang="es-ES" sz="3200" b="1" dirty="0" err="1">
                <a:solidFill>
                  <a:schemeClr val="tx1"/>
                </a:solidFill>
                <a:effectLst>
                  <a:outerShdw blurRad="50800" dist="38100" dir="2700000" algn="tl" rotWithShape="0">
                    <a:prstClr val="black">
                      <a:alpha val="40000"/>
                    </a:prstClr>
                  </a:outerShdw>
                </a:effectLst>
                <a:latin typeface="Myriad Pro" pitchFamily="34" charset="0"/>
              </a:rPr>
              <a:t>thème</a:t>
            </a:r>
            <a:r>
              <a:rPr lang="es-ES" sz="3200" b="1" dirty="0">
                <a:solidFill>
                  <a:schemeClr val="tx1"/>
                </a:solidFill>
                <a:effectLst>
                  <a:outerShdw blurRad="50800" dist="38100" dir="2700000" algn="tl" rotWithShape="0">
                    <a:prstClr val="black">
                      <a:alpha val="40000"/>
                    </a:prstClr>
                  </a:outerShdw>
                </a:effectLst>
                <a:latin typeface="Myriad Pro" pitchFamily="34" charset="0"/>
              </a:rPr>
              <a:t> : </a:t>
            </a:r>
            <a:r>
              <a:rPr lang="es-ES" sz="3200" b="1" dirty="0" smtClean="0">
                <a:solidFill>
                  <a:schemeClr val="tx1"/>
                </a:solidFill>
                <a:effectLst>
                  <a:outerShdw blurRad="50800" dist="38100" dir="2700000" algn="tl" rotWithShape="0">
                    <a:prstClr val="black">
                      <a:alpha val="40000"/>
                    </a:prstClr>
                  </a:outerShdw>
                </a:effectLst>
                <a:latin typeface="Myriad Pro" pitchFamily="34" charset="0"/>
              </a:rPr>
              <a:t/>
            </a:r>
            <a:br>
              <a:rPr lang="es-ES" sz="3200" b="1" dirty="0" smtClean="0">
                <a:solidFill>
                  <a:schemeClr val="tx1"/>
                </a:solidFill>
                <a:effectLst>
                  <a:outerShdw blurRad="50800" dist="38100" dir="2700000" algn="tl" rotWithShape="0">
                    <a:prstClr val="black">
                      <a:alpha val="40000"/>
                    </a:prstClr>
                  </a:outerShdw>
                </a:effectLst>
                <a:latin typeface="Myriad Pro" pitchFamily="34" charset="0"/>
              </a:rPr>
            </a:br>
            <a:r>
              <a:rPr lang="es-ES_tradnl" sz="3200" b="1" i="1" dirty="0">
                <a:solidFill>
                  <a:srgbClr val="C00000"/>
                </a:solidFill>
                <a:effectLst>
                  <a:outerShdw blurRad="50800" dist="38100" dir="2700000" algn="tl" rotWithShape="0">
                    <a:prstClr val="black">
                      <a:alpha val="40000"/>
                    </a:prstClr>
                  </a:outerShdw>
                </a:effectLst>
              </a:rPr>
              <a:t>« </a:t>
            </a:r>
            <a:r>
              <a:rPr lang="es-ES_tradnl" sz="3200" b="1" i="1" dirty="0" err="1">
                <a:solidFill>
                  <a:srgbClr val="C00000"/>
                </a:solidFill>
                <a:effectLst>
                  <a:outerShdw blurRad="50800" dist="38100" dir="2700000" algn="tl" rotWithShape="0">
                    <a:prstClr val="black">
                      <a:alpha val="40000"/>
                    </a:prstClr>
                  </a:outerShdw>
                </a:effectLst>
              </a:rPr>
              <a:t>Miroir</a:t>
            </a:r>
            <a:r>
              <a:rPr lang="es-ES_tradnl" sz="3200" b="1" i="1" dirty="0">
                <a:solidFill>
                  <a:srgbClr val="C00000"/>
                </a:solidFill>
                <a:effectLst>
                  <a:outerShdw blurRad="50800" dist="38100" dir="2700000" algn="tl" rotWithShape="0">
                    <a:prstClr val="black">
                      <a:alpha val="40000"/>
                    </a:prstClr>
                  </a:outerShdw>
                </a:effectLst>
              </a:rPr>
              <a:t> et </a:t>
            </a:r>
            <a:r>
              <a:rPr lang="es-ES_tradnl" sz="3200" b="1" i="1" dirty="0" err="1">
                <a:solidFill>
                  <a:srgbClr val="C00000"/>
                </a:solidFill>
                <a:effectLst>
                  <a:outerShdw blurRad="50800" dist="38100" dir="2700000" algn="tl" rotWithShape="0">
                    <a:prstClr val="black">
                      <a:alpha val="40000"/>
                    </a:prstClr>
                  </a:outerShdw>
                </a:effectLst>
              </a:rPr>
              <a:t>ombre</a:t>
            </a:r>
            <a:r>
              <a:rPr lang="es-ES_tradnl" sz="3200" b="1" i="1" dirty="0">
                <a:solidFill>
                  <a:srgbClr val="C00000"/>
                </a:solidFill>
                <a:effectLst>
                  <a:outerShdw blurRad="50800" dist="38100" dir="2700000" algn="tl" rotWithShape="0">
                    <a:prstClr val="black">
                      <a:alpha val="40000"/>
                    </a:prstClr>
                  </a:outerShdw>
                </a:effectLst>
              </a:rPr>
              <a:t> »</a:t>
            </a:r>
          </a:p>
          <a:p>
            <a:pPr>
              <a:spcBef>
                <a:spcPts val="1200"/>
              </a:spcBef>
            </a:pPr>
            <a:r>
              <a:rPr lang="fr-FR" sz="2800" dirty="0" smtClean="0">
                <a:ln w="18415" cmpd="sng">
                  <a:solidFill>
                    <a:schemeClr val="bg1"/>
                  </a:solidFill>
                  <a:prstDash val="solid"/>
                </a:ln>
                <a:solidFill>
                  <a:srgbClr val="FFFFFF"/>
                </a:solidFill>
                <a:effectLst>
                  <a:outerShdw blurRad="50800" dist="38100" dir="2700000" algn="tl" rotWithShape="0">
                    <a:prstClr val="black">
                      <a:alpha val="40000"/>
                    </a:prstClr>
                  </a:outerShdw>
                </a:effectLst>
                <a:latin typeface="Myriad Pro" pitchFamily="34" charset="0"/>
                <a:ea typeface="Verdana" pitchFamily="34" charset="0"/>
                <a:cs typeface="Verdana" pitchFamily="34" charset="0"/>
              </a:rPr>
              <a:t>C’est </a:t>
            </a:r>
            <a:r>
              <a:rPr lang="fr-FR" sz="2800" dirty="0">
                <a:ln w="18415" cmpd="sng">
                  <a:solidFill>
                    <a:schemeClr val="bg1"/>
                  </a:solidFill>
                  <a:prstDash val="solid"/>
                </a:ln>
                <a:solidFill>
                  <a:srgbClr val="FFFFFF"/>
                </a:solidFill>
                <a:effectLst>
                  <a:outerShdw blurRad="50800" dist="38100" dir="2700000" algn="tl" rotWithShape="0">
                    <a:prstClr val="black">
                      <a:alpha val="40000"/>
                    </a:prstClr>
                  </a:outerShdw>
                </a:effectLst>
                <a:latin typeface="Myriad Pro" pitchFamily="34" charset="0"/>
                <a:ea typeface="Verdana" pitchFamily="34" charset="0"/>
                <a:cs typeface="Verdana" pitchFamily="34" charset="0"/>
              </a:rPr>
              <a:t>une étude très intéressante qui nous donne des réponses pour comprendre les écrits de l’apôtre Paul et qui explique certaines soi-disant contradictions dans les Écritures.</a:t>
            </a: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39942" name="Rectangle 6"/>
          <p:cNvSpPr>
            <a:spLocks noChangeArrowheads="1"/>
          </p:cNvSpPr>
          <p:nvPr/>
        </p:nvSpPr>
        <p:spPr bwMode="auto">
          <a:xfrm>
            <a:off x="3455876" y="5985085"/>
            <a:ext cx="5508612" cy="576263"/>
          </a:xfrm>
          <a:prstGeom prst="rect">
            <a:avLst/>
          </a:prstGeom>
          <a:noFill/>
          <a:ln>
            <a:noFill/>
          </a:ln>
          <a:effectLs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n-US" sz="3200" b="1" i="1" spc="50" dirty="0">
                <a:ln w="11430"/>
                <a:solidFill>
                  <a:srgbClr val="C00000"/>
                </a:solidFill>
                <a:effectLst>
                  <a:outerShdw blurRad="76200" dist="50800" dir="5400000" algn="tl" rotWithShape="0">
                    <a:srgbClr val="000000">
                      <a:alpha val="65000"/>
                    </a:srgbClr>
                  </a:outerShdw>
                </a:effectLst>
                <a:latin typeface="Myriad Pro" pitchFamily="34" charset="0"/>
              </a:rPr>
              <a:t>QUE DIEU VOUS </a:t>
            </a:r>
            <a:r>
              <a:rPr lang="en-US" sz="3200" b="1" i="1" spc="50" dirty="0" smtClean="0">
                <a:ln w="11430"/>
                <a:solidFill>
                  <a:srgbClr val="C00000"/>
                </a:solidFill>
                <a:effectLst>
                  <a:outerShdw blurRad="76200" dist="50800" dir="5400000" algn="tl" rotWithShape="0">
                    <a:srgbClr val="000000">
                      <a:alpha val="65000"/>
                    </a:srgbClr>
                  </a:outerShdw>
                </a:effectLst>
                <a:latin typeface="Myriad Pro" pitchFamily="34" charset="0"/>
              </a:rPr>
              <a:t>BENISSE !</a:t>
            </a:r>
            <a:endParaRPr lang="en-US" sz="3200" b="1" i="1" u="none" spc="50" dirty="0">
              <a:ln w="11430"/>
              <a:solidFill>
                <a:srgbClr val="C00000"/>
              </a:solidFill>
              <a:effectLst>
                <a:outerShdw blurRad="76200" dist="50800" dir="5400000" algn="tl" rotWithShape="0">
                  <a:srgbClr val="000000">
                    <a:alpha val="65000"/>
                  </a:srgbClr>
                </a:outerShdw>
              </a:effectLst>
              <a:latin typeface="Myriad Pro" pitchFamily="34" charset="0"/>
            </a:endParaRPr>
          </a:p>
        </p:txBody>
      </p:sp>
    </p:spTree>
    <p:extLst>
      <p:ext uri="{BB962C8B-B14F-4D97-AF65-F5344CB8AC3E}">
        <p14:creationId xmlns:p14="http://schemas.microsoft.com/office/powerpoint/2010/main" val="104743357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1250"/>
                                        <p:tgtEl>
                                          <p:spTgt spid="2"/>
                                        </p:tgtEl>
                                      </p:cBhvr>
                                    </p:animEffect>
                                  </p:childTnLst>
                                </p:cTn>
                              </p:par>
                              <p:par>
                                <p:cTn id="8" presetID="29" presetClass="entr" presetSubtype="0" fill="hold" grpId="0" nodeType="withEffect">
                                  <p:stCondLst>
                                    <p:cond delay="0"/>
                                  </p:stCondLst>
                                  <p:childTnLst>
                                    <p:set>
                                      <p:cBhvr>
                                        <p:cTn id="9" dur="1" fill="hold">
                                          <p:stCondLst>
                                            <p:cond delay="0"/>
                                          </p:stCondLst>
                                        </p:cTn>
                                        <p:tgtEl>
                                          <p:spTgt spid="39942"/>
                                        </p:tgtEl>
                                        <p:attrNameLst>
                                          <p:attrName>style.visibility</p:attrName>
                                        </p:attrNameLst>
                                      </p:cBhvr>
                                      <p:to>
                                        <p:strVal val="visible"/>
                                      </p:to>
                                    </p:set>
                                    <p:anim calcmode="lin" valueType="num">
                                      <p:cBhvr>
                                        <p:cTn id="10" dur="1000" fill="hold"/>
                                        <p:tgtEl>
                                          <p:spTgt spid="39942"/>
                                        </p:tgtEl>
                                        <p:attrNameLst>
                                          <p:attrName>ppt_x</p:attrName>
                                        </p:attrNameLst>
                                      </p:cBhvr>
                                      <p:tavLst>
                                        <p:tav tm="0">
                                          <p:val>
                                            <p:strVal val="#ppt_x-.2"/>
                                          </p:val>
                                        </p:tav>
                                        <p:tav tm="100000">
                                          <p:val>
                                            <p:strVal val="#ppt_x"/>
                                          </p:val>
                                        </p:tav>
                                      </p:tavLst>
                                    </p:anim>
                                    <p:anim calcmode="lin" valueType="num">
                                      <p:cBhvr>
                                        <p:cTn id="11" dur="1000" fill="hold"/>
                                        <p:tgtEl>
                                          <p:spTgt spid="39942"/>
                                        </p:tgtEl>
                                        <p:attrNameLst>
                                          <p:attrName>ppt_y</p:attrName>
                                        </p:attrNameLst>
                                      </p:cBhvr>
                                      <p:tavLst>
                                        <p:tav tm="0">
                                          <p:val>
                                            <p:strVal val="#ppt_y"/>
                                          </p:val>
                                        </p:tav>
                                        <p:tav tm="100000">
                                          <p:val>
                                            <p:strVal val="#ppt_y"/>
                                          </p:val>
                                        </p:tav>
                                      </p:tavLst>
                                    </p:anim>
                                    <p:animEffect transition="in" filter="wipe(right)" prLst="gradientSize: 0.1">
                                      <p:cBhvr>
                                        <p:cTn id="12" dur="1000"/>
                                        <p:tgtEl>
                                          <p:spTgt spid="39942"/>
                                        </p:tgtEl>
                                      </p:cBhvr>
                                    </p:animEffect>
                                  </p:childTnLst>
                                </p:cTn>
                              </p:par>
                            </p:childTnLst>
                          </p:cTn>
                        </p:par>
                        <p:par>
                          <p:cTn id="13" fill="hold">
                            <p:stCondLst>
                              <p:cond delay="1250"/>
                            </p:stCondLst>
                            <p:childTnLst>
                              <p:par>
                                <p:cTn id="14" presetID="42" presetClass="entr" presetSubtype="0" fill="hold" grpId="0" nodeType="afterEffect">
                                  <p:stCondLst>
                                    <p:cond delay="100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500"/>
                                        <p:tgtEl>
                                          <p:spTgt spid="3"/>
                                        </p:tgtEl>
                                      </p:cBhvr>
                                    </p:animEffect>
                                    <p:anim calcmode="lin" valueType="num">
                                      <p:cBhvr>
                                        <p:cTn id="17" dur="1500" fill="hold"/>
                                        <p:tgtEl>
                                          <p:spTgt spid="3"/>
                                        </p:tgtEl>
                                        <p:attrNameLst>
                                          <p:attrName>ppt_x</p:attrName>
                                        </p:attrNameLst>
                                      </p:cBhvr>
                                      <p:tavLst>
                                        <p:tav tm="0">
                                          <p:val>
                                            <p:strVal val="#ppt_x"/>
                                          </p:val>
                                        </p:tav>
                                        <p:tav tm="100000">
                                          <p:val>
                                            <p:strVal val="#ppt_x"/>
                                          </p:val>
                                        </p:tav>
                                      </p:tavLst>
                                    </p:anim>
                                    <p:anim calcmode="lin" valueType="num">
                                      <p:cBhvr>
                                        <p:cTn id="18" dur="1500" fill="hold"/>
                                        <p:tgtEl>
                                          <p:spTgt spid="3"/>
                                        </p:tgtEl>
                                        <p:attrNameLst>
                                          <p:attrName>ppt_y</p:attrName>
                                        </p:attrNameLst>
                                      </p:cBhvr>
                                      <p:tavLst>
                                        <p:tav tm="0">
                                          <p:val>
                                            <p:strVal val="#ppt_y+.1"/>
                                          </p:val>
                                        </p:tav>
                                        <p:tav tm="100000">
                                          <p:val>
                                            <p:strVal val="#ppt_y"/>
                                          </p:val>
                                        </p:tav>
                                      </p:tavLst>
                                    </p:anim>
                                  </p:childTnLst>
                                </p:cTn>
                              </p:par>
                            </p:childTnLst>
                          </p:cTn>
                        </p:par>
                        <p:par>
                          <p:cTn id="19" fill="hold">
                            <p:stCondLst>
                              <p:cond delay="3750"/>
                            </p:stCondLst>
                            <p:childTnLst>
                              <p:par>
                                <p:cTn id="20" presetID="22" presetClass="entr" presetSubtype="1"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up)">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39942"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pic>
        <p:nvPicPr>
          <p:cNvPr id="7" name="Picture 2" descr="C:\Users\Gerhard\Documents\_Estudios Biblicos PPT\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520"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8"/>
          <p:cNvSpPr txBox="1">
            <a:spLocks noChangeArrowheads="1"/>
          </p:cNvSpPr>
          <p:nvPr>
            <p:custDataLst>
              <p:tags r:id="rId2"/>
            </p:custDataLst>
          </p:nvPr>
        </p:nvSpPr>
        <p:spPr bwMode="auto">
          <a:xfrm>
            <a:off x="1582752" y="4953942"/>
            <a:ext cx="5978496"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u="sng">
                <a:solidFill>
                  <a:schemeClr val="tx1"/>
                </a:solidFill>
                <a:latin typeface="Arial" charset="0"/>
              </a:defRPr>
            </a:lvl1pPr>
            <a:lvl2pPr marL="742950" indent="-285750" eaLnBrk="0" hangingPunct="0">
              <a:defRPr b="1" u="sng">
                <a:solidFill>
                  <a:schemeClr val="tx1"/>
                </a:solidFill>
                <a:latin typeface="Arial" charset="0"/>
              </a:defRPr>
            </a:lvl2pPr>
            <a:lvl3pPr marL="1143000" indent="-228600" eaLnBrk="0" hangingPunct="0">
              <a:defRPr b="1" u="sng">
                <a:solidFill>
                  <a:schemeClr val="tx1"/>
                </a:solidFill>
                <a:latin typeface="Arial" charset="0"/>
              </a:defRPr>
            </a:lvl3pPr>
            <a:lvl4pPr marL="1600200" indent="-228600" eaLnBrk="0" hangingPunct="0">
              <a:defRPr b="1" u="sng">
                <a:solidFill>
                  <a:schemeClr val="tx1"/>
                </a:solidFill>
                <a:latin typeface="Arial" charset="0"/>
              </a:defRPr>
            </a:lvl4pPr>
            <a:lvl5pPr marL="2057400" indent="-228600" eaLnBrk="0" hangingPunct="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lvl="0" algn="ctr" eaLnBrk="1" fontAlgn="auto" hangingPunct="1">
              <a:spcBef>
                <a:spcPct val="50000"/>
              </a:spcBef>
              <a:spcAft>
                <a:spcPts val="0"/>
              </a:spcAft>
            </a:pPr>
            <a:r>
              <a:rPr lang="en-US" sz="2800" u="none"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labiblearaison.org</a:t>
            </a:r>
            <a:endParaRPr lang="en-US" sz="2400" u="none"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endParaRPr>
          </a:p>
          <a:p>
            <a:pPr algn="ctr" eaLnBrk="1" fontAlgn="auto" hangingPunct="1">
              <a:spcBef>
                <a:spcPct val="50000"/>
              </a:spcBef>
              <a:spcAft>
                <a:spcPts val="0"/>
              </a:spcAft>
            </a:pPr>
            <a:r>
              <a:rPr lang="es-ES" sz="2400" u="none"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info@labiblearaison.org</a:t>
            </a:r>
          </a:p>
        </p:txBody>
      </p:sp>
      <p:pic>
        <p:nvPicPr>
          <p:cNvPr id="4" name="3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2752" y="836712"/>
            <a:ext cx="5978496" cy="4252529"/>
          </a:xfrm>
          <a:prstGeom prst="rect">
            <a:avLst/>
          </a:prstGeom>
        </p:spPr>
      </p:pic>
    </p:spTree>
    <p:custDataLst>
      <p:tags r:id="rId1"/>
    </p:custDataLst>
    <p:extLst>
      <p:ext uri="{BB962C8B-B14F-4D97-AF65-F5344CB8AC3E}">
        <p14:creationId xmlns:p14="http://schemas.microsoft.com/office/powerpoint/2010/main" val="2084614302"/>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22" presetClass="entr" presetSubtype="1"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J:\Mis Docs\_Multimedia IMS\Curso Biblico PPS\Tema 12\tema 12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287524" y="1520788"/>
            <a:ext cx="8748972" cy="417646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FFC000"/>
              </a:contourClr>
            </a:sp3d>
          </a:bodyPr>
          <a:lstStyle/>
          <a:p>
            <a:r>
              <a:rPr lang="fr-FR" sz="32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fr-FR" sz="3200" b="1" i="1" spc="50" dirty="0">
                <a:ln w="11430">
                  <a:noFill/>
                </a:ln>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Car quiconque observe toute la loi, mais pèche contre un seul commandement, devient coupable de tous</a:t>
            </a:r>
            <a:r>
              <a:rPr lang="fr-FR"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p>
          <a:p>
            <a:r>
              <a:rPr lang="fr-FR"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En effet, celui qui a </a:t>
            </a:r>
            <a:r>
              <a:rPr lang="fr-FR" sz="32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dit : </a:t>
            </a:r>
            <a:r>
              <a:rPr lang="fr-FR"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Tu ne commettras point d'adultère, a dit aussi: Tu ne tueras point. Or, si tu ne commets point d'adultère, mais que tu commettes un meurtre, tu deviens transgresseur de la loi.</a:t>
            </a:r>
          </a:p>
          <a:p>
            <a:r>
              <a:rPr lang="fr-FR"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Parlez et agissez comme devant être jugés par une loi de liberté. »</a:t>
            </a:r>
            <a:endParaRPr lang="es-ES"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5" name="4 Rectángulo"/>
          <p:cNvSpPr/>
          <p:nvPr/>
        </p:nvSpPr>
        <p:spPr>
          <a:xfrm>
            <a:off x="258391" y="215933"/>
            <a:ext cx="5616624" cy="584775"/>
          </a:xfrm>
          <a:prstGeom prst="rect">
            <a:avLst/>
          </a:prstGeom>
        </p:spPr>
        <p:txBody>
          <a:bodyPr wrap="square">
            <a:spAutoFit/>
            <a:scene3d>
              <a:camera prst="orthographicFront"/>
              <a:lightRig rig="soft" dir="tl">
                <a:rot lat="0" lon="0" rev="0"/>
              </a:lightRig>
            </a:scene3d>
            <a:sp3d contourW="25400" prstMaterial="matte">
              <a:bevelT w="25400" h="55880" prst="artDeco"/>
              <a:contourClr>
                <a:srgbClr val="FFC000"/>
              </a:contourClr>
            </a:sp3d>
          </a:bodyPr>
          <a:lstStyle/>
          <a:p>
            <a:r>
              <a:rPr lang="es-ES" sz="3200" b="1" spc="50" dirty="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cs typeface="Consolas" pitchFamily="49" charset="0"/>
              </a:rPr>
              <a:t>Jacques </a:t>
            </a:r>
            <a:r>
              <a:rPr lang="es-ES" sz="3200" b="1" spc="50" dirty="0" smtClean="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cs typeface="Consolas" pitchFamily="49" charset="0"/>
              </a:rPr>
              <a:t>2 : 10-12</a:t>
            </a:r>
            <a:endParaRPr lang="es-ES" sz="3200" b="1" spc="50" dirty="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endParaRPr>
          </a:p>
        </p:txBody>
      </p:sp>
      <p:sp>
        <p:nvSpPr>
          <p:cNvPr id="7" name="6 Rectángulo"/>
          <p:cNvSpPr/>
          <p:nvPr/>
        </p:nvSpPr>
        <p:spPr>
          <a:xfrm>
            <a:off x="4680012" y="5985284"/>
            <a:ext cx="4536505" cy="923330"/>
          </a:xfrm>
          <a:prstGeom prst="rect">
            <a:avLst/>
          </a:prstGeom>
          <a:noFill/>
        </p:spPr>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s-ES" sz="5400" b="1" dirty="0" smtClean="0">
                <a:ln w="9525">
                  <a:solidFill>
                    <a:srgbClr val="FFC000"/>
                  </a:solidFill>
                </a:ln>
                <a:gradFill flip="none" rotWithShape="1">
                  <a:gsLst>
                    <a:gs pos="39000">
                      <a:srgbClr val="C00000">
                        <a:shade val="30000"/>
                        <a:satMod val="115000"/>
                        <a:lumMod val="34000"/>
                      </a:srgbClr>
                    </a:gs>
                    <a:gs pos="66000">
                      <a:srgbClr val="FF0000"/>
                    </a:gs>
                  </a:gsLst>
                  <a:lin ang="5400000" scaled="1"/>
                  <a:tileRect/>
                </a:gradFill>
                <a:effectLst>
                  <a:outerShdw blurRad="127000" dist="101600" dir="2700000" algn="tl" rotWithShape="0">
                    <a:prstClr val="black">
                      <a:alpha val="60000"/>
                    </a:prstClr>
                  </a:outerShdw>
                </a:effectLst>
                <a:latin typeface="Swis721 Blk BT" panose="020B0904030502020204" pitchFamily="34" charset="0"/>
              </a:rPr>
              <a:t>10 - 1 = 0</a:t>
            </a:r>
            <a:endParaRPr lang="es-ES" sz="5400" b="1" dirty="0">
              <a:ln w="9525">
                <a:solidFill>
                  <a:srgbClr val="FFC000"/>
                </a:solidFill>
              </a:ln>
              <a:gradFill flip="none" rotWithShape="1">
                <a:gsLst>
                  <a:gs pos="39000">
                    <a:srgbClr val="C00000">
                      <a:shade val="30000"/>
                      <a:satMod val="115000"/>
                      <a:lumMod val="34000"/>
                    </a:srgbClr>
                  </a:gs>
                  <a:gs pos="66000">
                    <a:srgbClr val="FF0000"/>
                  </a:gs>
                </a:gsLst>
                <a:lin ang="5400000" scaled="1"/>
                <a:tileRect/>
              </a:gradFill>
              <a:effectLst>
                <a:outerShdw blurRad="127000" dist="101600" dir="2700000" algn="tl" rotWithShape="0">
                  <a:prstClr val="black">
                    <a:alpha val="60000"/>
                  </a:prstClr>
                </a:outerShdw>
              </a:effectLst>
              <a:latin typeface="Swis721 Blk BT" panose="020B0904030502020204" pitchFamily="34" charset="0"/>
            </a:endParaRPr>
          </a:p>
        </p:txBody>
      </p:sp>
    </p:spTree>
    <p:extLst>
      <p:ext uri="{BB962C8B-B14F-4D97-AF65-F5344CB8AC3E}">
        <p14:creationId xmlns:p14="http://schemas.microsoft.com/office/powerpoint/2010/main" val="25988683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4000"/>
                                        <p:tgtEl>
                                          <p:spTgt spid="4"/>
                                        </p:tgtEl>
                                      </p:cBhvr>
                                    </p:animEffect>
                                  </p:childTnLst>
                                </p:cTn>
                              </p:par>
                            </p:childTnLst>
                          </p:cTn>
                        </p:par>
                        <p:par>
                          <p:cTn id="12" fill="hold">
                            <p:stCondLst>
                              <p:cond delay="4500"/>
                            </p:stCondLst>
                            <p:childTnLst>
                              <p:par>
                                <p:cTn id="13" presetID="2" presetClass="entr" presetSubtype="2" fill="hold" grpId="0" nodeType="afterEffect">
                                  <p:stCondLst>
                                    <p:cond delay="0"/>
                                  </p:stCondLst>
                                  <p:iterate type="lt">
                                    <p:tmPct val="10000"/>
                                  </p:iterate>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500" fill="hold"/>
                                        <p:tgtEl>
                                          <p:spTgt spid="7"/>
                                        </p:tgtEl>
                                        <p:attrNameLst>
                                          <p:attrName>ppt_x</p:attrName>
                                        </p:attrNameLst>
                                      </p:cBhvr>
                                      <p:tavLst>
                                        <p:tav tm="0">
                                          <p:val>
                                            <p:strVal val="1+#ppt_w/2"/>
                                          </p:val>
                                        </p:tav>
                                        <p:tav tm="100000">
                                          <p:val>
                                            <p:strVal val="#ppt_x"/>
                                          </p:val>
                                        </p:tav>
                                      </p:tavLst>
                                    </p:anim>
                                    <p:anim calcmode="lin" valueType="num">
                                      <p:cBhvr additive="base">
                                        <p:cTn id="16" dur="1500" fill="hold"/>
                                        <p:tgtEl>
                                          <p:spTgt spid="7"/>
                                        </p:tgtEl>
                                        <p:attrNameLst>
                                          <p:attrName>ppt_y</p:attrName>
                                        </p:attrNameLst>
                                      </p:cBhvr>
                                      <p:tavLst>
                                        <p:tav tm="0">
                                          <p:val>
                                            <p:strVal val="#ppt_y"/>
                                          </p:val>
                                        </p:tav>
                                        <p:tav tm="100000">
                                          <p:val>
                                            <p:strVal val="#ppt_y"/>
                                          </p:val>
                                        </p:tav>
                                      </p:tavLst>
                                    </p:anim>
                                  </p:childTnLst>
                                </p:cTn>
                              </p:par>
                            </p:childTnLst>
                          </p:cTn>
                        </p:par>
                        <p:par>
                          <p:cTn id="17" fill="hold">
                            <p:stCondLst>
                              <p:cond delay="6750"/>
                            </p:stCondLst>
                            <p:childTnLst>
                              <p:par>
                                <p:cTn id="18" presetID="22" presetClass="entr" presetSubtype="1"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up)">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J:\Mis Docs\_Multimedia IMS\Curso Biblico PPS\Tema 12\tema 12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414"/>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461516" y="1664804"/>
            <a:ext cx="8220968" cy="2552127"/>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pPr algn="ctr"/>
            <a:r>
              <a:rPr lang="fr-FR" sz="6000" b="1"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rPr>
              <a:t>Que dit Dieu au sujet de ceux qui croient qu’ils sont de bons Chrétiens mais n’observent pas les commandements ? </a:t>
            </a:r>
            <a:endParaRPr lang="en-US" sz="6000" b="1" u="none" dirty="0">
              <a:ln w="3175" cap="rnd" cmpd="sng">
                <a:solidFill>
                  <a:srgbClr val="FF0000"/>
                </a:solidFill>
                <a:prstDash val="solid"/>
                <a:round/>
              </a:ln>
              <a:effectLst>
                <a:glow rad="177800">
                  <a:schemeClr val="accent6">
                    <a:satMod val="175000"/>
                    <a:alpha val="17000"/>
                  </a:schemeClr>
                </a:glow>
                <a:outerShdw blurRad="50800" dist="38100" dir="2700000" algn="tl" rotWithShape="0">
                  <a:prstClr val="black">
                    <a:alpha val="40000"/>
                  </a:prstClr>
                </a:outerShdw>
              </a:effectLst>
              <a:latin typeface="Vivaldi" pitchFamily="66" charset="0"/>
              <a:cs typeface="Consolas" pitchFamily="49" charset="0"/>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94665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500"/>
                                        <p:tgtEl>
                                          <p:spTgt spid="4"/>
                                        </p:tgtEl>
                                      </p:cBhvr>
                                    </p:animEffect>
                                  </p:childTnLst>
                                </p:cTn>
                              </p:par>
                            </p:childTnLst>
                          </p:cTn>
                        </p:par>
                        <p:par>
                          <p:cTn id="8" fill="hold">
                            <p:stCondLst>
                              <p:cond delay="15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J:\Mis Docs\_Multimedia IMS\Curso Biblico PPS\Tema 12\tema 12 predic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71500" y="872716"/>
            <a:ext cx="8028892" cy="417646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FFC000"/>
              </a:contourClr>
            </a:sp3d>
          </a:bodyPr>
          <a:lstStyle/>
          <a:p>
            <a:r>
              <a:rPr lang="fr-FR"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Si nous gardons ses commandements, par là nous savons que nous l'avons connu.</a:t>
            </a:r>
          </a:p>
          <a:p>
            <a:r>
              <a:rPr lang="fr-FR"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Celui qui </a:t>
            </a:r>
            <a:r>
              <a:rPr lang="fr-FR" sz="32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dit : </a:t>
            </a:r>
            <a:r>
              <a:rPr lang="fr-FR"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Je l'ai connu, et qui ne garde pas ses commandements, </a:t>
            </a:r>
            <a:r>
              <a:rPr lang="fr-FR" sz="32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r>
            <a:br>
              <a:rPr lang="fr-FR" sz="32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br>
            <a:r>
              <a:rPr lang="fr-FR" sz="3200" b="1" i="1" spc="50" dirty="0" smtClean="0">
                <a:ln w="11430">
                  <a:noFill/>
                </a:ln>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est </a:t>
            </a:r>
            <a:r>
              <a:rPr lang="fr-FR" sz="3200" b="1" i="1" spc="50" dirty="0">
                <a:ln w="11430">
                  <a:noFill/>
                </a:ln>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un menteur</a:t>
            </a:r>
            <a:r>
              <a:rPr lang="fr-FR"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et la vérité </a:t>
            </a:r>
            <a:r>
              <a:rPr lang="fr-FR" sz="32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r>
            <a:br>
              <a:rPr lang="fr-FR" sz="32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br>
            <a:r>
              <a:rPr lang="fr-FR" sz="3200" b="1" i="1" spc="50" dirty="0" smtClean="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n'est </a:t>
            </a:r>
            <a:r>
              <a:rPr lang="fr-FR" sz="3200" b="1" i="1" spc="50" dirty="0">
                <a:ln w="11430">
                  <a:noFill/>
                </a:ln>
                <a:gradFill>
                  <a:gsLst>
                    <a:gs pos="22000">
                      <a:srgbClr val="C00000">
                        <a:lumMod val="100000"/>
                      </a:srgbClr>
                    </a:gs>
                    <a:gs pos="82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point en lui. »</a:t>
            </a:r>
          </a:p>
        </p:txBody>
      </p:sp>
      <p:sp>
        <p:nvSpPr>
          <p:cNvPr id="5" name="4 Rectángulo"/>
          <p:cNvSpPr/>
          <p:nvPr/>
        </p:nvSpPr>
        <p:spPr>
          <a:xfrm>
            <a:off x="258391" y="215933"/>
            <a:ext cx="5616624" cy="584775"/>
          </a:xfrm>
          <a:prstGeom prst="rect">
            <a:avLst/>
          </a:prstGeom>
        </p:spPr>
        <p:txBody>
          <a:bodyPr wrap="square">
            <a:spAutoFit/>
            <a:scene3d>
              <a:camera prst="orthographicFront"/>
              <a:lightRig rig="soft" dir="tl">
                <a:rot lat="0" lon="0" rev="0"/>
              </a:lightRig>
            </a:scene3d>
            <a:sp3d contourW="25400" prstMaterial="matte">
              <a:bevelT w="25400" h="55880" prst="artDeco"/>
              <a:contourClr>
                <a:srgbClr val="FFC000"/>
              </a:contourClr>
            </a:sp3d>
          </a:bodyPr>
          <a:lstStyle/>
          <a:p>
            <a:r>
              <a:rPr lang="es-ES" sz="3200" b="1" spc="50" dirty="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cs typeface="Consolas" pitchFamily="49" charset="0"/>
              </a:rPr>
              <a:t>1 Jean </a:t>
            </a:r>
            <a:r>
              <a:rPr lang="es-ES" sz="3200" b="1" spc="50" dirty="0" smtClean="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cs typeface="Consolas" pitchFamily="49" charset="0"/>
              </a:rPr>
              <a:t>2 : 3-4</a:t>
            </a:r>
            <a:endParaRPr lang="es-ES" sz="3200" b="1" spc="50" dirty="0">
              <a:ln w="11430"/>
              <a:gradFill>
                <a:gsLst>
                  <a:gs pos="22000">
                    <a:srgbClr val="C00000">
                      <a:lumMod val="100000"/>
                    </a:srgbClr>
                  </a:gs>
                  <a:gs pos="82000">
                    <a:schemeClr val="accent2">
                      <a:shade val="45000"/>
                      <a:satMod val="165000"/>
                      <a:lumMod val="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endParaRP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52323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4000"/>
                                        <p:tgtEl>
                                          <p:spTgt spid="4"/>
                                        </p:tgtEl>
                                      </p:cBhvr>
                                    </p:animEffect>
                                  </p:childTnLst>
                                </p:cTn>
                              </p:par>
                            </p:childTnLst>
                          </p:cTn>
                        </p:par>
                        <p:par>
                          <p:cTn id="12" fill="hold">
                            <p:stCondLst>
                              <p:cond delay="4500"/>
                            </p:stCondLst>
                            <p:childTnLst>
                              <p:par>
                                <p:cTn id="13" presetID="22" presetClass="entr" presetSubtype="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4"/>
  <p:tag name="MMPROD_UIDATA" val="&lt;database version=&quot;10.0&quot;&gt;&lt;object type=&quot;1&quot; unique_id=&quot;10001&quot;&gt;&lt;object type=&quot;2&quot; unique_id=&quot;24461&quot;&gt;&lt;object type=&quot;3&quot; unique_id=&quot;24463&quot;&gt;&lt;property id=&quot;20148&quot; value=&quot;5&quot;/&gt;&lt;property id=&quot;20300&quot; value=&quot;Diapositiva 2&quot;/&gt;&lt;property id=&quot;20307&quot; value=&quot;316&quot;/&gt;&lt;/object&gt;&lt;object type=&quot;3&quot; unique_id=&quot;24464&quot;&gt;&lt;property id=&quot;20148&quot; value=&quot;5&quot;/&gt;&lt;property id=&quot;20300&quot; value=&quot;Diapositiva 3&quot;/&gt;&lt;property id=&quot;20307&quot; value=&quot;319&quot;/&gt;&lt;/object&gt;&lt;object type=&quot;3&quot; unique_id=&quot;24465&quot;&gt;&lt;property id=&quot;20148&quot; value=&quot;5&quot;/&gt;&lt;property id=&quot;20300&quot; value=&quot;Diapositiva 4&quot;/&gt;&lt;property id=&quot;20307&quot; value=&quot;417&quot;/&gt;&lt;/object&gt;&lt;object type=&quot;3&quot; unique_id=&quot;24466&quot;&gt;&lt;property id=&quot;20148&quot; value=&quot;5&quot;/&gt;&lt;property id=&quot;20300&quot; value=&quot;Diapositiva 5&quot;/&gt;&lt;property id=&quot;20307&quot; value=&quot;414&quot;/&gt;&lt;/object&gt;&lt;object type=&quot;3&quot; unique_id=&quot;24467&quot;&gt;&lt;property id=&quot;20148&quot; value=&quot;5&quot;/&gt;&lt;property id=&quot;20300&quot; value=&quot;Diapositiva 6&quot;/&gt;&lt;property id=&quot;20307&quot; value=&quot;415&quot;/&gt;&lt;/object&gt;&lt;object type=&quot;3&quot; unique_id=&quot;24468&quot;&gt;&lt;property id=&quot;20148&quot; value=&quot;5&quot;/&gt;&lt;property id=&quot;20300&quot; value=&quot;Diapositiva 7&quot;/&gt;&lt;property id=&quot;20307&quot; value=&quot;418&quot;/&gt;&lt;/object&gt;&lt;object type=&quot;3&quot; unique_id=&quot;24469&quot;&gt;&lt;property id=&quot;20148&quot; value=&quot;5&quot;/&gt;&lt;property id=&quot;20300&quot; value=&quot;Diapositiva 8&quot;/&gt;&lt;property id=&quot;20307&quot; value=&quot;419&quot;/&gt;&lt;/object&gt;&lt;object type=&quot;3&quot; unique_id=&quot;24470&quot;&gt;&lt;property id=&quot;20148&quot; value=&quot;5&quot;/&gt;&lt;property id=&quot;20300&quot; value=&quot;Diapositiva 9&quot;/&gt;&lt;property id=&quot;20307&quot; value=&quot;420&quot;/&gt;&lt;/object&gt;&lt;object type=&quot;3&quot; unique_id=&quot;24471&quot;&gt;&lt;property id=&quot;20148&quot; value=&quot;5&quot;/&gt;&lt;property id=&quot;20300&quot; value=&quot;Diapositiva 10&quot;/&gt;&lt;property id=&quot;20307&quot; value=&quot;421&quot;/&gt;&lt;/object&gt;&lt;object type=&quot;3&quot; unique_id=&quot;24472&quot;&gt;&lt;property id=&quot;20148&quot; value=&quot;5&quot;/&gt;&lt;property id=&quot;20300&quot; value=&quot;Diapositiva 11&quot;/&gt;&lt;property id=&quot;20307&quot; value=&quot;422&quot;/&gt;&lt;/object&gt;&lt;object type=&quot;3&quot; unique_id=&quot;24473&quot;&gt;&lt;property id=&quot;20148&quot; value=&quot;5&quot;/&gt;&lt;property id=&quot;20300&quot; value=&quot;Diapositiva 12&quot;/&gt;&lt;property id=&quot;20307&quot; value=&quot;423&quot;/&gt;&lt;/object&gt;&lt;object type=&quot;3&quot; unique_id=&quot;24474&quot;&gt;&lt;property id=&quot;20148&quot; value=&quot;5&quot;/&gt;&lt;property id=&quot;20300&quot; value=&quot;Diapositiva 13&quot;/&gt;&lt;property id=&quot;20307&quot; value=&quot;424&quot;/&gt;&lt;/object&gt;&lt;object type=&quot;3&quot; unique_id=&quot;24475&quot;&gt;&lt;property id=&quot;20148&quot; value=&quot;5&quot;/&gt;&lt;property id=&quot;20300&quot; value=&quot;Diapositiva 14&quot;/&gt;&lt;property id=&quot;20307&quot; value=&quot;426&quot;/&gt;&lt;/object&gt;&lt;object type=&quot;3&quot; unique_id=&quot;24476&quot;&gt;&lt;property id=&quot;20148&quot; value=&quot;5&quot;/&gt;&lt;property id=&quot;20300&quot; value=&quot;Diapositiva 15&quot;/&gt;&lt;property id=&quot;20307&quot; value=&quot;427&quot;/&gt;&lt;/object&gt;&lt;object type=&quot;3&quot; unique_id=&quot;24477&quot;&gt;&lt;property id=&quot;20148&quot; value=&quot;5&quot;/&gt;&lt;property id=&quot;20300&quot; value=&quot;Diapositiva 16&quot;/&gt;&lt;property id=&quot;20307&quot; value=&quot;428&quot;/&gt;&lt;/object&gt;&lt;object type=&quot;3&quot; unique_id=&quot;24478&quot;&gt;&lt;property id=&quot;20148&quot; value=&quot;5&quot;/&gt;&lt;property id=&quot;20300&quot; value=&quot;Diapositiva 17&quot;/&gt;&lt;property id=&quot;20307&quot; value=&quot;429&quot;/&gt;&lt;/object&gt;&lt;object type=&quot;3&quot; unique_id=&quot;24479&quot;&gt;&lt;property id=&quot;20148&quot; value=&quot;5&quot;/&gt;&lt;property id=&quot;20300&quot; value=&quot;Diapositiva 18&quot;/&gt;&lt;property id=&quot;20307&quot; value=&quot;430&quot;/&gt;&lt;/object&gt;&lt;object type=&quot;3&quot; unique_id=&quot;24480&quot;&gt;&lt;property id=&quot;20148&quot; value=&quot;5&quot;/&gt;&lt;property id=&quot;20300&quot; value=&quot;Diapositiva 19&quot;/&gt;&lt;property id=&quot;20307&quot; value=&quot;431&quot;/&gt;&lt;/object&gt;&lt;object type=&quot;3&quot; unique_id=&quot;24481&quot;&gt;&lt;property id=&quot;20148&quot; value=&quot;5&quot;/&gt;&lt;property id=&quot;20300&quot; value=&quot;Diapositiva 20&quot;/&gt;&lt;property id=&quot;20307&quot; value=&quot;432&quot;/&gt;&lt;/object&gt;&lt;object type=&quot;3&quot; unique_id=&quot;24482&quot;&gt;&lt;property id=&quot;20148&quot; value=&quot;5&quot;/&gt;&lt;property id=&quot;20300&quot; value=&quot;Diapositiva 21&quot;/&gt;&lt;property id=&quot;20307&quot; value=&quot;433&quot;/&gt;&lt;/object&gt;&lt;object type=&quot;3&quot; unique_id=&quot;24483&quot;&gt;&lt;property id=&quot;20148&quot; value=&quot;5&quot;/&gt;&lt;property id=&quot;20300&quot; value=&quot;Diapositiva 22&quot;/&gt;&lt;property id=&quot;20307&quot; value=&quot;434&quot;/&gt;&lt;/object&gt;&lt;object type=&quot;3&quot; unique_id=&quot;24484&quot;&gt;&lt;property id=&quot;20148&quot; value=&quot;5&quot;/&gt;&lt;property id=&quot;20300&quot; value=&quot;Diapositiva 23&quot;/&gt;&lt;property id=&quot;20307&quot; value=&quot;435&quot;/&gt;&lt;/object&gt;&lt;object type=&quot;3&quot; unique_id=&quot;24485&quot;&gt;&lt;property id=&quot;20148&quot; value=&quot;5&quot;/&gt;&lt;property id=&quot;20300&quot; value=&quot;Diapositiva 24&quot;/&gt;&lt;property id=&quot;20307&quot; value=&quot;436&quot;/&gt;&lt;/object&gt;&lt;object type=&quot;3&quot; unique_id=&quot;24486&quot;&gt;&lt;property id=&quot;20148&quot; value=&quot;5&quot;/&gt;&lt;property id=&quot;20300&quot; value=&quot;Diapositiva 25&quot;/&gt;&lt;property id=&quot;20307&quot; value=&quot;437&quot;/&gt;&lt;/object&gt;&lt;object type=&quot;3&quot; unique_id=&quot;24487&quot;&gt;&lt;property id=&quot;20148&quot; value=&quot;5&quot;/&gt;&lt;property id=&quot;20300&quot; value=&quot;Diapositiva 26&quot;/&gt;&lt;property id=&quot;20307&quot; value=&quot;438&quot;/&gt;&lt;/object&gt;&lt;object type=&quot;3&quot; unique_id=&quot;24488&quot;&gt;&lt;property id=&quot;20148&quot; value=&quot;5&quot;/&gt;&lt;property id=&quot;20300&quot; value=&quot;Diapositiva 27&quot;/&gt;&lt;property id=&quot;20307&quot; value=&quot;439&quot;/&gt;&lt;/object&gt;&lt;object type=&quot;3&quot; unique_id=&quot;24489&quot;&gt;&lt;property id=&quot;20148&quot; value=&quot;5&quot;/&gt;&lt;property id=&quot;20300&quot; value=&quot;Diapositiva 28&quot;/&gt;&lt;property id=&quot;20307&quot; value=&quot;476&quot;/&gt;&lt;/object&gt;&lt;object type=&quot;3&quot; unique_id=&quot;24490&quot;&gt;&lt;property id=&quot;20148&quot; value=&quot;5&quot;/&gt;&lt;property id=&quot;20300&quot; value=&quot;Diapositiva 29&quot;/&gt;&lt;property id=&quot;20307&quot; value=&quot;440&quot;/&gt;&lt;/object&gt;&lt;object type=&quot;3&quot; unique_id=&quot;24491&quot;&gt;&lt;property id=&quot;20148&quot; value=&quot;5&quot;/&gt;&lt;property id=&quot;20300&quot; value=&quot;Diapositiva 30&quot;/&gt;&lt;property id=&quot;20307&quot; value=&quot;441&quot;/&gt;&lt;/object&gt;&lt;object type=&quot;3&quot; unique_id=&quot;24492&quot;&gt;&lt;property id=&quot;20148&quot; value=&quot;5&quot;/&gt;&lt;property id=&quot;20300&quot; value=&quot;Diapositiva 31&quot;/&gt;&lt;property id=&quot;20307&quot; value=&quot;442&quot;/&gt;&lt;/object&gt;&lt;object type=&quot;3&quot; unique_id=&quot;24493&quot;&gt;&lt;property id=&quot;20148&quot; value=&quot;5&quot;/&gt;&lt;property id=&quot;20300&quot; value=&quot;Diapositiva 32&quot;/&gt;&lt;property id=&quot;20307&quot; value=&quot;443&quot;/&gt;&lt;/object&gt;&lt;object type=&quot;3&quot; unique_id=&quot;24494&quot;&gt;&lt;property id=&quot;20148&quot; value=&quot;5&quot;/&gt;&lt;property id=&quot;20300&quot; value=&quot;Diapositiva 33&quot;/&gt;&lt;property id=&quot;20307&quot; value=&quot;444&quot;/&gt;&lt;/object&gt;&lt;object type=&quot;3&quot; unique_id=&quot;24495&quot;&gt;&lt;property id=&quot;20148&quot; value=&quot;5&quot;/&gt;&lt;property id=&quot;20300&quot; value=&quot;Diapositiva 34&quot;/&gt;&lt;property id=&quot;20307&quot; value=&quot;446&quot;/&gt;&lt;/object&gt;&lt;object type=&quot;3&quot; unique_id=&quot;24496&quot;&gt;&lt;property id=&quot;20148&quot; value=&quot;5&quot;/&gt;&lt;property id=&quot;20300&quot; value=&quot;Diapositiva 35&quot;/&gt;&lt;property id=&quot;20307&quot; value=&quot;447&quot;/&gt;&lt;/object&gt;&lt;object type=&quot;3&quot; unique_id=&quot;24497&quot;&gt;&lt;property id=&quot;20148&quot; value=&quot;5&quot;/&gt;&lt;property id=&quot;20300&quot; value=&quot;Diapositiva 36&quot;/&gt;&lt;property id=&quot;20307&quot; value=&quot;448&quot;/&gt;&lt;/object&gt;&lt;object type=&quot;3&quot; unique_id=&quot;24498&quot;&gt;&lt;property id=&quot;20148&quot; value=&quot;5&quot;/&gt;&lt;property id=&quot;20300&quot; value=&quot;Diapositiva 37&quot;/&gt;&lt;property id=&quot;20307&quot; value=&quot;450&quot;/&gt;&lt;/object&gt;&lt;object type=&quot;3&quot; unique_id=&quot;24499&quot;&gt;&lt;property id=&quot;20148&quot; value=&quot;5&quot;/&gt;&lt;property id=&quot;20300&quot; value=&quot;Diapositiva 38&quot;/&gt;&lt;property id=&quot;20307&quot; value=&quot;451&quot;/&gt;&lt;/object&gt;&lt;object type=&quot;3&quot; unique_id=&quot;24500&quot;&gt;&lt;property id=&quot;20148&quot; value=&quot;5&quot;/&gt;&lt;property id=&quot;20300&quot; value=&quot;Diapositiva 39&quot;/&gt;&lt;property id=&quot;20307&quot; value=&quot;452&quot;/&gt;&lt;/object&gt;&lt;object type=&quot;3&quot; unique_id=&quot;24501&quot;&gt;&lt;property id=&quot;20148&quot; value=&quot;5&quot;/&gt;&lt;property id=&quot;20300&quot; value=&quot;Diapositiva 40&quot;/&gt;&lt;property id=&quot;20307&quot; value=&quot;453&quot;/&gt;&lt;/object&gt;&lt;object type=&quot;3&quot; unique_id=&quot;24502&quot;&gt;&lt;property id=&quot;20148&quot; value=&quot;5&quot;/&gt;&lt;property id=&quot;20300&quot; value=&quot;Diapositiva 41&quot;/&gt;&lt;property id=&quot;20307&quot; value=&quot;454&quot;/&gt;&lt;/object&gt;&lt;object type=&quot;3&quot; unique_id=&quot;24503&quot;&gt;&lt;property id=&quot;20148&quot; value=&quot;5&quot;/&gt;&lt;property id=&quot;20300&quot; value=&quot;Diapositiva 42&quot;/&gt;&lt;property id=&quot;20307&quot; value=&quot;455&quot;/&gt;&lt;/object&gt;&lt;object type=&quot;3&quot; unique_id=&quot;24504&quot;&gt;&lt;property id=&quot;20148&quot; value=&quot;5&quot;/&gt;&lt;property id=&quot;20300&quot; value=&quot;Diapositiva 43&quot;/&gt;&lt;property id=&quot;20307&quot; value=&quot;457&quot;/&gt;&lt;/object&gt;&lt;object type=&quot;3&quot; unique_id=&quot;24505&quot;&gt;&lt;property id=&quot;20148&quot; value=&quot;5&quot;/&gt;&lt;property id=&quot;20300&quot; value=&quot;Diapositiva 44&quot;/&gt;&lt;property id=&quot;20307&quot; value=&quot;456&quot;/&gt;&lt;/object&gt;&lt;object type=&quot;3&quot; unique_id=&quot;24506&quot;&gt;&lt;property id=&quot;20148&quot; value=&quot;5&quot;/&gt;&lt;property id=&quot;20300&quot; value=&quot;Diapositiva 45&quot;/&gt;&lt;property id=&quot;20307&quot; value=&quot;458&quot;/&gt;&lt;/object&gt;&lt;object type=&quot;3&quot; unique_id=&quot;24507&quot;&gt;&lt;property id=&quot;20148&quot; value=&quot;5&quot;/&gt;&lt;property id=&quot;20300&quot; value=&quot;Diapositiva 46&quot;/&gt;&lt;property id=&quot;20307&quot; value=&quot;459&quot;/&gt;&lt;/object&gt;&lt;object type=&quot;3&quot; unique_id=&quot;24508&quot;&gt;&lt;property id=&quot;20148&quot; value=&quot;5&quot;/&gt;&lt;property id=&quot;20300&quot; value=&quot;Diapositiva 47&quot;/&gt;&lt;property id=&quot;20307&quot; value=&quot;460&quot;/&gt;&lt;/object&gt;&lt;object type=&quot;3&quot; unique_id=&quot;24509&quot;&gt;&lt;property id=&quot;20148&quot; value=&quot;5&quot;/&gt;&lt;property id=&quot;20300&quot; value=&quot;Diapositiva 48&quot;/&gt;&lt;property id=&quot;20307&quot; value=&quot;461&quot;/&gt;&lt;/object&gt;&lt;object type=&quot;3&quot; unique_id=&quot;24510&quot;&gt;&lt;property id=&quot;20148&quot; value=&quot;5&quot;/&gt;&lt;property id=&quot;20300&quot; value=&quot;Diapositiva 49&quot;/&gt;&lt;property id=&quot;20307&quot; value=&quot;462&quot;/&gt;&lt;/object&gt;&lt;object type=&quot;3&quot; unique_id=&quot;24511&quot;&gt;&lt;property id=&quot;20148&quot; value=&quot;5&quot;/&gt;&lt;property id=&quot;20300&quot; value=&quot;Diapositiva 50&quot;/&gt;&lt;property id=&quot;20307&quot; value=&quot;463&quot;/&gt;&lt;/object&gt;&lt;object type=&quot;3&quot; unique_id=&quot;24512&quot;&gt;&lt;property id=&quot;20148&quot; value=&quot;5&quot;/&gt;&lt;property id=&quot;20300&quot; value=&quot;Diapositiva 51&quot;/&gt;&lt;property id=&quot;20307&quot; value=&quot;464&quot;/&gt;&lt;/object&gt;&lt;object type=&quot;3&quot; unique_id=&quot;24513&quot;&gt;&lt;property id=&quot;20148&quot; value=&quot;5&quot;/&gt;&lt;property id=&quot;20300&quot; value=&quot;Diapositiva 52&quot;/&gt;&lt;property id=&quot;20307&quot; value=&quot;465&quot;/&gt;&lt;/object&gt;&lt;object type=&quot;3&quot; unique_id=&quot;24514&quot;&gt;&lt;property id=&quot;20148&quot; value=&quot;5&quot;/&gt;&lt;property id=&quot;20300&quot; value=&quot;Diapositiva 53&quot;/&gt;&lt;property id=&quot;20307&quot; value=&quot;478&quot;/&gt;&lt;/object&gt;&lt;object type=&quot;3&quot; unique_id=&quot;24515&quot;&gt;&lt;property id=&quot;20148&quot; value=&quot;5&quot;/&gt;&lt;property id=&quot;20300&quot; value=&quot;Diapositiva 54&quot;/&gt;&lt;property id=&quot;20307&quot; value=&quot;479&quot;/&gt;&lt;/object&gt;&lt;object type=&quot;3&quot; unique_id=&quot;24516&quot;&gt;&lt;property id=&quot;20148&quot; value=&quot;5&quot;/&gt;&lt;property id=&quot;20300&quot; value=&quot;Diapositiva 55&quot;/&gt;&lt;property id=&quot;20307&quot; value=&quot;477&quot;/&gt;&lt;/object&gt;&lt;object type=&quot;3&quot; unique_id=&quot;24517&quot;&gt;&lt;property id=&quot;20148&quot; value=&quot;5&quot;/&gt;&lt;property id=&quot;20300&quot; value=&quot;Diapositiva 56&quot;/&gt;&lt;property id=&quot;20307&quot; value=&quot;467&quot;/&gt;&lt;/object&gt;&lt;object type=&quot;3&quot; unique_id=&quot;24518&quot;&gt;&lt;property id=&quot;20148&quot; value=&quot;5&quot;/&gt;&lt;property id=&quot;20300&quot; value=&quot;Diapositiva 57&quot;/&gt;&lt;property id=&quot;20307&quot; value=&quot;468&quot;/&gt;&lt;/object&gt;&lt;object type=&quot;3&quot; unique_id=&quot;24519&quot;&gt;&lt;property id=&quot;20148&quot; value=&quot;5&quot;/&gt;&lt;property id=&quot;20300&quot; value=&quot;Diapositiva 58&quot;/&gt;&lt;property id=&quot;20307&quot; value=&quot;469&quot;/&gt;&lt;/object&gt;&lt;object type=&quot;3&quot; unique_id=&quot;24520&quot;&gt;&lt;property id=&quot;20148&quot; value=&quot;5&quot;/&gt;&lt;property id=&quot;20300&quot; value=&quot;Diapositiva 59&quot;/&gt;&lt;property id=&quot;20307&quot; value=&quot;470&quot;/&gt;&lt;/object&gt;&lt;object type=&quot;3&quot; unique_id=&quot;24521&quot;&gt;&lt;property id=&quot;20148&quot; value=&quot;5&quot;/&gt;&lt;property id=&quot;20300&quot; value=&quot;Diapositiva 60&quot;/&gt;&lt;property id=&quot;20307&quot; value=&quot;471&quot;/&gt;&lt;/object&gt;&lt;object type=&quot;3&quot; unique_id=&quot;24522&quot;&gt;&lt;property id=&quot;20148&quot; value=&quot;5&quot;/&gt;&lt;property id=&quot;20300&quot; value=&quot;Diapositiva 61&quot;/&gt;&lt;property id=&quot;20307&quot; value=&quot;472&quot;/&gt;&lt;/object&gt;&lt;object type=&quot;3&quot; unique_id=&quot;24523&quot;&gt;&lt;property id=&quot;20148&quot; value=&quot;5&quot;/&gt;&lt;property id=&quot;20300&quot; value=&quot;Diapositiva 62&quot;/&gt;&lt;property id=&quot;20307&quot; value=&quot;473&quot;/&gt;&lt;/object&gt;&lt;object type=&quot;3&quot; unique_id=&quot;24524&quot;&gt;&lt;property id=&quot;20148&quot; value=&quot;5&quot;/&gt;&lt;property id=&quot;20300&quot; value=&quot;Diapositiva 63&quot;/&gt;&lt;property id=&quot;20307&quot; value=&quot;474&quot;/&gt;&lt;/object&gt;&lt;object type=&quot;3&quot; unique_id=&quot;24525&quot;&gt;&lt;property id=&quot;20148&quot; value=&quot;5&quot;/&gt;&lt;property id=&quot;20300&quot; value=&quot;Diapositiva 68&quot;/&gt;&lt;property id=&quot;20307&quot; value=&quot;475&quot;/&gt;&lt;/object&gt;&lt;object type=&quot;3&quot; unique_id=&quot;24526&quot;&gt;&lt;property id=&quot;20148&quot; value=&quot;5&quot;/&gt;&lt;property id=&quot;20300&quot; value=&quot;Diapositiva 69&quot;/&gt;&lt;property id=&quot;20307&quot; value=&quot;318&quot;/&gt;&lt;/object&gt;&lt;object type=&quot;3&quot; unique_id=&quot;25072&quot;&gt;&lt;property id=&quot;20148&quot; value=&quot;5&quot;/&gt;&lt;property id=&quot;20300&quot; value=&quot;Diapositiva 1&quot;/&gt;&lt;property id=&quot;20307&quot; value=&quot;480&quot;/&gt;&lt;/object&gt;&lt;object type=&quot;3&quot; unique_id=&quot;25073&quot;&gt;&lt;property id=&quot;20148&quot; value=&quot;5&quot;/&gt;&lt;property id=&quot;20300&quot; value=&quot;Diapositiva 64&quot;/&gt;&lt;property id=&quot;20307&quot; value=&quot;482&quot;/&gt;&lt;/object&gt;&lt;object type=&quot;3&quot; unique_id=&quot;25074&quot;&gt;&lt;property id=&quot;20148&quot; value=&quot;5&quot;/&gt;&lt;property id=&quot;20300&quot; value=&quot;Diapositiva 65&quot;/&gt;&lt;property id=&quot;20307&quot; value=&quot;483&quot;/&gt;&lt;/object&gt;&lt;object type=&quot;3&quot; unique_id=&quot;25075&quot;&gt;&lt;property id=&quot;20148&quot; value=&quot;5&quot;/&gt;&lt;property id=&quot;20300&quot; value=&quot;Diapositiva 66&quot;/&gt;&lt;property id=&quot;20307&quot; value=&quot;484&quot;/&gt;&lt;/object&gt;&lt;object type=&quot;3&quot; unique_id=&quot;25076&quot;&gt;&lt;property id=&quot;20148&quot; value=&quot;5&quot;/&gt;&lt;property id=&quot;20300&quot; value=&quot;Diapositiva 67&quot;/&gt;&lt;property id=&quot;20307&quot; value=&quot;485&quot;/&gt;&lt;/object&gt;&lt;object type=&quot;3&quot; unique_id=&quot;25294&quot;&gt;&lt;property id=&quot;20148&quot; value=&quot;5&quot;/&gt;&lt;property id=&quot;20300&quot; value=&quot;Diapositiva 70&quot;/&gt;&lt;property id=&quot;20307&quot; value=&quot;486&quot;/&gt;&lt;/object&gt;&lt;/object&gt;&lt;object type=&quot;8&quot; unique_id=&quot;24595&quo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HTML_SHAPEINFO" val="&lt;SlideThumbPath val=&quot;Diapositiva1.PNG&quot;/&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9&quot;/&gt;&lt;lineCharCount val=&quot;24&quot;/&gt;&lt;/TableIndex&gt;&lt;/ShapeTextInfo&gt;"/>
  <p:tag name="HTML_SHAPEINFO" val="&lt;ThreeDShapeInfo&gt;&lt;uuid val=&quot;&quot;/&gt;&lt;isInvalidForFieldText val=&quot;0&quot;/&gt;&lt;Image&gt;&lt;filename val=&quot;C:\Users\Gerhard\Documents\My Adobe Presentations\02x Es posible conocer el futuro (final)\data\asimages\{B4628167-2856-46E8-A508-7AE5874F977F}_1.png&quot;/&gt;&lt;left val=&quot;0&quot;/&gt;&lt;top val=&quot;504&quot;/&gt;&lt;width val=&quot;270&quot;/&gt;&lt;height val=&quot;41&quot;/&gt;&lt;hasText val=&quot;1&quot;/&gt;&lt;/Image&gt;&lt;/ThreeDShapeInfo&gt;"/>
</p:tagLst>
</file>

<file path=ppt/tags/tag4.xml><?xml version="1.0" encoding="utf-8"?>
<p:tagLst xmlns:a="http://schemas.openxmlformats.org/drawingml/2006/main" xmlns:r="http://schemas.openxmlformats.org/officeDocument/2006/relationships" xmlns:p="http://schemas.openxmlformats.org/presentationml/2006/main">
  <p:tag name="HTML_SHAPEINFO" val="&lt;SlideThumbPath val=&quot;Diapositiva61.PNG&quot;/&gt;"/>
</p:tagLst>
</file>

<file path=ppt/tags/tag5.xml><?xml version="1.0" encoding="utf-8"?>
<p:tagLst xmlns:a="http://schemas.openxmlformats.org/drawingml/2006/main" xmlns:r="http://schemas.openxmlformats.org/officeDocument/2006/relationships" xmlns:p="http://schemas.openxmlformats.org/presentationml/2006/main">
  <p:tag name="PRESENTER_SHAPEINFO" val="&lt;ThreeDShapeInfo&gt;&lt;uuid val=&quot;{DDEC871F-3909-4CD1-96FB-0ACD24B9F9C6}&quot;/&gt;&lt;isInvalidForFieldText val=&quot;0&quot;/&gt;&lt;Image&gt;&lt;filename val=&quot;C:\Users\Gerhard\Documents\_Estudios Biblicos PPT\_Presentaciones\GIB_01\data\asimages\{DDEC871F-3909-4CD1-96FB-0ACD24B9F9C6}_61.png&quot;/&gt;&lt;left val=&quot;471&quot;/&gt;&lt;top val=&quot;490&quot;/&gt;&lt;width val=&quot;241&quot;/&gt;&lt;height val=&quot;43&quot;/&gt;&lt;hasText val=&quot;1&quot;/&gt;&lt;/Image&gt;&lt;/ThreeDShapeInfo&gt;"/>
  <p:tag name="PRESENTER_SHAPETEXTINFO" val="&lt;ShapeTextInfo&gt;&lt;TableIndex row=&quot;-1&quot; col=&quot;-1&quot;&gt;&lt;linesCount val=&quot;1&quot;/&gt;&lt;lineCharCount val=&quot;15&quot;/&gt;&lt;/TableIndex&gt;&lt;/ShapeTextInfo&gt;"/>
</p:tagLst>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13203</TotalTime>
  <Words>2154</Words>
  <Application>Microsoft Office PowerPoint</Application>
  <PresentationFormat>Presentación en pantalla (4:3)</PresentationFormat>
  <Paragraphs>457</Paragraphs>
  <Slides>69</Slides>
  <Notes>69</Notes>
  <HiddenSlides>0</HiddenSlides>
  <MMClips>0</MMClips>
  <ScaleCrop>false</ScaleCrop>
  <HeadingPairs>
    <vt:vector size="6" baseType="variant">
      <vt:variant>
        <vt:lpstr>Fuentes usadas</vt:lpstr>
      </vt:variant>
      <vt:variant>
        <vt:i4>17</vt:i4>
      </vt:variant>
      <vt:variant>
        <vt:lpstr>Tema</vt:lpstr>
      </vt:variant>
      <vt:variant>
        <vt:i4>1</vt:i4>
      </vt:variant>
      <vt:variant>
        <vt:lpstr>Títulos de diapositiva</vt:lpstr>
      </vt:variant>
      <vt:variant>
        <vt:i4>69</vt:i4>
      </vt:variant>
    </vt:vector>
  </HeadingPairs>
  <TitlesOfParts>
    <vt:vector size="87" baseType="lpstr">
      <vt:lpstr>Swis721 Blk BT</vt:lpstr>
      <vt:lpstr>Times New Roman</vt:lpstr>
      <vt:lpstr>Adobe Gothic Std B</vt:lpstr>
      <vt:lpstr>Verdana</vt:lpstr>
      <vt:lpstr>Franklin Gothic Medium Cond</vt:lpstr>
      <vt:lpstr>Bernard MT Condensed</vt:lpstr>
      <vt:lpstr>Calibri</vt:lpstr>
      <vt:lpstr>Tekton Pro</vt:lpstr>
      <vt:lpstr>Swis721 Hv BT</vt:lpstr>
      <vt:lpstr>Consolas</vt:lpstr>
      <vt:lpstr>Impact</vt:lpstr>
      <vt:lpstr>Univers LT 85 ExtraBlack</vt:lpstr>
      <vt:lpstr>Myriad Pro</vt:lpstr>
      <vt:lpstr>Vivaldi</vt:lpstr>
      <vt:lpstr>Swis721 LtEx BT</vt:lpstr>
      <vt:lpstr>Chopin Script</vt:lpstr>
      <vt:lpstr>Arial</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cp:lastModifiedBy>Rodolfo Murua</cp:lastModifiedBy>
  <cp:revision>384</cp:revision>
  <dcterms:created xsi:type="dcterms:W3CDTF">2013-10-02T01:22:09Z</dcterms:created>
  <dcterms:modified xsi:type="dcterms:W3CDTF">2019-06-21T00:52:17Z</dcterms:modified>
</cp:coreProperties>
</file>