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sldIdLst>
    <p:sldId id="521" r:id="rId2"/>
    <p:sldId id="316" r:id="rId3"/>
    <p:sldId id="319" r:id="rId4"/>
    <p:sldId id="439" r:id="rId5"/>
    <p:sldId id="441" r:id="rId6"/>
    <p:sldId id="442" r:id="rId7"/>
    <p:sldId id="443" r:id="rId8"/>
    <p:sldId id="444" r:id="rId9"/>
    <p:sldId id="445" r:id="rId10"/>
    <p:sldId id="446" r:id="rId11"/>
    <p:sldId id="447" r:id="rId12"/>
    <p:sldId id="449" r:id="rId13"/>
    <p:sldId id="450" r:id="rId14"/>
    <p:sldId id="451" r:id="rId15"/>
    <p:sldId id="440" r:id="rId16"/>
    <p:sldId id="452" r:id="rId17"/>
    <p:sldId id="455" r:id="rId18"/>
    <p:sldId id="456" r:id="rId19"/>
    <p:sldId id="505" r:id="rId20"/>
    <p:sldId id="506" r:id="rId21"/>
    <p:sldId id="507" r:id="rId22"/>
    <p:sldId id="508" r:id="rId23"/>
    <p:sldId id="509"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511" r:id="rId38"/>
    <p:sldId id="512" r:id="rId39"/>
    <p:sldId id="513" r:id="rId40"/>
    <p:sldId id="514" r:id="rId41"/>
    <p:sldId id="515" r:id="rId42"/>
    <p:sldId id="516" r:id="rId43"/>
    <p:sldId id="470" r:id="rId44"/>
    <p:sldId id="471" r:id="rId45"/>
    <p:sldId id="472" r:id="rId46"/>
    <p:sldId id="473" r:id="rId47"/>
    <p:sldId id="518" r:id="rId48"/>
    <p:sldId id="519" r:id="rId49"/>
    <p:sldId id="474" r:id="rId50"/>
    <p:sldId id="475" r:id="rId51"/>
    <p:sldId id="477" r:id="rId52"/>
    <p:sldId id="476" r:id="rId53"/>
    <p:sldId id="501" r:id="rId54"/>
    <p:sldId id="478" r:id="rId55"/>
    <p:sldId id="479" r:id="rId56"/>
    <p:sldId id="480" r:id="rId57"/>
    <p:sldId id="481" r:id="rId58"/>
    <p:sldId id="482" r:id="rId59"/>
    <p:sldId id="502" r:id="rId60"/>
    <p:sldId id="483" r:id="rId61"/>
    <p:sldId id="484" r:id="rId62"/>
    <p:sldId id="485" r:id="rId63"/>
    <p:sldId id="486" r:id="rId64"/>
    <p:sldId id="487" r:id="rId65"/>
    <p:sldId id="488" r:id="rId66"/>
    <p:sldId id="489" r:id="rId67"/>
    <p:sldId id="491" r:id="rId68"/>
    <p:sldId id="490" r:id="rId69"/>
    <p:sldId id="492" r:id="rId70"/>
    <p:sldId id="493" r:id="rId71"/>
    <p:sldId id="494" r:id="rId72"/>
    <p:sldId id="498" r:id="rId73"/>
    <p:sldId id="500" r:id="rId74"/>
    <p:sldId id="453" r:id="rId75"/>
    <p:sldId id="495" r:id="rId76"/>
    <p:sldId id="496" r:id="rId77"/>
    <p:sldId id="497" r:id="rId78"/>
    <p:sldId id="318" r:id="rId79"/>
    <p:sldId id="520" r:id="rId80"/>
  </p:sldIdLst>
  <p:sldSz cx="9144000" cy="6858000" type="screen4x3"/>
  <p:notesSz cx="6858000" cy="9144000"/>
  <p:embeddedFontLst>
    <p:embeddedFont>
      <p:font typeface="Verdana" panose="020B0604030504040204" pitchFamily="34" charset="0"/>
      <p:regular r:id="rId82"/>
      <p:bold r:id="rId83"/>
      <p:italic r:id="rId84"/>
      <p:boldItalic r:id="rId85"/>
    </p:embeddedFont>
    <p:embeddedFont>
      <p:font typeface="Myriad Pro" panose="020B0503030403020204" pitchFamily="34" charset="0"/>
      <p:regular r:id="rId86"/>
      <p:bold r:id="rId87"/>
      <p:italic r:id="rId88"/>
      <p:boldItalic r:id="rId89"/>
    </p:embeddedFont>
    <p:embeddedFont>
      <p:font typeface="Trajan Pro" panose="02020502050506020301" pitchFamily="18" charset="0"/>
      <p:regular r:id="rId90"/>
      <p:bold r:id="rId91"/>
    </p:embeddedFont>
    <p:embeddedFont>
      <p:font typeface="Vijaya" panose="020B0604020202020204" charset="0"/>
      <p:regular r:id="rId92"/>
      <p:bold r:id="rId93"/>
    </p:embeddedFont>
    <p:embeddedFont>
      <p:font typeface="Arial Rounded MT Bold" panose="020B0604020202020204" charset="0"/>
      <p:regular r:id="rId94"/>
    </p:embeddedFont>
    <p:embeddedFont>
      <p:font typeface="Calibri" panose="020F0502020204030204" pitchFamily="34" charset="0"/>
      <p:regular r:id="rId95"/>
      <p:bold r:id="rId96"/>
      <p:italic r:id="rId97"/>
      <p:boldItalic r:id="rId98"/>
    </p:embeddedFont>
    <p:embeddedFont>
      <p:font typeface="Consolas" panose="020B0609020204030204" pitchFamily="49" charset="0"/>
      <p:regular r:id="rId99"/>
      <p:bold r:id="rId100"/>
      <p:italic r:id="rId101"/>
      <p:boldItalic r:id="rId102"/>
    </p:embeddedFont>
    <p:embeddedFont>
      <p:font typeface="Swis721 LtEx BT" panose="020B0505020202020204" pitchFamily="34" charset="0"/>
      <p:regular r:id="rId103"/>
    </p:embeddedFont>
    <p:embeddedFont>
      <p:font typeface="Impact" panose="020B0806030902050204" pitchFamily="34" charset="0"/>
      <p:regular r:id="rId104"/>
    </p:embeddedFont>
  </p:embeddedFontLst>
  <p:custDataLst>
    <p:tags r:id="rId105"/>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5" autoAdjust="0"/>
    <p:restoredTop sz="74635" autoAdjust="0"/>
  </p:normalViewPr>
  <p:slideViewPr>
    <p:cSldViewPr>
      <p:cViewPr varScale="1">
        <p:scale>
          <a:sx n="54" d="100"/>
          <a:sy n="54" d="100"/>
        </p:scale>
        <p:origin x="1344" y="114"/>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2.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2.fntdata"/><Relationship Id="rId8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Le colibri à gorge rubis</a:t>
            </a:r>
            <a:r>
              <a:rPr lang="fr-FR" sz="1200" i="1" kern="1200" dirty="0" smtClean="0">
                <a:solidFill>
                  <a:schemeClr val="tx1"/>
                </a:solidFill>
                <a:effectLst/>
                <a:latin typeface="+mn-lt"/>
                <a:ea typeface="+mn-ea"/>
                <a:cs typeface="+mn-cs"/>
              </a:rPr>
              <a:t>, qui pèse seulement 3g, parcourt 965 km en volant au-dessus du golfe du Mexique, en 25 heures, ses ailes battant jusqu’à 75 fois par seconde, un total de 6 millions de fois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Le radar de la chauve-souris</a:t>
            </a:r>
            <a:r>
              <a:rPr lang="fr-FR" sz="1200" i="1" kern="1200" dirty="0" smtClean="0">
                <a:solidFill>
                  <a:schemeClr val="tx1"/>
                </a:solidFill>
                <a:effectLst/>
                <a:latin typeface="+mn-lt"/>
                <a:ea typeface="+mn-ea"/>
                <a:cs typeface="+mn-cs"/>
              </a:rPr>
              <a:t> est bien supérieur à celui fabriqué par l’homme. Des milliers de chauve-souris volent dans une caverne sans jamais se heurter. Des expériences ont été faites dans lesquelles les chauves-souris ont été placées dans une pièce sombre entrecroisée de fil de fer très fin ; elles n’ont jamais heurté les fils. Leurs signaux supersoniques rebondissent contre les obstacles et retournent à elles ; l’écho les empêche de heurter les objets.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En pensant au cerveau humain</a:t>
            </a:r>
            <a:r>
              <a:rPr lang="fr-FR" sz="1200" kern="1200" dirty="0" smtClean="0">
                <a:solidFill>
                  <a:schemeClr val="tx1"/>
                </a:solidFill>
                <a:effectLst/>
                <a:latin typeface="+mn-lt"/>
                <a:ea typeface="+mn-ea"/>
                <a:cs typeface="+mn-cs"/>
              </a:rPr>
              <a:t> avec ses capacités extraordinaires de raisonnement, à l’œil avec ses fonctions compliquées, aux étoiles, aux minuscules insectes, aux belles fleurs de nos jardins, ou au sourire d’un bébé, nous ne pouvons que louer Dieu. </a:t>
            </a:r>
          </a:p>
          <a:p>
            <a:r>
              <a:rPr lang="fr-FR" sz="1200" kern="1200" dirty="0" smtClean="0">
                <a:solidFill>
                  <a:schemeClr val="tx1"/>
                </a:solidFill>
                <a:effectLst/>
                <a:latin typeface="+mn-lt"/>
                <a:ea typeface="+mn-ea"/>
                <a:cs typeface="+mn-cs"/>
              </a:rPr>
              <a:t>Psaume 139 : 13, 14.</a:t>
            </a:r>
            <a:endParaRPr lang="es-AR"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C'est toi qui as formé mes reins, Qui m'as tissé dans le sein de ma mère.</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Je te loue de ce que je suis une créature si merveilleuse. Tes </a:t>
            </a:r>
            <a:r>
              <a:rPr lang="fr-FR" sz="1200" b="0" i="0" kern="1200" dirty="0" err="1" smtClean="0">
                <a:solidFill>
                  <a:schemeClr val="tx1"/>
                </a:solidFill>
                <a:effectLst/>
                <a:latin typeface="+mn-lt"/>
                <a:ea typeface="+mn-ea"/>
                <a:cs typeface="+mn-cs"/>
              </a:rPr>
              <a:t>oeuvres</a:t>
            </a:r>
            <a:r>
              <a:rPr lang="fr-FR" sz="1200" b="0" i="0" kern="1200" dirty="0" smtClean="0">
                <a:solidFill>
                  <a:schemeClr val="tx1"/>
                </a:solidFill>
                <a:effectLst/>
                <a:latin typeface="+mn-lt"/>
                <a:ea typeface="+mn-ea"/>
                <a:cs typeface="+mn-cs"/>
              </a:rPr>
              <a:t> sont admirables, Et mon âme le reconnaît bien.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LOUONS LE SEIGNEUR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Qu’est-ce que Dieu mérite pour son œuvre créatrice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Apocalypse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4 : 11 </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Tu es digne, notre Seigneur et notre Dieu, de recevoir la gloire et l'honneur et la puissance; car tu as créé toutes choses, et c'est par ta volonté qu'elles existent et qu'elles ont été créées.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Dieu a-t-il eu besoin de milliers d’année pour créer le monde ? Combien de temps lui a-t-il fallu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Genèse </a:t>
            </a:r>
            <a:r>
              <a:rPr lang="es-ES_tradnl" sz="1200" b="1" kern="1200" dirty="0" smtClean="0">
                <a:solidFill>
                  <a:schemeClr val="tx1"/>
                </a:solidFill>
                <a:effectLst/>
                <a:latin typeface="+mn-lt"/>
                <a:ea typeface="+mn-ea"/>
                <a:cs typeface="+mn-cs"/>
              </a:rPr>
              <a:t>1 : 31</a:t>
            </a:r>
          </a:p>
          <a:p>
            <a:r>
              <a:rPr lang="fr-FR" sz="1200" b="0" i="0" kern="1200" dirty="0" smtClean="0">
                <a:solidFill>
                  <a:schemeClr val="tx1"/>
                </a:solidFill>
                <a:effectLst/>
                <a:latin typeface="+mn-lt"/>
                <a:ea typeface="+mn-ea"/>
                <a:cs typeface="+mn-cs"/>
              </a:rPr>
              <a:t>« Dieu vit tout ce qu'il avait fait et voici, cela était très bon. Ainsi, il y eut un soir, et il y eut un matin: ce fut le sixième jour.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premier jour, il a fait la lumière. (Genèse 1 : 1-5). La terre était informe et    vide.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deuxième jour, il a fait l’atmosphère et le firmament. (Versets 6-8).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troisième jour, il a fait la terre et les plantes. (Versets 9-13).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quatrième jour, il a organisé le système solaire : le soleil, la lune, les étoiles. (Versets 14-19).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cinquième jour, il a fait les poissons et les oiseaux. (Versets 20-23).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 sixième jour, il a fait les animaux et l’homme. (Versets 24-28, 31).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Qu’a-t-il fait le septième jour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Genèse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 : 1 - 3</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Ainsi furent achevés les cieux et la terre, et toute leur armée.</a:t>
            </a:r>
          </a:p>
          <a:p>
            <a:r>
              <a:rPr lang="fr-FR" sz="1200" b="0" i="0" kern="1200" dirty="0" smtClean="0">
                <a:solidFill>
                  <a:schemeClr val="tx1"/>
                </a:solidFill>
                <a:effectLst/>
                <a:latin typeface="+mn-lt"/>
                <a:ea typeface="+mn-ea"/>
                <a:cs typeface="+mn-cs"/>
              </a:rPr>
              <a:t>Dieu acheva au septième jour son </a:t>
            </a:r>
            <a:r>
              <a:rPr lang="fr-FR" sz="1200" b="0" i="0" kern="1200" dirty="0" err="1" smtClean="0">
                <a:solidFill>
                  <a:schemeClr val="tx1"/>
                </a:solidFill>
                <a:effectLst/>
                <a:latin typeface="+mn-lt"/>
                <a:ea typeface="+mn-ea"/>
                <a:cs typeface="+mn-cs"/>
              </a:rPr>
              <a:t>oeuvre</a:t>
            </a:r>
            <a:r>
              <a:rPr lang="fr-FR" sz="1200" b="0" i="0" kern="1200" dirty="0" smtClean="0">
                <a:solidFill>
                  <a:schemeClr val="tx1"/>
                </a:solidFill>
                <a:effectLst/>
                <a:latin typeface="+mn-lt"/>
                <a:ea typeface="+mn-ea"/>
                <a:cs typeface="+mn-cs"/>
              </a:rPr>
              <a:t>, qu'il avait faite: et il se reposa au septième jour de toute son </a:t>
            </a:r>
            <a:r>
              <a:rPr lang="fr-FR" sz="1200" b="0" i="0" kern="1200" dirty="0" err="1" smtClean="0">
                <a:solidFill>
                  <a:schemeClr val="tx1"/>
                </a:solidFill>
                <a:effectLst/>
                <a:latin typeface="+mn-lt"/>
                <a:ea typeface="+mn-ea"/>
                <a:cs typeface="+mn-cs"/>
              </a:rPr>
              <a:t>oeuvre</a:t>
            </a:r>
            <a:r>
              <a:rPr lang="fr-FR" sz="1200" b="0" i="0" kern="1200" dirty="0" smtClean="0">
                <a:solidFill>
                  <a:schemeClr val="tx1"/>
                </a:solidFill>
                <a:effectLst/>
                <a:latin typeface="+mn-lt"/>
                <a:ea typeface="+mn-ea"/>
                <a:cs typeface="+mn-cs"/>
              </a:rPr>
              <a:t>, qu'il avait faite.</a:t>
            </a:r>
          </a:p>
          <a:p>
            <a:r>
              <a:rPr lang="fr-FR" sz="1200" b="0" i="0" kern="1200" dirty="0" smtClean="0">
                <a:solidFill>
                  <a:schemeClr val="tx1"/>
                </a:solidFill>
                <a:effectLst/>
                <a:latin typeface="+mn-lt"/>
                <a:ea typeface="+mn-ea"/>
                <a:cs typeface="+mn-cs"/>
              </a:rPr>
              <a:t>Dieu bénit le septième jour, et il le sanctifia, parce qu'en ce jour il se reposa de toute son </a:t>
            </a:r>
            <a:r>
              <a:rPr lang="fr-FR" sz="1200" b="0" i="0" kern="1200" dirty="0" err="1" smtClean="0">
                <a:solidFill>
                  <a:schemeClr val="tx1"/>
                </a:solidFill>
                <a:effectLst/>
                <a:latin typeface="+mn-lt"/>
                <a:ea typeface="+mn-ea"/>
                <a:cs typeface="+mn-cs"/>
              </a:rPr>
              <a:t>oeuvre</a:t>
            </a:r>
            <a:r>
              <a:rPr lang="fr-FR" sz="1200" b="0" i="0" kern="1200" dirty="0" smtClean="0">
                <a:solidFill>
                  <a:schemeClr val="tx1"/>
                </a:solidFill>
                <a:effectLst/>
                <a:latin typeface="+mn-lt"/>
                <a:ea typeface="+mn-ea"/>
                <a:cs typeface="+mn-cs"/>
              </a:rPr>
              <a:t> qu'il avait créée en la faisant. »</a:t>
            </a:r>
          </a:p>
          <a:p>
            <a:r>
              <a:rPr lang="fr-FR" dirty="0" smtClean="0"/>
              <a:t>•</a:t>
            </a:r>
            <a:r>
              <a:rPr lang="fr-FR" baseline="0" dirty="0" smtClean="0"/>
              <a:t> </a:t>
            </a:r>
            <a:r>
              <a:rPr lang="fr-FR" dirty="0" smtClean="0"/>
              <a:t>Dieu ne s’est pas reposé parce qu’il était fatigué mais pour nous donner un exemple.</a:t>
            </a:r>
          </a:p>
          <a:p>
            <a:r>
              <a:rPr lang="fr-FR" dirty="0" smtClean="0"/>
              <a:t>•</a:t>
            </a:r>
            <a:r>
              <a:rPr lang="fr-FR" baseline="0" dirty="0" smtClean="0"/>
              <a:t> </a:t>
            </a:r>
            <a:r>
              <a:rPr lang="fr-FR" dirty="0" smtClean="0"/>
              <a:t>Dieu ne change pas ce qu’il a béni et sanctifié. (Nombres 23 : 19, 20).</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Des monuments ont été construits pour honorer différentes personnes – des héros, des grands maitres, des scientifiques, des mères et des gens qui ont servi l’humanité ou qui ont sauvé une vie.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Berne, il y a même le monument d’un chien St. Bernard qui a sauvé 14 personnes dans les Alpes.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Quel mémorial a été établi dans le quatrième commandement de la sainte loi de Dieu pour l’honorer en tant que Créateur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de-DE" sz="1200" b="1" kern="1200" dirty="0" smtClean="0">
                <a:solidFill>
                  <a:schemeClr val="tx1"/>
                </a:solidFill>
                <a:effectLst/>
                <a:latin typeface="+mn-lt"/>
                <a:ea typeface="+mn-ea"/>
                <a:cs typeface="+mn-cs"/>
              </a:rPr>
              <a:t>20 : 8 - 11</a:t>
            </a:r>
          </a:p>
          <a:p>
            <a:r>
              <a:rPr lang="fr-FR" sz="1200" b="0" i="0" kern="1200" dirty="0" smtClean="0">
                <a:solidFill>
                  <a:schemeClr val="tx1"/>
                </a:solidFill>
                <a:effectLst/>
                <a:latin typeface="+mn-lt"/>
                <a:ea typeface="+mn-ea"/>
                <a:cs typeface="+mn-cs"/>
              </a:rPr>
              <a:t>« Souviens-toi du jour du repos, pour le sanctifier.</a:t>
            </a:r>
          </a:p>
          <a:p>
            <a:r>
              <a:rPr lang="fr-FR" sz="1200" b="0" i="0" kern="1200" dirty="0" smtClean="0">
                <a:solidFill>
                  <a:schemeClr val="tx1"/>
                </a:solidFill>
                <a:effectLst/>
                <a:latin typeface="+mn-lt"/>
                <a:ea typeface="+mn-ea"/>
                <a:cs typeface="+mn-cs"/>
              </a:rPr>
              <a:t>Tu travailleras six jours, et tu feras tout ton ouvrage.</a:t>
            </a:r>
          </a:p>
          <a:p>
            <a:r>
              <a:rPr lang="fr-FR" sz="1200" b="0" i="0" kern="1200" dirty="0" smtClean="0">
                <a:solidFill>
                  <a:schemeClr val="tx1"/>
                </a:solidFill>
                <a:effectLst/>
                <a:latin typeface="+mn-lt"/>
                <a:ea typeface="+mn-ea"/>
                <a:cs typeface="+mn-cs"/>
              </a:rPr>
              <a:t>Mais le septième jour est le jour du repos de l'Éternel, ton Dieu: tu ne feras aucun ouvrage, ni toi, ni ton fils, ni ta fille, ni ton serviteur, ni ta servante, ni ton bétail, ni l'étranger qui est dans tes portes.</a:t>
            </a:r>
          </a:p>
          <a:p>
            <a:r>
              <a:rPr lang="fr-FR" sz="1200" b="0" i="0" kern="1200" dirty="0" smtClean="0">
                <a:solidFill>
                  <a:schemeClr val="tx1"/>
                </a:solidFill>
                <a:effectLst/>
                <a:latin typeface="+mn-lt"/>
                <a:ea typeface="+mn-ea"/>
                <a:cs typeface="+mn-cs"/>
              </a:rPr>
              <a:t>Car en six jours l'Éternel a fait les cieux, la terre et la mer, et tout ce qui y est contenu, et il s'est reposé le septième jour : c'est pourquoi l'Éternel a béni le jour du repos et l'a sanctifié.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 SANCTIFICATION DU SABBAT À TRAVERS L’HISTOIRE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err="1" smtClean="0">
                <a:solidFill>
                  <a:schemeClr val="tx1"/>
                </a:solidFill>
                <a:effectLst/>
                <a:latin typeface="+mn-lt"/>
                <a:ea typeface="+mn-ea"/>
                <a:cs typeface="+mn-cs"/>
              </a:rPr>
              <a:t>Chapitre</a:t>
            </a:r>
            <a:r>
              <a:rPr lang="es-AR" sz="1200" kern="1200" dirty="0" smtClean="0">
                <a:solidFill>
                  <a:schemeClr val="tx1"/>
                </a:solidFill>
                <a:effectLst/>
                <a:latin typeface="+mn-lt"/>
                <a:ea typeface="+mn-ea"/>
                <a:cs typeface="+mn-cs"/>
              </a:rPr>
              <a:t> 13</a:t>
            </a:r>
          </a:p>
          <a:p>
            <a:r>
              <a:rPr lang="fr-FR" sz="1200" b="1" kern="1200" dirty="0" smtClean="0">
                <a:solidFill>
                  <a:schemeClr val="tx1"/>
                </a:solidFill>
                <a:effectLst/>
                <a:latin typeface="+mn-lt"/>
                <a:ea typeface="+mn-ea"/>
                <a:cs typeface="+mn-cs"/>
              </a:rPr>
              <a:t>LE MEILLEUR MOYEN DE VAINCRE L’ANXIÉTÉ</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 nos jours nous vivons sous tension, fatigués et anxieux ce qui nuit à notre santé et notre bonheur.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70% à 90% de toutes les maladies commencent dans l’esprit. Nous avons besoin de repos physique et spirituel pour être en contact avec notre être intérieur et avec notre Créateur, que beaucoup d’entre nous avons ignoré et même rejeté.</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Quand nous observons la nature nous sommes fascinés. Par exemple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Comment Dieu considère-t-il le Sabbat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Ézéchiel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 : 12</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Je leur donnai aussi mes sabbats comme un signe entre moi et eux, pour qu'ils connussent que je suis l'Éternel qui les sanctifie. »</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Ézéchiel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 : 20</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Sanctifiez mes sabbats, et qu'ils soient entre moi et vous un signe auquel on connaisse que je suis l'Éternel, votre Dieu.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Un sceau a trois éléments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1. Nom</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2. Titre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3. Territoire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le quatrième commandement (Exode 20 : 8-11) nous trouvons les trois éléments :</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Nom </a:t>
            </a:r>
            <a:r>
              <a:rPr lang="fr-FR" sz="1200" kern="1200" dirty="0" smtClean="0">
                <a:solidFill>
                  <a:schemeClr val="tx1"/>
                </a:solidFill>
                <a:effectLst/>
                <a:latin typeface="+mn-lt"/>
                <a:ea typeface="+mn-ea"/>
                <a:cs typeface="+mn-cs"/>
              </a:rPr>
              <a:t>: L’Éternel ton Dieu</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Titre</a:t>
            </a:r>
            <a:r>
              <a:rPr lang="fr-FR" sz="1200" kern="1200" dirty="0" smtClean="0">
                <a:solidFill>
                  <a:schemeClr val="tx1"/>
                </a:solidFill>
                <a:effectLst/>
                <a:latin typeface="+mn-lt"/>
                <a:ea typeface="+mn-ea"/>
                <a:cs typeface="+mn-cs"/>
              </a:rPr>
              <a:t> : Créateur (L’Éternel a fait…)</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Territoire</a:t>
            </a:r>
            <a:r>
              <a:rPr lang="fr-FR" sz="1200" kern="1200" dirty="0" smtClean="0">
                <a:solidFill>
                  <a:schemeClr val="tx1"/>
                </a:solidFill>
                <a:effectLst/>
                <a:latin typeface="+mn-lt"/>
                <a:ea typeface="+mn-ea"/>
                <a:cs typeface="+mn-cs"/>
              </a:rPr>
              <a:t> : Les cieux, la terre et la mer.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Le Sabbat a-t-il été observé avant que la loi ne fut donnée au Mont Sinaï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 sz="1200" b="1" i="0" kern="1200" dirty="0" smtClean="0">
                <a:solidFill>
                  <a:schemeClr val="tx1"/>
                </a:solidFill>
                <a:effectLst/>
                <a:latin typeface="+mn-lt"/>
                <a:ea typeface="+mn-ea"/>
                <a:cs typeface="+mn-cs"/>
              </a:rPr>
              <a:t>16:15</a:t>
            </a:r>
          </a:p>
          <a:p>
            <a:r>
              <a:rPr lang="fr-FR" sz="1200" b="0" i="0" kern="1200" dirty="0" smtClean="0">
                <a:solidFill>
                  <a:schemeClr val="tx1"/>
                </a:solidFill>
                <a:effectLst/>
                <a:latin typeface="+mn-lt"/>
                <a:ea typeface="+mn-ea"/>
                <a:cs typeface="+mn-cs"/>
              </a:rPr>
              <a:t>« Les enfants d'Israël regardèrent et ils se dirent l'un à l'autre : Qu'est-ce que cela ? car ils ne savaient pas ce que c'était. Moïse leur dit : C'est le pain que L'Éternel vous donne pour nourriture.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 sz="1200" b="1" i="0" kern="1200" dirty="0" smtClean="0">
                <a:solidFill>
                  <a:schemeClr val="tx1"/>
                </a:solidFill>
                <a:effectLst/>
                <a:latin typeface="+mn-lt"/>
                <a:ea typeface="+mn-ea"/>
                <a:cs typeface="+mn-cs"/>
              </a:rPr>
              <a:t>16 : 21-30</a:t>
            </a:r>
          </a:p>
          <a:p>
            <a:r>
              <a:rPr lang="fr-FR" sz="1200" b="0" i="0" kern="1200" dirty="0" smtClean="0">
                <a:solidFill>
                  <a:schemeClr val="tx1"/>
                </a:solidFill>
                <a:effectLst/>
                <a:latin typeface="+mn-lt"/>
                <a:ea typeface="+mn-ea"/>
                <a:cs typeface="+mn-cs"/>
              </a:rPr>
              <a:t>Tous les matins, chacun ramassait ce qu'il fallait pour sa nourriture ; et quand venait la chaleur du soleil, cela fondait.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 sz="1200" b="1" i="0" kern="1200" dirty="0" smtClean="0">
                <a:solidFill>
                  <a:schemeClr val="tx1"/>
                </a:solidFill>
                <a:effectLst/>
                <a:latin typeface="+mn-lt"/>
                <a:ea typeface="+mn-ea"/>
                <a:cs typeface="+mn-cs"/>
              </a:rPr>
              <a:t>16 : 21 - 30</a:t>
            </a:r>
          </a:p>
          <a:p>
            <a:r>
              <a:rPr lang="fr-FR" sz="1200" b="0" i="0" kern="1200" dirty="0" smtClean="0">
                <a:solidFill>
                  <a:schemeClr val="tx1"/>
                </a:solidFill>
                <a:effectLst/>
                <a:latin typeface="+mn-lt"/>
                <a:ea typeface="+mn-ea"/>
                <a:cs typeface="+mn-cs"/>
              </a:rPr>
              <a:t>Le sixième jour, ils ramassèrent une quantité double de nourriture, deux </a:t>
            </a:r>
            <a:r>
              <a:rPr lang="fr-FR" sz="1200" b="0" i="0" kern="1200" dirty="0" err="1" smtClean="0">
                <a:solidFill>
                  <a:schemeClr val="tx1"/>
                </a:solidFill>
                <a:effectLst/>
                <a:latin typeface="+mn-lt"/>
                <a:ea typeface="+mn-ea"/>
                <a:cs typeface="+mn-cs"/>
              </a:rPr>
              <a:t>omers</a:t>
            </a:r>
            <a:r>
              <a:rPr lang="fr-FR" sz="1200" b="0" i="0" kern="1200" dirty="0" smtClean="0">
                <a:solidFill>
                  <a:schemeClr val="tx1"/>
                </a:solidFill>
                <a:effectLst/>
                <a:latin typeface="+mn-lt"/>
                <a:ea typeface="+mn-ea"/>
                <a:cs typeface="+mn-cs"/>
              </a:rPr>
              <a:t> pour chacun. Tous les principaux de l'assemblée vinrent le rapporter à Moïse.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 sz="1200" b="1" i="0" kern="1200" dirty="0" smtClean="0">
                <a:solidFill>
                  <a:schemeClr val="tx1"/>
                </a:solidFill>
                <a:effectLst/>
                <a:latin typeface="+mn-lt"/>
                <a:ea typeface="+mn-ea"/>
                <a:cs typeface="+mn-cs"/>
              </a:rPr>
              <a:t>16 : 21 - 30</a:t>
            </a:r>
          </a:p>
          <a:p>
            <a:r>
              <a:rPr lang="fr-FR" sz="1200" b="0" i="0" kern="1200" dirty="0" smtClean="0">
                <a:solidFill>
                  <a:schemeClr val="tx1"/>
                </a:solidFill>
                <a:effectLst/>
                <a:latin typeface="+mn-lt"/>
                <a:ea typeface="+mn-ea"/>
                <a:cs typeface="+mn-cs"/>
              </a:rPr>
              <a:t>Et Moïse leur dit : C'est ce que l'Éternel a ordonné. Demain est le jour du repos, le sabbat consacré à l'Éternel ; faites cuire ce que vous avez à faire cuire, faites bouillir ce que vous avez à faire bouillir, et mettez en réserve jusqu'au matin tout ce qui restera.</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 sz="1200" b="1" i="0" kern="1200" dirty="0" smtClean="0">
                <a:solidFill>
                  <a:schemeClr val="tx1"/>
                </a:solidFill>
                <a:effectLst/>
                <a:latin typeface="+mn-lt"/>
                <a:ea typeface="+mn-ea"/>
                <a:cs typeface="+mn-cs"/>
              </a:rPr>
              <a:t>16 : 21 - 30</a:t>
            </a:r>
          </a:p>
          <a:p>
            <a:r>
              <a:rPr lang="fr-FR" sz="1200" b="0" i="0" kern="1200" dirty="0" smtClean="0">
                <a:solidFill>
                  <a:schemeClr val="tx1"/>
                </a:solidFill>
                <a:effectLst/>
                <a:latin typeface="+mn-lt"/>
                <a:ea typeface="+mn-ea"/>
                <a:cs typeface="+mn-cs"/>
              </a:rPr>
              <a:t>Ils le laissèrent jusqu'au matin, comme Moïse l'avait ordonné ; et cela ne devint point infect, et il ne s'y mit point de vers.</a:t>
            </a:r>
          </a:p>
          <a:p>
            <a:r>
              <a:rPr lang="fr-FR" sz="1200" b="0" i="0" kern="1200" dirty="0" smtClean="0">
                <a:solidFill>
                  <a:schemeClr val="tx1"/>
                </a:solidFill>
                <a:effectLst/>
                <a:latin typeface="+mn-lt"/>
                <a:ea typeface="+mn-ea"/>
                <a:cs typeface="+mn-cs"/>
              </a:rPr>
              <a:t>Moïse dit : Mangez-le aujourd'hui, car c'est le jour du sabbat ; aujourd'hui vous n'en trouverez point dans la campagne.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L’ÊTRE HUMAIN:</a:t>
            </a:r>
          </a:p>
          <a:p>
            <a:r>
              <a:rPr lang="es-AR" sz="1200" b="1" kern="1200" dirty="0" smtClean="0">
                <a:solidFill>
                  <a:schemeClr val="tx1"/>
                </a:solidFill>
                <a:effectLst/>
                <a:latin typeface="+mn-lt"/>
                <a:ea typeface="+mn-ea"/>
                <a:cs typeface="+mn-cs"/>
              </a:rPr>
              <a:t>En </a:t>
            </a:r>
            <a:r>
              <a:rPr lang="es-AR" sz="1200" b="1" kern="1200" dirty="0" err="1" smtClean="0">
                <a:solidFill>
                  <a:schemeClr val="tx1"/>
                </a:solidFill>
                <a:effectLst/>
                <a:latin typeface="+mn-lt"/>
                <a:ea typeface="+mn-ea"/>
                <a:cs typeface="+mn-cs"/>
              </a:rPr>
              <a:t>contemplant</a:t>
            </a:r>
            <a:r>
              <a:rPr lang="es-AR" sz="1200" b="1" kern="1200" dirty="0" smtClean="0">
                <a:solidFill>
                  <a:schemeClr val="tx1"/>
                </a:solidFill>
                <a:effectLst/>
                <a:latin typeface="+mn-lt"/>
                <a:ea typeface="+mn-ea"/>
                <a:cs typeface="+mn-cs"/>
              </a:rPr>
              <a:t> la </a:t>
            </a:r>
            <a:r>
              <a:rPr lang="es-AR" sz="1200" b="1" kern="1200" dirty="0" err="1" smtClean="0">
                <a:solidFill>
                  <a:schemeClr val="tx1"/>
                </a:solidFill>
                <a:effectLst/>
                <a:latin typeface="+mn-lt"/>
                <a:ea typeface="+mn-ea"/>
                <a:cs typeface="+mn-cs"/>
              </a:rPr>
              <a:t>création</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nous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étions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étonnés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Prenez</a:t>
            </a:r>
            <a:r>
              <a:rPr lang="es-AR" sz="1200" b="1" kern="1200" dirty="0" smtClean="0">
                <a:solidFill>
                  <a:schemeClr val="tx1"/>
                </a:solidFill>
                <a:effectLst/>
                <a:latin typeface="+mn-lt"/>
                <a:ea typeface="+mn-ea"/>
                <a:cs typeface="+mn-cs"/>
              </a:rPr>
              <a:t>, par </a:t>
            </a:r>
            <a:r>
              <a:rPr lang="es-AR" sz="1200" b="1" kern="1200" dirty="0" err="1" smtClean="0">
                <a:solidFill>
                  <a:schemeClr val="tx1"/>
                </a:solidFill>
                <a:effectLst/>
                <a:latin typeface="+mn-lt"/>
                <a:ea typeface="+mn-ea"/>
                <a:cs typeface="+mn-cs"/>
              </a:rPr>
              <a:t>exemple</a:t>
            </a:r>
            <a:r>
              <a:rPr lang="es-AR" sz="1200" b="1" kern="1200" dirty="0" smtClean="0">
                <a:solidFill>
                  <a:schemeClr val="tx1"/>
                </a:solidFill>
                <a:effectLst/>
                <a:latin typeface="+mn-lt"/>
                <a:ea typeface="+mn-ea"/>
                <a:cs typeface="+mn-cs"/>
              </a:rPr>
              <a:t>, la </a:t>
            </a:r>
            <a:r>
              <a:rPr lang="es-AR" sz="1200" b="1" kern="1200" dirty="0" err="1" smtClean="0">
                <a:solidFill>
                  <a:schemeClr val="tx1"/>
                </a:solidFill>
                <a:effectLst/>
                <a:latin typeface="+mn-lt"/>
                <a:ea typeface="+mn-ea"/>
                <a:cs typeface="+mn-cs"/>
              </a:rPr>
              <a:t>naissance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d'un</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enfant</a:t>
            </a:r>
            <a:r>
              <a:rPr lang="es-AR" sz="1200" b="1" kern="1200" dirty="0" smtClean="0">
                <a:solidFill>
                  <a:schemeClr val="tx1"/>
                </a:solidFill>
                <a:effectLst/>
                <a:latin typeface="+mn-lt"/>
                <a:ea typeface="+mn-ea"/>
                <a:cs typeface="+mn-cs"/>
              </a:rPr>
              <a:t>, un </a:t>
            </a:r>
            <a:r>
              <a:rPr lang="es-AR" sz="1200" b="1" kern="1200" dirty="0" err="1" smtClean="0">
                <a:solidFill>
                  <a:schemeClr val="tx1"/>
                </a:solidFill>
                <a:effectLst/>
                <a:latin typeface="+mn-lt"/>
                <a:ea typeface="+mn-ea"/>
                <a:cs typeface="+mn-cs"/>
              </a:rPr>
              <a:t>être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qui</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peut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voir</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entendre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bouger</a:t>
            </a:r>
            <a:r>
              <a:rPr lang="es-AR" sz="1200" b="1" kern="1200" dirty="0" smtClean="0">
                <a:solidFill>
                  <a:schemeClr val="tx1"/>
                </a:solidFill>
                <a:effectLst/>
                <a:latin typeface="+mn-lt"/>
                <a:ea typeface="+mn-ea"/>
                <a:cs typeface="+mn-cs"/>
              </a:rPr>
              <a:t>, faire des </a:t>
            </a:r>
            <a:r>
              <a:rPr lang="es-AR" sz="1200" b="1" kern="1200" dirty="0" err="1" smtClean="0">
                <a:solidFill>
                  <a:schemeClr val="tx1"/>
                </a:solidFill>
                <a:effectLst/>
                <a:latin typeface="+mn-lt"/>
                <a:ea typeface="+mn-ea"/>
                <a:cs typeface="+mn-cs"/>
              </a:rPr>
              <a:t>sons</a:t>
            </a:r>
            <a:r>
              <a:rPr lang="es-AR" sz="1200" b="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En quelque 266 jours, une cellule de la grandeur d’une pointe d’épingle se développe en un être humain complet. Cet être humain est parfaitement formé et se compose de 200 millions de cellules ; de sa conception à sa naissance son poids augmente d’au moins un billion de fois.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Pendant six jours vous en ramasserez; mais le septième jour, qui est le sabbat, il n'y en aura point.</a:t>
            </a:r>
          </a:p>
          <a:p>
            <a:r>
              <a:rPr lang="fr-FR" sz="1200" b="0" i="0" kern="1200" dirty="0" smtClean="0">
                <a:solidFill>
                  <a:schemeClr val="tx1"/>
                </a:solidFill>
                <a:effectLst/>
                <a:latin typeface="+mn-lt"/>
                <a:ea typeface="+mn-ea"/>
                <a:cs typeface="+mn-cs"/>
              </a:rPr>
              <a:t>Le septième jour, quelques-uns du peuple sortirent pour en ramasser, et ils n'en trouvèrent point.</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 sz="1200" b="1" i="0" kern="1200" dirty="0" smtClean="0">
                <a:solidFill>
                  <a:schemeClr val="tx1"/>
                </a:solidFill>
                <a:effectLst/>
                <a:latin typeface="+mn-lt"/>
                <a:ea typeface="+mn-ea"/>
                <a:cs typeface="+mn-cs"/>
              </a:rPr>
              <a:t>16 : 21 - 30</a:t>
            </a:r>
          </a:p>
          <a:p>
            <a:r>
              <a:rPr lang="fr-FR" sz="1200" b="0" i="0" kern="1200" dirty="0" smtClean="0">
                <a:solidFill>
                  <a:schemeClr val="tx1"/>
                </a:solidFill>
                <a:effectLst/>
                <a:latin typeface="+mn-lt"/>
                <a:ea typeface="+mn-ea"/>
                <a:cs typeface="+mn-cs"/>
              </a:rPr>
              <a:t>Alors l'Éternel dit à Moïse: Jusques à quand refuserez-vous d'observer mes commandements et mes lois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 sz="1200" b="1" i="0" kern="1200" dirty="0" smtClean="0">
                <a:solidFill>
                  <a:schemeClr val="tx1"/>
                </a:solidFill>
                <a:effectLst/>
                <a:latin typeface="+mn-lt"/>
                <a:ea typeface="+mn-ea"/>
                <a:cs typeface="+mn-cs"/>
              </a:rPr>
              <a:t>16:21-30</a:t>
            </a:r>
          </a:p>
          <a:p>
            <a:r>
              <a:rPr lang="fr-FR" sz="1200" b="0" i="0" kern="1200" dirty="0" smtClean="0">
                <a:solidFill>
                  <a:schemeClr val="tx1"/>
                </a:solidFill>
                <a:effectLst/>
                <a:latin typeface="+mn-lt"/>
                <a:ea typeface="+mn-ea"/>
                <a:cs typeface="+mn-cs"/>
              </a:rPr>
              <a:t>Considérez que l'Éternel vous a donné le sabbat; c'est pourquoi il vous donne au sixième jour de la nourriture pour deux jours. Que chacun reste à sa place, et que personne ne sorte du lieu où il est au septième jour.</a:t>
            </a:r>
          </a:p>
          <a:p>
            <a:r>
              <a:rPr lang="fr-FR" sz="1200" b="0" i="0" kern="1200" dirty="0" smtClean="0">
                <a:solidFill>
                  <a:schemeClr val="tx1"/>
                </a:solidFill>
                <a:effectLst/>
                <a:latin typeface="+mn-lt"/>
                <a:ea typeface="+mn-ea"/>
                <a:cs typeface="+mn-cs"/>
              </a:rPr>
              <a:t>Et le peuple se reposa le septième jour</a:t>
            </a:r>
            <a:r>
              <a:rPr lang="es-ES" sz="1200" b="0" i="0" kern="1200" dirty="0" smtClean="0">
                <a:solidFill>
                  <a:schemeClr val="tx1"/>
                </a:solidFill>
                <a:effectLst/>
                <a:latin typeface="+mn-lt"/>
                <a:ea typeface="+mn-ea"/>
                <a:cs typeface="+mn-cs"/>
              </a:rPr>
              <a:t>. »</a:t>
            </a:r>
          </a:p>
          <a:p>
            <a:endParaRPr lang="es-ES" sz="1200" b="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Oui. Le miracle de la manne en est la preuve.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Depuis ce temps-là, l’organisation de la semaine n’a jamais changé ni dans le calendrier antique juif ni dans le nôtre.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Comment Esaïe a-t-il décrit le jour du Sabbat </a:t>
            </a:r>
            <a:r>
              <a:rPr lang="es-ES_tradnl" sz="1200" b="1" kern="1200" dirty="0" smtClean="0">
                <a:solidFill>
                  <a:schemeClr val="tx1"/>
                </a:solidFill>
                <a:effectLst/>
                <a:latin typeface="+mn-lt"/>
                <a:ea typeface="+mn-ea"/>
                <a:cs typeface="+mn-cs"/>
              </a:rPr>
              <a:t>?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Ésaïe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58 : 13-14</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Si tu retiens ton pied pendant le sabbat, Pour ne pas faire ta volonté en mon saint jour, Si tu fais du sabbat tes délices, Pour sanctifier l'Éternel en le glorifiant, Et si tu l'honores en ne suivant point tes voies, En ne te livrant pas à tes penchants et à de vains discours,</a:t>
            </a:r>
          </a:p>
          <a:p>
            <a:r>
              <a:rPr lang="fr-FR" sz="1200" b="0" i="0" kern="1200" dirty="0" smtClean="0">
                <a:solidFill>
                  <a:schemeClr val="tx1"/>
                </a:solidFill>
                <a:effectLst/>
                <a:latin typeface="+mn-lt"/>
                <a:ea typeface="+mn-ea"/>
                <a:cs typeface="+mn-cs"/>
              </a:rPr>
              <a:t>Alors tu mettras ton plaisir en l'Éternel, Et je te ferai monter sur les hauteurs du pays, Je te ferai jouir de l'héritage de Jacob, ton père ; Car la bouche de l'Éternel a parlé.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fr-FR" sz="1200" b="1" kern="1200" dirty="0" smtClean="0">
                <a:solidFill>
                  <a:schemeClr val="tx1"/>
                </a:solidFill>
                <a:effectLst/>
                <a:latin typeface="+mn-lt"/>
                <a:ea typeface="+mn-ea"/>
                <a:cs typeface="+mn-cs"/>
              </a:rPr>
              <a:t>Le Sabbat était-il aussi pour les croyants non-Juifs dans l’Ancien Testament, et est-il pour nous aujourd’hui ?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56:2-7</a:t>
            </a:r>
          </a:p>
          <a:p>
            <a:r>
              <a:rPr lang="fr-FR" sz="1200" b="0" i="0" kern="1200" dirty="0" smtClean="0">
                <a:solidFill>
                  <a:schemeClr val="tx1"/>
                </a:solidFill>
                <a:effectLst/>
                <a:latin typeface="+mn-lt"/>
                <a:ea typeface="+mn-ea"/>
                <a:cs typeface="+mn-cs"/>
              </a:rPr>
              <a:t>« Heureux l'homme qui fait cela, Et le fils de l'homme qui y demeure ferme, Gardant le sabbat, pour ne point le profaner, Et veillant sur sa main, pour ne commettre aucun mal !</a:t>
            </a:r>
          </a:p>
          <a:p>
            <a:r>
              <a:rPr lang="fr-FR" sz="1200" b="0" i="0" kern="1200" dirty="0" smtClean="0">
                <a:solidFill>
                  <a:schemeClr val="tx1"/>
                </a:solidFill>
                <a:effectLst/>
                <a:latin typeface="+mn-lt"/>
                <a:ea typeface="+mn-ea"/>
                <a:cs typeface="+mn-cs"/>
              </a:rPr>
              <a:t>Que l'étranger qui s'attache à l'Éternel ne dise pas : L'Éternel me séparera de son peuple ! Et que l'eunuque ne dise pas : Voici, je suis un arbre sec!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56 : 2-7</a:t>
            </a:r>
          </a:p>
          <a:p>
            <a:r>
              <a:rPr lang="fr-FR" sz="1200" b="0" i="0" kern="1200" dirty="0" smtClean="0">
                <a:solidFill>
                  <a:schemeClr val="tx1"/>
                </a:solidFill>
                <a:effectLst/>
                <a:latin typeface="+mn-lt"/>
                <a:ea typeface="+mn-ea"/>
                <a:cs typeface="+mn-cs"/>
              </a:rPr>
              <a:t>Car ainsi parle l'Éternel : Aux eunuques qui garderont mes sabbats, Qui choisiront ce qui m'est agréable, Et qui persévéreront dans mon alliance,</a:t>
            </a:r>
          </a:p>
          <a:p>
            <a:r>
              <a:rPr lang="fr-FR" sz="1200" b="0" i="0" kern="1200" dirty="0" smtClean="0">
                <a:solidFill>
                  <a:schemeClr val="tx1"/>
                </a:solidFill>
                <a:effectLst/>
                <a:latin typeface="+mn-lt"/>
                <a:ea typeface="+mn-ea"/>
                <a:cs typeface="+mn-cs"/>
              </a:rPr>
              <a:t>Je donnerai dans ma maison et dans mes murs une place et un nom Préférables à des fils et à des filles ; Je leur donnerai un nom éternel, Qui ne périra pas.</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56 : 2-7</a:t>
            </a:r>
          </a:p>
          <a:p>
            <a:r>
              <a:rPr lang="fr-FR" sz="1200" b="0" i="0" kern="1200" dirty="0" smtClean="0">
                <a:solidFill>
                  <a:schemeClr val="tx1"/>
                </a:solidFill>
                <a:effectLst/>
                <a:latin typeface="+mn-lt"/>
                <a:ea typeface="+mn-ea"/>
                <a:cs typeface="+mn-cs"/>
              </a:rPr>
              <a:t>Et les étrangers qui s'attacheront à l'Éternel pour le servir, Pour aimer le nom de l'Éternel, Pour être ses serviteurs, Tous ceux qui garderont le sabbat, pour ne point le profaner, Et qui persévéreront dans mon alliance,</a:t>
            </a:r>
          </a:p>
          <a:p>
            <a:r>
              <a:rPr lang="fr-FR" sz="1200" b="0" i="0" kern="1200" dirty="0" smtClean="0">
                <a:solidFill>
                  <a:schemeClr val="tx1"/>
                </a:solidFill>
                <a:effectLst/>
                <a:latin typeface="+mn-lt"/>
                <a:ea typeface="+mn-ea"/>
                <a:cs typeface="+mn-cs"/>
              </a:rPr>
              <a:t>Je les amènerai sur ma montagne sainte, Et je les réjouirai dans ma maison de prière; Leurs holocaustes et leurs sacrifices seront agréés sur mon autel ; Car ma maison sera appelée une maison de prière pour tous les peuples.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JÉSUS ET SES DISCIPLES ONT-ILS AUSSI OBSERVÉ LE SABBAT ?</a:t>
            </a:r>
            <a:endParaRPr lang="es-AR"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Le cerveau humain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Chaque seconde, le cerveau est inondé par des millions d’informations qui l’atteignent par les différents sens.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Considérant que nous ne pensons qu’à une chose à la fois, comment le cerveau peut-il organiser toute cette information qui lui arrive comme une avalanche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Chaque personne a quelque 100.000 millions de cellules nerveuses, appelées  neurones et chacun d’eux peut être comparé à une ville.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Quelle est la relation de Jésus envers le Sabbat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a) </a:t>
            </a:r>
            <a:r>
              <a:rPr lang="fr-FR" sz="1200" kern="1200" dirty="0" smtClean="0">
                <a:solidFill>
                  <a:schemeClr val="tx1"/>
                </a:solidFill>
                <a:effectLst/>
                <a:latin typeface="+mn-lt"/>
                <a:ea typeface="+mn-ea"/>
                <a:cs typeface="+mn-cs"/>
              </a:rPr>
              <a:t>Christ lui-même l’a créé. </a:t>
            </a:r>
            <a:r>
              <a:rPr lang="es-ES" sz="1200" kern="1200" dirty="0" smtClean="0">
                <a:solidFill>
                  <a:schemeClr val="tx1"/>
                </a:solidFill>
                <a:effectLst/>
                <a:latin typeface="+mn-lt"/>
                <a:ea typeface="+mn-ea"/>
                <a:cs typeface="+mn-cs"/>
              </a:rPr>
              <a:t>(Jean 1-14 ; </a:t>
            </a:r>
            <a:r>
              <a:rPr lang="es-ES" sz="1200" kern="1200" dirty="0" err="1" smtClean="0">
                <a:solidFill>
                  <a:schemeClr val="tx1"/>
                </a:solidFill>
                <a:effectLst/>
                <a:latin typeface="+mn-lt"/>
                <a:ea typeface="+mn-ea"/>
                <a:cs typeface="+mn-cs"/>
              </a:rPr>
              <a:t>Colossiens</a:t>
            </a:r>
            <a:r>
              <a:rPr lang="es-ES" sz="1200" kern="1200" dirty="0" smtClean="0">
                <a:solidFill>
                  <a:schemeClr val="tx1"/>
                </a:solidFill>
                <a:effectLst/>
                <a:latin typeface="+mn-lt"/>
                <a:ea typeface="+mn-ea"/>
                <a:cs typeface="+mn-cs"/>
              </a:rPr>
              <a:t> 1 : 15-17).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a proclamé la loi sur la montagne de Sinaï. </a:t>
            </a:r>
            <a:r>
              <a:rPr lang="es-ES_tradnl" sz="1200" b="1" kern="1200" dirty="0" err="1" smtClean="0">
                <a:solidFill>
                  <a:schemeClr val="tx1"/>
                </a:solidFill>
                <a:effectLst/>
                <a:latin typeface="+mn-lt"/>
                <a:ea typeface="+mn-ea"/>
                <a:cs typeface="+mn-cs"/>
              </a:rPr>
              <a:t>Néhémie</a:t>
            </a:r>
            <a:r>
              <a:rPr lang="es-ES_tradnl" sz="1200" b="1" kern="1200" dirty="0" smtClean="0">
                <a:solidFill>
                  <a:schemeClr val="tx1"/>
                </a:solidFill>
                <a:effectLst/>
                <a:latin typeface="+mn-lt"/>
                <a:ea typeface="+mn-ea"/>
                <a:cs typeface="+mn-cs"/>
              </a:rPr>
              <a:t> 9 : 12-13. </a:t>
            </a:r>
            <a:r>
              <a:rPr lang="es-ES_tradnl" sz="1200" kern="1200" dirty="0" smtClean="0">
                <a:solidFill>
                  <a:schemeClr val="tx1"/>
                </a:solidFill>
                <a:effectLst/>
                <a:latin typeface="+mn-lt"/>
                <a:ea typeface="+mn-ea"/>
                <a:cs typeface="+mn-cs"/>
              </a:rPr>
              <a:t>(1 </a:t>
            </a:r>
            <a:r>
              <a:rPr lang="es-ES" sz="1200" kern="1200" dirty="0" err="1" smtClean="0">
                <a:solidFill>
                  <a:schemeClr val="tx1"/>
                </a:solidFill>
                <a:effectLst/>
                <a:latin typeface="+mn-lt"/>
                <a:ea typeface="+mn-ea"/>
                <a:cs typeface="+mn-cs"/>
              </a:rPr>
              <a:t>Corinthiens</a:t>
            </a:r>
            <a:r>
              <a:rPr lang="es-ES" sz="120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10:4).</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Tu les guidas le jour par une colonne de nuée, et la nuit par une colonne de feu qui les éclairait dans le chemin qu'ils avaient à suivre.</a:t>
            </a:r>
          </a:p>
          <a:p>
            <a:r>
              <a:rPr lang="fr-FR" sz="1200" b="0" i="0" kern="1200" dirty="0" smtClean="0">
                <a:solidFill>
                  <a:schemeClr val="tx1"/>
                </a:solidFill>
                <a:effectLst/>
                <a:latin typeface="+mn-lt"/>
                <a:ea typeface="+mn-ea"/>
                <a:cs typeface="+mn-cs"/>
              </a:rPr>
              <a:t>Tu descendis sur la montagne de Sinaï, tu leur parlas du haut des cieux, et tu leur donnas des ordonnances justes, des lois de vérité, des préceptes et des commandements excellents.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Corinthiens</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10 : 4  </a:t>
            </a:r>
          </a:p>
          <a:p>
            <a:r>
              <a:rPr lang="fr-FR" sz="1200" b="0" i="0" kern="1200" dirty="0" smtClean="0">
                <a:solidFill>
                  <a:schemeClr val="tx1"/>
                </a:solidFill>
                <a:effectLst/>
                <a:latin typeface="+mn-lt"/>
                <a:ea typeface="+mn-ea"/>
                <a:cs typeface="+mn-cs"/>
              </a:rPr>
              <a:t>« et qu'ils ont tous bu le même breuvage spirituel, car ils buvaient à un rocher spirituel qui les suivait, et ce rocher était Christ. »</a:t>
            </a: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Quelle était la coutume de Jésus quand il vécut sur cette terre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 4 : 16, 31</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Il se rendit à Nazareth, où il avait été élevé, et, selon sa coutume, il entra dans la synagogue le jour du sabbat. Il se leva pour faire la lecture. »</a:t>
            </a:r>
          </a:p>
          <a:p>
            <a:endParaRPr lang="fr-FR" sz="1200" b="0" i="0" kern="1200" dirty="0" smtClean="0">
              <a:solidFill>
                <a:schemeClr val="tx1"/>
              </a:solidFill>
              <a:effectLst/>
              <a:latin typeface="+mn-lt"/>
              <a:ea typeface="+mn-ea"/>
              <a:cs typeface="+mn-cs"/>
            </a:endParaRP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Il descendit à </a:t>
            </a:r>
            <a:r>
              <a:rPr lang="fr-FR" sz="1200" b="0" i="0" kern="1200" dirty="0" err="1" smtClean="0">
                <a:solidFill>
                  <a:schemeClr val="tx1"/>
                </a:solidFill>
                <a:effectLst/>
                <a:latin typeface="+mn-lt"/>
                <a:ea typeface="+mn-ea"/>
                <a:cs typeface="+mn-cs"/>
              </a:rPr>
              <a:t>Capernaüm</a:t>
            </a:r>
            <a:r>
              <a:rPr lang="fr-FR" sz="1200" b="0" i="0" kern="1200" dirty="0" smtClean="0">
                <a:solidFill>
                  <a:schemeClr val="tx1"/>
                </a:solidFill>
                <a:effectLst/>
                <a:latin typeface="+mn-lt"/>
                <a:ea typeface="+mn-ea"/>
                <a:cs typeface="+mn-cs"/>
              </a:rPr>
              <a:t>, ville de la Galilée; et il enseignait, le jour du sabbat.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Le Sabbat fut-il établi seulement pour les Juifs ou pour tout homme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Marc 2 : 27-28</a:t>
            </a:r>
          </a:p>
          <a:p>
            <a:r>
              <a:rPr lang="fr-FR" sz="1200" b="0" i="0" kern="1200" dirty="0" smtClean="0">
                <a:solidFill>
                  <a:schemeClr val="tx1"/>
                </a:solidFill>
                <a:effectLst/>
                <a:latin typeface="+mn-lt"/>
                <a:ea typeface="+mn-ea"/>
                <a:cs typeface="+mn-cs"/>
              </a:rPr>
              <a:t>« Puis il leur dit: Le sabbat a été fait pour l'homme, et non l'homme pour le sabbat,</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de sorte que le Fils de l'homme est maître même du sabbat.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Font typeface="+mj-lt"/>
              <a:buAutoNum type="alphaLcParenR"/>
            </a:pPr>
            <a:r>
              <a:rPr lang="fr-FR" sz="1200" kern="1200" dirty="0" smtClean="0">
                <a:solidFill>
                  <a:schemeClr val="tx1"/>
                </a:solidFill>
                <a:effectLst/>
                <a:latin typeface="+mn-lt"/>
                <a:ea typeface="+mn-ea"/>
                <a:cs typeface="+mn-cs"/>
              </a:rPr>
              <a:t>Jésus est le Seigneur, le Maitre et l’Auteur de ce jour, ainsi le Sabbat est le jour du Seigneur.</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a ignoré les ordonnances humaines qui avaient été introduites.</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nous a enseigné comment observer le Sabbat en faisant le bien et en prêchant l’évangile.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Matthieu</a:t>
            </a:r>
            <a:r>
              <a:rPr lang="es-ES" sz="1200" kern="1200" dirty="0" smtClean="0">
                <a:solidFill>
                  <a:schemeClr val="tx1"/>
                </a:solidFill>
                <a:effectLst/>
                <a:latin typeface="+mn-lt"/>
                <a:ea typeface="+mn-ea"/>
                <a:cs typeface="+mn-cs"/>
              </a:rPr>
              <a:t> 12 : 11, 12).</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Matthieu</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12 : 11-12  </a:t>
            </a:r>
          </a:p>
          <a:p>
            <a:r>
              <a:rPr lang="fr-FR" sz="1200" b="0" i="0" kern="1200" dirty="0" smtClean="0">
                <a:solidFill>
                  <a:schemeClr val="tx1"/>
                </a:solidFill>
                <a:effectLst/>
                <a:latin typeface="+mn-lt"/>
                <a:ea typeface="+mn-ea"/>
                <a:cs typeface="+mn-cs"/>
              </a:rPr>
              <a:t>« Il leur répondit: Lequel d'entre vous, s'il n'a qu'une brebis et qu'elle tombe dans une fosse le jour du sabbat, ne la saisira pour l'en retirer?</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Combien un homme ne vaut-il pas plus qu'une brebis! Il est donc permis de faire du bien les jours de sabbat.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Les informations contenues dans une seule molécule DNA (acide désoxyribonucléique) de la cellule pourraient remplir 1000 livres de 600 pages chacun. C’est ici que se trouve le moteur du code génétique qui détermine des choses telles que la couleur de nos cheveux et de nos yeux et où résident même les plus minuscules facettes de notre personnalité.</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Après la crucifixion de Jésus quel jour ont observé Marie et les autres femmes fidèles qu’il avait enseignées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smtClean="0">
                <a:solidFill>
                  <a:schemeClr val="tx1"/>
                </a:solidFill>
                <a:effectLst/>
                <a:latin typeface="+mn-lt"/>
                <a:ea typeface="+mn-ea"/>
                <a:cs typeface="+mn-cs"/>
              </a:rPr>
              <a:t>Luc</a:t>
            </a:r>
            <a:r>
              <a:rPr lang="es-ES_tradnl" sz="1200" b="1" kern="1200" dirty="0" smtClean="0">
                <a:solidFill>
                  <a:schemeClr val="tx1"/>
                </a:solidFill>
                <a:effectLst/>
                <a:latin typeface="+mn-lt"/>
                <a:ea typeface="+mn-ea"/>
                <a:cs typeface="+mn-cs"/>
              </a:rPr>
              <a:t> 23 : 56  </a:t>
            </a:r>
            <a:endParaRPr lang="en-US" sz="1200" b="1" kern="1200"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ea typeface="+mn-ea"/>
              <a:cs typeface="Vijay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Et, s'en étant retournées, elles préparèrent des aromates et des parfums. Puis elles se reposèrent le jour du sabbat, selon la loi.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Le Sabbat allait-il continuer d’être saint après la mort du Christ ? Quel conseil Jésus donna-t-il à ses disciples quand il prédit la destruction de Jérusalem plus de 40 ans après ? (70 </a:t>
            </a:r>
            <a:r>
              <a:rPr lang="fr-FR" sz="1200" b="1" kern="1200" dirty="0" err="1" smtClean="0">
                <a:solidFill>
                  <a:schemeClr val="tx1"/>
                </a:solidFill>
                <a:effectLst/>
                <a:latin typeface="+mn-lt"/>
                <a:ea typeface="+mn-ea"/>
                <a:cs typeface="+mn-cs"/>
              </a:rPr>
              <a:t>ap</a:t>
            </a:r>
            <a:r>
              <a:rPr lang="fr-FR" sz="1200" b="1" kern="1200" dirty="0" smtClean="0">
                <a:solidFill>
                  <a:schemeClr val="tx1"/>
                </a:solidFill>
                <a:effectLst/>
                <a:latin typeface="+mn-lt"/>
                <a:ea typeface="+mn-ea"/>
                <a:cs typeface="+mn-cs"/>
              </a:rPr>
              <a:t>. J.C).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Matthieu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24 : 20</a:t>
            </a:r>
            <a:endParaRPr lang="es-ES" sz="1050" dirty="0" smtClean="0">
              <a:ln w="6350" cap="rnd" cmpd="sng">
                <a:solidFill>
                  <a:srgbClr val="FFC000"/>
                </a:solidFill>
                <a:prstDash val="solid"/>
                <a:round/>
              </a:ln>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Priez pour que votre fuite n'arrive pas en hiver, ni un jour de sabbat.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Les apôtres ont-ils observé le Sabbat ?</a:t>
            </a:r>
            <a:r>
              <a:rPr lang="fr-FR" sz="1200"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Actes</a:t>
            </a:r>
            <a:r>
              <a:rPr lang="es-ES_tradnl" sz="1200" b="1" kern="1200" dirty="0" smtClean="0">
                <a:solidFill>
                  <a:schemeClr val="tx1"/>
                </a:solidFill>
                <a:effectLst/>
                <a:latin typeface="+mn-lt"/>
                <a:ea typeface="+mn-ea"/>
                <a:cs typeface="+mn-cs"/>
              </a:rPr>
              <a:t> 18:3-4</a:t>
            </a:r>
          </a:p>
          <a:p>
            <a:r>
              <a:rPr lang="fr-FR" sz="1200" b="0" i="0" kern="1200" dirty="0" smtClean="0">
                <a:solidFill>
                  <a:schemeClr val="tx1"/>
                </a:solidFill>
                <a:effectLst/>
                <a:latin typeface="+mn-lt"/>
                <a:ea typeface="+mn-ea"/>
                <a:cs typeface="+mn-cs"/>
              </a:rPr>
              <a:t>« et, comme il avait le même métier, il demeura chez eux et y travailla: ils étaient faiseurs de tentes.</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Paul discourait dans la synagogue chaque sabbat, et il persuadait des Juifs et des Grecs.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17 : 2-3</a:t>
            </a:r>
          </a:p>
          <a:p>
            <a:r>
              <a:rPr lang="fr-FR" sz="1200" b="0" i="0" kern="1200" dirty="0" smtClean="0">
                <a:solidFill>
                  <a:schemeClr val="tx1"/>
                </a:solidFill>
                <a:effectLst/>
                <a:latin typeface="+mn-lt"/>
                <a:ea typeface="+mn-ea"/>
                <a:cs typeface="+mn-cs"/>
              </a:rPr>
              <a:t>« Paul y entra, selon sa coutume. Pendant trois sabbats, il discuta avec eux, d'après les Écritures,</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expliquant et établissant que le Christ devait souffrir et ressusciter des morts. Et Jésus que je vous annonce, disait-il, c'est lui qui est le Christ.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13 : 14, 42, 44</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De </a:t>
            </a:r>
            <a:r>
              <a:rPr lang="fr-FR" sz="1200" b="0" i="0" kern="1200" dirty="0" err="1" smtClean="0">
                <a:solidFill>
                  <a:schemeClr val="tx1"/>
                </a:solidFill>
                <a:effectLst/>
                <a:latin typeface="+mn-lt"/>
                <a:ea typeface="+mn-ea"/>
                <a:cs typeface="+mn-cs"/>
              </a:rPr>
              <a:t>Perge</a:t>
            </a:r>
            <a:r>
              <a:rPr lang="fr-FR" sz="1200" b="0" i="0" kern="1200" dirty="0" smtClean="0">
                <a:solidFill>
                  <a:schemeClr val="tx1"/>
                </a:solidFill>
                <a:effectLst/>
                <a:latin typeface="+mn-lt"/>
                <a:ea typeface="+mn-ea"/>
                <a:cs typeface="+mn-cs"/>
              </a:rPr>
              <a:t> ils poursuivirent leur route, et arrivèrent à Antioche de </a:t>
            </a:r>
            <a:r>
              <a:rPr lang="fr-FR" sz="1200" b="0" i="0" kern="1200" dirty="0" err="1" smtClean="0">
                <a:solidFill>
                  <a:schemeClr val="tx1"/>
                </a:solidFill>
                <a:effectLst/>
                <a:latin typeface="+mn-lt"/>
                <a:ea typeface="+mn-ea"/>
                <a:cs typeface="+mn-cs"/>
              </a:rPr>
              <a:t>Pisidie</a:t>
            </a:r>
            <a:r>
              <a:rPr lang="fr-FR" sz="1200" b="0" i="0" kern="1200" dirty="0" smtClean="0">
                <a:solidFill>
                  <a:schemeClr val="tx1"/>
                </a:solidFill>
                <a:effectLst/>
                <a:latin typeface="+mn-lt"/>
                <a:ea typeface="+mn-ea"/>
                <a:cs typeface="+mn-cs"/>
              </a:rPr>
              <a:t>. Étant entrés dans la synagogue le jour du sabbat, ils s'assirent.</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Lorsqu'ils sortirent, on les pria de parler le sabbat suivant sur les mêmes choses; Le sabbat suivant, presque toute la ville se rassembla pour entendre la parole de Dieu.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16 : 13</a:t>
            </a:r>
          </a:p>
          <a:p>
            <a:r>
              <a:rPr lang="es-ES" sz="1200" b="0" i="0" kern="1200" dirty="0" smtClean="0">
                <a:solidFill>
                  <a:schemeClr val="tx1"/>
                </a:solidFill>
                <a:effectLst/>
                <a:latin typeface="+mn-lt"/>
                <a:ea typeface="+mn-ea"/>
                <a:cs typeface="+mn-cs"/>
              </a:rPr>
              <a:t>«</a:t>
            </a:r>
            <a:r>
              <a:rPr lang="fr-FR" sz="1200" b="0" i="0" kern="1200" dirty="0" smtClean="0">
                <a:solidFill>
                  <a:schemeClr val="tx1"/>
                </a:solidFill>
                <a:effectLst/>
                <a:latin typeface="+mn-lt"/>
                <a:ea typeface="+mn-ea"/>
                <a:cs typeface="+mn-cs"/>
              </a:rPr>
              <a:t>Le jour du sabbat, nous nous rendîmes, hors de la porte, vers une rivière, où nous pensions que se trouvait un lieu de prière. Nous nous assîmes, et nous parlâmes aux femmes qui étaient réunies.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Où le Sabbat sera-t-il observé pour l’éternité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L’œil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journal New York Times a publié l’article suivant : « La rétine de l’œil est enviée par les scientifiques qui fabriquent des ordinateurs. Les centaines de millions de cônes et de bâtonnets, et ses couches de neurones font au moins 10 billions d’opérations à la seconde.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Ésaïe </a:t>
            </a:r>
            <a:r>
              <a:rPr lang="es-ES_tradnl" sz="1200" b="1" kern="1200" dirty="0" smtClean="0">
                <a:solidFill>
                  <a:schemeClr val="tx1"/>
                </a:solidFill>
                <a:effectLst/>
                <a:latin typeface="+mn-lt"/>
                <a:ea typeface="+mn-ea"/>
                <a:cs typeface="+mn-cs"/>
              </a:rPr>
              <a:t>66 : 22-23  </a:t>
            </a:r>
          </a:p>
          <a:p>
            <a:r>
              <a:rPr lang="fr-FR" sz="1200" b="0" i="0" kern="1200" dirty="0" smtClean="0">
                <a:solidFill>
                  <a:schemeClr val="tx1"/>
                </a:solidFill>
                <a:effectLst/>
                <a:latin typeface="+mn-lt"/>
                <a:ea typeface="+mn-ea"/>
                <a:cs typeface="+mn-cs"/>
              </a:rPr>
              <a:t>« Car, comme les nouveaux cieux Et la nouvelle terre que je vais créer Subsisteront devant moi, dit l'Éternel, Ainsi subsisteront votre postérité et votre nom.</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A chaque nouvelle lune et à chaque sabbat, Toute chair viendra se prosterner devant moi, dit l'Éternel. »</a:t>
            </a:r>
          </a:p>
          <a:p>
            <a:endParaRPr lang="es-ES"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Comme ce sera merveilleux de se retrouver chaque Sabbat ensemble avec Christ pour l’éternité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Repaso: </a:t>
            </a:r>
          </a:p>
          <a:p>
            <a:r>
              <a:rPr lang="es-AR" sz="1200" b="1" kern="1200" dirty="0" smtClean="0">
                <a:solidFill>
                  <a:schemeClr val="tx1"/>
                </a:solidFill>
                <a:effectLst/>
                <a:latin typeface="+mn-lt"/>
                <a:ea typeface="+mn-ea"/>
                <a:cs typeface="+mn-cs"/>
              </a:rPr>
              <a:t>1. </a:t>
            </a:r>
            <a:r>
              <a:rPr lang="es-AR" sz="1200" b="1" kern="1200" dirty="0" err="1" smtClean="0">
                <a:solidFill>
                  <a:schemeClr val="tx1"/>
                </a:solidFill>
                <a:effectLst/>
                <a:latin typeface="+mn-lt"/>
                <a:ea typeface="+mn-ea"/>
                <a:cs typeface="+mn-cs"/>
              </a:rPr>
              <a:t>Donné</a:t>
            </a:r>
            <a:r>
              <a:rPr lang="es-AR" sz="1200" b="1" kern="1200" dirty="0" smtClean="0">
                <a:solidFill>
                  <a:schemeClr val="tx1"/>
                </a:solidFill>
                <a:effectLst/>
                <a:latin typeface="+mn-lt"/>
                <a:ea typeface="+mn-ea"/>
                <a:cs typeface="+mn-cs"/>
              </a:rPr>
              <a:t> à </a:t>
            </a:r>
            <a:r>
              <a:rPr lang="es-AR" sz="1200" b="1" kern="1200" dirty="0" err="1" smtClean="0">
                <a:solidFill>
                  <a:schemeClr val="tx1"/>
                </a:solidFill>
                <a:effectLst/>
                <a:latin typeface="+mn-lt"/>
                <a:ea typeface="+mn-ea"/>
                <a:cs typeface="+mn-cs"/>
              </a:rPr>
              <a:t>l'homme</a:t>
            </a:r>
            <a:r>
              <a:rPr lang="es-AR" sz="1200" b="1" kern="1200" dirty="0" smtClean="0">
                <a:solidFill>
                  <a:schemeClr val="tx1"/>
                </a:solidFill>
                <a:effectLst/>
                <a:latin typeface="+mn-lt"/>
                <a:ea typeface="+mn-ea"/>
                <a:cs typeface="+mn-cs"/>
              </a:rPr>
              <a:t> à </a:t>
            </a:r>
            <a:r>
              <a:rPr lang="es-AR" sz="1200" b="1" kern="1200" dirty="0" err="1" smtClean="0">
                <a:solidFill>
                  <a:schemeClr val="tx1"/>
                </a:solidFill>
                <a:effectLst/>
                <a:latin typeface="+mn-lt"/>
                <a:ea typeface="+mn-ea"/>
                <a:cs typeface="+mn-cs"/>
              </a:rPr>
              <a:t>Eden</a:t>
            </a:r>
            <a:endParaRPr lang="es-AR"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2. Confirmé </a:t>
            </a:r>
            <a:r>
              <a:rPr lang="es-AR" sz="1200" b="1" kern="1200" dirty="0" err="1" smtClean="0">
                <a:solidFill>
                  <a:schemeClr val="tx1"/>
                </a:solidFill>
                <a:effectLst/>
                <a:latin typeface="+mn-lt"/>
                <a:ea typeface="+mn-ea"/>
                <a:cs typeface="+mn-cs"/>
              </a:rPr>
              <a:t>avec</a:t>
            </a:r>
            <a:r>
              <a:rPr lang="es-AR" sz="1200" b="1" kern="1200" dirty="0" smtClean="0">
                <a:solidFill>
                  <a:schemeClr val="tx1"/>
                </a:solidFill>
                <a:effectLst/>
                <a:latin typeface="+mn-lt"/>
                <a:ea typeface="+mn-ea"/>
                <a:cs typeface="+mn-cs"/>
              </a:rPr>
              <a:t> le </a:t>
            </a:r>
            <a:r>
              <a:rPr lang="es-AR" sz="1200" b="1" kern="1200" dirty="0" err="1" smtClean="0">
                <a:solidFill>
                  <a:schemeClr val="tx1"/>
                </a:solidFill>
                <a:effectLst/>
                <a:latin typeface="+mn-lt"/>
                <a:ea typeface="+mn-ea"/>
                <a:cs typeface="+mn-cs"/>
              </a:rPr>
              <a:t>Miracle</a:t>
            </a:r>
            <a:r>
              <a:rPr lang="es-AR" sz="1200" b="1" kern="1200" dirty="0" smtClean="0">
                <a:solidFill>
                  <a:schemeClr val="tx1"/>
                </a:solidFill>
                <a:effectLst/>
                <a:latin typeface="+mn-lt"/>
                <a:ea typeface="+mn-ea"/>
                <a:cs typeface="+mn-cs"/>
              </a:rPr>
              <a:t> de Mana</a:t>
            </a:r>
            <a:endParaRPr lang="es-AR"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3. </a:t>
            </a:r>
            <a:r>
              <a:rPr lang="es-AR" sz="1200" b="1" kern="1200" dirty="0" err="1" smtClean="0">
                <a:solidFill>
                  <a:schemeClr val="tx1"/>
                </a:solidFill>
                <a:effectLst/>
                <a:latin typeface="+mn-lt"/>
                <a:ea typeface="+mn-ea"/>
                <a:cs typeface="+mn-cs"/>
              </a:rPr>
              <a:t>Écrit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dans</a:t>
            </a:r>
            <a:r>
              <a:rPr lang="es-AR" sz="1200" b="1" kern="1200" dirty="0" smtClean="0">
                <a:solidFill>
                  <a:schemeClr val="tx1"/>
                </a:solidFill>
                <a:effectLst/>
                <a:latin typeface="+mn-lt"/>
                <a:ea typeface="+mn-ea"/>
                <a:cs typeface="+mn-cs"/>
              </a:rPr>
              <a:t> les 10 </a:t>
            </a:r>
            <a:r>
              <a:rPr lang="es-AR" sz="1200" b="1" kern="1200" dirty="0" err="1" smtClean="0">
                <a:solidFill>
                  <a:schemeClr val="tx1"/>
                </a:solidFill>
                <a:effectLst/>
                <a:latin typeface="+mn-lt"/>
                <a:ea typeface="+mn-ea"/>
                <a:cs typeface="+mn-cs"/>
              </a:rPr>
              <a:t>commandements</a:t>
            </a:r>
            <a:r>
              <a:rPr lang="es-AR" sz="1200" b="1" kern="1200" dirty="0" smtClean="0">
                <a:solidFill>
                  <a:schemeClr val="tx1"/>
                </a:solidFill>
                <a:effectLst/>
                <a:latin typeface="+mn-lt"/>
                <a:ea typeface="+mn-ea"/>
                <a:cs typeface="+mn-cs"/>
              </a:rPr>
              <a:t>, en </a:t>
            </a:r>
            <a:r>
              <a:rPr lang="es-AR" sz="1200" b="1" kern="1200" dirty="0" err="1" smtClean="0">
                <a:solidFill>
                  <a:schemeClr val="tx1"/>
                </a:solidFill>
                <a:effectLst/>
                <a:latin typeface="+mn-lt"/>
                <a:ea typeface="+mn-ea"/>
                <a:cs typeface="+mn-cs"/>
              </a:rPr>
              <a:t>pierre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avec</a:t>
            </a:r>
            <a:r>
              <a:rPr lang="es-AR" sz="1200" b="1" kern="1200" dirty="0" smtClean="0">
                <a:solidFill>
                  <a:schemeClr val="tx1"/>
                </a:solidFill>
                <a:effectLst/>
                <a:latin typeface="+mn-lt"/>
                <a:ea typeface="+mn-ea"/>
                <a:cs typeface="+mn-cs"/>
              </a:rPr>
              <a:t> le </a:t>
            </a:r>
            <a:r>
              <a:rPr lang="es-AR" sz="1200" b="1" kern="1200" dirty="0" err="1" smtClean="0">
                <a:solidFill>
                  <a:schemeClr val="tx1"/>
                </a:solidFill>
                <a:effectLst/>
                <a:latin typeface="+mn-lt"/>
                <a:ea typeface="+mn-ea"/>
                <a:cs typeface="+mn-cs"/>
              </a:rPr>
              <a:t>doigt</a:t>
            </a:r>
            <a:r>
              <a:rPr lang="es-AR" sz="1200" b="1" kern="1200" dirty="0" smtClean="0">
                <a:solidFill>
                  <a:schemeClr val="tx1"/>
                </a:solidFill>
                <a:effectLst/>
                <a:latin typeface="+mn-lt"/>
                <a:ea typeface="+mn-ea"/>
                <a:cs typeface="+mn-cs"/>
              </a:rPr>
              <a:t> de </a:t>
            </a:r>
            <a:r>
              <a:rPr lang="es-AR" sz="1200" b="1" kern="1200" dirty="0" err="1" smtClean="0">
                <a:solidFill>
                  <a:schemeClr val="tx1"/>
                </a:solidFill>
                <a:effectLst/>
                <a:latin typeface="+mn-lt"/>
                <a:ea typeface="+mn-ea"/>
                <a:cs typeface="+mn-cs"/>
              </a:rPr>
              <a:t>Dieu</a:t>
            </a:r>
            <a:endParaRPr lang="es-AR"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4. Confirmé par les </a:t>
            </a:r>
            <a:r>
              <a:rPr lang="es-AR" sz="1200" b="1" kern="1200" dirty="0" err="1" smtClean="0">
                <a:solidFill>
                  <a:schemeClr val="tx1"/>
                </a:solidFill>
                <a:effectLst/>
                <a:latin typeface="+mn-lt"/>
                <a:ea typeface="+mn-ea"/>
                <a:cs typeface="+mn-cs"/>
              </a:rPr>
              <a:t>prophètes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Isaïe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Jérémie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Néhémie</a:t>
            </a:r>
            <a:r>
              <a:rPr lang="es-AR" sz="1200" b="1" kern="1200" dirty="0" smtClean="0">
                <a:solidFill>
                  <a:schemeClr val="tx1"/>
                </a:solidFill>
                <a:effectLst/>
                <a:latin typeface="+mn-lt"/>
                <a:ea typeface="+mn-ea"/>
                <a:cs typeface="+mn-cs"/>
              </a:rPr>
              <a:t>, etc.</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5. </a:t>
            </a:r>
            <a:r>
              <a:rPr lang="en-US" sz="1200" b="1" kern="1200" dirty="0" err="1" smtClean="0">
                <a:solidFill>
                  <a:schemeClr val="tx1"/>
                </a:solidFill>
                <a:effectLst/>
                <a:latin typeface="+mn-lt"/>
                <a:ea typeface="+mn-ea"/>
                <a:cs typeface="+mn-cs"/>
              </a:rPr>
              <a:t>Donné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aussi</a:t>
            </a:r>
            <a:r>
              <a:rPr lang="en-US" sz="1200" b="1" kern="1200" dirty="0" smtClean="0">
                <a:solidFill>
                  <a:schemeClr val="tx1"/>
                </a:solidFill>
                <a:effectLst/>
                <a:latin typeface="+mn-lt"/>
                <a:ea typeface="+mn-ea"/>
                <a:cs typeface="+mn-cs"/>
              </a:rPr>
              <a:t> pour les </a:t>
            </a:r>
            <a:r>
              <a:rPr lang="en-US" sz="1200" b="1" kern="1200" dirty="0" err="1" smtClean="0">
                <a:solidFill>
                  <a:schemeClr val="tx1"/>
                </a:solidFill>
                <a:effectLst/>
                <a:latin typeface="+mn-lt"/>
                <a:ea typeface="+mn-ea"/>
                <a:cs typeface="+mn-cs"/>
              </a:rPr>
              <a:t>étrangers</a:t>
            </a:r>
            <a:r>
              <a:rPr lang="en-US" sz="1200" b="1" kern="1200" dirty="0" smtClean="0">
                <a:solidFill>
                  <a:schemeClr val="tx1"/>
                </a:solidFill>
                <a:effectLst/>
                <a:latin typeface="+mn-lt"/>
                <a:ea typeface="+mn-ea"/>
                <a:cs typeface="+mn-cs"/>
              </a:rPr>
              <a:t> non-</a:t>
            </a:r>
            <a:r>
              <a:rPr lang="en-US" sz="1200" b="1" kern="1200" dirty="0" err="1" smtClean="0">
                <a:solidFill>
                  <a:schemeClr val="tx1"/>
                </a:solidFill>
                <a:effectLst/>
                <a:latin typeface="+mn-lt"/>
                <a:ea typeface="+mn-ea"/>
                <a:cs typeface="+mn-cs"/>
              </a:rPr>
              <a:t>juifs</a:t>
            </a:r>
            <a:endParaRPr lang="es-AR"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6. </a:t>
            </a:r>
            <a:r>
              <a:rPr lang="es-AR" sz="1200" b="1" kern="1200" dirty="0" err="1" smtClean="0">
                <a:solidFill>
                  <a:schemeClr val="tx1"/>
                </a:solidFill>
                <a:effectLst/>
                <a:latin typeface="+mn-lt"/>
                <a:ea typeface="+mn-ea"/>
                <a:cs typeface="+mn-cs"/>
              </a:rPr>
              <a:t>C'était</a:t>
            </a:r>
            <a:r>
              <a:rPr lang="es-AR" sz="1200" b="1" kern="1200" dirty="0" smtClean="0">
                <a:solidFill>
                  <a:schemeClr val="tx1"/>
                </a:solidFill>
                <a:effectLst/>
                <a:latin typeface="+mn-lt"/>
                <a:ea typeface="+mn-ea"/>
                <a:cs typeface="+mn-cs"/>
              </a:rPr>
              <a:t> la </a:t>
            </a:r>
            <a:r>
              <a:rPr lang="es-AR" sz="1200" b="1" kern="1200" dirty="0" err="1" smtClean="0">
                <a:solidFill>
                  <a:schemeClr val="tx1"/>
                </a:solidFill>
                <a:effectLst/>
                <a:latin typeface="+mn-lt"/>
                <a:ea typeface="+mn-ea"/>
                <a:cs typeface="+mn-cs"/>
              </a:rPr>
              <a:t>coutume</a:t>
            </a:r>
            <a:r>
              <a:rPr lang="es-AR" sz="1200" b="1" kern="1200" dirty="0" smtClean="0">
                <a:solidFill>
                  <a:schemeClr val="tx1"/>
                </a:solidFill>
                <a:effectLst/>
                <a:latin typeface="+mn-lt"/>
                <a:ea typeface="+mn-ea"/>
                <a:cs typeface="+mn-cs"/>
              </a:rPr>
              <a:t> de </a:t>
            </a:r>
            <a:r>
              <a:rPr lang="es-AR" sz="1200" b="1" kern="1200" dirty="0" err="1" smtClean="0">
                <a:solidFill>
                  <a:schemeClr val="tx1"/>
                </a:solidFill>
                <a:effectLst/>
                <a:latin typeface="+mn-lt"/>
                <a:ea typeface="+mn-ea"/>
                <a:cs typeface="+mn-cs"/>
              </a:rPr>
              <a:t>Jésus</a:t>
            </a:r>
            <a:r>
              <a:rPr lang="es-AR" sz="1200" b="1" kern="1200" dirty="0" smtClean="0">
                <a:solidFill>
                  <a:schemeClr val="tx1"/>
                </a:solidFill>
                <a:effectLst/>
                <a:latin typeface="+mn-lt"/>
                <a:ea typeface="+mn-ea"/>
                <a:cs typeface="+mn-cs"/>
              </a:rPr>
              <a:t> de le </a:t>
            </a:r>
            <a:r>
              <a:rPr lang="es-AR" sz="1200" b="1" kern="1200" dirty="0" err="1" smtClean="0">
                <a:solidFill>
                  <a:schemeClr val="tx1"/>
                </a:solidFill>
                <a:effectLst/>
                <a:latin typeface="+mn-lt"/>
                <a:ea typeface="+mn-ea"/>
                <a:cs typeface="+mn-cs"/>
              </a:rPr>
              <a:t>garder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Repaso: </a:t>
            </a:r>
          </a:p>
          <a:p>
            <a:pPr marL="514350" indent="-514350">
              <a:buFont typeface="+mj-lt"/>
              <a:buAutoNum type="arabicPeriod" startAt="7"/>
            </a:pPr>
            <a:r>
              <a:rPr lang="fr-FR"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Jésus a dit que c'était pour le bien de l'homme</a:t>
            </a:r>
          </a:p>
          <a:p>
            <a:pPr marL="514350" indent="-514350">
              <a:buFont typeface="+mj-lt"/>
              <a:buAutoNum type="arabicPeriod" startAt="7"/>
            </a:pPr>
            <a:r>
              <a:rPr lang="fr-FR"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Les femmes instruites par Jésus gardaient le Sabbat</a:t>
            </a:r>
          </a:p>
          <a:p>
            <a:pPr marL="514350" indent="-514350">
              <a:buFont typeface="+mj-lt"/>
              <a:buAutoNum type="arabicPeriod" startAt="7"/>
            </a:pPr>
            <a:r>
              <a:rPr lang="fr-FR"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Jésus a prophétisé sur la destruction de Jérusalem : priez ....</a:t>
            </a:r>
          </a:p>
          <a:p>
            <a:pPr marL="514350" indent="-514350">
              <a:buFont typeface="+mj-lt"/>
              <a:buAutoNum type="arabicPeriod" startAt="7"/>
            </a:pPr>
            <a:r>
              <a:rPr lang="fr-FR"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Les apôtres l'ont conservé à Corinthe, à Thessalonique, à Antioche, à Philip, aux villes des Gentils</a:t>
            </a:r>
          </a:p>
          <a:p>
            <a:pPr marL="514350" indent="-514350">
              <a:buFont typeface="+mj-lt"/>
              <a:buAutoNum type="arabicPeriod" startAt="7"/>
            </a:pPr>
            <a:r>
              <a:rPr lang="fr-FR" sz="12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Sur la nouvelle terre sera conservée le sabbat</a:t>
            </a:r>
          </a:p>
          <a:p>
            <a:endParaRPr lang="es-ES_tradnl"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fr-FR" sz="1200" kern="1200" dirty="0" smtClean="0">
                <a:solidFill>
                  <a:schemeClr val="tx1"/>
                </a:solidFill>
                <a:effectLst/>
                <a:latin typeface="+mn-lt"/>
                <a:ea typeface="+mn-ea"/>
                <a:cs typeface="+mn-cs"/>
              </a:rPr>
              <a:t>Jésus a expliqué que le Sabbat a été créé pour le bienfait de l’homme. (Marc 2 : 27).</a:t>
            </a:r>
          </a:p>
          <a:p>
            <a:pPr marL="171450" indent="-171450">
              <a:buFont typeface="Arial" pitchFamily="34" charset="0"/>
              <a:buChar char="•"/>
            </a:pPr>
            <a:r>
              <a:rPr lang="fr-FR" sz="1200" kern="1200" dirty="0" smtClean="0">
                <a:solidFill>
                  <a:schemeClr val="tx1"/>
                </a:solidFill>
                <a:effectLst/>
                <a:latin typeface="+mn-lt"/>
                <a:ea typeface="+mn-ea"/>
                <a:cs typeface="+mn-cs"/>
              </a:rPr>
              <a:t>C’est le meilleur moyen pour combattre le stress et la fatigue. Il nous offre le repos pour le corps, l’âme et l’esprit.</a:t>
            </a:r>
          </a:p>
          <a:p>
            <a:pPr marL="171450" indent="-171450">
              <a:buFont typeface="Arial" pitchFamily="34" charset="0"/>
              <a:buChar char="•"/>
            </a:pPr>
            <a:r>
              <a:rPr lang="fr-FR" sz="1200" kern="1200" dirty="0" smtClean="0">
                <a:solidFill>
                  <a:schemeClr val="tx1"/>
                </a:solidFill>
                <a:effectLst/>
                <a:latin typeface="+mn-lt"/>
                <a:ea typeface="+mn-ea"/>
                <a:cs typeface="+mn-cs"/>
              </a:rPr>
              <a:t>C’est un jour de communion avec Jésus quand nous nous rassemblons. </a:t>
            </a:r>
          </a:p>
          <a:p>
            <a:pPr marL="171450" indent="-171450">
              <a:buFont typeface="Arial" pitchFamily="34" charset="0"/>
              <a:buChar char="•"/>
            </a:pPr>
            <a:r>
              <a:rPr lang="fr-FR" sz="1200" kern="1200" dirty="0" smtClean="0">
                <a:solidFill>
                  <a:schemeClr val="tx1"/>
                </a:solidFill>
                <a:effectLst/>
                <a:latin typeface="+mn-lt"/>
                <a:ea typeface="+mn-ea"/>
                <a:cs typeface="+mn-cs"/>
              </a:rPr>
              <a:t>De cette manière nous fortifions notre relation avec lui, et cela nous soulage du stress psychologique et donne à notre âme repos et paix. (Matthieu 11 : 28-30).</a:t>
            </a:r>
          </a:p>
          <a:p>
            <a:pPr marL="171450" indent="-171450">
              <a:buFont typeface="Arial" pitchFamily="34" charset="0"/>
              <a:buChar char="•"/>
            </a:pPr>
            <a:r>
              <a:rPr lang="fr-FR" sz="1200" kern="1200" dirty="0" smtClean="0">
                <a:solidFill>
                  <a:schemeClr val="tx1"/>
                </a:solidFill>
                <a:effectLst/>
                <a:latin typeface="+mn-lt"/>
                <a:ea typeface="+mn-ea"/>
                <a:cs typeface="+mn-cs"/>
              </a:rPr>
              <a:t>Nous honorons l’Auteur de la vie quand nous jouissons de la nature et lui rendons « honneur, gloire et puissance » pour avoir tout créé.</a:t>
            </a:r>
          </a:p>
          <a:p>
            <a:pPr marL="171450" indent="-171450">
              <a:buFont typeface="Arial" pitchFamily="34" charset="0"/>
              <a:buChar char="•"/>
            </a:pPr>
            <a:r>
              <a:rPr lang="fr-FR" sz="1200" kern="1200" dirty="0" smtClean="0">
                <a:solidFill>
                  <a:schemeClr val="tx1"/>
                </a:solidFill>
                <a:effectLst/>
                <a:latin typeface="+mn-lt"/>
                <a:ea typeface="+mn-ea"/>
                <a:cs typeface="+mn-cs"/>
              </a:rPr>
              <a:t>C’est un jour consacré à la famille et pour enseigner à nos enfants le chemin de Dieu.</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74</a:t>
            </a:fld>
            <a:endParaRPr lang="es-ES"/>
          </a:p>
        </p:txBody>
      </p:sp>
    </p:spTree>
    <p:extLst>
      <p:ext uri="{BB962C8B-B14F-4D97-AF65-F5344CB8AC3E}">
        <p14:creationId xmlns:p14="http://schemas.microsoft.com/office/powerpoint/2010/main" val="473092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fr-FR" sz="1200" b="1" kern="1200" dirty="0" smtClean="0">
                <a:solidFill>
                  <a:schemeClr val="tx1"/>
                </a:solidFill>
                <a:effectLst/>
                <a:latin typeface="+mn-lt"/>
                <a:ea typeface="+mn-ea"/>
                <a:cs typeface="+mn-cs"/>
              </a:rPr>
              <a:t>Comment est-il possible d’observer ce saint jour dans un monde qui est si confus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err="1" smtClean="0">
                <a:solidFill>
                  <a:schemeClr val="tx1"/>
                </a:solidFill>
                <a:effectLst/>
                <a:latin typeface="+mn-lt"/>
                <a:ea typeface="+mn-ea"/>
                <a:cs typeface="+mn-cs"/>
              </a:rPr>
              <a:t>Philippiens</a:t>
            </a:r>
            <a:r>
              <a:rPr lang="fr-FR" sz="1200" b="1" kern="1200" dirty="0" smtClean="0">
                <a:solidFill>
                  <a:schemeClr val="tx1"/>
                </a:solidFill>
                <a:effectLst/>
                <a:latin typeface="+mn-lt"/>
                <a:ea typeface="+mn-ea"/>
                <a:cs typeface="+mn-cs"/>
              </a:rPr>
              <a:t> </a:t>
            </a:r>
            <a:r>
              <a:rPr lang="en-US" sz="12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4 : 13</a:t>
            </a:r>
            <a:endParaRPr lang="es-ES" sz="1050" dirty="0" smtClean="0">
              <a:ln w="6350" cap="rnd" cmpd="sng">
                <a:solidFill>
                  <a:srgbClr val="FFC000"/>
                </a:solidFill>
                <a:prstDash val="solid"/>
                <a:round/>
              </a:ln>
              <a:solidFill>
                <a:schemeClr val="bg1"/>
              </a:solidFill>
            </a:endParaRPr>
          </a:p>
          <a:p>
            <a:r>
              <a:rPr lang="fr-FR" sz="1200" b="0" i="0" kern="1200" dirty="0" smtClean="0">
                <a:solidFill>
                  <a:schemeClr val="tx1"/>
                </a:solidFill>
                <a:effectLst/>
                <a:latin typeface="+mn-lt"/>
                <a:ea typeface="+mn-ea"/>
                <a:cs typeface="+mn-cs"/>
              </a:rPr>
              <a:t>« Je puis tout par celui qui me fortifie.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sommes heureux quand nous montrons à Dieu notre amour ! Nous avons une conscience tranquille et la connaissance que nous avons fait notre devoir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Est-ce que vous croyez que le Sabbat est le véritable jour donné par Dieu ? Voulez-vous dédier ce jour à Dieu ?</a:t>
            </a:r>
            <a:endParaRPr lang="es-AR" sz="1200" kern="1200" dirty="0" smtClean="0">
              <a:solidFill>
                <a:schemeClr val="tx1"/>
              </a:solidFill>
              <a:effectLst/>
              <a:latin typeface="+mn-lt"/>
              <a:ea typeface="+mn-ea"/>
              <a:cs typeface="+mn-cs"/>
            </a:endParaRPr>
          </a:p>
          <a:p>
            <a:endParaRPr lang="es-ES" b="1" dirty="0" smtClean="0"/>
          </a:p>
          <a:p>
            <a:r>
              <a:rPr lang="en-US" sz="1200" b="1" kern="1200" dirty="0" smtClean="0">
                <a:solidFill>
                  <a:schemeClr val="tx1"/>
                </a:solidFill>
                <a:effectLst/>
                <a:latin typeface="+mn-lt"/>
                <a:ea typeface="+mn-ea"/>
                <a:cs typeface="+mn-cs"/>
              </a:rPr>
              <a:t>Merci, Seigneur, de </a:t>
            </a:r>
            <a:r>
              <a:rPr lang="en-US" sz="1200" b="1" kern="1200" dirty="0" err="1" smtClean="0">
                <a:solidFill>
                  <a:schemeClr val="tx1"/>
                </a:solidFill>
                <a:effectLst/>
                <a:latin typeface="+mn-lt"/>
                <a:ea typeface="+mn-ea"/>
                <a:cs typeface="+mn-cs"/>
              </a:rPr>
              <a:t>pouvoir</a:t>
            </a:r>
            <a:r>
              <a:rPr lang="en-US" sz="1200" b="1" kern="1200" dirty="0" smtClean="0">
                <a:solidFill>
                  <a:schemeClr val="tx1"/>
                </a:solidFill>
                <a:effectLst/>
                <a:latin typeface="+mn-lt"/>
                <a:ea typeface="+mn-ea"/>
                <a:cs typeface="+mn-cs"/>
              </a:rPr>
              <a:t> adorer </a:t>
            </a:r>
            <a:r>
              <a:rPr lang="en-US" sz="1200" b="1" kern="1200" dirty="0" err="1" smtClean="0">
                <a:solidFill>
                  <a:schemeClr val="tx1"/>
                </a:solidFill>
                <a:effectLst/>
                <a:latin typeface="+mn-lt"/>
                <a:ea typeface="+mn-ea"/>
                <a:cs typeface="+mn-cs"/>
              </a:rPr>
              <a:t>dans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votre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journée</a:t>
            </a:r>
            <a:r>
              <a:rPr lang="en-US" sz="1200" b="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77</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fr-FR" sz="2000" b="1" dirty="0" smtClean="0">
                <a:solidFill>
                  <a:prstClr val="black"/>
                </a:solidFill>
                <a:effectLst>
                  <a:outerShdw blurRad="50800" dist="38100" dir="2700000" algn="tl" rotWithShape="0">
                    <a:prstClr val="black">
                      <a:alpha val="40000"/>
                    </a:prstClr>
                  </a:outerShdw>
                </a:effectLst>
                <a:latin typeface="Myriad Pro" pitchFamily="34" charset="0"/>
              </a:rPr>
              <a:t>Notre prochain thème : « La pire contrefaçon de l’histoire » </a:t>
            </a:r>
            <a:r>
              <a:rPr lang="fr-FR" sz="2000" b="0" dirty="0" smtClean="0">
                <a:solidFill>
                  <a:prstClr val="black"/>
                </a:solidFill>
                <a:effectLst>
                  <a:outerShdw blurRad="50800" dist="38100" dir="2700000" algn="tl" rotWithShape="0">
                    <a:prstClr val="black">
                      <a:alpha val="40000"/>
                    </a:prstClr>
                  </a:outerShdw>
                </a:effectLst>
                <a:latin typeface="Myriad Pro" pitchFamily="34" charset="0"/>
              </a:rPr>
              <a:t>Chaque jour nous entendons parler de contrefaçon dans les domaines de la science, de l’économie, des arts, de la littérature, et aussi malheureusement dans le monde religieux.</a:t>
            </a:r>
          </a:p>
          <a:p>
            <a:pPr lvl="0">
              <a:spcBef>
                <a:spcPts val="1200"/>
              </a:spcBef>
            </a:pPr>
            <a:r>
              <a:rPr lang="fr-FR" sz="2000" b="0" dirty="0" smtClean="0">
                <a:solidFill>
                  <a:prstClr val="black"/>
                </a:solidFill>
                <a:effectLst>
                  <a:outerShdw blurRad="50800" dist="38100" dir="2700000" algn="tl" rotWithShape="0">
                    <a:prstClr val="black">
                      <a:alpha val="40000"/>
                    </a:prstClr>
                  </a:outerShdw>
                </a:effectLst>
                <a:latin typeface="Myriad Pro" pitchFamily="34" charset="0"/>
              </a:rPr>
              <a:t>La pire contrefaçon dans l’histoire sera démasquée, et nous verrons que l’adoration du soleil existe encore aujourd’hui.</a:t>
            </a:r>
          </a:p>
          <a:p>
            <a:pPr lvl="0">
              <a:spcBef>
                <a:spcPts val="1200"/>
              </a:spcBef>
            </a:pPr>
            <a:r>
              <a:rPr lang="fr-FR" sz="2000" b="0" dirty="0" smtClean="0">
                <a:solidFill>
                  <a:prstClr val="black"/>
                </a:solidFill>
                <a:effectLst>
                  <a:outerShdw blurRad="50800" dist="38100" dir="2700000" algn="tl" rotWithShape="0">
                    <a:prstClr val="black">
                      <a:alpha val="40000"/>
                    </a:prstClr>
                  </a:outerShdw>
                </a:effectLst>
                <a:latin typeface="Myriad Pro" pitchFamily="34" charset="0"/>
              </a:rPr>
              <a:t>Nous répondrons à plusieurs questions qui  vous préoccupent.</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78</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smtClean="0">
                <a:solidFill>
                  <a:schemeClr val="tx1"/>
                </a:solidFill>
                <a:effectLst/>
                <a:latin typeface="+mn-lt"/>
                <a:ea typeface="+mn-ea"/>
                <a:cs typeface="+mn-cs"/>
              </a:rPr>
              <a:t>info@labiblearaison.org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79</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L’hirondelle de mer</a:t>
            </a:r>
            <a:r>
              <a:rPr lang="fr-FR" sz="1200" i="1" kern="1200" dirty="0" smtClean="0">
                <a:solidFill>
                  <a:schemeClr val="tx1"/>
                </a:solidFill>
                <a:effectLst/>
                <a:latin typeface="+mn-lt"/>
                <a:ea typeface="+mn-ea"/>
                <a:cs typeface="+mn-cs"/>
              </a:rPr>
              <a:t>, un oiseau de l’Arctique, migre chaque année à une distance de 35.400 km. Elle fait son nid au nord du cercle de l’Antarctique. Comment retrouve-t-elle son chemin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smtClean="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L’INSTINCT DES ANIMAUX</a:t>
            </a:r>
          </a:p>
          <a:p>
            <a:r>
              <a:rPr lang="fr-FR" sz="1200" b="1" i="1" kern="1200" dirty="0" smtClean="0">
                <a:solidFill>
                  <a:schemeClr val="tx1"/>
                </a:solidFill>
                <a:effectLst/>
                <a:latin typeface="+mn-lt"/>
                <a:ea typeface="+mn-ea"/>
                <a:cs typeface="+mn-cs"/>
              </a:rPr>
              <a:t>Les pigeons voyageurs</a:t>
            </a:r>
            <a:r>
              <a:rPr lang="fr-FR" sz="1200" i="1" kern="1200" dirty="0" smtClean="0">
                <a:solidFill>
                  <a:schemeClr val="tx1"/>
                </a:solidFill>
                <a:effectLst/>
                <a:latin typeface="+mn-lt"/>
                <a:ea typeface="+mn-ea"/>
                <a:cs typeface="+mn-cs"/>
              </a:rPr>
              <a:t> qui volent en couvrant une distance de 1000 km peuvent revenir jusqu’à leur nid en une seule journée.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74369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11.jpe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6.jp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919241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13\Tema 13 colib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20588" y="4526361"/>
            <a:ext cx="10083370" cy="24842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Pèse</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3 </a:t>
            </a:r>
            <a:r>
              <a:rPr lang="es-E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a:t>
            </a:r>
          </a:p>
          <a:p>
            <a:pPr algn="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Battant </a:t>
            </a: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jusqu’à 75 fois par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seconde</a:t>
            </a:r>
          </a:p>
          <a:p>
            <a:pPr algn="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Parcourt </a:t>
            </a: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965 km en volant au-dessus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en </a:t>
            </a: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25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heures</a:t>
            </a:r>
          </a:p>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6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millions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fois</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L’INSTINCT DES ANIMAUX</a:t>
            </a:r>
          </a:p>
        </p:txBody>
      </p:sp>
      <p:sp>
        <p:nvSpPr>
          <p:cNvPr id="3" name="2 Rectángulo"/>
          <p:cNvSpPr/>
          <p:nvPr/>
        </p:nvSpPr>
        <p:spPr>
          <a:xfrm>
            <a:off x="168326" y="2588279"/>
            <a:ext cx="2952328" cy="830997"/>
          </a:xfrm>
          <a:prstGeom prst="rect">
            <a:avLst/>
          </a:prstGeom>
        </p:spPr>
        <p:txBody>
          <a:bodyPr wrap="square">
            <a:spAutoFit/>
          </a:bodyPr>
          <a:lstStyle/>
          <a:p>
            <a:pPr lvl="0" algn="r"/>
            <a:r>
              <a:rPr lang="es-ES" sz="2400" b="1" dirty="0" err="1"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Colibri</a:t>
            </a:r>
            <a:r>
              <a:rPr lang="es-ES" sz="2400" b="1"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à </a:t>
            </a: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gorge</a:t>
            </a:r>
            <a:r>
              <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rubis</a:t>
            </a:r>
            <a:endPar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endParaRPr>
          </a:p>
        </p:txBody>
      </p:sp>
    </p:spTree>
    <p:extLst>
      <p:ext uri="{BB962C8B-B14F-4D97-AF65-F5344CB8AC3E}">
        <p14:creationId xmlns:p14="http://schemas.microsoft.com/office/powerpoint/2010/main" val="297707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13\Tema 13 murciela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278"/>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1500" y="1336686"/>
            <a:ext cx="576064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Le radar de la chauve-souris est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surprenant !</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L’INSTINCT DES ANIMAUX</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26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1232756"/>
            <a:ext cx="5364596" cy="16561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Louez</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notre</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Créateur</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251520" y="3284984"/>
            <a:ext cx="7380820" cy="285258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pPr algn="ct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C'est toi qui as formé mes reins, </a:t>
            </a: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 </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tissé dans le sein de ma mère.  Je te loue de ce que je suis une créature si merveilleuse. Tes </a:t>
            </a:r>
            <a:r>
              <a:rPr lang="fr-F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oeuvres</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sont admirables, Et mon âme le reconnaît bien. »</a:t>
            </a:r>
          </a:p>
          <a:p>
            <a:pPr algn="r"/>
            <a:r>
              <a:rPr lang="es-ES" sz="32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Psaume</a:t>
            </a:r>
            <a:r>
              <a:rPr lang="es-ES"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139 : 14</a:t>
            </a:r>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45129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6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251489"/>
            <a:ext cx="9144000"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LOUONS LE SEIGNEUR</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59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420888"/>
            <a:ext cx="8748972"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Qu’est-ce que Dieu mérite pour son œuvre créatrice ? </a:t>
            </a:r>
            <a:endPar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40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268760"/>
            <a:ext cx="62286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Tu es digne, notre Seigneur et notre Dieu, de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recevoir la gloire et l'honneur et la puissance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car tu as créé toutes choses, et c'est par ta volonté qu'elles existent et qu'elles ont été créées. »</a:t>
            </a:r>
          </a:p>
        </p:txBody>
      </p:sp>
      <p:sp>
        <p:nvSpPr>
          <p:cNvPr id="4" name="3 Rectángulo"/>
          <p:cNvSpPr/>
          <p:nvPr/>
        </p:nvSpPr>
        <p:spPr>
          <a:xfrm>
            <a:off x="179512" y="332656"/>
            <a:ext cx="2938048"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Apocalypse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4 : 11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Mis Docs\_Multimedia IMS\Curso Biblico PPS\Tema 13\vaqui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17" r="21913"/>
          <a:stretch/>
        </p:blipFill>
        <p:spPr bwMode="auto">
          <a:xfrm>
            <a:off x="5692287" y="2336648"/>
            <a:ext cx="3200193" cy="3504620"/>
          </a:xfrm>
          <a:prstGeom prst="rect">
            <a:avLst/>
          </a:prstGeom>
          <a:ln>
            <a:noFill/>
          </a:ln>
          <a:effectLst>
            <a:reflection blurRad="12700" stA="30000" endPos="30000" dist="5000" dir="5400000" sy="-100000" algn="bl" rotWithShape="0"/>
          </a:effectLst>
          <a:scene3d>
            <a:camera prst="perspectiveContrastingLeftFacing">
              <a:rot lat="74611" lon="2103134" rev="21576505"/>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9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691030"/>
            <a:ext cx="8748972" cy="400622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Dieu a-t-il eu besoin de milliers d’année pour créer le monde ? Combien de temps </a:t>
            </a:r>
            <a:endPar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lui </a:t>
            </a: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a-t-il fallu ?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83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207656"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 31</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1988840"/>
            <a:ext cx="471652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Dieu vit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tout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ce qu'il avait fait et voici, cela était très bon. Ainsi, il y eut un soir, et il y eut un matin: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 fut le sixième jour</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1357285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premier jour,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il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fait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la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lumière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759510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22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6" presetClass="emph" presetSubtype="0" fill="hold" grpId="1"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2" nodeType="clickEffect">
                                  <p:stCondLst>
                                    <p:cond delay="0"/>
                                  </p:stCondLst>
                                  <p:childTnLst>
                                    <p:animEffect transition="out" filter="fade">
                                      <p:cBhvr>
                                        <p:cTn id="31" dur="1000"/>
                                        <p:tgtEl>
                                          <p:spTgt spid="6"/>
                                        </p:tgtEl>
                                      </p:cBhvr>
                                    </p:animEffect>
                                    <p:anim calcmode="lin" valueType="num">
                                      <p:cBhvr>
                                        <p:cTn id="32" dur="1000"/>
                                        <p:tgtEl>
                                          <p:spTgt spid="6"/>
                                        </p:tgtEl>
                                        <p:attrNameLst>
                                          <p:attrName>ppt_x</p:attrName>
                                        </p:attrNameLst>
                                      </p:cBhvr>
                                      <p:tavLst>
                                        <p:tav tm="0">
                                          <p:val>
                                            <p:strVal val="ppt_x"/>
                                          </p:val>
                                        </p:tav>
                                        <p:tav tm="100000">
                                          <p:val>
                                            <p:strVal val="ppt_x"/>
                                          </p:val>
                                        </p:tav>
                                      </p:tavLst>
                                    </p:anim>
                                    <p:anim calcmode="lin" valueType="num">
                                      <p:cBhvr>
                                        <p:cTn id="33" dur="1000"/>
                                        <p:tgtEl>
                                          <p:spTgt spid="6"/>
                                        </p:tgtEl>
                                        <p:attrNameLst>
                                          <p:attrName>ppt_y</p:attrName>
                                        </p:attrNameLst>
                                      </p:cBhvr>
                                      <p:tavLst>
                                        <p:tav tm="0">
                                          <p:val>
                                            <p:strVal val="ppt_y"/>
                                          </p:val>
                                        </p:tav>
                                        <p:tav tm="100000">
                                          <p:val>
                                            <p:strVal val="ppt_y-.1"/>
                                          </p:val>
                                        </p:tav>
                                      </p:tavLst>
                                    </p:anim>
                                    <p:set>
                                      <p:cBhvr>
                                        <p:cTn id="34" dur="1" fill="hold">
                                          <p:stCondLst>
                                            <p:cond delay="999"/>
                                          </p:stCondLst>
                                        </p:cTn>
                                        <p:tgtEl>
                                          <p:spTgt spid="6"/>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2" nodeType="clickEffect">
                                  <p:stCondLst>
                                    <p:cond delay="0"/>
                                  </p:stCondLst>
                                  <p:childTnLst>
                                    <p:animEffect transition="out" filter="fade">
                                      <p:cBhvr>
                                        <p:cTn id="65" dur="1000"/>
                                        <p:tgtEl>
                                          <p:spTgt spid="8"/>
                                        </p:tgtEl>
                                      </p:cBhvr>
                                    </p:animEffect>
                                    <p:anim calcmode="lin" valueType="num">
                                      <p:cBhvr>
                                        <p:cTn id="66" dur="1000"/>
                                        <p:tgtEl>
                                          <p:spTgt spid="8"/>
                                        </p:tgtEl>
                                        <p:attrNameLst>
                                          <p:attrName>ppt_x</p:attrName>
                                        </p:attrNameLst>
                                      </p:cBhvr>
                                      <p:tavLst>
                                        <p:tav tm="0">
                                          <p:val>
                                            <p:strVal val="ppt_x"/>
                                          </p:val>
                                        </p:tav>
                                        <p:tav tm="100000">
                                          <p:val>
                                            <p:strVal val="ppt_x"/>
                                          </p:val>
                                        </p:tav>
                                      </p:tavLst>
                                    </p:anim>
                                    <p:anim calcmode="lin" valueType="num">
                                      <p:cBhvr>
                                        <p:cTn id="67" dur="1000"/>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26" presetClass="emph" presetSubtype="0" fill="hold" grpId="1" nodeType="afterEffect">
                                  <p:stCondLst>
                                    <p:cond delay="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2" nodeType="click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000"/>
                                        <p:tgtEl>
                                          <p:spTgt spid="10"/>
                                        </p:tgtEl>
                                      </p:cBhvr>
                                    </p:animEffect>
                                    <p:anim calcmode="lin" valueType="num">
                                      <p:cBhvr>
                                        <p:cTn id="90" dur="1000" fill="hold"/>
                                        <p:tgtEl>
                                          <p:spTgt spid="10"/>
                                        </p:tgtEl>
                                        <p:attrNameLst>
                                          <p:attrName>ppt_x</p:attrName>
                                        </p:attrNameLst>
                                      </p:cBhvr>
                                      <p:tavLst>
                                        <p:tav tm="0">
                                          <p:val>
                                            <p:strVal val="#ppt_x"/>
                                          </p:val>
                                        </p:tav>
                                        <p:tav tm="100000">
                                          <p:val>
                                            <p:strVal val="#ppt_x"/>
                                          </p:val>
                                        </p:tav>
                                      </p:tavLst>
                                    </p:anim>
                                    <p:anim calcmode="lin" valueType="num">
                                      <p:cBhvr>
                                        <p:cTn id="91" dur="1000" fill="hold"/>
                                        <p:tgtEl>
                                          <p:spTgt spid="10"/>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26" presetClass="emph" presetSubtype="0" fill="hold" grpId="1" nodeType="afterEffect">
                                  <p:stCondLst>
                                    <p:cond delay="0"/>
                                  </p:stCondLst>
                                  <p:childTnLst>
                                    <p:animEffect transition="out" filter="fade">
                                      <p:cBhvr>
                                        <p:cTn id="94" dur="500" tmFilter="0, 0; .2, .5; .8, .5; 1, 0"/>
                                        <p:tgtEl>
                                          <p:spTgt spid="10"/>
                                        </p:tgtEl>
                                      </p:cBhvr>
                                    </p:animEffect>
                                    <p:animScale>
                                      <p:cBhvr>
                                        <p:cTn id="95" dur="250" autoRev="1" fill="hold"/>
                                        <p:tgtEl>
                                          <p:spTgt spid="10"/>
                                        </p:tgtEl>
                                      </p:cBhvr>
                                      <p:by x="105000" y="105000"/>
                                    </p:animScale>
                                  </p:childTnLst>
                                </p:cTn>
                              </p:par>
                            </p:childTnLst>
                          </p:cTn>
                        </p:par>
                        <p:par>
                          <p:cTn id="96" fill="hold">
                            <p:stCondLst>
                              <p:cond delay="2500"/>
                            </p:stCondLst>
                            <p:childTnLst>
                              <p:par>
                                <p:cTn id="97" presetID="22" presetClass="entr" presetSubtype="1"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up)">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4833156"/>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deuxième jour, il a fait l’atmosphère et le firmament</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462849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8" grpId="0"/>
      <p:bldP spid="8" grpId="1"/>
      <p:bldP spid="8" grpId="2"/>
      <p:bldP spid="9" grpId="0"/>
      <p:bldP spid="9" grpId="1"/>
      <p:bldP spid="9" grpId="2"/>
      <p:bldP spid="10" grpId="0"/>
      <p:bldP spid="10"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13\Tema 13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79512" y="296652"/>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Un </a:t>
            </a:r>
            <a:r>
              <a:rPr lang="en-US" sz="6000" b="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Moment </a:t>
            </a:r>
            <a:endParaRPr lang="en-US" sz="6000" b="1"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r>
              <a:rPr lang="en-US" sz="6000" b="1"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Prière</a:t>
            </a:r>
            <a:endPar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p:cNvSpPr>
            <a:spLocks noChangeArrowheads="1"/>
          </p:cNvSpPr>
          <p:nvPr/>
        </p:nvSpPr>
        <p:spPr bwMode="auto">
          <a:xfrm>
            <a:off x="0" y="4797152"/>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troisième jour, </a:t>
            </a:r>
            <a:endPar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il </a:t>
            </a: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fait la terre et les </a:t>
            </a: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plantes </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26470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26" presetClass="emph" presetSubtype="0" fill="hold" grpId="1" nodeType="afterEffect">
                                  <p:stCondLst>
                                    <p:cond delay="0"/>
                                  </p:stCondLst>
                                  <p:childTnLst>
                                    <p:animEffect transition="out" filter="fade">
                                      <p:cBhvr>
                                        <p:cTn id="49" dur="500" tmFilter="0, 0; .2, .5; .8, .5; 1, 0"/>
                                        <p:tgtEl>
                                          <p:spTgt spid="8"/>
                                        </p:tgtEl>
                                      </p:cBhvr>
                                    </p:animEffect>
                                    <p:animScale>
                                      <p:cBhvr>
                                        <p:cTn id="50" dur="250" autoRev="1" fill="hold"/>
                                        <p:tgtEl>
                                          <p:spTgt spid="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2" nodeType="clickEffect">
                                  <p:stCondLst>
                                    <p:cond delay="0"/>
                                  </p:stCondLst>
                                  <p:childTnLst>
                                    <p:animEffect transition="out" filter="fade">
                                      <p:cBhvr>
                                        <p:cTn id="54" dur="1000"/>
                                        <p:tgtEl>
                                          <p:spTgt spid="8"/>
                                        </p:tgtEl>
                                      </p:cBhvr>
                                    </p:animEffect>
                                    <p:anim calcmode="lin" valueType="num">
                                      <p:cBhvr>
                                        <p:cTn id="55" dur="1000"/>
                                        <p:tgtEl>
                                          <p:spTgt spid="8"/>
                                        </p:tgtEl>
                                        <p:attrNameLst>
                                          <p:attrName>ppt_x</p:attrName>
                                        </p:attrNameLst>
                                      </p:cBhvr>
                                      <p:tavLst>
                                        <p:tav tm="0">
                                          <p:val>
                                            <p:strVal val="ppt_x"/>
                                          </p:val>
                                        </p:tav>
                                        <p:tav tm="100000">
                                          <p:val>
                                            <p:strVal val="ppt_x"/>
                                          </p:val>
                                        </p:tav>
                                      </p:tavLst>
                                    </p:anim>
                                    <p:anim calcmode="lin" valueType="num">
                                      <p:cBhvr>
                                        <p:cTn id="56" dur="1000"/>
                                        <p:tgtEl>
                                          <p:spTgt spid="8"/>
                                        </p:tgtEl>
                                        <p:attrNameLst>
                                          <p:attrName>ppt_y</p:attrName>
                                        </p:attrNameLst>
                                      </p:cBhvr>
                                      <p:tavLst>
                                        <p:tav tm="0">
                                          <p:val>
                                            <p:strVal val="ppt_y"/>
                                          </p:val>
                                        </p:tav>
                                        <p:tav tm="100000">
                                          <p:val>
                                            <p:strVal val="ppt_y-.1"/>
                                          </p:val>
                                        </p:tav>
                                      </p:tavLst>
                                    </p:anim>
                                    <p:set>
                                      <p:cBhvr>
                                        <p:cTn id="57" dur="1" fill="hold">
                                          <p:stCondLst>
                                            <p:cond delay="999"/>
                                          </p:stCondLst>
                                        </p:cTn>
                                        <p:tgtEl>
                                          <p:spTgt spid="8"/>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6" presetClass="emph" presetSubtype="0" fill="hold" grpId="1" nodeType="afterEffect">
                                  <p:stCondLst>
                                    <p:cond delay="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2" nodeType="clickEffect">
                                  <p:stCondLst>
                                    <p:cond delay="0"/>
                                  </p:stCondLst>
                                  <p:childTnLst>
                                    <p:animEffect transition="out" filter="fade">
                                      <p:cBhvr>
                                        <p:cTn id="71" dur="1000"/>
                                        <p:tgtEl>
                                          <p:spTgt spid="9"/>
                                        </p:tgtEl>
                                      </p:cBhvr>
                                    </p:animEffect>
                                    <p:anim calcmode="lin" valueType="num">
                                      <p:cBhvr>
                                        <p:cTn id="72" dur="1000"/>
                                        <p:tgtEl>
                                          <p:spTgt spid="9"/>
                                        </p:tgtEl>
                                        <p:attrNameLst>
                                          <p:attrName>ppt_x</p:attrName>
                                        </p:attrNameLst>
                                      </p:cBhvr>
                                      <p:tavLst>
                                        <p:tav tm="0">
                                          <p:val>
                                            <p:strVal val="ppt_x"/>
                                          </p:val>
                                        </p:tav>
                                        <p:tav tm="100000">
                                          <p:val>
                                            <p:strVal val="ppt_x"/>
                                          </p:val>
                                        </p:tav>
                                      </p:tavLst>
                                    </p:anim>
                                    <p:anim calcmode="lin" valueType="num">
                                      <p:cBhvr>
                                        <p:cTn id="73" dur="1000"/>
                                        <p:tgtEl>
                                          <p:spTgt spid="9"/>
                                        </p:tgtEl>
                                        <p:attrNameLst>
                                          <p:attrName>ppt_y</p:attrName>
                                        </p:attrNameLst>
                                      </p:cBhvr>
                                      <p:tavLst>
                                        <p:tav tm="0">
                                          <p:val>
                                            <p:strVal val="ppt_y"/>
                                          </p:val>
                                        </p:tav>
                                        <p:tav tm="100000">
                                          <p:val>
                                            <p:strVal val="ppt_y-.1"/>
                                          </p:val>
                                        </p:tav>
                                      </p:tavLst>
                                    </p:anim>
                                    <p:set>
                                      <p:cBhvr>
                                        <p:cTn id="74" dur="1" fill="hold">
                                          <p:stCondLst>
                                            <p:cond delay="999"/>
                                          </p:stCondLst>
                                        </p:cTn>
                                        <p:tgtEl>
                                          <p:spTgt spid="9"/>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25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8" grpId="0"/>
      <p:bldP spid="8" grpId="1"/>
      <p:bldP spid="8" grpId="2"/>
      <p:bldP spid="9" grpId="0"/>
      <p:bldP spid="9" grpId="1"/>
      <p:bldP spid="9" grpId="2"/>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508" y="4797152"/>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quatrième </a:t>
            </a: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jour : </a:t>
            </a:r>
          </a:p>
          <a:p>
            <a:pPr algn="ct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a:t>
            </a: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soleil, la lune, les étoiles.</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770944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2"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6" presetClass="emph" presetSubtype="0" fill="hold" grpId="1" nodeType="afterEffect">
                                  <p:stCondLst>
                                    <p:cond delay="0"/>
                                  </p:st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par>
                          <p:cTn id="62" fill="hold">
                            <p:stCondLst>
                              <p:cond delay="2500"/>
                            </p:stCondLst>
                            <p:childTnLst>
                              <p:par>
                                <p:cTn id="63" presetID="42"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26" presetClass="emph" presetSubtype="0" fill="hold" grpId="1" nodeType="afterEffect">
                                  <p:stCondLst>
                                    <p:cond delay="0"/>
                                  </p:stCondLst>
                                  <p:childTnLst>
                                    <p:animEffect transition="out" filter="fade">
                                      <p:cBhvr>
                                        <p:cTn id="70" dur="500" tmFilter="0, 0; .2, .5; .8, .5; 1, 0"/>
                                        <p:tgtEl>
                                          <p:spTgt spid="9"/>
                                        </p:tgtEl>
                                      </p:cBhvr>
                                    </p:animEffect>
                                    <p:animScale>
                                      <p:cBhvr>
                                        <p:cTn id="71" dur="250" autoRev="1" fill="hold"/>
                                        <p:tgtEl>
                                          <p:spTgt spid="9"/>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2" nodeType="clickEffect">
                                  <p:stCondLst>
                                    <p:cond delay="0"/>
                                  </p:stCondLst>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
                                          </p:val>
                                        </p:tav>
                                      </p:tavLst>
                                    </p:anim>
                                    <p:anim calcmode="lin" valueType="num">
                                      <p:cBhvr>
                                        <p:cTn id="77" dur="1000"/>
                                        <p:tgtEl>
                                          <p:spTgt spid="9"/>
                                        </p:tgtEl>
                                        <p:attrNameLst>
                                          <p:attrName>ppt_y</p:attrName>
                                        </p:attrNameLst>
                                      </p:cBhvr>
                                      <p:tavLst>
                                        <p:tav tm="0">
                                          <p:val>
                                            <p:strVal val="ppt_y"/>
                                          </p:val>
                                        </p:tav>
                                        <p:tav tm="100000">
                                          <p:val>
                                            <p:strVal val="ppt_y-.1"/>
                                          </p:val>
                                        </p:tav>
                                      </p:tavLst>
                                    </p:anim>
                                    <p:set>
                                      <p:cBhvr>
                                        <p:cTn id="78" dur="1" fill="hold">
                                          <p:stCondLst>
                                            <p:cond delay="999"/>
                                          </p:stCondLst>
                                        </p:cTn>
                                        <p:tgtEl>
                                          <p:spTgt spid="9"/>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6" presetClass="emph" presetSubtype="0" fill="hold" grpId="1" nodeType="after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2500"/>
                            </p:stCondLst>
                            <p:childTnLst>
                              <p:par>
                                <p:cTn id="90" presetID="22" presetClass="entr" presetSubtype="1"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P spid="6" grpId="0"/>
      <p:bldP spid="6" grpId="1"/>
      <p:bldP spid="7" grpId="0"/>
      <p:bldP spid="7" grpId="1"/>
      <p:bldP spid="7" grpId="2"/>
      <p:bldP spid="8" grpId="0"/>
      <p:bldP spid="8" grpId="1"/>
      <p:bldP spid="9" grpId="0"/>
      <p:bldP spid="9" grpId="1"/>
      <p:bldP spid="9" grpId="2"/>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cinquième jour, </a:t>
            </a:r>
            <a:endPar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il </a:t>
            </a: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fait les poissons et les oiseaux</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6to.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011685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par>
                          <p:cTn id="75" fill="hold">
                            <p:stCondLst>
                              <p:cond delay="25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40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154882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2do.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3er. Día Hizo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4to. Día Ordenó </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a:t>
            </a: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 Día Hizo</a:t>
            </a:r>
            <a:b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sixième jour, </a:t>
            </a:r>
            <a:endPar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il </a:t>
            </a:r>
            <a:r>
              <a:rPr lang="fr-FR"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fait les animaux et l’homme</a:t>
            </a:r>
            <a:endParaRPr lang="es-ES" sz="4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40482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9" grpId="2"/>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636912"/>
            <a:ext cx="8748972"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Qu’a-t-il fait le septième jour ?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26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l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764704"/>
            <a:ext cx="8352928" cy="4733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Ainsi furent achevés les cieux et la terre, et toute leur armée.</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Dieu acheva au septième jour son oeuvre, qu'il avait faite: et il se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reposa</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au septième jour de toute son oeuvre, qu'il avait faite</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Dieu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bénit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 septième jour, et il le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sanctifia</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parce qu'en ce jour il se reposa de toute son oeuvre qu'il avait créée en la faisant. »</a:t>
            </a:r>
          </a:p>
        </p:txBody>
      </p:sp>
      <p:sp>
        <p:nvSpPr>
          <p:cNvPr id="4" name="3 Rectángulo"/>
          <p:cNvSpPr/>
          <p:nvPr/>
        </p:nvSpPr>
        <p:spPr>
          <a:xfrm>
            <a:off x="179512" y="332656"/>
            <a:ext cx="250741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Genèse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 : 1 - 3</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93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7" y="2204864"/>
            <a:ext cx="5364597" cy="34923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Monument</a:t>
            </a:r>
          </a:p>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à un chien de saint Bernard</a:t>
            </a:r>
          </a:p>
        </p:txBody>
      </p:sp>
      <p:pic>
        <p:nvPicPr>
          <p:cNvPr id="5122" name="Picture 2" descr="J:\Mis Docs\_Multimedia IMS\Curso Biblico PPS\Tema 13\Estat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805050"/>
            <a:ext cx="3344210" cy="4324250"/>
          </a:xfrm>
          <a:prstGeom prst="rect">
            <a:avLst/>
          </a:prstGeom>
          <a:ln>
            <a:noFill/>
          </a:ln>
          <a:effectLst>
            <a:reflection blurRad="12700" stA="30000" endPos="30000" dist="5000" dir="5400000" sy="-100000" algn="bl" rotWithShape="0"/>
          </a:effectLst>
          <a:scene3d>
            <a:camera prst="perspectiveContrastingLeftFacing">
              <a:rot lat="0" lon="1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5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childTnLst>
                                </p:cTn>
                              </p:par>
                            </p:childTnLst>
                          </p:cTn>
                        </p:par>
                        <p:par>
                          <p:cTn id="14" fill="hold">
                            <p:stCondLst>
                              <p:cond delay="4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67544" y="1448780"/>
            <a:ext cx="820891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Quel mémorial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été établi dans le quatrième commandement de la sainte loi de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Dieu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pour l’honorer en tant que Créateur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6840760"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 : 8 - 11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944724"/>
            <a:ext cx="8892988" cy="50934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Souviens-toi du jour du repos, pour le sanctifier.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Mais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 septième jour est le jour du repos de l'Éternel, ton Dieu: tu ne feras aucun ouvrage, ni toi, ni ton fils, ni ta fille, ni ton serviteur, ni ta servante, ni ton bétail, ni l'étranger qui est dans tes portes</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3000" b="1" i="1" spc="50" dirty="0" smtClean="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Car </a:t>
            </a:r>
            <a:r>
              <a:rPr lang="fr-FR"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en six jours l'Éternel a fait les cieux, la terre et la mer, et tout ce qui y est contenu, et il s'est </a:t>
            </a:r>
            <a:r>
              <a:rPr lang="fr-FR"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reposé </a:t>
            </a:r>
            <a:r>
              <a:rPr lang="fr-FR"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le septième </a:t>
            </a:r>
            <a:r>
              <a:rPr lang="fr-FR" sz="3000" b="1" i="1" spc="50" dirty="0" smtClean="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jour : </a:t>
            </a:r>
            <a:r>
              <a:rPr lang="fr-FR"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c'est pourquoi l'Éternel a </a:t>
            </a:r>
            <a:r>
              <a:rPr lang="fr-FR"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béni </a:t>
            </a:r>
            <a:r>
              <a:rPr lang="fr-FR"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le jour du repos et l'a </a:t>
            </a:r>
            <a:r>
              <a:rPr lang="fr-FR"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sanctifié.</a:t>
            </a:r>
            <a:r>
              <a:rPr lang="fr-FR" sz="3000" b="1" i="1" spc="50" dirty="0">
                <a:ln w="11430"/>
                <a:solidFill>
                  <a:srgbClr val="FFC00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987854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802824"/>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LA SANCTIFICATION </a:t>
            </a:r>
            <a:endPar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a:p>
            <a:pPr algn="ctr"/>
            <a:r>
              <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DU </a:t>
            </a:r>
            <a:r>
              <a:rPr lang="fr-FR"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SABBAT </a:t>
            </a:r>
            <a:endPar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a:p>
            <a:pPr algn="ctr"/>
            <a:r>
              <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À </a:t>
            </a:r>
            <a:r>
              <a:rPr lang="fr-FR"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TRAVERS </a:t>
            </a:r>
            <a:r>
              <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
            </a:r>
            <a:br>
              <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fr-FR"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L’HISTOIRE</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5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3\titulo tema 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13</a:t>
            </a:r>
          </a:p>
        </p:txBody>
      </p:sp>
      <p:sp>
        <p:nvSpPr>
          <p:cNvPr id="6" name="5 Rectángulo"/>
          <p:cNvSpPr/>
          <p:nvPr/>
        </p:nvSpPr>
        <p:spPr>
          <a:xfrm>
            <a:off x="162018" y="764116"/>
            <a:ext cx="8046386" cy="5509200"/>
          </a:xfrm>
          <a:prstGeom prst="rect">
            <a:avLst/>
          </a:prstGeom>
          <a:noFill/>
        </p:spPr>
        <p:txBody>
          <a:bodyPr wrap="square" lIns="91440" tIns="45720" rIns="91440" bIns="45720">
            <a:spAutoFit/>
            <a:scene3d>
              <a:camera prst="perspectiveContrastingRightFacing">
                <a:rot lat="24913" lon="18926662" rev="209711"/>
              </a:camera>
              <a:lightRig rig="glow" dir="tl">
                <a:rot lat="0" lon="0" rev="5400000"/>
              </a:lightRig>
            </a:scene3d>
            <a:sp3d contourW="12700">
              <a:bevelT w="25400" h="114300"/>
              <a:contourClr>
                <a:schemeClr val="tx1"/>
              </a:contourClr>
            </a:sp3d>
          </a:bodyPr>
          <a:lstStyle/>
          <a:p>
            <a:r>
              <a:rPr lang="fr-FR"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rPr>
              <a:t>LE MEILLEUR MOYEN DE VAINCRE L’ANXIÉTÉ</a:t>
            </a:r>
            <a:endParaRPr lang="es-ES"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endParaRP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42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01783" y="2312876"/>
            <a:ext cx="5432423"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Comment Dieu </a:t>
            </a:r>
            <a:endPar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considère-t-il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42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268760"/>
            <a:ext cx="4212468"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Je leur donnai aussi mes sabbats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comme un signe entre moi et eux</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pour qu'ils connussent que je suis l'Éternel qui les sanctifie. »</a:t>
            </a:r>
          </a:p>
        </p:txBody>
      </p:sp>
      <p:sp>
        <p:nvSpPr>
          <p:cNvPr id="4" name="3 Rectángulo"/>
          <p:cNvSpPr/>
          <p:nvPr/>
        </p:nvSpPr>
        <p:spPr>
          <a:xfrm>
            <a:off x="179512" y="332656"/>
            <a:ext cx="6480720"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Ézéchiel</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 : 12</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_ENG\sello sabado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4" y="1618202"/>
            <a:ext cx="4007042" cy="400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04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2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160748"/>
            <a:ext cx="3852428"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Sanctifiez mes sabbats,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qu'ils soient entre moi et vous un signe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auquel on connaisse que je suis l'Éternel, votre Dieu. »</a:t>
            </a:r>
          </a:p>
        </p:txBody>
      </p:sp>
      <p:sp>
        <p:nvSpPr>
          <p:cNvPr id="4" name="3 Rectángulo"/>
          <p:cNvSpPr/>
          <p:nvPr/>
        </p:nvSpPr>
        <p:spPr>
          <a:xfrm>
            <a:off x="179512" y="332656"/>
            <a:ext cx="6624736"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Ézéchiel</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20 : 20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_ENG\sello sabado 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4" y="1618202"/>
            <a:ext cx="4007042" cy="400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98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7078" y="1382110"/>
            <a:ext cx="4783194" cy="4783194"/>
          </a:xfrm>
          <a:prstGeom prst="rect">
            <a:avLst/>
          </a:prstGeom>
        </p:spPr>
      </p:pic>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44524" y="1412776"/>
            <a:ext cx="4896544" cy="37444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Nom</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L’Éternel</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ton </a:t>
            </a:r>
            <a:r>
              <a:rPr lang="es-ES" sz="28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Dieu</a:t>
            </a:r>
            <a:endPar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Titre</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Créateur</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L’Éternel</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 </a:t>
            </a: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fait</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marL="342900" indent="-342900">
              <a:buFont typeface="Arial" pitchFamily="34" charset="0"/>
              <a:buChar char="•"/>
            </a:pPr>
            <a:r>
              <a:rPr lang="es-ES" sz="3200" b="1" dirty="0" err="1"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Territoire</a:t>
            </a:r>
            <a:r>
              <a:rPr lang="es-ES" sz="3200" b="1" dirty="0" smtClean="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r>
            <a:br>
              <a:rPr lang="es-ES"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fr-FR"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Les cieux, la terre </a:t>
            </a:r>
            <a:r>
              <a:rPr lang="fr-FR"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et </a:t>
            </a:r>
            <a:r>
              <a:rPr lang="fr-FR"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la mer</a:t>
            </a:r>
            <a:r>
              <a:rPr lang="fr-FR" sz="28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fr-FR"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509020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25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6">
                                            <p:txEl>
                                              <p:pRg st="1" end="1"/>
                                            </p:txEl>
                                          </p:spTgt>
                                        </p:tgtEl>
                                      </p:cBhvr>
                                    </p:animEffect>
                                  </p:childTnLst>
                                </p:cTn>
                              </p:par>
                            </p:childTnLst>
                          </p:cTn>
                        </p:par>
                        <p:par>
                          <p:cTn id="16" fill="hold">
                            <p:stCondLst>
                              <p:cond delay="2250"/>
                            </p:stCondLst>
                            <p:childTnLst>
                              <p:par>
                                <p:cTn id="17" presetID="53" presetClass="entr" presetSubtype="16" fill="hold" grpId="0" nodeType="afterEffect">
                                  <p:stCondLst>
                                    <p:cond delay="25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6">
                                            <p:txEl>
                                              <p:pRg st="2" end="2"/>
                                            </p:txEl>
                                          </p:spTgt>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916832"/>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a-t-il été observé avant que la loi ne fut donnée au Mont Sinaï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0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268760"/>
            <a:ext cx="5148572"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Les enfants d'Israël regardèrent et ils se dirent l'un à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l'autre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Qu'est-ce que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cela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car ils ne savaient pas ce que c'était. Moïse leur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C'est le pain que L'Éternel vous donne pour nourriture.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179512" y="332656"/>
            <a:ext cx="22493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15</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3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Tous les matins, chacun ramassait ce qu'il fallait pour sa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nourriture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quand venait la chaleur du soleil, cela fondait.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05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9"/>
                                        </p:tgtEl>
                                      </p:cBhvr>
                                    </p:animEffect>
                                    <p:anim calcmode="lin" valueType="num">
                                      <p:cBhvr>
                                        <p:cTn id="50" dur="1000"/>
                                        <p:tgtEl>
                                          <p:spTgt spid="9"/>
                                        </p:tgtEl>
                                        <p:attrNameLst>
                                          <p:attrName>ppt_x</p:attrName>
                                        </p:attrNameLst>
                                      </p:cBhvr>
                                      <p:tavLst>
                                        <p:tav tm="0">
                                          <p:val>
                                            <p:strVal val="ppt_x"/>
                                          </p:val>
                                        </p:tav>
                                        <p:tav tm="100000">
                                          <p:val>
                                            <p:strVal val="ppt_x"/>
                                          </p:val>
                                        </p:tav>
                                      </p:tavLst>
                                    </p:anim>
                                    <p:anim calcmode="lin" valueType="num">
                                      <p:cBhvr>
                                        <p:cTn id="51" dur="1000"/>
                                        <p:tgtEl>
                                          <p:spTgt spid="9"/>
                                        </p:tgtEl>
                                        <p:attrNameLst>
                                          <p:attrName>ppt_y</p:attrName>
                                        </p:attrNameLst>
                                      </p:cBhvr>
                                      <p:tavLst>
                                        <p:tav tm="0">
                                          <p:val>
                                            <p:strVal val="ppt_y"/>
                                          </p:val>
                                        </p:tav>
                                        <p:tav tm="100000">
                                          <p:val>
                                            <p:strVal val="ppt_y-.1"/>
                                          </p:val>
                                        </p:tav>
                                      </p:tavLst>
                                    </p:anim>
                                    <p:set>
                                      <p:cBhvr>
                                        <p:cTn id="52" dur="1" fill="hold">
                                          <p:stCondLst>
                                            <p:cond delay="999"/>
                                          </p:stCondLst>
                                        </p:cTn>
                                        <p:tgtEl>
                                          <p:spTgt spid="9"/>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1"/>
                                        </p:tgtEl>
                                      </p:cBhvr>
                                    </p:animEffect>
                                    <p:anim calcmode="lin" valueType="num">
                                      <p:cBhvr>
                                        <p:cTn id="76" dur="1000"/>
                                        <p:tgtEl>
                                          <p:spTgt spid="11"/>
                                        </p:tgtEl>
                                        <p:attrNameLst>
                                          <p:attrName>ppt_x</p:attrName>
                                        </p:attrNameLst>
                                      </p:cBhvr>
                                      <p:tavLst>
                                        <p:tav tm="0">
                                          <p:val>
                                            <p:strVal val="ppt_x"/>
                                          </p:val>
                                        </p:tav>
                                        <p:tav tm="100000">
                                          <p:val>
                                            <p:strVal val="ppt_x"/>
                                          </p:val>
                                        </p:tav>
                                      </p:tavLst>
                                    </p:anim>
                                    <p:anim calcmode="lin" valueType="num">
                                      <p:cBhvr>
                                        <p:cTn id="77" dur="1000"/>
                                        <p:tgtEl>
                                          <p:spTgt spid="11"/>
                                        </p:tgtEl>
                                        <p:attrNameLst>
                                          <p:attrName>ppt_y</p:attrName>
                                        </p:attrNameLst>
                                      </p:cBhvr>
                                      <p:tavLst>
                                        <p:tav tm="0">
                                          <p:val>
                                            <p:strVal val="ppt_y"/>
                                          </p:val>
                                        </p:tav>
                                        <p:tav tm="100000">
                                          <p:val>
                                            <p:strVal val="ppt_y-.1"/>
                                          </p:val>
                                        </p:tav>
                                      </p:tavLst>
                                    </p:anim>
                                    <p:set>
                                      <p:cBhvr>
                                        <p:cTn id="78" dur="1" fill="hold">
                                          <p:stCondLst>
                                            <p:cond delay="999"/>
                                          </p:stCondLst>
                                        </p:cTn>
                                        <p:tgtEl>
                                          <p:spTgt spid="11"/>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1000" fill="hold"/>
                                        <p:tgtEl>
                                          <p:spTgt spid="12"/>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2" presetClass="entr" presetSubtype="1"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up)">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6" grpId="1"/>
      <p:bldP spid="8" grpId="0"/>
      <p:bldP spid="8" grpId="1"/>
      <p:bldP spid="9" grpId="0"/>
      <p:bldP spid="9" grpId="1"/>
      <p:bldP spid="10" grpId="0"/>
      <p:bldP spid="10" grpId="1"/>
      <p:bldP spid="11" grpId="0"/>
      <p:bldP spid="11" grpId="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 sixième jour, ils ramassèrent une quantité double de nourriture, deux </a:t>
            </a:r>
            <a:r>
              <a:rPr lang="fr-F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omers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pour chacun. Tous les principaux de l'assemblée vinrent le rapporter à Moïse.</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70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P spid="9" grpId="0"/>
      <p:bldP spid="9" grpId="1"/>
      <p:bldP spid="10" grpId="0"/>
      <p:bldP spid="10" grpId="1"/>
      <p:bldP spid="11" grpId="0"/>
      <p:bldP spid="11"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Moïse leur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C'est ce que l'Éternel a ordonné. Demain est le jour du repos, le sabbat consacré à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l'Éternel ;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faites cuire ce que vous avez à faire cuire, faites bouillir ce que vous avez à faire bouillir, et mettez en réserve jusqu'au matin tout ce qui restera.</a:t>
            </a:r>
            <a:endPar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055999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9" grpId="0"/>
      <p:bldP spid="9" grpId="1"/>
      <p:bldP spid="10" grpId="0"/>
      <p:bldP spid="10" grpId="1"/>
      <p:bldP spid="11" grpId="0"/>
      <p:bldP spid="11" grpId="1"/>
      <p:bldP spid="12"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Ils le laissèrent jusqu'au matin, comme Moïse l'avait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ordonné ;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cela ne devint point infect, et il ne s'y mit point de vers.</a:t>
            </a:r>
          </a:p>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Moïse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Mangez-le aujourd'hui, car c'est le jour du </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sabbat ; </a:t>
            </a:r>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aujourd'hui vous n'en trouverez point dans la campagne.</a:t>
            </a:r>
          </a:p>
        </p:txBody>
      </p:sp>
    </p:spTree>
    <p:extLst>
      <p:ext uri="{BB962C8B-B14F-4D97-AF65-F5344CB8AC3E}">
        <p14:creationId xmlns:p14="http://schemas.microsoft.com/office/powerpoint/2010/main" val="2506231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10" grpId="0"/>
      <p:bldP spid="10" grpId="1"/>
      <p:bldP spid="11" grpId="0"/>
      <p:bldP spid="11" grpId="1"/>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Mis Docs\_Multimedia IMS\Curso Biblico PPS\Tema 13\embrion-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0" t="12248" b="10353"/>
          <a:stretch/>
        </p:blipFill>
        <p:spPr bwMode="auto">
          <a:xfrm>
            <a:off x="-1" y="-374616"/>
            <a:ext cx="9216517" cy="7232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Mis Docs\_Multimedia IMS\Curso Biblico PPS\loguito.png"/>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474" y="-63388"/>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1015262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L’ÊTRE HUMAIN:</a:t>
            </a:r>
          </a:p>
        </p:txBody>
      </p:sp>
      <p:sp>
        <p:nvSpPr>
          <p:cNvPr id="6" name="Rectangle 3"/>
          <p:cNvSpPr>
            <a:spLocks noChangeArrowheads="1"/>
          </p:cNvSpPr>
          <p:nvPr/>
        </p:nvSpPr>
        <p:spPr bwMode="auto">
          <a:xfrm>
            <a:off x="3563888" y="4577046"/>
            <a:ext cx="5909626"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266 </a:t>
            </a:r>
            <a:r>
              <a:rPr lang="en-US" sz="2400" b="1" dirty="0" err="1"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jours</a:t>
            </a:r>
            <a:endPar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200 millions de cellules</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025968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Pendant six jours vous en ramasserez; mais le septième jour, qui est le sabbat, il n'y en aura point.</a:t>
            </a:r>
          </a:p>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 septième jour, quelques-uns du peuple sortirent pour en ramasser, et ils n'en trouvèrent point.</a:t>
            </a:r>
          </a:p>
        </p:txBody>
      </p:sp>
    </p:spTree>
    <p:extLst>
      <p:ext uri="{BB962C8B-B14F-4D97-AF65-F5344CB8AC3E}">
        <p14:creationId xmlns:p14="http://schemas.microsoft.com/office/powerpoint/2010/main" val="3514795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1" grpId="0"/>
      <p:bldP spid="11" grpId="1"/>
      <p:bldP spid="12"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287524" y="2240868"/>
            <a:ext cx="4500499"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Alors l'Éternel dit à Moïse: Jusques à quand refuserez-vous d'observer mes commandements et mes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lois ?</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53422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2"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90816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Exode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21 - 30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recogían cada mañana, cada uno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había de comer; y luego que el sol calentaba,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derretía</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 que Moisés había mandado,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reposo; en él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215516" y="1052736"/>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Considérez que l'Éternel vous a donné le sabbat; c'est pourquoi il vous donne au sixième jour de la nourriture pour deux jours. Que chacun reste à sa place, et que personne ne sorte du lieu où il est au septième jour.</a:t>
            </a:r>
          </a:p>
          <a:p>
            <a:r>
              <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le peuple se reposa le septième jour</a:t>
            </a:r>
            <a:r>
              <a:rPr lang="fr-FR" sz="30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endParaRPr lang="fr-FR"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235173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1" grpId="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234888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Comment Esaïe </a:t>
            </a:r>
            <a:endPar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a-t-il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décrit le jour du Sabbat ?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48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is Docs\_Multimedia IMS\Curso Biblico PPS\Tema 13\paisaje-y-flores-5584.jpg"/>
          <p:cNvPicPr>
            <a:picLocks noChangeAspect="1" noChangeArrowheads="1"/>
          </p:cNvPicPr>
          <p:nvPr/>
        </p:nvPicPr>
        <p:blipFill rotWithShape="1">
          <a:blip r:embed="rId4">
            <a:extLst>
              <a:ext uri="{28A0092B-C50C-407E-A947-70E740481C1C}">
                <a14:useLocalDpi xmlns:a14="http://schemas.microsoft.com/office/drawing/2010/main" val="0"/>
              </a:ext>
            </a:extLst>
          </a:blip>
          <a:srcRect t="4243" r="14934" b="15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80728"/>
            <a:ext cx="7488832"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Si tu retiens ton pied pendant le sabbat, Pour ne pas faire ta volonté en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mon saint jour</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Si tu fais du sabbat tes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délices</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Pour sanctifier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l'Éternel en le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glorifiant</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si tu l'honores en ne suivant point tes voies, En ne te livrant pas à tes penchants et à de vains discours,</a:t>
            </a:r>
          </a:p>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Alors tu mettras ton plaisir en l'Éternel, Et je te ferai monter sur les hauteurs du pays, Je te ferai jouir de l'héritage de Jacob, ton père; Car la bouche de l'Éternel a parlé. »</a:t>
            </a:r>
          </a:p>
        </p:txBody>
      </p:sp>
      <p:sp>
        <p:nvSpPr>
          <p:cNvPr id="4" name="3 Rectángulo"/>
          <p:cNvSpPr/>
          <p:nvPr/>
        </p:nvSpPr>
        <p:spPr>
          <a:xfrm>
            <a:off x="179512" y="332656"/>
            <a:ext cx="6984776"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58 : 13-14</a:t>
            </a:r>
            <a:endParaRPr lang="es-ES" sz="2000" dirty="0">
              <a:ln w="6350" cap="rnd" cmpd="sng">
                <a:solidFill>
                  <a:srgbClr val="FFC000"/>
                </a:solidFill>
                <a:prstDash val="solid"/>
                <a:round/>
              </a:ln>
              <a:solidFill>
                <a:schemeClr val="bg1"/>
              </a:solidFill>
            </a:endParaRPr>
          </a:p>
        </p:txBody>
      </p:sp>
      <p:pic>
        <p:nvPicPr>
          <p:cNvPr id="7" name="Picture 2" descr="J:\Mis Docs\_Multimedia IMS\Curso Biblico PPS\loguito.png"/>
          <p:cNvPicPr>
            <a:picLocks noChangeAspect="1" noChangeArrowheads="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2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10" presetClass="entr" presetSubtype="0" fill="hold" nodeType="afterEffect">
                                  <p:stCondLst>
                                    <p:cond delay="150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3000"/>
                                        <p:tgtEl>
                                          <p:spTgt spid="921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9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59279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était-il aussi pour les croyants non-Juifs dans l’Ancien Testament, et est-il pour nous aujourd’hui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97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Heureux l'homme qui fait cela, Et le fils de l'homme qui y demeure ferme, Gardant le sabbat, pour ne point le profaner, Et veillant sur sa main, pour ne commettre aucun mal!</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l'étranger qui s'attache à l'Éternel ne dise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pas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L'Éternel me séparera de son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peuple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que l'eunuque ne dise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pas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Voici, je suis un arbre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sec !</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2" descr="J:\Mis Docs\_Multimedia IMS\Curso Biblico PPS\loguito.png" hidden="1"/>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Jehová para ser sus siervos; a todos los que guarden el día de reposo para no profanarlo,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228495"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 : 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3671819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0"/>
                                        <p:tgtEl>
                                          <p:spTgt spid="1026"/>
                                        </p:tgtEl>
                                      </p:cBhvr>
                                    </p:animEffect>
                                  </p:childTnLst>
                                </p:cTn>
                              </p:par>
                            </p:childTnLst>
                          </p:cTn>
                        </p:par>
                        <p:par>
                          <p:cTn id="18" fill="hold">
                            <p:stCondLst>
                              <p:cond delay="575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4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4000"/>
                                        <p:tgtEl>
                                          <p:spTgt spid="9"/>
                                        </p:tgtEl>
                                      </p:cBhvr>
                                    </p:animEffect>
                                  </p:childTnLst>
                                </p:cTn>
                              </p:par>
                            </p:childTnLst>
                          </p:cTn>
                        </p:par>
                        <p:par>
                          <p:cTn id="31" fill="hold">
                            <p:stCondLst>
                              <p:cond delay="4500"/>
                            </p:stCondLst>
                            <p:childTnLst>
                              <p:par>
                                <p:cTn id="32" presetID="16" presetClass="emph" presetSubtype="0" fill="hold" grpId="1" nodeType="afterEffect">
                                  <p:stCondLst>
                                    <p:cond delay="0"/>
                                  </p:stCondLst>
                                  <p:iterate type="lt">
                                    <p:tmPct val="4000"/>
                                  </p:iterate>
                                  <p:childTnLst>
                                    <p:set>
                                      <p:cBhvr override="childStyle">
                                        <p:cTn id="33" dur="500" fill="hold"/>
                                        <p:tgtEl>
                                          <p:spTgt spid="11"/>
                                        </p:tgtEl>
                                        <p:attrNameLst>
                                          <p:attrName>style.color</p:attrName>
                                        </p:attrNameLst>
                                      </p:cBhvr>
                                      <p:to>
                                        <p:clrVal>
                                          <a:srgbClr val="632423"/>
                                        </p:clrVal>
                                      </p:to>
                                    </p:set>
                                    <p:set>
                                      <p:cBhvr>
                                        <p:cTn id="34" dur="500" fill="hold"/>
                                        <p:tgtEl>
                                          <p:spTgt spid="11"/>
                                        </p:tgtEl>
                                        <p:attrNameLst>
                                          <p:attrName>fillcolor</p:attrName>
                                        </p:attrNameLst>
                                      </p:cBhvr>
                                      <p:to>
                                        <p:clrVal>
                                          <a:srgbClr val="632423"/>
                                        </p:clrVal>
                                      </p:to>
                                    </p:set>
                                    <p:set>
                                      <p:cBhvr>
                                        <p:cTn id="35" dur="500" fill="hold"/>
                                        <p:tgtEl>
                                          <p:spTgt spid="11"/>
                                        </p:tgtEl>
                                        <p:attrNameLst>
                                          <p:attrName>fill.type</p:attrName>
                                        </p:attrNameLst>
                                      </p:cBhvr>
                                      <p:to>
                                        <p:strVal val="solid"/>
                                      </p:to>
                                    </p:set>
                                  </p:childTnLst>
                                </p:cTn>
                              </p:par>
                            </p:childTnLst>
                          </p:cTn>
                        </p:par>
                        <p:par>
                          <p:cTn id="36" fill="hold">
                            <p:stCondLst>
                              <p:cond delay="5200"/>
                            </p:stCondLst>
                            <p:childTnLst>
                              <p:par>
                                <p:cTn id="37" presetID="22" presetClass="entr" presetSubtype="1"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P spid="9" grpId="0"/>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Car ainsi parle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l'Éternel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Aux eunuques qui garderont mes sabbats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Qui choisiront ce qui m'est agréable, Et qui persévéreront dans mon alliance,</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 donnerai dans ma maison et dans mes murs une place et un nom Préférables à des fils et à des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filles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 leur donnerai un nom éternel, Qui ne périra pas.</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Jehová para ser sus siervos; a todos los que guarden el día de reposo para no profanarlo, </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228495"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 : 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139703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0"/>
                                        <p:tgtEl>
                                          <p:spTgt spid="1026"/>
                                        </p:tgtEl>
                                      </p:cBhvr>
                                    </p:animEffect>
                                  </p:childTnLst>
                                </p:cTn>
                              </p:par>
                            </p:childTnLst>
                          </p:cTn>
                        </p:par>
                        <p:par>
                          <p:cTn id="22" fill="hold">
                            <p:stCondLst>
                              <p:cond delay="975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4000"/>
                                        <p:tgtEl>
                                          <p:spTgt spid="9"/>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5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les étrangers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qui s'attacheront à l'Éternel pour le servir, Pour aimer le nom de l'Éternel, Pour être ses serviteurs, Tous ceux qui garderont le sabbat, pour ne point le profaner, Et qui persévéreront dans mon alliance,</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 les amènerai sur ma montagne sainte, Et je les réjouirai dans ma maison de prière; Leurs holocaustes et leurs sacrifices seront agréés sur mon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autel ;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Car ma maison sera appelée une maison de prière pour tous les peuples. »</a:t>
            </a:r>
          </a:p>
        </p:txBody>
      </p:sp>
      <p:sp>
        <p:nvSpPr>
          <p:cNvPr id="11" name="10 Rectángulo"/>
          <p:cNvSpPr/>
          <p:nvPr/>
        </p:nvSpPr>
        <p:spPr>
          <a:xfrm>
            <a:off x="179512" y="332656"/>
            <a:ext cx="2228495"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56 : 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2024182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childTnLst>
                          </p:cTn>
                        </p:par>
                        <p:par>
                          <p:cTn id="19" fill="hold">
                            <p:stCondLst>
                              <p:cond delay="8750"/>
                            </p:stCondLst>
                            <p:childTnLst>
                              <p:par>
                                <p:cTn id="20" presetID="2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4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0"/>
                                        <p:tgtEl>
                                          <p:spTgt spid="1026"/>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5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126860"/>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JÉSUS ET SES DISCIPLES ONT-ILS AUSSI OBSERVÉ LE SABBAT ?</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50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Mis Docs\_Multimedia IMS\Curso Biblico PPS\Tema 13\mente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2592"/>
          <a:stretch/>
        </p:blipFill>
        <p:spPr bwMode="auto">
          <a:xfrm>
            <a:off x="-8730" y="0"/>
            <a:ext cx="9152730" cy="7035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Mis Docs\_Multimedia IMS\Curso Biblico PPS\Tema 13\mente1.png"/>
          <p:cNvPicPr>
            <a:picLocks noChangeAspect="1" noChangeArrowheads="1"/>
          </p:cNvPicPr>
          <p:nvPr/>
        </p:nvPicPr>
        <p:blipFill rotWithShape="1">
          <a:blip r:embed="rId5">
            <a:extLst>
              <a:ext uri="{28A0092B-C50C-407E-A947-70E740481C1C}">
                <a14:useLocalDpi xmlns:a14="http://schemas.microsoft.com/office/drawing/2010/main" val="0"/>
              </a:ext>
            </a:extLst>
          </a:blip>
          <a:srcRect t="12389" b="10991"/>
          <a:stretch/>
        </p:blipFill>
        <p:spPr bwMode="auto">
          <a:xfrm>
            <a:off x="-13474" y="-165339"/>
            <a:ext cx="9157474"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Mis Docs\_Multimedia IMS\Curso Biblico PPS\Tema 13\mente2.jpg"/>
          <p:cNvPicPr>
            <a:picLocks noChangeAspect="1" noChangeArrowheads="1"/>
          </p:cNvPicPr>
          <p:nvPr/>
        </p:nvPicPr>
        <p:blipFill rotWithShape="1">
          <a:blip r:embed="rId6">
            <a:extLst>
              <a:ext uri="{28A0092B-C50C-407E-A947-70E740481C1C}">
                <a14:useLocalDpi xmlns:a14="http://schemas.microsoft.com/office/drawing/2010/main" val="0"/>
              </a:ext>
            </a:extLst>
          </a:blip>
          <a:srcRect t="14255" b="8862"/>
          <a:stretch/>
        </p:blipFill>
        <p:spPr bwMode="auto">
          <a:xfrm>
            <a:off x="0" y="-165340"/>
            <a:ext cx="9144000"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Mis Docs\_Multimedia IMS\Curso Biblico PPS\Tema 13\mente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J:\Mis Docs\_Multimedia IMS\Curso Biblico PPS\Tema 13\neuronas.jpg"/>
          <p:cNvPicPr>
            <a:picLocks noChangeAspect="1" noChangeArrowheads="1"/>
          </p:cNvPicPr>
          <p:nvPr/>
        </p:nvPicPr>
        <p:blipFill rotWithShape="1">
          <a:blip r:embed="rId8">
            <a:extLst>
              <a:ext uri="{28A0092B-C50C-407E-A947-70E740481C1C}">
                <a14:useLocalDpi xmlns:a14="http://schemas.microsoft.com/office/drawing/2010/main" val="0"/>
              </a:ext>
            </a:extLst>
          </a:blip>
          <a:srcRect t="14159"/>
          <a:stretch/>
        </p:blipFill>
        <p:spPr bwMode="auto">
          <a:xfrm>
            <a:off x="0" y="-249796"/>
            <a:ext cx="9163204"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Mis Docs\_Multimedia IMS\Curso Biblico PPS\Tema 13\redneurona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4" y="-252394"/>
            <a:ext cx="9157474" cy="731779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J:\Mis Docs\_Multimedia IMS\Curso Biblico PPS\Tema 13\mente3.jpg"/>
          <p:cNvPicPr>
            <a:picLocks noChangeAspect="1" noChangeArrowheads="1"/>
          </p:cNvPicPr>
          <p:nvPr/>
        </p:nvPicPr>
        <p:blipFill rotWithShape="1">
          <a:blip r:embed="rId10">
            <a:extLst>
              <a:ext uri="{28A0092B-C50C-407E-A947-70E740481C1C}">
                <a14:useLocalDpi xmlns:a14="http://schemas.microsoft.com/office/drawing/2010/main" val="0"/>
              </a:ext>
            </a:extLst>
          </a:blip>
          <a:srcRect l="2987" r="3126"/>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58" y="3723858"/>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55576" y="4869160"/>
            <a:ext cx="7848872"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millions </a:t>
            </a: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d’informations</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endPar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Ordre</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parfait</a:t>
            </a:r>
          </a:p>
          <a:p>
            <a:pPr marL="342900" indent="-342900">
              <a:buFont typeface="Arial" pitchFamily="34" charset="0"/>
              <a:buChar char="•"/>
            </a:pPr>
            <a:r>
              <a:rPr lang="fr-FR" sz="2400" b="1"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100.000 </a:t>
            </a:r>
            <a:r>
              <a:rPr lang="fr-FR"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millions de cellules nerveuses</a:t>
            </a:r>
            <a:endPar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Chacun</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comme</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ville</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9" name="Picture 2" descr="J:\Mis Docs\_Multimedia IMS\Curso Biblico PPS\loguito.png"/>
          <p:cNvPicPr>
            <a:picLocks noChangeAspect="1" noChangeArrowheads="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La Mente Humana</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554706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0" presetClass="entr" presetSubtype="0" fill="hold" nodeType="withEffect">
                                  <p:stCondLst>
                                    <p:cond delay="100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4000"/>
                            </p:stCondLst>
                            <p:childTnLst>
                              <p:par>
                                <p:cTn id="19" presetID="10" presetClass="entr" presetSubtype="0" fill="hold" nodeType="afterEffect">
                                  <p:stCondLst>
                                    <p:cond delay="100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2000"/>
                                        <p:tgtEl>
                                          <p:spTgt spid="4099"/>
                                        </p:tgtEl>
                                      </p:cBhvr>
                                    </p:animEffect>
                                  </p:childTnLst>
                                </p:cTn>
                              </p:par>
                            </p:childTnLst>
                          </p:cTn>
                        </p:par>
                        <p:par>
                          <p:cTn id="22" fill="hold">
                            <p:stCondLst>
                              <p:cond delay="7000"/>
                            </p:stCondLst>
                            <p:childTnLst>
                              <p:par>
                                <p:cTn id="23" presetID="10" presetClass="entr" presetSubtype="0" fill="hold" nodeType="afterEffect">
                                  <p:stCondLst>
                                    <p:cond delay="100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2000"/>
                                        <p:tgtEl>
                                          <p:spTgt spid="4100"/>
                                        </p:tgtEl>
                                      </p:cBhvr>
                                    </p:animEffect>
                                  </p:childTnLst>
                                </p:cTn>
                              </p:par>
                            </p:childTnLst>
                          </p:cTn>
                        </p:par>
                        <p:par>
                          <p:cTn id="26" fill="hold">
                            <p:stCondLst>
                              <p:cond delay="10000"/>
                            </p:stCondLst>
                            <p:childTnLst>
                              <p:par>
                                <p:cTn id="27" presetID="10" presetClass="entr" presetSubtype="0" fill="hold" nodeType="afterEffect">
                                  <p:stCondLst>
                                    <p:cond delay="100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2000"/>
                                        <p:tgtEl>
                                          <p:spTgt spid="4102"/>
                                        </p:tgtEl>
                                      </p:cBhvr>
                                    </p:animEffect>
                                  </p:childTnLst>
                                </p:cTn>
                              </p:par>
                            </p:childTnLst>
                          </p:cTn>
                        </p:par>
                        <p:par>
                          <p:cTn id="30" fill="hold">
                            <p:stCondLst>
                              <p:cond delay="13000"/>
                            </p:stCondLst>
                            <p:childTnLst>
                              <p:par>
                                <p:cTn id="31" presetID="10" presetClass="entr" presetSubtype="0" fill="hold" nodeType="afterEffect">
                                  <p:stCondLst>
                                    <p:cond delay="1000"/>
                                  </p:stCondLst>
                                  <p:childTnLst>
                                    <p:set>
                                      <p:cBhvr>
                                        <p:cTn id="32" dur="1" fill="hold">
                                          <p:stCondLst>
                                            <p:cond delay="0"/>
                                          </p:stCondLst>
                                        </p:cTn>
                                        <p:tgtEl>
                                          <p:spTgt spid="4103"/>
                                        </p:tgtEl>
                                        <p:attrNameLst>
                                          <p:attrName>style.visibility</p:attrName>
                                        </p:attrNameLst>
                                      </p:cBhvr>
                                      <p:to>
                                        <p:strVal val="visible"/>
                                      </p:to>
                                    </p:set>
                                    <p:animEffect transition="in" filter="fade">
                                      <p:cBhvr>
                                        <p:cTn id="33" dur="2000"/>
                                        <p:tgtEl>
                                          <p:spTgt spid="4103"/>
                                        </p:tgtEl>
                                      </p:cBhvr>
                                    </p:animEffect>
                                  </p:childTnLst>
                                </p:cTn>
                              </p:par>
                            </p:childTnLst>
                          </p:cTn>
                        </p:par>
                        <p:par>
                          <p:cTn id="34" fill="hold">
                            <p:stCondLst>
                              <p:cond delay="16000"/>
                            </p:stCondLst>
                            <p:childTnLst>
                              <p:par>
                                <p:cTn id="35" presetID="10" presetClass="entr" presetSubtype="0" fill="hold" nodeType="afterEffect">
                                  <p:stCondLst>
                                    <p:cond delay="100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2000"/>
                                        <p:tgtEl>
                                          <p:spTgt spid="4104"/>
                                        </p:tgtEl>
                                      </p:cBhvr>
                                    </p:animEffect>
                                  </p:childTnLst>
                                </p:cTn>
                              </p:par>
                            </p:childTnLst>
                          </p:cTn>
                        </p:par>
                        <p:par>
                          <p:cTn id="38" fill="hold">
                            <p:stCondLst>
                              <p:cond delay="19000"/>
                            </p:stCondLst>
                            <p:childTnLst>
                              <p:par>
                                <p:cTn id="39" presetID="10" presetClass="entr" presetSubtype="0" fill="hold" nodeType="afterEffect">
                                  <p:stCondLst>
                                    <p:cond delay="0"/>
                                  </p:stCondLst>
                                  <p:childTnLst>
                                    <p:set>
                                      <p:cBhvr>
                                        <p:cTn id="40" dur="1" fill="hold">
                                          <p:stCondLst>
                                            <p:cond delay="0"/>
                                          </p:stCondLst>
                                        </p:cTn>
                                        <p:tgtEl>
                                          <p:spTgt spid="4101"/>
                                        </p:tgtEl>
                                        <p:attrNameLst>
                                          <p:attrName>style.visibility</p:attrName>
                                        </p:attrNameLst>
                                      </p:cBhvr>
                                      <p:to>
                                        <p:strVal val="visible"/>
                                      </p:to>
                                    </p:set>
                                    <p:animEffect transition="in" filter="fade">
                                      <p:cBhvr>
                                        <p:cTn id="41" dur="2000"/>
                                        <p:tgtEl>
                                          <p:spTgt spid="4101"/>
                                        </p:tgtEl>
                                      </p:cBhvr>
                                    </p:animEffect>
                                  </p:childTnLst>
                                </p:cTn>
                              </p:par>
                            </p:childTnLst>
                          </p:cTn>
                        </p:par>
                        <p:par>
                          <p:cTn id="42" fill="hold">
                            <p:stCondLst>
                              <p:cond delay="21000"/>
                            </p:stCondLst>
                            <p:childTnLst>
                              <p:par>
                                <p:cTn id="43" presetID="22" presetClass="entr" presetSubtype="1"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420888"/>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Quelle est la relation </a:t>
            </a:r>
            <a:endPar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Jésus envers le Sabbat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8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59532" y="2384884"/>
            <a:ext cx="8784468" cy="28687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Christ</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lui-</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même</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l’a</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4800" b="1" dirty="0" err="1"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créé</a:t>
            </a:r>
            <a:endParaRPr lang="es-ES" sz="48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(Jean </a:t>
            </a:r>
            <a:r>
              <a:rPr lang="es-ES" sz="32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 : 14) </a:t>
            </a:r>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r>
            <a:b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r>
              <a:rPr lang="es-ES" sz="32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Colossiens</a:t>
            </a:r>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32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1 : 15 - 17)</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4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3106941"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Néhémie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9 : 12 - 13</a:t>
            </a:r>
            <a:endParaRPr lang="es-ES" sz="2000" dirty="0">
              <a:ln w="6350" cap="rnd" cmpd="sng">
                <a:solidFill>
                  <a:srgbClr val="FFC000"/>
                </a:solidFill>
                <a:prstDash val="solid"/>
                <a:round/>
              </a:ln>
              <a:solidFill>
                <a:schemeClr val="bg1"/>
              </a:solidFill>
            </a:endParaRPr>
          </a:p>
        </p:txBody>
      </p:sp>
      <p:sp>
        <p:nvSpPr>
          <p:cNvPr id="7" name="Rectangle 3"/>
          <p:cNvSpPr>
            <a:spLocks noChangeArrowheads="1"/>
          </p:cNvSpPr>
          <p:nvPr/>
        </p:nvSpPr>
        <p:spPr bwMode="auto">
          <a:xfrm>
            <a:off x="179512" y="1052736"/>
            <a:ext cx="7272808"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fr-FR" sz="40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Il </a:t>
            </a:r>
            <a:r>
              <a:rPr lang="fr-FR" sz="40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 proclamé la loi sur la montagne de Sinaï</a:t>
            </a:r>
            <a:endParaRPr lang="es-ES" sz="40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024844"/>
            <a:ext cx="9072500" cy="3852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Tu les guidas le jour par une colonne de nuée, et la nuit par une colonne de feu qui les éclairait dans le chemin qu'ils avaient à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suivre. Tu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descendis sur la montagne de Sinaï, tu leur parlas du haut des cieux,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tu leur donnas des ordonnances justes, des lois de vérité, des préceptes et des commandements excellents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3966990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67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348880"/>
            <a:ext cx="5724636" cy="36004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qu'ils ont tous bu le même breuvage spirituel, car ils buvaient à un rocher spirituel qui les suivait,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ce rocher était Christ</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6516724"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Corinthiens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10 : 4</a:t>
            </a:r>
            <a:endParaRPr lang="es-ES" sz="16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79512" y="1052736"/>
            <a:ext cx="7272808"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fr-FR" sz="40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Il </a:t>
            </a:r>
            <a:r>
              <a:rPr lang="fr-FR" sz="40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 proclamé la loi sur la montagne de Sinaï</a:t>
            </a:r>
            <a:endParaRPr lang="es-ES" sz="40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760" y="2488141"/>
            <a:ext cx="2846888" cy="3685783"/>
          </a:xfrm>
          <a:prstGeom prst="rect">
            <a:avLst/>
          </a:prstGeom>
        </p:spPr>
      </p:pic>
    </p:spTree>
    <p:extLst>
      <p:ext uri="{BB962C8B-B14F-4D97-AF65-F5344CB8AC3E}">
        <p14:creationId xmlns:p14="http://schemas.microsoft.com/office/powerpoint/2010/main" val="3157044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25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98884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Quelle était la coutume de Jésus quand il vécut sur cette terre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21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3\Tema 13 jesusna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99892"/>
            <a:ext cx="6444716" cy="5309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se rendit à Nazareth, où il avait été élevé, et, selon sa coutume,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entra dans la synagogue le jour du sabbat. Il se leva pour faire la </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lecture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descendit à </a:t>
            </a:r>
            <a:r>
              <a:rPr lang="fr-F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Capernaüm</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ville de la Galilée;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il enseignait, le jour du sabbat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179512" y="332656"/>
            <a:ext cx="6696744"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 4 : 16</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31</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23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95283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fut-il </a:t>
            </a:r>
            <a:endPar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établi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seulement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pour </a:t>
            </a:r>
          </a:p>
          <a:p>
            <a:pPr algn="ct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les </a:t>
            </a: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Juifs ou pour tout homme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67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872716"/>
            <a:ext cx="4824536" cy="5309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Puis il leur dit: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 sabbat a été fait pour l'homme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non l'homme pour le sabbat, de sorte que le Fils de l'homme est maître même du sabbat. »</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Marc 2 : 27-28</a:t>
            </a:r>
            <a:r>
              <a:rPr lang="en-US" sz="2800" b="1" dirty="0" smtClean="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69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51520" y="1304764"/>
            <a:ext cx="8568952" cy="547260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457200" indent="-457200">
              <a:buFont typeface="Arial" pitchFamily="34" charset="0"/>
              <a:buChar char="•"/>
            </a:pPr>
            <a:r>
              <a:rPr lang="fr-FR" sz="3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Jésus est le </a:t>
            </a:r>
            <a:r>
              <a:rPr lang="fr-FR" sz="34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Seigneur, </a:t>
            </a:r>
            <a:r>
              <a:rPr lang="fr-FR" sz="3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le Maitre et l’Auteur de ce jour, ainsi le Sabbat est le jour du </a:t>
            </a:r>
            <a:r>
              <a:rPr lang="fr-FR" sz="34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Seigneur.</a:t>
            </a:r>
            <a:endParaRPr lang="fr-FR" sz="3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pPr marL="457200" indent="-457200">
              <a:buFont typeface="Arial" pitchFamily="34" charset="0"/>
              <a:buChar char="•"/>
            </a:pPr>
            <a:r>
              <a:rPr lang="fr-FR"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Il a ignoré les ordonnances humaines qui avaient été introduites.</a:t>
            </a:r>
          </a:p>
          <a:p>
            <a:pPr marL="457200" indent="-457200">
              <a:buFont typeface="Arial" pitchFamily="34" charset="0"/>
              <a:buChar char="•"/>
            </a:pPr>
            <a:r>
              <a:rPr lang="fr-FR" sz="3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Il nous a enseigné comment observer le Sabbat en faisant le bien et en prêchant l’évangile</a:t>
            </a:r>
            <a:r>
              <a:rPr lang="fr-FR" sz="34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a:t>
            </a:r>
            <a:endParaRPr lang="es-ES" sz="34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495297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59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592796"/>
            <a:ext cx="7560840" cy="4769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leur répondit: Lequel d'entre vous, s'il n'a qu'une brebis et qu'elle tombe dans une fosse le jour du sabbat, ne la saisira pour l'en retirer?</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Combien un homme ne vaut-il pas plus qu'une brebis! Il est donc permis de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faire du bien les jours de sabbat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Matthieu</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12 : 11-12</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33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Mis Docs\_Multimedia IMS\Curso Biblico PPS\Tema 13\Tema 13 AD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 y="1332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63888" y="166480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DNA </a:t>
            </a:r>
          </a:p>
          <a:p>
            <a:pPr algn="ct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t>
            </a:r>
            <a:r>
              <a:rPr lang="en-US" sz="2400" b="1" dirty="0" err="1">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acide</a:t>
            </a: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n-US" sz="2400" b="1" dirty="0" err="1">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désoxyribonucléique</a:t>
            </a: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1656184" y="5333130"/>
            <a:ext cx="781236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fr-FR"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 livres de 600 pages chacun</a:t>
            </a:r>
            <a:endParaRPr lang="en-US" sz="2400" b="1" u="none" dirty="0" smtClean="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225473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26876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Après la crucifixion de Jésus quel jour ont observé Marie et les autres femmes fidèles qu’il avait </a:t>
            </a:r>
            <a:r>
              <a:rPr lang="fr-FR" sz="4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enseignées ?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14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3\Tema 13 muje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 y="163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7524" y="980728"/>
            <a:ext cx="6480720"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a:t>
            </a:r>
            <a:r>
              <a:rPr lang="fr-FR" sz="36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t>
            </a: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s'en étant retournées, elles préparèrent des aromates et des parfums. Puis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elles se reposèrent le jour du sabbat</a:t>
            </a:r>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selon la loi. »</a:t>
            </a:r>
          </a:p>
        </p:txBody>
      </p:sp>
      <p:sp>
        <p:nvSpPr>
          <p:cNvPr id="4" name="3 Rectángulo"/>
          <p:cNvSpPr/>
          <p:nvPr/>
        </p:nvSpPr>
        <p:spPr>
          <a:xfrm>
            <a:off x="179512" y="332656"/>
            <a:ext cx="6588732" cy="523220"/>
          </a:xfrm>
          <a:prstGeom prst="rect">
            <a:avLst/>
          </a:prstGeom>
        </p:spPr>
        <p:txBody>
          <a:bodyPr wrap="square">
            <a:spAutoFit/>
          </a:bodyPr>
          <a:lstStyle/>
          <a:p>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 23 : 56</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448780"/>
            <a:ext cx="8748972" cy="24842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allait-il continuer d’être saint après la mort du Christ ? </a:t>
            </a:r>
            <a:endParaRPr lang="fr-FR" sz="3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3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Quel </a:t>
            </a:r>
            <a:r>
              <a:rPr lang="fr-FR"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conseil Jésus donna-t-il </a:t>
            </a:r>
            <a:r>
              <a:rPr lang="fr-FR" sz="3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à</a:t>
            </a:r>
          </a:p>
          <a:p>
            <a:pPr algn="ctr"/>
            <a:r>
              <a:rPr lang="fr-FR" sz="3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fr-FR"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ses disciples quand il prédit la destruction de Jérusalem plus de 40 ans après ? </a:t>
            </a:r>
            <a:r>
              <a:rPr lang="fr-FR" sz="3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r>
              <a:rPr lang="fr-FR"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70 ap. J.C). </a:t>
            </a:r>
            <a:endPar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089413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488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808820"/>
            <a:ext cx="4824536"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Priez pour que votre fuite n'arrive pas en hiver, ni un jour de sabbat. »</a:t>
            </a:r>
          </a:p>
        </p:txBody>
      </p:sp>
      <p:sp>
        <p:nvSpPr>
          <p:cNvPr id="4" name="3 Rectángulo"/>
          <p:cNvSpPr/>
          <p:nvPr/>
        </p:nvSpPr>
        <p:spPr>
          <a:xfrm>
            <a:off x="179512" y="332656"/>
            <a:ext cx="6228692"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Matthieu</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24 : 20</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13285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Les apôtres ont-ils </a:t>
            </a:r>
            <a:endPar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observé </a:t>
            </a: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 Sabbat ?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75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1016732"/>
            <a:ext cx="504005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comme il avait le même métier, il demeura chez eux et y travailla: ils étaient faiseurs de tentes. Paul discourait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dans la synagogue chaque sabbat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il persuadait des Juifs et des Grecs. »</a:t>
            </a:r>
          </a:p>
        </p:txBody>
      </p:sp>
      <p:sp>
        <p:nvSpPr>
          <p:cNvPr id="4" name="3 Rectángulo"/>
          <p:cNvSpPr/>
          <p:nvPr/>
        </p:nvSpPr>
        <p:spPr>
          <a:xfrm>
            <a:off x="179512" y="332656"/>
            <a:ext cx="2428870"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18 : 3 - 4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572000" y="3645024"/>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7171" name="Picture 3" descr="J:\Mis Docs\_Multimedia IMS\Curso Biblico PPS\Tema 13\cori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8369"/>
            <a:ext cx="5187666" cy="3410891"/>
          </a:xfrm>
          <a:prstGeom prst="rect">
            <a:avLst/>
          </a:prstGeom>
          <a:ln>
            <a:noFill/>
          </a:ln>
          <a:effectLst>
            <a:reflection blurRad="12700" stA="30000" endPos="30000" dist="5000" dir="5400000" sy="-100000" algn="bl" rotWithShape="0"/>
          </a:effectLst>
          <a:scene3d>
            <a:camera prst="perspectiveContrastingLeftFacing">
              <a:rot lat="398835" lon="2756108" rev="49082"/>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256076" y="3212976"/>
            <a:ext cx="1561646"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Corinthe</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37387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fade">
                                      <p:cBhvr>
                                        <p:cTn id="21" dur="1000"/>
                                        <p:tgtEl>
                                          <p:spTgt spid="7171"/>
                                        </p:tgtEl>
                                      </p:cBhvr>
                                    </p:animEffect>
                                    <p:anim calcmode="lin" valueType="num">
                                      <p:cBhvr>
                                        <p:cTn id="22" dur="1000" fill="hold"/>
                                        <p:tgtEl>
                                          <p:spTgt spid="7171"/>
                                        </p:tgtEl>
                                        <p:attrNameLst>
                                          <p:attrName>ppt_x</p:attrName>
                                        </p:attrNameLst>
                                      </p:cBhvr>
                                      <p:tavLst>
                                        <p:tav tm="0">
                                          <p:val>
                                            <p:strVal val="#ppt_x"/>
                                          </p:val>
                                        </p:tav>
                                        <p:tav tm="100000">
                                          <p:val>
                                            <p:strVal val="#ppt_x"/>
                                          </p:val>
                                        </p:tav>
                                      </p:tavLst>
                                    </p:anim>
                                    <p:anim calcmode="lin" valueType="num">
                                      <p:cBhvr>
                                        <p:cTn id="23" dur="1000" fill="hold"/>
                                        <p:tgtEl>
                                          <p:spTgt spid="7171"/>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980728"/>
            <a:ext cx="4831116"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Paul y entra, selon sa coutume.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Pendant trois sabbats</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discuta avec eux, d'après les Écritures, expliquant et établissant que le Christ devait souffrir et ressusciter des morts. Et Jésus que je vous annonce, disait-il, c'est lui qui est le Christ. »</a:t>
            </a:r>
          </a:p>
        </p:txBody>
      </p:sp>
      <p:sp>
        <p:nvSpPr>
          <p:cNvPr id="4" name="3 Rectángulo"/>
          <p:cNvSpPr/>
          <p:nvPr/>
        </p:nvSpPr>
        <p:spPr>
          <a:xfrm>
            <a:off x="179512" y="332656"/>
            <a:ext cx="22493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17 : 2-3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434564" y="2672916"/>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8194" name="Picture 2" descr="J:\Mis Docs\_Multimedia IMS\Curso Biblico PPS\Tema 13\tesalon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2081192"/>
            <a:ext cx="5436604" cy="3724072"/>
          </a:xfrm>
          <a:prstGeom prst="rect">
            <a:avLst/>
          </a:prstGeom>
          <a:ln>
            <a:noFill/>
          </a:ln>
          <a:effectLst>
            <a:reflection blurRad="12700" stA="30000" endPos="30000" dist="5000" dir="5400000" sy="-100000" algn="bl" rotWithShape="0"/>
          </a:effectLst>
          <a:scene3d>
            <a:camera prst="perspectiveContrastingLeftFacing" fov="2700000">
              <a:rot lat="326423" lon="3016651" rev="2155357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90489" y="2761764"/>
            <a:ext cx="2469843"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Thessalonique</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7027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1000"/>
                                        <p:tgtEl>
                                          <p:spTgt spid="8194"/>
                                        </p:tgtEl>
                                      </p:cBhvr>
                                    </p:animEffect>
                                    <p:anim calcmode="lin" valueType="num">
                                      <p:cBhvr>
                                        <p:cTn id="22" dur="1000" fill="hold"/>
                                        <p:tgtEl>
                                          <p:spTgt spid="8194"/>
                                        </p:tgtEl>
                                        <p:attrNameLst>
                                          <p:attrName>ppt_x</p:attrName>
                                        </p:attrNameLst>
                                      </p:cBhvr>
                                      <p:tavLst>
                                        <p:tav tm="0">
                                          <p:val>
                                            <p:strVal val="#ppt_x"/>
                                          </p:val>
                                        </p:tav>
                                        <p:tav tm="100000">
                                          <p:val>
                                            <p:strVal val="#ppt_x"/>
                                          </p:val>
                                        </p:tav>
                                      </p:tavLst>
                                    </p:anim>
                                    <p:anim calcmode="lin" valueType="num">
                                      <p:cBhvr>
                                        <p:cTn id="23" dur="1000" fill="hold"/>
                                        <p:tgtEl>
                                          <p:spTgt spid="8194"/>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2516" y="764704"/>
            <a:ext cx="5436604"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fr-FR"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Perge</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ils poursuivirent leur route, et arrivèrent à Antioche de </a:t>
            </a:r>
            <a:r>
              <a:rPr lang="fr-FR"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Pisidie</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Étant entrés dans la synagogue le jour du sabbat</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ils s'assirent.  Lorsqu'ils sortirent, on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les pria de parler le sabbat suivant sur les mêmes choses; Le sabbat suivant, presque toute la ville se rassembla pour entendre la parole de Dieu</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179512" y="332656"/>
            <a:ext cx="3206327"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13 : 14</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42, 44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8136396" y="3789040"/>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9218" name="Picture 2" descr="J:\Mis Docs\_Multimedia IMS\Curso Biblico PPS\Tema 13\antioquia.jpg"/>
          <p:cNvPicPr>
            <a:picLocks noChangeAspect="1" noChangeArrowheads="1"/>
          </p:cNvPicPr>
          <p:nvPr/>
        </p:nvPicPr>
        <p:blipFill rotWithShape="1">
          <a:blip r:embed="rId5">
            <a:extLst>
              <a:ext uri="{28A0092B-C50C-407E-A947-70E740481C1C}">
                <a14:useLocalDpi xmlns:a14="http://schemas.microsoft.com/office/drawing/2010/main" val="0"/>
              </a:ext>
            </a:extLst>
          </a:blip>
          <a:srcRect r="15795"/>
          <a:stretch/>
        </p:blipFill>
        <p:spPr bwMode="auto">
          <a:xfrm>
            <a:off x="4860032" y="2168860"/>
            <a:ext cx="4111548" cy="3662098"/>
          </a:xfrm>
          <a:prstGeom prst="rect">
            <a:avLst/>
          </a:prstGeom>
          <a:ln>
            <a:noFill/>
          </a:ln>
          <a:effectLst>
            <a:reflection blurRad="12700" stA="30000" endPos="30000" dist="5000" dir="5400000" sy="-100000" algn="bl" rotWithShape="0"/>
          </a:effectLst>
          <a:scene3d>
            <a:camera prst="perspectiveContrastingLeftFacing">
              <a:rot lat="426642" lon="2102559" rev="2157179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6516216" y="3167390"/>
            <a:ext cx="1561646"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Antioche</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65178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fade">
                                      <p:cBhvr>
                                        <p:cTn id="21" dur="1000"/>
                                        <p:tgtEl>
                                          <p:spTgt spid="9218"/>
                                        </p:tgtEl>
                                      </p:cBhvr>
                                    </p:animEffect>
                                    <p:anim calcmode="lin" valueType="num">
                                      <p:cBhvr>
                                        <p:cTn id="22" dur="1000" fill="hold"/>
                                        <p:tgtEl>
                                          <p:spTgt spid="9218"/>
                                        </p:tgtEl>
                                        <p:attrNameLst>
                                          <p:attrName>ppt_x</p:attrName>
                                        </p:attrNameLst>
                                      </p:cBhvr>
                                      <p:tavLst>
                                        <p:tav tm="0">
                                          <p:val>
                                            <p:strVal val="#ppt_x"/>
                                          </p:val>
                                        </p:tav>
                                        <p:tav tm="100000">
                                          <p:val>
                                            <p:strVal val="#ppt_x"/>
                                          </p:val>
                                        </p:tav>
                                      </p:tavLst>
                                    </p:anim>
                                    <p:anim calcmode="lin" valueType="num">
                                      <p:cBhvr>
                                        <p:cTn id="23" dur="1000" fill="hold"/>
                                        <p:tgtEl>
                                          <p:spTgt spid="9218"/>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800708"/>
            <a:ext cx="4687100"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 jour du sabbat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nous nous rendîmes, hors de la porte, vers une rivière, où nous pensions que se trouvait un lieu de prière. Nous nous assîmes, et nous parlâmes aux femmes qui étaient réunies. »</a:t>
            </a:r>
          </a:p>
        </p:txBody>
      </p:sp>
      <p:sp>
        <p:nvSpPr>
          <p:cNvPr id="4" name="3 Rectángulo"/>
          <p:cNvSpPr/>
          <p:nvPr/>
        </p:nvSpPr>
        <p:spPr>
          <a:xfrm>
            <a:off x="179512" y="332656"/>
            <a:ext cx="212910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Actes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 : 13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5148064" y="2594411"/>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9219" name="Picture 3" descr="J:\Mis Docs\_Multimedia IMS\Curso Biblico PPS\Tema 13\filip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15" y="2168699"/>
            <a:ext cx="5280801" cy="3960601"/>
          </a:xfrm>
          <a:prstGeom prst="rect">
            <a:avLst/>
          </a:prstGeom>
          <a:ln>
            <a:noFill/>
          </a:ln>
          <a:effectLst>
            <a:reflection blurRad="12700" stA="30000" endPos="30000" dist="5000" dir="5400000" sy="-100000" algn="bl" rotWithShape="0"/>
          </a:effectLst>
          <a:scene3d>
            <a:camera prst="perspectiveContrastingLeftFacing">
              <a:rot lat="300000" lon="1880998"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68145" y="2528900"/>
            <a:ext cx="1596143"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Philippes</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285244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fade">
                                      <p:cBhvr>
                                        <p:cTn id="21" dur="1000"/>
                                        <p:tgtEl>
                                          <p:spTgt spid="9219"/>
                                        </p:tgtEl>
                                      </p:cBhvr>
                                    </p:animEffect>
                                    <p:anim calcmode="lin" valueType="num">
                                      <p:cBhvr>
                                        <p:cTn id="22" dur="1000" fill="hold"/>
                                        <p:tgtEl>
                                          <p:spTgt spid="9219"/>
                                        </p:tgtEl>
                                        <p:attrNameLst>
                                          <p:attrName>ppt_x</p:attrName>
                                        </p:attrNameLst>
                                      </p:cBhvr>
                                      <p:tavLst>
                                        <p:tav tm="0">
                                          <p:val>
                                            <p:strVal val="#ppt_x"/>
                                          </p:val>
                                        </p:tav>
                                        <p:tav tm="100000">
                                          <p:val>
                                            <p:strVal val="#ppt_x"/>
                                          </p:val>
                                        </p:tav>
                                      </p:tavLst>
                                    </p:anim>
                                    <p:anim calcmode="lin" valueType="num">
                                      <p:cBhvr>
                                        <p:cTn id="23" dur="1000" fill="hold"/>
                                        <p:tgtEl>
                                          <p:spTgt spid="9219"/>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13285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Où le Sabbat sera-t-il </a:t>
            </a:r>
            <a:endPar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observé </a:t>
            </a: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pour l’éternité ?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45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J:\Mis Docs\_Multimedia IMS\Curso Biblico PPS\Tema 13\Tema 13 o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 y="-24027"/>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34973" y="112474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L’ŒIL</a:t>
            </a:r>
          </a:p>
        </p:txBody>
      </p:sp>
      <p:sp>
        <p:nvSpPr>
          <p:cNvPr id="6" name="Rectangle 3"/>
          <p:cNvSpPr>
            <a:spLocks noChangeArrowheads="1"/>
          </p:cNvSpPr>
          <p:nvPr/>
        </p:nvSpPr>
        <p:spPr bwMode="auto">
          <a:xfrm>
            <a:off x="359532" y="497309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centaines de millions de cônes et de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bâtonnets</a:t>
            </a:r>
          </a:p>
          <a:p>
            <a:pPr marL="342900" indent="-342900">
              <a:buFont typeface="Arial" pitchFamily="34" charset="0"/>
              <a:buChar char="•"/>
            </a:pP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 billions d’opérations à la seconde</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05163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J:\Mis Docs\_Multimedia IMS\Curso Biblico PPS\Tema 13\paisaj.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48"/>
          <a:stretch/>
        </p:blipFill>
        <p:spPr bwMode="auto">
          <a:xfrm>
            <a:off x="-42899" y="-7818"/>
            <a:ext cx="9186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6512" y="1700808"/>
            <a:ext cx="5976664"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Car, comme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les nouveaux cieux Et la nouvelle terre </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je vais créer Subsisteront devant moi, dit l'Éternel, Ainsi subsisteront votre postérité et votre nom.</a:t>
            </a:r>
          </a:p>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chaque nouvelle lune et à chaque sabbat, Toute chair viendra se prosterner devant moi, dit l'Éternel. »</a:t>
            </a:r>
          </a:p>
        </p:txBody>
      </p:sp>
      <p:sp>
        <p:nvSpPr>
          <p:cNvPr id="4" name="3 Rectángulo"/>
          <p:cNvSpPr/>
          <p:nvPr/>
        </p:nvSpPr>
        <p:spPr>
          <a:xfrm>
            <a:off x="179512" y="1268760"/>
            <a:ext cx="5652628"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Ésaïe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66 : 22-23</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67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7000"/>
                                        <p:tgtEl>
                                          <p:spTgt spid="10242"/>
                                        </p:tgtEl>
                                      </p:cBhvr>
                                    </p:animEffect>
                                  </p:childTnLst>
                                </p:cTn>
                              </p:par>
                            </p:childTnLst>
                          </p:cTn>
                        </p:par>
                        <p:par>
                          <p:cTn id="14" fill="hold">
                            <p:stCondLst>
                              <p:cond delay="7000"/>
                            </p:stCondLst>
                            <p:childTnLst>
                              <p:par>
                                <p:cTn id="15" presetID="16" presetClass="emph" presetSubtype="0" fill="hold" grpId="1" nodeType="afterEffect">
                                  <p:stCondLst>
                                    <p:cond delay="0"/>
                                  </p:stCondLst>
                                  <p:iterate type="lt">
                                    <p:tmPct val="4000"/>
                                  </p:iterate>
                                  <p:childTnLst>
                                    <p:set>
                                      <p:cBhvr override="childStyle">
                                        <p:cTn id="16" dur="500" fill="hold"/>
                                        <p:tgtEl>
                                          <p:spTgt spid="4"/>
                                        </p:tgtEl>
                                        <p:attrNameLst>
                                          <p:attrName>style.color</p:attrName>
                                        </p:attrNameLst>
                                      </p:cBhvr>
                                      <p:to>
                                        <p:clrVal>
                                          <a:srgbClr val="002060"/>
                                        </p:clrVal>
                                      </p:to>
                                    </p:set>
                                    <p:set>
                                      <p:cBhvr>
                                        <p:cTn id="17" dur="500" fill="hold"/>
                                        <p:tgtEl>
                                          <p:spTgt spid="4"/>
                                        </p:tgtEl>
                                        <p:attrNameLst>
                                          <p:attrName>fillcolor</p:attrName>
                                        </p:attrNameLst>
                                      </p:cBhvr>
                                      <p:to>
                                        <p:clrVal>
                                          <a:srgbClr val="002060"/>
                                        </p:clrVal>
                                      </p:to>
                                    </p:set>
                                    <p:set>
                                      <p:cBhvr>
                                        <p:cTn id="18" dur="500" fill="hold"/>
                                        <p:tgtEl>
                                          <p:spTgt spid="4"/>
                                        </p:tgtEl>
                                        <p:attrNameLst>
                                          <p:attrName>fill.type</p:attrName>
                                        </p:attrNameLst>
                                      </p:cBhvr>
                                      <p:to>
                                        <p:strVal val="solid"/>
                                      </p:to>
                                    </p:set>
                                  </p:childTnLst>
                                </p:cTn>
                              </p:par>
                            </p:childTnLst>
                          </p:cTn>
                        </p:par>
                        <p:par>
                          <p:cTn id="19" fill="hold">
                            <p:stCondLst>
                              <p:cond delay="774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816932"/>
            <a:ext cx="9144000" cy="11161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54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CONCLUSION</a:t>
            </a:r>
            <a:endPar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01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19" y="1331713"/>
            <a:ext cx="8640960"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Donné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à l'homme à Eden</a:t>
            </a:r>
          </a:p>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Confirmé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avec le Miracle de Mana</a:t>
            </a:r>
          </a:p>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Écrit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dans les 10 commandements, en pierre avec le doigt de Dieu</a:t>
            </a:r>
          </a:p>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Confirmé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par les prophètes: Isaïe, Jérémie, Néhémie, etc.</a:t>
            </a:r>
          </a:p>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Donné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aussi pour les étrangers non-juifs</a:t>
            </a:r>
          </a:p>
          <a:p>
            <a:pPr marL="514350" indent="-514350">
              <a:buFont typeface="+mj-lt"/>
              <a:buAutoNum type="arabicPeriod"/>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C'était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la coutume de Jésus de le garder</a:t>
            </a:r>
          </a:p>
        </p:txBody>
      </p:sp>
      <p:sp>
        <p:nvSpPr>
          <p:cNvPr id="5" name="4 Rectángulo"/>
          <p:cNvSpPr/>
          <p:nvPr/>
        </p:nvSpPr>
        <p:spPr>
          <a:xfrm>
            <a:off x="467797" y="179929"/>
            <a:ext cx="1553630" cy="584775"/>
          </a:xfrm>
          <a:prstGeom prst="rect">
            <a:avLst/>
          </a:prstGeom>
        </p:spPr>
        <p:txBody>
          <a:bodyPr wrap="none">
            <a:spAutoFit/>
          </a:bodyPr>
          <a:lstStyle/>
          <a:p>
            <a:pPr algn="ctr"/>
            <a:r>
              <a:rPr lang="es-AR" sz="3200" dirty="0" err="1" smtClean="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Revue</a:t>
            </a:r>
            <a:r>
              <a:rPr lang="es-AR" sz="3200" dirty="0" smtClean="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r>
              <a:rPr lang="es-AR" sz="3200" dirty="0" smtClean="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endPar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819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1000"/>
                                        <p:tgtEl>
                                          <p:spTgt spid="4">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1000"/>
                                        <p:tgtEl>
                                          <p:spTgt spid="4">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1000"/>
                                        <p:tgtEl>
                                          <p:spTgt spid="4">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1000"/>
                                        <p:tgtEl>
                                          <p:spTgt spid="4">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1000"/>
                                        <p:tgtEl>
                                          <p:spTgt spid="4">
                                            <p:txEl>
                                              <p:pRg st="5" end="5"/>
                                            </p:txEl>
                                          </p:spTgt>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19094" y="179929"/>
            <a:ext cx="1451039" cy="584775"/>
          </a:xfrm>
          <a:prstGeom prst="rect">
            <a:avLst/>
          </a:prstGeom>
        </p:spPr>
        <p:txBody>
          <a:bodyPr wrap="none">
            <a:spAutoFit/>
          </a:bodyPr>
          <a:lstStyle/>
          <a:p>
            <a:pPr algn="ctr"/>
            <a:r>
              <a:rPr lang="es-AR" sz="3200" dirty="0" err="1" smtClean="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Revue</a:t>
            </a:r>
            <a:r>
              <a:rPr lang="es-AR" sz="3200" dirty="0" smtClean="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endPar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9553" y="1232756"/>
            <a:ext cx="8388931" cy="529258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startAt="7"/>
            </a:pP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Jésus a dit que c'était pour le bien de </a:t>
            </a: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l'homme</a:t>
            </a:r>
          </a:p>
          <a:p>
            <a:pPr marL="514350" indent="-514350">
              <a:buFont typeface="+mj-lt"/>
              <a:buAutoNum type="arabicPeriod" startAt="7"/>
            </a:pP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Les </a:t>
            </a: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femmes instruites par Jésus gardaient le </a:t>
            </a:r>
            <a:r>
              <a:rPr lang="fr-FR" sz="2800" b="1" dirty="0" smtClean="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Sabbat</a:t>
            </a:r>
          </a:p>
          <a:p>
            <a:pPr marL="514350" indent="-514350">
              <a:buFont typeface="+mj-lt"/>
              <a:buAutoNum type="arabicPeriod" startAt="7"/>
            </a:pP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Jésus a prophétisé sur la destruction de Jérusalem : priez ....</a:t>
            </a:r>
          </a:p>
          <a:p>
            <a:pPr marL="514350" indent="-514350">
              <a:buFont typeface="+mj-lt"/>
              <a:buAutoNum type="arabicPeriod" startAt="7"/>
            </a:pP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Les apôtres l'ont conservé à Corinthe, à Thessalonique, à Antioche, à Philip, aux villes des Gentils</a:t>
            </a:r>
          </a:p>
          <a:p>
            <a:pPr marL="514350" indent="-514350">
              <a:buFont typeface="+mj-lt"/>
              <a:buAutoNum type="arabicPeriod" startAt="7"/>
            </a:pPr>
            <a:r>
              <a:rPr lang="fr-F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Sur la nouvelle terre sera conservée le sabbat</a:t>
            </a:r>
          </a:p>
        </p:txBody>
      </p:sp>
    </p:spTree>
    <p:extLst>
      <p:ext uri="{BB962C8B-B14F-4D97-AF65-F5344CB8AC3E}">
        <p14:creationId xmlns:p14="http://schemas.microsoft.com/office/powerpoint/2010/main" val="99573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3\paisaj2.jpg"/>
          <p:cNvPicPr>
            <a:picLocks noChangeAspect="1" noChangeArrowheads="1"/>
          </p:cNvPicPr>
          <p:nvPr/>
        </p:nvPicPr>
        <p:blipFill rotWithShape="1">
          <a:blip r:embed="rId3">
            <a:extLst>
              <a:ext uri="{28A0092B-C50C-407E-A947-70E740481C1C}">
                <a14:useLocalDpi xmlns:a14="http://schemas.microsoft.com/office/drawing/2010/main" val="0"/>
              </a:ext>
            </a:extLst>
          </a:blip>
          <a:srcRect r="16681"/>
          <a:stretch/>
        </p:blipFill>
        <p:spPr bwMode="auto">
          <a:xfrm>
            <a:off x="1" y="0"/>
            <a:ext cx="9144000" cy="6859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Mis Docs\_Multimedia IMS\Curso Biblico PPS\loguito.png"/>
          <p:cNvPicPr>
            <a:picLocks noChangeAspect="1" noChangeArrowheads="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87524" y="476672"/>
            <a:ext cx="8064896" cy="352839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685800" indent="-685800">
              <a:buFont typeface="Arial" pitchFamily="34" charset="0"/>
              <a:buChar char="•"/>
            </a:pPr>
            <a:r>
              <a:rPr lang="fr-FR"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Le </a:t>
            </a:r>
            <a:r>
              <a:rPr lang="fr-FR"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Sabbat a été créé pour le bienfait de </a:t>
            </a:r>
            <a:r>
              <a:rPr lang="fr-FR"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l’homme</a:t>
            </a:r>
          </a:p>
          <a:p>
            <a:pPr marL="685800" indent="-685800">
              <a:buFont typeface="Arial" pitchFamily="34" charset="0"/>
              <a:buChar char="•"/>
            </a:pPr>
            <a:r>
              <a:rPr lang="fr-FR" sz="36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C’est le meilleur moyen pour combattre le stress et la </a:t>
            </a:r>
            <a:r>
              <a:rPr lang="fr-FR" sz="3600" b="1" spc="50" dirty="0" smtClean="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fatigue</a:t>
            </a:r>
          </a:p>
          <a:p>
            <a:pPr marL="685800" indent="-685800">
              <a:buFont typeface="Arial" pitchFamily="34" charset="0"/>
              <a:buChar char="•"/>
            </a:pPr>
            <a:r>
              <a:rPr lang="fr-FR"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C’est un jour de communion avec Jésus </a:t>
            </a:r>
            <a:endParaRPr lang="fr-FR"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fr-FR" sz="3600" b="1" spc="50" dirty="0" smtClean="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Nous honorons l’Auteur de la vie </a:t>
            </a:r>
          </a:p>
          <a:p>
            <a:pPr marL="685800" indent="-685800">
              <a:buFont typeface="Arial" pitchFamily="34" charset="0"/>
              <a:buChar char="•"/>
            </a:pPr>
            <a:r>
              <a:rPr lang="fr-FR"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C’est </a:t>
            </a:r>
            <a:r>
              <a:rPr lang="fr-FR" sz="36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un jour consacré à la famille </a:t>
            </a:r>
            <a:endParaRPr lang="es-ES" sz="3600" b="1" spc="50" dirty="0" smtClean="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914527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55576" y="1880828"/>
            <a:ext cx="7524836"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Comment est-il possible d’observer </a:t>
            </a:r>
            <a:endPar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r>
              <a:rPr lang="fr-FR"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ce </a:t>
            </a:r>
            <a:r>
              <a:rPr lang="fr-F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saint jour dans un monde qui est si confus ?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16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21" y="497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376772"/>
            <a:ext cx="558062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Je puis tout par celui qui me fortifie. »</a:t>
            </a:r>
          </a:p>
        </p:txBody>
      </p:sp>
      <p:sp>
        <p:nvSpPr>
          <p:cNvPr id="4" name="3 Rectángulo"/>
          <p:cNvSpPr/>
          <p:nvPr/>
        </p:nvSpPr>
        <p:spPr>
          <a:xfrm>
            <a:off x="179512" y="332656"/>
            <a:ext cx="2829621"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Philippiens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r>
              <a:rPr lang="en-US" sz="2800" b="1" dirty="0" smtClean="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4 : 13</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2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7000"/>
                                        <p:tgtEl>
                                          <p:spTgt spid="12290"/>
                                        </p:tgtEl>
                                      </p:cBhvr>
                                    </p:animEffect>
                                  </p:childTnLst>
                                </p:cTn>
                              </p:par>
                            </p:childTnLst>
                          </p:cTn>
                        </p:par>
                        <p:par>
                          <p:cTn id="14" fill="hold">
                            <p:stCondLst>
                              <p:cond delay="7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3\Tema 13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59632" y="1484784"/>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Seigneur, de pouvoir adorer dans </a:t>
            </a:r>
            <a:r>
              <a:rPr lang="es-ES" sz="60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votre</a:t>
            </a:r>
            <a:r>
              <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6000" b="1" spc="50" dirty="0" err="1"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journée</a:t>
            </a:r>
            <a:r>
              <a:rPr lang="es-ES" sz="6000" b="1" spc="50" dirty="0"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 </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3\adoracion al 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1449" cy="686712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536" y="5949280"/>
            <a:ext cx="9577064" cy="684275"/>
          </a:xfrm>
          <a:prstGeom prst="rect">
            <a:avLst/>
          </a:prstGeom>
          <a:gradFill>
            <a:gsLst>
              <a:gs pos="0">
                <a:srgbClr val="C00000">
                  <a:alpha val="76000"/>
                </a:srgbClr>
              </a:gs>
              <a:gs pos="80000">
                <a:srgbClr val="FF0000">
                  <a:lumMod val="87000"/>
                  <a:lumOff val="13000"/>
                  <a:alpha val="62000"/>
                </a:srgbClr>
              </a:gs>
              <a:gs pos="100000">
                <a:srgbClr val="C000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91980" y="224644"/>
            <a:ext cx="4572508" cy="6525344"/>
          </a:xfrm>
          <a:prstGeom prst="rect">
            <a:avLst/>
          </a:prstGeom>
          <a:gradFill>
            <a:gsLst>
              <a:gs pos="0">
                <a:srgbClr val="E6DCAC">
                  <a:alpha val="47000"/>
                </a:srgbClr>
              </a:gs>
              <a:gs pos="12000">
                <a:srgbClr val="E6D78A">
                  <a:alpha val="50000"/>
                </a:srgbClr>
              </a:gs>
              <a:gs pos="30000">
                <a:srgbClr val="C7AC4C">
                  <a:alpha val="48000"/>
                </a:srgbClr>
              </a:gs>
              <a:gs pos="45000">
                <a:srgbClr val="E6D78A">
                  <a:alpha val="45000"/>
                </a:srgbClr>
              </a:gs>
              <a:gs pos="77000">
                <a:srgbClr val="C7AC4C">
                  <a:alpha val="46000"/>
                </a:srgbClr>
              </a:gs>
              <a:gs pos="100000">
                <a:srgbClr val="E6DCAC">
                  <a:alpha val="82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lgn="r">
              <a:spcBef>
                <a:spcPts val="1200"/>
              </a:spcBef>
            </a:pPr>
            <a:r>
              <a:rPr lang="es-ES" sz="3200" b="1" dirty="0" err="1">
                <a:solidFill>
                  <a:srgbClr val="002060"/>
                </a:solidFill>
                <a:effectLst>
                  <a:outerShdw blurRad="50800" dist="38100" dir="2700000" algn="tl" rotWithShape="0">
                    <a:prstClr val="black">
                      <a:alpha val="40000"/>
                    </a:prstClr>
                  </a:outerShdw>
                </a:effectLst>
                <a:latin typeface="Myriad Pro" pitchFamily="34" charset="0"/>
              </a:rPr>
              <a:t>Notre</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002060"/>
                </a:solidFill>
                <a:effectLst>
                  <a:outerShdw blurRad="50800" dist="38100" dir="2700000" algn="tl" rotWithShape="0">
                    <a:prstClr val="black">
                      <a:alpha val="40000"/>
                    </a:prstClr>
                  </a:outerShdw>
                </a:effectLst>
                <a:latin typeface="Myriad Pro" pitchFamily="34" charset="0"/>
              </a:rPr>
              <a:t>prochain</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002060"/>
                </a:solidFill>
                <a:effectLst>
                  <a:outerShdw blurRad="50800" dist="38100" dir="2700000" algn="tl" rotWithShape="0">
                    <a:prstClr val="black">
                      <a:alpha val="40000"/>
                    </a:prstClr>
                  </a:outerShdw>
                </a:effectLst>
                <a:latin typeface="Myriad Pro" pitchFamily="34" charset="0"/>
              </a:rPr>
              <a:t>thème</a:t>
            </a:r>
            <a:r>
              <a:rPr lang="es-ES" sz="3200" b="1" dirty="0" smtClean="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a:solidFill>
                  <a:prstClr val="black"/>
                </a:solidFill>
                <a:effectLst>
                  <a:outerShdw blurRad="50800" dist="38100" dir="2700000" algn="tl" rotWithShape="0">
                    <a:prstClr val="black">
                      <a:alpha val="40000"/>
                    </a:prstClr>
                  </a:outerShdw>
                </a:effectLst>
                <a:latin typeface="Myriad Pro" pitchFamily="34" charset="0"/>
              </a:rPr>
              <a:t/>
            </a:r>
            <a:br>
              <a:rPr lang="es-ES" sz="3200" b="1" dirty="0">
                <a:solidFill>
                  <a:prstClr val="black"/>
                </a:solidFill>
                <a:effectLst>
                  <a:outerShdw blurRad="50800" dist="38100" dir="2700000" algn="tl" rotWithShape="0">
                    <a:prstClr val="black">
                      <a:alpha val="40000"/>
                    </a:prstClr>
                  </a:outerShdw>
                </a:effectLst>
                <a:latin typeface="Myriad Pro" pitchFamily="34" charset="0"/>
              </a:rPr>
            </a:br>
            <a:r>
              <a:rPr lang="fr-FR" sz="3200" b="1" i="1" dirty="0">
                <a:solidFill>
                  <a:srgbClr val="452B17"/>
                </a:solidFill>
                <a:effectLst>
                  <a:outerShdw blurRad="50800" dist="38100" dir="2700000" algn="tl" rotWithShape="0">
                    <a:prstClr val="black">
                      <a:alpha val="40000"/>
                    </a:prstClr>
                  </a:outerShdw>
                </a:effectLst>
                <a:latin typeface="Myriad Pro" pitchFamily="34" charset="0"/>
              </a:rPr>
              <a:t>« La pire </a:t>
            </a:r>
            <a:r>
              <a:rPr lang="fr-FR" sz="3200" b="1" i="1">
                <a:solidFill>
                  <a:srgbClr val="452B17"/>
                </a:solidFill>
                <a:effectLst>
                  <a:outerShdw blurRad="50800" dist="38100" dir="2700000" algn="tl" rotWithShape="0">
                    <a:prstClr val="black">
                      <a:alpha val="40000"/>
                    </a:prstClr>
                  </a:outerShdw>
                </a:effectLst>
                <a:latin typeface="Myriad Pro" pitchFamily="34" charset="0"/>
              </a:rPr>
              <a:t>contrefaçon </a:t>
            </a:r>
            <a:r>
              <a:rPr lang="fr-FR" sz="3200" b="1" i="1" smtClean="0">
                <a:solidFill>
                  <a:srgbClr val="452B17"/>
                </a:solidFill>
                <a:effectLst>
                  <a:outerShdw blurRad="50800" dist="38100" dir="2700000" algn="tl" rotWithShape="0">
                    <a:prstClr val="black">
                      <a:alpha val="40000"/>
                    </a:prstClr>
                  </a:outerShdw>
                </a:effectLst>
                <a:latin typeface="Myriad Pro" pitchFamily="34" charset="0"/>
              </a:rPr>
              <a:t/>
            </a:r>
            <a:br>
              <a:rPr lang="fr-FR" sz="3200" b="1" i="1" smtClean="0">
                <a:solidFill>
                  <a:srgbClr val="452B17"/>
                </a:solidFill>
                <a:effectLst>
                  <a:outerShdw blurRad="50800" dist="38100" dir="2700000" algn="tl" rotWithShape="0">
                    <a:prstClr val="black">
                      <a:alpha val="40000"/>
                    </a:prstClr>
                  </a:outerShdw>
                </a:effectLst>
                <a:latin typeface="Myriad Pro" pitchFamily="34" charset="0"/>
              </a:rPr>
            </a:br>
            <a:r>
              <a:rPr lang="fr-FR" sz="3200" b="1" i="1" smtClean="0">
                <a:solidFill>
                  <a:srgbClr val="452B17"/>
                </a:solidFill>
                <a:effectLst>
                  <a:outerShdw blurRad="50800" dist="38100" dir="2700000" algn="tl" rotWithShape="0">
                    <a:prstClr val="black">
                      <a:alpha val="40000"/>
                    </a:prstClr>
                  </a:outerShdw>
                </a:effectLst>
                <a:latin typeface="Myriad Pro" pitchFamily="34" charset="0"/>
              </a:rPr>
              <a:t>de </a:t>
            </a:r>
            <a:r>
              <a:rPr lang="fr-FR" sz="3200" b="1" i="1" dirty="0">
                <a:solidFill>
                  <a:srgbClr val="452B17"/>
                </a:solidFill>
                <a:effectLst>
                  <a:outerShdw blurRad="50800" dist="38100" dir="2700000" algn="tl" rotWithShape="0">
                    <a:prstClr val="black">
                      <a:alpha val="40000"/>
                    </a:prstClr>
                  </a:outerShdw>
                </a:effectLst>
                <a:latin typeface="Myriad Pro" pitchFamily="34" charset="0"/>
              </a:rPr>
              <a:t>l’histoire » </a:t>
            </a:r>
            <a:endParaRPr lang="fr-FR" sz="3200" b="1" i="1" dirty="0" smtClean="0">
              <a:solidFill>
                <a:srgbClr val="452B17"/>
              </a:solidFill>
              <a:effectLst>
                <a:outerShdw blurRad="50800" dist="38100" dir="2700000" algn="tl" rotWithShape="0">
                  <a:prstClr val="black">
                    <a:alpha val="40000"/>
                  </a:prstClr>
                </a:outerShdw>
              </a:effectLst>
              <a:latin typeface="Myriad Pro" pitchFamily="34" charset="0"/>
            </a:endParaRPr>
          </a:p>
          <a:p>
            <a:pPr lvl="0" algn="r">
              <a:spcBef>
                <a:spcPts val="1200"/>
              </a:spcBef>
            </a:pPr>
            <a:r>
              <a:rPr lang="fr-FR" sz="2800" dirty="0">
                <a:ln w="18415" cmpd="sng">
                  <a:solidFill>
                    <a:prstClr val="white"/>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La pire contrefaçon dans l’histoire sera démasquée, et nous verrons que l’adoration du soleil existe encore aujourd’hui.</a:t>
            </a:r>
          </a:p>
          <a:p>
            <a:pPr algn="r">
              <a:spcBef>
                <a:spcPts val="1200"/>
              </a:spcBef>
            </a:pPr>
            <a:r>
              <a:rPr lang="fr-FR" sz="2800" b="1" dirty="0">
                <a:solidFill>
                  <a:srgbClr val="452B17"/>
                </a:solidFill>
                <a:effectLst>
                  <a:outerShdw blurRad="50800" dist="38100" dir="2700000" algn="tl" rotWithShape="0">
                    <a:prstClr val="black">
                      <a:alpha val="40000"/>
                    </a:prstClr>
                  </a:outerShdw>
                </a:effectLst>
                <a:latin typeface="Myriad Pro" pitchFamily="34" charset="0"/>
              </a:rPr>
              <a:t>Nous répondrons à plusieurs questions qui  vous préoccupent</a:t>
            </a:r>
            <a:endParaRPr lang="es-ES" sz="2800" dirty="0">
              <a:ln w="18415" cmpd="sng">
                <a:solidFill>
                  <a:prstClr val="white"/>
                </a:solidFill>
                <a:prstDash val="solid"/>
              </a:ln>
              <a:solidFill>
                <a:srgbClr val="452B17"/>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endParaRPr>
          </a:p>
        </p:txBody>
      </p:sp>
    </p:spTree>
    <p:extLst>
      <p:ext uri="{BB962C8B-B14F-4D97-AF65-F5344CB8AC3E}">
        <p14:creationId xmlns:p14="http://schemas.microsoft.com/office/powerpoint/2010/main" val="104743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942" grpId="0"/>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846143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golondr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376772"/>
            <a:ext cx="5184576"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L’INSTINCT DES ANIMAUX</a:t>
            </a:r>
            <a:endParaRPr lang="es-ES" sz="48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508" y="533313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L’hirondelle de mer, un oiseau de l’Arctique, migre chaque année à une distance de 35.400 km</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3401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pal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L’INSTINCT DES ANIMAUX</a:t>
            </a:r>
          </a:p>
        </p:txBody>
      </p:sp>
      <p:sp>
        <p:nvSpPr>
          <p:cNvPr id="6" name="Rectangle 3"/>
          <p:cNvSpPr>
            <a:spLocks noChangeArrowheads="1"/>
          </p:cNvSpPr>
          <p:nvPr/>
        </p:nvSpPr>
        <p:spPr bwMode="auto">
          <a:xfrm>
            <a:off x="-182778" y="2528900"/>
            <a:ext cx="4142710" cy="133623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Pigeons</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voyageurs</a:t>
            </a:r>
            <a:endPar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algn="ctr"/>
            <a:r>
              <a:rPr lang="es-E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 km.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en une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seule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journée</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74074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0334&quot;&gt;&lt;object type=&quot;3&quot; unique_id=&quot;10336&quot;&gt;&lt;property id=&quot;20148&quot; value=&quot;5&quot;/&gt;&lt;property id=&quot;20300&quot; value=&quot;Diapositiva 2&quot;/&gt;&lt;property id=&quot;20307&quot; value=&quot;316&quot;/&gt;&lt;/object&gt;&lt;object type=&quot;3&quot; unique_id=&quot;10337&quot;&gt;&lt;property id=&quot;20148&quot; value=&quot;5&quot;/&gt;&lt;property id=&quot;20300&quot; value=&quot;Diapositiva 3&quot;/&gt;&lt;property id=&quot;20307&quot; value=&quot;319&quot;/&gt;&lt;/object&gt;&lt;object type=&quot;3&quot; unique_id=&quot;10338&quot;&gt;&lt;property id=&quot;20148&quot; value=&quot;5&quot;/&gt;&lt;property id=&quot;20300&quot; value=&quot;Diapositiva 4&quot;/&gt;&lt;property id=&quot;20307&quot; value=&quot;439&quot;/&gt;&lt;/object&gt;&lt;object type=&quot;3&quot; unique_id=&quot;10339&quot;&gt;&lt;property id=&quot;20148&quot; value=&quot;5&quot;/&gt;&lt;property id=&quot;20300&quot; value=&quot;Diapositiva 5&quot;/&gt;&lt;property id=&quot;20307&quot; value=&quot;441&quot;/&gt;&lt;/object&gt;&lt;object type=&quot;3&quot; unique_id=&quot;10340&quot;&gt;&lt;property id=&quot;20148&quot; value=&quot;5&quot;/&gt;&lt;property id=&quot;20300&quot; value=&quot;Diapositiva 6&quot;/&gt;&lt;property id=&quot;20307&quot; value=&quot;442&quot;/&gt;&lt;/object&gt;&lt;object type=&quot;3&quot; unique_id=&quot;10341&quot;&gt;&lt;property id=&quot;20148&quot; value=&quot;5&quot;/&gt;&lt;property id=&quot;20300&quot; value=&quot;Diapositiva 7&quot;/&gt;&lt;property id=&quot;20307&quot; value=&quot;443&quot;/&gt;&lt;/object&gt;&lt;object type=&quot;3&quot; unique_id=&quot;10342&quot;&gt;&lt;property id=&quot;20148&quot; value=&quot;5&quot;/&gt;&lt;property id=&quot;20300&quot; value=&quot;Diapositiva 8&quot;/&gt;&lt;property id=&quot;20307&quot; value=&quot;444&quot;/&gt;&lt;/object&gt;&lt;object type=&quot;3&quot; unique_id=&quot;10343&quot;&gt;&lt;property id=&quot;20148&quot; value=&quot;5&quot;/&gt;&lt;property id=&quot;20300&quot; value=&quot;Diapositiva 9&quot;/&gt;&lt;property id=&quot;20307&quot; value=&quot;445&quot;/&gt;&lt;/object&gt;&lt;object type=&quot;3&quot; unique_id=&quot;10344&quot;&gt;&lt;property id=&quot;20148&quot; value=&quot;5&quot;/&gt;&lt;property id=&quot;20300&quot; value=&quot;Diapositiva 10&quot;/&gt;&lt;property id=&quot;20307&quot; value=&quot;446&quot;/&gt;&lt;/object&gt;&lt;object type=&quot;3&quot; unique_id=&quot;10345&quot;&gt;&lt;property id=&quot;20148&quot; value=&quot;5&quot;/&gt;&lt;property id=&quot;20300&quot; value=&quot;Diapositiva 11&quot;/&gt;&lt;property id=&quot;20307&quot; value=&quot;447&quot;/&gt;&lt;/object&gt;&lt;object type=&quot;3&quot; unique_id=&quot;10346&quot;&gt;&lt;property id=&quot;20148&quot; value=&quot;5&quot;/&gt;&lt;property id=&quot;20300&quot; value=&quot;Diapositiva 12&quot;/&gt;&lt;property id=&quot;20307&quot; value=&quot;449&quot;/&gt;&lt;/object&gt;&lt;object type=&quot;3&quot; unique_id=&quot;10347&quot;&gt;&lt;property id=&quot;20148&quot; value=&quot;5&quot;/&gt;&lt;property id=&quot;20300&quot; value=&quot;Diapositiva 13&quot;/&gt;&lt;property id=&quot;20307&quot; value=&quot;450&quot;/&gt;&lt;/object&gt;&lt;object type=&quot;3&quot; unique_id=&quot;10348&quot;&gt;&lt;property id=&quot;20148&quot; value=&quot;5&quot;/&gt;&lt;property id=&quot;20300&quot; value=&quot;Diapositiva 14&quot;/&gt;&lt;property id=&quot;20307&quot; value=&quot;451&quot;/&gt;&lt;/object&gt;&lt;object type=&quot;3&quot; unique_id=&quot;10349&quot;&gt;&lt;property id=&quot;20148&quot; value=&quot;5&quot;/&gt;&lt;property id=&quot;20300&quot; value=&quot;Diapositiva 15&quot;/&gt;&lt;property id=&quot;20307&quot; value=&quot;440&quot;/&gt;&lt;/object&gt;&lt;object type=&quot;3&quot; unique_id=&quot;10350&quot;&gt;&lt;property id=&quot;20148&quot; value=&quot;5&quot;/&gt;&lt;property id=&quot;20300&quot; value=&quot;Diapositiva 16&quot;/&gt;&lt;property id=&quot;20307&quot; value=&quot;452&quot;/&gt;&lt;/object&gt;&lt;object type=&quot;3&quot; unique_id=&quot;10351&quot;&gt;&lt;property id=&quot;20148&quot; value=&quot;5&quot;/&gt;&lt;property id=&quot;20300&quot; value=&quot;Diapositiva 17&quot;/&gt;&lt;property id=&quot;20307&quot; value=&quot;455&quot;/&gt;&lt;/object&gt;&lt;object type=&quot;3&quot; unique_id=&quot;10352&quot;&gt;&lt;property id=&quot;20148&quot; value=&quot;5&quot;/&gt;&lt;property id=&quot;20300&quot; value=&quot;Diapositiva 18&quot;/&gt;&lt;property id=&quot;20307&quot; value=&quot;456&quot;/&gt;&lt;/object&gt;&lt;object type=&quot;3&quot; unique_id=&quot;10353&quot;&gt;&lt;property id=&quot;20148&quot; value=&quot;5&quot;/&gt;&lt;property id=&quot;20300&quot; value=&quot;Diapositiva 24&quot;/&gt;&lt;property id=&quot;20307&quot; value=&quot;457&quot;/&gt;&lt;/object&gt;&lt;object type=&quot;3&quot; unique_id=&quot;10354&quot;&gt;&lt;property id=&quot;20148&quot; value=&quot;5&quot;/&gt;&lt;property id=&quot;20300&quot; value=&quot;Diapositiva 25&quot;/&gt;&lt;property id=&quot;20307&quot; value=&quot;458&quot;/&gt;&lt;/object&gt;&lt;object type=&quot;3&quot; unique_id=&quot;10355&quot;&gt;&lt;property id=&quot;20148&quot; value=&quot;5&quot;/&gt;&lt;property id=&quot;20300&quot; value=&quot;Diapositiva 26&quot;/&gt;&lt;property id=&quot;20307&quot; value=&quot;459&quot;/&gt;&lt;/object&gt;&lt;object type=&quot;3&quot; unique_id=&quot;10356&quot;&gt;&lt;property id=&quot;20148&quot; value=&quot;5&quot;/&gt;&lt;property id=&quot;20300&quot; value=&quot;Diapositiva 27&quot;/&gt;&lt;property id=&quot;20307&quot; value=&quot;460&quot;/&gt;&lt;/object&gt;&lt;object type=&quot;3&quot; unique_id=&quot;10357&quot;&gt;&lt;property id=&quot;20148&quot; value=&quot;5&quot;/&gt;&lt;property id=&quot;20300&quot; value=&quot;Diapositiva 28&quot;/&gt;&lt;property id=&quot;20307&quot; value=&quot;461&quot;/&gt;&lt;/object&gt;&lt;object type=&quot;3&quot; unique_id=&quot;10358&quot;&gt;&lt;property id=&quot;20148&quot; value=&quot;5&quot;/&gt;&lt;property id=&quot;20300&quot; value=&quot;Diapositiva 29&quot;/&gt;&lt;property id=&quot;20307&quot; value=&quot;462&quot;/&gt;&lt;/object&gt;&lt;object type=&quot;3&quot; unique_id=&quot;10359&quot;&gt;&lt;property id=&quot;20148&quot; value=&quot;5&quot;/&gt;&lt;property id=&quot;20300&quot; value=&quot;Diapositiva 30&quot;/&gt;&lt;property id=&quot;20307&quot; value=&quot;463&quot;/&gt;&lt;/object&gt;&lt;object type=&quot;3&quot; unique_id=&quot;10360&quot;&gt;&lt;property id=&quot;20148&quot; value=&quot;5&quot;/&gt;&lt;property id=&quot;20300&quot; value=&quot;Diapositiva 31&quot;/&gt;&lt;property id=&quot;20307&quot; value=&quot;464&quot;/&gt;&lt;/object&gt;&lt;object type=&quot;3&quot; unique_id=&quot;10361&quot;&gt;&lt;property id=&quot;20148&quot; value=&quot;5&quot;/&gt;&lt;property id=&quot;20300&quot; value=&quot;Diapositiva 32&quot;/&gt;&lt;property id=&quot;20307&quot; value=&quot;465&quot;/&gt;&lt;/object&gt;&lt;object type=&quot;3&quot; unique_id=&quot;10362&quot;&gt;&lt;property id=&quot;20148&quot; value=&quot;5&quot;/&gt;&lt;property id=&quot;20300&quot; value=&quot;Diapositiva 33&quot;/&gt;&lt;property id=&quot;20307&quot; value=&quot;466&quot;/&gt;&lt;/object&gt;&lt;object type=&quot;3&quot; unique_id=&quot;10363&quot;&gt;&lt;property id=&quot;20148&quot; value=&quot;5&quot;/&gt;&lt;property id=&quot;20300&quot; value=&quot;Diapositiva 34&quot;/&gt;&lt;property id=&quot;20307&quot; value=&quot;467&quot;/&gt;&lt;/object&gt;&lt;object type=&quot;3&quot; unique_id=&quot;10364&quot;&gt;&lt;property id=&quot;20148&quot; value=&quot;5&quot;/&gt;&lt;property id=&quot;20300&quot; value=&quot;Diapositiva 35&quot;/&gt;&lt;property id=&quot;20307&quot; value=&quot;468&quot;/&gt;&lt;/object&gt;&lt;object type=&quot;3&quot; unique_id=&quot;10365&quot;&gt;&lt;property id=&quot;20148&quot; value=&quot;5&quot;/&gt;&lt;property id=&quot;20300&quot; value=&quot;Diapositiva 36&quot;/&gt;&lt;property id=&quot;20307&quot; value=&quot;469&quot;/&gt;&lt;/object&gt;&lt;object type=&quot;3&quot; unique_id=&quot;10366&quot;&gt;&lt;property id=&quot;20148&quot; value=&quot;5&quot;/&gt;&lt;property id=&quot;20300&quot; value=&quot;Diapositiva 43&quot;/&gt;&lt;property id=&quot;20307&quot; value=&quot;470&quot;/&gt;&lt;/object&gt;&lt;object type=&quot;3&quot; unique_id=&quot;10367&quot;&gt;&lt;property id=&quot;20148&quot; value=&quot;5&quot;/&gt;&lt;property id=&quot;20300&quot; value=&quot;Diapositiva 44&quot;/&gt;&lt;property id=&quot;20307&quot; value=&quot;471&quot;/&gt;&lt;/object&gt;&lt;object type=&quot;3&quot; unique_id=&quot;10368&quot;&gt;&lt;property id=&quot;20148&quot; value=&quot;5&quot;/&gt;&lt;property id=&quot;20300&quot; value=&quot;Diapositiva 45&quot;/&gt;&lt;property id=&quot;20307&quot; value=&quot;472&quot;/&gt;&lt;/object&gt;&lt;object type=&quot;3&quot; unique_id=&quot;10369&quot;&gt;&lt;property id=&quot;20148&quot; value=&quot;5&quot;/&gt;&lt;property id=&quot;20300&quot; value=&quot;Diapositiva 46&quot;/&gt;&lt;property id=&quot;20307&quot; value=&quot;473&quot;/&gt;&lt;/object&gt;&lt;object type=&quot;3&quot; unique_id=&quot;10370&quot;&gt;&lt;property id=&quot;20148&quot; value=&quot;5&quot;/&gt;&lt;property id=&quot;20300&quot; value=&quot;Diapositiva 49&quot;/&gt;&lt;property id=&quot;20307&quot; value=&quot;474&quot;/&gt;&lt;/object&gt;&lt;object type=&quot;3&quot; unique_id=&quot;10371&quot;&gt;&lt;property id=&quot;20148&quot; value=&quot;5&quot;/&gt;&lt;property id=&quot;20300&quot; value=&quot;Diapositiva 50&quot;/&gt;&lt;property id=&quot;20307&quot; value=&quot;475&quot;/&gt;&lt;/object&gt;&lt;object type=&quot;3&quot; unique_id=&quot;10372&quot;&gt;&lt;property id=&quot;20148&quot; value=&quot;5&quot;/&gt;&lt;property id=&quot;20300&quot; value=&quot;Diapositiva 51&quot;/&gt;&lt;property id=&quot;20307&quot; value=&quot;477&quot;/&gt;&lt;/object&gt;&lt;object type=&quot;3&quot; unique_id=&quot;10373&quot;&gt;&lt;property id=&quot;20148&quot; value=&quot;5&quot;/&gt;&lt;property id=&quot;20300&quot; value=&quot;Diapositiva 52&quot;/&gt;&lt;property id=&quot;20307&quot; value=&quot;476&quot;/&gt;&lt;/object&gt;&lt;object type=&quot;3&quot; unique_id=&quot;10374&quot;&gt;&lt;property id=&quot;20148&quot; value=&quot;5&quot;/&gt;&lt;property id=&quot;20300&quot; value=&quot;Diapositiva 53&quot;/&gt;&lt;property id=&quot;20307&quot; value=&quot;501&quot;/&gt;&lt;/object&gt;&lt;object type=&quot;3&quot; unique_id=&quot;10375&quot;&gt;&lt;property id=&quot;20148&quot; value=&quot;5&quot;/&gt;&lt;property id=&quot;20300&quot; value=&quot;Diapositiva 54&quot;/&gt;&lt;property id=&quot;20307&quot; value=&quot;478&quot;/&gt;&lt;/object&gt;&lt;object type=&quot;3&quot; unique_id=&quot;10376&quot;&gt;&lt;property id=&quot;20148&quot; value=&quot;5&quot;/&gt;&lt;property id=&quot;20300&quot; value=&quot;Diapositiva 55&quot;/&gt;&lt;property id=&quot;20307&quot; value=&quot;479&quot;/&gt;&lt;/object&gt;&lt;object type=&quot;3&quot; unique_id=&quot;10377&quot;&gt;&lt;property id=&quot;20148&quot; value=&quot;5&quot;/&gt;&lt;property id=&quot;20300&quot; value=&quot;Diapositiva 56&quot;/&gt;&lt;property id=&quot;20307&quot; value=&quot;480&quot;/&gt;&lt;/object&gt;&lt;object type=&quot;3&quot; unique_id=&quot;10378&quot;&gt;&lt;property id=&quot;20148&quot; value=&quot;5&quot;/&gt;&lt;property id=&quot;20300&quot; value=&quot;Diapositiva 57&quot;/&gt;&lt;property id=&quot;20307&quot; value=&quot;481&quot;/&gt;&lt;/object&gt;&lt;object type=&quot;3&quot; unique_id=&quot;10379&quot;&gt;&lt;property id=&quot;20148&quot; value=&quot;5&quot;/&gt;&lt;property id=&quot;20300&quot; value=&quot;Diapositiva 58&quot;/&gt;&lt;property id=&quot;20307&quot; value=&quot;482&quot;/&gt;&lt;/object&gt;&lt;object type=&quot;3&quot; unique_id=&quot;10380&quot;&gt;&lt;property id=&quot;20148&quot; value=&quot;5&quot;/&gt;&lt;property id=&quot;20300&quot; value=&quot;Diapositiva 59&quot;/&gt;&lt;property id=&quot;20307&quot; value=&quot;502&quot;/&gt;&lt;/object&gt;&lt;object type=&quot;3&quot; unique_id=&quot;10381&quot;&gt;&lt;property id=&quot;20148&quot; value=&quot;5&quot;/&gt;&lt;property id=&quot;20300&quot; value=&quot;Diapositiva 60&quot;/&gt;&lt;property id=&quot;20307&quot; value=&quot;483&quot;/&gt;&lt;/object&gt;&lt;object type=&quot;3&quot; unique_id=&quot;10382&quot;&gt;&lt;property id=&quot;20148&quot; value=&quot;5&quot;/&gt;&lt;property id=&quot;20300&quot; value=&quot;Diapositiva 61&quot;/&gt;&lt;property id=&quot;20307&quot; value=&quot;484&quot;/&gt;&lt;/object&gt;&lt;object type=&quot;3&quot; unique_id=&quot;10383&quot;&gt;&lt;property id=&quot;20148&quot; value=&quot;5&quot;/&gt;&lt;property id=&quot;20300&quot; value=&quot;Diapositiva 62&quot;/&gt;&lt;property id=&quot;20307&quot; value=&quot;485&quot;/&gt;&lt;/object&gt;&lt;object type=&quot;3&quot; unique_id=&quot;10384&quot;&gt;&lt;property id=&quot;20148&quot; value=&quot;5&quot;/&gt;&lt;property id=&quot;20300&quot; value=&quot;Diapositiva 63&quot;/&gt;&lt;property id=&quot;20307&quot; value=&quot;486&quot;/&gt;&lt;/object&gt;&lt;object type=&quot;3&quot; unique_id=&quot;10385&quot;&gt;&lt;property id=&quot;20148&quot; value=&quot;5&quot;/&gt;&lt;property id=&quot;20300&quot; value=&quot;Diapositiva 64&quot;/&gt;&lt;property id=&quot;20307&quot; value=&quot;487&quot;/&gt;&lt;/object&gt;&lt;object type=&quot;3&quot; unique_id=&quot;10386&quot;&gt;&lt;property id=&quot;20148&quot; value=&quot;5&quot;/&gt;&lt;property id=&quot;20300&quot; value=&quot;Diapositiva 65&quot;/&gt;&lt;property id=&quot;20307&quot; value=&quot;488&quot;/&gt;&lt;/object&gt;&lt;object type=&quot;3&quot; unique_id=&quot;10387&quot;&gt;&lt;property id=&quot;20148&quot; value=&quot;5&quot;/&gt;&lt;property id=&quot;20300&quot; value=&quot;Diapositiva 66&quot;/&gt;&lt;property id=&quot;20307&quot; value=&quot;489&quot;/&gt;&lt;/object&gt;&lt;object type=&quot;3&quot; unique_id=&quot;10388&quot;&gt;&lt;property id=&quot;20148&quot; value=&quot;5&quot;/&gt;&lt;property id=&quot;20300&quot; value=&quot;Diapositiva 67&quot;/&gt;&lt;property id=&quot;20307&quot; value=&quot;491&quot;/&gt;&lt;/object&gt;&lt;object type=&quot;3&quot; unique_id=&quot;10389&quot;&gt;&lt;property id=&quot;20148&quot; value=&quot;5&quot;/&gt;&lt;property id=&quot;20300&quot; value=&quot;Diapositiva 68&quot;/&gt;&lt;property id=&quot;20307&quot; value=&quot;490&quot;/&gt;&lt;/object&gt;&lt;object type=&quot;3&quot; unique_id=&quot;10390&quot;&gt;&lt;property id=&quot;20148&quot; value=&quot;5&quot;/&gt;&lt;property id=&quot;20300&quot; value=&quot;Diapositiva 69&quot;/&gt;&lt;property id=&quot;20307&quot; value=&quot;492&quot;/&gt;&lt;/object&gt;&lt;object type=&quot;3&quot; unique_id=&quot;10391&quot;&gt;&lt;property id=&quot;20148&quot; value=&quot;5&quot;/&gt;&lt;property id=&quot;20300&quot; value=&quot;Diapositiva 70&quot;/&gt;&lt;property id=&quot;20307&quot; value=&quot;493&quot;/&gt;&lt;/object&gt;&lt;object type=&quot;3&quot; unique_id=&quot;10392&quot;&gt;&lt;property id=&quot;20148&quot; value=&quot;5&quot;/&gt;&lt;property id=&quot;20300&quot; value=&quot;Diapositiva 71&quot;/&gt;&lt;property id=&quot;20307&quot; value=&quot;494&quot;/&gt;&lt;/object&gt;&lt;object type=&quot;3&quot; unique_id=&quot;10393&quot;&gt;&lt;property id=&quot;20148&quot; value=&quot;5&quot;/&gt;&lt;property id=&quot;20300&quot; value=&quot;Diapositiva 72&quot;/&gt;&lt;property id=&quot;20307&quot; value=&quot;498&quot;/&gt;&lt;/object&gt;&lt;object type=&quot;3&quot; unique_id=&quot;10394&quot;&gt;&lt;property id=&quot;20148&quot; value=&quot;5&quot;/&gt;&lt;property id=&quot;20300&quot; value=&quot;Diapositiva 73&quot;/&gt;&lt;property id=&quot;20307&quot; value=&quot;500&quot;/&gt;&lt;/object&gt;&lt;object type=&quot;3&quot; unique_id=&quot;10395&quot;&gt;&lt;property id=&quot;20148&quot; value=&quot;5&quot;/&gt;&lt;property id=&quot;20300&quot; value=&quot;Diapositiva 74&quot;/&gt;&lt;property id=&quot;20307&quot; value=&quot;453&quot;/&gt;&lt;/object&gt;&lt;object type=&quot;3&quot; unique_id=&quot;10396&quot;&gt;&lt;property id=&quot;20148&quot; value=&quot;5&quot;/&gt;&lt;property id=&quot;20300&quot; value=&quot;Diapositiva 75&quot;/&gt;&lt;property id=&quot;20307&quot; value=&quot;495&quot;/&gt;&lt;/object&gt;&lt;object type=&quot;3&quot; unique_id=&quot;10397&quot;&gt;&lt;property id=&quot;20148&quot; value=&quot;5&quot;/&gt;&lt;property id=&quot;20300&quot; value=&quot;Diapositiva 76&quot;/&gt;&lt;property id=&quot;20307&quot; value=&quot;496&quot;/&gt;&lt;/object&gt;&lt;object type=&quot;3&quot; unique_id=&quot;10398&quot;&gt;&lt;property id=&quot;20148&quot; value=&quot;5&quot;/&gt;&lt;property id=&quot;20300&quot; value=&quot;Diapositiva 77&quot;/&gt;&lt;property id=&quot;20307&quot; value=&quot;497&quot;/&gt;&lt;/object&gt;&lt;object type=&quot;3&quot; unique_id=&quot;10399&quot;&gt;&lt;property id=&quot;20148&quot; value=&quot;5&quot;/&gt;&lt;property id=&quot;20300&quot; value=&quot;Diapositiva 78&quot;/&gt;&lt;property id=&quot;20307&quot; value=&quot;318&quot;/&gt;&lt;/object&gt;&lt;object type=&quot;3&quot; unique_id=&quot;12034&quot;&gt;&lt;property id=&quot;20148&quot; value=&quot;5&quot;/&gt;&lt;property id=&quot;20300&quot; value=&quot;Diapositiva 19&quot;/&gt;&lt;property id=&quot;20307&quot; value=&quot;505&quot;/&gt;&lt;/object&gt;&lt;object type=&quot;3&quot; unique_id=&quot;12035&quot;&gt;&lt;property id=&quot;20148&quot; value=&quot;5&quot;/&gt;&lt;property id=&quot;20300&quot; value=&quot;Diapositiva 20&quot;/&gt;&lt;property id=&quot;20307&quot; value=&quot;506&quot;/&gt;&lt;/object&gt;&lt;object type=&quot;3&quot; unique_id=&quot;12036&quot;&gt;&lt;property id=&quot;20148&quot; value=&quot;5&quot;/&gt;&lt;property id=&quot;20300&quot; value=&quot;Diapositiva 21&quot;/&gt;&lt;property id=&quot;20307&quot; value=&quot;507&quot;/&gt;&lt;/object&gt;&lt;object type=&quot;3&quot; unique_id=&quot;12037&quot;&gt;&lt;property id=&quot;20148&quot; value=&quot;5&quot;/&gt;&lt;property id=&quot;20300&quot; value=&quot;Diapositiva 22&quot;/&gt;&lt;property id=&quot;20307&quot; value=&quot;508&quot;/&gt;&lt;/object&gt;&lt;object type=&quot;3&quot; unique_id=&quot;12038&quot;&gt;&lt;property id=&quot;20148&quot; value=&quot;5&quot;/&gt;&lt;property id=&quot;20300&quot; value=&quot;Diapositiva 23&quot;/&gt;&lt;property id=&quot;20307&quot; value=&quot;509&quot;/&gt;&lt;/object&gt;&lt;object type=&quot;3&quot; unique_id=&quot;12039&quot;&gt;&lt;property id=&quot;20148&quot; value=&quot;5&quot;/&gt;&lt;property id=&quot;20300&quot; value=&quot;Diapositiva 37&quot;/&gt;&lt;property id=&quot;20307&quot; value=&quot;511&quot;/&gt;&lt;/object&gt;&lt;object type=&quot;3&quot; unique_id=&quot;12040&quot;&gt;&lt;property id=&quot;20148&quot; value=&quot;5&quot;/&gt;&lt;property id=&quot;20300&quot; value=&quot;Diapositiva 38&quot;/&gt;&lt;property id=&quot;20307&quot; value=&quot;512&quot;/&gt;&lt;/object&gt;&lt;object type=&quot;3&quot; unique_id=&quot;12041&quot;&gt;&lt;property id=&quot;20148&quot; value=&quot;5&quot;/&gt;&lt;property id=&quot;20300&quot; value=&quot;Diapositiva 39&quot;/&gt;&lt;property id=&quot;20307&quot; value=&quot;513&quot;/&gt;&lt;/object&gt;&lt;object type=&quot;3&quot; unique_id=&quot;12042&quot;&gt;&lt;property id=&quot;20148&quot; value=&quot;5&quot;/&gt;&lt;property id=&quot;20300&quot; value=&quot;Diapositiva 40&quot;/&gt;&lt;property id=&quot;20307&quot; value=&quot;514&quot;/&gt;&lt;/object&gt;&lt;object type=&quot;3&quot; unique_id=&quot;12043&quot;&gt;&lt;property id=&quot;20148&quot; value=&quot;5&quot;/&gt;&lt;property id=&quot;20300&quot; value=&quot;Diapositiva 41&quot;/&gt;&lt;property id=&quot;20307&quot; value=&quot;515&quot;/&gt;&lt;/object&gt;&lt;object type=&quot;3&quot; unique_id=&quot;12044&quot;&gt;&lt;property id=&quot;20148&quot; value=&quot;5&quot;/&gt;&lt;property id=&quot;20300&quot; value=&quot;Diapositiva 42&quot;/&gt;&lt;property id=&quot;20307&quot; value=&quot;516&quot;/&gt;&lt;/object&gt;&lt;object type=&quot;3&quot; unique_id=&quot;12045&quot;&gt;&lt;property id=&quot;20148&quot; value=&quot;5&quot;/&gt;&lt;property id=&quot;20300&quot; value=&quot;Diapositiva 47&quot;/&gt;&lt;property id=&quot;20307&quot; value=&quot;518&quot;/&gt;&lt;/object&gt;&lt;object type=&quot;3&quot; unique_id=&quot;12291&quot;&gt;&lt;property id=&quot;20148&quot; value=&quot;5&quot;/&gt;&lt;property id=&quot;20300&quot; value=&quot;Diapositiva 48&quot;/&gt;&lt;property id=&quot;20307&quot; value=&quot;519&quot;/&gt;&lt;/object&gt;&lt;object type=&quot;3&quot; unique_id=&quot;12536&quot;&gt;&lt;property id=&quot;20148&quot; value=&quot;5&quot;/&gt;&lt;property id=&quot;20300&quot; value=&quot;Diapositiva 79&quot;/&gt;&lt;property id=&quot;20307&quot; value=&quot;520&quot;/&gt;&lt;/object&gt;&lt;object type=&quot;3&quot; unique_id=&quot;12538&quot;&gt;&lt;property id=&quot;20148&quot; value=&quot;5&quot;/&gt;&lt;property id=&quot;20300&quot; value=&quot;Diapositiva 1&quot;/&gt;&lt;property id=&quot;20307&quot; value=&quot;521&quot;/&gt;&lt;/object&gt;&lt;/object&gt;&lt;object type=&quot;8&quot; unique_id=&quot;104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14219</TotalTime>
  <Words>4974</Words>
  <Application>Microsoft Office PowerPoint</Application>
  <PresentationFormat>Presentación en pantalla (4:3)</PresentationFormat>
  <Paragraphs>587</Paragraphs>
  <Slides>79</Slides>
  <Notes>79</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79</vt:i4>
      </vt:variant>
    </vt:vector>
  </HeadingPairs>
  <TitlesOfParts>
    <vt:vector size="90" baseType="lpstr">
      <vt:lpstr>Verdana</vt:lpstr>
      <vt:lpstr>Myriad Pro</vt:lpstr>
      <vt:lpstr>Trajan Pro</vt:lpstr>
      <vt:lpstr>Vijaya</vt:lpstr>
      <vt:lpstr>Arial Rounded MT Bold</vt:lpstr>
      <vt:lpstr>Calibri</vt:lpstr>
      <vt:lpstr>Arial</vt:lpstr>
      <vt:lpstr>Consolas</vt:lpstr>
      <vt:lpstr>Swis721 LtEx BT</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500</cp:revision>
  <dcterms:created xsi:type="dcterms:W3CDTF">2013-10-02T01:22:09Z</dcterms:created>
  <dcterms:modified xsi:type="dcterms:W3CDTF">2019-06-21T01:31:33Z</dcterms:modified>
</cp:coreProperties>
</file>