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0"/>
  </p:notesMasterIdLst>
  <p:sldIdLst>
    <p:sldId id="562" r:id="rId2"/>
    <p:sldId id="316" r:id="rId3"/>
    <p:sldId id="319" r:id="rId4"/>
    <p:sldId id="499" r:id="rId5"/>
    <p:sldId id="500" r:id="rId6"/>
    <p:sldId id="501" r:id="rId7"/>
    <p:sldId id="502" r:id="rId8"/>
    <p:sldId id="458" r:id="rId9"/>
    <p:sldId id="558" r:id="rId10"/>
    <p:sldId id="560" r:id="rId11"/>
    <p:sldId id="503" r:id="rId12"/>
    <p:sldId id="498" r:id="rId13"/>
    <p:sldId id="504" r:id="rId14"/>
    <p:sldId id="505" r:id="rId15"/>
    <p:sldId id="508" r:id="rId16"/>
    <p:sldId id="506" r:id="rId17"/>
    <p:sldId id="509" r:id="rId18"/>
    <p:sldId id="507" r:id="rId19"/>
    <p:sldId id="510" r:id="rId20"/>
    <p:sldId id="512" r:id="rId21"/>
    <p:sldId id="513" r:id="rId22"/>
    <p:sldId id="514" r:id="rId23"/>
    <p:sldId id="516" r:id="rId24"/>
    <p:sldId id="517" r:id="rId25"/>
    <p:sldId id="518" r:id="rId26"/>
    <p:sldId id="519" r:id="rId27"/>
    <p:sldId id="551" r:id="rId28"/>
    <p:sldId id="563" r:id="rId29"/>
    <p:sldId id="564" r:id="rId30"/>
    <p:sldId id="565" r:id="rId31"/>
    <p:sldId id="520" r:id="rId32"/>
    <p:sldId id="511" r:id="rId33"/>
    <p:sldId id="515" r:id="rId34"/>
    <p:sldId id="521" r:id="rId35"/>
    <p:sldId id="523" r:id="rId36"/>
    <p:sldId id="525" r:id="rId37"/>
    <p:sldId id="526" r:id="rId38"/>
    <p:sldId id="524" r:id="rId39"/>
    <p:sldId id="527" r:id="rId40"/>
    <p:sldId id="528" r:id="rId41"/>
    <p:sldId id="529" r:id="rId42"/>
    <p:sldId id="530" r:id="rId43"/>
    <p:sldId id="531" r:id="rId44"/>
    <p:sldId id="532" r:id="rId45"/>
    <p:sldId id="533" r:id="rId46"/>
    <p:sldId id="534" r:id="rId47"/>
    <p:sldId id="536" r:id="rId48"/>
    <p:sldId id="554" r:id="rId49"/>
    <p:sldId id="555" r:id="rId50"/>
    <p:sldId id="537" r:id="rId51"/>
    <p:sldId id="538" r:id="rId52"/>
    <p:sldId id="535" r:id="rId53"/>
    <p:sldId id="539" r:id="rId54"/>
    <p:sldId id="540" r:id="rId55"/>
    <p:sldId id="543" r:id="rId56"/>
    <p:sldId id="522" r:id="rId57"/>
    <p:sldId id="541" r:id="rId58"/>
    <p:sldId id="542" r:id="rId59"/>
    <p:sldId id="544" r:id="rId60"/>
    <p:sldId id="545" r:id="rId61"/>
    <p:sldId id="547" r:id="rId62"/>
    <p:sldId id="546" r:id="rId63"/>
    <p:sldId id="549" r:id="rId64"/>
    <p:sldId id="550" r:id="rId65"/>
    <p:sldId id="548" r:id="rId66"/>
    <p:sldId id="497" r:id="rId67"/>
    <p:sldId id="318" r:id="rId68"/>
    <p:sldId id="561"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Trajan Pro" panose="02020502050506020301" pitchFamily="18" charset="0"/>
      <p:regular r:id="rId75"/>
      <p:bold r:id="rId76"/>
    </p:embeddedFont>
    <p:embeddedFont>
      <p:font typeface="Franklin Gothic Medium Cond" panose="020B0604020202020204" charset="0"/>
      <p:regular r:id="rId77"/>
    </p:embeddedFont>
    <p:embeddedFont>
      <p:font typeface="Consolas" panose="020B0609020204030204" pitchFamily="49" charset="0"/>
      <p:regular r:id="rId78"/>
      <p:bold r:id="rId79"/>
      <p:italic r:id="rId80"/>
      <p:boldItalic r:id="rId81"/>
    </p:embeddedFont>
    <p:embeddedFont>
      <p:font typeface="Impact" panose="020B0806030902050204" pitchFamily="34" charset="0"/>
      <p:regular r:id="rId82"/>
    </p:embeddedFont>
    <p:embeddedFont>
      <p:font typeface="Verdana" panose="020B0604030504040204" pitchFamily="34" charset="0"/>
      <p:regular r:id="rId83"/>
      <p:bold r:id="rId84"/>
      <p:italic r:id="rId85"/>
      <p:boldItalic r:id="rId86"/>
    </p:embeddedFont>
    <p:embeddedFont>
      <p:font typeface="Bernard MT Condensed" panose="02050806060905020404" pitchFamily="18" charset="0"/>
      <p:regular r:id="rId87"/>
    </p:embeddedFont>
    <p:embeddedFont>
      <p:font typeface="Vijaya" panose="020B0604020202020204" charset="0"/>
      <p:regular r:id="rId88"/>
      <p:bold r:id="rId89"/>
    </p:embeddedFont>
    <p:embeddedFont>
      <p:font typeface="Myriad Pro" panose="020B0503030403020204" pitchFamily="34" charset="0"/>
      <p:regular r:id="rId90"/>
      <p:bold r:id="rId91"/>
      <p:italic r:id="rId92"/>
      <p:boldItalic r:id="rId93"/>
    </p:embeddedFont>
    <p:embeddedFont>
      <p:font typeface="Swis721 LtEx BT" panose="020B0505020202020204" pitchFamily="34" charset="0"/>
      <p:regular r:id="rId94"/>
    </p:embeddedFont>
    <p:embeddedFont>
      <p:font typeface="Swis721 Hv BT" panose="020B0804020202020204" pitchFamily="34" charset="0"/>
      <p:regular r:id="rId95"/>
    </p:embeddedFont>
  </p:embeddedFontLst>
  <p:custDataLst>
    <p:tags r:id="rId9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308"/>
    <a:srgbClr val="003300"/>
    <a:srgbClr val="452B17"/>
    <a:srgbClr val="44281C"/>
    <a:srgbClr val="FFFFFF"/>
    <a:srgbClr val="00CC00"/>
    <a:srgbClr val="00FF00"/>
    <a:srgbClr val="005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2" autoAdjust="0"/>
    <p:restoredTop sz="89416" autoAdjust="0"/>
  </p:normalViewPr>
  <p:slideViewPr>
    <p:cSldViewPr>
      <p:cViewPr varScale="1">
        <p:scale>
          <a:sx n="65" d="100"/>
          <a:sy n="65" d="100"/>
        </p:scale>
        <p:origin x="1038" y="78"/>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7.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24/06/2019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Ézéchiel</a:t>
            </a:r>
            <a:r>
              <a:rPr lang="en-US" sz="12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8 : 15 - 18</a:t>
            </a:r>
          </a:p>
          <a:p>
            <a:r>
              <a:rPr lang="fr-FR" sz="1200" b="0" i="0" kern="1200" dirty="0" smtClean="0">
                <a:solidFill>
                  <a:schemeClr val="tx1"/>
                </a:solidFill>
                <a:effectLst/>
                <a:latin typeface="+mn-lt"/>
                <a:ea typeface="+mn-ea"/>
                <a:cs typeface="+mn-cs"/>
              </a:rPr>
              <a:t>« Moi aussi, j'agirai avec fureur; mon </a:t>
            </a:r>
            <a:r>
              <a:rPr lang="fr-FR" sz="1200" b="0" i="0" kern="1200" dirty="0" err="1" smtClean="0">
                <a:solidFill>
                  <a:schemeClr val="tx1"/>
                </a:solidFill>
                <a:effectLst/>
                <a:latin typeface="+mn-lt"/>
                <a:ea typeface="+mn-ea"/>
                <a:cs typeface="+mn-cs"/>
              </a:rPr>
              <a:t>oeil</a:t>
            </a:r>
            <a:r>
              <a:rPr lang="fr-FR" sz="1200" b="0" i="0" kern="1200" dirty="0" smtClean="0">
                <a:solidFill>
                  <a:schemeClr val="tx1"/>
                </a:solidFill>
                <a:effectLst/>
                <a:latin typeface="+mn-lt"/>
                <a:ea typeface="+mn-ea"/>
                <a:cs typeface="+mn-cs"/>
              </a:rPr>
              <a:t> sera sans pitié, et je n'aurai point de miséricorde ; quand ils crieront à haute voix à mes oreilles, je ne les écouterai pas. » </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Ézéchiel</a:t>
            </a:r>
            <a:r>
              <a:rPr lang="es-ES_tradnl" sz="1200" kern="1200" dirty="0" smtClean="0">
                <a:solidFill>
                  <a:schemeClr val="tx1"/>
                </a:solidFill>
                <a:effectLst/>
                <a:latin typeface="+mn-lt"/>
                <a:ea typeface="+mn-ea"/>
                <a:cs typeface="+mn-cs"/>
              </a:rPr>
              <a:t> 6 : 4 - 6).</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Qui a essayé d’introduire des rites païens dans la chrétienté ?</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L’empereur Constantin (280-337 </a:t>
            </a:r>
            <a:r>
              <a:rPr lang="fr-FR" sz="1200" kern="1200" dirty="0" err="1" smtClean="0">
                <a:solidFill>
                  <a:schemeClr val="tx1"/>
                </a:solidFill>
                <a:effectLst/>
                <a:latin typeface="+mn-lt"/>
                <a:ea typeface="+mn-ea"/>
                <a:cs typeface="+mn-cs"/>
              </a:rPr>
              <a:t>ap</a:t>
            </a:r>
            <a:r>
              <a:rPr lang="fr-FR" sz="1200" kern="1200" dirty="0" smtClean="0">
                <a:solidFill>
                  <a:schemeClr val="tx1"/>
                </a:solidFill>
                <a:effectLst/>
                <a:latin typeface="+mn-lt"/>
                <a:ea typeface="+mn-ea"/>
                <a:cs typeface="+mn-cs"/>
              </a:rPr>
              <a:t>. J.C.) remarqua que le pouvoir politique de Rome déclinait à cause des différences qui existaient entre les païens qui adoraient le soleil, et les Chrétiens. Constantin tenta d’unir ces deux grandes tendances idéologiques. En 313 </a:t>
            </a:r>
            <a:r>
              <a:rPr lang="fr-FR" sz="1200" kern="1200" dirty="0" err="1" smtClean="0">
                <a:solidFill>
                  <a:schemeClr val="tx1"/>
                </a:solidFill>
                <a:effectLst/>
                <a:latin typeface="+mn-lt"/>
                <a:ea typeface="+mn-ea"/>
                <a:cs typeface="+mn-cs"/>
              </a:rPr>
              <a:t>ap</a:t>
            </a:r>
            <a:r>
              <a:rPr lang="fr-FR" sz="1200" kern="1200" dirty="0" smtClean="0">
                <a:solidFill>
                  <a:schemeClr val="tx1"/>
                </a:solidFill>
                <a:effectLst/>
                <a:latin typeface="+mn-lt"/>
                <a:ea typeface="+mn-ea"/>
                <a:cs typeface="+mn-cs"/>
              </a:rPr>
              <a:t>. J.C., il publia l’édit de Milan dans lequel il octroya la tolérance religieuse et donna entière liberté aux Chrétiens, qui à leur tour ont montré une grande admiration envers l’empereur.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païens adoraient de nombreux dieux, ainsi que Mithra, le dieu soleil. Mithra était adoré le dimanche.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03860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Même aujourd’hui le nom du soleil est utilisé pour le premier jour de la semaine en anglais et en allemand : </a:t>
            </a:r>
            <a:r>
              <a:rPr lang="fr-FR" sz="1200" i="1" kern="1200" dirty="0" err="1" smtClean="0">
                <a:solidFill>
                  <a:schemeClr val="tx1"/>
                </a:solidFill>
                <a:effectLst/>
                <a:latin typeface="+mn-lt"/>
                <a:ea typeface="+mn-ea"/>
                <a:cs typeface="+mn-cs"/>
              </a:rPr>
              <a:t>Sunday</a:t>
            </a:r>
            <a:r>
              <a:rPr lang="fr-FR" sz="1200"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Sonntag</a:t>
            </a:r>
            <a:r>
              <a:rPr lang="fr-FR" sz="1200" kern="1200" dirty="0" smtClean="0">
                <a:solidFill>
                  <a:schemeClr val="tx1"/>
                </a:solidFill>
                <a:effectLst/>
                <a:latin typeface="+mn-lt"/>
                <a:ea typeface="+mn-ea"/>
                <a:cs typeface="+mn-cs"/>
              </a:rPr>
              <a:t>. Suivant un plan politique, Constantin lui-même devint un Chrétien et établit le dimanche comme jour de repos, à la place du Sabbat chrétien, gardant ainsi un lien avec les adorateurs du soleil.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Beaucoup de gens devinrent « Chrétiens » et dans le même temps ils introduisirent un grand nombre de rites païens dans la chrétienté.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95825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cardinal John Henry Newman dans son livre </a:t>
            </a:r>
            <a:r>
              <a:rPr lang="fr-FR" sz="1200" i="1" kern="1200" dirty="0" smtClean="0">
                <a:solidFill>
                  <a:schemeClr val="tx1"/>
                </a:solidFill>
                <a:effectLst/>
                <a:latin typeface="+mn-lt"/>
                <a:ea typeface="+mn-ea"/>
                <a:cs typeface="+mn-cs"/>
              </a:rPr>
              <a:t>The </a:t>
            </a:r>
            <a:r>
              <a:rPr lang="fr-FR" sz="1200" i="1" kern="1200" dirty="0" err="1" smtClean="0">
                <a:solidFill>
                  <a:schemeClr val="tx1"/>
                </a:solidFill>
                <a:effectLst/>
                <a:latin typeface="+mn-lt"/>
                <a:ea typeface="+mn-ea"/>
                <a:cs typeface="+mn-cs"/>
              </a:rPr>
              <a:t>Development</a:t>
            </a:r>
            <a:r>
              <a:rPr lang="fr-FR" sz="1200" i="1" kern="1200" dirty="0" smtClean="0">
                <a:solidFill>
                  <a:schemeClr val="tx1"/>
                </a:solidFill>
                <a:effectLst/>
                <a:latin typeface="+mn-lt"/>
                <a:ea typeface="+mn-ea"/>
                <a:cs typeface="+mn-cs"/>
              </a:rPr>
              <a:t> of Christian Doctrine</a:t>
            </a:r>
            <a:r>
              <a:rPr lang="fr-FR" sz="1200" kern="1200" dirty="0" smtClean="0">
                <a:solidFill>
                  <a:schemeClr val="tx1"/>
                </a:solidFill>
                <a:effectLst/>
                <a:latin typeface="+mn-lt"/>
                <a:ea typeface="+mn-ea"/>
                <a:cs typeface="+mn-cs"/>
              </a:rPr>
              <a:t>, p. 373, déclare : « Eusèbe nous dit que Constantin, quand il recommanda la nouvelle religion aux païens, transféra tous les ornements extérieurs auxquels les païens étaient habitués dans leur propre culte … l’utilisation de temples qui étaient dédiés à des saints particuliers, des ornements occasionnellement faits de branches d’arbre, de l’encens, des lampes, des bougies, des offrandes votives pour la guérison des malades, de l’eau bénie, des fêtes saisonnières, l’usage du calendrier, des processions, la bénédiction des champs, des vêtements de prêtrise, l’anneau du mariage, la coutume d’être positionné face à l’est, et plus tard les icônes, ainsi que les chants ecclésiastiques et le « Kyrie Eleison », toutes ces coutumes qui avaient leurs origines dans le paganisme furent sanctifiées quand elles furent adoptées par l’église. »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L’encyclopédie </a:t>
            </a:r>
            <a:r>
              <a:rPr lang="fr-FR" sz="1200" i="1" kern="1200" dirty="0" err="1" smtClean="0">
                <a:solidFill>
                  <a:schemeClr val="tx1"/>
                </a:solidFill>
                <a:effectLst/>
                <a:latin typeface="+mn-lt"/>
                <a:ea typeface="+mn-ea"/>
                <a:cs typeface="+mn-cs"/>
              </a:rPr>
              <a:t>Brittanica</a:t>
            </a:r>
            <a:r>
              <a:rPr lang="fr-FR" sz="1200" kern="1200" dirty="0" smtClean="0">
                <a:solidFill>
                  <a:schemeClr val="tx1"/>
                </a:solidFill>
                <a:effectLst/>
                <a:latin typeface="+mn-lt"/>
                <a:ea typeface="+mn-ea"/>
                <a:cs typeface="+mn-cs"/>
              </a:rPr>
              <a:t> (9</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version) dans l’article « </a:t>
            </a:r>
            <a:r>
              <a:rPr lang="fr-FR" sz="1200" kern="1200" dirty="0" err="1" smtClean="0">
                <a:solidFill>
                  <a:schemeClr val="tx1"/>
                </a:solidFill>
                <a:effectLst/>
                <a:latin typeface="+mn-lt"/>
                <a:ea typeface="+mn-ea"/>
                <a:cs typeface="+mn-cs"/>
              </a:rPr>
              <a:t>Sunday</a:t>
            </a:r>
            <a:r>
              <a:rPr lang="fr-FR" sz="1200" kern="1200" dirty="0" smtClean="0">
                <a:solidFill>
                  <a:schemeClr val="tx1"/>
                </a:solidFill>
                <a:effectLst/>
                <a:latin typeface="+mn-lt"/>
                <a:ea typeface="+mn-ea"/>
                <a:cs typeface="+mn-cs"/>
              </a:rPr>
              <a:t> » déclare : « La première reconnaissance de l’observance du dimanche comme une obligation juridique est une constitution de Constantin en 321 </a:t>
            </a:r>
            <a:r>
              <a:rPr lang="fr-FR" sz="1200" kern="1200" dirty="0" err="1" smtClean="0">
                <a:solidFill>
                  <a:schemeClr val="tx1"/>
                </a:solidFill>
                <a:effectLst/>
                <a:latin typeface="+mn-lt"/>
                <a:ea typeface="+mn-ea"/>
                <a:cs typeface="+mn-cs"/>
              </a:rPr>
              <a:t>ap</a:t>
            </a:r>
            <a:r>
              <a:rPr lang="fr-FR" sz="1200" kern="1200" dirty="0" smtClean="0">
                <a:solidFill>
                  <a:schemeClr val="tx1"/>
                </a:solidFill>
                <a:effectLst/>
                <a:latin typeface="+mn-lt"/>
                <a:ea typeface="+mn-ea"/>
                <a:cs typeface="+mn-cs"/>
              </a:rPr>
              <a:t>. J.C., (mars 7) décrétant que tous les tribunaux de justice, les habitants des villes, et les ateliers devaient être au repos le dimanche (</a:t>
            </a:r>
            <a:r>
              <a:rPr lang="fr-FR" sz="1200" kern="1200" dirty="0" err="1" smtClean="0">
                <a:solidFill>
                  <a:schemeClr val="tx1"/>
                </a:solidFill>
                <a:effectLst/>
                <a:latin typeface="+mn-lt"/>
                <a:ea typeface="+mn-ea"/>
                <a:cs typeface="+mn-cs"/>
              </a:rPr>
              <a:t>Sunday-venerabili</a:t>
            </a:r>
            <a:r>
              <a:rPr lang="fr-FR" sz="1200" kern="1200" dirty="0" smtClean="0">
                <a:solidFill>
                  <a:schemeClr val="tx1"/>
                </a:solidFill>
                <a:effectLst/>
                <a:latin typeface="+mn-lt"/>
                <a:ea typeface="+mn-ea"/>
                <a:cs typeface="+mn-cs"/>
              </a:rPr>
              <a:t> die </a:t>
            </a:r>
            <a:r>
              <a:rPr lang="fr-FR" sz="1200" kern="1200" dirty="0" err="1" smtClean="0">
                <a:solidFill>
                  <a:schemeClr val="tx1"/>
                </a:solidFill>
                <a:effectLst/>
                <a:latin typeface="+mn-lt"/>
                <a:ea typeface="+mn-ea"/>
                <a:cs typeface="+mn-cs"/>
              </a:rPr>
              <a:t>solis</a:t>
            </a:r>
            <a:r>
              <a:rPr lang="fr-FR" sz="1200" kern="1200" dirty="0" smtClean="0">
                <a:solidFill>
                  <a:schemeClr val="tx1"/>
                </a:solidFill>
                <a:effectLst/>
                <a:latin typeface="+mn-lt"/>
                <a:ea typeface="+mn-ea"/>
                <a:cs typeface="+mn-cs"/>
              </a:rPr>
              <a:t>) avec une exception en faveur de ceux qui sont engagés dans l’agriculture.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45887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Constantin n’était qu’un empereur, comment alors l’observance du dimanche s’introduisit dans l’église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changement du jour de repos fut accepté par l’église de Rome. Un catéchisme qui reçut la bénédiction apostolique du pape Pius X (25 janvier 1910) clarifie cela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Question : Quel jour est le jour du Sabbat ?</a:t>
            </a:r>
          </a:p>
          <a:p>
            <a:r>
              <a:rPr lang="fr-FR" sz="1200" kern="1200" dirty="0" smtClean="0">
                <a:solidFill>
                  <a:schemeClr val="tx1"/>
                </a:solidFill>
                <a:effectLst/>
                <a:latin typeface="+mn-lt"/>
                <a:ea typeface="+mn-ea"/>
                <a:cs typeface="+mn-cs"/>
              </a:rPr>
              <a:t>Réponse : Samedi est le Sabbat.</a:t>
            </a:r>
          </a:p>
          <a:p>
            <a:r>
              <a:rPr lang="fr-FR" sz="1200" kern="1200" dirty="0" smtClean="0">
                <a:solidFill>
                  <a:schemeClr val="tx1"/>
                </a:solidFill>
                <a:effectLst/>
                <a:latin typeface="+mn-lt"/>
                <a:ea typeface="+mn-ea"/>
                <a:cs typeface="+mn-cs"/>
              </a:rPr>
              <a:t>Question : Pourquoi observons-nous le dimanche au lieu du samedi ?</a:t>
            </a:r>
          </a:p>
          <a:p>
            <a:r>
              <a:rPr lang="fr-FR" sz="1200" kern="1200" dirty="0" smtClean="0">
                <a:solidFill>
                  <a:schemeClr val="tx1"/>
                </a:solidFill>
                <a:effectLst/>
                <a:latin typeface="+mn-lt"/>
                <a:ea typeface="+mn-ea"/>
                <a:cs typeface="+mn-cs"/>
              </a:rPr>
              <a:t>Réponse : Nous observons le dimanche au lieu du samedi car le synode de Laodicée de l’église catholique (336 </a:t>
            </a:r>
            <a:r>
              <a:rPr lang="fr-FR" sz="1200" kern="1200" dirty="0" err="1" smtClean="0">
                <a:solidFill>
                  <a:schemeClr val="tx1"/>
                </a:solidFill>
                <a:effectLst/>
                <a:latin typeface="+mn-lt"/>
                <a:ea typeface="+mn-ea"/>
                <a:cs typeface="+mn-cs"/>
              </a:rPr>
              <a:t>ap</a:t>
            </a:r>
            <a:r>
              <a:rPr lang="fr-FR" sz="1200" kern="1200" dirty="0" smtClean="0">
                <a:solidFill>
                  <a:schemeClr val="tx1"/>
                </a:solidFill>
                <a:effectLst/>
                <a:latin typeface="+mn-lt"/>
                <a:ea typeface="+mn-ea"/>
                <a:cs typeface="+mn-cs"/>
              </a:rPr>
              <a:t>. JC.) a transféré la solennité su samedi au dimanche. Peter </a:t>
            </a:r>
            <a:r>
              <a:rPr lang="fr-FR" sz="1200" kern="1200" dirty="0" err="1" smtClean="0">
                <a:solidFill>
                  <a:schemeClr val="tx1"/>
                </a:solidFill>
                <a:effectLst/>
                <a:latin typeface="+mn-lt"/>
                <a:ea typeface="+mn-ea"/>
                <a:cs typeface="+mn-cs"/>
              </a:rPr>
              <a:t>Geiermann</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Convert’s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Catechism</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Catholic</a:t>
            </a:r>
            <a:r>
              <a:rPr lang="fr-FR" sz="1200" kern="1200" dirty="0" smtClean="0">
                <a:solidFill>
                  <a:schemeClr val="tx1"/>
                </a:solidFill>
                <a:effectLst/>
                <a:latin typeface="+mn-lt"/>
                <a:ea typeface="+mn-ea"/>
                <a:cs typeface="+mn-cs"/>
              </a:rPr>
              <a:t> Doctrine, 1946, p. 50.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DIEU PERMET-IL QUE SA LOI SOIT CHANGÉE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Qu’arrivera-t-il à quiconque tente de changer la loi de Dieu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Apocalypse </a:t>
            </a:r>
            <a:r>
              <a:rPr lang="es-ES_tradnl" sz="1200" b="1" kern="1200" dirty="0" smtClean="0">
                <a:solidFill>
                  <a:schemeClr val="tx1"/>
                </a:solidFill>
                <a:effectLst/>
                <a:latin typeface="+mn-lt"/>
                <a:ea typeface="+mn-ea"/>
                <a:cs typeface="+mn-cs"/>
              </a:rPr>
              <a:t>22 : 19</a:t>
            </a:r>
          </a:p>
          <a:p>
            <a:r>
              <a:rPr lang="fr-FR" sz="1200" b="0" i="0" kern="1200" dirty="0" smtClean="0">
                <a:solidFill>
                  <a:schemeClr val="tx1"/>
                </a:solidFill>
                <a:effectLst/>
                <a:latin typeface="+mn-lt"/>
                <a:ea typeface="+mn-ea"/>
                <a:cs typeface="+mn-cs"/>
              </a:rPr>
              <a:t>« et si quelqu'un retranche quelque chose des paroles du livre de cette prophétie, Dieu retranchera sa part de l'arbre de la vie et de la ville sainte, décrits dans ce livre.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Qu’est-ce qui n’est pas permis de faire à la loi de Dieu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Ecclésiaste </a:t>
            </a:r>
            <a:r>
              <a:rPr lang="en-US" sz="12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3 : 14</a:t>
            </a:r>
          </a:p>
          <a:p>
            <a:r>
              <a:rPr lang="fr-FR" sz="1200" b="0" i="0" kern="1200" dirty="0" smtClean="0">
                <a:solidFill>
                  <a:schemeClr val="tx1"/>
                </a:solidFill>
                <a:effectLst/>
                <a:latin typeface="+mn-lt"/>
                <a:ea typeface="+mn-ea"/>
                <a:cs typeface="+mn-cs"/>
              </a:rPr>
              <a:t>« J'ai reconnu que tout ce que Dieu fait durera toujours, qu'il n'y a rien à y ajouter et rien à en retrancher, et que Dieu agit ainsi afin qu'on le craigne.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fr-FR" sz="1200" kern="1200" dirty="0" smtClean="0">
                <a:solidFill>
                  <a:schemeClr val="tx1"/>
                </a:solidFill>
                <a:effectLst/>
                <a:latin typeface="+mn-lt"/>
                <a:ea typeface="+mn-ea"/>
                <a:cs typeface="+mn-cs"/>
              </a:rPr>
              <a:t>Dieu ne change pas. Malachie 3 : 6. (Jacques 1 : 17).</a:t>
            </a:r>
          </a:p>
          <a:p>
            <a:pPr marL="171450" indent="-171450">
              <a:buFont typeface="Arial" pitchFamily="34" charset="0"/>
              <a:buChar char="•"/>
            </a:pPr>
            <a:r>
              <a:rPr lang="fr-FR" sz="1200" kern="1200" dirty="0" smtClean="0">
                <a:solidFill>
                  <a:schemeClr val="tx1"/>
                </a:solidFill>
                <a:effectLst/>
                <a:latin typeface="+mn-lt"/>
                <a:ea typeface="+mn-ea"/>
                <a:cs typeface="+mn-cs"/>
              </a:rPr>
              <a:t>La loi de Dieu est valable pour mille générations. (Deutéronome 7 : 9).</a:t>
            </a:r>
          </a:p>
          <a:p>
            <a:pPr marL="171450" indent="-171450">
              <a:buFont typeface="Arial" pitchFamily="34" charset="0"/>
              <a:buChar char="•"/>
            </a:pPr>
            <a:r>
              <a:rPr lang="fr-FR" sz="1200" kern="1200" dirty="0" smtClean="0">
                <a:solidFill>
                  <a:schemeClr val="tx1"/>
                </a:solidFill>
                <a:effectLst/>
                <a:latin typeface="+mn-lt"/>
                <a:ea typeface="+mn-ea"/>
                <a:cs typeface="+mn-cs"/>
              </a:rPr>
              <a:t>Le fait que la loi (les dix commandements) (Exode 20 : 2-17) ait été écrite par le doigt de Dieu sur deux tables de pierre (Exode 32 : 15, 16) révèle son importance et son immutabilité. </a:t>
            </a:r>
          </a:p>
          <a:p>
            <a:pPr marL="171450" indent="-171450">
              <a:buFont typeface="Arial" pitchFamily="34" charset="0"/>
              <a:buChar char="•"/>
            </a:pPr>
            <a:r>
              <a:rPr lang="fr-FR" sz="1200" kern="1200" dirty="0" smtClean="0">
                <a:solidFill>
                  <a:schemeClr val="tx1"/>
                </a:solidFill>
                <a:effectLst/>
                <a:latin typeface="+mn-lt"/>
                <a:ea typeface="+mn-ea"/>
                <a:cs typeface="+mn-cs"/>
              </a:rPr>
              <a:t>Le commandement qui nous dit d’observer le Sabbat comme jour de repos est le quatrième commandement de cette loi sainte. (Exode 20 : 8-11).</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6-</a:t>
            </a:r>
            <a:r>
              <a:rPr lang="es-ES_tradnl"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Jésus a-t-il changé la loi de Dieu ou le jour de repos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Matthieu </a:t>
            </a:r>
            <a:r>
              <a:rPr lang="es-ES_tradnl" sz="1200" b="1" kern="1200" dirty="0" smtClean="0">
                <a:solidFill>
                  <a:schemeClr val="tx1"/>
                </a:solidFill>
                <a:effectLst/>
                <a:latin typeface="+mn-lt"/>
                <a:ea typeface="+mn-ea"/>
                <a:cs typeface="+mn-cs"/>
              </a:rPr>
              <a:t>5 : 17 - 18</a:t>
            </a:r>
          </a:p>
          <a:p>
            <a:r>
              <a:rPr lang="fr-FR" sz="1200" b="0" i="0" kern="1200" dirty="0" smtClean="0">
                <a:solidFill>
                  <a:schemeClr val="tx1"/>
                </a:solidFill>
                <a:effectLst/>
                <a:latin typeface="+mn-lt"/>
                <a:ea typeface="+mn-ea"/>
                <a:cs typeface="+mn-cs"/>
              </a:rPr>
              <a:t>« Ne croyez pas que je sois venu pour abolir la loi ou les prophètes; je suis venu non pour abolir, mais pour accomplir.</a:t>
            </a:r>
          </a:p>
          <a:p>
            <a:r>
              <a:rPr lang="fr-FR" sz="1200" b="0" i="0" kern="1200" dirty="0" smtClean="0">
                <a:solidFill>
                  <a:schemeClr val="tx1"/>
                </a:solidFill>
                <a:effectLst/>
                <a:latin typeface="+mn-lt"/>
                <a:ea typeface="+mn-ea"/>
                <a:cs typeface="+mn-cs"/>
              </a:rPr>
              <a:t>Car, je vous le dis en vérité, tant que le ciel et la terre ne passeront point, il ne disparaîtra pas de la loi un seul iota ou un seul trait de lettre, jusqu'à ce que tout soit arrivé.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743003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D’après les prophéties de Daniel, qu’est-ce qu’un pouvoir humain essaierait-il de faire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Daniel 7 : 25</a:t>
            </a:r>
          </a:p>
          <a:p>
            <a:r>
              <a:rPr lang="fr-FR" sz="1200" b="0" i="0" kern="1200" dirty="0" smtClean="0">
                <a:solidFill>
                  <a:schemeClr val="tx1"/>
                </a:solidFill>
                <a:effectLst/>
                <a:latin typeface="+mn-lt"/>
                <a:ea typeface="+mn-ea"/>
                <a:cs typeface="+mn-cs"/>
              </a:rPr>
              <a:t>« Il prononcera des paroles contre le Très Haut, il opprimera les saints du Très Haut, et il espérera changer les temps et la loi; et les saints seront livrés entre ses mains pendant un temps, des temps, et la moitié d'un temps.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95786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L’église croit qu’elle a l’autorité de le faire. Un prêtre catholique, Stephen </a:t>
            </a:r>
            <a:r>
              <a:rPr lang="fr-FR" sz="1200" kern="1200" dirty="0" err="1" smtClean="0">
                <a:solidFill>
                  <a:schemeClr val="tx1"/>
                </a:solidFill>
                <a:effectLst/>
                <a:latin typeface="+mn-lt"/>
                <a:ea typeface="+mn-ea"/>
                <a:cs typeface="+mn-cs"/>
              </a:rPr>
              <a:t>Keenan</a:t>
            </a:r>
            <a:r>
              <a:rPr lang="fr-FR" sz="1200" kern="1200" dirty="0" smtClean="0">
                <a:solidFill>
                  <a:schemeClr val="tx1"/>
                </a:solidFill>
                <a:effectLst/>
                <a:latin typeface="+mn-lt"/>
                <a:ea typeface="+mn-ea"/>
                <a:cs typeface="+mn-cs"/>
              </a:rPr>
              <a:t>, écrivit : « Si elle (l’église) n’avait pas ce pouvoir, elle n’aurait pas pu faire ce dont tous les religieux modernes sont d’accord avec elle ; elle n’aurait pas pu substituer l’observance du dimanche – le premier jour de la semaine, à l’observance du samedi -  le septième jour, changement pour lequel il n’y a aucune autorité scripturaire. » </a:t>
            </a:r>
            <a:r>
              <a:rPr lang="fr-FR" sz="1200" i="1" kern="1200" dirty="0" smtClean="0">
                <a:solidFill>
                  <a:schemeClr val="tx1"/>
                </a:solidFill>
                <a:effectLst/>
                <a:latin typeface="+mn-lt"/>
                <a:ea typeface="+mn-ea"/>
                <a:cs typeface="+mn-cs"/>
              </a:rPr>
              <a:t>A Doctrinal </a:t>
            </a:r>
            <a:r>
              <a:rPr lang="fr-FR" sz="1200" i="1" kern="1200" dirty="0" err="1" smtClean="0">
                <a:solidFill>
                  <a:schemeClr val="tx1"/>
                </a:solidFill>
                <a:effectLst/>
                <a:latin typeface="+mn-lt"/>
                <a:ea typeface="+mn-ea"/>
                <a:cs typeface="+mn-cs"/>
              </a:rPr>
              <a:t>Catechism</a:t>
            </a:r>
            <a:r>
              <a:rPr lang="fr-FR" sz="1200" kern="1200" dirty="0" smtClean="0">
                <a:solidFill>
                  <a:schemeClr val="tx1"/>
                </a:solidFill>
                <a:effectLst/>
                <a:latin typeface="+mn-lt"/>
                <a:ea typeface="+mn-ea"/>
                <a:cs typeface="+mn-cs"/>
              </a:rPr>
              <a:t>, p. 174.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482745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76703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085610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err="1" smtClean="0">
                <a:solidFill>
                  <a:schemeClr val="tx1"/>
                </a:solidFill>
                <a:effectLst/>
                <a:latin typeface="+mn-lt"/>
                <a:ea typeface="+mn-ea"/>
                <a:cs typeface="+mn-cs"/>
              </a:rPr>
              <a:t>Chapitre</a:t>
            </a:r>
            <a:r>
              <a:rPr lang="es-ES" sz="1200"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14</a:t>
            </a:r>
          </a:p>
          <a:p>
            <a:r>
              <a:rPr lang="fr-FR" sz="1200" b="1" kern="1200" dirty="0" smtClean="0">
                <a:solidFill>
                  <a:schemeClr val="tx1"/>
                </a:solidFill>
                <a:effectLst/>
                <a:latin typeface="+mn-lt"/>
                <a:ea typeface="+mn-ea"/>
                <a:cs typeface="+mn-cs"/>
              </a:rPr>
              <a:t>LA PIRE CONTREFAÇON DE L’HISTOIRE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3540356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LES HUIT TEXTES BIBLIQUES QUI MENTIONNENT LE PREMIER JOUR DE LA SEMAINE DÉMONTRENT-ILS UN CHANGEMENT DU JOUR DE REPOS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smtClean="0">
                <a:solidFill>
                  <a:schemeClr val="tx1"/>
                </a:solidFill>
                <a:effectLst/>
                <a:latin typeface="+mn-lt"/>
                <a:ea typeface="+mn-ea"/>
                <a:cs typeface="+mn-cs"/>
              </a:rPr>
              <a:t>LE TEMPLE DU DIMANCHE </a:t>
            </a:r>
          </a:p>
          <a:p>
            <a:r>
              <a:rPr lang="es-ES" sz="1200" b="1" kern="1200" dirty="0" smtClean="0">
                <a:solidFill>
                  <a:schemeClr val="tx1"/>
                </a:solidFill>
                <a:effectLst/>
                <a:latin typeface="+mn-lt"/>
                <a:ea typeface="+mn-ea"/>
                <a:cs typeface="+mn-cs"/>
              </a:rPr>
              <a:t>FONDÉ SUR LA TRADITION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596997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err="1" smtClean="0">
                <a:solidFill>
                  <a:schemeClr val="tx1"/>
                </a:solidFill>
                <a:effectLst/>
                <a:latin typeface="+mn-lt"/>
                <a:ea typeface="+mn-ea"/>
                <a:cs typeface="+mn-cs"/>
              </a:rPr>
              <a:t>Matthieu</a:t>
            </a:r>
            <a:r>
              <a:rPr lang="es-ES" sz="1200" b="0" i="0" kern="1200" dirty="0" smtClean="0">
                <a:solidFill>
                  <a:schemeClr val="tx1"/>
                </a:solidFill>
                <a:effectLst/>
                <a:latin typeface="+mn-lt"/>
                <a:ea typeface="+mn-ea"/>
                <a:cs typeface="+mn-cs"/>
              </a:rPr>
              <a:t> 28 : 1</a:t>
            </a:r>
          </a:p>
          <a:p>
            <a:r>
              <a:rPr lang="fr-FR" sz="1200" b="0" i="0" kern="1200" dirty="0" smtClean="0">
                <a:solidFill>
                  <a:schemeClr val="tx1"/>
                </a:solidFill>
                <a:effectLst/>
                <a:latin typeface="+mn-lt"/>
                <a:ea typeface="+mn-ea"/>
                <a:cs typeface="+mn-cs"/>
              </a:rPr>
              <a:t>« Après le sabbat, à l'aube du premier jour de la semaine, Marie de </a:t>
            </a:r>
            <a:r>
              <a:rPr lang="fr-FR" sz="1200" b="0" i="0" kern="1200" dirty="0" err="1" smtClean="0">
                <a:solidFill>
                  <a:schemeClr val="tx1"/>
                </a:solidFill>
                <a:effectLst/>
                <a:latin typeface="+mn-lt"/>
                <a:ea typeface="+mn-ea"/>
                <a:cs typeface="+mn-cs"/>
              </a:rPr>
              <a:t>Magdala</a:t>
            </a:r>
            <a:r>
              <a:rPr lang="fr-FR" sz="1200" b="0" i="0" kern="1200" dirty="0" smtClean="0">
                <a:solidFill>
                  <a:schemeClr val="tx1"/>
                </a:solidFill>
                <a:effectLst/>
                <a:latin typeface="+mn-lt"/>
                <a:ea typeface="+mn-ea"/>
                <a:cs typeface="+mn-cs"/>
              </a:rPr>
              <a:t> et l'autre Marie allèrent voir le sépulcre. »</a:t>
            </a:r>
          </a:p>
          <a:p>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4263678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Marc 16:2</a:t>
            </a:r>
          </a:p>
          <a:p>
            <a:r>
              <a:rPr lang="fr-FR" sz="1200" b="0" i="0" kern="1200" dirty="0" smtClean="0">
                <a:solidFill>
                  <a:schemeClr val="tx1"/>
                </a:solidFill>
                <a:effectLst/>
                <a:latin typeface="+mn-lt"/>
                <a:ea typeface="+mn-ea"/>
                <a:cs typeface="+mn-cs"/>
              </a:rPr>
              <a:t>« Le premier jour de la semaine, elles se rendirent au sépulcre, de grand matin, comme le soleil venait de se lever. »</a:t>
            </a:r>
          </a:p>
          <a:p>
            <a:r>
              <a:rPr lang="es-ES"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Nada dice de un cambio</a:t>
            </a:r>
            <a:endParaRPr lang="es-ES"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12574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Marc 16 : 9</a:t>
            </a:r>
          </a:p>
          <a:p>
            <a:r>
              <a:rPr lang="fr-FR" sz="1200" b="0" i="0" kern="1200" dirty="0" smtClean="0">
                <a:solidFill>
                  <a:schemeClr val="tx1"/>
                </a:solidFill>
                <a:effectLst/>
                <a:latin typeface="+mn-lt"/>
                <a:ea typeface="+mn-ea"/>
                <a:cs typeface="+mn-cs"/>
              </a:rPr>
              <a:t>« Jésus, étant ressuscité le matin du premier jour de la semaine, apparut d'abord à Marie de </a:t>
            </a:r>
            <a:r>
              <a:rPr lang="fr-FR" sz="1200" b="0" i="0" kern="1200" dirty="0" err="1" smtClean="0">
                <a:solidFill>
                  <a:schemeClr val="tx1"/>
                </a:solidFill>
                <a:effectLst/>
                <a:latin typeface="+mn-lt"/>
                <a:ea typeface="+mn-ea"/>
                <a:cs typeface="+mn-cs"/>
              </a:rPr>
              <a:t>Magdala</a:t>
            </a:r>
            <a:r>
              <a:rPr lang="fr-FR" sz="1200" b="0" i="0" kern="1200" dirty="0" smtClean="0">
                <a:solidFill>
                  <a:schemeClr val="tx1"/>
                </a:solidFill>
                <a:effectLst/>
                <a:latin typeface="+mn-lt"/>
                <a:ea typeface="+mn-ea"/>
                <a:cs typeface="+mn-cs"/>
              </a:rPr>
              <a:t>, de laquelle il avait chassé sept démons. »</a:t>
            </a:r>
          </a:p>
          <a:p>
            <a:pPr algn="l"/>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Luc</a:t>
            </a:r>
            <a:r>
              <a:rPr lang="es-ES" dirty="0" smtClean="0"/>
              <a:t> 24 : 1</a:t>
            </a:r>
          </a:p>
          <a:p>
            <a:r>
              <a:rPr lang="fr-FR" sz="1200" b="0" i="0" kern="1200" dirty="0" smtClean="0">
                <a:solidFill>
                  <a:schemeClr val="tx1"/>
                </a:solidFill>
                <a:effectLst/>
                <a:latin typeface="+mn-lt"/>
                <a:ea typeface="+mn-ea"/>
                <a:cs typeface="+mn-cs"/>
              </a:rPr>
              <a:t>« Le premier jour de la semaine, elles se rendirent au sépulcre de grand matin, portant les aromates qu'elles avaient préparés. »</a:t>
            </a:r>
          </a:p>
          <a:p>
            <a:pPr algn="l"/>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pPr algn="l"/>
            <a:endParaRPr lang="es-ES" sz="1200" b="0" i="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Jean 20 : 1</a:t>
            </a:r>
          </a:p>
          <a:p>
            <a:r>
              <a:rPr lang="fr-FR" sz="1200" b="0" i="0" kern="1200" dirty="0" smtClean="0">
                <a:solidFill>
                  <a:schemeClr val="tx1"/>
                </a:solidFill>
                <a:effectLst/>
                <a:latin typeface="+mn-lt"/>
                <a:ea typeface="+mn-ea"/>
                <a:cs typeface="+mn-cs"/>
              </a:rPr>
              <a:t>« Le premier jour de la semaine, Marie de </a:t>
            </a:r>
            <a:r>
              <a:rPr lang="fr-FR" sz="1200" b="0" i="0" kern="1200" dirty="0" err="1" smtClean="0">
                <a:solidFill>
                  <a:schemeClr val="tx1"/>
                </a:solidFill>
                <a:effectLst/>
                <a:latin typeface="+mn-lt"/>
                <a:ea typeface="+mn-ea"/>
                <a:cs typeface="+mn-cs"/>
              </a:rPr>
              <a:t>Magdala</a:t>
            </a:r>
            <a:r>
              <a:rPr lang="fr-FR" sz="1200" b="0" i="0" kern="1200" dirty="0" smtClean="0">
                <a:solidFill>
                  <a:schemeClr val="tx1"/>
                </a:solidFill>
                <a:effectLst/>
                <a:latin typeface="+mn-lt"/>
                <a:ea typeface="+mn-ea"/>
                <a:cs typeface="+mn-cs"/>
              </a:rPr>
              <a:t> se rendit au sépulcre dès le matin, comme il faisait encore obscur; et elle vit que la pierre était ôtée du sépulcre. »</a:t>
            </a:r>
          </a:p>
          <a:p>
            <a:endParaRPr lang="fr-FR" sz="1200" b="0" i="0" kern="1200" dirty="0" smtClean="0">
              <a:ln w="19050" cap="rnd" cmpd="sng">
                <a:solidFill>
                  <a:srgbClr val="FFC000"/>
                </a:solidFill>
                <a:prstDash val="solid"/>
                <a:round/>
              </a:ln>
              <a:solidFill>
                <a:schemeClr val="tx1"/>
              </a:solidFill>
              <a:effectLst/>
              <a:latin typeface="+mn-lt"/>
              <a:ea typeface="+mn-ea"/>
              <a:cs typeface="+mn-cs"/>
            </a:endParaRPr>
          </a:p>
          <a:p>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r>
              <a:rPr lang="es-ES" sz="1200" b="0" i="0" kern="1200" dirty="0" smtClean="0">
                <a:solidFill>
                  <a:schemeClr val="tx1"/>
                </a:solidFill>
                <a:effectLst/>
                <a:latin typeface="+mn-lt"/>
                <a:ea typeface="+mn-ea"/>
                <a:cs typeface="+mn-cs"/>
              </a:rPr>
              <a:t>l</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smtClean="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9.</a:t>
            </a:r>
            <a:r>
              <a:rPr lang="es-ES" sz="1200" b="1" spc="50" baseline="0" dirty="0" smtClean="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a:t>
            </a:r>
            <a:r>
              <a:rPr lang="fr-FR" sz="1200" b="1" kern="1200" dirty="0" smtClean="0">
                <a:solidFill>
                  <a:schemeClr val="tx1"/>
                </a:solidFill>
                <a:effectLst/>
                <a:latin typeface="+mn-lt"/>
                <a:ea typeface="+mn-ea"/>
                <a:cs typeface="+mn-cs"/>
              </a:rPr>
              <a:t>Pourquoi les disciples étaient-ils assemblés le matin du premier jour de la semaine ?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276449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Jean 20 : 19</a:t>
            </a:r>
          </a:p>
          <a:p>
            <a:r>
              <a:rPr lang="fr-FR" sz="1200" b="0" i="0" kern="1200" dirty="0" smtClean="0">
                <a:solidFill>
                  <a:schemeClr val="tx1"/>
                </a:solidFill>
                <a:effectLst/>
                <a:latin typeface="+mn-lt"/>
                <a:ea typeface="+mn-ea"/>
                <a:cs typeface="+mn-cs"/>
              </a:rPr>
              <a:t>« Le soir de ce jour, qui était le premier de la semaine, les portes du lieu où se trouvaient les disciples étant fermées, à cause de la crainte qu'ils avaient des Juifs, Jésus vint, se présenta au milieu d'eux, et leur dit: La paix soit avec vous! »</a:t>
            </a:r>
          </a:p>
          <a:p>
            <a:r>
              <a:rPr lang="fr-FR" sz="1200" i="1" kern="1200" dirty="0" smtClean="0">
                <a:solidFill>
                  <a:schemeClr val="tx1"/>
                </a:solidFill>
                <a:effectLst/>
                <a:latin typeface="+mn-lt"/>
                <a:ea typeface="+mn-ea"/>
                <a:cs typeface="+mn-cs"/>
              </a:rPr>
              <a:t>Parce qu’ils avaient peur des Juifs.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Une autre preuve qu’ils ne se sont pas assemblés pour observer le dimanche en l’honneur de la résurrection c’est qu’ils n’ont même pas cru que Christ était ressuscité. (Marc 16 : 12-14).</a:t>
            </a:r>
            <a:endParaRPr lang="es-AR" sz="1200" kern="1200" dirty="0" smtClean="0">
              <a:solidFill>
                <a:schemeClr val="tx1"/>
              </a:solidFill>
              <a:effectLst/>
              <a:latin typeface="+mn-lt"/>
              <a:ea typeface="+mn-ea"/>
              <a:cs typeface="+mn-cs"/>
            </a:endParaRPr>
          </a:p>
          <a:p>
            <a:endParaRPr lang="es-AR" sz="1200" b="1" kern="1200" dirty="0" smtClean="0">
              <a:ln w="19050" cap="rnd" cmpd="sng">
                <a:solidFill>
                  <a:srgbClr val="FFC000"/>
                </a:solidFill>
                <a:prstDash val="solid"/>
                <a:round/>
              </a:ln>
              <a:solidFill>
                <a:schemeClr val="tx1"/>
              </a:solidFill>
              <a:effectLst/>
              <a:latin typeface="+mn-lt"/>
              <a:ea typeface="+mn-ea"/>
              <a:cs typeface="+mn-cs"/>
            </a:endParaRPr>
          </a:p>
          <a:p>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Nous savons que la contrefaçon abonde dans chaque aspect de la société. Nous la trouvons dans les œuvres d’arts, dans les produits, dans l’information historique et scientifique, en économie et aussi en littérature. Malheureusement, il y a aussi une contrefaçon en religion. La tromperie la plus grave est que les rites païens de l’adoration du soleil ont été subtilement introduits dans les églises chrétiennes au point de substituer l’adoration du soleil à l’un des commandements de Dieu. C’est la plus terrible contrefaçon de tous les âges. </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4231425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Pourquoi Paul a-t-il continué son culte à </a:t>
            </a:r>
            <a:r>
              <a:rPr lang="fr-FR" sz="1200" b="1" kern="1200" dirty="0" err="1" smtClean="0">
                <a:solidFill>
                  <a:schemeClr val="tx1"/>
                </a:solidFill>
                <a:effectLst/>
                <a:latin typeface="+mn-lt"/>
                <a:ea typeface="+mn-ea"/>
                <a:cs typeface="+mn-cs"/>
              </a:rPr>
              <a:t>Troas</a:t>
            </a:r>
            <a:r>
              <a:rPr lang="fr-FR" sz="1200" b="1" kern="1200" dirty="0" smtClean="0">
                <a:solidFill>
                  <a:schemeClr val="tx1"/>
                </a:solidFill>
                <a:effectLst/>
                <a:latin typeface="+mn-lt"/>
                <a:ea typeface="+mn-ea"/>
                <a:cs typeface="+mn-cs"/>
              </a:rPr>
              <a:t> jusqu’au premier jour de la semaine, et qu’a-t-il fait le jour suivant à l’aube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Actes</a:t>
            </a:r>
            <a:r>
              <a:rPr lang="es-ES" dirty="0" smtClean="0"/>
              <a:t> 20 : 7</a:t>
            </a:r>
          </a:p>
          <a:p>
            <a:r>
              <a:rPr lang="fr-FR" sz="1200" b="0" i="0" kern="1200" dirty="0" smtClean="0">
                <a:solidFill>
                  <a:schemeClr val="tx1"/>
                </a:solidFill>
                <a:effectLst/>
                <a:latin typeface="+mn-lt"/>
                <a:ea typeface="+mn-ea"/>
                <a:cs typeface="+mn-cs"/>
              </a:rPr>
              <a:t>« Le premier jour de la semaine, nous étions réunis pour rompre le pain. Paul, qui devait partir le lendemain, s'entretenait avec les disciples, et il prolongea son discours jusqu'à minuit. »</a:t>
            </a:r>
          </a:p>
          <a:p>
            <a:r>
              <a:rPr lang="fr-FR" dirty="0" smtClean="0"/>
              <a:t/>
            </a:r>
            <a:br>
              <a:rPr lang="fr-FR" dirty="0" smtClean="0"/>
            </a:br>
            <a:r>
              <a:rPr lang="es-ES" sz="1200" i="1" kern="1200" dirty="0" err="1" smtClean="0">
                <a:solidFill>
                  <a:schemeClr val="tx1"/>
                </a:solidFill>
                <a:effectLst/>
                <a:latin typeface="+mn-lt"/>
                <a:ea typeface="+mn-ea"/>
                <a:cs typeface="+mn-cs"/>
              </a:rPr>
              <a:t>Il</a:t>
            </a:r>
            <a:r>
              <a:rPr lang="es-ES" sz="1200" i="1" kern="1200" dirty="0" smtClean="0">
                <a:solidFill>
                  <a:schemeClr val="tx1"/>
                </a:solidFill>
                <a:effectLst/>
                <a:latin typeface="+mn-lt"/>
                <a:ea typeface="+mn-ea"/>
                <a:cs typeface="+mn-cs"/>
              </a:rPr>
              <a:t> </a:t>
            </a:r>
            <a:r>
              <a:rPr lang="es-ES" sz="1200" i="1" kern="1200" dirty="0" err="1" smtClean="0">
                <a:solidFill>
                  <a:schemeClr val="tx1"/>
                </a:solidFill>
                <a:effectLst/>
                <a:latin typeface="+mn-lt"/>
                <a:ea typeface="+mn-ea"/>
                <a:cs typeface="+mn-cs"/>
              </a:rPr>
              <a:t>devait</a:t>
            </a:r>
            <a:r>
              <a:rPr lang="es-ES" sz="1200" i="1" kern="1200" dirty="0" smtClean="0">
                <a:solidFill>
                  <a:schemeClr val="tx1"/>
                </a:solidFill>
                <a:effectLst/>
                <a:latin typeface="+mn-lt"/>
                <a:ea typeface="+mn-ea"/>
                <a:cs typeface="+mn-cs"/>
              </a:rPr>
              <a:t> partir en </a:t>
            </a:r>
            <a:r>
              <a:rPr lang="es-ES" sz="1200" i="1" kern="1200" dirty="0" err="1" smtClean="0">
                <a:solidFill>
                  <a:schemeClr val="tx1"/>
                </a:solidFill>
                <a:effectLst/>
                <a:latin typeface="+mn-lt"/>
                <a:ea typeface="+mn-ea"/>
                <a:cs typeface="+mn-cs"/>
              </a:rPr>
              <a:t>voyage</a:t>
            </a:r>
            <a:r>
              <a:rPr lang="es-ES" sz="1200" i="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Dans la Bible, le jour commençait au coucher du soleil, pas à minuit, ainsi cette réunion eut lieu après le Sabbat. Il y a beaucoup de versets qui montrent que Paul observait le Sabbat ; mais à cette occasion particulière, comme il partait à l’aube, il continua de parler jusqu’à minuit.</a:t>
            </a:r>
            <a:endParaRPr lang="es-AR"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Si Paul observait le premier jour de la semaine, il ne serait pas parti pour faire un si long voyage ce jour-là. </a:t>
            </a:r>
            <a:r>
              <a:rPr lang="es-ES" sz="1200" kern="1200" dirty="0" smtClean="0">
                <a:solidFill>
                  <a:schemeClr val="tx1"/>
                </a:solidFill>
                <a:effectLst/>
                <a:latin typeface="+mn-lt"/>
                <a:ea typeface="+mn-ea"/>
                <a:cs typeface="+mn-cs"/>
              </a:rPr>
              <a:t>Un </a:t>
            </a:r>
            <a:r>
              <a:rPr lang="es-ES" sz="1200" kern="1200" dirty="0" err="1" smtClean="0">
                <a:solidFill>
                  <a:schemeClr val="tx1"/>
                </a:solidFill>
                <a:effectLst/>
                <a:latin typeface="+mn-lt"/>
                <a:ea typeface="+mn-ea"/>
                <a:cs typeface="+mn-cs"/>
              </a:rPr>
              <a:t>changement</a:t>
            </a:r>
            <a:r>
              <a:rPr lang="es-ES" sz="1200" kern="1200" dirty="0" smtClean="0">
                <a:solidFill>
                  <a:schemeClr val="tx1"/>
                </a:solidFill>
                <a:effectLst/>
                <a:latin typeface="+mn-lt"/>
                <a:ea typeface="+mn-ea"/>
                <a:cs typeface="+mn-cs"/>
              </a:rPr>
              <a:t> du </a:t>
            </a:r>
            <a:r>
              <a:rPr lang="es-ES" sz="1200" kern="1200" dirty="0" err="1" smtClean="0">
                <a:solidFill>
                  <a:schemeClr val="tx1"/>
                </a:solidFill>
                <a:effectLst/>
                <a:latin typeface="+mn-lt"/>
                <a:ea typeface="+mn-ea"/>
                <a:cs typeface="+mn-cs"/>
              </a:rPr>
              <a:t>jour</a:t>
            </a:r>
            <a:r>
              <a:rPr lang="es-ES" sz="1200" kern="1200" dirty="0" smtClean="0">
                <a:solidFill>
                  <a:schemeClr val="tx1"/>
                </a:solidFill>
                <a:effectLst/>
                <a:latin typeface="+mn-lt"/>
                <a:ea typeface="+mn-ea"/>
                <a:cs typeface="+mn-cs"/>
              </a:rPr>
              <a:t> de repos </a:t>
            </a:r>
            <a:r>
              <a:rPr lang="es-ES" sz="1200" kern="1200" dirty="0" err="1" smtClean="0">
                <a:solidFill>
                  <a:schemeClr val="tx1"/>
                </a:solidFill>
                <a:effectLst/>
                <a:latin typeface="+mn-lt"/>
                <a:ea typeface="+mn-ea"/>
                <a:cs typeface="+mn-cs"/>
              </a:rPr>
              <a:t>n’est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mentionné</a:t>
            </a:r>
            <a:r>
              <a:rPr lang="es-ES"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Chaque jour ils rompaient le pain dans leurs foyers.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Actes</a:t>
            </a:r>
            <a:r>
              <a:rPr lang="es-ES" sz="1200" kern="1200" dirty="0" smtClean="0">
                <a:solidFill>
                  <a:schemeClr val="tx1"/>
                </a:solidFill>
                <a:effectLst/>
                <a:latin typeface="+mn-lt"/>
                <a:ea typeface="+mn-ea"/>
                <a:cs typeface="+mn-cs"/>
              </a:rPr>
              <a:t> 2 : 46</a:t>
            </a:r>
          </a:p>
          <a:p>
            <a:endParaRPr lang="es-ES" sz="1200" b="1" kern="1200" dirty="0" smtClean="0">
              <a:ln w="19050" cap="rnd" cmpd="sng">
                <a:solidFill>
                  <a:srgbClr val="FFC000"/>
                </a:solidFill>
                <a:prstDash val="solid"/>
                <a:round/>
              </a:ln>
              <a:solidFill>
                <a:schemeClr val="tx1"/>
              </a:solidFill>
              <a:effectLst/>
              <a:latin typeface="+mn-lt"/>
              <a:ea typeface="+mn-ea"/>
              <a:cs typeface="+mn-cs"/>
            </a:endParaRPr>
          </a:p>
          <a:p>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1200"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En conseillant de mettre à part une offrande pour les pauvres de Jérusalem, Paul a-t-il dit aux frères de se réunir ou simplement de mettre de l’argent à part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1 </a:t>
            </a:r>
            <a:r>
              <a:rPr lang="es-ES" dirty="0" err="1" smtClean="0"/>
              <a:t>Corinthiens</a:t>
            </a:r>
            <a:r>
              <a:rPr lang="es-ES" dirty="0" smtClean="0"/>
              <a:t> 16 : 2</a:t>
            </a:r>
          </a:p>
          <a:p>
            <a:r>
              <a:rPr lang="fr-FR" sz="1200" b="0" i="0" kern="1200" dirty="0" smtClean="0">
                <a:solidFill>
                  <a:schemeClr val="tx1"/>
                </a:solidFill>
                <a:effectLst/>
                <a:latin typeface="+mn-lt"/>
                <a:ea typeface="+mn-ea"/>
                <a:cs typeface="+mn-cs"/>
              </a:rPr>
              <a:t>« Que chacun de vous, le premier jour de la semaine, mette à part chez lui ce qu'il pourra, selon sa prospérité, afin qu'on n'attende pas mon arrivée pour recueillir les dons. »</a:t>
            </a:r>
          </a:p>
          <a:p>
            <a:endParaRPr lang="fr-FR" sz="1200" b="0" i="0" kern="1200" dirty="0" smtClean="0">
              <a:solidFill>
                <a:schemeClr val="tx1"/>
              </a:solidFill>
              <a:effectLst/>
              <a:latin typeface="+mn-lt"/>
              <a:ea typeface="+mn-ea"/>
              <a:cs typeface="+mn-cs"/>
            </a:endParaRPr>
          </a:p>
          <a:p>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p>
          <a:p>
            <a:endParaRPr lang="es-ES" sz="1200" b="0" i="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84812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Dernière</a:t>
            </a:r>
            <a:r>
              <a:rPr lang="es-ES" dirty="0" smtClean="0"/>
              <a:t> </a:t>
            </a:r>
            <a:r>
              <a:rPr lang="es-ES" dirty="0" err="1" smtClean="0"/>
              <a:t>colonne</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526673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err="1"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Apocalypse</a:t>
            </a:r>
            <a:r>
              <a:rPr lang="es-ES" sz="1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1 : 10</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Je fus ravi en esprit au jour du Seigneur, et j'entendis derrière moi une voix forte, comme le son d'une trompette.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ln w="19050" cap="rnd" cmpd="sng">
                <a:solidFill>
                  <a:srgbClr val="FFC000"/>
                </a:solidFill>
                <a:prstDash val="solid"/>
                <a:round/>
              </a:ln>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4250979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IL N’Y A AUCUN TEXTE BIBLIQUE QUI MONTRE QUE LE PREMIER JOUR DE LA SEMAINE DEVAIT ÊTRE OBSERVÉ</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628717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cardinal Gibbon a écrit : «  Vous pouvez lire la Bible de la Genèse à l’Apocalypse, et VOUS NE TROUVEREZ AUCUNE LIGNE AUTORISANT LA SANCTIFICATION DU DIMANCHE. Les Écritures appuient l’observance religieuse du Sabbat, jour que nous ne sanctifions jamais. » </a:t>
            </a:r>
            <a:r>
              <a:rPr lang="fr-FR" sz="1200" i="1" kern="1200" dirty="0" smtClean="0">
                <a:solidFill>
                  <a:schemeClr val="tx1"/>
                </a:solidFill>
                <a:effectLst/>
                <a:latin typeface="+mn-lt"/>
                <a:ea typeface="+mn-ea"/>
                <a:cs typeface="+mn-cs"/>
              </a:rPr>
              <a:t>The </a:t>
            </a:r>
            <a:r>
              <a:rPr lang="fr-FR" sz="1200" i="1" kern="1200" dirty="0" err="1" smtClean="0">
                <a:solidFill>
                  <a:schemeClr val="tx1"/>
                </a:solidFill>
                <a:effectLst/>
                <a:latin typeface="+mn-lt"/>
                <a:ea typeface="+mn-ea"/>
                <a:cs typeface="+mn-cs"/>
              </a:rPr>
              <a:t>Faith</a:t>
            </a:r>
            <a:r>
              <a:rPr lang="fr-FR" sz="1200" i="1" kern="1200" dirty="0" smtClean="0">
                <a:solidFill>
                  <a:schemeClr val="tx1"/>
                </a:solidFill>
                <a:effectLst/>
                <a:latin typeface="+mn-lt"/>
                <a:ea typeface="+mn-ea"/>
                <a:cs typeface="+mn-cs"/>
              </a:rPr>
              <a:t> of Our </a:t>
            </a:r>
            <a:r>
              <a:rPr lang="fr-FR" sz="1200" i="1" kern="1200" dirty="0" err="1" smtClean="0">
                <a:solidFill>
                  <a:schemeClr val="tx1"/>
                </a:solidFill>
                <a:effectLst/>
                <a:latin typeface="+mn-lt"/>
                <a:ea typeface="+mn-ea"/>
                <a:cs typeface="+mn-cs"/>
              </a:rPr>
              <a:t>Fathers</a:t>
            </a:r>
            <a:r>
              <a:rPr lang="fr-FR" sz="1200" i="1"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 1917, pp. 72, 73.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 Le concept d’une substitution catégorique du premier jour pour le septième jour de la semaine et le transfert, peut-être d’une manière spirituelle, d’un repos de Sabbat établi dans le quatrième commandement, n’est pas basé ni sur les Saintes Écritures ni dans l’antiquité chrétienne. » </a:t>
            </a:r>
            <a:r>
              <a:rPr lang="en-GB" sz="1200" i="1" kern="1200" dirty="0" smtClean="0">
                <a:solidFill>
                  <a:schemeClr val="tx1"/>
                </a:solidFill>
                <a:effectLst/>
                <a:latin typeface="+mn-lt"/>
                <a:ea typeface="+mn-ea"/>
                <a:cs typeface="+mn-cs"/>
              </a:rPr>
              <a:t>Smith and Cheatham, Dictionary of Christian Antiquities</a:t>
            </a:r>
            <a:r>
              <a:rPr lang="en-GB" sz="1200" kern="1200" dirty="0" smtClean="0">
                <a:solidFill>
                  <a:schemeClr val="tx1"/>
                </a:solidFill>
                <a:effectLst/>
                <a:latin typeface="+mn-lt"/>
                <a:ea typeface="+mn-ea"/>
                <a:cs typeface="+mn-cs"/>
              </a:rPr>
              <a:t>, article </a:t>
            </a:r>
            <a:r>
              <a:rPr lang="en-GB" sz="1200" kern="1200" dirty="0" err="1" smtClean="0">
                <a:solidFill>
                  <a:schemeClr val="tx1"/>
                </a:solidFill>
                <a:effectLst/>
                <a:latin typeface="+mn-lt"/>
                <a:ea typeface="+mn-ea"/>
                <a:cs typeface="+mn-cs"/>
              </a:rPr>
              <a:t>sur</a:t>
            </a:r>
            <a:r>
              <a:rPr lang="en-GB" sz="1200" kern="1200" dirty="0" smtClean="0">
                <a:solidFill>
                  <a:schemeClr val="tx1"/>
                </a:solidFill>
                <a:effectLst/>
                <a:latin typeface="+mn-lt"/>
                <a:ea typeface="+mn-ea"/>
                <a:cs typeface="+mn-cs"/>
              </a:rPr>
              <a:t> le </a:t>
            </a:r>
            <a:r>
              <a:rPr lang="en-GB" sz="1200" kern="1200" dirty="0" err="1" smtClean="0">
                <a:solidFill>
                  <a:schemeClr val="tx1"/>
                </a:solidFill>
                <a:effectLst/>
                <a:latin typeface="+mn-lt"/>
                <a:ea typeface="+mn-ea"/>
                <a:cs typeface="+mn-cs"/>
              </a:rPr>
              <a:t>Sabbat</a:t>
            </a:r>
            <a:r>
              <a:rPr lang="en-GB" sz="1200"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Dr Edward T. </a:t>
            </a:r>
            <a:r>
              <a:rPr lang="fr-FR" sz="1200" kern="1200" dirty="0" err="1" smtClean="0">
                <a:solidFill>
                  <a:schemeClr val="tx1"/>
                </a:solidFill>
                <a:effectLst/>
                <a:latin typeface="+mn-lt"/>
                <a:ea typeface="+mn-ea"/>
                <a:cs typeface="+mn-cs"/>
              </a:rPr>
              <a:t>Hiscox</a:t>
            </a:r>
            <a:r>
              <a:rPr lang="fr-FR" sz="1200" kern="1200" dirty="0" smtClean="0">
                <a:solidFill>
                  <a:schemeClr val="tx1"/>
                </a:solidFill>
                <a:effectLst/>
                <a:latin typeface="+mn-lt"/>
                <a:ea typeface="+mn-ea"/>
                <a:cs typeface="+mn-cs"/>
              </a:rPr>
              <a:t>, auteur du </a:t>
            </a:r>
            <a:r>
              <a:rPr lang="fr-FR" sz="1200" i="1" kern="1200" dirty="0" err="1" smtClean="0">
                <a:solidFill>
                  <a:schemeClr val="tx1"/>
                </a:solidFill>
                <a:effectLst/>
                <a:latin typeface="+mn-lt"/>
                <a:ea typeface="+mn-ea"/>
                <a:cs typeface="+mn-cs"/>
              </a:rPr>
              <a:t>Baptist</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Manual</a:t>
            </a:r>
            <a:r>
              <a:rPr lang="fr-FR" sz="1200" kern="1200" dirty="0" smtClean="0">
                <a:solidFill>
                  <a:schemeClr val="tx1"/>
                </a:solidFill>
                <a:effectLst/>
                <a:latin typeface="+mn-lt"/>
                <a:ea typeface="+mn-ea"/>
                <a:cs typeface="+mn-cs"/>
              </a:rPr>
              <a:t> a fait la déclaration suivante devant un groupe de pasteurs : « Il y avait et il y a un commandement qui doit être observé comme saint : le Sabbat, mais ce jour est samedi et pas dimanche. On pourrait dire, cependant, que le Sabbat a été transféré du septième au premier jour. Où pouvons-nous trouver le registre d’un tel changement ? Pas dans le Nouveau Testament puisqu’il n’y a rien à ce sujet. » Partie d’un article lu à la conférence des pasteurs à New York, le 13 novembre 1893.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 Dr Edward T. </a:t>
            </a:r>
            <a:r>
              <a:rPr lang="fr-FR" sz="1200" kern="1200" dirty="0" err="1" smtClean="0">
                <a:solidFill>
                  <a:schemeClr val="tx1"/>
                </a:solidFill>
                <a:effectLst/>
                <a:latin typeface="+mn-lt"/>
                <a:ea typeface="+mn-ea"/>
                <a:cs typeface="+mn-cs"/>
              </a:rPr>
              <a:t>Hiscox</a:t>
            </a:r>
            <a:r>
              <a:rPr lang="fr-FR" sz="1200" kern="1200" dirty="0" smtClean="0">
                <a:solidFill>
                  <a:schemeClr val="tx1"/>
                </a:solidFill>
                <a:effectLst/>
                <a:latin typeface="+mn-lt"/>
                <a:ea typeface="+mn-ea"/>
                <a:cs typeface="+mn-cs"/>
              </a:rPr>
              <a:t>, auteur du </a:t>
            </a:r>
            <a:r>
              <a:rPr lang="fr-FR" sz="1200" i="1" kern="1200" dirty="0" err="1" smtClean="0">
                <a:solidFill>
                  <a:schemeClr val="tx1"/>
                </a:solidFill>
                <a:effectLst/>
                <a:latin typeface="+mn-lt"/>
                <a:ea typeface="+mn-ea"/>
                <a:cs typeface="+mn-cs"/>
              </a:rPr>
              <a:t>Baptist</a:t>
            </a:r>
            <a:r>
              <a:rPr lang="fr-FR" sz="1200" i="1" kern="1200" dirty="0" smtClean="0">
                <a:solidFill>
                  <a:schemeClr val="tx1"/>
                </a:solidFill>
                <a:effectLst/>
                <a:latin typeface="+mn-lt"/>
                <a:ea typeface="+mn-ea"/>
                <a:cs typeface="+mn-cs"/>
              </a:rPr>
              <a:t> </a:t>
            </a:r>
            <a:r>
              <a:rPr lang="fr-FR" sz="1200" i="1" kern="1200" dirty="0" err="1" smtClean="0">
                <a:solidFill>
                  <a:schemeClr val="tx1"/>
                </a:solidFill>
                <a:effectLst/>
                <a:latin typeface="+mn-lt"/>
                <a:ea typeface="+mn-ea"/>
                <a:cs typeface="+mn-cs"/>
              </a:rPr>
              <a:t>Manual</a:t>
            </a:r>
            <a:r>
              <a:rPr lang="fr-FR" sz="1200" kern="1200" dirty="0" smtClean="0">
                <a:solidFill>
                  <a:schemeClr val="tx1"/>
                </a:solidFill>
                <a:effectLst/>
                <a:latin typeface="+mn-lt"/>
                <a:ea typeface="+mn-ea"/>
                <a:cs typeface="+mn-cs"/>
              </a:rPr>
              <a:t> a fait la déclaration suivante devant un groupe de pasteurs : « Il y avait et il y a un commandement qui doit être observé comme saint : le Sabbat, mais ce jour est samedi et pas dimanche. On pourrait dire, cependant, que le Sabbat a été transféré du septième au premier jour. Où pouvons-nous trouver le registre d’un tel changement ? Pas dans le Nouveau Testament puisqu’il n’y a rien à ce sujet. » Partie d’un article lu à la conférence des pasteurs à New York, le 13 novembre 1893.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61047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Le culte du soleil vient de l’antiquité. Les dieux Mithra, Dawn, Marduk, Baal, Ra, Osiris et Semas représentaient le soleil.</a:t>
            </a:r>
            <a:endParaRPr lang="es-AR" sz="1200" kern="1200" dirty="0" smtClean="0">
              <a:solidFill>
                <a:schemeClr val="tx1"/>
              </a:solidFill>
              <a:effectLst/>
              <a:latin typeface="+mn-lt"/>
              <a:ea typeface="+mn-ea"/>
              <a:cs typeface="+mn-cs"/>
            </a:endParaRPr>
          </a:p>
          <a:p>
            <a:r>
              <a:rPr lang="fr-FR" dirty="0" smtClean="0"/>
              <a:t>Il n’y a pas longtemps, la momie d’un homme âgé de 25 ans a été retrouvée au sommet de la montagne </a:t>
            </a:r>
            <a:r>
              <a:rPr lang="fr-FR" dirty="0" err="1" smtClean="0"/>
              <a:t>Toro</a:t>
            </a:r>
            <a:r>
              <a:rPr lang="fr-FR" dirty="0" smtClean="0"/>
              <a:t> dans la cordillère des Andes, près de San Juan en Argentine.</a:t>
            </a:r>
          </a:p>
          <a:p>
            <a:r>
              <a:rPr lang="fr-FR" dirty="0" smtClean="0"/>
              <a:t>Des recherches archéologiques ont révélé que les Incas sacrifiaient au soleil leurs plus beaux jeunes hommes, laissant les corps dans la neige des hauts sommets pour y être préservés, près d’un cercle en pierre qui était construit dans un lieu le plus près possible du soleil.</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QUELQUES QUESTIONS CONCERNANT LE SABBAT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Comment savons-nous que le Sabbat de notre époque est celui que Dieu a établi à la création ? N’y a-t-il pas eu des changements au calendrier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Si nous regardons un calendrier chrétien, musulman, copte ou juif nous voyons que les années changent, mais le Sabbat reste le même. Dans le calendrier juif l’année 5750 équivaut à notre année 1989.</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56627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Le calendrier Julien datait de l’an 46 av. J.C, et il fut corrigé en 1582 et fut appelé le calendrier Grégorien ; c’est le calendrier que nous utilisons aujourd’hui.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Quand des astronomes découvrirent que le printemps commençait à un temps différent, les dates du calendrier furent avancées de 10 jours. Le jeudi 4 octobre 1582, les gens se couchèrent et se réveillèrent le vendredi 15 octobre. </a:t>
            </a:r>
            <a:r>
              <a:rPr lang="es-ES" sz="1200" kern="1200" dirty="0" smtClean="0">
                <a:solidFill>
                  <a:schemeClr val="tx1"/>
                </a:solidFill>
                <a:effectLst/>
                <a:latin typeface="+mn-lt"/>
                <a:ea typeface="+mn-ea"/>
                <a:cs typeface="+mn-cs"/>
              </a:rPr>
              <a:t>Le </a:t>
            </a:r>
            <a:r>
              <a:rPr lang="es-ES" sz="1200" kern="1200" dirty="0" err="1" smtClean="0">
                <a:solidFill>
                  <a:schemeClr val="tx1"/>
                </a:solidFill>
                <a:effectLst/>
                <a:latin typeface="+mn-lt"/>
                <a:ea typeface="+mn-ea"/>
                <a:cs typeface="+mn-cs"/>
              </a:rPr>
              <a:t>cycle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hebdomadaire</a:t>
            </a:r>
            <a:r>
              <a:rPr lang="es-ES" sz="1200" kern="1200" dirty="0" smtClean="0">
                <a:solidFill>
                  <a:schemeClr val="tx1"/>
                </a:solidFill>
                <a:effectLst/>
                <a:latin typeface="+mn-lt"/>
                <a:ea typeface="+mn-ea"/>
                <a:cs typeface="+mn-cs"/>
              </a:rPr>
              <a:t> resta </a:t>
            </a:r>
            <a:r>
              <a:rPr lang="es-ES" sz="1200" kern="1200" dirty="0" err="1" smtClean="0">
                <a:solidFill>
                  <a:schemeClr val="tx1"/>
                </a:solidFill>
                <a:effectLst/>
                <a:latin typeface="+mn-lt"/>
                <a:ea typeface="+mn-ea"/>
                <a:cs typeface="+mn-cs"/>
              </a:rPr>
              <a:t>inchangé</a:t>
            </a:r>
            <a:r>
              <a:rPr lang="es-ES" sz="1200" kern="1200" dirty="0" smtClean="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825894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fr-FR" sz="1200" kern="1200" dirty="0" smtClean="0">
                <a:solidFill>
                  <a:schemeClr val="tx1"/>
                </a:solidFill>
                <a:effectLst/>
                <a:latin typeface="+mn-lt"/>
                <a:ea typeface="+mn-ea"/>
                <a:cs typeface="+mn-cs"/>
              </a:rPr>
              <a:t>Il y a deux évidences que le Sabbat est le même qu’à la création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1. Le miracle de la manne au désert. Dieu savait quel était le jour qu’il avait sanctifié. Dieu donna vendredi une double portion de manne et rien le Sabbat. (Exode 16 : 4-35). Dieu a accompli ce miracle au désert au moins 2000 fois.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2. Christ et ses disciples ont observé le Sabbat. (Luc 4 : 16 ; 23 : 54-56). Le Fils de Dieu aurait-il observé un faux jour pendant 33 ans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3019440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A quel genre de Sabbat se réfère Paul dans Colossiens 2 : 16, 17 ; aux jours de repos cérémoniels, qui étaient une ombre de Christ, ou au septième jour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108660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Dans la loi cérémonielle, écrite par Moïse dans un livre (Deutéronome 31 : 24-26), il y avait sept convocations annuelles qui avaient lieu le premier et le septième mois. Ces fêtes (la Pâque, la fête des pains sans levain, les prémices, la fête des trompettes, le jour de l’expiation et la fête des tentes) qui étaient aussi appelé Sabbats ou jours de repos. Ces fêtes n’avaient rien à voir avec le quatrième commandement (Lévitique 23 : 38, 39). Elles étaient une ombre ou un symbole de Christ et son ministère.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159228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Cette question est-elle si importante ? N’est-ce pas la même chose d’observer n’importe quel jour ? Pouvons-nous avoir confiance dans notre opinion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2836227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Proverbes </a:t>
            </a:r>
            <a:r>
              <a:rPr lang="es-ES_tradnl" sz="1200" b="1" kern="1200" dirty="0" smtClean="0">
                <a:solidFill>
                  <a:schemeClr val="tx1"/>
                </a:solidFill>
                <a:effectLst/>
                <a:latin typeface="+mn-lt"/>
                <a:ea typeface="+mn-ea"/>
                <a:cs typeface="+mn-cs"/>
              </a:rPr>
              <a:t>16 : 25</a:t>
            </a:r>
          </a:p>
          <a:p>
            <a:r>
              <a:rPr lang="fr-FR" sz="1200" b="0" i="0" kern="1200" dirty="0" smtClean="0">
                <a:solidFill>
                  <a:schemeClr val="tx1"/>
                </a:solidFill>
                <a:effectLst/>
                <a:latin typeface="+mn-lt"/>
                <a:ea typeface="+mn-ea"/>
                <a:cs typeface="+mn-cs"/>
              </a:rPr>
              <a:t>« Telle voie paraît droite à un homme, Mais son issue, c'est la voie de la mort.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719316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La plupart des gens observent le dimanche ; peuvent-ils tous être dans l’erreur ? Qui sera perdu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77393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CULTE DU SOLEIL DÉGUISÉ </a:t>
            </a:r>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Matthieu </a:t>
            </a:r>
            <a:r>
              <a:rPr lang="es-ES" sz="1200" b="1" i="0" kern="1200" dirty="0" smtClean="0">
                <a:solidFill>
                  <a:schemeClr val="tx1"/>
                </a:solidFill>
                <a:effectLst/>
                <a:latin typeface="+mn-lt"/>
                <a:ea typeface="+mn-ea"/>
                <a:cs typeface="+mn-cs"/>
              </a:rPr>
              <a:t>7 : 21</a:t>
            </a:r>
          </a:p>
          <a:p>
            <a:r>
              <a:rPr lang="fr-FR" sz="1200" b="0" i="0" kern="1200" dirty="0" smtClean="0">
                <a:solidFill>
                  <a:schemeClr val="tx1"/>
                </a:solidFill>
                <a:effectLst/>
                <a:latin typeface="+mn-lt"/>
                <a:ea typeface="+mn-ea"/>
                <a:cs typeface="+mn-cs"/>
              </a:rPr>
              <a:t>« Ceux qui me disent : Seigneur, Seigneur ! n'entreront pas tous dans le royaume des cieux, mais celui-là seul qui fait la volonté de mon Père qui est dans les cieux. »</a:t>
            </a:r>
          </a:p>
          <a:p>
            <a:endParaRPr lang="fr-FR"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Nous ne devons pas nous mettre du côté de la majorité ou de la minorité mais nous mettre du côté de Jésus.</a:t>
            </a:r>
            <a:endParaRPr lang="es-AR" sz="1200" kern="1200" dirty="0" smtClean="0">
              <a:solidFill>
                <a:schemeClr val="tx1"/>
              </a:solidFill>
              <a:effectLst/>
              <a:latin typeface="+mn-lt"/>
              <a:ea typeface="+mn-ea"/>
              <a:cs typeface="+mn-cs"/>
            </a:endParaRPr>
          </a:p>
          <a:p>
            <a:r>
              <a:rPr lang="es-ES_tradnl" sz="1200" kern="1200" baseline="0" dirty="0" smtClean="0">
                <a:solidFill>
                  <a:schemeClr val="tx1"/>
                </a:solidFill>
                <a:effectLst/>
                <a:latin typeface="+mn-lt"/>
                <a:ea typeface="+mn-ea"/>
                <a:cs typeface="+mn-cs"/>
              </a:rPr>
              <a:t/>
            </a:r>
            <a:br>
              <a:rPr lang="es-ES_tradnl" sz="1200" kern="1200" baseline="0" dirty="0" smtClean="0">
                <a:solidFill>
                  <a:schemeClr val="tx1"/>
                </a:solidFill>
                <a:effectLst/>
                <a:latin typeface="+mn-lt"/>
                <a:ea typeface="+mn-ea"/>
                <a:cs typeface="+mn-cs"/>
              </a:rPr>
            </a:br>
            <a:r>
              <a:rPr lang="fr-FR" sz="1200" b="1" kern="1200" dirty="0" smtClean="0">
                <a:solidFill>
                  <a:schemeClr val="tx1"/>
                </a:solidFill>
                <a:effectLst/>
                <a:latin typeface="+mn-lt"/>
                <a:ea typeface="+mn-ea"/>
                <a:cs typeface="+mn-cs"/>
              </a:rPr>
              <a:t>Matthieu </a:t>
            </a:r>
            <a:r>
              <a:rPr lang="es-ES_tradnl" sz="1200" b="1" kern="1200" dirty="0" smtClean="0">
                <a:solidFill>
                  <a:schemeClr val="tx1"/>
                </a:solidFill>
                <a:effectLst/>
                <a:latin typeface="+mn-lt"/>
                <a:ea typeface="+mn-ea"/>
                <a:cs typeface="+mn-cs"/>
              </a:rPr>
              <a:t>7 : 13-14</a:t>
            </a:r>
          </a:p>
          <a:p>
            <a:r>
              <a:rPr lang="es-ES_tradnl" sz="1200" b="1" i="0" kern="12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Entrez par la porte étroite. Car large est la porte, spacieux est le chemin qui mènent à la perdition, et il y en a beaucoup qui entrent par là.</a:t>
            </a: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Mais étroite est la porte, resserré le chemin qui mènent à la vie, et il y en a peu qui les trouvent. »</a:t>
            </a:r>
          </a:p>
          <a:p>
            <a:endParaRPr lang="fr-FR" sz="1200" b="0" i="0" kern="1200" dirty="0" smtClean="0">
              <a:solidFill>
                <a:schemeClr val="tx1"/>
              </a:solidFill>
              <a:effectLst/>
              <a:latin typeface="+mn-lt"/>
              <a:ea typeface="+mn-ea"/>
              <a:cs typeface="+mn-cs"/>
            </a:endParaRPr>
          </a:p>
          <a:p>
            <a:pPr lvl="0"/>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Beaucoup de gens disent : « Mes parents et grands-parents ont toujours observé le dimanche, et je ne veux pas faire différemment. » Dieu jugera et condamnera – ceux qui ont péché par ignorance ou ceux qui pèchent consciemment. </a:t>
            </a:r>
            <a:r>
              <a:rPr lang="es-ES" sz="1200" kern="1200" dirty="0" smtClean="0">
                <a:solidFill>
                  <a:schemeClr val="tx1"/>
                </a:solidFill>
                <a:effectLst/>
                <a:latin typeface="+mn-lt"/>
                <a:ea typeface="+mn-ea"/>
                <a:cs typeface="+mn-cs"/>
              </a:rPr>
              <a:t>(</a:t>
            </a:r>
            <a:r>
              <a:rPr lang="es-ES" sz="1200" kern="1200" dirty="0" err="1" smtClean="0">
                <a:solidFill>
                  <a:schemeClr val="tx1"/>
                </a:solidFill>
                <a:effectLst/>
                <a:latin typeface="+mn-lt"/>
                <a:ea typeface="+mn-ea"/>
                <a:cs typeface="+mn-cs"/>
              </a:rPr>
              <a:t>Actes</a:t>
            </a:r>
            <a:r>
              <a:rPr lang="es-ES" sz="1200" kern="1200" dirty="0" smtClean="0">
                <a:solidFill>
                  <a:schemeClr val="tx1"/>
                </a:solidFill>
                <a:effectLst/>
                <a:latin typeface="+mn-lt"/>
                <a:ea typeface="+mn-ea"/>
                <a:cs typeface="+mn-cs"/>
              </a:rPr>
              <a:t> 17 : 30 ; Jacques 4 : 17).</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CONCLUSION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633700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16- </a:t>
            </a:r>
            <a:r>
              <a:rPr lang="fr-FR" sz="1200" b="1" kern="1200" dirty="0" smtClean="0">
                <a:solidFill>
                  <a:schemeClr val="tx1"/>
                </a:solidFill>
                <a:effectLst/>
                <a:latin typeface="+mn-lt"/>
                <a:ea typeface="+mn-ea"/>
                <a:cs typeface="+mn-cs"/>
              </a:rPr>
              <a:t>Comment sont nommés dans la prophétie les réparateurs du Sabbat comme saint jour de repos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Ésaïe </a:t>
            </a:r>
            <a:r>
              <a:rPr lang="es-ES_tradnl" sz="1200" b="1" kern="1200" dirty="0" smtClean="0">
                <a:solidFill>
                  <a:schemeClr val="tx1"/>
                </a:solidFill>
                <a:effectLst/>
                <a:latin typeface="+mn-lt"/>
                <a:ea typeface="+mn-ea"/>
                <a:cs typeface="+mn-cs"/>
              </a:rPr>
              <a:t>58 : 12-13</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Les tiens rebâtiront sur d'anciennes ruines, Tu relèveras des fondements antiques ; On t'appellera réparateur des brèches, Celui qui restaure les chemins, qui rend le pays habitable »</a:t>
            </a:r>
            <a:endParaRPr lang="es-ES" sz="1200" b="1"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1129102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17- </a:t>
            </a:r>
            <a:r>
              <a:rPr lang="fr-FR" sz="1200" b="1" kern="1200" dirty="0" smtClean="0">
                <a:solidFill>
                  <a:schemeClr val="tx1"/>
                </a:solidFill>
                <a:effectLst/>
                <a:latin typeface="+mn-lt"/>
                <a:ea typeface="+mn-ea"/>
                <a:cs typeface="+mn-cs"/>
              </a:rPr>
              <a:t>Comment le Seigneur nomme-t-il le Sabbat, et quelles sont les bénédictions que nous recevons en ce jour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527345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Ésaïe </a:t>
            </a:r>
            <a:r>
              <a:rPr lang="es-ES" sz="1200" b="1" i="0" kern="1200" dirty="0" smtClean="0">
                <a:solidFill>
                  <a:schemeClr val="tx1"/>
                </a:solidFill>
                <a:effectLst/>
                <a:latin typeface="+mn-lt"/>
                <a:ea typeface="+mn-ea"/>
                <a:cs typeface="+mn-cs"/>
              </a:rPr>
              <a:t>58 : 13 - 14</a:t>
            </a:r>
          </a:p>
          <a:p>
            <a:r>
              <a:rPr lang="fr-FR" sz="1200" b="0" i="0" kern="1200" dirty="0" smtClean="0">
                <a:solidFill>
                  <a:schemeClr val="tx1"/>
                </a:solidFill>
                <a:effectLst/>
                <a:latin typeface="+mn-lt"/>
                <a:ea typeface="+mn-ea"/>
                <a:cs typeface="+mn-cs"/>
              </a:rPr>
              <a:t>« Si tu retiens ton pied pendant le sabbat, Pour ne pas faire ta volonté en mon saint jour, Si tu fais du sabbat tes délices, Pour sanctifier l'Éternel en le glorifiant, Et si tu l'honores en ne suivant point tes voies, En ne te livrant pas à tes penchants et à de vains discours,</a:t>
            </a:r>
          </a:p>
          <a:p>
            <a:r>
              <a:rPr lang="fr-FR" sz="1200" b="0" i="0" kern="1200" dirty="0" smtClean="0">
                <a:solidFill>
                  <a:schemeClr val="tx1"/>
                </a:solidFill>
                <a:effectLst/>
                <a:latin typeface="+mn-lt"/>
                <a:ea typeface="+mn-ea"/>
                <a:cs typeface="+mn-cs"/>
              </a:rPr>
              <a:t>Alors tu mettras ton plaisir en l'Éternel, Et je te ferai monter sur les hauteurs du pays, Je te ferai jouir de l'héritage de Jacob, ton père; Car la bouche de l'Éternel a parlé.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2573861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Merci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Seigneur</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m'avoir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clarifié</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solidFill>
                  <a:srgbClr val="002060"/>
                </a:solidFill>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r>
              <a:rPr lang="fr-FR" sz="1200" b="1" i="1" kern="1200" dirty="0" smtClean="0">
                <a:solidFill>
                  <a:schemeClr val="tx1"/>
                </a:solidFill>
                <a:effectLst/>
                <a:latin typeface="+mn-lt"/>
                <a:ea typeface="+mn-ea"/>
                <a:cs typeface="+mn-cs"/>
              </a:rPr>
              <a:t>Notre prochain thème :</a:t>
            </a:r>
            <a:r>
              <a:rPr lang="fr-FR" sz="1200" i="1" kern="1200" dirty="0" smtClean="0">
                <a:solidFill>
                  <a:schemeClr val="tx1"/>
                </a:solidFill>
                <a:effectLst/>
                <a:latin typeface="+mn-lt"/>
                <a:ea typeface="+mn-ea"/>
                <a:cs typeface="+mn-cs"/>
              </a:rPr>
              <a:t> </a:t>
            </a:r>
            <a:r>
              <a:rPr lang="fr-FR" sz="1200" b="1" i="1" kern="1200" dirty="0" smtClean="0">
                <a:solidFill>
                  <a:schemeClr val="tx1"/>
                </a:solidFill>
                <a:effectLst/>
                <a:latin typeface="+mn-lt"/>
                <a:ea typeface="+mn-ea"/>
                <a:cs typeface="+mn-cs"/>
              </a:rPr>
              <a:t>« Les deux dimensions de l’amour. »</a:t>
            </a:r>
            <a:endParaRPr lang="es-AR" sz="1200" b="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Comment être heureux avec les principes de l’amour donné par Jésus-Christ lui-même.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info@labiblearaison.org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68</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Quelle abomination le prophète Ézéchiel a-t-il vue en vision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17561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Ézéchiel </a:t>
            </a:r>
            <a:r>
              <a:rPr lang="es-ES_tradnl" sz="1200" b="1" kern="1200" dirty="0" smtClean="0">
                <a:solidFill>
                  <a:schemeClr val="tx1"/>
                </a:solidFill>
                <a:effectLst/>
                <a:latin typeface="+mn-lt"/>
                <a:ea typeface="+mn-ea"/>
                <a:cs typeface="+mn-cs"/>
              </a:rPr>
              <a:t>8 : 15 - 18</a:t>
            </a:r>
          </a:p>
          <a:p>
            <a:r>
              <a:rPr lang="fr-FR" sz="1200" b="0" i="0" kern="1200" dirty="0" smtClean="0">
                <a:solidFill>
                  <a:schemeClr val="tx1"/>
                </a:solidFill>
                <a:effectLst/>
                <a:latin typeface="+mn-lt"/>
                <a:ea typeface="+mn-ea"/>
                <a:cs typeface="+mn-cs"/>
              </a:rPr>
              <a:t>« Et il me dit: Vois-tu, fils de l'homme? Tu verras encore d'autres abominations plus grandes que celles-là.</a:t>
            </a:r>
          </a:p>
          <a:p>
            <a:r>
              <a:rPr lang="fr-FR" sz="1200" b="1" i="0" kern="1200" baseline="30000" dirty="0" smtClean="0">
                <a:solidFill>
                  <a:schemeClr val="tx1"/>
                </a:solidFill>
                <a:effectLst/>
                <a:latin typeface="+mn-lt"/>
                <a:ea typeface="+mn-ea"/>
                <a:cs typeface="+mn-cs"/>
              </a:rPr>
              <a:t>16 </a:t>
            </a:r>
            <a:r>
              <a:rPr lang="fr-FR" sz="1200" b="0" i="0" kern="1200" dirty="0" smtClean="0">
                <a:solidFill>
                  <a:schemeClr val="tx1"/>
                </a:solidFill>
                <a:effectLst/>
                <a:latin typeface="+mn-lt"/>
                <a:ea typeface="+mn-ea"/>
                <a:cs typeface="+mn-cs"/>
              </a:rPr>
              <a:t>Et il me conduisit dans le parvis intérieur de la maison de l'Éternel. Et voici, à l'entrée du temple de l'Éternel, entre le portique et l'autel, il y avait environ vingt-cinq hommes, tournant le dos au temple de l'Éternel et le visage vers l'orient; et ils se prosternaient à l'orient devant le soleil.</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Ézéchiel</a:t>
            </a:r>
            <a:r>
              <a:rPr lang="en-US" sz="12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s-ES_tradnl" sz="1200" b="1" kern="1200" dirty="0" smtClean="0">
                <a:solidFill>
                  <a:schemeClr val="tx1"/>
                </a:solidFill>
                <a:effectLst/>
                <a:latin typeface="+mn-lt"/>
                <a:ea typeface="+mn-ea"/>
                <a:cs typeface="+mn-cs"/>
              </a:rPr>
              <a:t>8:15-18</a:t>
            </a:r>
          </a:p>
          <a:p>
            <a:r>
              <a:rPr lang="fr-FR" sz="1200" b="0" i="0" kern="1200" dirty="0" smtClean="0">
                <a:solidFill>
                  <a:schemeClr val="tx1"/>
                </a:solidFill>
                <a:effectLst/>
                <a:latin typeface="+mn-lt"/>
                <a:ea typeface="+mn-ea"/>
                <a:cs typeface="+mn-cs"/>
              </a:rPr>
              <a:t>Et il me dit : Vois-tu, fils de l'homme ? Est-ce trop peu pour la maison de Juda de commettre les abominations qu'ils commettent ici ? Faut-il encore qu'ils remplissent le pays de violence, et qu'ils ne cessent de m'irriter ? Voici, ils approchent le rameau de leur nez.</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377992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24/06/2019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24/06/2019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805693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3044423"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Ézéchiel</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8 : 15 - 18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Moi </a:t>
            </a:r>
            <a:r>
              <a:rPr lang="fr-FR"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aussi, j'agirai avec fureur; mon </a:t>
            </a:r>
            <a:r>
              <a:rPr lang="fr-FR" sz="3200" b="1" i="1" spc="50" dirty="0" err="1">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oeil</a:t>
            </a:r>
            <a:r>
              <a:rPr lang="fr-FR"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sera sans pitié, et je n'aurai point de miséricorde; quand ils crieront à haute voix à mes oreilles, je ne les écouterai pas. » </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60853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par>
                          <p:cTn id="16" fill="hold">
                            <p:stCondLst>
                              <p:cond delay="120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511660" y="1988840"/>
            <a:ext cx="612068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rPr>
              <a:t>Qui a essayé d’introduire des rites païens dans la chrétienté ?</a:t>
            </a:r>
            <a:endParaRPr lang="es-ES" sz="4000" b="1" spc="50" dirty="0">
              <a:ln w="11430"/>
              <a:solidFill>
                <a:schemeClr val="accent2">
                  <a:lumMod val="50000"/>
                </a:schemeClr>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50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44429" y="797803"/>
            <a:ext cx="3087511"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24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Croissance</a:t>
            </a:r>
            <a:r>
              <a:rPr lang="es-ES"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r>
              <a:rPr lang="es-ES" sz="2400" b="1" dirty="0" smtClean="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du </a:t>
            </a:r>
            <a:r>
              <a:rPr lang="es-ES" sz="24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christianisme</a:t>
            </a:r>
            <a:endParaRPr lang="es-ES" sz="2400" dirty="0">
              <a:solidFill>
                <a:srgbClr val="FF0000"/>
              </a:solidFill>
            </a:endParaRPr>
          </a:p>
        </p:txBody>
      </p:sp>
      <p:pic>
        <p:nvPicPr>
          <p:cNvPr id="8194" name="Picture 2" descr="J:\Mis Docs\_Multimedia IMS\Curso Biblico PPS\Tema 14\constant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869811"/>
            <a:ext cx="1973398" cy="2631197"/>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192180" y="3167680"/>
            <a:ext cx="1778115" cy="369332"/>
          </a:xfrm>
          <a:prstGeom prst="rect">
            <a:avLst/>
          </a:prstGeom>
        </p:spPr>
        <p:txBody>
          <a:bodyPr wrap="none">
            <a:spAutoFit/>
          </a:bodyPr>
          <a:lstStyle/>
          <a:p>
            <a:r>
              <a:rPr lang="es-ES" b="1" dirty="0" err="1" smtClean="0">
                <a:ln w="19050" cap="rnd" cmpd="sng">
                  <a:solidFill>
                    <a:prstClr val="black"/>
                  </a:solidFill>
                  <a:prstDash val="solid"/>
                  <a:round/>
                </a:ln>
                <a:solidFill>
                  <a:srgbClr val="FF0000"/>
                </a:solidFill>
                <a:effectLst>
                  <a:glow rad="177800">
                    <a:srgbClr val="F79646">
                      <a:satMod val="175000"/>
                      <a:alpha val="17000"/>
                    </a:srgbClr>
                  </a:glow>
                </a:effectLst>
                <a:latin typeface="Trajan Pro" pitchFamily="18" charset="0"/>
                <a:cs typeface="Vijaya" pitchFamily="34" charset="0"/>
              </a:rPr>
              <a:t>Constantin</a:t>
            </a:r>
            <a:endParaRPr lang="es-ES" sz="1400" dirty="0"/>
          </a:p>
        </p:txBody>
      </p:sp>
      <p:sp>
        <p:nvSpPr>
          <p:cNvPr id="6" name="5 Flecha derecha"/>
          <p:cNvSpPr/>
          <p:nvPr/>
        </p:nvSpPr>
        <p:spPr>
          <a:xfrm rot="18109601">
            <a:off x="4266158" y="3517244"/>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9" name="8 Flecha derecha"/>
          <p:cNvSpPr/>
          <p:nvPr/>
        </p:nvSpPr>
        <p:spPr>
          <a:xfrm rot="15706044">
            <a:off x="3473687" y="28691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0" name="9 Flecha derecha"/>
          <p:cNvSpPr/>
          <p:nvPr/>
        </p:nvSpPr>
        <p:spPr>
          <a:xfrm rot="8350612">
            <a:off x="2947628" y="35031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Flecha derecha"/>
          <p:cNvSpPr/>
          <p:nvPr/>
        </p:nvSpPr>
        <p:spPr>
          <a:xfrm rot="2862845">
            <a:off x="4993804" y="4532605"/>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2" name="11 Flecha derecha"/>
          <p:cNvSpPr/>
          <p:nvPr/>
        </p:nvSpPr>
        <p:spPr>
          <a:xfrm rot="20013730">
            <a:off x="5850142" y="4043972"/>
            <a:ext cx="468052" cy="472698"/>
          </a:xfrm>
          <a:prstGeom prst="rightArrow">
            <a:avLst/>
          </a:prstGeom>
          <a:gradFill>
            <a:gsLst>
              <a:gs pos="0">
                <a:srgbClr val="FF0000">
                  <a:lumMod val="55000"/>
                </a:srgbClr>
              </a:gs>
              <a:gs pos="80000">
                <a:srgbClr val="FF0000">
                  <a:lumMod val="84000"/>
                  <a:lumOff val="16000"/>
                </a:srgb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3" name="12 Rectángulo"/>
          <p:cNvSpPr/>
          <p:nvPr/>
        </p:nvSpPr>
        <p:spPr>
          <a:xfrm>
            <a:off x="967062" y="5553236"/>
            <a:ext cx="7090503"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Édit de la tolérance • Milan • 313 d.</a:t>
            </a:r>
            <a:endParaRPr lang="es-ES" sz="2400" dirty="0">
              <a:solidFill>
                <a:srgbClr val="FF0000"/>
              </a:solidFill>
            </a:endParaRPr>
          </a:p>
        </p:txBody>
      </p:sp>
    </p:spTree>
    <p:extLst>
      <p:ext uri="{BB962C8B-B14F-4D97-AF65-F5344CB8AC3E}">
        <p14:creationId xmlns:p14="http://schemas.microsoft.com/office/powerpoint/2010/main" val="351266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path" presetSubtype="0" accel="50000" decel="50000" fill="hold" grpId="0" nodeType="withEffect">
                                  <p:stCondLst>
                                    <p:cond delay="1000"/>
                                  </p:stCondLst>
                                  <p:childTnLst>
                                    <p:animMotion origin="layout" path="M 0 -0.00139 L 0.03542 -0.08002 " pathEditMode="relative" rAng="0" ptsTypes="AA">
                                      <p:cBhvr>
                                        <p:cTn id="13" dur="2000" fill="hold"/>
                                        <p:tgtEl>
                                          <p:spTgt spid="6"/>
                                        </p:tgtEl>
                                        <p:attrNameLst>
                                          <p:attrName>ppt_x</p:attrName>
                                          <p:attrName>ppt_y</p:attrName>
                                        </p:attrNameLst>
                                      </p:cBhvr>
                                      <p:rCtr x="1771" y="-3932"/>
                                    </p:animMotion>
                                  </p:childTnLst>
                                </p:cTn>
                              </p:par>
                              <p:par>
                                <p:cTn id="14" presetID="42" presetClass="path" presetSubtype="0" accel="50000" decel="50000" fill="hold" grpId="0" nodeType="withEffect">
                                  <p:stCondLst>
                                    <p:cond delay="1000"/>
                                  </p:stCondLst>
                                  <p:childTnLst>
                                    <p:animMotion origin="layout" path="M -1.94444E-6 1.07308E-6 L -0.03524 -0.105 " pathEditMode="relative" rAng="0" ptsTypes="AA">
                                      <p:cBhvr>
                                        <p:cTn id="15" dur="2000" fill="hold"/>
                                        <p:tgtEl>
                                          <p:spTgt spid="9"/>
                                        </p:tgtEl>
                                        <p:attrNameLst>
                                          <p:attrName>ppt_x</p:attrName>
                                          <p:attrName>ppt_y</p:attrName>
                                        </p:attrNameLst>
                                      </p:cBhvr>
                                      <p:rCtr x="-1771" y="-5250"/>
                                    </p:animMotion>
                                  </p:childTnLst>
                                </p:cTn>
                              </p:par>
                              <p:par>
                                <p:cTn id="16" presetID="42" presetClass="path" presetSubtype="0" accel="50000" decel="50000" fill="hold" grpId="0" nodeType="withEffect">
                                  <p:stCondLst>
                                    <p:cond delay="1000"/>
                                  </p:stCondLst>
                                  <p:childTnLst>
                                    <p:animMotion origin="layout" path="M 4.16667E-6 4.49584E-6 L -0.03698 0.05457 " pathEditMode="relative" rAng="0" ptsTypes="AA">
                                      <p:cBhvr>
                                        <p:cTn id="17" dur="2000" fill="hold"/>
                                        <p:tgtEl>
                                          <p:spTgt spid="10"/>
                                        </p:tgtEl>
                                        <p:attrNameLst>
                                          <p:attrName>ppt_x</p:attrName>
                                          <p:attrName>ppt_y</p:attrName>
                                        </p:attrNameLst>
                                      </p:cBhvr>
                                      <p:rCtr x="-1858" y="2729"/>
                                    </p:animMotion>
                                  </p:childTnLst>
                                </p:cTn>
                              </p:par>
                              <p:par>
                                <p:cTn id="18" presetID="42" presetClass="path" presetSubtype="0" accel="50000" decel="50000" fill="hold" grpId="0" nodeType="withEffect">
                                  <p:stCondLst>
                                    <p:cond delay="1000"/>
                                  </p:stCondLst>
                                  <p:childTnLst>
                                    <p:animMotion origin="layout" path="M -1.38889E-6 2.89547E-6 L 0.05816 0.06175 " pathEditMode="relative" rAng="0" ptsTypes="AA">
                                      <p:cBhvr>
                                        <p:cTn id="19" dur="2000" fill="hold"/>
                                        <p:tgtEl>
                                          <p:spTgt spid="11"/>
                                        </p:tgtEl>
                                        <p:attrNameLst>
                                          <p:attrName>ppt_x</p:attrName>
                                          <p:attrName>ppt_y</p:attrName>
                                        </p:attrNameLst>
                                      </p:cBhvr>
                                      <p:rCtr x="2899" y="3076"/>
                                    </p:animMotion>
                                  </p:childTnLst>
                                </p:cTn>
                              </p:par>
                              <p:par>
                                <p:cTn id="20" presetID="42" presetClass="path" presetSubtype="0" accel="50000" decel="50000" fill="hold" grpId="0" nodeType="withEffect">
                                  <p:stCondLst>
                                    <p:cond delay="1000"/>
                                  </p:stCondLst>
                                  <p:childTnLst>
                                    <p:animMotion origin="layout" path="M 2.22222E-6 3.23774E-6 L 0.06701 -0.04533 " pathEditMode="relative" rAng="0" ptsTypes="AA">
                                      <p:cBhvr>
                                        <p:cTn id="21" dur="2000" fill="hold"/>
                                        <p:tgtEl>
                                          <p:spTgt spid="12"/>
                                        </p:tgtEl>
                                        <p:attrNameLst>
                                          <p:attrName>ppt_x</p:attrName>
                                          <p:attrName>ppt_y</p:attrName>
                                        </p:attrNameLst>
                                      </p:cBhvr>
                                      <p:rCtr x="3351" y="-2266"/>
                                    </p:animMotion>
                                  </p:childTnLst>
                                </p:cTn>
                              </p:par>
                            </p:childTnLst>
                          </p:cTn>
                        </p:par>
                        <p:par>
                          <p:cTn id="22" fill="hold">
                            <p:stCondLst>
                              <p:cond delay="4000"/>
                            </p:stCondLst>
                            <p:childTnLst>
                              <p:par>
                                <p:cTn id="23" presetID="10" presetClass="entr" presetSubtype="0" fill="hold" grpId="0" nodeType="after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500"/>
                            </p:stCondLst>
                            <p:childTnLst>
                              <p:par>
                                <p:cTn id="27" presetID="22"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Tema 14 sun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644" y="1903475"/>
            <a:ext cx="6444716" cy="769441"/>
          </a:xfrm>
          <a:prstGeom prst="rect">
            <a:avLst/>
          </a:prstGeom>
        </p:spPr>
        <p:txBody>
          <a:bodyPr wrap="square">
            <a:spAutoFit/>
          </a:bodyPr>
          <a:lstStyle/>
          <a:p>
            <a:pPr algn="ctr"/>
            <a:r>
              <a:rPr lang="en-US" sz="4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Sunday = Sonntag</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sp>
        <p:nvSpPr>
          <p:cNvPr id="4" name="3 Cerrar llave"/>
          <p:cNvSpPr/>
          <p:nvPr/>
        </p:nvSpPr>
        <p:spPr>
          <a:xfrm rot="5400000">
            <a:off x="4238963" y="620688"/>
            <a:ext cx="702078" cy="5346594"/>
          </a:xfrm>
          <a:prstGeom prst="rightBrace">
            <a:avLst>
              <a:gd name="adj1" fmla="val 77655"/>
              <a:gd name="adj2" fmla="val 49448"/>
            </a:avLst>
          </a:prstGeom>
          <a:ln w="76200">
            <a:solidFill>
              <a:srgbClr val="C0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5" name="4 Rectángulo"/>
          <p:cNvSpPr/>
          <p:nvPr/>
        </p:nvSpPr>
        <p:spPr>
          <a:xfrm>
            <a:off x="1372866" y="4063715"/>
            <a:ext cx="6444716" cy="769441"/>
          </a:xfrm>
          <a:prstGeom prst="rect">
            <a:avLst/>
          </a:prstGeom>
        </p:spPr>
        <p:txBody>
          <a:bodyPr wrap="square">
            <a:spAutoFit/>
          </a:bodyPr>
          <a:lstStyle/>
          <a:p>
            <a:pPr algn="ctr"/>
            <a:r>
              <a:rPr lang="en-US" sz="4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Journée</a:t>
            </a:r>
            <a:r>
              <a:rPr lang="en-US" sz="4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du </a:t>
            </a:r>
            <a:r>
              <a:rPr lang="en-US" sz="4400" b="1" dirty="0" err="1">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soleil</a:t>
            </a:r>
            <a:endParaRPr lang="es-ES" sz="36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0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4\Tema 14 c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052736"/>
            <a:ext cx="6552728" cy="489364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Temples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dédiés aux saints privés</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Ornements</a:t>
            </a:r>
            <a:endPar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Encens</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lampes et bougies</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Offre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votive</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Eau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bénite</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Pépinières</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fêtes et saisons</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Calendriers</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processions</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Bénédictions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des champs</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Vêtements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sacerdotaux</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Tonsura</a:t>
            </a:r>
            <a:endPar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Bague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de mariage</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Vers </a:t>
            </a:r>
            <a:r>
              <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l'est</a:t>
            </a:r>
          </a:p>
          <a:p>
            <a:pPr marL="342900" indent="-342900">
              <a:buFont typeface="Arial" pitchFamily="34" charset="0"/>
              <a:buChar char="•"/>
            </a:pPr>
            <a:r>
              <a:rPr lang="fr-FR"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Images</a:t>
            </a:r>
            <a:endParaRPr lang="fr-FR"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359532" y="323945"/>
            <a:ext cx="7759506" cy="584775"/>
          </a:xfrm>
          <a:prstGeom prst="rect">
            <a:avLst/>
          </a:prstGeom>
        </p:spPr>
        <p:txBody>
          <a:bodyPr wrap="square">
            <a:spAutoFit/>
          </a:bodyPr>
          <a:lstStyle/>
          <a:p>
            <a:r>
              <a:rPr lang="es-ES" sz="32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Du </a:t>
            </a:r>
            <a:r>
              <a:rPr lang="es-ES" sz="32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paganisme</a:t>
            </a:r>
            <a:r>
              <a:rPr lang="es-ES" sz="32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t>
            </a:r>
            <a:r>
              <a:rPr lang="es-ES" sz="32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au</a:t>
            </a:r>
            <a:r>
              <a:rPr lang="es-ES" sz="32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t>
            </a:r>
            <a:r>
              <a:rPr lang="es-ES" sz="32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christianisme</a:t>
            </a:r>
            <a:endParaRPr lang="es-ES" sz="1050"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23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1000"/>
                                        <p:tgtEl>
                                          <p:spTgt spid="2">
                                            <p:txEl>
                                              <p:pRg st="1" end="1"/>
                                            </p:txEl>
                                          </p:spTgt>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up)">
                                      <p:cBhvr>
                                        <p:cTn id="19" dur="1000"/>
                                        <p:tgtEl>
                                          <p:spTgt spid="2">
                                            <p:txEl>
                                              <p:pRg st="2" end="2"/>
                                            </p:txEl>
                                          </p:spTgt>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up)">
                                      <p:cBhvr>
                                        <p:cTn id="23" dur="1000"/>
                                        <p:tgtEl>
                                          <p:spTgt spid="2">
                                            <p:txEl>
                                              <p:pRg st="3" end="3"/>
                                            </p:txEl>
                                          </p:spTgt>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1000"/>
                                        <p:tgtEl>
                                          <p:spTgt spid="2">
                                            <p:txEl>
                                              <p:pRg st="4" end="4"/>
                                            </p:txEl>
                                          </p:spTgt>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up)">
                                      <p:cBhvr>
                                        <p:cTn id="31" dur="1000"/>
                                        <p:tgtEl>
                                          <p:spTgt spid="2">
                                            <p:txEl>
                                              <p:pRg st="5" end="5"/>
                                            </p:txEl>
                                          </p:spTgt>
                                        </p:tgtEl>
                                      </p:cBhvr>
                                    </p:animEffect>
                                  </p:childTnLst>
                                </p:cTn>
                              </p:par>
                            </p:childTnLst>
                          </p:cTn>
                        </p:par>
                        <p:par>
                          <p:cTn id="32" fill="hold">
                            <p:stCondLst>
                              <p:cond delay="6500"/>
                            </p:stCondLst>
                            <p:childTnLst>
                              <p:par>
                                <p:cTn id="33" presetID="22" presetClass="entr" presetSubtype="1"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up)">
                                      <p:cBhvr>
                                        <p:cTn id="35" dur="1000"/>
                                        <p:tgtEl>
                                          <p:spTgt spid="2">
                                            <p:txEl>
                                              <p:pRg st="6" end="6"/>
                                            </p:txEl>
                                          </p:spTgt>
                                        </p:tgtEl>
                                      </p:cBhvr>
                                    </p:animEffect>
                                  </p:childTnLst>
                                </p:cTn>
                              </p:par>
                            </p:childTnLst>
                          </p:cTn>
                        </p:par>
                        <p:par>
                          <p:cTn id="36" fill="hold">
                            <p:stCondLst>
                              <p:cond delay="7500"/>
                            </p:stCondLst>
                            <p:childTnLst>
                              <p:par>
                                <p:cTn id="37" presetID="22" presetClass="entr" presetSubtype="1"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wipe(up)">
                                      <p:cBhvr>
                                        <p:cTn id="39" dur="1000"/>
                                        <p:tgtEl>
                                          <p:spTgt spid="2">
                                            <p:txEl>
                                              <p:pRg st="7" end="7"/>
                                            </p:txEl>
                                          </p:spTgt>
                                        </p:tgtEl>
                                      </p:cBhvr>
                                    </p:animEffect>
                                  </p:childTnLst>
                                </p:cTn>
                              </p:par>
                            </p:childTnLst>
                          </p:cTn>
                        </p:par>
                        <p:par>
                          <p:cTn id="40" fill="hold">
                            <p:stCondLst>
                              <p:cond delay="8500"/>
                            </p:stCondLst>
                            <p:childTnLst>
                              <p:par>
                                <p:cTn id="41" presetID="22" presetClass="entr" presetSubtype="1" fill="hold" grpId="0"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wipe(up)">
                                      <p:cBhvr>
                                        <p:cTn id="43" dur="1000"/>
                                        <p:tgtEl>
                                          <p:spTgt spid="2">
                                            <p:txEl>
                                              <p:pRg st="8" end="8"/>
                                            </p:txEl>
                                          </p:spTgt>
                                        </p:tgtEl>
                                      </p:cBhvr>
                                    </p:animEffect>
                                  </p:childTnLst>
                                </p:cTn>
                              </p:par>
                            </p:childTnLst>
                          </p:cTn>
                        </p:par>
                        <p:par>
                          <p:cTn id="44" fill="hold">
                            <p:stCondLst>
                              <p:cond delay="9500"/>
                            </p:stCondLst>
                            <p:childTnLst>
                              <p:par>
                                <p:cTn id="45" presetID="22" presetClass="entr" presetSubtype="1" fill="hold" grpId="0"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up)">
                                      <p:cBhvr>
                                        <p:cTn id="47" dur="1000"/>
                                        <p:tgtEl>
                                          <p:spTgt spid="2">
                                            <p:txEl>
                                              <p:pRg st="9" end="9"/>
                                            </p:txEl>
                                          </p:spTgt>
                                        </p:tgtEl>
                                      </p:cBhvr>
                                    </p:animEffect>
                                  </p:childTnLst>
                                </p:cTn>
                              </p:par>
                            </p:childTnLst>
                          </p:cTn>
                        </p:par>
                        <p:par>
                          <p:cTn id="48" fill="hold">
                            <p:stCondLst>
                              <p:cond delay="10500"/>
                            </p:stCondLst>
                            <p:childTnLst>
                              <p:par>
                                <p:cTn id="49" presetID="22" presetClass="entr" presetSubtype="1" fill="hold" grpId="0" nodeType="after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wipe(up)">
                                      <p:cBhvr>
                                        <p:cTn id="51" dur="1000"/>
                                        <p:tgtEl>
                                          <p:spTgt spid="2">
                                            <p:txEl>
                                              <p:pRg st="10" end="10"/>
                                            </p:txEl>
                                          </p:spTgt>
                                        </p:tgtEl>
                                      </p:cBhvr>
                                    </p:animEffect>
                                  </p:childTnLst>
                                </p:cTn>
                              </p:par>
                            </p:childTnLst>
                          </p:cTn>
                        </p:par>
                        <p:par>
                          <p:cTn id="52" fill="hold">
                            <p:stCondLst>
                              <p:cond delay="11500"/>
                            </p:stCondLst>
                            <p:childTnLst>
                              <p:par>
                                <p:cTn id="53" presetID="22" presetClass="entr" presetSubtype="1" fill="hold" grpId="0" nodeType="after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Effect transition="in" filter="wipe(up)">
                                      <p:cBhvr>
                                        <p:cTn id="55" dur="1000"/>
                                        <p:tgtEl>
                                          <p:spTgt spid="2">
                                            <p:txEl>
                                              <p:pRg st="11" end="11"/>
                                            </p:txEl>
                                          </p:spTgt>
                                        </p:tgtEl>
                                      </p:cBhvr>
                                    </p:animEffect>
                                  </p:childTnLst>
                                </p:cTn>
                              </p:par>
                            </p:childTnLst>
                          </p:cTn>
                        </p:par>
                        <p:par>
                          <p:cTn id="56" fill="hold">
                            <p:stCondLst>
                              <p:cond delay="12500"/>
                            </p:stCondLst>
                            <p:childTnLst>
                              <p:par>
                                <p:cTn id="57" presetID="22" presetClass="entr" presetSubtype="1" fill="hold" grpId="0" nodeType="after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animEffect transition="in" filter="wipe(up)">
                                      <p:cBhvr>
                                        <p:cTn id="59" dur="1000"/>
                                        <p:tgtEl>
                                          <p:spTgt spid="2">
                                            <p:txEl>
                                              <p:pRg st="12" end="12"/>
                                            </p:txEl>
                                          </p:spTgt>
                                        </p:tgtEl>
                                      </p:cBhvr>
                                    </p:animEffect>
                                  </p:childTnLst>
                                </p:cTn>
                              </p:par>
                            </p:childTnLst>
                          </p:cTn>
                        </p:par>
                        <p:par>
                          <p:cTn id="60" fill="hold">
                            <p:stCondLst>
                              <p:cond delay="13500"/>
                            </p:stCondLst>
                            <p:childTnLst>
                              <p:par>
                                <p:cTn id="61" presetID="22" presetClass="entr" presetSubtype="1"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up)">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Mis Docs\_Multimedia IMS\Curso Biblico PPS\Tema 14\Tema 14 con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439652" y="1331471"/>
            <a:ext cx="4428492" cy="418576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rPr>
              <a:t>Constantin n’était qu’un empereur, comment alors l’observance du dimanche s’introduisit dans l’église ?</a:t>
            </a:r>
            <a:endParaRPr lang="es-ES" sz="3800" b="1" spc="50" dirty="0">
              <a:ln w="11430"/>
              <a:solidFill>
                <a:schemeClr val="accent2">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99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4\Tema 14 pap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sp>
        <p:nvSpPr>
          <p:cNvPr id="9" name="8 Rectángulo"/>
          <p:cNvSpPr/>
          <p:nvPr/>
        </p:nvSpPr>
        <p:spPr>
          <a:xfrm>
            <a:off x="1331640" y="1153197"/>
            <a:ext cx="6444716" cy="1015663"/>
          </a:xfrm>
          <a:prstGeom prst="rect">
            <a:avLst/>
          </a:prstGeom>
        </p:spPr>
        <p:txBody>
          <a:bodyPr wrap="square">
            <a:spAutoFit/>
          </a:bodyPr>
          <a:lstStyle/>
          <a:p>
            <a:pPr algn="ct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Convert's Catechism </a:t>
            </a:r>
            <a: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r>
            <a:b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3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of </a:t>
            </a:r>
            <a:r>
              <a:rPr lang="en-US" sz="30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Catholic Doctrine"</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007604" y="2409850"/>
            <a:ext cx="7308812" cy="3539430"/>
          </a:xfrm>
          <a:prstGeom prst="rect">
            <a:avLst/>
          </a:prstGeom>
        </p:spPr>
        <p:txBody>
          <a:bodyPr wrap="square">
            <a:spAutoFit/>
          </a:bodyPr>
          <a:lstStyle/>
          <a:p>
            <a:r>
              <a:rPr lang="fr-FR" sz="2800" b="1" i="1" spc="50" dirty="0">
                <a:ln w="11430"/>
                <a:solidFill>
                  <a:srgbClr val="C00000"/>
                </a:solidFill>
                <a:effectLst>
                  <a:outerShdw blurRad="76200" dist="50800" dir="5400000" algn="tl" rotWithShape="0">
                    <a:srgbClr val="000000">
                      <a:alpha val="65000"/>
                    </a:srgbClr>
                  </a:outerShdw>
                </a:effectLst>
              </a:rPr>
              <a:t>Question : Quel jour est le jour du Sabbat ?</a:t>
            </a:r>
          </a:p>
          <a:p>
            <a:r>
              <a:rPr lang="fr-FR" sz="2800" b="1" i="1" spc="50" dirty="0">
                <a:ln w="11430"/>
                <a:solidFill>
                  <a:srgbClr val="002060"/>
                </a:solidFill>
                <a:effectLst>
                  <a:outerShdw blurRad="76200" dist="50800" dir="5400000" algn="tl" rotWithShape="0">
                    <a:srgbClr val="000000">
                      <a:alpha val="65000"/>
                    </a:srgbClr>
                  </a:outerShdw>
                </a:effectLst>
              </a:rPr>
              <a:t>Réponse : Samedi est le Sabbat.</a:t>
            </a:r>
          </a:p>
          <a:p>
            <a:r>
              <a:rPr lang="fr-FR" sz="2800" b="1" i="1" spc="50" dirty="0">
                <a:ln w="11430"/>
                <a:solidFill>
                  <a:srgbClr val="C00000"/>
                </a:solidFill>
                <a:effectLst>
                  <a:outerShdw blurRad="76200" dist="50800" dir="5400000" algn="tl" rotWithShape="0">
                    <a:srgbClr val="000000">
                      <a:alpha val="65000"/>
                    </a:srgbClr>
                  </a:outerShdw>
                </a:effectLst>
              </a:rPr>
              <a:t>Question : Pourquoi observons-nous le dimanche au lieu du samedi ?</a:t>
            </a:r>
          </a:p>
          <a:p>
            <a:r>
              <a:rPr lang="es-ES" sz="2800" b="1" i="1" spc="50" dirty="0" smtClean="0">
                <a:ln w="11430"/>
                <a:solidFill>
                  <a:srgbClr val="002060"/>
                </a:solidFill>
                <a:effectLst>
                  <a:outerShdw blurRad="76200" dist="50800" dir="5400000" algn="tl" rotWithShape="0">
                    <a:srgbClr val="000000">
                      <a:alpha val="65000"/>
                    </a:srgbClr>
                  </a:outerShdw>
                </a:effectLst>
              </a:rPr>
              <a:t>Respuesta</a:t>
            </a:r>
            <a:r>
              <a:rPr lang="es-ES" sz="2800" b="1" i="1" spc="50" dirty="0">
                <a:ln w="11430"/>
                <a:solidFill>
                  <a:srgbClr val="002060"/>
                </a:solidFill>
                <a:effectLst>
                  <a:outerShdw blurRad="76200" dist="50800" dir="5400000" algn="tl" rotWithShape="0">
                    <a:srgbClr val="000000">
                      <a:alpha val="65000"/>
                    </a:srgbClr>
                  </a:outerShdw>
                </a:effectLst>
              </a:rPr>
              <a:t>: </a:t>
            </a:r>
            <a:r>
              <a:rPr lang="fr-FR" sz="2800" b="1" i="1" spc="50" dirty="0">
                <a:ln w="11430"/>
                <a:solidFill>
                  <a:schemeClr val="accent2">
                    <a:lumMod val="50000"/>
                  </a:schemeClr>
                </a:solidFill>
                <a:effectLst>
                  <a:outerShdw blurRad="76200" dist="50800" dir="5400000" algn="tl" rotWithShape="0">
                    <a:srgbClr val="000000">
                      <a:alpha val="65000"/>
                    </a:srgbClr>
                  </a:outerShdw>
                </a:effectLst>
              </a:rPr>
              <a:t>Réponse : Nous observons le dimanche au lieu du samedi car le synode de Laodicée de l’église catholique (336 </a:t>
            </a:r>
            <a:r>
              <a:rPr lang="fr-FR" sz="2800" b="1" i="1" spc="50" dirty="0" err="1">
                <a:ln w="11430"/>
                <a:solidFill>
                  <a:schemeClr val="accent2">
                    <a:lumMod val="50000"/>
                  </a:schemeClr>
                </a:solidFill>
                <a:effectLst>
                  <a:outerShdw blurRad="76200" dist="50800" dir="5400000" algn="tl" rotWithShape="0">
                    <a:srgbClr val="000000">
                      <a:alpha val="65000"/>
                    </a:srgbClr>
                  </a:outerShdw>
                </a:effectLst>
              </a:rPr>
              <a:t>ap</a:t>
            </a:r>
            <a:r>
              <a:rPr lang="fr-FR" sz="2800" b="1" i="1" spc="50" dirty="0">
                <a:ln w="11430"/>
                <a:solidFill>
                  <a:schemeClr val="accent2">
                    <a:lumMod val="50000"/>
                  </a:schemeClr>
                </a:solidFill>
                <a:effectLst>
                  <a:outerShdw blurRad="76200" dist="50800" dir="5400000" algn="tl" rotWithShape="0">
                    <a:srgbClr val="000000">
                      <a:alpha val="65000"/>
                    </a:srgbClr>
                  </a:outerShdw>
                </a:effectLst>
              </a:rPr>
              <a:t>. JC.) a transféré la solennité su samedi au dimanche.</a:t>
            </a:r>
            <a:endParaRPr lang="es-ES" sz="2800" dirty="0">
              <a:solidFill>
                <a:schemeClr val="accent2">
                  <a:lumMod val="50000"/>
                </a:schemeClr>
              </a:solidFill>
            </a:endParaRPr>
          </a:p>
        </p:txBody>
      </p:sp>
    </p:spTree>
    <p:extLst>
      <p:ext uri="{BB962C8B-B14F-4D97-AF65-F5344CB8AC3E}">
        <p14:creationId xmlns:p14="http://schemas.microsoft.com/office/powerpoint/2010/main" val="31063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1000"/>
                                        <p:tgtEl>
                                          <p:spTgt spid="6">
                                            <p:txEl>
                                              <p:pRg st="1" end="1"/>
                                            </p:txEl>
                                          </p:spTgt>
                                        </p:tgtEl>
                                      </p:cBhvr>
                                    </p:animEffect>
                                  </p:childTnLst>
                                </p:cTn>
                              </p:par>
                            </p:childTnLst>
                          </p:cTn>
                        </p:par>
                        <p:par>
                          <p:cTn id="17" fill="hold">
                            <p:stCondLst>
                              <p:cond delay="1000"/>
                            </p:stCondLst>
                            <p:childTnLst>
                              <p:par>
                                <p:cTn id="18" presetID="22" presetClass="entr" presetSubtype="1" fill="hold" grpId="0" nodeType="afterEffect">
                                  <p:stCondLst>
                                    <p:cond delay="50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up)">
                                      <p:cBhvr>
                                        <p:cTn id="20" dur="1000"/>
                                        <p:tgtEl>
                                          <p:spTgt spid="6">
                                            <p:txEl>
                                              <p:pRg st="2" end="2"/>
                                            </p:txEl>
                                          </p:spTgt>
                                        </p:tgtEl>
                                      </p:cBhvr>
                                    </p:animEffect>
                                  </p:childTnLst>
                                </p:cTn>
                              </p:par>
                            </p:childTnLst>
                          </p:cTn>
                        </p:par>
                        <p:par>
                          <p:cTn id="21" fill="hold">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wipe(up)">
                                      <p:cBhvr>
                                        <p:cTn id="24" dur="1000"/>
                                        <p:tgtEl>
                                          <p:spTgt spid="6">
                                            <p:txEl>
                                              <p:pRg st="3" end="3"/>
                                            </p:txEl>
                                          </p:spTgt>
                                        </p:tgtEl>
                                      </p:cBhvr>
                                    </p:animEffect>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2045366"/>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5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DIEU PERMET-IL QUE SA LOI SOIT CHANGÉE ?</a:t>
            </a:r>
            <a:endParaRPr lang="es-ES" sz="5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209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J:\Mis Docs\_Multimedia IMS\Curso Biblico PPS\Tema 14\Tema 14 apoy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546936"/>
            <a:ext cx="730881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Qu’arrivera-t-il à quiconque tente de changer la loi de Dieu ? </a:t>
            </a:r>
            <a:endPar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68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4\Tema 14 rompie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3047629" cy="523220"/>
          </a:xfrm>
          <a:prstGeom prst="rect">
            <a:avLst/>
          </a:prstGeom>
        </p:spPr>
        <p:txBody>
          <a:bodyPr wrap="none">
            <a:spAutoFit/>
          </a:bodyPr>
          <a:lstStyle/>
          <a:p>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Apocalypse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22 : 19</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sp>
        <p:nvSpPr>
          <p:cNvPr id="4" name="Rectangle 3"/>
          <p:cNvSpPr>
            <a:spLocks noChangeArrowheads="1"/>
          </p:cNvSpPr>
          <p:nvPr/>
        </p:nvSpPr>
        <p:spPr bwMode="auto">
          <a:xfrm>
            <a:off x="1079612" y="1196752"/>
            <a:ext cx="51845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si quelqu'un retranche quelque chose des paroles du livre de cette prophétie,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Dieu retranchera sa part de l'arbre de la vie </a:t>
            </a:r>
            <a:r>
              <a:rPr lang="fr-FR" sz="3200" b="1" i="1" spc="50" dirty="0">
                <a:ln w="11430"/>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et de la ville sainte, décrits dans ce livre.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72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J:\Mis Docs\_Multimedia IMS\Curso Biblico PPS\Tema 14\Tema 1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367644" y="4221088"/>
            <a:ext cx="6480720" cy="23042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48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Un Moment De </a:t>
            </a:r>
            <a:r>
              <a:rPr lang="en-US" sz="4800" b="1"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rPr>
              <a:t>Prière</a:t>
            </a:r>
            <a:endParaRPr lang="en-US" sz="48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Bernard MT Condensed"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4\Tema 14 cambi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2339752" y="2528900"/>
            <a:ext cx="561662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Qu’est-ce qui </a:t>
            </a:r>
            <a:endParaRPr lang="fr-FR"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endParaRPr>
          </a:p>
          <a:p>
            <a:pPr algn="r"/>
            <a:r>
              <a:rPr lang="fr-FR" sz="4800" b="1" spc="50" dirty="0" smtClean="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n’est </a:t>
            </a:r>
            <a:r>
              <a:rPr lang="fr-FR"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rPr>
              <a:t>pas permis de faire à la loi de Dieu ? </a:t>
            </a:r>
            <a:endParaRPr lang="es-ES" sz="4800" b="1" spc="50" dirty="0">
              <a:ln w="1143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540562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4\Tema 14 rompie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2763898"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Ecclésiaste</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3 : 14</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sp>
        <p:nvSpPr>
          <p:cNvPr id="4" name="Rectangle 3"/>
          <p:cNvSpPr>
            <a:spLocks noChangeArrowheads="1"/>
          </p:cNvSpPr>
          <p:nvPr/>
        </p:nvSpPr>
        <p:spPr bwMode="auto">
          <a:xfrm>
            <a:off x="1223628" y="1448780"/>
            <a:ext cx="554461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J'ai reconnu que tout ce que Dieu fait durera toujours,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qu'il n'y a rien à y ajouter et rien à en retrancher</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que Dieu agit ainsi afin qu'on le craigne.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452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872716"/>
            <a:ext cx="7380820" cy="5232202"/>
          </a:xfrm>
          <a:prstGeom prst="rect">
            <a:avLst/>
          </a:prstGeom>
        </p:spPr>
        <p:txBody>
          <a:bodyPr wrap="square">
            <a:spAutoFit/>
          </a:bodyPr>
          <a:lstStyle/>
          <a:p>
            <a:pPr marL="342900" indent="-342900">
              <a:spcAft>
                <a:spcPts val="1200"/>
              </a:spcAft>
              <a:buFont typeface="Arial" pitchFamily="34" charset="0"/>
              <a:buChar char="•"/>
            </a:pPr>
            <a:r>
              <a:rPr lang="fr-F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Dieu ne change pas. </a:t>
            </a:r>
            <a:r>
              <a:rPr lang="fr-FR"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Malachie 3 : 6. </a:t>
            </a:r>
            <a:r>
              <a:rPr lang="fr-FR"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r>
            <a:br>
              <a:rPr lang="fr-FR"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fr-FR"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t>
            </a:r>
            <a:r>
              <a:rPr lang="fr-FR"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Jacques 1 : 17).</a:t>
            </a:r>
          </a:p>
          <a:p>
            <a:pPr marL="342900" indent="-342900">
              <a:spcAft>
                <a:spcPts val="1200"/>
              </a:spcAft>
              <a:buFont typeface="Arial" pitchFamily="34" charset="0"/>
              <a:buChar char="•"/>
            </a:pPr>
            <a:r>
              <a:rPr lang="fr-FR"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La loi de Dieu est valable pour mille générations. </a:t>
            </a:r>
            <a:r>
              <a:rPr lang="fr-F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(Deutéronome 7 : 9).</a:t>
            </a:r>
          </a:p>
          <a:p>
            <a:pPr marL="342900" indent="-342900">
              <a:spcAft>
                <a:spcPts val="1200"/>
              </a:spcAft>
              <a:buFont typeface="Arial" pitchFamily="34" charset="0"/>
              <a:buChar char="•"/>
            </a:pPr>
            <a:r>
              <a:rPr lang="fr-F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 fait que la loi (les dix commandements) </a:t>
            </a:r>
            <a:r>
              <a:rPr lang="fr-FR"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(Exode 20 : 2-17)</a:t>
            </a:r>
            <a:r>
              <a:rPr lang="fr-F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ait été écrite par le doigt de Dieu sur deux tables de pierre </a:t>
            </a:r>
            <a:r>
              <a:rPr lang="fr-FR"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(Exode 32 : 15, 16) </a:t>
            </a:r>
            <a:r>
              <a:rPr lang="fr-F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révèle son importance et son immutabilité. </a:t>
            </a:r>
          </a:p>
          <a:p>
            <a:pPr marL="342900" indent="-342900">
              <a:spcAft>
                <a:spcPts val="1200"/>
              </a:spcAft>
              <a:buFont typeface="Arial" pitchFamily="34" charset="0"/>
              <a:buChar char="•"/>
            </a:pPr>
            <a:r>
              <a:rPr lang="fr-FR" sz="24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 commandement qui nous dit d’observer le Sabbat comme jour de repos est le quatrième commandement de cette loi sainte. </a:t>
            </a:r>
            <a:r>
              <a:rPr lang="fr-F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(Exode 20 : 8-11).</a:t>
            </a:r>
          </a:p>
        </p:txBody>
      </p:sp>
    </p:spTree>
    <p:extLst>
      <p:ext uri="{BB962C8B-B14F-4D97-AF65-F5344CB8AC3E}">
        <p14:creationId xmlns:p14="http://schemas.microsoft.com/office/powerpoint/2010/main" val="2171870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250"/>
                                        <p:tgtEl>
                                          <p:spTgt spid="9">
                                            <p:txEl>
                                              <p:pRg st="2" end="2"/>
                                            </p:txEl>
                                          </p:spTgt>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4\Tema 1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655676" y="1643313"/>
            <a:ext cx="2952328"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Jésus a-t-il changé la loi de Dieu ou le jour de repos ? </a:t>
            </a:r>
            <a:endParaRPr lang="es-ES" sz="4400" b="1" spc="50" dirty="0">
              <a:ln w="11430"/>
              <a:solidFill>
                <a:srgbClr val="C0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860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4\Tema 1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83568" y="493512"/>
            <a:ext cx="3188693"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Matthieu</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5 : 17 - 18</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007604" y="1196752"/>
            <a:ext cx="633670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Ne croyez pas que je sois venu pour abolir la loi ou les prophètes;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je suis venu non pour abolir, mais pour </a:t>
            </a:r>
            <a:r>
              <a:rPr lang="fr-FR" sz="28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accomplir</a:t>
            </a:r>
            <a:r>
              <a:rPr lang="fr-FR" sz="28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Car</a:t>
            </a:r>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je vous le dis en vérité, tant que le ciel et la terre ne passeront point, il ne disparaîtra pas de la loi un seul iota ou un seul trait de lettre, jusqu'à ce que tout soit arrivé. »</a:t>
            </a:r>
          </a:p>
        </p:txBody>
      </p:sp>
    </p:spTree>
    <p:extLst>
      <p:ext uri="{BB962C8B-B14F-4D97-AF65-F5344CB8AC3E}">
        <p14:creationId xmlns:p14="http://schemas.microsoft.com/office/powerpoint/2010/main" val="3857107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484798"/>
            <a:ext cx="4428492" cy="30162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D’après les </a:t>
            </a:r>
            <a:endParaRPr lang="fr-FR"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endParaRPr>
          </a:p>
          <a:p>
            <a:r>
              <a:rPr lang="fr-FR"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rPr>
              <a:t>prophéties </a:t>
            </a:r>
            <a:r>
              <a:rPr lang="fr-FR"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de Daniel, </a:t>
            </a:r>
            <a:endParaRPr lang="fr-FR"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endParaRPr>
          </a:p>
          <a:p>
            <a:r>
              <a:rPr lang="fr-FR" sz="3800" b="1" spc="50" dirty="0" smtClean="0">
                <a:ln w="11430"/>
                <a:solidFill>
                  <a:srgbClr val="FF0000"/>
                </a:solidFill>
                <a:effectLst>
                  <a:outerShdw blurRad="76200" dist="50800" dir="5400000" algn="tl" rotWithShape="0">
                    <a:srgbClr val="000000">
                      <a:alpha val="65000"/>
                    </a:srgbClr>
                  </a:outerShdw>
                </a:effectLst>
                <a:latin typeface="Bernard MT Condensed" pitchFamily="18" charset="0"/>
              </a:rPr>
              <a:t>qu’est-ce </a:t>
            </a:r>
            <a:r>
              <a:rPr lang="fr-FR" sz="3800" b="1" spc="50" dirty="0">
                <a:ln w="11430"/>
                <a:solidFill>
                  <a:srgbClr val="FF0000"/>
                </a:solidFill>
                <a:effectLst>
                  <a:outerShdw blurRad="76200" dist="50800" dir="5400000" algn="tl" rotWithShape="0">
                    <a:srgbClr val="000000">
                      <a:alpha val="65000"/>
                    </a:srgbClr>
                  </a:outerShdw>
                </a:effectLst>
                <a:latin typeface="Bernard MT Condensed" pitchFamily="18" charset="0"/>
              </a:rPr>
              <a:t>qu’un pouvoir humain essaierait-il de faire ? </a:t>
            </a:r>
            <a:endParaRPr lang="es-ES" sz="3800" b="1" spc="50" dirty="0">
              <a:ln w="11430"/>
              <a:solidFill>
                <a:srgbClr val="FF0000"/>
              </a:solidFill>
              <a:effectLst>
                <a:outerShdw blurRad="76200" dist="50800" dir="5400000" algn="tl" rotWithShape="0">
                  <a:srgbClr val="000000">
                    <a:alpha val="65000"/>
                  </a:srgbClr>
                </a:outerShdw>
              </a:effectLst>
              <a:latin typeface="Bernard MT Condensed" pitchFamily="18"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385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4\Tema 14 camb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03548" y="565520"/>
            <a:ext cx="2109873" cy="523220"/>
          </a:xfrm>
          <a:prstGeom prst="rect">
            <a:avLst/>
          </a:prstGeom>
        </p:spPr>
        <p:txBody>
          <a:bodyPr wrap="none">
            <a:spAutoFit/>
          </a:bodyPr>
          <a:lstStyle/>
          <a:p>
            <a:r>
              <a:rPr lang="en-US" sz="2800" b="1" dirty="0">
                <a:ln w="9525">
                  <a:solidFill>
                    <a:srgbClr val="FFC000"/>
                  </a:solidFill>
                  <a:prstDash val="solid"/>
                  <a:miter lim="800000"/>
                </a:ln>
                <a:solidFill>
                  <a:srgbClr val="002060"/>
                </a:solidFill>
                <a:effectLst>
                  <a:outerShdw blurRad="50800" dist="38100" dir="2700000" algn="tl" rotWithShape="0">
                    <a:prstClr val="black">
                      <a:alpha val="40000"/>
                    </a:prstClr>
                  </a:outerShdw>
                </a:effectLst>
                <a:latin typeface="Trajan Pro" pitchFamily="18" charset="0"/>
                <a:cs typeface="Vijaya" pitchFamily="34" charset="0"/>
              </a:rPr>
              <a:t>Daniel </a:t>
            </a:r>
            <a:r>
              <a:rPr lang="en-US" sz="2800" b="1" dirty="0" smtClean="0">
                <a:ln w="9525">
                  <a:solidFill>
                    <a:srgbClr val="FFC000"/>
                  </a:solidFill>
                  <a:prstDash val="solid"/>
                  <a:miter lim="800000"/>
                </a:ln>
                <a:solidFill>
                  <a:srgbClr val="002060"/>
                </a:solidFill>
                <a:effectLst>
                  <a:outerShdw blurRad="50800" dist="38100" dir="2700000" algn="tl" rotWithShape="0">
                    <a:prstClr val="black">
                      <a:alpha val="40000"/>
                    </a:prstClr>
                  </a:outerShdw>
                </a:effectLst>
                <a:latin typeface="Trajan Pro" pitchFamily="18" charset="0"/>
                <a:cs typeface="Vijaya" pitchFamily="34" charset="0"/>
              </a:rPr>
              <a:t>7 : 25</a:t>
            </a:r>
            <a:endParaRPr lang="en-US" sz="2800" b="1" dirty="0">
              <a:ln w="9525">
                <a:solidFill>
                  <a:srgbClr val="FFC000"/>
                </a:solidFill>
                <a:prstDash val="solid"/>
                <a:miter lim="800000"/>
              </a:ln>
              <a:solidFill>
                <a:srgbClr val="002060"/>
              </a:solidFill>
              <a:effectLst>
                <a:outerShdw blurRad="50800" dist="38100" dir="2700000" algn="tl" rotWithShape="0">
                  <a:prstClr val="black">
                    <a:alpha val="40000"/>
                  </a:prstClr>
                </a:outerShdw>
              </a:effectLst>
              <a:latin typeface="Trajan Pro" pitchFamily="18" charset="0"/>
              <a:cs typeface="Vijaya" pitchFamily="34" charset="0"/>
            </a:endParaRPr>
          </a:p>
        </p:txBody>
      </p:sp>
      <p:sp>
        <p:nvSpPr>
          <p:cNvPr id="5" name="Rectangle 3"/>
          <p:cNvSpPr>
            <a:spLocks noChangeArrowheads="1"/>
          </p:cNvSpPr>
          <p:nvPr/>
        </p:nvSpPr>
        <p:spPr bwMode="auto">
          <a:xfrm>
            <a:off x="575556" y="1520788"/>
            <a:ext cx="6120680" cy="4752528"/>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prononcera des paroles contre le Très Haut, il opprimera les saints du Très Haut, et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il espérera changer les temps et la loi</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les saints seront livrés entre ses mains pendant un temps, des temps, et la moitié d'un temps.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10177"/>
            <a:ext cx="871296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412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4000"/>
                                        <p:tgtEl>
                                          <p:spTgt spid="5"/>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fondo pape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
          <a:stretch/>
        </p:blipFill>
        <p:spPr bwMode="auto">
          <a:xfrm>
            <a:off x="0" y="0"/>
            <a:ext cx="91399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19" y="515463"/>
            <a:ext cx="4425705" cy="4425705"/>
          </a:xfrm>
          <a:prstGeom prst="rect">
            <a:avLst/>
          </a:prstGeom>
          <a:effectLst>
            <a:outerShdw blurRad="190500" dist="165100" dir="2700000" algn="tl" rotWithShape="0">
              <a:schemeClr val="tx1">
                <a:alpha val="49000"/>
              </a:schemeClr>
            </a:outerShdw>
          </a:effec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3583" y="531831"/>
            <a:ext cx="4425705" cy="4425705"/>
          </a:xfrm>
          <a:prstGeom prst="rect">
            <a:avLst/>
          </a:prstGeom>
          <a:ln>
            <a:noFill/>
          </a:ln>
          <a:effectLst>
            <a:outerShdw blurRad="190500" dist="165100" dir="2700000" algn="tl" rotWithShape="0">
              <a:schemeClr val="tx1">
                <a:alpha val="49000"/>
              </a:schemeClr>
            </a:outerShdw>
          </a:effectLst>
        </p:spPr>
      </p:pic>
      <p:pic>
        <p:nvPicPr>
          <p:cNvPr id="8"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 y="4977172"/>
            <a:ext cx="4569971" cy="1323439"/>
          </a:xfrm>
          <a:prstGeom prst="rect">
            <a:avLst/>
          </a:prstGeom>
        </p:spPr>
        <p:txBody>
          <a:bodyPr wrap="square">
            <a:spAutoFit/>
          </a:bodyPr>
          <a:lstStyle/>
          <a:p>
            <a:pPr algn="ctr"/>
            <a:r>
              <a:rPr lang="es-ES" sz="4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Sceau</a:t>
            </a:r>
            <a:r>
              <a:rPr lang="es-ES" sz="4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de </a:t>
            </a:r>
            <a: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r>
            <a:b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br>
            <a:r>
              <a:rPr lang="es-ES" sz="4000" b="1" dirty="0" err="1"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l'autorité</a:t>
            </a:r>
            <a: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t>
            </a:r>
            <a:r>
              <a:rPr lang="es-ES" sz="4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humaine</a:t>
            </a:r>
            <a:endParaRPr lang="es-ES" sz="1600" dirty="0">
              <a:latin typeface="Bernard MT Condensed" pitchFamily="18" charset="0"/>
            </a:endParaRPr>
          </a:p>
        </p:txBody>
      </p:sp>
      <p:sp>
        <p:nvSpPr>
          <p:cNvPr id="7" name="6 Rectángulo"/>
          <p:cNvSpPr/>
          <p:nvPr/>
        </p:nvSpPr>
        <p:spPr>
          <a:xfrm>
            <a:off x="4716016" y="4977172"/>
            <a:ext cx="4353272" cy="1323439"/>
          </a:xfrm>
          <a:prstGeom prst="rect">
            <a:avLst/>
          </a:prstGeom>
        </p:spPr>
        <p:txBody>
          <a:bodyPr wrap="square">
            <a:spAutoFit/>
          </a:bodyPr>
          <a:lstStyle/>
          <a:p>
            <a:pPr algn="ctr"/>
            <a:r>
              <a:rPr lang="es-ES" sz="4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Sceau</a:t>
            </a:r>
            <a:r>
              <a:rPr lang="es-ES" sz="4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de </a:t>
            </a:r>
            <a: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r>
            <a:b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br>
            <a:r>
              <a:rPr lang="es-ES" sz="4000" b="1" dirty="0" err="1"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l'Autorité</a:t>
            </a:r>
            <a:r>
              <a:rPr lang="es-ES" sz="40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a:t>
            </a:r>
            <a:r>
              <a:rPr lang="es-ES" sz="40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Divine</a:t>
            </a:r>
            <a:endParaRPr lang="es-ES" sz="1600" dirty="0">
              <a:latin typeface="Bernard MT Condensed" pitchFamily="18" charset="0"/>
            </a:endParaRPr>
          </a:p>
        </p:txBody>
      </p:sp>
    </p:spTree>
    <p:extLst>
      <p:ext uri="{BB962C8B-B14F-4D97-AF65-F5344CB8AC3E}">
        <p14:creationId xmlns:p14="http://schemas.microsoft.com/office/powerpoint/2010/main" val="23932355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5652628" cy="6186309"/>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smtClean="0">
                <a:solidFill>
                  <a:srgbClr val="C00000"/>
                </a:solidFill>
                <a:latin typeface="Franklin Gothic Medium Cond" panose="020B0606030402020204" pitchFamily="34" charset="0"/>
              </a:rPr>
              <a:t>Exode</a:t>
            </a:r>
            <a:r>
              <a:rPr lang="es-ES" b="1" dirty="0" smtClean="0">
                <a:solidFill>
                  <a:srgbClr val="C00000"/>
                </a:solidFill>
                <a:latin typeface="Franklin Gothic Medium Cond" panose="020B0606030402020204" pitchFamily="34" charset="0"/>
              </a:rPr>
              <a:t> 20 : 3 -17</a:t>
            </a:r>
          </a:p>
          <a:p>
            <a:endParaRPr lang="es-AR"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1</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n'auras pas d'autres dieux devant ma face.</a:t>
            </a:r>
            <a:endParaRPr lang="es-AR" sz="2400" b="1" dirty="0">
              <a:latin typeface="Franklin Gothic Medium Cond" panose="020B0606030402020204" pitchFamily="34" charset="0"/>
            </a:endParaRPr>
          </a:p>
          <a:p>
            <a:endParaRPr lang="es-ES" sz="2400" b="1" dirty="0" smtClean="0">
              <a:solidFill>
                <a:srgbClr val="FF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2. </a:t>
            </a:r>
            <a:r>
              <a:rPr lang="fr-FR" sz="2400" b="1" dirty="0">
                <a:latin typeface="Franklin Gothic Medium Cond" panose="020B0606030402020204" pitchFamily="34" charset="0"/>
              </a:rPr>
              <a:t>Tu ne te feras point d'image taillée, ni de représentation quelconque des choses qui sont en haut dans les cieux, qui sont en bas sur la terre, et qui sont dans les eaux plus bas que la </a:t>
            </a:r>
            <a:r>
              <a:rPr lang="fr-FR" sz="2400" b="1" dirty="0" smtClean="0">
                <a:latin typeface="Franklin Gothic Medium Cond" panose="020B0606030402020204" pitchFamily="34" charset="0"/>
              </a:rPr>
              <a:t>terre. Tu </a:t>
            </a:r>
            <a:r>
              <a:rPr lang="fr-FR" sz="2400" b="1" dirty="0">
                <a:latin typeface="Franklin Gothic Medium Cond" panose="020B0606030402020204" pitchFamily="34" charset="0"/>
              </a:rPr>
              <a:t>ne te prosterneras point devant elles, et tu ne les serviras point; car moi, l'Éternel, ton Dieu, je suis un Dieu jaloux, qui punis l'iniquité des pères sur les enfants jusqu'à la troisième et la quatrième génération de ceux qui me </a:t>
            </a:r>
            <a:r>
              <a:rPr lang="fr-FR" sz="2400" b="1" dirty="0" smtClean="0">
                <a:latin typeface="Franklin Gothic Medium Cond" panose="020B0606030402020204" pitchFamily="34" charset="0"/>
              </a:rPr>
              <a:t>haïssent, et </a:t>
            </a:r>
            <a:r>
              <a:rPr lang="fr-FR" sz="2400" b="1" dirty="0">
                <a:latin typeface="Franklin Gothic Medium Cond" panose="020B0606030402020204" pitchFamily="34" charset="0"/>
              </a:rPr>
              <a:t>qui fais miséricorde jusqu'en mille générations à ceux qui m'aiment et qui gardent mes commandements</a:t>
            </a:r>
            <a:r>
              <a:rPr lang="fr-FR" sz="2400" b="1" dirty="0" smtClean="0">
                <a:latin typeface="Franklin Gothic Medium Cond" panose="020B0606030402020204" pitchFamily="34" charset="0"/>
              </a:rPr>
              <a:t>.</a:t>
            </a:r>
          </a:p>
        </p:txBody>
      </p:sp>
      <p:sp>
        <p:nvSpPr>
          <p:cNvPr id="5" name="4 Rectángulo"/>
          <p:cNvSpPr/>
          <p:nvPr/>
        </p:nvSpPr>
        <p:spPr>
          <a:xfrm>
            <a:off x="6191672" y="632291"/>
            <a:ext cx="2628800" cy="3785652"/>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1</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n'auras pas d'autre dieu que moi</a:t>
            </a:r>
            <a:r>
              <a:rPr lang="es-ES" sz="2400" b="1" dirty="0" smtClean="0">
                <a:latin typeface="Franklin Gothic Medium Cond" panose="020B0606030402020204" pitchFamily="34" charset="0"/>
              </a:rPr>
              <a:t> </a:t>
            </a:r>
            <a:endParaRPr lang="es-AR" sz="2400" b="1" dirty="0" smtClean="0">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2</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diras le nom de Dieu avec respect</a:t>
            </a:r>
            <a:r>
              <a:rPr lang="es-ES" sz="2400" b="1" dirty="0" smtClean="0">
                <a:latin typeface="Franklin Gothic Medium Cond" panose="020B0606030402020204" pitchFamily="34" charset="0"/>
              </a:rPr>
              <a:t> </a:t>
            </a:r>
          </a:p>
          <a:p>
            <a:endParaRPr lang="es-ES" b="1" dirty="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ES" b="1" dirty="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ES" b="1" dirty="0" smtClean="0">
              <a:latin typeface="Franklin Gothic Medium Cond" panose="020B0606030402020204" pitchFamily="34" charset="0"/>
            </a:endParaRPr>
          </a:p>
          <a:p>
            <a:endParaRPr lang="es-AR"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27098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sp>
        <p:nvSpPr>
          <p:cNvPr id="4" name="3 Rectángulo"/>
          <p:cNvSpPr/>
          <p:nvPr/>
        </p:nvSpPr>
        <p:spPr>
          <a:xfrm>
            <a:off x="359532" y="292810"/>
            <a:ext cx="6012668" cy="6186309"/>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smtClean="0">
                <a:solidFill>
                  <a:srgbClr val="C00000"/>
                </a:solidFill>
                <a:latin typeface="Franklin Gothic Medium Cond" panose="020B0606030402020204" pitchFamily="34" charset="0"/>
              </a:rPr>
              <a:t>Exode</a:t>
            </a:r>
            <a:r>
              <a:rPr lang="es-ES" b="1" dirty="0" smtClean="0">
                <a:solidFill>
                  <a:srgbClr val="C00000"/>
                </a:solidFill>
                <a:latin typeface="Franklin Gothic Medium Cond" panose="020B0606030402020204" pitchFamily="34" charset="0"/>
              </a:rPr>
              <a:t> 20 : 3 -17</a:t>
            </a:r>
          </a:p>
          <a:p>
            <a:endParaRPr lang="es-AR"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3. </a:t>
            </a:r>
            <a:r>
              <a:rPr lang="fr-FR" sz="2400" b="1" dirty="0">
                <a:latin typeface="Franklin Gothic Medium Cond" panose="020B0606030402020204" pitchFamily="34" charset="0"/>
              </a:rPr>
              <a:t>Tu ne prendras point le nom de l'Éternel, ton Dieu, en vain; car l'Éternel ne laissera point impuni celui qui prendra son nom en vain</a:t>
            </a:r>
            <a:r>
              <a:rPr lang="fr-FR" sz="2400" b="1" dirty="0" smtClean="0">
                <a:latin typeface="Franklin Gothic Medium Cond" panose="020B0606030402020204" pitchFamily="34" charset="0"/>
              </a:rPr>
              <a:t>.</a:t>
            </a:r>
          </a:p>
          <a:p>
            <a:endParaRPr lang="fr-FR" sz="2400" b="1" dirty="0" smtClean="0">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4. </a:t>
            </a:r>
            <a:r>
              <a:rPr lang="fr-FR" sz="2400" b="1" dirty="0">
                <a:latin typeface="Franklin Gothic Medium Cond" panose="020B0606030402020204" pitchFamily="34" charset="0"/>
              </a:rPr>
              <a:t>Souviens-toi du jour du repos, pour le sanctifier</a:t>
            </a:r>
            <a:r>
              <a:rPr lang="fr-FR" sz="2400" b="1" dirty="0" smtClean="0">
                <a:latin typeface="Franklin Gothic Medium Cond" panose="020B0606030402020204" pitchFamily="34" charset="0"/>
              </a:rPr>
              <a:t>. </a:t>
            </a:r>
            <a:r>
              <a:rPr lang="fr-FR" sz="2400" b="1" dirty="0">
                <a:latin typeface="Franklin Gothic Medium Cond" panose="020B0606030402020204" pitchFamily="34" charset="0"/>
              </a:rPr>
              <a:t>Tu travailleras six jours, et tu feras tout ton ouvrage.</a:t>
            </a:r>
          </a:p>
          <a:p>
            <a:r>
              <a:rPr lang="fr-FR" sz="2400" b="1" dirty="0" smtClean="0">
                <a:latin typeface="Franklin Gothic Medium Cond" panose="020B0606030402020204" pitchFamily="34" charset="0"/>
              </a:rPr>
              <a:t>Mais </a:t>
            </a:r>
            <a:r>
              <a:rPr lang="fr-FR" sz="2400" b="1" dirty="0">
                <a:latin typeface="Franklin Gothic Medium Cond" panose="020B0606030402020204" pitchFamily="34" charset="0"/>
              </a:rPr>
              <a:t>le septième jour est le jour du repos de l'Éternel, ton Dieu: tu ne feras aucun ouvrage, ni toi, ni ton fils, ni ta fille, ni ton serviteur, ni ta servante, ni ton bétail, ni l'étranger qui est dans tes portes.</a:t>
            </a:r>
          </a:p>
          <a:p>
            <a:r>
              <a:rPr lang="fr-FR" sz="2400" b="1" dirty="0" smtClean="0">
                <a:latin typeface="Franklin Gothic Medium Cond" panose="020B0606030402020204" pitchFamily="34" charset="0"/>
              </a:rPr>
              <a:t>Car </a:t>
            </a:r>
            <a:r>
              <a:rPr lang="fr-FR" sz="2400" b="1" dirty="0">
                <a:latin typeface="Franklin Gothic Medium Cond" panose="020B0606030402020204" pitchFamily="34" charset="0"/>
              </a:rPr>
              <a:t>en six jours l'Éternel a fait les cieux, la terre et la mer, et tout ce qui y est contenu, et il s'est reposé le septième jour: c'est pourquoi l'Éternel a béni le jour du repos et l'a sanctifié.</a:t>
            </a:r>
            <a:endParaRPr lang="es-AR" sz="2400" b="1" dirty="0">
              <a:latin typeface="Franklin Gothic Medium Cond" panose="020B0606030402020204" pitchFamily="34" charset="0"/>
            </a:endParaRPr>
          </a:p>
        </p:txBody>
      </p:sp>
      <p:sp>
        <p:nvSpPr>
          <p:cNvPr id="5" name="4 Rectángulo"/>
          <p:cNvSpPr/>
          <p:nvPr/>
        </p:nvSpPr>
        <p:spPr>
          <a:xfrm>
            <a:off x="6372200" y="632291"/>
            <a:ext cx="2448272" cy="2862322"/>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solidFill>
                <a:srgbClr val="C00000"/>
              </a:solidFill>
              <a:latin typeface="Franklin Gothic Medium Cond" panose="020B0606030402020204" pitchFamily="34" charset="0"/>
            </a:endParaRPr>
          </a:p>
          <a:p>
            <a:r>
              <a:rPr lang="es-ES" sz="2400" b="1" dirty="0" smtClean="0">
                <a:solidFill>
                  <a:srgbClr val="FF0000"/>
                </a:solidFill>
                <a:latin typeface="Franklin Gothic Medium Cond" panose="020B0606030402020204" pitchFamily="34" charset="0"/>
              </a:rPr>
              <a:t>3</a:t>
            </a:r>
            <a:r>
              <a:rPr lang="es-ES" sz="2400" b="1" dirty="0">
                <a:solidFill>
                  <a:srgbClr val="FF0000"/>
                </a:solidFill>
                <a:latin typeface="Franklin Gothic Medium Cond" panose="020B0606030402020204" pitchFamily="34" charset="0"/>
              </a:rPr>
              <a:t>. </a:t>
            </a:r>
            <a:r>
              <a:rPr lang="fr-FR" sz="2400" b="1" dirty="0">
                <a:latin typeface="Franklin Gothic Medium Cond" panose="020B0606030402020204" pitchFamily="34" charset="0"/>
              </a:rPr>
              <a:t>Tu sanctifieras le jour du Seigneur</a:t>
            </a:r>
            <a:r>
              <a:rPr lang="es-ES" sz="2400" b="1" i="1" dirty="0">
                <a:latin typeface="Franklin Gothic Medium Cond" panose="020B0606030402020204" pitchFamily="34" charset="0"/>
              </a:rPr>
              <a:t> </a:t>
            </a:r>
            <a:endParaRPr lang="es-ES" sz="2400" b="1" i="1" dirty="0" smtClean="0">
              <a:latin typeface="Franklin Gothic Medium Cond" panose="020B0606030402020204" pitchFamily="34" charset="0"/>
            </a:endParaRPr>
          </a:p>
          <a:p>
            <a:endParaRPr lang="es-ES" sz="2400" b="1" i="1" dirty="0">
              <a:latin typeface="Franklin Gothic Medium Cond" panose="020B0606030402020204" pitchFamily="34" charset="0"/>
            </a:endParaRPr>
          </a:p>
          <a:p>
            <a:endParaRPr lang="es-AR" sz="2400" b="1" dirty="0">
              <a:latin typeface="Franklin Gothic Medium Cond" panose="020B0606030402020204" pitchFamily="34" charset="0"/>
            </a:endParaRPr>
          </a:p>
          <a:p>
            <a:r>
              <a:rPr lang="es-ES" sz="2400" b="1" dirty="0">
                <a:solidFill>
                  <a:srgbClr val="FF0000"/>
                </a:solidFill>
                <a:latin typeface="Franklin Gothic Medium Cond" panose="020B0606030402020204" pitchFamily="34" charset="0"/>
              </a:rPr>
              <a:t>4. </a:t>
            </a:r>
            <a:r>
              <a:rPr lang="fr-FR" sz="2400" b="1" dirty="0">
                <a:latin typeface="Franklin Gothic Medium Cond" panose="020B0606030402020204" pitchFamily="34" charset="0"/>
              </a:rPr>
              <a:t>Tu respecteras ton père et ta mère</a:t>
            </a:r>
            <a:endParaRPr lang="es-AR" sz="2400" b="1" dirty="0">
              <a:latin typeface="Franklin Gothic Medium Cond" panose="020B0606030402020204" pitchFamily="34" charset="0"/>
            </a:endParaRPr>
          </a:p>
        </p:txBody>
      </p:sp>
      <p:cxnSp>
        <p:nvCxnSpPr>
          <p:cNvPr id="9" name="8 Conector recto"/>
          <p:cNvCxnSpPr/>
          <p:nvPr/>
        </p:nvCxnSpPr>
        <p:spPr>
          <a:xfrm>
            <a:off x="507" y="980728"/>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62047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2" y="904931"/>
            <a:ext cx="7925512" cy="5711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5364" name="Picture 4" descr="J:\Mis Docs\_Multimedia IMS\Curso Biblico PPS\Tema 14\titulo tema 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09"/>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14</a:t>
            </a:r>
          </a:p>
        </p:txBody>
      </p:sp>
      <p:sp>
        <p:nvSpPr>
          <p:cNvPr id="6" name="5 Rectángulo"/>
          <p:cNvSpPr/>
          <p:nvPr/>
        </p:nvSpPr>
        <p:spPr>
          <a:xfrm>
            <a:off x="1223628" y="1736812"/>
            <a:ext cx="6444716" cy="4016484"/>
          </a:xfrm>
          <a:prstGeom prst="rect">
            <a:avLst/>
          </a:prstGeom>
          <a:noFill/>
        </p:spPr>
        <p:txBody>
          <a:bodyPr wrap="square" lIns="91440" tIns="45720" rIns="91440" bIns="45720">
            <a:spAutoFit/>
            <a:scene3d>
              <a:camera prst="perspectiveContrastingRightFacing" fov="2400000">
                <a:rot lat="0" lon="18600000" rev="21420000"/>
              </a:camera>
              <a:lightRig rig="glow" dir="tl">
                <a:rot lat="0" lon="0" rev="1800000"/>
              </a:lightRig>
            </a:scene3d>
            <a:sp3d contourW="12700">
              <a:bevelT w="25400" h="101600"/>
              <a:contourClr>
                <a:schemeClr val="tx1"/>
              </a:contourClr>
            </a:sp3d>
          </a:bodyPr>
          <a:lstStyle/>
          <a:p>
            <a:pPr algn="ctr"/>
            <a:r>
              <a:rPr lang="fr-FR" sz="85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rPr>
              <a:t>LA PIRE CONTREFAÇON DE L’HISTOIRE</a:t>
            </a:r>
            <a:endParaRPr lang="es-ES" sz="8500" b="1" dirty="0">
              <a:ln w="11430">
                <a:gradFill flip="none" rotWithShape="1">
                  <a:gsLst>
                    <a:gs pos="0">
                      <a:srgbClr val="FFF200"/>
                    </a:gs>
                    <a:gs pos="23000">
                      <a:srgbClr val="FF7A00"/>
                    </a:gs>
                    <a:gs pos="43000">
                      <a:srgbClr val="FF0300">
                        <a:lumMod val="51000"/>
                      </a:srgbClr>
                    </a:gs>
                    <a:gs pos="73000">
                      <a:schemeClr val="tx1"/>
                    </a:gs>
                    <a:gs pos="56000">
                      <a:srgbClr val="4D0808"/>
                    </a:gs>
                  </a:gsLst>
                  <a:lin ang="5400000" scaled="1"/>
                  <a:tileRect/>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76200">
                  <a:schemeClr val="bg1">
                    <a:alpha val="17000"/>
                  </a:schemeClr>
                </a:glow>
                <a:outerShdw blurRad="80000" dist="40000" dir="5040000" algn="tl">
                  <a:srgbClr val="000000">
                    <a:alpha val="30000"/>
                  </a:srgbClr>
                </a:outerShdw>
              </a:effectLst>
              <a:latin typeface="Bernard MT Condensed" pitchFamily="18"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1250" fill="hold"/>
                                        <p:tgtEl>
                                          <p:spTgt spid="15363"/>
                                        </p:tgtEl>
                                        <p:attrNameLst>
                                          <p:attrName>ppt_x</p:attrName>
                                        </p:attrNameLst>
                                      </p:cBhvr>
                                      <p:tavLst>
                                        <p:tav tm="0">
                                          <p:val>
                                            <p:strVal val="0-#ppt_w/2"/>
                                          </p:val>
                                        </p:tav>
                                        <p:tav tm="100000">
                                          <p:val>
                                            <p:strVal val="#ppt_x"/>
                                          </p:val>
                                        </p:tav>
                                      </p:tavLst>
                                    </p:anim>
                                    <p:anim calcmode="lin" valueType="num">
                                      <p:cBhvr additive="base">
                                        <p:cTn id="8" dur="1250" fill="hold"/>
                                        <p:tgtEl>
                                          <p:spTgt spid="1536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225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2\tema 12 su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0020" y="440668"/>
            <a:ext cx="8784468" cy="5760640"/>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a:p>
        </p:txBody>
      </p:sp>
      <p:cxnSp>
        <p:nvCxnSpPr>
          <p:cNvPr id="9" name="8 Conector recto"/>
          <p:cNvCxnSpPr/>
          <p:nvPr/>
        </p:nvCxnSpPr>
        <p:spPr>
          <a:xfrm>
            <a:off x="507" y="1452621"/>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59532" y="620687"/>
            <a:ext cx="5040560" cy="5324535"/>
          </a:xfrm>
          <a:prstGeom prst="rect">
            <a:avLst/>
          </a:prstGeom>
          <a:ln>
            <a:noFill/>
          </a:ln>
        </p:spPr>
        <p:txBody>
          <a:bodyPr wrap="square">
            <a:spAutoFit/>
          </a:bodyPr>
          <a:lstStyle/>
          <a:p>
            <a:r>
              <a:rPr lang="es-ES" sz="2400" b="1" spc="50" dirty="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LES DIX </a:t>
            </a:r>
            <a:r>
              <a:rPr lang="es-ES" sz="2400" b="1" spc="50" dirty="0" smtClean="0">
                <a:ln w="12700" cmpd="sng">
                  <a:solidFill>
                    <a:srgbClr val="420B0A"/>
                  </a:solidFill>
                  <a:prstDash val="solid"/>
                </a:ln>
                <a:solidFill>
                  <a:schemeClr val="accent6">
                    <a:tint val="1000"/>
                  </a:schemeClr>
                </a:solidFill>
                <a:effectLst>
                  <a:glow rad="53100">
                    <a:schemeClr val="accent6">
                      <a:satMod val="180000"/>
                      <a:alpha val="30000"/>
                    </a:schemeClr>
                  </a:glow>
                </a:effectLst>
                <a:latin typeface="Swis721 Hv BT" panose="020B0804020202020204" pitchFamily="34" charset="0"/>
              </a:rPr>
              <a:t>COMMANDEMENTS</a:t>
            </a:r>
          </a:p>
          <a:p>
            <a:r>
              <a:rPr lang="es-ES" b="1" dirty="0" err="1" smtClean="0">
                <a:solidFill>
                  <a:srgbClr val="C00000"/>
                </a:solidFill>
                <a:latin typeface="Franklin Gothic Medium Cond" panose="020B0606030402020204" pitchFamily="34" charset="0"/>
              </a:rPr>
              <a:t>Selon</a:t>
            </a:r>
            <a:r>
              <a:rPr lang="es-ES" b="1" dirty="0" smtClean="0">
                <a:solidFill>
                  <a:srgbClr val="C00000"/>
                </a:solidFill>
                <a:latin typeface="Franklin Gothic Medium Cond" panose="020B0606030402020204" pitchFamily="34" charset="0"/>
              </a:rPr>
              <a:t> </a:t>
            </a:r>
            <a:r>
              <a:rPr lang="es-ES" b="1" dirty="0">
                <a:solidFill>
                  <a:srgbClr val="C00000"/>
                </a:solidFill>
                <a:latin typeface="Franklin Gothic Medium Cond" panose="020B0606030402020204" pitchFamily="34" charset="0"/>
              </a:rPr>
              <a:t>la </a:t>
            </a:r>
            <a:r>
              <a:rPr lang="es-ES" b="1" dirty="0" err="1">
                <a:solidFill>
                  <a:srgbClr val="C00000"/>
                </a:solidFill>
                <a:latin typeface="Franklin Gothic Medium Cond" panose="020B0606030402020204" pitchFamily="34" charset="0"/>
              </a:rPr>
              <a:t>Bible</a:t>
            </a:r>
            <a:r>
              <a:rPr lang="es-ES" b="1" dirty="0" smtClean="0">
                <a:solidFill>
                  <a:srgbClr val="C00000"/>
                </a:solidFill>
                <a:latin typeface="Franklin Gothic Medium Cond" panose="020B0606030402020204" pitchFamily="34" charset="0"/>
              </a:rPr>
              <a:t>: </a:t>
            </a:r>
            <a:r>
              <a:rPr lang="es-ES" b="1" dirty="0" err="1">
                <a:solidFill>
                  <a:srgbClr val="C00000"/>
                </a:solidFill>
                <a:latin typeface="Franklin Gothic Medium Cond" panose="020B0606030402020204" pitchFamily="34" charset="0"/>
              </a:rPr>
              <a:t>Exode</a:t>
            </a:r>
            <a:r>
              <a:rPr lang="es-ES" b="1" dirty="0">
                <a:solidFill>
                  <a:srgbClr val="C00000"/>
                </a:solidFill>
                <a:latin typeface="Franklin Gothic Medium Cond" panose="020B0606030402020204" pitchFamily="34" charset="0"/>
              </a:rPr>
              <a:t> </a:t>
            </a:r>
            <a:r>
              <a:rPr lang="es-ES" b="1" dirty="0" smtClean="0">
                <a:solidFill>
                  <a:srgbClr val="C00000"/>
                </a:solidFill>
                <a:latin typeface="Franklin Gothic Medium Cond" panose="020B0606030402020204" pitchFamily="34" charset="0"/>
              </a:rPr>
              <a:t>20 : 3-17</a:t>
            </a:r>
            <a:endParaRPr lang="es-AR" b="1" dirty="0" smtClean="0">
              <a:solidFill>
                <a:srgbClr val="C00000"/>
              </a:solidFill>
              <a:latin typeface="Franklin Gothic Medium Cond" panose="020B0606030402020204" pitchFamily="34" charset="0"/>
            </a:endParaRPr>
          </a:p>
          <a:p>
            <a:endParaRPr lang="es-ES"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5</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Honore ton père et ta mère, afin que tes jours se prolongent dans le pays que l'Éternel, ton Dieu, te donne</a:t>
            </a:r>
            <a:r>
              <a:rPr lang="fr-FR" sz="2000" b="1" dirty="0" smtClean="0">
                <a:latin typeface="Franklin Gothic Medium Cond" panose="020B0606030402020204" pitchFamily="34" charset="0"/>
              </a:rPr>
              <a:t>.</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6</a:t>
            </a:r>
            <a:r>
              <a:rPr lang="es-ES" sz="2000" b="1" dirty="0">
                <a:solidFill>
                  <a:srgbClr val="FF0000"/>
                </a:solidFill>
                <a:latin typeface="Franklin Gothic Medium Cond" panose="020B0606030402020204" pitchFamily="34" charset="0"/>
              </a:rPr>
              <a:t>. </a:t>
            </a:r>
            <a:r>
              <a:rPr lang="es-ES" sz="2000" b="1" dirty="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tueras </a:t>
            </a:r>
            <a:r>
              <a:rPr lang="es-ES" sz="2000" b="1" dirty="0" err="1">
                <a:latin typeface="Franklin Gothic Medium Cond" panose="020B0606030402020204" pitchFamily="34" charset="0"/>
              </a:rPr>
              <a:t>point</a:t>
            </a:r>
            <a:r>
              <a:rPr lang="es-ES" sz="2000" b="1" dirty="0" smtClean="0">
                <a:latin typeface="Franklin Gothic Medium Cond" panose="020B0606030402020204" pitchFamily="34" charset="0"/>
              </a:rPr>
              <a:t>.</a:t>
            </a:r>
          </a:p>
          <a:p>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7</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Tu ne commettras point d'adultère</a:t>
            </a:r>
            <a:r>
              <a:rPr lang="fr-FR" sz="2000" b="1" dirty="0" smtClean="0">
                <a:latin typeface="Franklin Gothic Medium Cond" panose="020B0606030402020204" pitchFamily="34" charset="0"/>
              </a:rPr>
              <a:t>.</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8</a:t>
            </a:r>
            <a:r>
              <a:rPr lang="es-ES" sz="2000" b="1" dirty="0">
                <a:solidFill>
                  <a:srgbClr val="FF0000"/>
                </a:solidFill>
                <a:latin typeface="Franklin Gothic Medium Cond" panose="020B0606030402020204" pitchFamily="34" charset="0"/>
              </a:rPr>
              <a:t>. </a:t>
            </a:r>
            <a:r>
              <a:rPr lang="es-ES" sz="2000" b="1" dirty="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déroberas</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point</a:t>
            </a:r>
            <a:r>
              <a:rPr lang="es-ES" sz="2000" b="1" dirty="0" smtClean="0">
                <a:latin typeface="Franklin Gothic Medium Cond" panose="020B0606030402020204" pitchFamily="34" charset="0"/>
              </a:rPr>
              <a:t>.</a:t>
            </a:r>
          </a:p>
          <a:p>
            <a:r>
              <a:rPr lang="es-ES" sz="2000" b="1" dirty="0" smtClean="0">
                <a:solidFill>
                  <a:srgbClr val="FF0000"/>
                </a:solidFill>
                <a:latin typeface="Franklin Gothic Medium Cond" panose="020B0606030402020204" pitchFamily="34" charset="0"/>
              </a:rPr>
              <a:t>9</a:t>
            </a:r>
            <a:r>
              <a:rPr lang="es-ES" sz="2000" b="1" dirty="0">
                <a:solidFill>
                  <a:srgbClr val="FF0000"/>
                </a:solidFill>
                <a:latin typeface="Franklin Gothic Medium Cond" panose="020B0606030402020204" pitchFamily="34" charset="0"/>
              </a:rPr>
              <a:t>. </a:t>
            </a:r>
            <a:r>
              <a:rPr lang="fr-FR" sz="2000" b="1" dirty="0">
                <a:latin typeface="Franklin Gothic Medium Cond" panose="020B0606030402020204" pitchFamily="34" charset="0"/>
              </a:rPr>
              <a:t>Tu ne porteras point de faux témoignage contre ton prochain</a:t>
            </a:r>
            <a:r>
              <a:rPr lang="fr-FR" sz="2000" b="1" dirty="0" smtClean="0">
                <a:latin typeface="Franklin Gothic Medium Cond" panose="020B0606030402020204" pitchFamily="34" charset="0"/>
              </a:rPr>
              <a:t>.</a:t>
            </a:r>
            <a:endParaRPr lang="es-AR" sz="2000" b="1" dirty="0">
              <a:latin typeface="Franklin Gothic Medium Cond" panose="020B0606030402020204" pitchFamily="34" charset="0"/>
            </a:endParaRPr>
          </a:p>
          <a:p>
            <a:r>
              <a:rPr lang="es-ES" sz="2000" b="1" dirty="0">
                <a:solidFill>
                  <a:srgbClr val="FF0000"/>
                </a:solidFill>
                <a:latin typeface="Franklin Gothic Medium Cond" panose="020B0606030402020204" pitchFamily="34" charset="0"/>
              </a:rPr>
              <a:t>10. </a:t>
            </a:r>
            <a:r>
              <a:rPr lang="fr-FR" sz="2000" b="1" dirty="0">
                <a:latin typeface="Franklin Gothic Medium Cond" panose="020B0606030402020204" pitchFamily="34" charset="0"/>
              </a:rPr>
              <a:t>Tu ne convoiteras point la maison de ton prochain; tu ne convoiteras point la femme de ton prochain, ni son serviteur, ni sa servante, ni son </a:t>
            </a:r>
            <a:r>
              <a:rPr lang="fr-FR" sz="2000" b="1" dirty="0" err="1">
                <a:latin typeface="Franklin Gothic Medium Cond" panose="020B0606030402020204" pitchFamily="34" charset="0"/>
              </a:rPr>
              <a:t>boeuf</a:t>
            </a:r>
            <a:r>
              <a:rPr lang="fr-FR" sz="2000" b="1" dirty="0">
                <a:latin typeface="Franklin Gothic Medium Cond" panose="020B0606030402020204" pitchFamily="34" charset="0"/>
              </a:rPr>
              <a:t>, ni son âne, ni aucune chose qui appartienne à ton prochain.</a:t>
            </a:r>
            <a:endParaRPr lang="es-AR" sz="2000" b="1" dirty="0">
              <a:latin typeface="Franklin Gothic Medium Cond" panose="020B0606030402020204" pitchFamily="34" charset="0"/>
            </a:endParaRPr>
          </a:p>
        </p:txBody>
      </p:sp>
      <p:sp>
        <p:nvSpPr>
          <p:cNvPr id="5" name="4 Rectángulo"/>
          <p:cNvSpPr/>
          <p:nvPr/>
        </p:nvSpPr>
        <p:spPr>
          <a:xfrm>
            <a:off x="5760132" y="960168"/>
            <a:ext cx="3060340" cy="4031873"/>
          </a:xfrm>
          <a:prstGeom prst="rect">
            <a:avLst/>
          </a:prstGeom>
        </p:spPr>
        <p:txBody>
          <a:bodyPr wrap="square">
            <a:spAutoFit/>
          </a:bodyPr>
          <a:lstStyle/>
          <a:p>
            <a:r>
              <a:rPr lang="es-ES" b="1" dirty="0" err="1">
                <a:solidFill>
                  <a:srgbClr val="C00000"/>
                </a:solidFill>
                <a:latin typeface="Franklin Gothic Medium Cond" panose="020B0606030402020204" pitchFamily="34" charset="0"/>
              </a:rPr>
              <a:t>Selon</a:t>
            </a:r>
            <a:r>
              <a:rPr lang="es-ES" b="1" dirty="0">
                <a:solidFill>
                  <a:srgbClr val="C00000"/>
                </a:solidFill>
                <a:latin typeface="Franklin Gothic Medium Cond" panose="020B0606030402020204" pitchFamily="34" charset="0"/>
              </a:rPr>
              <a:t> le </a:t>
            </a:r>
            <a:r>
              <a:rPr lang="es-ES" b="1" dirty="0" err="1" smtClean="0">
                <a:solidFill>
                  <a:srgbClr val="C00000"/>
                </a:solidFill>
                <a:latin typeface="Franklin Gothic Medium Cond" panose="020B0606030402020204" pitchFamily="34" charset="0"/>
              </a:rPr>
              <a:t>catéchisme</a:t>
            </a:r>
            <a:endParaRPr lang="es-ES" b="1" dirty="0" smtClean="0">
              <a:solidFill>
                <a:srgbClr val="C00000"/>
              </a:solidFill>
              <a:latin typeface="Franklin Gothic Medium Cond" panose="020B0606030402020204" pitchFamily="34" charset="0"/>
            </a:endParaRPr>
          </a:p>
          <a:p>
            <a:endParaRPr lang="es-ES"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5. </a:t>
            </a:r>
            <a:r>
              <a:rPr lang="fr-FR" sz="2000" b="1" dirty="0" smtClean="0">
                <a:latin typeface="Franklin Gothic Medium Cond" panose="020B0606030402020204" pitchFamily="34" charset="0"/>
              </a:rPr>
              <a:t>Tu </a:t>
            </a:r>
            <a:r>
              <a:rPr lang="fr-FR" sz="2000" b="1" dirty="0">
                <a:latin typeface="Franklin Gothic Medium Cond" panose="020B0606030402020204" pitchFamily="34" charset="0"/>
              </a:rPr>
              <a:t>ne tueras pas ton </a:t>
            </a:r>
            <a:r>
              <a:rPr lang="fr-FR" sz="2000" b="1" dirty="0" smtClean="0">
                <a:latin typeface="Franklin Gothic Medium Cond" panose="020B0606030402020204" pitchFamily="34" charset="0"/>
              </a:rPr>
              <a:t>prochain</a:t>
            </a:r>
            <a:endParaRPr lang="es-ES" sz="2000" b="1" dirty="0" smtClean="0">
              <a:latin typeface="Franklin Gothic Medium Cond" panose="020B0606030402020204" pitchFamily="34" charset="0"/>
            </a:endParaRPr>
          </a:p>
          <a:p>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6</a:t>
            </a:r>
            <a:r>
              <a:rPr lang="es-ES" sz="2000" b="1" dirty="0">
                <a:solidFill>
                  <a:srgbClr val="FF0000"/>
                </a:solidFill>
                <a:latin typeface="Franklin Gothic Medium Cond" panose="020B0606030402020204" pitchFamily="34" charset="0"/>
              </a:rPr>
              <a:t>. </a:t>
            </a:r>
            <a:r>
              <a:rPr lang="fr-FR" sz="2000" b="1" dirty="0" smtClean="0">
                <a:latin typeface="Franklin Gothic Medium Cond" panose="020B0606030402020204" pitchFamily="34" charset="0"/>
              </a:rPr>
              <a:t>Tu </a:t>
            </a:r>
            <a:r>
              <a:rPr lang="fr-FR" sz="2000" b="1" dirty="0">
                <a:latin typeface="Franklin Gothic Medium Cond" panose="020B0606030402020204" pitchFamily="34" charset="0"/>
              </a:rPr>
              <a:t>ne commettras pas d'acte impur avec ton corps</a:t>
            </a:r>
            <a:endParaRPr lang="es-AR" sz="2000" b="1" dirty="0" smtClean="0">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7</a:t>
            </a:r>
            <a:r>
              <a:rPr lang="es-ES" sz="2000" b="1" dirty="0">
                <a:solidFill>
                  <a:srgbClr val="FF0000"/>
                </a:solidFill>
                <a:latin typeface="Franklin Gothic Medium Cond" panose="020B0606030402020204" pitchFamily="34" charset="0"/>
              </a:rPr>
              <a:t>. </a:t>
            </a:r>
            <a:r>
              <a:rPr lang="es-ES" sz="2000" b="1" dirty="0" smtClean="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a:t>
            </a:r>
            <a:r>
              <a:rPr lang="es-ES" sz="2000" b="1" dirty="0" err="1">
                <a:latin typeface="Franklin Gothic Medium Cond" panose="020B0606030402020204" pitchFamily="34" charset="0"/>
              </a:rPr>
              <a:t>voleras</a:t>
            </a:r>
            <a:r>
              <a:rPr lang="es-ES" sz="2000" b="1" dirty="0">
                <a:latin typeface="Franklin Gothic Medium Cond" panose="020B0606030402020204" pitchFamily="34" charset="0"/>
              </a:rPr>
              <a:t> </a:t>
            </a:r>
            <a:r>
              <a:rPr lang="es-ES" sz="2000" b="1" dirty="0" err="1" smtClean="0">
                <a:latin typeface="Franklin Gothic Medium Cond" panose="020B0606030402020204" pitchFamily="34" charset="0"/>
              </a:rPr>
              <a:t>pas</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8</a:t>
            </a:r>
            <a:r>
              <a:rPr lang="es-ES" sz="2000" b="1" dirty="0">
                <a:solidFill>
                  <a:srgbClr val="FF0000"/>
                </a:solidFill>
                <a:latin typeface="Franklin Gothic Medium Cond" panose="020B0606030402020204" pitchFamily="34" charset="0"/>
              </a:rPr>
              <a:t>. </a:t>
            </a:r>
            <a:r>
              <a:rPr lang="es-ES" sz="2000" b="1" dirty="0" smtClean="0">
                <a:latin typeface="Franklin Gothic Medium Cond" panose="020B0606030402020204" pitchFamily="34" charset="0"/>
              </a:rPr>
              <a:t>Tu </a:t>
            </a:r>
            <a:r>
              <a:rPr lang="es-ES" sz="2000" b="1" dirty="0" err="1">
                <a:latin typeface="Franklin Gothic Medium Cond" panose="020B0606030402020204" pitchFamily="34" charset="0"/>
              </a:rPr>
              <a:t>ne</a:t>
            </a:r>
            <a:r>
              <a:rPr lang="es-ES" sz="2000" b="1" dirty="0">
                <a:latin typeface="Franklin Gothic Medium Cond" panose="020B0606030402020204" pitchFamily="34" charset="0"/>
              </a:rPr>
              <a:t> mentiras </a:t>
            </a:r>
            <a:r>
              <a:rPr lang="es-ES" sz="2000" b="1" dirty="0" err="1" smtClean="0">
                <a:latin typeface="Franklin Gothic Medium Cond" panose="020B0606030402020204" pitchFamily="34" charset="0"/>
              </a:rPr>
              <a:t>pas</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9. </a:t>
            </a:r>
            <a:r>
              <a:rPr lang="fr-FR" sz="2000" b="1" dirty="0" smtClean="0">
                <a:latin typeface="Franklin Gothic Medium Cond" panose="020B0606030402020204" pitchFamily="34" charset="0"/>
              </a:rPr>
              <a:t>Ne </a:t>
            </a:r>
            <a:r>
              <a:rPr lang="fr-FR" sz="2000" b="1" dirty="0">
                <a:latin typeface="Franklin Gothic Medium Cond" panose="020B0606030402020204" pitchFamily="34" charset="0"/>
              </a:rPr>
              <a:t>pas désirer la femme et le mari </a:t>
            </a:r>
            <a:r>
              <a:rPr lang="fr-FR" sz="2000" b="1" dirty="0" smtClean="0">
                <a:latin typeface="Franklin Gothic Medium Cond" panose="020B0606030402020204" pitchFamily="34" charset="0"/>
              </a:rPr>
              <a:t>d'autrui</a:t>
            </a:r>
            <a:endParaRPr lang="es-ES" sz="2000" b="1" dirty="0" smtClean="0">
              <a:solidFill>
                <a:srgbClr val="FF0000"/>
              </a:solidFill>
              <a:latin typeface="Franklin Gothic Medium Cond" panose="020B0606030402020204" pitchFamily="34" charset="0"/>
            </a:endParaRPr>
          </a:p>
          <a:p>
            <a:r>
              <a:rPr lang="es-ES" sz="2000" b="1" dirty="0" smtClean="0">
                <a:solidFill>
                  <a:srgbClr val="FF0000"/>
                </a:solidFill>
                <a:latin typeface="Franklin Gothic Medium Cond" panose="020B0606030402020204" pitchFamily="34" charset="0"/>
              </a:rPr>
              <a:t>10. </a:t>
            </a:r>
            <a:r>
              <a:rPr lang="fr-FR" sz="2000" b="1" dirty="0" smtClean="0">
                <a:latin typeface="Franklin Gothic Medium Cond" panose="020B0606030402020204" pitchFamily="34" charset="0"/>
              </a:rPr>
              <a:t>Ne </a:t>
            </a:r>
            <a:r>
              <a:rPr lang="fr-FR" sz="2000" b="1" dirty="0">
                <a:latin typeface="Franklin Gothic Medium Cond" panose="020B0606030402020204" pitchFamily="34" charset="0"/>
              </a:rPr>
              <a:t>pas envier le bien d'autrui ni être jaloux</a:t>
            </a:r>
            <a:endParaRPr lang="es-AR" sz="2000" b="1" dirty="0">
              <a:latin typeface="Franklin Gothic Medium Cond" panose="020B0606030402020204" pitchFamily="34" charset="0"/>
            </a:endParaRPr>
          </a:p>
        </p:txBody>
      </p:sp>
    </p:spTree>
    <p:extLst>
      <p:ext uri="{BB962C8B-B14F-4D97-AF65-F5344CB8AC3E}">
        <p14:creationId xmlns:p14="http://schemas.microsoft.com/office/powerpoint/2010/main" val="1034086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fade">
                                      <p:cBhvr>
                                        <p:cTn id="38" dur="5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500"/>
                                        <p:tgtEl>
                                          <p:spTgt spid="4">
                                            <p:txEl>
                                              <p:pRg st="8" end="8"/>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500"/>
                                        <p:tgtEl>
                                          <p:spTgt spid="5">
                                            <p:txEl>
                                              <p:pRg st="8" end="8"/>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up)">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4\Tema 14 temp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37714" y="1433298"/>
            <a:ext cx="6480720" cy="393991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3600" b="1" dirty="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LES HUIT TEXTES BIBLIQUES QUI MENTIONNENT LE PREMIER JOUR DE LA </a:t>
            </a:r>
            <a:r>
              <a:rPr lang="fr-FR" sz="3600" b="1" dirty="0" smtClean="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SEMAINE</a:t>
            </a:r>
            <a:endParaRPr lang="es-ES" sz="3600" b="1" dirty="0" smtClean="0">
              <a:ln w="11430">
                <a:solidFill>
                  <a:schemeClr val="accent6">
                    <a:lumMod val="50000"/>
                  </a:schemeClr>
                </a:solidFill>
              </a:ln>
              <a:solidFill>
                <a:srgbClr val="FFC000"/>
              </a:soli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endParaRPr>
          </a:p>
          <a:p>
            <a:pPr algn="ctr"/>
            <a:r>
              <a:rPr lang="fr-FR" sz="40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DÉMONTRENT-ILS UN CHANGEMENT DU JOUR DE REPOS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386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4\Tema 14 temp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92"/>
            <a:ext cx="9144000" cy="6835216"/>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392"/>
            <a:ext cx="9144000" cy="6835216"/>
          </a:xfrm>
          <a:prstGeom prst="rect">
            <a:avLst/>
          </a:prstGeom>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79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500"/>
                            </p:stCondLst>
                            <p:childTnLst>
                              <p:par>
                                <p:cTn id="9" presetID="22" presetClass="entr" presetSubtype="8"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500"/>
                                        <p:tgtEl>
                                          <p:spTgt spid="6"/>
                                        </p:tgtEl>
                                      </p:cBhvr>
                                    </p:animEffect>
                                  </p:childTnLst>
                                </p:cTn>
                              </p:par>
                            </p:childTnLst>
                          </p:cTn>
                        </p:par>
                        <p:par>
                          <p:cTn id="12" fill="hold">
                            <p:stCondLst>
                              <p:cond delay="5500"/>
                            </p:stCondLst>
                            <p:childTnLst>
                              <p:par>
                                <p:cTn id="13" presetID="26" presetClass="emph" presetSubtype="0" fill="hold"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92"/>
            <a:ext cx="9144000" cy="6835216"/>
          </a:xfrm>
          <a:prstGeom prst="rect">
            <a:avLst/>
          </a:prstGeom>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22362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2195736" y="2276872"/>
            <a:ext cx="5904656" cy="3240360"/>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Après le sabbat, à l'aube du premier jour de la semaine, Marie de </a:t>
            </a:r>
            <a:r>
              <a:rPr lang="fr-FR" sz="32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Magdala</a:t>
            </a:r>
            <a:r>
              <a:rPr lang="fr-F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et l'autre Marie allèrent voir le sépulcre. »</a:t>
            </a:r>
          </a:p>
        </p:txBody>
      </p:sp>
      <p:sp>
        <p:nvSpPr>
          <p:cNvPr id="6" name="5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9278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fltVal val="0.5"/>
                                          </p:val>
                                        </p:tav>
                                        <p:tav tm="100000">
                                          <p:val>
                                            <p:strVal val="#ppt_x"/>
                                          </p:val>
                                        </p:tav>
                                      </p:tavLst>
                                    </p:anim>
                                    <p:anim calcmode="lin" valueType="num">
                                      <p:cBhvr>
                                        <p:cTn id="19" dur="1000" fill="hold"/>
                                        <p:tgtEl>
                                          <p:spTgt spid="6"/>
                                        </p:tgtEl>
                                        <p:attrNameLst>
                                          <p:attrName>ppt_y</p:attrName>
                                        </p:attrNameLst>
                                      </p:cBhvr>
                                      <p:tavLst>
                                        <p:tav tm="0">
                                          <p:val>
                                            <p:fltVal val="0.5"/>
                                          </p:val>
                                        </p:tav>
                                        <p:tav tm="100000">
                                          <p:val>
                                            <p:strVal val="#ppt_y"/>
                                          </p:val>
                                        </p:tav>
                                      </p:tavLst>
                                    </p:anim>
                                  </p:childTnLst>
                                </p:cTn>
                              </p:par>
                            </p:childTnLst>
                          </p:cTn>
                        </p:par>
                        <p:par>
                          <p:cTn id="20" fill="hold">
                            <p:stCondLst>
                              <p:cond delay="87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92"/>
            <a:ext cx="9144000" cy="6835216"/>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51"/>
            <a:ext cx="9144000" cy="6835216"/>
          </a:xfrm>
          <a:prstGeom prst="rect">
            <a:avLst/>
          </a:prstGeom>
        </p:spPr>
      </p:pic>
      <p:sp>
        <p:nvSpPr>
          <p:cNvPr id="3" name="2 Rectángulo"/>
          <p:cNvSpPr/>
          <p:nvPr/>
        </p:nvSpPr>
        <p:spPr>
          <a:xfrm>
            <a:off x="201571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059832" y="2276872"/>
            <a:ext cx="5040560" cy="3240360"/>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Le premier jour de la semaine, elles se rendirent au sépulcre, de grand matin, comme le soleil venait de se lever. »</a:t>
            </a:r>
          </a:p>
        </p:txBody>
      </p:sp>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8330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325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fltVal val="0.5"/>
                                          </p:val>
                                        </p:tav>
                                        <p:tav tm="100000">
                                          <p:val>
                                            <p:strVal val="#ppt_x"/>
                                          </p:val>
                                        </p:tav>
                                      </p:tavLst>
                                    </p:anim>
                                    <p:anim calcmode="lin" valueType="num">
                                      <p:cBhvr>
                                        <p:cTn id="23" dur="1000" fill="hold"/>
                                        <p:tgtEl>
                                          <p:spTgt spid="9"/>
                                        </p:tgtEl>
                                        <p:attrNameLst>
                                          <p:attrName>ppt_y</p:attrName>
                                        </p:attrNameLst>
                                      </p:cBhvr>
                                      <p:tavLst>
                                        <p:tav tm="0">
                                          <p:val>
                                            <p:fltVal val="0.5"/>
                                          </p:val>
                                        </p:tav>
                                        <p:tav tm="100000">
                                          <p:val>
                                            <p:strVal val="#ppt_y"/>
                                          </p:val>
                                        </p:tav>
                                      </p:tavLst>
                                    </p:anim>
                                  </p:childTnLst>
                                </p:cTn>
                              </p:par>
                            </p:childTnLst>
                          </p:cTn>
                        </p:par>
                        <p:par>
                          <p:cTn id="24" fill="hold">
                            <p:stCondLst>
                              <p:cond delay="925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355"/>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1355"/>
            <a:ext cx="9144000" cy="6835216"/>
          </a:xfrm>
          <a:prstGeom prst="rect">
            <a:avLst/>
          </a:prstGeom>
        </p:spPr>
      </p:pic>
      <p:sp>
        <p:nvSpPr>
          <p:cNvPr id="3" name="2 Rectángulo"/>
          <p:cNvSpPr/>
          <p:nvPr/>
        </p:nvSpPr>
        <p:spPr>
          <a:xfrm>
            <a:off x="277180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3527884" y="2132856"/>
            <a:ext cx="5076564" cy="356439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Jésus, étant ressuscité le matin du premier jour de la semaine, apparut d'abord à Marie de </a:t>
            </a:r>
            <a:r>
              <a:rPr lang="fr-FR"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Magdala</a:t>
            </a:r>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de laquelle il avait chassé sept démons. »</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0862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2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355"/>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3" name="2 Rectángulo"/>
          <p:cNvSpPr/>
          <p:nvPr/>
        </p:nvSpPr>
        <p:spPr>
          <a:xfrm>
            <a:off x="3527884"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4283967" y="2132856"/>
            <a:ext cx="4513673"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Le premier jour de la semaine, elles se rendirent au sépulcre de grand matin, portant les aromates qu'elles avaient préparés. »</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807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2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3" name="2 Rectángulo"/>
          <p:cNvSpPr/>
          <p:nvPr/>
        </p:nvSpPr>
        <p:spPr>
          <a:xfrm>
            <a:off x="4319972"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 name="Rectangle 3"/>
          <p:cNvSpPr>
            <a:spLocks noChangeArrowheads="1"/>
          </p:cNvSpPr>
          <p:nvPr/>
        </p:nvSpPr>
        <p:spPr bwMode="auto">
          <a:xfrm>
            <a:off x="468907" y="2132856"/>
            <a:ext cx="3779057" cy="3780420"/>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Le premier jour de la semaine, Marie de </a:t>
            </a:r>
            <a:r>
              <a:rPr lang="fr-FR" sz="2800" b="1" i="1" spc="50" dirty="0" err="1">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Magdala</a:t>
            </a:r>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se rendit au sépulcre dès le matin, comme il faisait encore obscur; et elle vit que la pierre était ôtée du sépulcre. »</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396077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750"/>
                                        <p:tgtEl>
                                          <p:spTgt spid="4"/>
                                        </p:tgtEl>
                                      </p:cBhvr>
                                    </p:animEffect>
                                  </p:childTnLst>
                                </p:cTn>
                              </p:par>
                            </p:childTnLst>
                          </p:cTn>
                        </p:par>
                        <p:par>
                          <p:cTn id="16" fill="hold">
                            <p:stCondLst>
                              <p:cond delay="525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fltVal val="0.5"/>
                                          </p:val>
                                        </p:tav>
                                        <p:tav tm="100000">
                                          <p:val>
                                            <p:strVal val="#ppt_x"/>
                                          </p:val>
                                        </p:tav>
                                      </p:tavLst>
                                    </p:anim>
                                    <p:anim calcmode="lin" valueType="num">
                                      <p:cBhvr>
                                        <p:cTn id="23" dur="1000" fill="hold"/>
                                        <p:tgtEl>
                                          <p:spTgt spid="8"/>
                                        </p:tgtEl>
                                        <p:attrNameLst>
                                          <p:attrName>ppt_y</p:attrName>
                                        </p:attrNameLst>
                                      </p:cBhvr>
                                      <p:tavLst>
                                        <p:tav tm="0">
                                          <p:val>
                                            <p:fltVal val="0.5"/>
                                          </p:val>
                                        </p:tav>
                                        <p:tav tm="100000">
                                          <p:val>
                                            <p:strVal val="#ppt_y"/>
                                          </p:val>
                                        </p:tav>
                                      </p:tavLst>
                                    </p:anim>
                                  </p:childTnLst>
                                </p:cTn>
                              </p:par>
                            </p:childTnLst>
                          </p:cTn>
                        </p:par>
                        <p:par>
                          <p:cTn id="24" fill="hold">
                            <p:stCondLst>
                              <p:cond delay="925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4" name="3 Rectángulo"/>
          <p:cNvSpPr/>
          <p:nvPr/>
        </p:nvSpPr>
        <p:spPr>
          <a:xfrm>
            <a:off x="1043608" y="3013789"/>
            <a:ext cx="4428492" cy="243143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Pourquoi les disciples étaient-ils assemblés le matin du premier jour de la semaine ? </a:t>
            </a:r>
            <a:endParaRPr lang="es-ES" sz="38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9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4" name="Rectangle 3"/>
          <p:cNvSpPr>
            <a:spLocks noChangeArrowheads="1"/>
          </p:cNvSpPr>
          <p:nvPr/>
        </p:nvSpPr>
        <p:spPr bwMode="auto">
          <a:xfrm>
            <a:off x="395535" y="2132855"/>
            <a:ext cx="4788533" cy="3384377"/>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Le soir de ce jour, qui était le premier de la semaine, les portes du lieu où se trouvaient les disciples étant fermées, à cause de la crainte qu'ils avaient des Juifs, Jésus vint, se présenta au milieu d'eux, et leur dit: La paix soit avec vous!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
        <p:nvSpPr>
          <p:cNvPr id="3" name="2 Rectángulo"/>
          <p:cNvSpPr/>
          <p:nvPr/>
        </p:nvSpPr>
        <p:spPr>
          <a:xfrm>
            <a:off x="5184068"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2041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8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4\Tema 14 gioc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Mis Docs\_Multimedia IMS\Curso Biblico PPS\Tema 14\Tema 14 gioc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Mis Docs\_Multimedia IMS\Curso Biblico PPS\Tema 14\Tema 14 gioco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Mis Docs\_Multimedia IMS\Curso Biblico PPS\loguito.png"/>
          <p:cNvPicPr>
            <a:picLocks noChangeAspect="1" noChangeArrowheads="1"/>
          </p:cNvPicPr>
          <p:nvPr/>
        </p:nvPicPr>
        <p:blipFill rotWithShape="1">
          <a:blip r:embed="rId6">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76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000"/>
                                        <p:tgtEl>
                                          <p:spTgt spid="102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4000"/>
                                        <p:tgtEl>
                                          <p:spTgt spid="1028"/>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4" name="3 Rectángulo"/>
          <p:cNvSpPr/>
          <p:nvPr/>
        </p:nvSpPr>
        <p:spPr>
          <a:xfrm>
            <a:off x="467544" y="3013789"/>
            <a:ext cx="5724636"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Pourquoi Paul a-t-il continué son culte à </a:t>
            </a:r>
            <a:r>
              <a:rPr lang="fr-FR" sz="3600" b="1" spc="50" dirty="0" err="1">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Troas</a:t>
            </a:r>
            <a:r>
              <a:rPr lang="fr-FR"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 jusqu’au premier jour de la semaine, et qu’a-t-il fait le jour suivant à l’aube ? </a:t>
            </a:r>
            <a:endParaRPr lang="es-ES" sz="36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sp>
        <p:nvSpPr>
          <p:cNvPr id="4" name="Rectangle 3"/>
          <p:cNvSpPr>
            <a:spLocks noChangeArrowheads="1"/>
          </p:cNvSpPr>
          <p:nvPr/>
        </p:nvSpPr>
        <p:spPr bwMode="auto">
          <a:xfrm>
            <a:off x="908830" y="2132856"/>
            <a:ext cx="5067326" cy="338437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Le premier jour de la semaine, nous étions réunis pour rompre le pain. Paul, qui devait partir le lendemain, s'entretenait avec les disciples, et il prolongea son discours jusqu'à minuit. »</a:t>
            </a:r>
          </a:p>
        </p:txBody>
      </p:sp>
      <p:sp>
        <p:nvSpPr>
          <p:cNvPr id="3" name="2 Rectángulo"/>
          <p:cNvSpPr/>
          <p:nvPr/>
        </p:nvSpPr>
        <p:spPr>
          <a:xfrm>
            <a:off x="597615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400989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875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1833"/>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0"/>
            <a:ext cx="9144000" cy="6835216"/>
          </a:xfrm>
          <a:prstGeom prst="rect">
            <a:avLst/>
          </a:prstGeom>
        </p:spPr>
      </p:pic>
      <p:sp>
        <p:nvSpPr>
          <p:cNvPr id="4" name="3 Rectángulo"/>
          <p:cNvSpPr/>
          <p:nvPr/>
        </p:nvSpPr>
        <p:spPr>
          <a:xfrm>
            <a:off x="1151620" y="2998691"/>
            <a:ext cx="5832648"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rPr>
              <a:t>En conseillant de mettre à part une offrande pour les pauvres de Jérusalem, Paul a-t-il dit aux frères de se réunir ou simplement de mettre de l’argent à part ? </a:t>
            </a:r>
            <a:endParaRPr lang="es-ES" sz="3200" b="1" spc="50" dirty="0">
              <a:ln w="11430"/>
              <a:solidFill>
                <a:schemeClr val="accent6">
                  <a:lumMod val="75000"/>
                </a:schemeClr>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4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0"/>
            <a:ext cx="9144000" cy="6835216"/>
          </a:xfrm>
          <a:prstGeom prst="rect">
            <a:avLst/>
          </a:prstGeom>
        </p:spPr>
      </p:pic>
      <p:sp>
        <p:nvSpPr>
          <p:cNvPr id="4" name="Rectangle 3"/>
          <p:cNvSpPr>
            <a:spLocks noChangeArrowheads="1"/>
          </p:cNvSpPr>
          <p:nvPr/>
        </p:nvSpPr>
        <p:spPr bwMode="auto">
          <a:xfrm>
            <a:off x="1223628" y="2492896"/>
            <a:ext cx="5472608" cy="3024336"/>
          </a:xfrm>
          <a:prstGeom prst="rect">
            <a:avLst/>
          </a:prstGeom>
          <a:solidFill>
            <a:schemeClr val="bg1">
              <a:alpha val="50000"/>
            </a:schemeClr>
          </a:solidFill>
          <a:ln>
            <a:noFill/>
          </a:ln>
          <a:effectLst>
            <a:outerShdw dist="35921" dir="2700000" algn="ctr" rotWithShape="0">
              <a:schemeClr val="tx1">
                <a:alpha val="50000"/>
              </a:schemeClr>
            </a:outerShdw>
          </a:effectLst>
          <a:extLst/>
        </p:spPr>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C00000"/>
                </a:solidFill>
                <a:effectLst>
                  <a:outerShdw blurRad="76200" dist="50800" dir="5400000" algn="tl" rotWithShape="0">
                    <a:srgbClr val="000000">
                      <a:alpha val="65000"/>
                    </a:srgbClr>
                  </a:outerShdw>
                </a:effectLst>
                <a:latin typeface="Myriad Pro" pitchFamily="34" charset="0"/>
                <a:cs typeface="Consolas" pitchFamily="49" charset="0"/>
              </a:rPr>
              <a:t>« Que chacun de vous, le premier jour de la semaine, mette à part chez lui ce qu'il pourra, selon sa prospérité, afin qu'on n'attende pas mon arrivée pour recueillir les dons. »</a:t>
            </a:r>
          </a:p>
        </p:txBody>
      </p:sp>
      <p:sp>
        <p:nvSpPr>
          <p:cNvPr id="3" name="2 Rectángulo"/>
          <p:cNvSpPr/>
          <p:nvPr/>
        </p:nvSpPr>
        <p:spPr>
          <a:xfrm>
            <a:off x="6696236"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103390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750"/>
                                        <p:tgtEl>
                                          <p:spTgt spid="4"/>
                                        </p:tgtEl>
                                      </p:cBhvr>
                                    </p:animEffect>
                                  </p:childTnLst>
                                </p:cTn>
                              </p:par>
                            </p:childTnLst>
                          </p:cTn>
                        </p:par>
                        <p:par>
                          <p:cTn id="12" fill="hold">
                            <p:stCondLst>
                              <p:cond delay="475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875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 y="0"/>
            <a:ext cx="9144000" cy="6835216"/>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 y="0"/>
            <a:ext cx="9144000" cy="6835216"/>
          </a:xfrm>
          <a:prstGeom prst="rect">
            <a:avLst/>
          </a:prstGeom>
        </p:spPr>
      </p:pic>
    </p:spTree>
    <p:extLst>
      <p:ext uri="{BB962C8B-B14F-4D97-AF65-F5344CB8AC3E}">
        <p14:creationId xmlns:p14="http://schemas.microsoft.com/office/powerpoint/2010/main" val="1748328850"/>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 y="0"/>
            <a:ext cx="9144000" cy="6835216"/>
          </a:xfrm>
          <a:prstGeom prst="rect">
            <a:avLst/>
          </a:prstGeom>
        </p:spPr>
      </p:pic>
      <p:sp>
        <p:nvSpPr>
          <p:cNvPr id="3" name="2 Rectángulo"/>
          <p:cNvSpPr/>
          <p:nvPr/>
        </p:nvSpPr>
        <p:spPr>
          <a:xfrm rot="164630">
            <a:off x="7452320" y="2888940"/>
            <a:ext cx="720080" cy="2628292"/>
          </a:xfrm>
          <a:prstGeom prst="rect">
            <a:avLst/>
          </a:prstGeom>
          <a:noFill/>
          <a:ln w="5715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5" name="4 Rectángulo"/>
          <p:cNvSpPr/>
          <p:nvPr/>
        </p:nvSpPr>
        <p:spPr>
          <a:xfrm>
            <a:off x="540060" y="476672"/>
            <a:ext cx="4572000" cy="2246769"/>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Je fus ravi en esprit au jour du Seigneur, et j'entendis derrière moi une voix forte, comme le son d'une trompette. »</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395536" y="6093296"/>
            <a:ext cx="8402105" cy="461665"/>
          </a:xfrm>
          <a:prstGeom prst="rect">
            <a:avLst/>
          </a:prstGeom>
        </p:spPr>
        <p:txBody>
          <a:bodyPr wrap="square">
            <a:spAutoFit/>
          </a:bodyPr>
          <a:lstStyle/>
          <a:p>
            <a:pPr algn="ctr"/>
            <a:r>
              <a:rPr lang="fr-FR" sz="2400" b="1"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latin typeface="Trajan Pro" pitchFamily="18" charset="0"/>
                <a:cs typeface="Vijaya" pitchFamily="34" charset="0"/>
              </a:rPr>
              <a:t>Ils ne mentionnent aucun changement</a:t>
            </a:r>
            <a:endParaRPr lang="es-ES" sz="2400" dirty="0">
              <a:ln w="19050" cap="rnd" cmpd="sng">
                <a:solidFill>
                  <a:srgbClr val="FFC000"/>
                </a:solidFill>
                <a:prstDash val="solid"/>
                <a:round/>
              </a:ln>
              <a:solidFill>
                <a:srgbClr val="FFC000"/>
              </a:solidFill>
              <a:effectLst>
                <a:glow rad="177800">
                  <a:srgbClr val="F79646">
                    <a:satMod val="175000"/>
                    <a:alpha val="17000"/>
                  </a:srgbClr>
                </a:glow>
                <a:outerShdw blurRad="50800" dist="38100" dir="2700000" algn="tl" rotWithShape="0">
                  <a:prstClr val="black">
                    <a:alpha val="88000"/>
                  </a:prstClr>
                </a:outerShdw>
              </a:effectLst>
            </a:endParaRPr>
          </a:p>
        </p:txBody>
      </p:sp>
    </p:spTree>
    <p:extLst>
      <p:ext uri="{BB962C8B-B14F-4D97-AF65-F5344CB8AC3E}">
        <p14:creationId xmlns:p14="http://schemas.microsoft.com/office/powerpoint/2010/main" val="2728169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000"/>
                            </p:stCondLst>
                            <p:childTnLst>
                              <p:par>
                                <p:cTn id="13" presetID="53" presetClass="entr" presetSubtype="528"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fltVal val="0.5"/>
                                          </p:val>
                                        </p:tav>
                                        <p:tav tm="100000">
                                          <p:val>
                                            <p:strVal val="#ppt_x"/>
                                          </p:val>
                                        </p:tav>
                                      </p:tavLst>
                                    </p:anim>
                                    <p:anim calcmode="lin" valueType="num">
                                      <p:cBhvr>
                                        <p:cTn id="19" dur="1000" fill="hold"/>
                                        <p:tgtEl>
                                          <p:spTgt spid="8"/>
                                        </p:tgtEl>
                                        <p:attrNameLst>
                                          <p:attrName>ppt_y</p:attrName>
                                        </p:attrNameLst>
                                      </p:cBhvr>
                                      <p:tavLst>
                                        <p:tav tm="0">
                                          <p:val>
                                            <p:fltVal val="0.5"/>
                                          </p:val>
                                        </p:tav>
                                        <p:tav tm="100000">
                                          <p:val>
                                            <p:strVal val="#ppt_y"/>
                                          </p:val>
                                        </p:tav>
                                      </p:tavLst>
                                    </p:anim>
                                  </p:childTnLst>
                                </p:cTn>
                              </p:par>
                            </p:childTnLst>
                          </p:cTn>
                        </p:par>
                        <p:par>
                          <p:cTn id="20" fill="hold">
                            <p:stCondLst>
                              <p:cond delay="7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92"/>
            <a:ext cx="9144000" cy="6835216"/>
          </a:xfrm>
          <a:prstGeom prst="rect">
            <a:avLst/>
          </a:prstGeom>
        </p:spPr>
      </p:pic>
      <p:sp>
        <p:nvSpPr>
          <p:cNvPr id="3" name="2 Rectángulo"/>
          <p:cNvSpPr/>
          <p:nvPr/>
        </p:nvSpPr>
        <p:spPr>
          <a:xfrm>
            <a:off x="539552" y="584684"/>
            <a:ext cx="5472608" cy="2246769"/>
          </a:xfrm>
          <a:prstGeom prst="rect">
            <a:avLst/>
          </a:prstGeom>
        </p:spPr>
        <p:txBody>
          <a:bodyPr wrap="square">
            <a:spAutoFit/>
            <a:scene3d>
              <a:camera prst="orthographicFront"/>
              <a:lightRig rig="soft" dir="tl">
                <a:rot lat="0" lon="0" rev="0"/>
              </a:lightRig>
            </a:scene3d>
            <a:sp3d extrusionH="57150" contourW="12700" prstMaterial="matte">
              <a:bevelT w="25400" h="55880" prst="artDeco"/>
              <a:extrusionClr>
                <a:schemeClr val="bg1"/>
              </a:extrusionClr>
              <a:contourClr>
                <a:schemeClr val="accent2">
                  <a:tint val="20000"/>
                </a:schemeClr>
              </a:contourClr>
            </a:sp3d>
          </a:bodyPr>
          <a:lstStyle/>
          <a:p>
            <a:r>
              <a:rPr lang="fr-FR" sz="2800" b="1" spc="50" dirty="0">
                <a:ln w="6350">
                  <a:noFill/>
                </a:ln>
                <a:solidFill>
                  <a:srgbClr val="002060"/>
                </a:solidFill>
                <a:effectLst>
                  <a:outerShdw blurRad="76200" dist="50800" dir="5400000" algn="tl" rotWithShape="0">
                    <a:srgbClr val="000000">
                      <a:alpha val="65000"/>
                    </a:srgbClr>
                  </a:outerShdw>
                </a:effectLst>
                <a:latin typeface="Trajan Pro" pitchFamily="18" charset="0"/>
                <a:cs typeface="Vijaya" pitchFamily="34" charset="0"/>
              </a:rPr>
              <a:t>IL N’Y A AUCUN TEXTE BIBLIQUE QUI MONTRE QUE LE PREMIER JOUR DE LA SEMAINE DEVAIT ÊTRE OBSERVÉ</a:t>
            </a:r>
            <a:endParaRPr lang="es-ES" sz="2800" b="1" spc="50" dirty="0">
              <a:ln w="6350">
                <a:noFill/>
              </a:ln>
              <a:solidFill>
                <a:srgbClr val="002060"/>
              </a:solidFill>
              <a:effectLst>
                <a:outerShdw blurRad="76200" dist="50800" dir="5400000" algn="tl" rotWithShape="0">
                  <a:srgbClr val="000000">
                    <a:alpha val="65000"/>
                  </a:srgbClr>
                </a:outerShdw>
              </a:effectLst>
              <a:latin typeface="Trajan Pro" pitchFamily="18" charset="0"/>
              <a:cs typeface="Vijay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604" y="5517232"/>
            <a:ext cx="7884877" cy="104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423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27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944724"/>
            <a:ext cx="7236804" cy="5447645"/>
          </a:xfrm>
          <a:prstGeom prst="rect">
            <a:avLst/>
          </a:prstGeom>
        </p:spPr>
        <p:txBody>
          <a:bodyPr wrap="square">
            <a:spAutoFit/>
          </a:bodyPr>
          <a:lstStyle/>
          <a:p>
            <a:pPr marL="342900" indent="-342900">
              <a:spcAft>
                <a:spcPts val="1200"/>
              </a:spcAft>
              <a:buFont typeface="Arial" pitchFamily="34" charset="0"/>
              <a:buChar char="•"/>
            </a:pPr>
            <a:r>
              <a:rPr lang="fr-FR" sz="28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 cardinal Gibbon a écrit : «  Vous pouvez lire la Bible de la Genèse à l’Apocalypse, et VOUS NE TROUVEREZ AUCUNE LIGNE AUTORISANT LA SANCTIFICATION DU DIMANCHE. Les Écritures appuient l’observance religieuse du Sabbat, jour que nous ne sanctifions jamais. » </a:t>
            </a:r>
            <a:endParaRPr lang="fr-FR" sz="28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a:p>
            <a:pPr marL="800100" lvl="1" indent="-342900">
              <a:spcAft>
                <a:spcPts val="1200"/>
              </a:spcAft>
              <a:buFont typeface="Arial" pitchFamily="34" charset="0"/>
              <a:buChar char="•"/>
            </a:pPr>
            <a:r>
              <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The </a:t>
            </a:r>
            <a:r>
              <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Faith of our Fathers, </a:t>
            </a:r>
            <a:r>
              <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1917, pp. 72, 73.</a:t>
            </a:r>
            <a:endParaRPr lang="en-US" sz="20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a:p>
            <a:pPr>
              <a:spcAft>
                <a:spcPts val="1200"/>
              </a:spcAft>
            </a:pPr>
            <a:endParaRPr lang="es-ES" sz="28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2309446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250"/>
                                        <p:tgtEl>
                                          <p:spTgt spid="9">
                                            <p:txEl>
                                              <p:pRg st="1" end="1"/>
                                            </p:txEl>
                                          </p:spTgt>
                                        </p:tgtEl>
                                      </p:cBhvr>
                                    </p:animEffect>
                                  </p:childTnLst>
                                </p:cTn>
                              </p:par>
                            </p:childTnLst>
                          </p:cTn>
                        </p:par>
                        <p:par>
                          <p:cTn id="11" fill="hold">
                            <p:stCondLst>
                              <p:cond delay="125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1562593"/>
            <a:ext cx="7236804" cy="4185761"/>
          </a:xfrm>
          <a:prstGeom prst="rect">
            <a:avLst/>
          </a:prstGeom>
        </p:spPr>
        <p:txBody>
          <a:bodyPr wrap="square">
            <a:spAutoFit/>
          </a:bodyPr>
          <a:lstStyle/>
          <a:p>
            <a:pPr marL="342900" indent="-342900">
              <a:spcAft>
                <a:spcPts val="1200"/>
              </a:spcAft>
              <a:buFont typeface="Arial" pitchFamily="34" charset="0"/>
              <a:buChar char="•"/>
            </a:pPr>
            <a:r>
              <a:rPr lang="fr-FR"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Le </a:t>
            </a:r>
            <a:r>
              <a:rPr lang="fr-FR" sz="28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concept d’une substitution catégorique du premier jour pour le septième jour de la semaine et le </a:t>
            </a:r>
            <a:r>
              <a:rPr lang="fr-FR"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transfert</a:t>
            </a:r>
            <a:r>
              <a:rPr lang="es-ES"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r>
              <a:rPr lang="fr-FR"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N’EST PAS BASÉ NI SUR LES SAINTES ÉCRITURES NI DANS L’ANTIQUITÉ CHRÉTIENNE</a:t>
            </a:r>
            <a:r>
              <a:rPr lang="es-ES" sz="28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t>
            </a:r>
          </a:p>
          <a:p>
            <a:pPr algn="r">
              <a:spcAft>
                <a:spcPts val="1200"/>
              </a:spcAft>
            </a:pP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Smith and Cheatham, </a:t>
            </a:r>
            <a:b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Dictionary of Christian Antiquities </a:t>
            </a: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a:r>
            <a:b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b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art</a:t>
            </a:r>
            <a:r>
              <a:rPr lang="en-US" sz="2000"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Sur le Sabbath</a:t>
            </a:r>
            <a:endParaRPr lang="en-US" sz="2000"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p:txBody>
      </p:sp>
    </p:spTree>
    <p:extLst>
      <p:ext uri="{BB962C8B-B14F-4D97-AF65-F5344CB8AC3E}">
        <p14:creationId xmlns:p14="http://schemas.microsoft.com/office/powerpoint/2010/main" val="1141993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4\Tema 14 fond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980728"/>
            <a:ext cx="6516724" cy="369332"/>
          </a:xfrm>
          <a:prstGeom prst="rect">
            <a:avLst/>
          </a:prstGeom>
        </p:spPr>
        <p:txBody>
          <a:bodyPr wrap="square">
            <a:spAutoFit/>
          </a:bodyPr>
          <a:lstStyle/>
          <a:p>
            <a:endParaRPr lang="es-ES"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99592" y="944724"/>
            <a:ext cx="7236804" cy="4770537"/>
          </a:xfrm>
          <a:prstGeom prst="rect">
            <a:avLst/>
          </a:prstGeom>
        </p:spPr>
        <p:txBody>
          <a:bodyPr wrap="square">
            <a:spAutoFit/>
          </a:bodyPr>
          <a:lstStyle/>
          <a:p>
            <a:pPr marL="342900" indent="-342900">
              <a:spcAft>
                <a:spcPts val="1200"/>
              </a:spcAft>
              <a:buFont typeface="Arial" pitchFamily="34" charset="0"/>
              <a:buChar char="•"/>
            </a:pPr>
            <a:r>
              <a:rPr lang="fr-FR" sz="2400" b="1" dirty="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 Il y avait et il y a un commandement qui doit être observé comme saint : le Sabbat, mais ce jour est samedi et pas dimanche. On pourrait dire, cependant, que le Sabbat a été transféré du septième au premier jour. Où pouvons-nous trouver le registre d’un tel changement ? Pas dans le Nouveau Testament puisqu’il n’y a rien à ce sujet. » </a:t>
            </a:r>
            <a:endParaRPr lang="fr-FR" sz="2400" b="1" dirty="0" smtClean="0">
              <a:ln w="18000">
                <a:solidFill>
                  <a:schemeClr val="accent2">
                    <a:lumMod val="50000"/>
                  </a:schemeClr>
                </a:solidFill>
                <a:prstDash val="solid"/>
                <a:miter lim="800000"/>
              </a:ln>
              <a:solidFill>
                <a:srgbClr val="FF000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endParaRPr>
          </a:p>
          <a:p>
            <a:pPr marL="342900" indent="-342900">
              <a:spcAft>
                <a:spcPts val="1200"/>
              </a:spcAft>
              <a:buFont typeface="Arial" pitchFamily="34" charset="0"/>
              <a:buChar char="•"/>
            </a:pPr>
            <a:r>
              <a:rPr lang="fr-FR"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Le Dr Edward T. Hiscox, auteur du Baptist Manual </a:t>
            </a:r>
            <a:r>
              <a:rPr lang="fr-FR" b="1" dirty="0" smtClean="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Partie </a:t>
            </a:r>
            <a:r>
              <a:rPr lang="fr-FR" b="1" dirty="0">
                <a:ln w="18000">
                  <a:solidFill>
                    <a:schemeClr val="accent2">
                      <a:lumMod val="50000"/>
                    </a:schemeClr>
                  </a:solidFill>
                  <a:prstDash val="solid"/>
                  <a:miter lim="800000"/>
                </a:ln>
                <a:solidFill>
                  <a:srgbClr val="002060"/>
                </a:solidFill>
                <a:effectLst>
                  <a:glow rad="139700">
                    <a:schemeClr val="accent6">
                      <a:satMod val="175000"/>
                      <a:alpha val="40000"/>
                    </a:schemeClr>
                  </a:glow>
                  <a:outerShdw blurRad="50800" dist="38100" dir="2700000" algn="tl" rotWithShape="0">
                    <a:prstClr val="black">
                      <a:alpha val="40000"/>
                    </a:prstClr>
                  </a:outerShdw>
                </a:effectLst>
                <a:latin typeface="Trajan Pro" pitchFamily="18" charset="0"/>
                <a:cs typeface="Vijaya" pitchFamily="34" charset="0"/>
              </a:rPr>
              <a:t>d’un article lu à la conférence des pasteurs à New York, le 13 novembre 1893.</a:t>
            </a:r>
          </a:p>
        </p:txBody>
      </p:sp>
    </p:spTree>
    <p:extLst>
      <p:ext uri="{BB962C8B-B14F-4D97-AF65-F5344CB8AC3E}">
        <p14:creationId xmlns:p14="http://schemas.microsoft.com/office/powerpoint/2010/main" val="3157712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250"/>
                                        <p:tgtEl>
                                          <p:spTgt spid="9">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250"/>
                                        <p:tgtEl>
                                          <p:spTgt spid="9">
                                            <p:txEl>
                                              <p:pRg st="1" end="1"/>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4\Tema 14 ado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75656" y="1304764"/>
            <a:ext cx="2141933" cy="461665"/>
          </a:xfrm>
          <a:prstGeom prst="rect">
            <a:avLst/>
          </a:prstGeom>
        </p:spPr>
        <p:txBody>
          <a:bodyPr wrap="none">
            <a:spAutoFit/>
          </a:bodyPr>
          <a:lstStyle/>
          <a:p>
            <a:r>
              <a:rPr lang="es-ES" sz="2400" b="1" dirty="0" err="1"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Culte</a:t>
            </a:r>
            <a:r>
              <a:rPr lang="es-ES" sz="2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du </a:t>
            </a:r>
            <a:r>
              <a:rPr lang="es-ES" sz="2400" b="1" dirty="0" err="1"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soleil</a:t>
            </a:r>
            <a:r>
              <a:rPr lang="es-ES" sz="2400" b="1" dirty="0" smtClean="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endParaRPr lang="es-ES" sz="2400" dirty="0"/>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93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1556792"/>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QUELQUES QUESTIONS CONCERNANT LE SABBAT</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76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Mis Docs\_Multimedia IMS\Curso Biblico PPS\Tema 14\Tema 14 calenda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455876" y="932522"/>
            <a:ext cx="4572000" cy="5016758"/>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rPr>
              <a:t>Comment savons-nous que le Sabbat de notre époque est celui que Dieu a établi à la création ? N’y a-t-il pas eu des changements au calendrier ?</a:t>
            </a:r>
            <a:endPar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2011457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J:\Mis Docs\_Multimedia IMS\Curso Biblico PPS\Tema 14\Tema 14 c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1484784"/>
            <a:ext cx="7776864" cy="3970318"/>
          </a:xfrm>
          <a:prstGeom prst="rect">
            <a:avLst/>
          </a:prstGeom>
          <a:solidFill>
            <a:srgbClr val="FFFFFF">
              <a:alpha val="80000"/>
            </a:srgbClr>
          </a:solidFill>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3600" b="1" spc="50" dirty="0">
                <a:ln w="11430"/>
                <a:solidFill>
                  <a:srgbClr val="002060"/>
                </a:solidFill>
                <a:effectLst>
                  <a:outerShdw blurRad="76200" dist="50800" dir="5400000" algn="tl" rotWithShape="0">
                    <a:srgbClr val="000000">
                      <a:alpha val="65000"/>
                    </a:srgbClr>
                  </a:outerShdw>
                </a:effectLst>
                <a:latin typeface="Myriad Pro" pitchFamily="34" charset="0"/>
              </a:rPr>
              <a:t>•	Si nous regardons un calendrier chrétien, musulman, copte ou juif nous voyons que les années changent, mais le Sabbat reste le même. Dans le calendrier juif l’année 5750 équivaut à notre année 1989.</a:t>
            </a:r>
            <a:endParaRPr lang="es-ES" sz="3600" b="1"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2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Mis Docs\_Multimedia IMS\Curso Biblico PPS\Tema 14\Tema 14 c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476672"/>
            <a:ext cx="3888432"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spc="50" dirty="0">
                <a:ln w="11430"/>
                <a:solidFill>
                  <a:schemeClr val="accent2">
                    <a:lumMod val="50000"/>
                  </a:schemeClr>
                </a:solidFill>
                <a:effectLst>
                  <a:outerShdw blurRad="76200" dist="50800" dir="5400000" algn="tl" rotWithShape="0">
                    <a:srgbClr val="000000">
                      <a:alpha val="65000"/>
                    </a:srgbClr>
                  </a:outerShdw>
                </a:effectLst>
                <a:latin typeface="Myriad Pro" pitchFamily="34" charset="0"/>
              </a:rPr>
              <a:t>Le jeudi 4 octobre 1582, les gens se couchèrent et se réveillèrent le vendredi 15 octobre. </a:t>
            </a:r>
            <a:endParaRPr lang="fr-FR" sz="3600" b="1" spc="50" dirty="0" smtClean="0">
              <a:ln w="11430"/>
              <a:solidFill>
                <a:schemeClr val="accent2">
                  <a:lumMod val="50000"/>
                </a:schemeClr>
              </a:solidFill>
              <a:effectLst>
                <a:outerShdw blurRad="76200" dist="50800" dir="5400000" algn="tl" rotWithShape="0">
                  <a:srgbClr val="000000">
                    <a:alpha val="65000"/>
                  </a:srgbClr>
                </a:outerShdw>
              </a:effectLst>
              <a:latin typeface="Myriad Pro" pitchFamily="34" charset="0"/>
            </a:endParaRPr>
          </a:p>
          <a:p>
            <a:r>
              <a:rPr lang="fr-FR" sz="3600" b="1" spc="50" dirty="0" smtClean="0">
                <a:ln w="11430"/>
                <a:solidFill>
                  <a:srgbClr val="FF0000"/>
                </a:solidFill>
                <a:effectLst>
                  <a:outerShdw blurRad="76200" dist="50800" dir="5400000" algn="tl" rotWithShape="0">
                    <a:srgbClr val="000000">
                      <a:alpha val="65000"/>
                    </a:srgbClr>
                  </a:outerShdw>
                </a:effectLst>
                <a:latin typeface="Myriad Pro" pitchFamily="34" charset="0"/>
              </a:rPr>
              <a:t>Le </a:t>
            </a:r>
            <a:r>
              <a:rPr lang="fr-FR" sz="3600" b="1" spc="50" dirty="0">
                <a:ln w="11430"/>
                <a:solidFill>
                  <a:srgbClr val="FF0000"/>
                </a:solidFill>
                <a:effectLst>
                  <a:outerShdw blurRad="76200" dist="50800" dir="5400000" algn="tl" rotWithShape="0">
                    <a:srgbClr val="000000">
                      <a:alpha val="65000"/>
                    </a:srgbClr>
                  </a:outerShdw>
                </a:effectLst>
                <a:latin typeface="Myriad Pro" pitchFamily="34" charset="0"/>
              </a:rPr>
              <a:t>cycle hebdomadaire resta inchangé.</a:t>
            </a:r>
            <a:endParaRPr lang="es-ES" sz="3600" b="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2085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J:\Mis Docs\_Multimedia IMS\Curso Biblico PPS\Tema 14\Tema 14 mana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63688" y="404664"/>
            <a:ext cx="2018501" cy="769441"/>
          </a:xfrm>
          <a:prstGeom prst="rect">
            <a:avLst/>
          </a:prstGeom>
        </p:spPr>
        <p:txBody>
          <a:bodyPr wrap="none">
            <a:spAutoFit/>
          </a:bodyPr>
          <a:lstStyle/>
          <a:p>
            <a:r>
              <a:rPr lang="es-ES" sz="4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Manne</a:t>
            </a:r>
            <a:r>
              <a:rPr lang="es-ES" sz="4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 </a:t>
            </a:r>
            <a:endParaRPr lang="es-ES" sz="1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5 Rectángulo"/>
          <p:cNvSpPr/>
          <p:nvPr/>
        </p:nvSpPr>
        <p:spPr>
          <a:xfrm>
            <a:off x="7048897" y="5661248"/>
            <a:ext cx="1470274" cy="769441"/>
          </a:xfrm>
          <a:prstGeom prst="rect">
            <a:avLst/>
          </a:prstGeom>
        </p:spPr>
        <p:txBody>
          <a:bodyPr wrap="none">
            <a:spAutoFit/>
          </a:bodyPr>
          <a:lstStyle/>
          <a:p>
            <a:r>
              <a:rPr lang="es-ES" sz="4400" b="1" dirty="0" err="1" smtClean="0">
                <a:ln w="18000">
                  <a:solidFill>
                    <a:srgbClr val="FFC000"/>
                  </a:solidFill>
                  <a:prstDash val="solid"/>
                  <a:miter lim="800000"/>
                </a:ln>
                <a:noFill/>
                <a:effectLst>
                  <a:outerShdw blurRad="25500" dist="23000" dir="7020000" algn="tl">
                    <a:srgbClr val="000000">
                      <a:alpha val="50000"/>
                    </a:srgbClr>
                  </a:outerShdw>
                </a:effectLst>
                <a:latin typeface="Trajan Pro" pitchFamily="18" charset="0"/>
                <a:cs typeface="Vijaya" pitchFamily="34" charset="0"/>
              </a:rPr>
              <a:t>Jésus</a:t>
            </a:r>
            <a:endParaRPr lang="es-ES" sz="1400" b="1" dirty="0">
              <a:ln w="18000">
                <a:solidFill>
                  <a:srgbClr val="FFC000"/>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63835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Mis Docs\_Multimedia IMS\Curso Biblico PPS\Tema 14\Tema 14 pab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059832" y="1196752"/>
            <a:ext cx="4644516"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A quel genre de Sabbat se réfère Paul dans </a:t>
            </a:r>
            <a:r>
              <a:rPr lang="fr-FR" sz="3600" b="1" spc="50" dirty="0" smtClean="0">
                <a:ln w="11430"/>
                <a:solidFill>
                  <a:srgbClr val="C00000"/>
                </a:solidFill>
                <a:effectLst>
                  <a:outerShdw blurRad="76200" dist="50800" dir="5400000" algn="tl" rotWithShape="0">
                    <a:srgbClr val="000000">
                      <a:alpha val="65000"/>
                    </a:srgbClr>
                  </a:outerShdw>
                </a:effectLst>
                <a:latin typeface="Bernard MT Condensed" pitchFamily="18" charset="0"/>
              </a:rPr>
              <a:t>aux </a:t>
            </a:r>
            <a:r>
              <a:rPr lang="fr-FR" sz="3600" b="1" spc="50" dirty="0">
                <a:ln w="11430"/>
                <a:solidFill>
                  <a:srgbClr val="C00000"/>
                </a:solidFill>
                <a:effectLst>
                  <a:outerShdw blurRad="76200" dist="50800" dir="5400000" algn="tl" rotWithShape="0">
                    <a:srgbClr val="000000">
                      <a:alpha val="65000"/>
                    </a:srgbClr>
                  </a:outerShdw>
                </a:effectLst>
                <a:latin typeface="Bernard MT Condensed" pitchFamily="18" charset="0"/>
              </a:rPr>
              <a:t>jours de repos cérémoniels, qui étaient une ombre de Christ, ou au septième jour ?</a:t>
            </a:r>
            <a:endParaRPr lang="es-ES" sz="3600" b="1" spc="50" dirty="0">
              <a:ln w="11430"/>
              <a:solidFill>
                <a:srgbClr val="C00000"/>
              </a:soli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3465259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J:\Mis Docs\_Multimedia IMS\Curso Biblico PPS\Tema 14\004.jpg"/>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Layer>
                </a14:imgProps>
              </a:ext>
              <a:ext uri="{28A0092B-C50C-407E-A947-70E740481C1C}">
                <a14:useLocalDpi xmlns:a14="http://schemas.microsoft.com/office/drawing/2010/main" val="0"/>
              </a:ext>
            </a:extLst>
          </a:blip>
          <a:srcRect/>
          <a:stretch>
            <a:fillRect/>
          </a:stretch>
        </p:blipFill>
        <p:spPr bwMode="auto">
          <a:xfrm>
            <a:off x="0" y="5428"/>
            <a:ext cx="9144000" cy="68525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588" y="4429371"/>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9652" y="758309"/>
            <a:ext cx="6408712" cy="5693866"/>
          </a:xfrm>
          <a:prstGeom prst="rect">
            <a:avLst/>
          </a:prstGeom>
        </p:spPr>
        <p:txBody>
          <a:bodyPr wrap="square">
            <a:spAutoFit/>
          </a:bodyPr>
          <a:lstStyle/>
          <a:p>
            <a:r>
              <a:rPr lang="fr-FR" sz="2700" b="1" i="1" dirty="0">
                <a:solidFill>
                  <a:schemeClr val="bg2">
                    <a:lumMod val="10000"/>
                  </a:schemeClr>
                </a:solidFill>
                <a:latin typeface="Myriad Pro" pitchFamily="34" charset="0"/>
              </a:rPr>
              <a:t>Dans la loi cérémonielle, écrite par Moïse dans un livre (Deutéronome 31 : 24-26), il y avait sept convocations annuelles qui avaient lieu le premier et le septième mois. Ces fêtes (la Pâque, la fête des pains sans levain, les prémices, la fête des trompettes, le jour de l’expiation et la fête des tentes) qui étaient aussi appelé Sabbats ou jours de repos. </a:t>
            </a:r>
            <a:r>
              <a:rPr lang="fr-FR" sz="2700" b="1" i="1" dirty="0">
                <a:solidFill>
                  <a:srgbClr val="FF0000"/>
                </a:solidFill>
                <a:latin typeface="Myriad Pro" pitchFamily="34" charset="0"/>
              </a:rPr>
              <a:t>Ces fêtes n’avaient rien à voir avec le quatrième commandement </a:t>
            </a:r>
            <a:r>
              <a:rPr lang="fr-FR" sz="2700" b="1" i="1" dirty="0">
                <a:solidFill>
                  <a:schemeClr val="bg2">
                    <a:lumMod val="10000"/>
                  </a:schemeClr>
                </a:solidFill>
                <a:latin typeface="Myriad Pro" pitchFamily="34" charset="0"/>
              </a:rPr>
              <a:t>(Lévitique 23 : 38, 39). Elles étaient une ombre ou un symbole de Christ et son ministère.</a:t>
            </a:r>
            <a:endParaRPr lang="es-ES" sz="2700" b="1" i="1" dirty="0">
              <a:solidFill>
                <a:schemeClr val="bg2">
                  <a:lumMod val="10000"/>
                </a:schemeClr>
              </a:solidFill>
              <a:latin typeface="Myriad Pro" pitchFamily="34" charset="0"/>
            </a:endParaRPr>
          </a:p>
        </p:txBody>
      </p:sp>
    </p:spTree>
    <p:extLst>
      <p:ext uri="{BB962C8B-B14F-4D97-AF65-F5344CB8AC3E}">
        <p14:creationId xmlns:p14="http://schemas.microsoft.com/office/powerpoint/2010/main" val="34396036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316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J:\Mis Docs\_Multimedia IMS\Curso Biblico PPS\Tema 14\Tema 14 sema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3311860" y="932522"/>
            <a:ext cx="4716524"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Cette question est-elle si importante ? </a:t>
            </a:r>
            <a:endPar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N’est-ce </a:t>
            </a: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pas la même chose d’observer n’importe quel jour ? </a:t>
            </a:r>
            <a:endPar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Pouvons-nous </a:t>
            </a: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avoir confiance dans notre opinion ?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24340000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Mis Docs\_Multimedia IMS\Curso Biblico PPS\Tema 14\Tema 14 cam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91580" y="529516"/>
            <a:ext cx="2839175"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Proverbes</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16 : 25</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9772" y="3140968"/>
            <a:ext cx="5681991" cy="21962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Telle voie paraît droite à un homme, Mais son issue, c'est la voie de la mort. »</a:t>
            </a:r>
          </a:p>
        </p:txBody>
      </p:sp>
    </p:spTree>
    <p:extLst>
      <p:ext uri="{BB962C8B-B14F-4D97-AF65-F5344CB8AC3E}">
        <p14:creationId xmlns:p14="http://schemas.microsoft.com/office/powerpoint/2010/main" val="227986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J:\Mis Docs\_Multimedia IMS\Curso Biblico PPS\Tema 14\Tema 14 multiva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067944" y="605001"/>
            <a:ext cx="4480590"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La plupart des gens observent le dimanche ; </a:t>
            </a:r>
            <a:endPar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peuvent-ils </a:t>
            </a: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tous être dans l’erreur ? </a:t>
            </a:r>
            <a:endPar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endPar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a:p>
            <a:pPr algn="r"/>
            <a:r>
              <a:rPr lang="fr-FR" sz="4000" b="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Qui </a:t>
            </a:r>
            <a:r>
              <a:rPr lang="fr-FR"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rPr>
              <a:t>sera perdu ?</a:t>
            </a:r>
            <a:endParaRPr lang="es-ES" sz="4000" b="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47329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2045366"/>
            <a:ext cx="6480720" cy="361588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CULTE DU </a:t>
            </a:r>
            <a:endParaRPr lang="es-E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a:p>
            <a:pPr algn="ctr"/>
            <a:r>
              <a:rPr lang="es-E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SOLEIL </a:t>
            </a:r>
            <a: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
            </a:r>
            <a:br>
              <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br>
            <a:r>
              <a:rPr lang="es-E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rPr>
              <a:t>DÉGUISÉ </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968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J:\Mis Docs\_Multimedia IMS\Curso Biblico PPS\Tema 14\Tema 14 señorseñ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529860"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Matthieu</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7 : 21</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2600908"/>
            <a:ext cx="7308812" cy="29523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 Ceux qui me disent: Seigneur, Seigneur! n'entreront pas tous dans le royaume des cieux,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mais celui-là seul qui fait la volonté de mon Père </a:t>
            </a:r>
            <a:r>
              <a:rPr lang="fr-FR" sz="3200" b="1" i="1" spc="50" dirty="0">
                <a:ln w="11430"/>
                <a:solidFill>
                  <a:srgbClr val="7030A0"/>
                </a:solidFill>
                <a:effectLst>
                  <a:outerShdw blurRad="76200" dist="50800" dir="5400000" algn="tl" rotWithShape="0">
                    <a:srgbClr val="000000">
                      <a:alpha val="65000"/>
                    </a:srgbClr>
                  </a:outerShdw>
                </a:effectLst>
                <a:latin typeface="Myriad Pro" pitchFamily="34" charset="0"/>
                <a:cs typeface="Consolas" pitchFamily="49" charset="0"/>
              </a:rPr>
              <a:t>qui est dans les cieux. »</a:t>
            </a:r>
          </a:p>
        </p:txBody>
      </p:sp>
    </p:spTree>
    <p:extLst>
      <p:ext uri="{BB962C8B-B14F-4D97-AF65-F5344CB8AC3E}">
        <p14:creationId xmlns:p14="http://schemas.microsoft.com/office/powerpoint/2010/main" val="1312722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4\marc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8" y="0"/>
            <a:ext cx="91318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367644" y="3429000"/>
            <a:ext cx="6480720" cy="22322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smtClean="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12700" stA="65000" endPos="82000" dist="12700" dir="5400000" sy="-100000" algn="bl" rotWithShape="0"/>
                </a:effectLst>
                <a:latin typeface="Trajan Pro" pitchFamily="18" charset="0"/>
                <a:cs typeface="Vijaya" pitchFamily="34" charset="0"/>
              </a:rPr>
              <a:t>CONCLUSION</a:t>
            </a:r>
            <a:endParaRPr lang="es-ES" sz="5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12700" stA="65000" endPos="82000" dist="12700" dir="5400000" sy="-100000" algn="bl" rotWithShape="0"/>
              </a:effectLst>
              <a:latin typeface="Trajan Pro" pitchFamily="18" charset="0"/>
              <a:cs typeface="Vijaya" pitchFamily="34" charset="0"/>
            </a:endParaRPr>
          </a:p>
        </p:txBody>
      </p:sp>
      <p:pic>
        <p:nvPicPr>
          <p:cNvPr id="4" name="Picture 5" descr="J:\Mis Docs\_Multimedia IMS\Curso Biblico PPS\loguito.png"/>
          <p:cNvPicPr>
            <a:picLocks noChangeAspect="1" noChangeArrowheads="1"/>
          </p:cNvPicPr>
          <p:nvPr/>
        </p:nvPicPr>
        <p:blipFill rotWithShape="1">
          <a:blip r:embed="rId4">
            <a:extLst>
              <a:ext uri="{28A0092B-C50C-407E-A947-70E740481C1C}">
                <a14:useLocalDpi xmlns:a14="http://schemas.microsoft.com/office/drawing/2010/main" val="0"/>
              </a:ext>
            </a:extLst>
          </a:blip>
          <a:srcRect t="89111" r="87666"/>
          <a:stretch/>
        </p:blipFill>
        <p:spPr bwMode="auto">
          <a:xfrm>
            <a:off x="0" y="6111240"/>
            <a:ext cx="1127759" cy="746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815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J:\Mis Docs\_Multimedia IMS\Curso Biblico PPS\Tema 14\Tema 14 repa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99592" y="3825044"/>
            <a:ext cx="738082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spc="50" dirty="0">
                <a:ln w="11430"/>
                <a:solidFill>
                  <a:srgbClr val="002060"/>
                </a:solidFill>
                <a:effectLst>
                  <a:outerShdw blurRad="76200" dist="50800" dir="5400000" algn="tl" rotWithShape="0">
                    <a:srgbClr val="000000">
                      <a:alpha val="65000"/>
                    </a:srgbClr>
                  </a:outerShdw>
                </a:effectLst>
                <a:latin typeface="Bernard MT Condensed" pitchFamily="18" charset="0"/>
              </a:rPr>
              <a:t>Comment sont nommés dans la prophétie les réparateurs du Sabbat comme saint jour de repos ? </a:t>
            </a:r>
            <a:endParaRPr lang="es-ES" sz="4000" b="1" spc="50" dirty="0">
              <a:ln w="11430"/>
              <a:solidFill>
                <a:srgbClr val="002060"/>
              </a:soli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1928054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Mis Docs\_Multimedia IMS\Curso Biblico PPS\Tema 14\Tema 14 rep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91580" y="529516"/>
            <a:ext cx="2108269"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Ésaïe</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58 : 12</a:t>
            </a:r>
            <a:endPar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endParaRPr>
          </a:p>
        </p:txBody>
      </p:sp>
      <p:sp>
        <p:nvSpPr>
          <p:cNvPr id="3" name="Rectangle 3"/>
          <p:cNvSpPr>
            <a:spLocks noChangeArrowheads="1"/>
          </p:cNvSpPr>
          <p:nvPr/>
        </p:nvSpPr>
        <p:spPr bwMode="auto">
          <a:xfrm>
            <a:off x="1295636" y="1556792"/>
            <a:ext cx="6006595" cy="39244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Les tiens rebâtiront sur d'anciennes ruines, Tu relèveras des fondements </a:t>
            </a:r>
            <a:r>
              <a:rPr lang="fr-FR" sz="3200" b="1" i="1" spc="50" dirty="0" smtClean="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antiques ; </a:t>
            </a:r>
            <a:r>
              <a:rPr lang="fr-FR"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On t'appellera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réparateur des brèches</a:t>
            </a:r>
            <a:r>
              <a:rPr lang="fr-FR" sz="32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Celui qui restaure les chemins, qui rend le pays habitable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428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J:\Mis Docs\_Multimedia IMS\Curso Biblico PPS\Tema 14\Tema 14 repo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4041068"/>
            <a:ext cx="846094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Comment le Seigneur nomme-t-il le Sabbat, et quelles sont les bénédictions que nous recevons en ce jour ? </a:t>
            </a:r>
            <a:endPar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endParaRPr>
          </a:p>
        </p:txBody>
      </p:sp>
    </p:spTree>
    <p:extLst>
      <p:ext uri="{BB962C8B-B14F-4D97-AF65-F5344CB8AC3E}">
        <p14:creationId xmlns:p14="http://schemas.microsoft.com/office/powerpoint/2010/main" val="3554222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Mis Docs\_Multimedia IMS\Curso Biblico PPS\Tema 14\Tema 14 repos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3" y="3356992"/>
            <a:ext cx="8820471" cy="3307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5536" y="692696"/>
            <a:ext cx="8136904" cy="52565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Si tu retiens ton pied pendant le sabbat, Pour ne pas faire ta volonté en mon saint jour, Si tu fais du sabbat tes délices, Pour sanctifier l'Éternel en le glorifiant, Et si tu l'honores en ne suivant point tes voies, En ne te livrant pas à tes penchants et à de vains discours,</a:t>
            </a:r>
          </a:p>
          <a:p>
            <a:pPr algn="r"/>
            <a:r>
              <a:rPr lang="fr-FR" sz="2800" b="1" i="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Alors tu mettras ton plaisir en l'Éternel, Et je te ferai monter sur les hauteurs du pays, Je te ferai jouir de l'héritage de Jacob, ton père; Car la bouche de l'Éternel a parlé. »</a:t>
            </a:r>
          </a:p>
          <a:p>
            <a:pPr algn="r"/>
            <a:r>
              <a:rPr lang="es-ES" sz="2800" b="1" spc="50" dirty="0" err="1" smtClean="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Ésaïe</a:t>
            </a:r>
            <a:r>
              <a:rPr lang="es-ES" sz="2800" b="1" spc="50" dirty="0" smtClean="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rPr>
              <a:t> 58 : 13 - 14</a:t>
            </a:r>
            <a:endParaRPr lang="es-ES" sz="2800" b="1" spc="50" dirty="0">
              <a:ln w="11430"/>
              <a:gradFill flip="none" rotWithShape="1">
                <a:gsLst>
                  <a:gs pos="0">
                    <a:srgbClr val="FFF200"/>
                  </a:gs>
                  <a:gs pos="43000">
                    <a:srgbClr val="FF7A00"/>
                  </a:gs>
                  <a:gs pos="58000">
                    <a:srgbClr val="FF0300"/>
                  </a:gs>
                  <a:gs pos="74000">
                    <a:srgbClr val="4D0808"/>
                  </a:gs>
                </a:gsLst>
                <a:lin ang="27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00050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000"/>
                                        <p:tgtEl>
                                          <p:spTgt spid="5"/>
                                        </p:tgtEl>
                                      </p:cBhvr>
                                    </p:animEffect>
                                  </p:childTnLst>
                                </p:cTn>
                              </p:par>
                            </p:childTnLst>
                          </p:cTn>
                        </p:par>
                        <p:par>
                          <p:cTn id="8" fill="hold">
                            <p:stCondLst>
                              <p:cond delay="7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Mis Docs\_Multimedia IMS\Curso Biblico PPS\Tema 14\Tema 14 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151620" y="2276872"/>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Seigneur</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endPar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 </a:t>
            </a: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m'avoir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r>
            <a:b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clarifié</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J:\Mis Docs\_Multimedia IMS\Curso Biblico PPS\Tema 14\amor.jpg"/>
          <p:cNvPicPr>
            <a:picLocks noChangeAspect="1" noChangeArrowheads="1"/>
          </p:cNvPicPr>
          <p:nvPr/>
        </p:nvPicPr>
        <p:blipFill rotWithShape="1">
          <a:blip r:embed="rId3">
            <a:extLst>
              <a:ext uri="{28A0092B-C50C-407E-A947-70E740481C1C}">
                <a14:useLocalDpi xmlns:a14="http://schemas.microsoft.com/office/drawing/2010/main" val="0"/>
              </a:ext>
            </a:extLst>
          </a:blip>
          <a:srcRect b="4326"/>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3573016"/>
            <a:ext cx="6984776" cy="2196244"/>
          </a:xfrm>
          <a:prstGeom prst="rect">
            <a:avLst/>
          </a:prstGeom>
          <a:gradFill>
            <a:gsLst>
              <a:gs pos="1000">
                <a:srgbClr val="03D4A8">
                  <a:alpha val="53000"/>
                </a:srgbClr>
              </a:gs>
              <a:gs pos="25000">
                <a:srgbClr val="21D6E0">
                  <a:alpha val="38000"/>
                </a:srgbClr>
              </a:gs>
              <a:gs pos="75000">
                <a:srgbClr val="0087E6">
                  <a:alpha val="38000"/>
                </a:srgbClr>
              </a:gs>
              <a:gs pos="100000">
                <a:srgbClr val="005CBF">
                  <a:alpha val="37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dirty="0" err="1">
                <a:solidFill>
                  <a:srgbClr val="002060"/>
                </a:solidFill>
                <a:effectLst>
                  <a:outerShdw blurRad="50800" dist="38100" dir="2700000" algn="tl" rotWithShape="0">
                    <a:prstClr val="black">
                      <a:alpha val="40000"/>
                    </a:prstClr>
                  </a:outerShdw>
                </a:effectLst>
                <a:latin typeface="Myriad Pro" pitchFamily="34" charset="0"/>
              </a:rPr>
              <a:t>Notre</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002060"/>
                </a:solidFill>
                <a:effectLst>
                  <a:outerShdw blurRad="50800" dist="38100" dir="2700000" algn="tl" rotWithShape="0">
                    <a:prstClr val="black">
                      <a:alpha val="40000"/>
                    </a:prstClr>
                  </a:outerShdw>
                </a:effectLst>
                <a:latin typeface="Myriad Pro" pitchFamily="34" charset="0"/>
              </a:rPr>
              <a:t>prochain</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002060"/>
                </a:solidFill>
                <a:effectLst>
                  <a:outerShdw blurRad="50800" dist="38100" dir="2700000" algn="tl" rotWithShape="0">
                    <a:prstClr val="black">
                      <a:alpha val="40000"/>
                    </a:prstClr>
                  </a:outerShdw>
                </a:effectLst>
                <a:latin typeface="Myriad Pro" pitchFamily="34" charset="0"/>
              </a:rPr>
              <a:t>thème</a:t>
            </a:r>
            <a:r>
              <a:rPr lang="es-ES" sz="3200" b="1" dirty="0">
                <a:solidFill>
                  <a:srgbClr val="002060"/>
                </a:solidFill>
                <a:effectLst>
                  <a:outerShdw blurRad="50800" dist="38100" dir="2700000" algn="tl" rotWithShape="0">
                    <a:prstClr val="black">
                      <a:alpha val="40000"/>
                    </a:prstClr>
                  </a:outerShdw>
                </a:effectLst>
                <a:latin typeface="Myriad Pro" pitchFamily="34" charset="0"/>
              </a:rPr>
              <a:t> :</a:t>
            </a:r>
            <a:r>
              <a:rPr lang="es-ES" sz="3200" b="1" dirty="0" smtClean="0">
                <a:solidFill>
                  <a:srgbClr val="C00000"/>
                </a:solidFill>
                <a:effectLst>
                  <a:outerShdw blurRad="50800" dist="38100" dir="2700000" algn="tl" rotWithShape="0">
                    <a:prstClr val="black">
                      <a:alpha val="40000"/>
                    </a:prstClr>
                  </a:outerShdw>
                </a:effectLst>
                <a:latin typeface="Myriad Pro" pitchFamily="34" charset="0"/>
              </a:rPr>
              <a:t>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fr-FR" sz="3200" b="1" i="1" dirty="0">
                <a:solidFill>
                  <a:srgbClr val="FF0000"/>
                </a:solidFill>
                <a:effectLst>
                  <a:outerShdw blurRad="50800" dist="38100" dir="2700000" algn="tl" rotWithShape="0">
                    <a:prstClr val="black">
                      <a:alpha val="40000"/>
                    </a:prstClr>
                  </a:outerShdw>
                </a:effectLst>
                <a:latin typeface="Myriad Pro" pitchFamily="34" charset="0"/>
              </a:rPr>
              <a:t>« Les deux dimensions de l’amour. »</a:t>
            </a:r>
          </a:p>
          <a:p>
            <a:pPr lvl="0">
              <a:spcBef>
                <a:spcPts val="1200"/>
              </a:spcBef>
            </a:pPr>
            <a:r>
              <a:rPr lang="fr-FR" sz="2800" dirty="0">
                <a:ln w="18415" cmpd="sng">
                  <a:solidFill>
                    <a:prstClr val="white"/>
                  </a:solidFill>
                  <a:prstDash val="solid"/>
                </a:ln>
                <a:solidFill>
                  <a:srgbClr val="FFFFFF"/>
                </a:solidFill>
                <a:effectLst>
                  <a:outerShdw blurRad="50800" dist="38100" dir="2700000" algn="tl" rotWithShape="0">
                    <a:prstClr val="black">
                      <a:alpha val="40000"/>
                    </a:prstClr>
                  </a:outerShdw>
                </a:effectLst>
                <a:latin typeface="Myriad Pro" pitchFamily="34" charset="0"/>
                <a:ea typeface="Verdana" pitchFamily="34" charset="0"/>
                <a:cs typeface="Verdana" pitchFamily="34" charset="0"/>
              </a:rPr>
              <a:t>Comment être heureux avec les principes de l’amour donné par Jésus-Christ lui-même.</a:t>
            </a:r>
          </a:p>
        </p:txBody>
      </p:sp>
      <p:sp>
        <p:nvSpPr>
          <p:cNvPr id="2" name="1 Rectángulo"/>
          <p:cNvSpPr/>
          <p:nvPr/>
        </p:nvSpPr>
        <p:spPr>
          <a:xfrm>
            <a:off x="-252536" y="5949280"/>
            <a:ext cx="9577064" cy="68427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solidFill>
                <a:srgbClr val="00206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22"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846143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Tema 14 ado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835696" y="946463"/>
            <a:ext cx="4572000" cy="1938992"/>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000" b="1" spc="50" dirty="0">
                <a:ln w="11430"/>
                <a:solidFill>
                  <a:srgbClr val="003300"/>
                </a:solidFill>
                <a:effectLst>
                  <a:outerShdw blurRad="76200" dist="50800" dir="5400000" algn="tl" rotWithShape="0">
                    <a:srgbClr val="000000">
                      <a:alpha val="65000"/>
                    </a:srgbClr>
                  </a:outerShdw>
                </a:effectLst>
                <a:latin typeface="Bernard MT Condensed" pitchFamily="18" charset="0"/>
              </a:rPr>
              <a:t>Quelle abomination le prophète Ézéchiel a-t-il vue en vision ? </a:t>
            </a:r>
            <a:endParaRPr lang="es-ES" sz="4000" b="1" spc="50" dirty="0">
              <a:ln w="11430"/>
              <a:solidFill>
                <a:srgbClr val="003300"/>
              </a:solidFill>
              <a:effectLst>
                <a:outerShdw blurRad="76200" dist="50800" dir="5400000" algn="tl" rotWithShape="0">
                  <a:srgbClr val="000000">
                    <a:alpha val="65000"/>
                  </a:srgbClr>
                </a:outerShdw>
              </a:effectLst>
              <a:latin typeface="Bernard MT Condensed" pitchFamily="18"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1" y="4077072"/>
            <a:ext cx="7380821" cy="213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8892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J:\Mis Docs\_Multimedia IMS\Curso Biblico PPS\Tema 14\Tema 14 v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3044423"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Ézéchiel</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8 : 15 - 18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p:cNvSpPr>
            <a:spLocks noChangeArrowheads="1"/>
          </p:cNvSpPr>
          <p:nvPr/>
        </p:nvSpPr>
        <p:spPr bwMode="auto">
          <a:xfrm>
            <a:off x="1043608" y="980728"/>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Et il me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dit : </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Vois-tu, fils de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l'homme ? </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Tu verras encore d'autres abominations plus grandes que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celles-là.16</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Et il me conduisit dans le parvis intérieur de la maison de l'Éternel. Et voici, à l'entrée du temple de l'Éternel, entre le portique et l'autel, il y avait environ vingt-cinq hommes, tournant le dos au temple de l'Éternel et le visage vers l'orient; et ils se prosternaient à l'orient </a:t>
            </a:r>
            <a:r>
              <a:rPr lang="fr-FR"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devant le soleil</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hidden="1"/>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me dijo: ¿No has visto, hijo de hombre? ¿Es cosa liviana para la casa de Judá hacer las abominaciones que hacen aquí? Después que han llenado de maldad la tierra, se volvieron a mí para irritarme; he aquí que aplican el ramo a sus narices</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068593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1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575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4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4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P spid="7"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4\Tema 14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59" y="3853307"/>
            <a:ext cx="7008638" cy="186499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83568" y="493512"/>
            <a:ext cx="3044423" cy="523220"/>
          </a:xfrm>
          <a:prstGeom prst="rect">
            <a:avLst/>
          </a:prstGeom>
        </p:spPr>
        <p:txBody>
          <a:bodyPr wrap="none">
            <a:spAutoFit/>
          </a:bodyPr>
          <a:lstStyle/>
          <a:p>
            <a:r>
              <a:rPr lang="en-US" sz="2800" b="1" dirty="0" err="1">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Ézéchiel</a:t>
            </a:r>
            <a:r>
              <a:rPr lang="en-US" sz="28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 </a:t>
            </a:r>
            <a:r>
              <a:rPr lang="en-US" sz="2800" b="1" dirty="0" smtClean="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latin typeface="Trajan Pro" pitchFamily="18" charset="0"/>
                <a:cs typeface="Vijaya" pitchFamily="34" charset="0"/>
              </a:rPr>
              <a:t>8 : 15 - 18</a:t>
            </a:r>
            <a:endParaRPr lang="es-ES" sz="2000" b="1" dirty="0">
              <a:ln w="18000">
                <a:solidFill>
                  <a:srgbClr val="44281C"/>
                </a:solidFill>
                <a:prstDash val="solid"/>
                <a:miter lim="800000"/>
              </a:ln>
              <a:solidFill>
                <a:schemeClr val="accent6">
                  <a:lumMod val="75000"/>
                </a:schemeClr>
              </a:solidFill>
              <a:effectLst>
                <a:outerShdw blurRad="50800" dist="38100" dir="2700000" algn="tl" rotWithShape="0">
                  <a:prstClr val="black">
                    <a:alpha val="40000"/>
                  </a:prstClr>
                </a:outerShdw>
              </a:effectLst>
            </a:endParaRPr>
          </a:p>
        </p:txBody>
      </p:sp>
      <p:sp>
        <p:nvSpPr>
          <p:cNvPr id="3" name="Rectangle 3" hidden="1"/>
          <p:cNvSpPr>
            <a:spLocks noChangeArrowheads="1"/>
          </p:cNvSpPr>
          <p:nvPr/>
        </p:nvSpPr>
        <p:spPr bwMode="auto">
          <a:xfrm>
            <a:off x="1079612" y="1196752"/>
            <a:ext cx="7272808"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"Y </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me llevó al atrio de adentro de la casa de Jehová; y he aquí junto a la entrada del templo de Jehová, entre la entrada y el altar, como veinticinco varones, sus espaldas vueltas al templo de Jehová y sus rostros hacia el oriente,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adoraban al sol</a:t>
            </a:r>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 postrándose hacia el oriente</a:t>
            </a:r>
            <a:r>
              <a:rPr lang="es-ES" sz="32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1151620" y="1196752"/>
            <a:ext cx="6876764"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Et il me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dit : </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Vois-tu, fils de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l'homme ? </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Est-ce trop peu pour la maison de Juda de commettre les abominations qu'ils commettent ici? Faut-il encore qu'ils remplissent le pays de violence, et qu'ils ne cessent de </a:t>
            </a:r>
            <a:r>
              <a:rPr lang="fr-FR" sz="2800" b="1" i="1" spc="50" dirty="0" smtClean="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m'irriter ? </a:t>
            </a:r>
            <a:r>
              <a:rPr lang="fr-FR"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Voici, ils approchent le rameau de leur nez.</a:t>
            </a:r>
            <a:endParaRPr lang="es-ES" sz="28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hidden="1"/>
          <p:cNvSpPr>
            <a:spLocks noChangeArrowheads="1"/>
          </p:cNvSpPr>
          <p:nvPr/>
        </p:nvSpPr>
        <p:spPr bwMode="auto">
          <a:xfrm>
            <a:off x="1115616" y="1196752"/>
            <a:ext cx="6984776" cy="42844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44281C"/>
                </a:solidFill>
                <a:effectLst>
                  <a:outerShdw blurRad="76200" dist="50800" dir="5400000" algn="tl" rotWithShape="0">
                    <a:srgbClr val="000000">
                      <a:alpha val="65000"/>
                    </a:srgbClr>
                  </a:outerShdw>
                </a:effectLst>
                <a:latin typeface="Myriad Pro" pitchFamily="34" charset="0"/>
                <a:cs typeface="Consolas" pitchFamily="49" charset="0"/>
              </a:rPr>
              <a:t>Pues también yo procederé con furor; no perdonará mi ojo, ni tendré misericordia; y gritarán a mis oídos con gran voz, y no los oiré."</a:t>
            </a:r>
          </a:p>
        </p:txBody>
      </p:sp>
    </p:spTree>
    <p:extLst>
      <p:ext uri="{BB962C8B-B14F-4D97-AF65-F5344CB8AC3E}">
        <p14:creationId xmlns:p14="http://schemas.microsoft.com/office/powerpoint/2010/main" val="17509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4000"/>
                                        <p:tgtEl>
                                          <p:spTgt spid="7"/>
                                        </p:tgtEl>
                                      </p:cBhvr>
                                    </p:animEffect>
                                  </p:childTnLst>
                                </p:cTn>
                              </p:par>
                            </p:childTnLst>
                          </p:cTn>
                        </p:par>
                        <p:par>
                          <p:cTn id="12" fill="hold">
                            <p:stCondLst>
                              <p:cond delay="8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4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12779&quot;&gt;&lt;object type=&quot;3&quot; unique_id=&quot;12781&quot;&gt;&lt;property id=&quot;20148&quot; value=&quot;5&quot;/&gt;&lt;property id=&quot;20300&quot; value=&quot;Diapositiva 2&quot;/&gt;&lt;property id=&quot;20307&quot; value=&quot;316&quot;/&gt;&lt;/object&gt;&lt;object type=&quot;3&quot; unique_id=&quot;12782&quot;&gt;&lt;property id=&quot;20148&quot; value=&quot;5&quot;/&gt;&lt;property id=&quot;20300&quot; value=&quot;Diapositiva 3&quot;/&gt;&lt;property id=&quot;20307&quot; value=&quot;319&quot;/&gt;&lt;/object&gt;&lt;object type=&quot;3&quot; unique_id=&quot;12783&quot;&gt;&lt;property id=&quot;20148&quot; value=&quot;5&quot;/&gt;&lt;property id=&quot;20300&quot; value=&quot;Diapositiva 4&quot;/&gt;&lt;property id=&quot;20307&quot; value=&quot;499&quot;/&gt;&lt;/object&gt;&lt;object type=&quot;3&quot; unique_id=&quot;12784&quot;&gt;&lt;property id=&quot;20148&quot; value=&quot;5&quot;/&gt;&lt;property id=&quot;20300&quot; value=&quot;Diapositiva 5&quot;/&gt;&lt;property id=&quot;20307&quot; value=&quot;500&quot;/&gt;&lt;/object&gt;&lt;object type=&quot;3&quot; unique_id=&quot;12785&quot;&gt;&lt;property id=&quot;20148&quot; value=&quot;5&quot;/&gt;&lt;property id=&quot;20300&quot; value=&quot;Diapositiva 6&quot;/&gt;&lt;property id=&quot;20307&quot; value=&quot;501&quot;/&gt;&lt;/object&gt;&lt;object type=&quot;3&quot; unique_id=&quot;12786&quot;&gt;&lt;property id=&quot;20148&quot; value=&quot;5&quot;/&gt;&lt;property id=&quot;20300&quot; value=&quot;Diapositiva 7&quot;/&gt;&lt;property id=&quot;20307&quot; value=&quot;502&quot;/&gt;&lt;/object&gt;&lt;object type=&quot;3&quot; unique_id=&quot;12787&quot;&gt;&lt;property id=&quot;20148&quot; value=&quot;5&quot;/&gt;&lt;property id=&quot;20300&quot; value=&quot;Diapositiva 8&quot;/&gt;&lt;property id=&quot;20307&quot; value=&quot;458&quot;/&gt;&lt;/object&gt;&lt;object type=&quot;3&quot; unique_id=&quot;12788&quot;&gt;&lt;property id=&quot;20148&quot; value=&quot;5&quot;/&gt;&lt;property id=&quot;20300&quot; value=&quot;Diapositiva 11&quot;/&gt;&lt;property id=&quot;20307&quot; value=&quot;503&quot;/&gt;&lt;/object&gt;&lt;object type=&quot;3&quot; unique_id=&quot;12789&quot;&gt;&lt;property id=&quot;20148&quot; value=&quot;5&quot;/&gt;&lt;property id=&quot;20300&quot; value=&quot;Diapositiva 12&quot;/&gt;&lt;property id=&quot;20307&quot; value=&quot;498&quot;/&gt;&lt;/object&gt;&lt;object type=&quot;3&quot; unique_id=&quot;12790&quot;&gt;&lt;property id=&quot;20148&quot; value=&quot;5&quot;/&gt;&lt;property id=&quot;20300&quot; value=&quot;Diapositiva 13&quot;/&gt;&lt;property id=&quot;20307&quot; value=&quot;504&quot;/&gt;&lt;/object&gt;&lt;object type=&quot;3&quot; unique_id=&quot;12791&quot;&gt;&lt;property id=&quot;20148&quot; value=&quot;5&quot;/&gt;&lt;property id=&quot;20300&quot; value=&quot;Diapositiva 14&quot;/&gt;&lt;property id=&quot;20307&quot; value=&quot;505&quot;/&gt;&lt;/object&gt;&lt;object type=&quot;3&quot; unique_id=&quot;12792&quot;&gt;&lt;property id=&quot;20148&quot; value=&quot;5&quot;/&gt;&lt;property id=&quot;20300&quot; value=&quot;Diapositiva 15&quot;/&gt;&lt;property id=&quot;20307&quot; value=&quot;508&quot;/&gt;&lt;/object&gt;&lt;object type=&quot;3&quot; unique_id=&quot;12793&quot;&gt;&lt;property id=&quot;20148&quot; value=&quot;5&quot;/&gt;&lt;property id=&quot;20300&quot; value=&quot;Diapositiva 16&quot;/&gt;&lt;property id=&quot;20307&quot; value=&quot;506&quot;/&gt;&lt;/object&gt;&lt;object type=&quot;3&quot; unique_id=&quot;12794&quot;&gt;&lt;property id=&quot;20148&quot; value=&quot;5&quot;/&gt;&lt;property id=&quot;20300&quot; value=&quot;Diapositiva 17&quot;/&gt;&lt;property id=&quot;20307&quot; value=&quot;509&quot;/&gt;&lt;/object&gt;&lt;object type=&quot;3&quot; unique_id=&quot;12795&quot;&gt;&lt;property id=&quot;20148&quot; value=&quot;5&quot;/&gt;&lt;property id=&quot;20300&quot; value=&quot;Diapositiva 18&quot;/&gt;&lt;property id=&quot;20307&quot; value=&quot;507&quot;/&gt;&lt;/object&gt;&lt;object type=&quot;3&quot; unique_id=&quot;12796&quot;&gt;&lt;property id=&quot;20148&quot; value=&quot;5&quot;/&gt;&lt;property id=&quot;20300&quot; value=&quot;Diapositiva 19&quot;/&gt;&lt;property id=&quot;20307&quot; value=&quot;510&quot;/&gt;&lt;/object&gt;&lt;object type=&quot;3&quot; unique_id=&quot;12797&quot;&gt;&lt;property id=&quot;20148&quot; value=&quot;5&quot;/&gt;&lt;property id=&quot;20300&quot; value=&quot;Diapositiva 20&quot;/&gt;&lt;property id=&quot;20307&quot; value=&quot;512&quot;/&gt;&lt;/object&gt;&lt;object type=&quot;3&quot; unique_id=&quot;12798&quot;&gt;&lt;property id=&quot;20148&quot; value=&quot;5&quot;/&gt;&lt;property id=&quot;20300&quot; value=&quot;Diapositiva 21&quot;/&gt;&lt;property id=&quot;20307&quot; value=&quot;513&quot;/&gt;&lt;/object&gt;&lt;object type=&quot;3&quot; unique_id=&quot;12799&quot;&gt;&lt;property id=&quot;20148&quot; value=&quot;5&quot;/&gt;&lt;property id=&quot;20300&quot; value=&quot;Diapositiva 22&quot;/&gt;&lt;property id=&quot;20307&quot; value=&quot;514&quot;/&gt;&lt;/object&gt;&lt;object type=&quot;3&quot; unique_id=&quot;12800&quot;&gt;&lt;property id=&quot;20148&quot; value=&quot;5&quot;/&gt;&lt;property id=&quot;20300&quot; value=&quot;Diapositiva 23&quot;/&gt;&lt;property id=&quot;20307&quot; value=&quot;516&quot;/&gt;&lt;/object&gt;&lt;object type=&quot;3&quot; unique_id=&quot;12801&quot;&gt;&lt;property id=&quot;20148&quot; value=&quot;5&quot;/&gt;&lt;property id=&quot;20300&quot; value=&quot;Diapositiva 24&quot;/&gt;&lt;property id=&quot;20307&quot; value=&quot;517&quot;/&gt;&lt;/object&gt;&lt;object type=&quot;3&quot; unique_id=&quot;12802&quot;&gt;&lt;property id=&quot;20148&quot; value=&quot;5&quot;/&gt;&lt;property id=&quot;20300&quot; value=&quot;Diapositiva 25&quot;/&gt;&lt;property id=&quot;20307&quot; value=&quot;518&quot;/&gt;&lt;/object&gt;&lt;object type=&quot;3&quot; unique_id=&quot;12803&quot;&gt;&lt;property id=&quot;20148&quot; value=&quot;5&quot;/&gt;&lt;property id=&quot;20300&quot; value=&quot;Diapositiva 26&quot;/&gt;&lt;property id=&quot;20307&quot; value=&quot;519&quot;/&gt;&lt;/object&gt;&lt;object type=&quot;3&quot; unique_id=&quot;12804&quot;&gt;&lt;property id=&quot;20148&quot; value=&quot;5&quot;/&gt;&lt;property id=&quot;20300&quot; value=&quot;Diapositiva 28&quot;/&gt;&lt;property id=&quot;20307&quot; value=&quot;552&quot;/&gt;&lt;/object&gt;&lt;object type=&quot;3&quot; unique_id=&quot;12805&quot;&gt;&lt;property id=&quot;20148&quot; value=&quot;5&quot;/&gt;&lt;property id=&quot;20300&quot; value=&quot;Diapositiva 29&quot;/&gt;&lt;property id=&quot;20307&quot; value=&quot;553&quot;/&gt;&lt;/object&gt;&lt;object type=&quot;3&quot; unique_id=&quot;12806&quot;&gt;&lt;property id=&quot;20148&quot; value=&quot;5&quot;/&gt;&lt;property id=&quot;20300&quot; value=&quot;Diapositiva 27&quot;/&gt;&lt;property id=&quot;20307&quot; value=&quot;551&quot;/&gt;&lt;/object&gt;&lt;object type=&quot;3&quot; unique_id=&quot;12807&quot;&gt;&lt;property id=&quot;20148&quot; value=&quot;5&quot;/&gt;&lt;property id=&quot;20300&quot; value=&quot;Diapositiva 30&quot;/&gt;&lt;property id=&quot;20307&quot; value=&quot;520&quot;/&gt;&lt;/object&gt;&lt;object type=&quot;3&quot; unique_id=&quot;12808&quot;&gt;&lt;property id=&quot;20148&quot; value=&quot;5&quot;/&gt;&lt;property id=&quot;20300&quot; value=&quot;Diapositiva 31&quot;/&gt;&lt;property id=&quot;20307&quot; value=&quot;511&quot;/&gt;&lt;/object&gt;&lt;object type=&quot;3&quot; unique_id=&quot;12809&quot;&gt;&lt;property id=&quot;20148&quot; value=&quot;5&quot;/&gt;&lt;property id=&quot;20300&quot; value=&quot;Diapositiva 32&quot;/&gt;&lt;property id=&quot;20307&quot; value=&quot;515&quot;/&gt;&lt;/object&gt;&lt;object type=&quot;3&quot; unique_id=&quot;12810&quot;&gt;&lt;property id=&quot;20148&quot; value=&quot;5&quot;/&gt;&lt;property id=&quot;20300&quot; value=&quot;Diapositiva 33&quot;/&gt;&lt;property id=&quot;20307&quot; value=&quot;521&quot;/&gt;&lt;/object&gt;&lt;object type=&quot;3&quot; unique_id=&quot;12811&quot;&gt;&lt;property id=&quot;20148&quot; value=&quot;5&quot;/&gt;&lt;property id=&quot;20300&quot; value=&quot;Diapositiva 34&quot;/&gt;&lt;property id=&quot;20307&quot; value=&quot;523&quot;/&gt;&lt;/object&gt;&lt;object type=&quot;3&quot; unique_id=&quot;12812&quot;&gt;&lt;property id=&quot;20148&quot; value=&quot;5&quot;/&gt;&lt;property id=&quot;20300&quot; value=&quot;Diapositiva 35&quot;/&gt;&lt;property id=&quot;20307&quot; value=&quot;525&quot;/&gt;&lt;/object&gt;&lt;object type=&quot;3&quot; unique_id=&quot;12813&quot;&gt;&lt;property id=&quot;20148&quot; value=&quot;5&quot;/&gt;&lt;property id=&quot;20300&quot; value=&quot;Diapositiva 36&quot;/&gt;&lt;property id=&quot;20307&quot; value=&quot;526&quot;/&gt;&lt;/object&gt;&lt;object type=&quot;3&quot; unique_id=&quot;12814&quot;&gt;&lt;property id=&quot;20148&quot; value=&quot;5&quot;/&gt;&lt;property id=&quot;20300&quot; value=&quot;Diapositiva 37&quot;/&gt;&lt;property id=&quot;20307&quot; value=&quot;524&quot;/&gt;&lt;/object&gt;&lt;object type=&quot;3&quot; unique_id=&quot;12815&quot;&gt;&lt;property id=&quot;20148&quot; value=&quot;5&quot;/&gt;&lt;property id=&quot;20300&quot; value=&quot;Diapositiva 38&quot;/&gt;&lt;property id=&quot;20307&quot; value=&quot;527&quot;/&gt;&lt;/object&gt;&lt;object type=&quot;3&quot; unique_id=&quot;12816&quot;&gt;&lt;property id=&quot;20148&quot; value=&quot;5&quot;/&gt;&lt;property id=&quot;20300&quot; value=&quot;Diapositiva 39&quot;/&gt;&lt;property id=&quot;20307&quot; value=&quot;528&quot;/&gt;&lt;/object&gt;&lt;object type=&quot;3&quot; unique_id=&quot;12817&quot;&gt;&lt;property id=&quot;20148&quot; value=&quot;5&quot;/&gt;&lt;property id=&quot;20300&quot; value=&quot;Diapositiva 40&quot;/&gt;&lt;property id=&quot;20307&quot; value=&quot;529&quot;/&gt;&lt;/object&gt;&lt;object type=&quot;3&quot; unique_id=&quot;12818&quot;&gt;&lt;property id=&quot;20148&quot; value=&quot;5&quot;/&gt;&lt;property id=&quot;20300&quot; value=&quot;Diapositiva 41&quot;/&gt;&lt;property id=&quot;20307&quot; value=&quot;530&quot;/&gt;&lt;/object&gt;&lt;object type=&quot;3&quot; unique_id=&quot;12819&quot;&gt;&lt;property id=&quot;20148&quot; value=&quot;5&quot;/&gt;&lt;property id=&quot;20300&quot; value=&quot;Diapositiva 42&quot;/&gt;&lt;property id=&quot;20307&quot; value=&quot;531&quot;/&gt;&lt;/object&gt;&lt;object type=&quot;3&quot; unique_id=&quot;12820&quot;&gt;&lt;property id=&quot;20148&quot; value=&quot;5&quot;/&gt;&lt;property id=&quot;20300&quot; value=&quot;Diapositiva 43&quot;/&gt;&lt;property id=&quot;20307&quot; value=&quot;532&quot;/&gt;&lt;/object&gt;&lt;object type=&quot;3&quot; unique_id=&quot;12821&quot;&gt;&lt;property id=&quot;20148&quot; value=&quot;5&quot;/&gt;&lt;property id=&quot;20300&quot; value=&quot;Diapositiva 44&quot;/&gt;&lt;property id=&quot;20307&quot; value=&quot;533&quot;/&gt;&lt;/object&gt;&lt;object type=&quot;3&quot; unique_id=&quot;12822&quot;&gt;&lt;property id=&quot;20148&quot; value=&quot;5&quot;/&gt;&lt;property id=&quot;20300&quot; value=&quot;Diapositiva 45&quot;/&gt;&lt;property id=&quot;20307&quot; value=&quot;534&quot;/&gt;&lt;/object&gt;&lt;object type=&quot;3&quot; unique_id=&quot;12823&quot;&gt;&lt;property id=&quot;20148&quot; value=&quot;5&quot;/&gt;&lt;property id=&quot;20300&quot; value=&quot;Diapositiva 46&quot;/&gt;&lt;property id=&quot;20307&quot; value=&quot;536&quot;/&gt;&lt;/object&gt;&lt;object type=&quot;3&quot; unique_id=&quot;12824&quot;&gt;&lt;property id=&quot;20148&quot; value=&quot;5&quot;/&gt;&lt;property id=&quot;20300&quot; value=&quot;Diapositiva 47&quot;/&gt;&lt;property id=&quot;20307&quot; value=&quot;554&quot;/&gt;&lt;/object&gt;&lt;object type=&quot;3&quot; unique_id=&quot;12825&quot;&gt;&lt;property id=&quot;20148&quot; value=&quot;5&quot;/&gt;&lt;property id=&quot;20300&quot; value=&quot;Diapositiva 48&quot;/&gt;&lt;property id=&quot;20307&quot; value=&quot;555&quot;/&gt;&lt;/object&gt;&lt;object type=&quot;3&quot; unique_id=&quot;12826&quot;&gt;&lt;property id=&quot;20148&quot; value=&quot;5&quot;/&gt;&lt;property id=&quot;20300&quot; value=&quot;Diapositiva 49&quot;/&gt;&lt;property id=&quot;20307&quot; value=&quot;537&quot;/&gt;&lt;/object&gt;&lt;object type=&quot;3&quot; unique_id=&quot;12827&quot;&gt;&lt;property id=&quot;20148&quot; value=&quot;5&quot;/&gt;&lt;property id=&quot;20300&quot; value=&quot;Diapositiva 50&quot;/&gt;&lt;property id=&quot;20307&quot; value=&quot;538&quot;/&gt;&lt;/object&gt;&lt;object type=&quot;3&quot; unique_id=&quot;12828&quot;&gt;&lt;property id=&quot;20148&quot; value=&quot;5&quot;/&gt;&lt;property id=&quot;20300&quot; value=&quot;Diapositiva 51&quot;/&gt;&lt;property id=&quot;20307&quot; value=&quot;535&quot;/&gt;&lt;/object&gt;&lt;object type=&quot;3&quot; unique_id=&quot;12829&quot;&gt;&lt;property id=&quot;20148&quot; value=&quot;5&quot;/&gt;&lt;property id=&quot;20300&quot; value=&quot;Diapositiva 52&quot;/&gt;&lt;property id=&quot;20307&quot; value=&quot;539&quot;/&gt;&lt;/object&gt;&lt;object type=&quot;3&quot; unique_id=&quot;12830&quot;&gt;&lt;property id=&quot;20148&quot; value=&quot;5&quot;/&gt;&lt;property id=&quot;20300&quot; value=&quot;Diapositiva 53&quot;/&gt;&lt;property id=&quot;20307&quot; value=&quot;540&quot;/&gt;&lt;/object&gt;&lt;object type=&quot;3&quot; unique_id=&quot;12831&quot;&gt;&lt;property id=&quot;20148&quot; value=&quot;5&quot;/&gt;&lt;property id=&quot;20300&quot; value=&quot;Diapositiva 54&quot;/&gt;&lt;property id=&quot;20307&quot; value=&quot;543&quot;/&gt;&lt;/object&gt;&lt;object type=&quot;3&quot; unique_id=&quot;12832&quot;&gt;&lt;property id=&quot;20148&quot; value=&quot;5&quot;/&gt;&lt;property id=&quot;20300&quot; value=&quot;Diapositiva 55&quot;/&gt;&lt;property id=&quot;20307&quot; value=&quot;522&quot;/&gt;&lt;/object&gt;&lt;object type=&quot;3&quot; unique_id=&quot;12833&quot;&gt;&lt;property id=&quot;20148&quot; value=&quot;5&quot;/&gt;&lt;property id=&quot;20300&quot; value=&quot;Diapositiva 56&quot;/&gt;&lt;property id=&quot;20307&quot; value=&quot;541&quot;/&gt;&lt;/object&gt;&lt;object type=&quot;3&quot; unique_id=&quot;12834&quot;&gt;&lt;property id=&quot;20148&quot; value=&quot;5&quot;/&gt;&lt;property id=&quot;20300&quot; value=&quot;Diapositiva 57&quot;/&gt;&lt;property id=&quot;20307&quot; value=&quot;542&quot;/&gt;&lt;/object&gt;&lt;object type=&quot;3&quot; unique_id=&quot;12835&quot;&gt;&lt;property id=&quot;20148&quot; value=&quot;5&quot;/&gt;&lt;property id=&quot;20300&quot; value=&quot;Diapositiva 58&quot;/&gt;&lt;property id=&quot;20307&quot; value=&quot;544&quot;/&gt;&lt;/object&gt;&lt;object type=&quot;3&quot; unique_id=&quot;12836&quot;&gt;&lt;property id=&quot;20148&quot; value=&quot;5&quot;/&gt;&lt;property id=&quot;20300&quot; value=&quot;Diapositiva 59&quot;/&gt;&lt;property id=&quot;20307&quot; value=&quot;545&quot;/&gt;&lt;/object&gt;&lt;object type=&quot;3&quot; unique_id=&quot;12837&quot;&gt;&lt;property id=&quot;20148&quot; value=&quot;5&quot;/&gt;&lt;property id=&quot;20300&quot; value=&quot;Diapositiva 60&quot;/&gt;&lt;property id=&quot;20307&quot; value=&quot;547&quot;/&gt;&lt;/object&gt;&lt;object type=&quot;3&quot; unique_id=&quot;12838&quot;&gt;&lt;property id=&quot;20148&quot; value=&quot;5&quot;/&gt;&lt;property id=&quot;20300&quot; value=&quot;Diapositiva 61&quot;/&gt;&lt;property id=&quot;20307&quot; value=&quot;546&quot;/&gt;&lt;/object&gt;&lt;object type=&quot;3&quot; unique_id=&quot;12839&quot;&gt;&lt;property id=&quot;20148&quot; value=&quot;5&quot;/&gt;&lt;property id=&quot;20300&quot; value=&quot;Diapositiva 62&quot;/&gt;&lt;property id=&quot;20307&quot; value=&quot;549&quot;/&gt;&lt;/object&gt;&lt;object type=&quot;3&quot; unique_id=&quot;12840&quot;&gt;&lt;property id=&quot;20148&quot; value=&quot;5&quot;/&gt;&lt;property id=&quot;20300&quot; value=&quot;Diapositiva 63&quot;/&gt;&lt;property id=&quot;20307&quot; value=&quot;550&quot;/&gt;&lt;/object&gt;&lt;object type=&quot;3&quot; unique_id=&quot;12841&quot;&gt;&lt;property id=&quot;20148&quot; value=&quot;5&quot;/&gt;&lt;property id=&quot;20300&quot; value=&quot;Diapositiva 64&quot;/&gt;&lt;property id=&quot;20307&quot; value=&quot;548&quot;/&gt;&lt;/object&gt;&lt;object type=&quot;3&quot; unique_id=&quot;12842&quot;&gt;&lt;property id=&quot;20148&quot; value=&quot;5&quot;/&gt;&lt;property id=&quot;20300&quot; value=&quot;Diapositiva 65&quot;/&gt;&lt;property id=&quot;20307&quot; value=&quot;497&quot;/&gt;&lt;/object&gt;&lt;object type=&quot;3&quot; unique_id=&quot;12843&quot;&gt;&lt;property id=&quot;20148&quot; value=&quot;5&quot;/&gt;&lt;property id=&quot;20300&quot; value=&quot;Diapositiva 66&quot;/&gt;&lt;property id=&quot;20307&quot; value=&quot;318&quot;/&gt;&lt;/object&gt;&lt;object type=&quot;3&quot; unique_id=&quot;13382&quot;&gt;&lt;property id=&quot;20148&quot; value=&quot;5&quot;/&gt;&lt;property id=&quot;20300&quot; value=&quot;Diapositiva 9&quot;/&gt;&lt;property id=&quot;20307&quot; value=&quot;558&quot;/&gt;&lt;/object&gt;&lt;object type=&quot;3&quot; unique_id=&quot;13383&quot;&gt;&lt;property id=&quot;20148&quot; value=&quot;5&quot;/&gt;&lt;property id=&quot;20300&quot; value=&quot;Diapositiva 10&quot;/&gt;&lt;property id=&quot;20307&quot; value=&quot;560&quot;/&gt;&lt;/object&gt;&lt;object type=&quot;3&quot; unique_id=&quot;13592&quot;&gt;&lt;property id=&quot;20148&quot; value=&quot;5&quot;/&gt;&lt;property id=&quot;20300&quot; value=&quot;Diapositiva 67&quot;/&gt;&lt;property id=&quot;20307&quot; value=&quot;561&quot;/&gt;&lt;/object&gt;&lt;object type=&quot;3&quot; unique_id=&quot;13594&quot;&gt;&lt;property id=&quot;20148&quot; value=&quot;5&quot;/&gt;&lt;property id=&quot;20300&quot; value=&quot;Diapositiva 1&quot;/&gt;&lt;property id=&quot;20307&quot; value=&quot;562&quot;/&gt;&lt;/object&gt;&lt;/object&gt;&lt;object type=&quot;8&quot; unique_id=&quot;12911&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16217</TotalTime>
  <Words>2810</Words>
  <Application>Microsoft Office PowerPoint</Application>
  <PresentationFormat>Presentación en pantalla (4:3)</PresentationFormat>
  <Paragraphs>390</Paragraphs>
  <Slides>68</Slides>
  <Notes>68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68</vt:i4>
      </vt:variant>
    </vt:vector>
  </HeadingPairs>
  <TitlesOfParts>
    <vt:vector size="81" baseType="lpstr">
      <vt:lpstr>Calibri</vt:lpstr>
      <vt:lpstr>Arial</vt:lpstr>
      <vt:lpstr>Trajan Pro</vt:lpstr>
      <vt:lpstr>Franklin Gothic Medium Cond</vt:lpstr>
      <vt:lpstr>Consolas</vt:lpstr>
      <vt:lpstr>Impact</vt:lpstr>
      <vt:lpstr>Verdana</vt:lpstr>
      <vt:lpstr>Bernard MT Condensed</vt:lpstr>
      <vt:lpstr>Vijaya</vt:lpstr>
      <vt:lpstr>Myriad Pro</vt:lpstr>
      <vt:lpstr>Swis721 LtEx BT</vt:lpstr>
      <vt:lpstr>Swis721 Hv BT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574</cp:revision>
  <dcterms:created xsi:type="dcterms:W3CDTF">2013-10-02T01:22:09Z</dcterms:created>
  <dcterms:modified xsi:type="dcterms:W3CDTF">2019-06-25T04:03:22Z</dcterms:modified>
</cp:coreProperties>
</file>