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1"/>
  </p:notesMasterIdLst>
  <p:sldIdLst>
    <p:sldId id="563" r:id="rId2"/>
    <p:sldId id="316" r:id="rId3"/>
    <p:sldId id="319" r:id="rId4"/>
    <p:sldId id="515" r:id="rId5"/>
    <p:sldId id="516" r:id="rId6"/>
    <p:sldId id="517" r:id="rId7"/>
    <p:sldId id="518" r:id="rId8"/>
    <p:sldId id="519" r:id="rId9"/>
    <p:sldId id="520" r:id="rId10"/>
    <p:sldId id="524" r:id="rId11"/>
    <p:sldId id="521" r:id="rId12"/>
    <p:sldId id="522" r:id="rId13"/>
    <p:sldId id="523" r:id="rId14"/>
    <p:sldId id="525" r:id="rId15"/>
    <p:sldId id="526" r:id="rId16"/>
    <p:sldId id="528" r:id="rId17"/>
    <p:sldId id="529" r:id="rId18"/>
    <p:sldId id="527" r:id="rId19"/>
    <p:sldId id="532" r:id="rId20"/>
    <p:sldId id="533" r:id="rId21"/>
    <p:sldId id="530" r:id="rId22"/>
    <p:sldId id="531" r:id="rId23"/>
    <p:sldId id="535" r:id="rId24"/>
    <p:sldId id="538" r:id="rId25"/>
    <p:sldId id="536" r:id="rId26"/>
    <p:sldId id="537" r:id="rId27"/>
    <p:sldId id="542" r:id="rId28"/>
    <p:sldId id="543" r:id="rId29"/>
    <p:sldId id="539" r:id="rId30"/>
    <p:sldId id="544" r:id="rId31"/>
    <p:sldId id="540" r:id="rId32"/>
    <p:sldId id="541" r:id="rId33"/>
    <p:sldId id="547" r:id="rId34"/>
    <p:sldId id="548" r:id="rId35"/>
    <p:sldId id="545" r:id="rId36"/>
    <p:sldId id="549" r:id="rId37"/>
    <p:sldId id="550" r:id="rId38"/>
    <p:sldId id="552" r:id="rId39"/>
    <p:sldId id="553" r:id="rId40"/>
    <p:sldId id="554" r:id="rId41"/>
    <p:sldId id="555" r:id="rId42"/>
    <p:sldId id="546" r:id="rId43"/>
    <p:sldId id="556" r:id="rId44"/>
    <p:sldId id="551" r:id="rId45"/>
    <p:sldId id="558" r:id="rId46"/>
    <p:sldId id="559" r:id="rId47"/>
    <p:sldId id="561" r:id="rId48"/>
    <p:sldId id="560" r:id="rId49"/>
    <p:sldId id="497" r:id="rId50"/>
  </p:sldIdLst>
  <p:sldSz cx="9144000" cy="6858000" type="screen4x3"/>
  <p:notesSz cx="6858000" cy="9144000"/>
  <p:embeddedFontLst>
    <p:embeddedFont>
      <p:font typeface="Brushstroke Plain" panose="020B0604020202020204"/>
      <p:regular r:id="rId52"/>
    </p:embeddedFont>
    <p:embeddedFont>
      <p:font typeface="Calibri" panose="020F0502020204030204" pitchFamily="34" charset="0"/>
      <p:regular r:id="rId53"/>
      <p:bold r:id="rId54"/>
      <p:italic r:id="rId55"/>
      <p:boldItalic r:id="rId56"/>
    </p:embeddedFont>
    <p:embeddedFont>
      <p:font typeface="Humnst777 Blk BT" panose="020B0803030504030204" pitchFamily="34" charset="0"/>
      <p:regular r:id="rId57"/>
      <p:italic r:id="rId58"/>
    </p:embeddedFont>
    <p:embeddedFont>
      <p:font typeface="Humnst777 BlkCn BT" panose="020B0803030504020204" pitchFamily="34" charset="0"/>
      <p:regular r:id="rId59"/>
    </p:embeddedFont>
    <p:embeddedFont>
      <p:font typeface="Impact" panose="020B0806030902050204" pitchFamily="34" charset="0"/>
      <p:regular r:id="rId60"/>
    </p:embeddedFont>
    <p:embeddedFont>
      <p:font typeface="Love" panose="020B0604020202020204"/>
      <p:regular r:id="rId61"/>
    </p:embeddedFont>
    <p:embeddedFont>
      <p:font typeface="Myriad Pro" panose="020B0503030403020204" pitchFamily="34" charset="0"/>
      <p:regular r:id="rId62"/>
      <p:bold r:id="rId63"/>
      <p:italic r:id="rId64"/>
      <p:boldItalic r:id="rId65"/>
    </p:embeddedFont>
    <p:embeddedFont>
      <p:font typeface="PassionsConflictROB" panose="020B0604020202020204"/>
      <p:regular r:id="rId66"/>
    </p:embeddedFont>
    <p:embeddedFont>
      <p:font typeface="Script MT Bold" panose="03040602040607080904" pitchFamily="66" charset="0"/>
      <p:bold r:id="rId67"/>
    </p:embeddedFont>
    <p:embeddedFont>
      <p:font typeface="Swis721 Blk BT" panose="020B0904030502020204" pitchFamily="34" charset="0"/>
      <p:regular r:id="rId68"/>
      <p:italic r:id="rId69"/>
    </p:embeddedFont>
    <p:embeddedFont>
      <p:font typeface="Trajan" panose="02020800000000000000" pitchFamily="18" charset="0"/>
      <p:bold r:id="rId70"/>
    </p:embeddedFont>
    <p:embeddedFont>
      <p:font typeface="Trajan Pro" panose="02020502050506020301" pitchFamily="18" charset="0"/>
      <p:regular r:id="rId71"/>
      <p:bold r:id="rId72"/>
    </p:embeddedFont>
    <p:embeddedFont>
      <p:font typeface="UnivrstyRoman Bd BT" panose="04030605060702020802"/>
      <p:regular r:id="rId73"/>
    </p:embeddedFont>
  </p:embeddedFontLst>
  <p:custDataLst>
    <p:tags r:id="rId74"/>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15"/>
    <a:srgbClr val="003300"/>
    <a:srgbClr val="00CC00"/>
    <a:srgbClr val="44281C"/>
    <a:srgbClr val="452B17"/>
    <a:srgbClr val="FF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2" autoAdjust="0"/>
    <p:restoredTop sz="83072" autoAdjust="0"/>
  </p:normalViewPr>
  <p:slideViewPr>
    <p:cSldViewPr>
      <p:cViewPr varScale="1">
        <p:scale>
          <a:sx n="55" d="100"/>
          <a:sy n="55" d="100"/>
        </p:scale>
        <p:origin x="2142" y="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2987281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2. ¿Cuál fue la mayor demostración del amor de Dios hacia el hombre?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33971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Juan 4:9-11</a:t>
            </a:r>
          </a:p>
          <a:p>
            <a:r>
              <a:rPr lang="es-ES" sz="1200" b="0" i="0" kern="1200" dirty="0">
                <a:solidFill>
                  <a:schemeClr val="tx1"/>
                </a:solidFill>
                <a:effectLst/>
                <a:latin typeface="+mn-lt"/>
                <a:ea typeface="+mn-ea"/>
                <a:cs typeface="+mn-cs"/>
              </a:rPr>
              <a:t>En esto se mostró el amor de Dios para con nosotros, en que Dios envió a su Hijo unigénito al mundo, para que vivamos por él.</a:t>
            </a:r>
          </a:p>
          <a:p>
            <a:r>
              <a:rPr lang="es-ES" sz="1200" b="0" i="0" kern="1200" dirty="0">
                <a:solidFill>
                  <a:schemeClr val="tx1"/>
                </a:solidFill>
                <a:effectLst/>
                <a:latin typeface="+mn-lt"/>
                <a:ea typeface="+mn-ea"/>
                <a:cs typeface="+mn-cs"/>
              </a:rPr>
              <a:t>En esto consiste el amor: no en que nosotros hayamos amado a Dios, sino en que él nos amó a nosotros, y envió a su Hijo en propiciación por nuestros pecados.</a:t>
            </a:r>
          </a:p>
          <a:p>
            <a:r>
              <a:rPr lang="es-ES" sz="1200" b="0" i="0" kern="1200" dirty="0">
                <a:solidFill>
                  <a:schemeClr val="tx1"/>
                </a:solidFill>
                <a:effectLst/>
                <a:latin typeface="+mn-lt"/>
                <a:ea typeface="+mn-ea"/>
                <a:cs typeface="+mn-cs"/>
              </a:rPr>
              <a:t>Amados, si Dios nos ha amado así, debemos también nosotros amarnos unos a otros.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2888509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3- ¿Cómo podemos ser amigos de Jesús y demostrarle nuestro amor?</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3000525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No podemos comprar el cielo con lo que hacemos. La salvación es un regalo de Dios (</a:t>
            </a:r>
            <a:r>
              <a:rPr lang="es-ES_tradnl" sz="1200" kern="1200" dirty="0" err="1">
                <a:solidFill>
                  <a:schemeClr val="tx1"/>
                </a:solidFill>
                <a:effectLst/>
                <a:latin typeface="+mn-lt"/>
                <a:ea typeface="+mn-ea"/>
                <a:cs typeface="+mn-cs"/>
              </a:rPr>
              <a:t>Gál</a:t>
            </a:r>
            <a:r>
              <a:rPr lang="es-ES_tradnl" sz="1200" kern="1200" dirty="0">
                <a:solidFill>
                  <a:schemeClr val="tx1"/>
                </a:solidFill>
                <a:effectLst/>
                <a:latin typeface="+mn-lt"/>
                <a:ea typeface="+mn-ea"/>
                <a:cs typeface="+mn-cs"/>
              </a:rPr>
              <a:t>. 2:16). No obstante, la obediencia es la obra de Dios "en el hombre", por el Espíritu Santo.</a:t>
            </a:r>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Juan 15:14, 10</a:t>
            </a:r>
          </a:p>
          <a:p>
            <a:r>
              <a:rPr lang="es-ES" sz="1200" b="0" i="0" kern="1200" dirty="0">
                <a:solidFill>
                  <a:schemeClr val="tx1"/>
                </a:solidFill>
                <a:effectLst/>
                <a:latin typeface="+mn-lt"/>
                <a:ea typeface="+mn-ea"/>
                <a:cs typeface="+mn-cs"/>
              </a:rPr>
              <a:t>"Vosotros sois mis amigos, si hacéis lo que yo os mando."</a:t>
            </a:r>
          </a:p>
          <a:p>
            <a:r>
              <a:rPr lang="es-ES" sz="1200" b="0" i="0" kern="1200" dirty="0">
                <a:solidFill>
                  <a:schemeClr val="tx1"/>
                </a:solidFill>
                <a:effectLst/>
                <a:latin typeface="+mn-lt"/>
                <a:ea typeface="+mn-ea"/>
                <a:cs typeface="+mn-cs"/>
              </a:rPr>
              <a:t>"Si guardareis mis mandamientos, permaneceréis en mi amor; así como yo he guardado los mandamientos de mi Padre, y permanezco en su amor."</a:t>
            </a:r>
          </a:p>
          <a:p>
            <a:r>
              <a:rPr lang="es-ES_tradnl" sz="1200" b="1" kern="1200" dirty="0">
                <a:solidFill>
                  <a:schemeClr val="tx1"/>
                </a:solidFill>
                <a:effectLst/>
                <a:latin typeface="+mn-lt"/>
                <a:ea typeface="+mn-ea"/>
                <a:cs typeface="+mn-cs"/>
              </a:rPr>
              <a:t>Juan 14:15</a:t>
            </a:r>
          </a:p>
          <a:p>
            <a:r>
              <a:rPr lang="es-ES" sz="1200" b="0" i="0" kern="1200" dirty="0">
                <a:solidFill>
                  <a:schemeClr val="tx1"/>
                </a:solidFill>
                <a:effectLst/>
                <a:latin typeface="+mn-lt"/>
                <a:ea typeface="+mn-ea"/>
                <a:cs typeface="+mn-cs"/>
              </a:rPr>
              <a:t>"Si me amáis, guardad mis mandamientos."</a:t>
            </a:r>
            <a:endParaRPr lang="es-ES" dirty="0"/>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4006731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4- Si deseamos seguir el ejemplo de Jesús, ¿Qué debemos hacer para recibir la eterna salvación?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802351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5:8-9</a:t>
            </a:r>
          </a:p>
          <a:p>
            <a:r>
              <a:rPr lang="es-ES" sz="1200" b="0" i="0" kern="1200" dirty="0">
                <a:solidFill>
                  <a:schemeClr val="tx1"/>
                </a:solidFill>
                <a:effectLst/>
                <a:latin typeface="+mn-lt"/>
                <a:ea typeface="+mn-ea"/>
                <a:cs typeface="+mn-cs"/>
              </a:rPr>
              <a:t>"Y aunque era Hijo, por lo que padeció aprendió la obediencia;</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y habiendo sido perfeccionado, vino a ser autor de eterna salvación para todos los que le obedecen."</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652194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5- ¿Cuál es el resumen y la esencia de los mandamientos?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3866766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Mateo 22:37-40</a:t>
            </a:r>
          </a:p>
          <a:p>
            <a:r>
              <a:rPr lang="es-ES" sz="1200" b="0" i="0" kern="1200" dirty="0">
                <a:solidFill>
                  <a:schemeClr val="tx1"/>
                </a:solidFill>
                <a:effectLst/>
                <a:latin typeface="+mn-lt"/>
                <a:ea typeface="+mn-ea"/>
                <a:cs typeface="+mn-cs"/>
              </a:rPr>
              <a:t>"Jesús le dijo: Amarás al Señor tu Dios con todo tu corazón, y con toda tu alma, y con toda tu mente.</a:t>
            </a:r>
          </a:p>
          <a:p>
            <a:r>
              <a:rPr lang="es-ES" sz="1200" b="0" i="0" kern="1200" dirty="0">
                <a:solidFill>
                  <a:schemeClr val="tx1"/>
                </a:solidFill>
                <a:effectLst/>
                <a:latin typeface="+mn-lt"/>
                <a:ea typeface="+mn-ea"/>
                <a:cs typeface="+mn-cs"/>
              </a:rPr>
              <a:t>Este es el primero y grande mandamiento.</a:t>
            </a:r>
          </a:p>
          <a:p>
            <a:r>
              <a:rPr lang="es-ES" sz="1200" b="0" i="0" kern="1200" dirty="0">
                <a:solidFill>
                  <a:schemeClr val="tx1"/>
                </a:solidFill>
                <a:effectLst/>
                <a:latin typeface="+mn-lt"/>
                <a:ea typeface="+mn-ea"/>
                <a:cs typeface="+mn-cs"/>
              </a:rPr>
              <a:t>Y el segundo es semejante: Amarás a tu prójimo como a ti mismo.</a:t>
            </a:r>
          </a:p>
          <a:p>
            <a:r>
              <a:rPr lang="es-ES" sz="1200" b="0" i="0" kern="1200" dirty="0">
                <a:solidFill>
                  <a:schemeClr val="tx1"/>
                </a:solidFill>
                <a:effectLst/>
                <a:latin typeface="+mn-lt"/>
                <a:ea typeface="+mn-ea"/>
                <a:cs typeface="+mn-cs"/>
              </a:rPr>
              <a:t>De estos dos mandamientos depende toda la ley y los profetas."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3138730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Las dos dimensiones del </a:t>
            </a:r>
            <a:r>
              <a:rPr lang="es-ES_tradnl" sz="1200" i="1" u="sng" kern="1200" dirty="0">
                <a:solidFill>
                  <a:schemeClr val="tx1"/>
                </a:solidFill>
                <a:effectLst/>
                <a:latin typeface="+mn-lt"/>
                <a:ea typeface="+mn-ea"/>
                <a:cs typeface="+mn-cs"/>
              </a:rPr>
              <a:t>amor</a:t>
            </a:r>
            <a:r>
              <a:rPr lang="es-ES_tradnl" sz="1200" kern="1200" dirty="0">
                <a:solidFill>
                  <a:schemeClr val="tx1"/>
                </a:solidFill>
                <a:effectLst/>
                <a:latin typeface="+mn-lt"/>
                <a:ea typeface="+mn-ea"/>
                <a:cs typeface="+mn-cs"/>
              </a:rPr>
              <a:t>,  El amor es la fuerza motriz para obedecer a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113460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¿Por qué Dios dio a Moisés dos tablas en lugar de una sola?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-En la primera tabla, se encuentran los primeros </a:t>
            </a:r>
            <a:r>
              <a:rPr lang="es-ES_tradnl" sz="1200" b="1" kern="1200" dirty="0">
                <a:solidFill>
                  <a:schemeClr val="tx1"/>
                </a:solidFill>
                <a:effectLst/>
                <a:latin typeface="+mn-lt"/>
                <a:ea typeface="+mn-ea"/>
                <a:cs typeface="+mn-cs"/>
              </a:rPr>
              <a:t>cuatro mandamientos</a:t>
            </a:r>
            <a:r>
              <a:rPr lang="es-ES_tradnl" sz="1200" kern="1200" dirty="0">
                <a:solidFill>
                  <a:schemeClr val="tx1"/>
                </a:solidFill>
                <a:effectLst/>
                <a:latin typeface="+mn-lt"/>
                <a:ea typeface="+mn-ea"/>
                <a:cs typeface="+mn-cs"/>
              </a:rPr>
              <a:t> y responden a la pregunta ¿Cómo amar a Dios?. Esto sería amor en la primera dimensión.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-En la segunda tabla, se encuentran los </a:t>
            </a:r>
            <a:r>
              <a:rPr lang="es-ES_tradnl" sz="1200" b="1" kern="1200" dirty="0">
                <a:solidFill>
                  <a:schemeClr val="tx1"/>
                </a:solidFill>
                <a:effectLst/>
                <a:latin typeface="+mn-lt"/>
                <a:ea typeface="+mn-ea"/>
                <a:cs typeface="+mn-cs"/>
              </a:rPr>
              <a:t>seis últimos mandamientos</a:t>
            </a:r>
            <a:r>
              <a:rPr lang="es-ES_tradnl" sz="1200" kern="1200" dirty="0">
                <a:solidFill>
                  <a:schemeClr val="tx1"/>
                </a:solidFill>
                <a:effectLst/>
                <a:latin typeface="+mn-lt"/>
                <a:ea typeface="+mn-ea"/>
                <a:cs typeface="+mn-cs"/>
              </a:rPr>
              <a:t> relacionados con nuestro prójimo. Esta sería la segunda dimensión del amor.</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111346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AMOR EN LA PRIMERA DIMENSIÓN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113460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6- ¿Cómo demostramos el amor a Dios en los primeros 3 mandamientos?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2724207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Éxodo 20:3-7</a:t>
            </a:r>
          </a:p>
          <a:p>
            <a:r>
              <a:rPr lang="es-ES" sz="1200" b="0" i="0" kern="1200" dirty="0">
                <a:solidFill>
                  <a:schemeClr val="tx1"/>
                </a:solidFill>
                <a:effectLst/>
                <a:latin typeface="+mn-lt"/>
                <a:ea typeface="+mn-ea"/>
                <a:cs typeface="+mn-cs"/>
              </a:rPr>
              <a:t>No tendrás dioses ajenos delante de mí.</a:t>
            </a: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Colocando a Dios en primer lugar,</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encima de nuestros intereses materiales, apetitos, vanidad, honor personal, etc.</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Hemos aprendido en la lección 10 - 1 = 0, que cada mandamiento tiene un aspecto espiritual que debemos cumplir.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Si para nosotros es más importante otra cosa que Dios, estamos quizás haciendo otros dioses y faltamos al amor.</a:t>
            </a:r>
            <a:endParaRPr lang="es-ES" sz="1200" kern="1200" dirty="0">
              <a:solidFill>
                <a:schemeClr val="tx1"/>
              </a:solidFill>
              <a:effectLst/>
              <a:latin typeface="+mn-lt"/>
              <a:ea typeface="+mn-ea"/>
              <a:cs typeface="+mn-cs"/>
            </a:endParaRP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No te harás imagen, ni ninguna semejanza de lo que esté arriba en el cielo, ni abajo en la tierra, ni en las aguas debajo de la tierra.</a:t>
            </a:r>
          </a:p>
          <a:p>
            <a:r>
              <a:rPr lang="es-ES" sz="1200" b="0" i="0" kern="1200" dirty="0">
                <a:solidFill>
                  <a:schemeClr val="tx1"/>
                </a:solidFill>
                <a:effectLst/>
                <a:latin typeface="+mn-lt"/>
                <a:ea typeface="+mn-ea"/>
                <a:cs typeface="+mn-cs"/>
              </a:rPr>
              <a:t>No te inclinarás a ellas, ni las honrarás; porque yo soy Jehová tu Dios, fuerte, celoso, que visito la maldad de los padres sobre los hijos hasta la tercera y cuarta generación de los que me aborrecen,</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y hago misericordia a millares, a los que me aman y guardan mis mandamientos.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u="sng"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No adorándolo como nosotros pensamos, sino como El lo desea,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en</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espíritu y en verdad.</a:t>
            </a:r>
            <a:endParaRPr lang="es-ES" sz="1200" kern="1200" dirty="0">
              <a:solidFill>
                <a:schemeClr val="tx1"/>
              </a:solidFill>
              <a:effectLst/>
              <a:latin typeface="+mn-lt"/>
              <a:ea typeface="+mn-ea"/>
              <a:cs typeface="+mn-cs"/>
            </a:endParaRP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No tomarás el nombre de Jehová tu Dios en vano; porque no dará por inocente Jehová al que tomare su nombre en vano.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c) Tratando su nombre con respeto y reverencia.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3080056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7- ¿Cómo demostramos nuestro amor a Dios en la observancia del sábado?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2724207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a:t>
            </a:r>
            <a:r>
              <a:rPr lang="es-ES_tradnl" sz="1200" kern="1200" dirty="0">
                <a:solidFill>
                  <a:schemeClr val="tx1"/>
                </a:solidFill>
                <a:effectLst/>
                <a:latin typeface="+mn-lt"/>
                <a:ea typeface="+mn-ea"/>
                <a:cs typeface="+mn-cs"/>
              </a:rPr>
              <a:t> Organizando desde el primer día de la semana nuestro trabajo, de modo que el séptimo día lo podamos dedicar totalmente al Señor.</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Recordando con gratitud la obra creadora de Dios (Sal. 118:24), en dos aspectos.</a:t>
            </a:r>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Éxodo 20:8-11</a:t>
            </a:r>
          </a:p>
          <a:p>
            <a:r>
              <a:rPr lang="es-ES" sz="1200" b="0" i="0" kern="1200" dirty="0">
                <a:solidFill>
                  <a:schemeClr val="tx1"/>
                </a:solidFill>
                <a:effectLst/>
                <a:latin typeface="+mn-lt"/>
                <a:ea typeface="+mn-ea"/>
                <a:cs typeface="+mn-cs"/>
              </a:rPr>
              <a:t>"Acuérdate del día de reposo para santificarlo.</a:t>
            </a:r>
          </a:p>
          <a:p>
            <a:r>
              <a:rPr lang="es-ES" sz="1200" b="0" i="0" kern="1200" dirty="0">
                <a:solidFill>
                  <a:schemeClr val="tx1"/>
                </a:solidFill>
                <a:effectLst/>
                <a:latin typeface="+mn-lt"/>
                <a:ea typeface="+mn-ea"/>
                <a:cs typeface="+mn-cs"/>
              </a:rPr>
              <a:t>Seis días trabajarás, y harás toda tu obra;</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mas el séptimo día es reposo para Jehová tu Dios; no hagas en él obra alguna, tú, ni tu hijo, ni tu hija, ni tu siervo, ni tu criada, ni tu bestia, ni tu extranjero que está dentro de tus puertas.</a:t>
            </a:r>
          </a:p>
          <a:p>
            <a:r>
              <a:rPr lang="es-ES" sz="1200" b="0" i="0" kern="1200" dirty="0">
                <a:solidFill>
                  <a:schemeClr val="tx1"/>
                </a:solidFill>
                <a:effectLst/>
                <a:latin typeface="+mn-lt"/>
                <a:ea typeface="+mn-ea"/>
                <a:cs typeface="+mn-cs"/>
              </a:rPr>
              <a:t>Porque en seis días hizo Jehová los cielos y la tierra, el mar, y todas las cosas que en ellos hay, y reposó en el séptimo día; por tanto, Jehová bendijo el día de reposo y lo santificó."</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3080056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8- ¿A qué hora comienza y termina el sábado?</a:t>
            </a:r>
            <a:r>
              <a:rPr lang="es-ES_tradnl" sz="1200" b="1" kern="1200" baseline="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¿Cómo se denomina en la Biblia al sexto día?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2263260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AutoNum type="alphaLcParenR"/>
            </a:pPr>
            <a:r>
              <a:rPr lang="es-ES_tradnl" sz="1200" kern="1200" dirty="0">
                <a:solidFill>
                  <a:schemeClr val="tx1"/>
                </a:solidFill>
                <a:effectLst/>
                <a:latin typeface="+mn-lt"/>
                <a:ea typeface="+mn-ea"/>
                <a:cs typeface="+mn-cs"/>
              </a:rPr>
              <a:t>Bíblicamente, el día comienza a la puesta del sol.</a:t>
            </a:r>
            <a:r>
              <a:rPr lang="es-ES_tradnl" sz="1200" b="1" kern="1200" dirty="0">
                <a:solidFill>
                  <a:schemeClr val="tx1"/>
                </a:solidFill>
                <a:effectLst/>
                <a:latin typeface="+mn-lt"/>
                <a:ea typeface="+mn-ea"/>
                <a:cs typeface="+mn-cs"/>
              </a:rPr>
              <a:t> Levíticos 23:32 </a:t>
            </a:r>
          </a:p>
          <a:p>
            <a:pPr marL="0" indent="0">
              <a:buNone/>
            </a:pPr>
            <a:r>
              <a:rPr lang="es-ES" sz="1200" b="0" i="0" kern="1200" dirty="0">
                <a:solidFill>
                  <a:schemeClr val="tx1"/>
                </a:solidFill>
                <a:effectLst/>
                <a:latin typeface="+mn-lt"/>
                <a:ea typeface="+mn-ea"/>
                <a:cs typeface="+mn-cs"/>
              </a:rPr>
              <a:t>"Día de reposo será a vosotros, y afligiréis vuestras almas, comenzando a los nueve días del mes en la tarde; de tarde a tarde guardaréis vuestro reposo."</a:t>
            </a:r>
            <a:br>
              <a:rPr lang="es-ES_tradnl" sz="1200" b="1"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Neh</a:t>
            </a:r>
            <a:r>
              <a:rPr lang="es-ES_tradnl" sz="1200" kern="1200" dirty="0">
                <a:solidFill>
                  <a:schemeClr val="tx1"/>
                </a:solidFill>
                <a:effectLst/>
                <a:latin typeface="+mn-lt"/>
                <a:ea typeface="+mn-ea"/>
                <a:cs typeface="+mn-cs"/>
              </a:rPr>
              <a:t>. 13:19).</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El sexto día, viernes, es llamado día de preparación. (Mar. 15:42).</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238560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Las amas de casa, también tienen derecho al descanso, por eso, ¿qué deben hacer en el día de preparación?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2263260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Love" pitchFamily="2" charset="0"/>
              </a:rPr>
              <a:t>Éxodo 16:23</a:t>
            </a: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"Y él les dijo: Esto es lo que ha dicho Jehová: Mañana es el santo día de reposo, el reposo consagrado a Jehová; lo que habéis de cocer, cocedlo hoy, y lo que habéis de cocinar, cocinadlo; y todo lo que os sobrare, guardadlo para mañana."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Para que sea realmente un día de preparación, debe comprarse las cosas que se necesitan, asear todo y ordenar el hogar, bañarse y cambiarse de ropa, también preparar la ropa que vamos a usar durante el día sábado.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1238560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9- ¿Cómo desea el Señor que guardemos lo que El llama "mi día santo"?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3821001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Que no hagamos nuestra </a:t>
            </a:r>
            <a:r>
              <a:rPr lang="es-ES_tradnl" sz="1200" i="1" u="sng" kern="1200" dirty="0">
                <a:solidFill>
                  <a:schemeClr val="tx1"/>
                </a:solidFill>
                <a:effectLst/>
                <a:latin typeface="+mn-lt"/>
                <a:ea typeface="+mn-ea"/>
                <a:cs typeface="+mn-cs"/>
              </a:rPr>
              <a:t>voluntad</a:t>
            </a:r>
            <a:r>
              <a:rPr lang="es-ES_tradnl" sz="1200" kern="1200" dirty="0">
                <a:solidFill>
                  <a:schemeClr val="tx1"/>
                </a:solidFill>
                <a:effectLst/>
                <a:latin typeface="+mn-lt"/>
                <a:ea typeface="+mn-ea"/>
                <a:cs typeface="+mn-cs"/>
              </a:rPr>
              <a:t>: negocios, trabajos diversos, diversiones, estudios académicos, etc.</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No efectuando viajes, a menos que sea en el servicio para Dios o para asistir al culto.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No   </a:t>
            </a:r>
            <a:r>
              <a:rPr lang="es-ES_tradnl" sz="1200" i="1" u="sng" kern="1200" dirty="0">
                <a:solidFill>
                  <a:schemeClr val="tx1"/>
                </a:solidFill>
                <a:effectLst/>
                <a:latin typeface="+mn-lt"/>
                <a:ea typeface="+mn-ea"/>
                <a:cs typeface="+mn-cs"/>
              </a:rPr>
              <a:t>hablando</a:t>
            </a:r>
            <a:r>
              <a:rPr lang="es-ES_tradnl" sz="1200" kern="1200" dirty="0">
                <a:solidFill>
                  <a:schemeClr val="tx1"/>
                </a:solidFill>
                <a:effectLst/>
                <a:latin typeface="+mn-lt"/>
                <a:ea typeface="+mn-ea"/>
                <a:cs typeface="+mn-cs"/>
              </a:rPr>
              <a:t>   de problemas, ni preocupaciones materiales. No leyendo los diarios, viendo u oyendo noticieros. Que sea realmente un día </a:t>
            </a:r>
            <a:r>
              <a:rPr lang="es-ES_tradnl" sz="1200" b="1" kern="1200" dirty="0">
                <a:solidFill>
                  <a:schemeClr val="tx1"/>
                </a:solidFill>
                <a:effectLst/>
                <a:latin typeface="+mn-lt"/>
                <a:ea typeface="+mn-ea"/>
                <a:cs typeface="+mn-cs"/>
              </a:rPr>
              <a:t>"santo"</a:t>
            </a:r>
            <a:r>
              <a:rPr lang="es-ES_tradnl" sz="1200" kern="1200" dirty="0">
                <a:solidFill>
                  <a:schemeClr val="tx1"/>
                </a:solidFill>
                <a:effectLst/>
                <a:latin typeface="+mn-lt"/>
                <a:ea typeface="+mn-ea"/>
                <a:cs typeface="+mn-cs"/>
              </a:rPr>
              <a:t>, separado para Dios.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 No hacer trabajar a otros en nuestro lugar (</a:t>
            </a:r>
            <a:r>
              <a:rPr lang="es-ES_tradnl" sz="1200" kern="1200" dirty="0" err="1">
                <a:solidFill>
                  <a:schemeClr val="tx1"/>
                </a:solidFill>
                <a:effectLst/>
                <a:latin typeface="+mn-lt"/>
                <a:ea typeface="+mn-ea"/>
                <a:cs typeface="+mn-cs"/>
              </a:rPr>
              <a:t>Exo</a:t>
            </a:r>
            <a:r>
              <a:rPr lang="es-ES_tradnl" sz="1200" kern="1200" dirty="0">
                <a:solidFill>
                  <a:schemeClr val="tx1"/>
                </a:solidFill>
                <a:effectLst/>
                <a:latin typeface="+mn-lt"/>
                <a:ea typeface="+mn-ea"/>
                <a:cs typeface="+mn-cs"/>
              </a:rPr>
              <a:t>. 20:10).</a:t>
            </a:r>
            <a:endParaRPr lang="es-ES_tradnl"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Isaías 58:13-14</a:t>
            </a:r>
          </a:p>
          <a:p>
            <a:r>
              <a:rPr lang="es-ES" sz="1200" b="0" i="0" kern="1200" dirty="0">
                <a:solidFill>
                  <a:schemeClr val="tx1"/>
                </a:solidFill>
                <a:effectLst/>
                <a:latin typeface="+mn-lt"/>
                <a:ea typeface="+mn-ea"/>
                <a:cs typeface="+mn-cs"/>
              </a:rPr>
              <a:t>"Si retrajeres del día de reposo tu pie, de hacer tu voluntad en mi día santo, y lo llamares delicia, santo, glorioso de Jehová; y lo venerares, no andando en tus propios caminos, ni buscando tu voluntad, ni hablando tus propias palabras</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entonces te deleitarás en Jehová; y yo te haré subir sobre las alturas de la tierra, y te daré a comer la heredad de Jacob tu padre; porque la boca de Jehová lo ha hablado."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238560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10- Si amamos a Dios ¿qué respuesta daremos a las siguientes objeciones?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2606028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¿Es lo mismo cualquier día? (Éxodo 20:11; Proverbios 16:25 "</a:t>
            </a:r>
            <a:r>
              <a:rPr lang="es-ES" sz="1200" b="0" i="0" kern="1200" dirty="0">
                <a:solidFill>
                  <a:schemeClr val="tx1"/>
                </a:solidFill>
                <a:effectLst/>
                <a:latin typeface="+mn-lt"/>
                <a:ea typeface="+mn-ea"/>
                <a:cs typeface="+mn-cs"/>
              </a:rPr>
              <a:t>Hay camino que parece derecho al hombre,</a:t>
            </a:r>
            <a:br>
              <a:rPr lang="es-ES" dirty="0"/>
            </a:br>
            <a:r>
              <a:rPr lang="es-ES" sz="1200" b="0" i="0" kern="1200" dirty="0">
                <a:solidFill>
                  <a:schemeClr val="tx1"/>
                </a:solidFill>
                <a:effectLst/>
                <a:latin typeface="+mn-lt"/>
                <a:ea typeface="+mn-ea"/>
                <a:cs typeface="+mn-cs"/>
              </a:rPr>
              <a:t>Pero su fin es camino de muerte."</a:t>
            </a:r>
            <a:r>
              <a:rPr lang="es-ES_tradnl"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Dios reposó, bendijo y santificó un día determinado.</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Un hombre recién casado esperaba a su flamante esposa en el auto, abajo en la calle, para salir de viaje de bodas. Como demoraba mucho, la hizo llamar con alguien.</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Aquí viven 7 hermanas -adujo la persona mandada-. ¿a cual le digo? </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¿Sería lógico que el hombre dijera: -¡A cualquiera!?. Por cierto que no. El se casó con una.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Asimismo, Dios no santificó cualquier día, sino uno determinado.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436781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La mayoría de la gente guarda el domingo,</a:t>
            </a:r>
            <a:r>
              <a:rPr lang="es-ES_tradnl" sz="1200" b="1" kern="1200" dirty="0">
                <a:solidFill>
                  <a:schemeClr val="tx1"/>
                </a:solidFill>
                <a:effectLst/>
                <a:latin typeface="+mn-lt"/>
                <a:ea typeface="+mn-ea"/>
                <a:cs typeface="+mn-cs"/>
              </a:rPr>
              <a:t> ¿pueden estar tantos millones de personas equivocadas? Mateo 7:13-14</a:t>
            </a:r>
          </a:p>
          <a:p>
            <a:r>
              <a:rPr lang="es-ES" sz="1200" b="0" i="0" kern="1200" dirty="0">
                <a:solidFill>
                  <a:schemeClr val="tx1"/>
                </a:solidFill>
                <a:effectLst/>
                <a:latin typeface="+mn-lt"/>
                <a:ea typeface="+mn-ea"/>
                <a:cs typeface="+mn-cs"/>
              </a:rPr>
              <a:t>"Entrad por la puerta estrecha; porque ancha es la puerta, y espacioso el camino que lleva a la perdición, y muchos son los que entran por ella; porque estrecha es la puerta, y angosto el camino que lleva a la vida, y pocos son los que la hallan."</a:t>
            </a:r>
            <a:endParaRPr lang="es-ES"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Sí, muchos van por la puerta ancha (perdición).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No se trata de estar del lado de la mayoría ni de la minoría, sino del lado de Jesús.</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Si fuera que la mayoría tuviese razón, deberíamos adorar a Buda, o ser de alguna de las grandes religiones orientales. Actualmente millones de personas siguen y practican simplemente lo que le dijeron sus guías religiosos. Muchos guardan el domingo de buena fe, pero no hay un solo texto en la Biblia que autorice un cambio en el día de reposo.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436781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c)</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Mis padres y abuelos guardaron el domingo, no quiero ser diferente. Hechos 17:30.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"Pero Dios, habiendo pasado por alto los tiempos de esta ignorancia, ahora manda a todos los hombres en todo lugar, que se arrepientan."</a:t>
            </a:r>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Dios pasa por alto los pecados de la ignorancia (</a:t>
            </a:r>
            <a:r>
              <a:rPr lang="es-ES_tradnl" sz="1200" kern="1200" dirty="0" err="1">
                <a:solidFill>
                  <a:schemeClr val="tx1"/>
                </a:solidFill>
                <a:effectLst/>
                <a:latin typeface="+mn-lt"/>
                <a:ea typeface="+mn-ea"/>
                <a:cs typeface="+mn-cs"/>
              </a:rPr>
              <a:t>Stgo</a:t>
            </a:r>
            <a:r>
              <a:rPr lang="es-ES_tradnl" sz="1200" kern="1200" dirty="0">
                <a:solidFill>
                  <a:schemeClr val="tx1"/>
                </a:solidFill>
                <a:effectLst/>
                <a:latin typeface="+mn-lt"/>
                <a:ea typeface="+mn-ea"/>
                <a:cs typeface="+mn-cs"/>
              </a:rPr>
              <a:t>. 4:17).</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Una mujer fue a comprar tela a una tienda. Le cortaron 3 metros. Cuando llegó a la casa, midió la tela y comprobó que le faltaban 10 cm.</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Volvió a reclamar a la tienda. Le midieron la tela y daba justo. La mujer quedó muy avergonzada. En su hogar volvió a medir y comprobó nuevamente que faltaba.</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Se levantó y llevó la tela y su metro a la tienda.</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Cuando compararon en la tienda el metro de ella con la vara métrica de ellos, comprobaron que esta no era exacta. El padre del comerciante le había comprado el negocio a un hombre que para enriquecerse rápido usó una medida falsa. El negociante había engañado a muchos clientes, sin saberlo, pero ¿podía ahora él continuar usando esa medida?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436781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11- Si amamos a Jesús, ¿A qué actividad nos dedicamos en su día?</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3081695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Lucas 4:16. </a:t>
            </a:r>
          </a:p>
          <a:p>
            <a:r>
              <a:rPr lang="es-ES" sz="1200" b="0" i="0" kern="1200" dirty="0">
                <a:solidFill>
                  <a:schemeClr val="tx1"/>
                </a:solidFill>
                <a:effectLst/>
                <a:latin typeface="+mn-lt"/>
                <a:ea typeface="+mn-ea"/>
                <a:cs typeface="+mn-cs"/>
              </a:rPr>
              <a:t>Vino a Nazaret, donde se había criado; y en el día de reposo entró en la sinagoga, conforme a su costumbre, y se levantó a leer.</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Jesús acostumbraba ir a la   </a:t>
            </a:r>
            <a:r>
              <a:rPr lang="es-ES_tradnl" sz="1200" i="1" u="sng" kern="1200" dirty="0">
                <a:solidFill>
                  <a:schemeClr val="tx1"/>
                </a:solidFill>
                <a:effectLst/>
                <a:latin typeface="+mn-lt"/>
                <a:ea typeface="+mn-ea"/>
                <a:cs typeface="+mn-cs"/>
              </a:rPr>
              <a:t>sinagoga,  (iglesia), según su costumbre.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Asistir a los servicios religiosos para adorarle y oír su palabra.</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Necesitamos fe. La fe viene por el oír la palabra de Dios, (</a:t>
            </a:r>
            <a:r>
              <a:rPr lang="es-ES_tradnl" sz="1200" i="1" kern="1200" dirty="0" err="1">
                <a:solidFill>
                  <a:schemeClr val="tx1"/>
                </a:solidFill>
                <a:effectLst/>
                <a:latin typeface="+mn-lt"/>
                <a:ea typeface="+mn-ea"/>
                <a:cs typeface="+mn-cs"/>
              </a:rPr>
              <a:t>Rom</a:t>
            </a:r>
            <a:r>
              <a:rPr lang="es-ES_tradnl" sz="1200" i="1" kern="1200" dirty="0">
                <a:solidFill>
                  <a:schemeClr val="tx1"/>
                </a:solidFill>
                <a:effectLst/>
                <a:latin typeface="+mn-lt"/>
                <a:ea typeface="+mn-ea"/>
                <a:cs typeface="+mn-cs"/>
              </a:rPr>
              <a:t>. 10:17). Los sábados por la mañana, debemos asistir a la Escuela Sabática. Es un sistema maravilloso, pues a través de preguntas y respuestas profundizamos ciertos temas, en todo el mundo a la vez. Luego hay una predicación, un mensaje que nos alimenta espiritualmente. Es importante participar de los cultos, pues no solamente aprendemos, sino adoramos a Dios, con cánticos y oraciones, con palabras de gratitud. ¡Es diferente y hermoso! ¡Le esperamos este sábado!...</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Los niños también tienen su escuela en muchos lugares. Los tiempos son cada vez más difíciles y ellos enfrentan pruebas y ataques a la fe y a los principios morales cada vez más fuertes. Necesitan mucho ese fundamento espiritual. Esto les puede ayudar mucho, ¿no le parece?. Si alguna vez le toca estar solo en alguna parte y no hay lugar de reunión, haga su meditación solo, el sábado por la mañana. Lleve siempre consigo su folleto de lecciones de Escuela Sabática y estúdielo.</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Luego puede leer más del maravilloso mensaje de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3081695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Podemos visitar a los enfermos y aliviar su dolor. (Mat. 12:11-12).</a:t>
            </a:r>
          </a:p>
          <a:p>
            <a:r>
              <a:rPr lang="es-ES_tradnl" sz="1200" kern="1200" dirty="0">
                <a:solidFill>
                  <a:schemeClr val="tx1"/>
                </a:solidFill>
                <a:effectLst/>
                <a:latin typeface="+mn-lt"/>
                <a:ea typeface="+mn-ea"/>
                <a:cs typeface="+mn-cs"/>
              </a:rPr>
              <a:t>c)</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Hablar a otros de las Buenas Nuevas de la salvación.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3081695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AMOR EN LA SEGUNDA</a:t>
            </a:r>
            <a:r>
              <a:rPr lang="es-ES_tradnl" sz="1200" b="1" kern="1200" baseline="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DIMENSIÓN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113460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12- Los últimos seis mandamientos se refieren a nuestros semejantes, ¿Cómo les expresamos nuestro amor?</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2724207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Quizá sea el amor de una madre uno de los ejemplos más nítidos de lo que es amor verdadero.</a:t>
            </a:r>
          </a:p>
          <a:p>
            <a:r>
              <a:rPr lang="es-ES" dirty="0"/>
              <a:t>Los montañeses de Escocia acostumbraban cargar con sus niños cuando iban para sus faenas agrícolas o para el pastoreo de sus ovejas. Los más grandecitos se entretenían jugando en la ladera. A los más pequeñitos los dejaban durmiendo en cestos. </a:t>
            </a:r>
          </a:p>
          <a:p>
            <a:r>
              <a:rPr lang="es-ES" dirty="0"/>
              <a:t>Sucedió un día que una enorme águila tomó entre sus garras uno de esos cestos y voló a grandes alturas hasta depositarlo en un picacho inaccesible.</a:t>
            </a:r>
          </a:p>
          <a:p>
            <a:r>
              <a:rPr lang="es-ES" dirty="0"/>
              <a:t>Allí estaba la pobre criaturita expuesta a mil peligros. Un agricultor fornido y experimentado trato de subir hasta donde estaba el cesto, pero la subida era demasiado empinada. Un tosco montañés también intentó subir, pero pronto había desistido de su propósito.</a:t>
            </a:r>
          </a:p>
          <a:p>
            <a:r>
              <a:rPr lang="es-ES" dirty="0"/>
              <a:t>A poco se vio a una mujer haciendo grandes esfuerzos y a pasos muy lentos ascendía a la cúspide. Nadie se imaginaba cómo podía hacerlo pero lo cierto es que cada instante se acercaba más y más hacia el lugar donde estaba el cesto.</a:t>
            </a:r>
          </a:p>
          <a:p>
            <a:r>
              <a:rPr lang="es-ES" dirty="0"/>
              <a:t>Abajo la contemplaban emocionados. Llegó, tomó al niño entre sus brazos, y emprendió el regreso. Al llegar a un sitio seguro, levantó al niño en alto y le dio gracias a Dios. Todos prorrumpieron en aplausos. Aquella mujer era la madre.</a:t>
            </a:r>
          </a:p>
          <a:p>
            <a:r>
              <a:rPr lang="es-ES" dirty="0"/>
              <a:t>El amor de la madre puede ser un tenue ejemplo de lo que Jesucristo hizo por nosotros en prueba de su inmenso amor.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3178385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Love" pitchFamily="2" charset="0"/>
              </a:rPr>
              <a:t>Éxodo 20:12-17</a:t>
            </a:r>
          </a:p>
          <a:p>
            <a:endParaRPr lang="es-ES" sz="1200" b="0" i="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El quinto mandamiento regula la relación entre padres e hijos.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Efe. 6:1-4.</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a:t>
            </a:r>
            <a:r>
              <a:rPr lang="es-ES_tradnl" sz="1200" kern="1200" dirty="0" err="1">
                <a:solidFill>
                  <a:schemeClr val="tx1"/>
                </a:solidFill>
                <a:effectLst/>
                <a:latin typeface="+mn-lt"/>
                <a:ea typeface="+mn-ea"/>
                <a:cs typeface="+mn-cs"/>
              </a:rPr>
              <a:t>Rom</a:t>
            </a:r>
            <a:r>
              <a:rPr lang="es-ES_tradnl" sz="1200" kern="1200" dirty="0">
                <a:solidFill>
                  <a:schemeClr val="tx1"/>
                </a:solidFill>
                <a:effectLst/>
                <a:latin typeface="+mn-lt"/>
                <a:ea typeface="+mn-ea"/>
                <a:cs typeface="+mn-cs"/>
              </a:rPr>
              <a:t>. 13:9. Si yo amo a mi prójimo, ¿podré matarlo? ¿podré tomar las armas en una guerra y asesinar en masa?, ¿podré ser infiel a mi pareja? o ¿podré difamar a mi prójimo, robarle, mentirle, o codiciar lo que es suyo?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3080056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13- Si el amor es el fundamento de nuestra vida, ¿será muy difícil guardar la Ley de Dios en estas dos dimensiones?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2724207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Juan 4:20-21</a:t>
            </a:r>
          </a:p>
          <a:p>
            <a:r>
              <a:rPr lang="es-ES" sz="1200" b="0" i="0" kern="1200" dirty="0">
                <a:solidFill>
                  <a:schemeClr val="tx1"/>
                </a:solidFill>
                <a:effectLst/>
                <a:latin typeface="+mn-lt"/>
                <a:ea typeface="+mn-ea"/>
                <a:cs typeface="+mn-cs"/>
              </a:rPr>
              <a:t>"Si alguno dice: Yo amo a Dios, y aborrece a su hermano, es mentiroso. Pues el que no ama a su hermano a quien ha visto, ¿cómo puede amar a Dios a quien no ha visto?</a:t>
            </a:r>
          </a:p>
          <a:p>
            <a:r>
              <a:rPr lang="es-ES" sz="1200" b="0" i="0" kern="1200" dirty="0">
                <a:solidFill>
                  <a:schemeClr val="tx1"/>
                </a:solidFill>
                <a:effectLst/>
                <a:latin typeface="+mn-lt"/>
                <a:ea typeface="+mn-ea"/>
                <a:cs typeface="+mn-cs"/>
              </a:rPr>
              <a:t>Y nosotros tenemos este mandamiento de él: El que ama a Dios, ame también a su hermano."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3019798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Juan 5:2-3</a:t>
            </a:r>
            <a:endParaRPr lang="es-ES" dirty="0"/>
          </a:p>
          <a:p>
            <a:r>
              <a:rPr lang="es-ES" sz="1200" b="0" i="0" kern="1200" dirty="0">
                <a:solidFill>
                  <a:schemeClr val="tx1"/>
                </a:solidFill>
                <a:effectLst/>
                <a:latin typeface="+mn-lt"/>
                <a:ea typeface="+mn-ea"/>
                <a:cs typeface="+mn-cs"/>
              </a:rPr>
              <a:t>"En esto conocemos que amamos a los hijos de Dios, cuando amamos a Dios, y guardamos sus mandamientos.</a:t>
            </a:r>
          </a:p>
          <a:p>
            <a:r>
              <a:rPr lang="es-ES" sz="1200" b="0" i="0" kern="1200" dirty="0">
                <a:solidFill>
                  <a:schemeClr val="tx1"/>
                </a:solidFill>
                <a:effectLst/>
                <a:latin typeface="+mn-lt"/>
                <a:ea typeface="+mn-ea"/>
                <a:cs typeface="+mn-cs"/>
              </a:rPr>
              <a:t>Pues este es el amor a Dios, que guardemos sus mandamientos; y sus mandamientos no son gravosos."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3019798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14- ¿Qué no podemos olvidar si nos guía el amor?</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3324292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Santiago 1:27</a:t>
            </a:r>
          </a:p>
          <a:p>
            <a:r>
              <a:rPr lang="es-ES" sz="1200" b="0" i="0" kern="1200" dirty="0">
                <a:solidFill>
                  <a:schemeClr val="tx1"/>
                </a:solidFill>
                <a:effectLst/>
                <a:latin typeface="+mn-lt"/>
                <a:ea typeface="+mn-ea"/>
                <a:cs typeface="+mn-cs"/>
              </a:rPr>
              <a:t>"La religión pura y sin mácula delante de Dios el Padre es esta: Visitar a los huérfanos y a las viudas en sus tribulaciones, y guardarse sin mancha del mundo."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3324292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15- ¿Qué no podemos omitir si realmente amamos a nuestros semejantes?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2156579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a:solidFill>
                  <a:schemeClr val="tx1"/>
                </a:solidFill>
                <a:effectLst/>
                <a:latin typeface="+mn-lt"/>
                <a:ea typeface="+mn-ea"/>
                <a:cs typeface="+mn-cs"/>
              </a:rPr>
              <a:t>Marcos 5:19</a:t>
            </a:r>
          </a:p>
          <a:p>
            <a:r>
              <a:rPr lang="es-ES" sz="1200" b="0" i="0" kern="1200" dirty="0">
                <a:solidFill>
                  <a:schemeClr val="tx1"/>
                </a:solidFill>
                <a:effectLst/>
                <a:latin typeface="+mn-lt"/>
                <a:ea typeface="+mn-ea"/>
                <a:cs typeface="+mn-cs"/>
              </a:rPr>
              <a:t>"…Vete a tu casa, a los tuyos, y cuéntales cuán grandes cosas el Señor ha hecho contigo, y cómo ha tenido misericordia de ti."</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33242921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¡Amar hace feliz! Más bienaventurada cosa es dar que recibir.</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Hech</a:t>
            </a:r>
            <a:r>
              <a:rPr lang="es-ES_tradnl" sz="1200" kern="1200" dirty="0">
                <a:solidFill>
                  <a:schemeClr val="tx1"/>
                </a:solidFill>
                <a:effectLst/>
                <a:latin typeface="+mn-lt"/>
                <a:ea typeface="+mn-ea"/>
                <a:cs typeface="+mn-cs"/>
              </a:rPr>
              <a:t>. 20:35).</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Amor no es un sentimiento solamente, sino un principio de vida.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amor nos lleva a ser perdonadores, tolerantes, humildes, fieles y leales a Dios y a nuestros semejantes. (1ª </a:t>
            </a:r>
            <a:r>
              <a:rPr lang="es-ES_tradnl" sz="1200" kern="1200" dirty="0" err="1">
                <a:solidFill>
                  <a:schemeClr val="tx1"/>
                </a:solidFill>
                <a:effectLst/>
                <a:latin typeface="+mn-lt"/>
                <a:ea typeface="+mn-ea"/>
                <a:cs typeface="+mn-cs"/>
              </a:rPr>
              <a:t>Cor</a:t>
            </a:r>
            <a:r>
              <a:rPr lang="es-ES_tradnl" sz="1200" kern="1200" dirty="0">
                <a:solidFill>
                  <a:schemeClr val="tx1"/>
                </a:solidFill>
                <a:effectLst/>
                <a:latin typeface="+mn-lt"/>
                <a:ea typeface="+mn-ea"/>
                <a:cs typeface="+mn-cs"/>
              </a:rPr>
              <a:t>. 13).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resultado de vivir en estas dos dimensiones cada día, obedeciendo a Dios en el cumplimiento de su ley, será la clave de nuestro éxito y felicidad. (</a:t>
            </a:r>
            <a:r>
              <a:rPr lang="es-ES_tradnl" sz="1200" kern="1200" dirty="0" err="1">
                <a:solidFill>
                  <a:schemeClr val="tx1"/>
                </a:solidFill>
                <a:effectLst/>
                <a:latin typeface="+mn-lt"/>
                <a:ea typeface="+mn-ea"/>
                <a:cs typeface="+mn-cs"/>
              </a:rPr>
              <a:t>Deut</a:t>
            </a:r>
            <a:r>
              <a:rPr lang="es-ES_tradnl" sz="1200" kern="1200" dirty="0">
                <a:solidFill>
                  <a:schemeClr val="tx1"/>
                </a:solidFill>
                <a:effectLst/>
                <a:latin typeface="+mn-lt"/>
                <a:ea typeface="+mn-ea"/>
                <a:cs typeface="+mn-cs"/>
              </a:rPr>
              <a:t>. 28:1-2). Cristo hizo todo por mí, ¿qué le daré yo?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26621305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Gracias Señor, por Darme Claridad</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 No hay mayor poder que el amor. El tema más cantado y más comentado por los poetas. La suprema virtud. </a:t>
            </a:r>
            <a:endParaRPr lang="es-ES" sz="12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rotWithShape="0">
                  <a:prstClr val="black">
                    <a:alpha val="77000"/>
                  </a:prstClr>
                </a:outerShdw>
              </a:effectLst>
              <a:latin typeface="Love"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rotWithShape="0">
                    <a:prstClr val="black">
                      <a:alpha val="77000"/>
                    </a:prstClr>
                  </a:outerShdw>
                </a:effectLst>
                <a:latin typeface="Love" pitchFamily="2" charset="0"/>
              </a:rPr>
              <a:t>1 Corintios 13:13</a:t>
            </a:r>
            <a:endParaRPr lang="es-ES" dirty="0"/>
          </a:p>
          <a:p>
            <a:r>
              <a:rPr lang="es-ES" dirty="0"/>
              <a:t>"Y ahora permanecen la fe, la esperanza y el amor, estos tres; pero el mayor de ellos es el amor."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2611827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Los bebés deben recibir el amor de sus madres. René </a:t>
            </a:r>
            <a:r>
              <a:rPr lang="es-ES_tradnl" sz="1200" i="1" kern="1200" dirty="0" err="1">
                <a:solidFill>
                  <a:schemeClr val="tx1"/>
                </a:solidFill>
                <a:effectLst/>
                <a:latin typeface="+mn-lt"/>
                <a:ea typeface="+mn-ea"/>
                <a:cs typeface="+mn-cs"/>
              </a:rPr>
              <a:t>Spitz</a:t>
            </a:r>
            <a:r>
              <a:rPr lang="es-ES_tradnl" sz="1200" i="1" kern="1200" dirty="0">
                <a:solidFill>
                  <a:schemeClr val="tx1"/>
                </a:solidFill>
                <a:effectLst/>
                <a:latin typeface="+mn-lt"/>
                <a:ea typeface="+mn-ea"/>
                <a:cs typeface="+mn-cs"/>
              </a:rPr>
              <a:t>, un psiquiatra americano, investigó a niños que estaban en asilos separados de sus padres. Después de pocas semanas, no avanzaban en desarrollo. Estaban en sus camitas y gritaban. Después de tres meses, más tranquilos, ya no comían regularmente. </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Estaban sentados con ojos grandes, inmóviles en sus camas. Adelgazaron, y su estado de salud desmejoró al punto de hallarse en condiciones de contraer cualquier tipo de enfermedad y morir.</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alimento del niño y anhelo del joven. ¡Cuántos se han quitado la vida por desilusiones!. No aman ni se sienten amados. El amor, sostén del anciano.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4116666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AMOR, ESCRITO CON SANGRE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33971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¿Abandonó Dios a los seres que había creado, a pesar de su ingratitud?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2206247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Lucas 19:10</a:t>
            </a:r>
          </a:p>
          <a:p>
            <a:r>
              <a:rPr lang="es-ES" sz="1200" b="0" i="0" kern="1200" dirty="0">
                <a:solidFill>
                  <a:schemeClr val="tx1"/>
                </a:solidFill>
                <a:effectLst/>
                <a:latin typeface="+mn-lt"/>
                <a:ea typeface="+mn-ea"/>
                <a:cs typeface="+mn-cs"/>
              </a:rPr>
              <a:t>"Porque el Hijo del Hombre vino a buscar y a salvar lo que se había perdido."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2405270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7058035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5\Tema 15 AM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1010103"/>
            <a:ext cx="5616624" cy="1754326"/>
          </a:xfrm>
          <a:prstGeom prst="rect">
            <a:avLst/>
          </a:prstGeom>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Qual</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a:t>
            </a:r>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foi</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a </a:t>
            </a:r>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maior</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a:t>
            </a:r>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demonstração</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do </a:t>
            </a:r>
          </a:p>
        </p:txBody>
      </p:sp>
      <p:sp>
        <p:nvSpPr>
          <p:cNvPr id="5" name="4 Rectángulo"/>
          <p:cNvSpPr/>
          <p:nvPr/>
        </p:nvSpPr>
        <p:spPr>
          <a:xfrm>
            <a:off x="683568" y="4696469"/>
            <a:ext cx="6948772" cy="923330"/>
          </a:xfrm>
          <a:prstGeom prst="rect">
            <a:avLst/>
          </a:prstGeom>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de Deus?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3408442"/>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59641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childTnLst>
                                </p:cTn>
                              </p:par>
                            </p:childTnLst>
                          </p:cTn>
                        </p:par>
                        <p:par>
                          <p:cTn id="8" fill="hold">
                            <p:stCondLst>
                              <p:cond delay="1125"/>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750"/>
                                        <p:tgtEl>
                                          <p:spTgt spid="5">
                                            <p:txEl>
                                              <p:pRg st="0" end="0"/>
                                            </p:txEl>
                                          </p:spTgt>
                                        </p:tgtEl>
                                      </p:cBhvr>
                                    </p:animEffect>
                                  </p:childTnLst>
                                </p:cTn>
                              </p:par>
                            </p:childTnLst>
                          </p:cTn>
                        </p:par>
                        <p:par>
                          <p:cTn id="12" fill="hold">
                            <p:stCondLst>
                              <p:cond delay="2025"/>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5\tema 15 abraz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8002"/>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08" y="800708"/>
            <a:ext cx="8929422" cy="52205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Nisto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manifesta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amor de Deus para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connosco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Deus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enviou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unigénito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mundo, para que por ele vivamos.</a:t>
            </a:r>
          </a:p>
          <a:p>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Nisto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está o amor,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nós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tenhamos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amado a Deus, mas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ele nos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amou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nós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enviou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propiciação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pelos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nossos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pecados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Amados, se Deus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amou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nós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devemos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amar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uns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outros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a:p>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240643" y="293747"/>
            <a:ext cx="2610010"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1 João 4:9-11</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75" y="3573016"/>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271029"/>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6000"/>
                                        <p:tgtEl>
                                          <p:spTgt spid="2"/>
                                        </p:tgtEl>
                                      </p:cBhvr>
                                    </p:animEffect>
                                  </p:childTnLst>
                                </p:cTn>
                              </p:par>
                            </p:childTnLst>
                          </p:cTn>
                        </p:par>
                        <p:par>
                          <p:cTn id="12" fill="hold">
                            <p:stCondLst>
                              <p:cond delay="7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5\Tema 15 amig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69"/>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51520" y="1448780"/>
            <a:ext cx="5436604" cy="3416320"/>
          </a:xfrm>
          <a:prstGeom prst="rect">
            <a:avLst/>
          </a:prstGeom>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Como podemos ser amigos de </a:t>
            </a:r>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Jesus</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e demonstrar-</a:t>
            </a:r>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lhe</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a:t>
            </a:r>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nosso</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amor?</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41928"/>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5\tema 15 leysal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08" y="800708"/>
            <a:ext cx="7020780" cy="52205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sereis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amigos, se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fizerdes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vos mando.”</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guardares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permaneceréis no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amor; 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mesmo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modo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tenho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guardado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permaneço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amor.” </a:t>
            </a:r>
          </a:p>
          <a:p>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 me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amais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guardai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meus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5" name="4 Rectángulo"/>
          <p:cNvSpPr/>
          <p:nvPr/>
        </p:nvSpPr>
        <p:spPr>
          <a:xfrm>
            <a:off x="240643" y="293747"/>
            <a:ext cx="4281941"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João 15:14,  10;  14:15</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94" y="3363093"/>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663814"/>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6000"/>
                                        <p:tgtEl>
                                          <p:spTgt spid="4"/>
                                        </p:tgtEl>
                                      </p:cBhvr>
                                    </p:animEffect>
                                  </p:childTnLst>
                                </p:cTn>
                              </p:par>
                            </p:childTnLst>
                          </p:cTn>
                        </p:par>
                        <p:par>
                          <p:cTn id="12" fill="hold">
                            <p:stCondLst>
                              <p:cond delay="7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5\Tema 15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3528" y="980723"/>
            <a:ext cx="5436604" cy="3816429"/>
          </a:xfrm>
          <a:prstGeom prst="rect">
            <a:avLst/>
          </a:prstGeom>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r>
              <a:rPr lang="es-ES" sz="4000" spc="50" dirty="0">
                <a:ln w="6350">
                  <a:solidFill>
                    <a:srgbClr val="C00000"/>
                  </a:solidFill>
                </a:ln>
                <a:effectLst>
                  <a:outerShdw blurRad="76200" dist="50800" dir="5400000" algn="tl" rotWithShape="0">
                    <a:srgbClr val="000000">
                      <a:alpha val="65000"/>
                    </a:srgbClr>
                  </a:outerShdw>
                </a:effectLst>
                <a:latin typeface="UnivrstyRoman Bd BT" pitchFamily="82" charset="0"/>
              </a:rPr>
              <a:t>Se </a:t>
            </a:r>
            <a:r>
              <a:rPr lang="es-ES" sz="40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desejamos</a:t>
            </a:r>
            <a:r>
              <a:rPr lang="es-ES" sz="40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seguir </a:t>
            </a:r>
            <a:br>
              <a:rPr lang="es-ES" sz="4000" spc="50" dirty="0">
                <a:ln w="6350">
                  <a:solidFill>
                    <a:srgbClr val="C00000"/>
                  </a:solidFill>
                </a:ln>
                <a:effectLst>
                  <a:outerShdw blurRad="76200" dist="50800" dir="5400000" algn="tl" rotWithShape="0">
                    <a:srgbClr val="000000">
                      <a:alpha val="65000"/>
                    </a:srgbClr>
                  </a:outerShdw>
                </a:effectLst>
                <a:latin typeface="UnivrstyRoman Bd BT" pitchFamily="82" charset="0"/>
              </a:rPr>
            </a:br>
            <a:r>
              <a:rPr lang="es-ES" sz="4000" spc="50" dirty="0">
                <a:ln w="6350">
                  <a:solidFill>
                    <a:srgbClr val="C00000"/>
                  </a:solidFill>
                </a:ln>
                <a:effectLst>
                  <a:outerShdw blurRad="76200" dist="50800" dir="5400000" algn="tl" rotWithShape="0">
                    <a:srgbClr val="000000">
                      <a:alpha val="65000"/>
                    </a:srgbClr>
                  </a:outerShdw>
                </a:effectLst>
                <a:latin typeface="UnivrstyRoman Bd BT" pitchFamily="82" charset="0"/>
              </a:rPr>
              <a:t>o </a:t>
            </a:r>
            <a:r>
              <a:rPr lang="es-ES" sz="40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exemplo</a:t>
            </a:r>
            <a:r>
              <a:rPr lang="es-ES" sz="40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de </a:t>
            </a:r>
            <a:r>
              <a:rPr lang="es-ES" sz="40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Jesus</a:t>
            </a:r>
            <a:r>
              <a:rPr lang="es-ES" sz="40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a:t>
            </a:r>
            <a:br>
              <a:rPr lang="es-ES" sz="4000" spc="50" dirty="0">
                <a:ln w="6350">
                  <a:solidFill>
                    <a:srgbClr val="C00000"/>
                  </a:solidFill>
                </a:ln>
                <a:effectLst>
                  <a:outerShdw blurRad="76200" dist="50800" dir="5400000" algn="tl" rotWithShape="0">
                    <a:srgbClr val="000000">
                      <a:alpha val="65000"/>
                    </a:srgbClr>
                  </a:outerShdw>
                </a:effectLst>
                <a:latin typeface="UnivrstyRoman Bd BT" pitchFamily="82" charset="0"/>
              </a:rPr>
            </a:b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o que </a:t>
            </a:r>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devemos</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a:t>
            </a:r>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fazer</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para </a:t>
            </a:r>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receber</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a eterna </a:t>
            </a:r>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salvação</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65200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2025"/>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5\tema 15 jesusora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3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1052736"/>
            <a:ext cx="6156684" cy="52205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Ainda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era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aprendeu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obediência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aquilo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padeceu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 consumado,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veio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ser causa da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eterna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salvação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para todos os que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lhe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obedecem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240643" y="293747"/>
            <a:ext cx="2847254"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Hebreus</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5:8-9</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352273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66647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6000"/>
                                        <p:tgtEl>
                                          <p:spTgt spid="3"/>
                                        </p:tgtEl>
                                      </p:cBhvr>
                                    </p:animEffect>
                                  </p:childTnLst>
                                </p:cTn>
                              </p:par>
                            </p:childTnLst>
                          </p:cTn>
                        </p:par>
                        <p:par>
                          <p:cTn id="12" fill="hold">
                            <p:stCondLst>
                              <p:cond delay="7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5\Tema 15 ley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3528" y="1704868"/>
            <a:ext cx="4644516" cy="2585323"/>
          </a:xfrm>
          <a:prstGeom prst="rect">
            <a:avLst/>
          </a:prstGeom>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Qual</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é o resumo e a </a:t>
            </a:r>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essência</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dos </a:t>
            </a:r>
            <a:r>
              <a:rPr lang="es-ES"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mandamentos</a:t>
            </a:r>
            <a:r>
              <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56231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1425"/>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5\tema 15 jesusgen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71500" y="836712"/>
            <a:ext cx="7812868" cy="52205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disse-lhe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Amarás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Deus de todo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coração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de toda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alma, e de todo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pensamento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Este é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primeiro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grande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mandamento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o segundo,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semelhante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este é: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amarás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próximo como a ti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mesmo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Destes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dois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dependem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toda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os profetas.”</a:t>
            </a:r>
          </a:p>
        </p:txBody>
      </p:sp>
      <p:sp>
        <p:nvSpPr>
          <p:cNvPr id="3" name="2 Rectángulo"/>
          <p:cNvSpPr/>
          <p:nvPr/>
        </p:nvSpPr>
        <p:spPr>
          <a:xfrm>
            <a:off x="240643" y="293747"/>
            <a:ext cx="3454792"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Mateus</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22:37-40</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78" y="3455749"/>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68612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6000"/>
                                        <p:tgtEl>
                                          <p:spTgt spid="2"/>
                                        </p:tgtEl>
                                      </p:cBhvr>
                                    </p:animEffect>
                                  </p:childTnLst>
                                </p:cTn>
                              </p:par>
                            </p:childTnLst>
                          </p:cTn>
                        </p:par>
                        <p:par>
                          <p:cTn id="12" fill="hold">
                            <p:stCondLst>
                              <p:cond delay="7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51519" y="392467"/>
            <a:ext cx="7523213" cy="1200329"/>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7200" b="1" spc="50" dirty="0" err="1">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Duas</a:t>
            </a:r>
            <a:r>
              <a:rPr lang="es-ES" sz="72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 </a:t>
            </a:r>
            <a:r>
              <a:rPr lang="es-ES" sz="7200" b="1" spc="50" dirty="0" err="1">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dimensões</a:t>
            </a:r>
            <a:r>
              <a:rPr lang="es-ES" sz="72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 do Amor</a:t>
            </a:r>
          </a:p>
        </p:txBody>
      </p:sp>
      <p:sp>
        <p:nvSpPr>
          <p:cNvPr id="2" name="1 Flecha abajo"/>
          <p:cNvSpPr/>
          <p:nvPr/>
        </p:nvSpPr>
        <p:spPr>
          <a:xfrm rot="10800000">
            <a:off x="3560174" y="1556792"/>
            <a:ext cx="1047830" cy="3492388"/>
          </a:xfrm>
          <a:prstGeom prst="downArrow">
            <a:avLst>
              <a:gd name="adj1" fmla="val 50000"/>
              <a:gd name="adj2" fmla="val 86191"/>
            </a:avLst>
          </a:prstGeom>
          <a:gradFill flip="none" rotWithShape="1">
            <a:gsLst>
              <a:gs pos="0">
                <a:srgbClr val="FF0000"/>
              </a:gs>
              <a:gs pos="100000">
                <a:srgbClr val="FF0000">
                  <a:lumMod val="95000"/>
                  <a:alpha val="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grpSp>
        <p:nvGrpSpPr>
          <p:cNvPr id="6" name="5 Grupo"/>
          <p:cNvGrpSpPr/>
          <p:nvPr/>
        </p:nvGrpSpPr>
        <p:grpSpPr>
          <a:xfrm>
            <a:off x="1655392" y="2708920"/>
            <a:ext cx="4824820" cy="1048498"/>
            <a:chOff x="1655392" y="2775069"/>
            <a:chExt cx="4824820" cy="1048498"/>
          </a:xfrm>
        </p:grpSpPr>
        <p:sp>
          <p:nvSpPr>
            <p:cNvPr id="7" name="6 Flecha abajo"/>
            <p:cNvSpPr/>
            <p:nvPr/>
          </p:nvSpPr>
          <p:spPr>
            <a:xfrm rot="16200000">
              <a:off x="4750021" y="2093376"/>
              <a:ext cx="1047830" cy="2412552"/>
            </a:xfrm>
            <a:prstGeom prst="downArrow">
              <a:avLst>
                <a:gd name="adj1" fmla="val 50000"/>
                <a:gd name="adj2" fmla="val 86191"/>
              </a:avLst>
            </a:prstGeom>
            <a:gradFill flip="none" rotWithShape="1">
              <a:gsLst>
                <a:gs pos="0">
                  <a:srgbClr val="FF0000"/>
                </a:gs>
                <a:gs pos="100000">
                  <a:srgbClr val="FF0000">
                    <a:lumMod val="95000"/>
                    <a:alpha val="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8" name="7 Flecha abajo"/>
            <p:cNvSpPr/>
            <p:nvPr/>
          </p:nvSpPr>
          <p:spPr>
            <a:xfrm rot="5400000">
              <a:off x="2337753" y="2092708"/>
              <a:ext cx="1047830" cy="2412552"/>
            </a:xfrm>
            <a:prstGeom prst="downArrow">
              <a:avLst>
                <a:gd name="adj1" fmla="val 50000"/>
                <a:gd name="adj2" fmla="val 86191"/>
              </a:avLst>
            </a:prstGeom>
            <a:gradFill flip="none" rotWithShape="1">
              <a:gsLst>
                <a:gs pos="0">
                  <a:srgbClr val="FF0000"/>
                </a:gs>
                <a:gs pos="100000">
                  <a:srgbClr val="FF0000">
                    <a:lumMod val="95000"/>
                    <a:alpha val="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grpSp>
      <p:sp>
        <p:nvSpPr>
          <p:cNvPr id="11" name="10 Rectángulo"/>
          <p:cNvSpPr/>
          <p:nvPr/>
        </p:nvSpPr>
        <p:spPr>
          <a:xfrm>
            <a:off x="431540" y="1880828"/>
            <a:ext cx="3214341" cy="923330"/>
          </a:xfrm>
          <a:prstGeom prst="rect">
            <a:avLst/>
          </a:prstGeom>
        </p:spPr>
        <p:txBody>
          <a:bodyPr wrap="none">
            <a:spAutoFit/>
          </a:bodyPr>
          <a:lstStyle/>
          <a:p>
            <a:r>
              <a:rPr lang="es-ES" sz="54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Amor a Deus</a:t>
            </a:r>
            <a:endParaRPr lang="es-ES" sz="10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sp>
        <p:nvSpPr>
          <p:cNvPr id="15" name="14 Rectángulo"/>
          <p:cNvSpPr/>
          <p:nvPr/>
        </p:nvSpPr>
        <p:spPr>
          <a:xfrm>
            <a:off x="4555196" y="3681028"/>
            <a:ext cx="3550972" cy="923330"/>
          </a:xfrm>
          <a:prstGeom prst="rect">
            <a:avLst/>
          </a:prstGeom>
        </p:spPr>
        <p:txBody>
          <a:bodyPr wrap="none">
            <a:spAutoFit/>
          </a:bodyPr>
          <a:lstStyle/>
          <a:p>
            <a:r>
              <a:rPr lang="es-ES" sz="54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Amor </a:t>
            </a:r>
            <a:r>
              <a:rPr lang="es-ES" sz="54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ao</a:t>
            </a:r>
            <a:r>
              <a:rPr lang="es-ES" sz="54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 próximo</a:t>
            </a:r>
            <a:endParaRPr lang="es-ES" sz="10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grpSp>
        <p:nvGrpSpPr>
          <p:cNvPr id="12" name="11 Grupo"/>
          <p:cNvGrpSpPr/>
          <p:nvPr/>
        </p:nvGrpSpPr>
        <p:grpSpPr>
          <a:xfrm>
            <a:off x="2053396" y="1988840"/>
            <a:ext cx="4061383" cy="4109120"/>
            <a:chOff x="2053396" y="1988840"/>
            <a:chExt cx="4061383" cy="4109120"/>
          </a:xfrm>
        </p:grpSpPr>
        <p:pic>
          <p:nvPicPr>
            <p:cNvPr id="8196" name="Picture 4" descr="J:\Mis Docs\_Multimedia IMS\Curso Biblico PPS\Tema 12\LEY.png"/>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053396" y="1988840"/>
              <a:ext cx="4061383" cy="4109120"/>
            </a:xfrm>
            <a:prstGeom prst="rect">
              <a:avLst/>
            </a:prstGeom>
            <a:noFill/>
            <a:extLst>
              <a:ext uri="{909E8E84-426E-40DD-AFC4-6F175D3DCCD1}">
                <a14:hiddenFill xmlns:a14="http://schemas.microsoft.com/office/drawing/2010/main">
                  <a:solidFill>
                    <a:srgbClr val="FFFFFF"/>
                  </a:solidFill>
                </a14:hiddenFill>
              </a:ext>
            </a:extLst>
          </p:spPr>
        </p:pic>
        <p:sp>
          <p:nvSpPr>
            <p:cNvPr id="16" name="15 Rectángulo"/>
            <p:cNvSpPr/>
            <p:nvPr/>
          </p:nvSpPr>
          <p:spPr>
            <a:xfrm>
              <a:off x="2412688" y="2888940"/>
              <a:ext cx="1394934" cy="2308324"/>
            </a:xfrm>
            <a:prstGeom prst="rect">
              <a:avLst/>
            </a:prstGeom>
          </p:spPr>
          <p:txBody>
            <a:bodyPr wrap="none">
              <a:spAutoFit/>
            </a:bodyPr>
            <a:lstStyle/>
            <a:p>
              <a:pPr algn="ct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Amor </a:t>
              </a:r>
            </a:p>
            <a:p>
              <a:pPr algn="ct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 </a:t>
              </a:r>
            </a:p>
            <a:p>
              <a:pPr algn="ct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Deus</a:t>
              </a:r>
              <a:endParaRPr lang="es-ES" sz="9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sp>
          <p:nvSpPr>
            <p:cNvPr id="17" name="16 Rectángulo"/>
            <p:cNvSpPr/>
            <p:nvPr/>
          </p:nvSpPr>
          <p:spPr>
            <a:xfrm>
              <a:off x="4122319" y="2956880"/>
              <a:ext cx="1903085" cy="2308324"/>
            </a:xfrm>
            <a:prstGeom prst="rect">
              <a:avLst/>
            </a:prstGeom>
          </p:spPr>
          <p:txBody>
            <a:bodyPr wrap="none">
              <a:spAutoFit/>
            </a:bodyPr>
            <a:lstStyle/>
            <a:p>
              <a:pPr algn="ct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Amor </a:t>
              </a:r>
            </a:p>
            <a:p>
              <a:pPr algn="ctr"/>
              <a:r>
                <a:rPr lang="es-ES" sz="48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ao</a:t>
              </a: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 </a:t>
              </a:r>
            </a:p>
            <a:p>
              <a:pPr algn="ct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Próximo</a:t>
              </a:r>
              <a:endParaRPr lang="es-ES" sz="9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grpSp>
      <p:pic>
        <p:nvPicPr>
          <p:cNvPr id="14"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704665"/>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04496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2800"/>
                            </p:stCondLst>
                            <p:childTnLst>
                              <p:par>
                                <p:cTn id="9" presetID="10" presetClass="exit" presetSubtype="0" fill="hold" nodeType="afterEffect">
                                  <p:stCondLst>
                                    <p:cond delay="0"/>
                                  </p:stCondLst>
                                  <p:childTnLst>
                                    <p:animEffect transition="out" filter="fade">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childTnLst>
                          </p:cTn>
                        </p:par>
                        <p:par>
                          <p:cTn id="12" fill="hold">
                            <p:stCondLst>
                              <p:cond delay="3800"/>
                            </p:stCondLst>
                            <p:childTnLst>
                              <p:par>
                                <p:cTn id="13" presetID="22" presetClass="entr" presetSubtype="4" fill="hold" grpId="0"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2000"/>
                                        <p:tgtEl>
                                          <p:spTgt spid="2"/>
                                        </p:tgtEl>
                                      </p:cBhvr>
                                    </p:animEffect>
                                  </p:childTnLst>
                                </p:cTn>
                              </p:par>
                            </p:childTnLst>
                          </p:cTn>
                        </p:par>
                        <p:par>
                          <p:cTn id="16" fill="hold">
                            <p:stCondLst>
                              <p:cond delay="68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7300"/>
                            </p:stCondLst>
                            <p:childTnLst>
                              <p:par>
                                <p:cTn id="21" presetID="16" presetClass="entr" presetSubtype="37"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1500"/>
                                        <p:tgtEl>
                                          <p:spTgt spid="6"/>
                                        </p:tgtEl>
                                      </p:cBhvr>
                                    </p:animEffect>
                                  </p:childTnLst>
                                </p:cTn>
                              </p:par>
                            </p:childTnLst>
                          </p:cTn>
                        </p:par>
                        <p:par>
                          <p:cTn id="24" fill="hold">
                            <p:stCondLst>
                              <p:cond delay="88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9300"/>
                            </p:stCondLst>
                            <p:childTnLst>
                              <p:par>
                                <p:cTn id="29" presetID="22" presetClass="entr" presetSubtype="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1"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J:\Mis Docs\_Multimedia IMS\Curso Biblico PPS\Tema 12\LEY.png"/>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053396" y="2024844"/>
            <a:ext cx="4061383" cy="4109120"/>
          </a:xfrm>
          <a:prstGeom prst="rect">
            <a:avLst/>
          </a:prstGeom>
          <a:noFill/>
          <a:extLst>
            <a:ext uri="{909E8E84-426E-40DD-AFC4-6F175D3DCCD1}">
              <a14:hiddenFill xmlns:a14="http://schemas.microsoft.com/office/drawing/2010/main">
                <a:solidFill>
                  <a:srgbClr val="FFFFFF"/>
                </a:solidFill>
              </a14:hiddenFill>
            </a:ext>
          </a:extLst>
        </p:spPr>
      </p:pic>
      <p:sp>
        <p:nvSpPr>
          <p:cNvPr id="16" name="15 Rectángulo"/>
          <p:cNvSpPr/>
          <p:nvPr/>
        </p:nvSpPr>
        <p:spPr>
          <a:xfrm>
            <a:off x="2274831" y="2816932"/>
            <a:ext cx="1670650" cy="3046988"/>
          </a:xfrm>
          <a:prstGeom prst="rect">
            <a:avLst/>
          </a:prstGeom>
        </p:spPr>
        <p:txBody>
          <a:bodyPr wrap="none">
            <a:spAutoFit/>
          </a:bodyPr>
          <a:lstStyle/>
          <a:p>
            <a:pPr algn="ct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Como</a:t>
            </a:r>
          </a:p>
          <a:p>
            <a:pPr algn="ct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Amar </a:t>
            </a:r>
          </a:p>
          <a:p>
            <a:pPr algn="ct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a:t>
            </a:r>
          </a:p>
          <a:p>
            <a:pPr algn="ct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Deus?</a:t>
            </a:r>
            <a:endParaRPr lang="es-ES" sz="9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sp>
        <p:nvSpPr>
          <p:cNvPr id="17" name="16 Rectángulo"/>
          <p:cNvSpPr/>
          <p:nvPr/>
        </p:nvSpPr>
        <p:spPr>
          <a:xfrm>
            <a:off x="3956410" y="2816932"/>
            <a:ext cx="2234907" cy="3046988"/>
          </a:xfrm>
          <a:prstGeom prst="rect">
            <a:avLst/>
          </a:prstGeom>
        </p:spPr>
        <p:txBody>
          <a:bodyPr wrap="none">
            <a:spAutoFit/>
          </a:bodyPr>
          <a:lstStyle/>
          <a:p>
            <a:pPr algn="ct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Como </a:t>
            </a:r>
            <a:b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b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Amar </a:t>
            </a:r>
          </a:p>
          <a:p>
            <a:pPr algn="ct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o </a:t>
            </a:r>
          </a:p>
          <a:p>
            <a:pPr algn="ct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Próximo?</a:t>
            </a:r>
            <a:endParaRPr lang="es-ES" sz="9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sp>
        <p:nvSpPr>
          <p:cNvPr id="4" name="3 CuadroTexto"/>
          <p:cNvSpPr txBox="1"/>
          <p:nvPr/>
        </p:nvSpPr>
        <p:spPr>
          <a:xfrm>
            <a:off x="251519" y="392467"/>
            <a:ext cx="7310014" cy="193899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60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Porque </a:t>
            </a:r>
            <a:r>
              <a:rPr lang="es-ES" sz="6000" b="1" spc="50" dirty="0" err="1">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deu</a:t>
            </a:r>
            <a:r>
              <a:rPr lang="es-ES" sz="60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 Deus a Moisés </a:t>
            </a:r>
          </a:p>
          <a:p>
            <a:r>
              <a:rPr lang="es-ES" sz="6000" b="1" spc="50" dirty="0" err="1">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duas</a:t>
            </a:r>
            <a:r>
              <a:rPr lang="es-ES" sz="60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 </a:t>
            </a:r>
            <a:r>
              <a:rPr lang="es-ES" sz="6000" b="1" spc="50" dirty="0" err="1">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tábuas</a:t>
            </a:r>
            <a:r>
              <a:rPr lang="es-ES" sz="60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 e </a:t>
            </a:r>
            <a:r>
              <a:rPr lang="es-ES" sz="6000" b="1" spc="50" dirty="0" err="1">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não</a:t>
            </a:r>
            <a:r>
              <a:rPr lang="es-ES" sz="60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 apenas </a:t>
            </a:r>
            <a:r>
              <a:rPr lang="es-ES" sz="6000" b="1" spc="50" dirty="0" err="1">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uma</a:t>
            </a:r>
            <a:r>
              <a:rPr lang="es-ES" sz="60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 </a:t>
            </a:r>
          </a:p>
        </p:txBody>
      </p:sp>
      <p:pic>
        <p:nvPicPr>
          <p:cNvPr id="7"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987630"/>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53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par>
                          <p:cTn id="12" fill="hold">
                            <p:stCondLst>
                              <p:cond delay="63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par>
                          <p:cTn id="16" fill="hold">
                            <p:stCondLst>
                              <p:cond delay="73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1" name="Picture 3" descr="J:\Mis Docs\_Multimedia IMS\Curso Biblico PPS\Tema 15\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735796" y="3348372"/>
            <a:ext cx="6660740" cy="3429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6"/>
              </a:contourClr>
            </a:sp3d>
          </a:bodyPr>
          <a:lstStyle/>
          <a:p>
            <a:r>
              <a:rPr lang="en-US" sz="8000" b="1" u="none"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rPr>
              <a:t>Um </a:t>
            </a:r>
            <a:r>
              <a:rPr lang="en-US" sz="8000" b="1" u="none" spc="50" dirty="0" err="1">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rPr>
              <a:t>momento</a:t>
            </a:r>
            <a:r>
              <a:rPr lang="en-US" sz="8000" b="1" u="none"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rPr>
              <a:t> </a:t>
            </a:r>
            <a:br>
              <a:rPr lang="en-US" sz="8000" b="1" u="none"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rPr>
            </a:br>
            <a:r>
              <a:rPr lang="en-US" sz="8000" b="1" u="none"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rPr>
              <a:t>   de </a:t>
            </a:r>
            <a:r>
              <a:rPr lang="en-US" sz="8000" b="1" spc="50" dirty="0" err="1">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rPr>
              <a:t>O</a:t>
            </a:r>
            <a:r>
              <a:rPr lang="en-US" sz="8000" b="1" u="none" spc="50" dirty="0" err="1">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rPr>
              <a:t>ração</a:t>
            </a:r>
            <a:endParaRPr lang="en-US" sz="8000" b="1" u="none"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endParaRPr>
          </a:p>
        </p:txBody>
      </p:sp>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43011"/>
                                        </p:tgtEl>
                                        <p:attrNameLst>
                                          <p:attrName>style.visibility</p:attrName>
                                        </p:attrNameLst>
                                      </p:cBhvr>
                                      <p:to>
                                        <p:strVal val="visible"/>
                                      </p:to>
                                    </p:set>
                                    <p:animEffect transition="in" filter="fade">
                                      <p:cBhvr>
                                        <p:cTn id="7" dur="500"/>
                                        <p:tgtEl>
                                          <p:spTgt spid="43011"/>
                                        </p:tgtEl>
                                      </p:cBhvr>
                                    </p:animEffect>
                                  </p:childTnLst>
                                </p:cTn>
                              </p:par>
                            </p:childTnLst>
                          </p:cTn>
                        </p:par>
                        <p:par>
                          <p:cTn id="8" fill="hold">
                            <p:stCondLst>
                              <p:cond delay="13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97258" y="116632"/>
            <a:ext cx="3231975" cy="34163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72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Amor na </a:t>
            </a:r>
            <a:br>
              <a:rPr lang="es-ES" sz="72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br>
            <a:r>
              <a:rPr lang="es-ES" sz="7200" b="1" spc="50" dirty="0" err="1">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Primeira</a:t>
            </a:r>
            <a:r>
              <a:rPr lang="es-ES" sz="72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 </a:t>
            </a:r>
            <a:br>
              <a:rPr lang="es-ES" sz="72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br>
            <a:r>
              <a:rPr lang="es-ES" sz="7200" b="1" spc="50" dirty="0" err="1">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Dimensão</a:t>
            </a:r>
            <a:endParaRPr lang="es-ES" sz="72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endParaRPr>
          </a:p>
        </p:txBody>
      </p:sp>
      <p:sp>
        <p:nvSpPr>
          <p:cNvPr id="2" name="1 Flecha abajo"/>
          <p:cNvSpPr/>
          <p:nvPr/>
        </p:nvSpPr>
        <p:spPr>
          <a:xfrm rot="10800000">
            <a:off x="3560174" y="1556792"/>
            <a:ext cx="1047830" cy="3492388"/>
          </a:xfrm>
          <a:prstGeom prst="downArrow">
            <a:avLst>
              <a:gd name="adj1" fmla="val 50000"/>
              <a:gd name="adj2" fmla="val 86191"/>
            </a:avLst>
          </a:prstGeom>
          <a:gradFill flip="none" rotWithShape="1">
            <a:gsLst>
              <a:gs pos="0">
                <a:srgbClr val="FF0000"/>
              </a:gs>
              <a:gs pos="100000">
                <a:srgbClr val="FF0000">
                  <a:lumMod val="95000"/>
                  <a:alpha val="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1" name="10 Rectángulo"/>
          <p:cNvSpPr/>
          <p:nvPr/>
        </p:nvSpPr>
        <p:spPr>
          <a:xfrm>
            <a:off x="4824028" y="4113076"/>
            <a:ext cx="3868367" cy="1107996"/>
          </a:xfrm>
          <a:prstGeom prst="rect">
            <a:avLst/>
          </a:prstGeom>
        </p:spPr>
        <p:txBody>
          <a:bodyPr wrap="none">
            <a:spAutoFit/>
          </a:bodyPr>
          <a:lstStyle/>
          <a:p>
            <a:r>
              <a:rPr lang="es-ES" sz="66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Amor a Deus</a:t>
            </a:r>
            <a:endParaRPr lang="es-ES" sz="11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78" y="3496293"/>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126430"/>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3100"/>
                            </p:stCondLst>
                            <p:childTnLst>
                              <p:par>
                                <p:cTn id="9" presetID="22" presetClass="entr" presetSubtype="4"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par>
                          <p:cTn id="12" fill="hold">
                            <p:stCondLst>
                              <p:cond delay="61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66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J:\Mis Docs\_Multimedia IMS\Curso Biblico PPS\Tema 15\Tema 15 AM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1988840"/>
            <a:ext cx="5370381"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Como </a:t>
            </a:r>
            <a:r>
              <a:rPr lang="es-ES_tradnl"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demonstramos</a:t>
            </a:r>
            <a:r>
              <a:rPr lang="es-ES_tradnl"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endPar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sp>
        <p:nvSpPr>
          <p:cNvPr id="6" name="5 Rectángulo"/>
          <p:cNvSpPr/>
          <p:nvPr/>
        </p:nvSpPr>
        <p:spPr>
          <a:xfrm>
            <a:off x="2349437" y="4293096"/>
            <a:ext cx="4525598" cy="1323439"/>
          </a:xfrm>
          <a:prstGeom prst="rect">
            <a:avLst/>
          </a:prstGeom>
        </p:spPr>
        <p:txBody>
          <a:bodyPr wrap="none">
            <a:spAutoFit/>
            <a:scene3d>
              <a:camera prst="orthographicFront"/>
              <a:lightRig rig="threePt" dir="tl"/>
            </a:scene3d>
            <a:sp3d extrusionH="57150" contourW="12700" prstMaterial="matte">
              <a:bevelT w="44450" h="69850" prst="artDeco"/>
              <a:extrusionClr>
                <a:schemeClr val="bg1"/>
              </a:extrusionClr>
              <a:contourClr>
                <a:schemeClr val="bg1"/>
              </a:contourClr>
            </a:sp3d>
          </a:bodyPr>
          <a:lstStyle/>
          <a:p>
            <a:r>
              <a:rPr lang="es-ES" sz="8000" b="1" spc="50" dirty="0">
                <a:ln w="11430">
                  <a:noFill/>
                </a:ln>
                <a:gradFill>
                  <a:gsLst>
                    <a:gs pos="7000">
                      <a:srgbClr val="FF0000">
                        <a:lumMod val="99000"/>
                        <a:lumOff val="1000"/>
                        <a:alpha val="52000"/>
                      </a:srgbClr>
                    </a:gs>
                    <a:gs pos="100000">
                      <a:srgbClr val="FF0000">
                        <a:lumMod val="95000"/>
                        <a:lumOff val="5000"/>
                      </a:srgbClr>
                    </a:gs>
                  </a:gsLst>
                  <a:lin ang="5400000"/>
                </a:gradFill>
                <a:effectLst>
                  <a:outerShdw blurRad="63500" dist="50800" dir="2700000" algn="tl" rotWithShape="0">
                    <a:prstClr val="black">
                      <a:alpha val="67000"/>
                    </a:prstClr>
                  </a:outerShdw>
                </a:effectLst>
                <a:latin typeface="Brushstroke Plain" pitchFamily="2" charset="0"/>
              </a:rPr>
              <a:t>A DEUS</a:t>
            </a:r>
          </a:p>
        </p:txBody>
      </p:sp>
      <p:sp>
        <p:nvSpPr>
          <p:cNvPr id="8" name="7 Rectángulo"/>
          <p:cNvSpPr/>
          <p:nvPr/>
        </p:nvSpPr>
        <p:spPr>
          <a:xfrm>
            <a:off x="1201661" y="5406315"/>
            <a:ext cx="7472302"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nos </a:t>
            </a:r>
            <a:r>
              <a:rPr lang="es-ES" sz="4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primeiros</a:t>
            </a:r>
            <a:r>
              <a:rPr lang="es-E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 3 </a:t>
            </a:r>
            <a:r>
              <a:rPr lang="es-ES" sz="4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mandamentos</a:t>
            </a:r>
            <a:r>
              <a:rPr lang="es-E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 </a:t>
            </a:r>
          </a:p>
        </p:txBody>
      </p:sp>
    </p:spTree>
    <p:extLst>
      <p:ext uri="{BB962C8B-B14F-4D97-AF65-F5344CB8AC3E}">
        <p14:creationId xmlns:p14="http://schemas.microsoft.com/office/powerpoint/2010/main" val="3573220620"/>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345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5\tema 15 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700063"/>
            <a:ext cx="4572508" cy="15481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terás</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outros</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deuses</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mim</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240643" y="293747"/>
            <a:ext cx="2690160"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Exôdo</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20:3-7</a:t>
            </a:r>
          </a:p>
        </p:txBody>
      </p:sp>
      <p:sp>
        <p:nvSpPr>
          <p:cNvPr id="6" name="Rectangle 3"/>
          <p:cNvSpPr>
            <a:spLocks noChangeArrowheads="1"/>
          </p:cNvSpPr>
          <p:nvPr/>
        </p:nvSpPr>
        <p:spPr bwMode="auto">
          <a:xfrm>
            <a:off x="4575604" y="2204864"/>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a:t>
            </a:r>
          </a:p>
        </p:txBody>
      </p:sp>
      <p:sp>
        <p:nvSpPr>
          <p:cNvPr id="7" name="Rectangle 3"/>
          <p:cNvSpPr>
            <a:spLocks noChangeArrowheads="1"/>
          </p:cNvSpPr>
          <p:nvPr/>
        </p:nvSpPr>
        <p:spPr bwMode="auto">
          <a:xfrm>
            <a:off x="0" y="4085827"/>
            <a:ext cx="5112568" cy="23402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tomarás o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nome</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vão</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8" name="Rectangle 3"/>
          <p:cNvSpPr>
            <a:spLocks noChangeArrowheads="1"/>
          </p:cNvSpPr>
          <p:nvPr/>
        </p:nvSpPr>
        <p:spPr bwMode="auto">
          <a:xfrm>
            <a:off x="4577609" y="3032956"/>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a:t>
            </a:r>
          </a:p>
        </p:txBody>
      </p:sp>
      <p:sp>
        <p:nvSpPr>
          <p:cNvPr id="9" name="Rectangle 3"/>
          <p:cNvSpPr>
            <a:spLocks noChangeArrowheads="1"/>
          </p:cNvSpPr>
          <p:nvPr/>
        </p:nvSpPr>
        <p:spPr bwMode="auto">
          <a:xfrm>
            <a:off x="4577609" y="3969060"/>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III</a:t>
            </a:r>
          </a:p>
        </p:txBody>
      </p:sp>
      <p:sp>
        <p:nvSpPr>
          <p:cNvPr id="10" name="Rectangle 3"/>
          <p:cNvSpPr>
            <a:spLocks noChangeArrowheads="1"/>
          </p:cNvSpPr>
          <p:nvPr/>
        </p:nvSpPr>
        <p:spPr bwMode="auto">
          <a:xfrm>
            <a:off x="-40284" y="2126531"/>
            <a:ext cx="5112568" cy="19082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farás</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para ti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imagem</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te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encurvarás</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elas</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66977055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J:\Mis Docs\_Multimedia IMS\Curso Biblico PPS\Tema 15\Tema 15 AM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1988840"/>
            <a:ext cx="5370381"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Como </a:t>
            </a:r>
            <a:r>
              <a:rPr lang="es-ES_tradnl"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demonstramos</a:t>
            </a:r>
            <a:r>
              <a:rPr lang="es-ES_tradnl"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endPar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sp>
        <p:nvSpPr>
          <p:cNvPr id="6" name="5 Rectángulo"/>
          <p:cNvSpPr/>
          <p:nvPr/>
        </p:nvSpPr>
        <p:spPr>
          <a:xfrm>
            <a:off x="2349437" y="4293096"/>
            <a:ext cx="4525598" cy="1323439"/>
          </a:xfrm>
          <a:prstGeom prst="rect">
            <a:avLst/>
          </a:prstGeom>
        </p:spPr>
        <p:txBody>
          <a:bodyPr wrap="none">
            <a:spAutoFit/>
            <a:scene3d>
              <a:camera prst="orthographicFront"/>
              <a:lightRig rig="threePt" dir="tl"/>
            </a:scene3d>
            <a:sp3d extrusionH="57150" contourW="12700" prstMaterial="matte">
              <a:bevelT w="44450" h="69850" prst="artDeco"/>
              <a:extrusionClr>
                <a:schemeClr val="bg1"/>
              </a:extrusionClr>
              <a:contourClr>
                <a:schemeClr val="bg1"/>
              </a:contourClr>
            </a:sp3d>
          </a:bodyPr>
          <a:lstStyle/>
          <a:p>
            <a:r>
              <a:rPr lang="es-ES" sz="8000" b="1" spc="50" dirty="0">
                <a:ln w="11430">
                  <a:noFill/>
                </a:ln>
                <a:gradFill>
                  <a:gsLst>
                    <a:gs pos="7000">
                      <a:srgbClr val="FF0000">
                        <a:lumMod val="99000"/>
                        <a:lumOff val="1000"/>
                        <a:alpha val="52000"/>
                      </a:srgbClr>
                    </a:gs>
                    <a:gs pos="100000">
                      <a:srgbClr val="FF0000">
                        <a:lumMod val="95000"/>
                        <a:lumOff val="5000"/>
                      </a:srgbClr>
                    </a:gs>
                  </a:gsLst>
                  <a:lin ang="5400000"/>
                </a:gradFill>
                <a:effectLst>
                  <a:outerShdw blurRad="63500" dist="50800" dir="2700000" algn="tl" rotWithShape="0">
                    <a:prstClr val="black">
                      <a:alpha val="67000"/>
                    </a:prstClr>
                  </a:outerShdw>
                </a:effectLst>
                <a:latin typeface="Brushstroke Plain" pitchFamily="2" charset="0"/>
              </a:rPr>
              <a:t>A DEUS</a:t>
            </a:r>
          </a:p>
        </p:txBody>
      </p:sp>
      <p:sp>
        <p:nvSpPr>
          <p:cNvPr id="8" name="7 Rectángulo"/>
          <p:cNvSpPr/>
          <p:nvPr/>
        </p:nvSpPr>
        <p:spPr>
          <a:xfrm>
            <a:off x="1201661" y="5406315"/>
            <a:ext cx="6511911"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na </a:t>
            </a:r>
            <a:r>
              <a:rPr lang="es-ES" sz="4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observância</a:t>
            </a:r>
            <a:r>
              <a:rPr lang="es-E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 do sábado?</a:t>
            </a:r>
          </a:p>
        </p:txBody>
      </p:sp>
    </p:spTree>
    <p:extLst>
      <p:ext uri="{BB962C8B-B14F-4D97-AF65-F5344CB8AC3E}">
        <p14:creationId xmlns:p14="http://schemas.microsoft.com/office/powerpoint/2010/main" val="228969141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33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5\tema 15 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925269"/>
            <a:ext cx="5400600" cy="171164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Lembra</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-te do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de sábado, para o santificar. Seis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dias</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trabalharás</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farás</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toda a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obra. Mas o sétimo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é o sábado do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farás</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obra.”</a:t>
            </a:r>
          </a:p>
        </p:txBody>
      </p:sp>
      <p:sp>
        <p:nvSpPr>
          <p:cNvPr id="4" name="3 Rectángulo"/>
          <p:cNvSpPr/>
          <p:nvPr/>
        </p:nvSpPr>
        <p:spPr>
          <a:xfrm>
            <a:off x="240643" y="293747"/>
            <a:ext cx="2813591"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Exôdo</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20:8-11</a:t>
            </a:r>
          </a:p>
        </p:txBody>
      </p:sp>
      <p:sp>
        <p:nvSpPr>
          <p:cNvPr id="6" name="Rectangle 3"/>
          <p:cNvSpPr>
            <a:spLocks noChangeArrowheads="1"/>
          </p:cNvSpPr>
          <p:nvPr/>
        </p:nvSpPr>
        <p:spPr bwMode="auto">
          <a:xfrm>
            <a:off x="4575604" y="2204864"/>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a:t>
            </a:r>
          </a:p>
        </p:txBody>
      </p:sp>
      <p:sp>
        <p:nvSpPr>
          <p:cNvPr id="8" name="Rectangle 3"/>
          <p:cNvSpPr>
            <a:spLocks noChangeArrowheads="1"/>
          </p:cNvSpPr>
          <p:nvPr/>
        </p:nvSpPr>
        <p:spPr bwMode="auto">
          <a:xfrm>
            <a:off x="4577609" y="3032956"/>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a:t>
            </a:r>
          </a:p>
        </p:txBody>
      </p:sp>
      <p:sp>
        <p:nvSpPr>
          <p:cNvPr id="9" name="Rectangle 3"/>
          <p:cNvSpPr>
            <a:spLocks noChangeArrowheads="1"/>
          </p:cNvSpPr>
          <p:nvPr/>
        </p:nvSpPr>
        <p:spPr bwMode="auto">
          <a:xfrm>
            <a:off x="4577609" y="3969060"/>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III</a:t>
            </a:r>
          </a:p>
        </p:txBody>
      </p:sp>
      <p:sp>
        <p:nvSpPr>
          <p:cNvPr id="10" name="Rectangle 3"/>
          <p:cNvSpPr>
            <a:spLocks noChangeArrowheads="1"/>
          </p:cNvSpPr>
          <p:nvPr/>
        </p:nvSpPr>
        <p:spPr bwMode="auto">
          <a:xfrm>
            <a:off x="4560025" y="4905164"/>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IV</a:t>
            </a: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416108"/>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750"/>
                            </p:stCondLst>
                            <p:childTnLst>
                              <p:par>
                                <p:cTn id="25" presetID="22"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2000"/>
                                        <p:tgtEl>
                                          <p:spTgt spid="3"/>
                                        </p:tgtEl>
                                      </p:cBhvr>
                                    </p:animEffect>
                                  </p:childTnLst>
                                </p:cTn>
                              </p:par>
                            </p:childTnLst>
                          </p:cTn>
                        </p:par>
                        <p:par>
                          <p:cTn id="28" fill="hold">
                            <p:stCondLst>
                              <p:cond delay="4750"/>
                            </p:stCondLst>
                            <p:childTnLst>
                              <p:par>
                                <p:cTn id="29" presetID="22" presetClass="entr" presetSubtype="1"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5\Tema 15 puestas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5536" y="404664"/>
            <a:ext cx="5760640"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A que horas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começa</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e termina o sábado? Como se denomina na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Bíblia</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o sexto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dia</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46225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5\tema 15 puest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15516" y="1772816"/>
            <a:ext cx="6228692" cy="430393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“Sábado de descanso vos será;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afligireis</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as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vossas</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almas;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aos</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nove do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mês</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à tarde, de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tarde a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outra</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tarde celebrareis o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vosso</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sábado.”</a:t>
            </a:r>
          </a:p>
        </p:txBody>
      </p:sp>
      <p:sp>
        <p:nvSpPr>
          <p:cNvPr id="4" name="3 Rectángulo"/>
          <p:cNvSpPr/>
          <p:nvPr/>
        </p:nvSpPr>
        <p:spPr>
          <a:xfrm>
            <a:off x="240643" y="293747"/>
            <a:ext cx="2892138"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Levítico 23:32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509366"/>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000"/>
                                        <p:tgtEl>
                                          <p:spTgt spid="3"/>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J:\Mis Docs\_Multimedia IMS\Curso Biblico PPS\Tema 15\Tema 15 planc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5536" y="722305"/>
            <a:ext cx="4716524"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As donas de casa,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também</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têm</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direito</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ao</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descanso, por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isso</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o que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devem</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fazer</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no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dia</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de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preparação</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642766"/>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5\tema 15 puest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1016732"/>
            <a:ext cx="6084676" cy="50405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“E ele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disse-lhes</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Isto</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 o que o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tem</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dito</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amanhã</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repouso</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santo sábado do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que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quiserdes</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cozer</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forno</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cozei</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-o, e o que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quiserdes</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cozer</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água</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cozei</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-o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água</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que sobejar,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guardai</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vós</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até </a:t>
            </a:r>
            <a:r>
              <a:rPr lang="es-ES"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amanhã</a:t>
            </a:r>
            <a:r>
              <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240643" y="293747"/>
            <a:ext cx="2478564"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Exôdo</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16:23</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349354"/>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000"/>
                                        <p:tgtEl>
                                          <p:spTgt spid="3"/>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5\Tema 15 fami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532" y="728700"/>
            <a:ext cx="4716524"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Como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deseja</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o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Senhor</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que guardemos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aquele</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ao</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qual</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chama </a:t>
            </a:r>
            <a:b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b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meu</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santo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dia</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35661"/>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Mis Docs\_Multimedia IMS\Curso Biblico PPS\Tema 15\titulo tema 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15</a:t>
            </a:r>
          </a:p>
        </p:txBody>
      </p:sp>
      <p:sp>
        <p:nvSpPr>
          <p:cNvPr id="2" name="1 Rectángulo"/>
          <p:cNvSpPr/>
          <p:nvPr/>
        </p:nvSpPr>
        <p:spPr>
          <a:xfrm>
            <a:off x="179512" y="1983608"/>
            <a:ext cx="7524836" cy="378565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_tradnl" sz="8000" dirty="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bg1">
                      <a:alpha val="23000"/>
                    </a:schemeClr>
                  </a:glow>
                  <a:outerShdw blurRad="50800" dist="39000" dir="5460000" algn="tl">
                    <a:srgbClr val="000000">
                      <a:alpha val="38000"/>
                    </a:srgbClr>
                  </a:outerShdw>
                </a:effectLst>
                <a:latin typeface="UnivrstyRoman Bd BT" pitchFamily="82" charset="0"/>
                <a:ea typeface="Adobe Gothic Std B" pitchFamily="34" charset="-128"/>
              </a:rPr>
              <a:t>AS DUAS </a:t>
            </a:r>
            <a:br>
              <a:rPr lang="es-ES_tradnl" sz="8000" dirty="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bg1">
                      <a:alpha val="23000"/>
                    </a:schemeClr>
                  </a:glow>
                  <a:outerShdw blurRad="50800" dist="39000" dir="5460000" algn="tl">
                    <a:srgbClr val="000000">
                      <a:alpha val="38000"/>
                    </a:srgbClr>
                  </a:outerShdw>
                </a:effectLst>
                <a:latin typeface="UnivrstyRoman Bd BT" pitchFamily="82" charset="0"/>
                <a:ea typeface="Adobe Gothic Std B" pitchFamily="34" charset="-128"/>
              </a:rPr>
            </a:br>
            <a:r>
              <a:rPr lang="es-ES_tradnl" sz="8000" dirty="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bg1">
                      <a:alpha val="23000"/>
                    </a:schemeClr>
                  </a:glow>
                  <a:outerShdw blurRad="50800" dist="39000" dir="5460000" algn="tl">
                    <a:srgbClr val="000000">
                      <a:alpha val="38000"/>
                    </a:srgbClr>
                  </a:outerShdw>
                </a:effectLst>
                <a:latin typeface="UnivrstyRoman Bd BT" pitchFamily="82" charset="0"/>
                <a:ea typeface="Adobe Gothic Std B" pitchFamily="34" charset="-128"/>
              </a:rPr>
              <a:t>DIMENSÕES</a:t>
            </a:r>
            <a:endParaRPr lang="es-ES" sz="8000" dirty="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bg1">
                    <a:alpha val="23000"/>
                  </a:schemeClr>
                </a:glow>
                <a:outerShdw blurRad="50800" dist="39000" dir="5460000" algn="tl">
                  <a:srgbClr val="000000">
                    <a:alpha val="38000"/>
                  </a:srgbClr>
                </a:outerShdw>
              </a:effectLst>
              <a:latin typeface="UnivrstyRoman Bd BT" pitchFamily="82" charset="0"/>
              <a:ea typeface="Adobe Gothic Std B" pitchFamily="34" charset="-128"/>
            </a:endParaRPr>
          </a:p>
          <a:p>
            <a:r>
              <a:rPr lang="es-ES_tradnl" sz="8000" dirty="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bg1">
                      <a:alpha val="23000"/>
                    </a:schemeClr>
                  </a:glow>
                  <a:outerShdw blurRad="50800" dist="39000" dir="5460000" algn="tl">
                    <a:srgbClr val="000000">
                      <a:alpha val="38000"/>
                    </a:srgbClr>
                  </a:outerShdw>
                </a:effectLst>
                <a:latin typeface="UnivrstyRoman Bd BT" pitchFamily="82" charset="0"/>
                <a:ea typeface="Adobe Gothic Std B" pitchFamily="34" charset="-128"/>
              </a:rPr>
              <a:t>DO AMOR</a:t>
            </a:r>
            <a:endParaRPr lang="es-ES" sz="8000" dirty="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bg1">
                    <a:alpha val="23000"/>
                  </a:schemeClr>
                </a:glow>
                <a:outerShdw blurRad="50800" dist="39000" dir="5460000" algn="tl">
                  <a:srgbClr val="000000">
                    <a:alpha val="38000"/>
                  </a:srgbClr>
                </a:outerShdw>
              </a:effectLst>
              <a:latin typeface="UnivrstyRoman Bd BT" pitchFamily="82" charset="0"/>
              <a:ea typeface="Adobe Gothic Std B" pitchFamily="34" charset="-128"/>
            </a:endParaRP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15\Tema 15 pues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40643" y="293747"/>
            <a:ext cx="3132011"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Isaías 58:13-14</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889265"/>
            <a:ext cx="8759850" cy="534804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“Se desviares o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pé</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sábado, de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fazeres</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vontade</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meu</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santo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chamares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sábado deleitoso, e o santo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digno de honra, e o honrares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seguindo</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teus</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caminhos</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pretendendo</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fazer</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própria</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vontade</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falares</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as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tuas</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próprias</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palavras</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te deleitarás no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te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farei</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cavalgar</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sobre as alturas da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te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sustentarei</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herança</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pai</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Jacó</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porque a boca do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28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2416479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8000"/>
                                        <p:tgtEl>
                                          <p:spTgt spid="3"/>
                                        </p:tgtEl>
                                      </p:cBhvr>
                                    </p:animEffect>
                                  </p:childTnLst>
                                </p:cTn>
                              </p:par>
                            </p:childTnLst>
                          </p:cTn>
                        </p:par>
                        <p:par>
                          <p:cTn id="12" fill="hold">
                            <p:stCondLst>
                              <p:cond delay="9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5\Tema 15 d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11560" y="1767584"/>
            <a:ext cx="4716524"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Se amamos a Deus que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resposta</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daremos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às</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seguintes</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objeções</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11340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5\Tema 15 calen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04"/>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5516" y="188640"/>
            <a:ext cx="8199990" cy="1200329"/>
          </a:xfrm>
          <a:prstGeom prst="rect">
            <a:avLst/>
          </a:prstGeom>
        </p:spPr>
        <p:txBody>
          <a:bodyPr wrap="square">
            <a:spAutoFit/>
          </a:bodyPr>
          <a:lstStyle/>
          <a:p>
            <a:r>
              <a:rPr lang="es-ES" sz="7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¿É </a:t>
            </a:r>
            <a:r>
              <a:rPr lang="es-ES" sz="72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outro</a:t>
            </a:r>
            <a:r>
              <a:rPr lang="es-ES" sz="7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a:t>
            </a:r>
            <a:r>
              <a:rPr lang="es-ES" sz="72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dia</a:t>
            </a:r>
            <a:r>
              <a:rPr lang="es-ES" sz="7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a:t>
            </a:r>
            <a:r>
              <a:rPr lang="es-ES" sz="72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qualquer</a:t>
            </a:r>
            <a:r>
              <a:rPr lang="es-ES" sz="72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a:t>
            </a:r>
          </a:p>
        </p:txBody>
      </p:sp>
      <p:sp>
        <p:nvSpPr>
          <p:cNvPr id="7" name="6 Rectángulo"/>
          <p:cNvSpPr/>
          <p:nvPr/>
        </p:nvSpPr>
        <p:spPr>
          <a:xfrm>
            <a:off x="467544" y="1498136"/>
            <a:ext cx="5616624"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sétimo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descansou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portanto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abençoou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sábado, e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santificou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8" name="7 Rectángulo"/>
          <p:cNvSpPr/>
          <p:nvPr/>
        </p:nvSpPr>
        <p:spPr>
          <a:xfrm>
            <a:off x="323528" y="4761148"/>
            <a:ext cx="8460940" cy="2123658"/>
          </a:xfrm>
          <a:prstGeom prst="rect">
            <a:avLst/>
          </a:prstGeom>
        </p:spPr>
        <p:txBody>
          <a:bodyPr wrap="square">
            <a:spAutoFit/>
          </a:bodyPr>
          <a:lstStyle/>
          <a:p>
            <a:pPr algn="r"/>
            <a:r>
              <a:rPr lang="es-ES_tradnl" sz="4400" b="1" dirty="0">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Deus </a:t>
            </a:r>
            <a:r>
              <a:rPr lang="es-ES_tradnl" sz="4400" b="1" dirty="0" err="1">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repousou</a:t>
            </a:r>
            <a:r>
              <a:rPr lang="es-ES_tradnl" sz="4400" b="1" dirty="0">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 </a:t>
            </a:r>
            <a:r>
              <a:rPr lang="es-ES_tradnl" sz="4400" b="1" dirty="0" err="1">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abençoou</a:t>
            </a:r>
            <a:r>
              <a:rPr lang="es-ES_tradnl" sz="4400" b="1" dirty="0">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 e </a:t>
            </a:r>
            <a:r>
              <a:rPr lang="es-ES_tradnl" sz="4400" b="1" dirty="0" err="1">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santificou</a:t>
            </a:r>
            <a:r>
              <a:rPr lang="es-ES_tradnl" sz="4400" b="1" dirty="0">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 </a:t>
            </a:r>
            <a:br>
              <a:rPr lang="es-ES_tradnl" sz="4400" b="1" dirty="0">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br>
            <a:r>
              <a:rPr lang="es-ES_tradnl" sz="4400" b="1" dirty="0" err="1">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um</a:t>
            </a:r>
            <a:r>
              <a:rPr lang="es-ES_tradnl" sz="4400" b="1" dirty="0">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 </a:t>
            </a:r>
            <a:r>
              <a:rPr lang="es-ES_tradnl" sz="4400" b="1" dirty="0" err="1">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dia</a:t>
            </a:r>
            <a:r>
              <a:rPr lang="es-ES_tradnl" sz="4400" b="1" dirty="0">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 determinado.</a:t>
            </a:r>
            <a:endParaRPr lang="es-ES" sz="4400" b="1" dirty="0">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endParaRPr>
          </a:p>
        </p:txBody>
      </p:sp>
      <p:sp>
        <p:nvSpPr>
          <p:cNvPr id="9" name="8 Elipse"/>
          <p:cNvSpPr/>
          <p:nvPr/>
        </p:nvSpPr>
        <p:spPr>
          <a:xfrm rot="935654">
            <a:off x="7565891" y="1380914"/>
            <a:ext cx="1043020" cy="1523494"/>
          </a:xfrm>
          <a:prstGeom prst="ellipse">
            <a:avLst/>
          </a:prstGeom>
          <a:noFill/>
          <a:ln w="127000">
            <a:solidFill>
              <a:srgbClr val="FFC000"/>
            </a:solidFill>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rtlCol="0" anchor="ctr"/>
          <a:lstStyle/>
          <a:p>
            <a:pPr algn="ctr"/>
            <a:endParaRPr lang="es-ES">
              <a:effectLst/>
            </a:endParaRPr>
          </a:p>
        </p:txBody>
      </p:sp>
    </p:spTree>
    <p:extLst>
      <p:ext uri="{BB962C8B-B14F-4D97-AF65-F5344CB8AC3E}">
        <p14:creationId xmlns:p14="http://schemas.microsoft.com/office/powerpoint/2010/main" val="362259567"/>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35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350"/>
                            </p:stCondLst>
                            <p:childTnLst>
                              <p:par>
                                <p:cTn id="15" presetID="2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2000"/>
                                        <p:tgtEl>
                                          <p:spTgt spid="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par>
                          <p:cTn id="21" fill="hold">
                            <p:stCondLst>
                              <p:cond delay="4350"/>
                            </p:stCondLst>
                            <p:childTnLst>
                              <p:par>
                                <p:cTn id="22" presetID="22" presetClass="entr" presetSubtype="1"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5\Tema 15 much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43508" y="244386"/>
            <a:ext cx="8820980" cy="1600438"/>
          </a:xfrm>
          <a:prstGeom prst="rect">
            <a:avLst/>
          </a:prstGeom>
        </p:spPr>
        <p:txBody>
          <a:bodyPr wrap="square">
            <a:spAutoFit/>
          </a:bodyPr>
          <a:lstStyle/>
          <a:p>
            <a:r>
              <a:rPr lang="es-ES" sz="5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A </a:t>
            </a:r>
            <a:r>
              <a:rPr lang="es-ES" sz="5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maioria</a:t>
            </a:r>
            <a:r>
              <a:rPr lang="es-ES" sz="5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das </a:t>
            </a:r>
            <a:r>
              <a:rPr lang="es-ES" sz="5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pessoas</a:t>
            </a:r>
            <a:r>
              <a:rPr lang="es-ES" sz="5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guarda o domingo, </a:t>
            </a:r>
            <a:br>
              <a:rPr lang="es-ES" sz="4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br>
            <a:r>
              <a:rPr lang="es-ES" sz="4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podem</a:t>
            </a:r>
            <a:r>
              <a:rPr lang="es-ES" sz="4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estar tantos </a:t>
            </a:r>
            <a:r>
              <a:rPr lang="es-ES" sz="4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milhões</a:t>
            </a:r>
            <a:r>
              <a:rPr lang="es-ES" sz="4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de </a:t>
            </a:r>
            <a:r>
              <a:rPr lang="es-ES" sz="4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pessoas</a:t>
            </a:r>
            <a:r>
              <a:rPr lang="es-ES" sz="4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erradas</a:t>
            </a:r>
          </a:p>
        </p:txBody>
      </p:sp>
      <p:sp>
        <p:nvSpPr>
          <p:cNvPr id="7" name="6 Rectángulo"/>
          <p:cNvSpPr/>
          <p:nvPr/>
        </p:nvSpPr>
        <p:spPr>
          <a:xfrm>
            <a:off x="539552" y="2024844"/>
            <a:ext cx="8172908"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Entrai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pela porta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estreita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porque larga é a porta,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espaçoso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caminho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conduz</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à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perdição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muitos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entram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porque é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estreita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porta,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apertado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caminho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leva à vida,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poucos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há</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encontrem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8" name="7 Rectángulo"/>
          <p:cNvSpPr/>
          <p:nvPr/>
        </p:nvSpPr>
        <p:spPr>
          <a:xfrm>
            <a:off x="143508" y="5445224"/>
            <a:ext cx="8820980" cy="1077218"/>
          </a:xfrm>
          <a:prstGeom prst="rect">
            <a:avLst/>
          </a:prstGeom>
        </p:spPr>
        <p:txBody>
          <a:bodyPr wrap="square">
            <a:spAutoFit/>
          </a:bodyPr>
          <a:lstStyle/>
          <a:p>
            <a:pPr algn="r"/>
            <a:r>
              <a:rPr lang="es-ES" sz="3200" b="1" dirty="0" err="1">
                <a:ln w="2222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Não</a:t>
            </a:r>
            <a:r>
              <a:rPr lang="es-ES" sz="3200" b="1" dirty="0">
                <a:ln w="2222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 se trata de estar do lado da </a:t>
            </a:r>
            <a:r>
              <a:rPr lang="es-ES" sz="3200" b="1" dirty="0" err="1">
                <a:ln w="2222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maioria</a:t>
            </a:r>
            <a:r>
              <a:rPr lang="es-ES" sz="3200" b="1" dirty="0">
                <a:ln w="2222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 </a:t>
            </a:r>
            <a:r>
              <a:rPr lang="es-ES" sz="3200" b="1" dirty="0" err="1">
                <a:ln w="2222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ou</a:t>
            </a:r>
            <a:r>
              <a:rPr lang="es-ES" sz="3200" b="1" dirty="0">
                <a:ln w="2222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 da </a:t>
            </a:r>
            <a:r>
              <a:rPr lang="es-ES" sz="3200" b="1" dirty="0" err="1">
                <a:ln w="2222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minoria</a:t>
            </a:r>
            <a:r>
              <a:rPr lang="es-ES" sz="3200" b="1" dirty="0">
                <a:ln w="2222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 mas do lado de </a:t>
            </a:r>
            <a:r>
              <a:rPr lang="es-ES" sz="3200" b="1" dirty="0" err="1">
                <a:ln w="2222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Jesus</a:t>
            </a:r>
            <a:r>
              <a:rPr lang="es-ES" sz="3200" b="1" dirty="0">
                <a:ln w="2222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a:t>
            </a:r>
          </a:p>
        </p:txBody>
      </p:sp>
    </p:spTree>
    <p:extLst>
      <p:ext uri="{BB962C8B-B14F-4D97-AF65-F5344CB8AC3E}">
        <p14:creationId xmlns:p14="http://schemas.microsoft.com/office/powerpoint/2010/main" val="3634462940"/>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405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5050"/>
                            </p:stCondLst>
                            <p:childTnLst>
                              <p:par>
                                <p:cTn id="15" presetID="2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2000"/>
                                        <p:tgtEl>
                                          <p:spTgt spid="8"/>
                                        </p:tgtEl>
                                      </p:cBhvr>
                                    </p:animEffect>
                                  </p:childTnLst>
                                </p:cTn>
                              </p:par>
                            </p:childTnLst>
                          </p:cTn>
                        </p:par>
                        <p:par>
                          <p:cTn id="18" fill="hold">
                            <p:stCondLst>
                              <p:cond delay="70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5\Tema 15 igl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43508" y="244386"/>
            <a:ext cx="8820980" cy="1754326"/>
          </a:xfrm>
          <a:prstGeom prst="rect">
            <a:avLst/>
          </a:prstGeom>
        </p:spPr>
        <p:txBody>
          <a:bodyPr wrap="square">
            <a:spAutoFit/>
          </a:bodyPr>
          <a:lstStyle/>
          <a:p>
            <a:r>
              <a:rPr lang="es-ES" sz="5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Os </a:t>
            </a:r>
            <a:r>
              <a:rPr lang="es-ES" sz="5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meus</a:t>
            </a:r>
            <a:r>
              <a:rPr lang="es-ES" sz="5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a:t>
            </a:r>
            <a:r>
              <a:rPr lang="es-ES" sz="5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pais</a:t>
            </a:r>
            <a:r>
              <a:rPr lang="es-ES" sz="5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e </a:t>
            </a:r>
            <a:r>
              <a:rPr lang="es-ES" sz="5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avós</a:t>
            </a:r>
            <a:r>
              <a:rPr lang="es-ES" sz="5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a:t>
            </a:r>
            <a:r>
              <a:rPr lang="es-ES" sz="5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guardaram</a:t>
            </a:r>
            <a:r>
              <a:rPr lang="es-ES" sz="5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o domingo, </a:t>
            </a:r>
            <a:r>
              <a:rPr lang="es-ES" sz="5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não</a:t>
            </a:r>
            <a:r>
              <a:rPr lang="es-ES" sz="5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quero ser diferente. </a:t>
            </a:r>
            <a:endParaRPr lang="es-ES" sz="4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endParaRPr>
          </a:p>
        </p:txBody>
      </p:sp>
      <p:sp>
        <p:nvSpPr>
          <p:cNvPr id="7" name="6 Rectángulo"/>
          <p:cNvSpPr/>
          <p:nvPr/>
        </p:nvSpPr>
        <p:spPr>
          <a:xfrm>
            <a:off x="251520" y="2004906"/>
            <a:ext cx="5472608"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“Mas Deus,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conta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tempos da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ignorância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anuncia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agora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todos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homens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todo o lugar, que se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arrependam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8" name="7 Rectángulo"/>
          <p:cNvSpPr/>
          <p:nvPr/>
        </p:nvSpPr>
        <p:spPr>
          <a:xfrm>
            <a:off x="-421721" y="5113402"/>
            <a:ext cx="8604956" cy="1569660"/>
          </a:xfrm>
          <a:prstGeom prst="rect">
            <a:avLst/>
          </a:prstGeom>
        </p:spPr>
        <p:txBody>
          <a:bodyPr wrap="square">
            <a:spAutoFit/>
          </a:bodyPr>
          <a:lstStyle/>
          <a:p>
            <a:pPr algn="r"/>
            <a:r>
              <a:rPr lang="es-ES" sz="4800" b="1" dirty="0">
                <a:ln w="2857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Deus </a:t>
            </a:r>
            <a:r>
              <a:rPr lang="es-ES" sz="4800" b="1" dirty="0" err="1">
                <a:ln w="2857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passa</a:t>
            </a:r>
            <a:r>
              <a:rPr lang="es-ES" sz="4800" b="1" dirty="0">
                <a:ln w="2857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 por alto os pecados </a:t>
            </a:r>
            <a:r>
              <a:rPr lang="es-ES" sz="4800" b="1" dirty="0" err="1">
                <a:ln w="2857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em</a:t>
            </a:r>
            <a:r>
              <a:rPr lang="es-ES" sz="4800" b="1" dirty="0">
                <a:ln w="2857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 </a:t>
            </a:r>
            <a:r>
              <a:rPr lang="es-ES" sz="4800" b="1" dirty="0" err="1">
                <a:ln w="2857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ignorância</a:t>
            </a:r>
            <a:endParaRPr lang="es-ES" sz="4800" b="1" dirty="0">
              <a:ln w="2857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endParaRPr>
          </a:p>
        </p:txBody>
      </p:sp>
    </p:spTree>
    <p:extLst>
      <p:ext uri="{BB962C8B-B14F-4D97-AF65-F5344CB8AC3E}">
        <p14:creationId xmlns:p14="http://schemas.microsoft.com/office/powerpoint/2010/main" val="3149431609"/>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315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4150"/>
                            </p:stCondLst>
                            <p:childTnLst>
                              <p:par>
                                <p:cTn id="15" presetID="2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2000"/>
                                        <p:tgtEl>
                                          <p:spTgt spid="8"/>
                                        </p:tgtEl>
                                      </p:cBhvr>
                                    </p:animEffect>
                                  </p:childTnLst>
                                </p:cTn>
                              </p:par>
                            </p:childTnLst>
                          </p:cTn>
                        </p:par>
                        <p:par>
                          <p:cTn id="18" fill="hold">
                            <p:stCondLst>
                              <p:cond delay="61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J:\Mis Docs\_Multimedia IMS\Curso Biblico PPS\Tema 15\tema 15 mont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11560" y="1767584"/>
            <a:ext cx="471652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Se amamos a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Jesus</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 que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atividade</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nos dedicaremos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em</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seu</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dia</a:t>
            </a:r>
            <a:r>
              <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81433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J:\Mis Docs\_Multimedia IMS\Curso Biblico PPS\Tema 15\tema 15 mont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31540" y="2459504"/>
            <a:ext cx="4572000" cy="369332"/>
          </a:xfrm>
          <a:prstGeom prst="rect">
            <a:avLst/>
          </a:prstGeom>
        </p:spPr>
        <p:txBody>
          <a:bodyPr>
            <a:spAutoFit/>
          </a:bodyPr>
          <a:lstStyle/>
          <a:p>
            <a:endParaRPr lang="es-ES" dirty="0"/>
          </a:p>
        </p:txBody>
      </p:sp>
      <p:sp>
        <p:nvSpPr>
          <p:cNvPr id="5" name="4 Rectángulo"/>
          <p:cNvSpPr/>
          <p:nvPr/>
        </p:nvSpPr>
        <p:spPr>
          <a:xfrm>
            <a:off x="835" y="539727"/>
            <a:ext cx="6192180" cy="1754326"/>
          </a:xfrm>
          <a:prstGeom prst="rect">
            <a:avLst/>
          </a:prstGeom>
        </p:spPr>
        <p:txBody>
          <a:bodyPr wrap="square">
            <a:spAutoFit/>
          </a:bodyPr>
          <a:lstStyle/>
          <a:p>
            <a:r>
              <a:rPr lang="es-ES"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Assistir</a:t>
            </a:r>
            <a:r>
              <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 </a:t>
            </a:r>
            <a:r>
              <a:rPr lang="es-ES"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aos</a:t>
            </a:r>
            <a:r>
              <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 </a:t>
            </a:r>
            <a:r>
              <a:rPr lang="es-ES"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serviços</a:t>
            </a:r>
            <a:r>
              <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 religiosos para </a:t>
            </a:r>
            <a:r>
              <a:rPr lang="es-ES"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adorá</a:t>
            </a:r>
            <a:r>
              <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-Lo e </a:t>
            </a:r>
            <a:r>
              <a:rPr lang="es-ES"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ouvir</a:t>
            </a:r>
            <a:r>
              <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 a </a:t>
            </a:r>
            <a:r>
              <a:rPr lang="es-ES"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Sua</a:t>
            </a:r>
            <a:r>
              <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 </a:t>
            </a:r>
            <a:r>
              <a:rPr lang="es-ES"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Palavra</a:t>
            </a:r>
            <a:endParaRPr lang="es-E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endParaRPr>
          </a:p>
        </p:txBody>
      </p:sp>
      <p:sp>
        <p:nvSpPr>
          <p:cNvPr id="6" name="5 Rectángulo"/>
          <p:cNvSpPr/>
          <p:nvPr/>
        </p:nvSpPr>
        <p:spPr>
          <a:xfrm>
            <a:off x="179512" y="2644170"/>
            <a:ext cx="5400600"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entrou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sábado,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segundo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costume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na sinagoga,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levantou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para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7" name="6 Rectángulo"/>
          <p:cNvSpPr/>
          <p:nvPr/>
        </p:nvSpPr>
        <p:spPr>
          <a:xfrm>
            <a:off x="1943708" y="5298303"/>
            <a:ext cx="2223686"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Lucas 4:16</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79" y="3447327"/>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720004"/>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335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435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par>
                          <p:cTn id="18" fill="hold">
                            <p:stCondLst>
                              <p:cond delay="535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J:\Mis Docs\_Multimedia IMS\Curso Biblico PPS\Tema 15\tema 15 mont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31540" y="2459504"/>
            <a:ext cx="4572000" cy="369332"/>
          </a:xfrm>
          <a:prstGeom prst="rect">
            <a:avLst/>
          </a:prstGeom>
        </p:spPr>
        <p:txBody>
          <a:bodyPr>
            <a:spAutoFit/>
          </a:bodyPr>
          <a:lstStyle/>
          <a:p>
            <a:endParaRPr lang="es-ES" dirty="0"/>
          </a:p>
        </p:txBody>
      </p:sp>
      <p:sp>
        <p:nvSpPr>
          <p:cNvPr id="8" name="7 Rectángulo"/>
          <p:cNvSpPr/>
          <p:nvPr/>
        </p:nvSpPr>
        <p:spPr>
          <a:xfrm>
            <a:off x="12104" y="889844"/>
            <a:ext cx="5472608" cy="1938992"/>
          </a:xfrm>
          <a:prstGeom prst="rect">
            <a:avLst/>
          </a:prstGeom>
        </p:spPr>
        <p:txBody>
          <a:bodyPr wrap="square">
            <a:spAutoFit/>
          </a:bodyPr>
          <a:lstStyle/>
          <a:p>
            <a:r>
              <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Podemos visitar  os </a:t>
            </a:r>
            <a:r>
              <a:rPr lang="es-ES"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doentes</a:t>
            </a:r>
            <a:br>
              <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br>
            <a:r>
              <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e aliviar a </a:t>
            </a:r>
            <a:r>
              <a:rPr lang="es-ES"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sua</a:t>
            </a:r>
            <a:r>
              <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 </a:t>
            </a:r>
            <a:r>
              <a:rPr lang="es-ES"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dor</a:t>
            </a:r>
            <a:r>
              <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 </a:t>
            </a:r>
          </a:p>
        </p:txBody>
      </p:sp>
      <p:sp>
        <p:nvSpPr>
          <p:cNvPr id="9" name="8 Rectángulo"/>
          <p:cNvSpPr/>
          <p:nvPr/>
        </p:nvSpPr>
        <p:spPr>
          <a:xfrm>
            <a:off x="143508" y="2996952"/>
            <a:ext cx="5472608" cy="1938992"/>
          </a:xfrm>
          <a:prstGeom prst="rect">
            <a:avLst/>
          </a:prstGeom>
        </p:spPr>
        <p:txBody>
          <a:bodyPr wrap="square">
            <a:spAutoFit/>
          </a:bodyPr>
          <a:lstStyle/>
          <a:p>
            <a:r>
              <a:rPr lang="es-ES"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Falar</a:t>
            </a:r>
            <a:r>
              <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 a </a:t>
            </a:r>
            <a:r>
              <a:rPr lang="es-ES"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outros</a:t>
            </a:r>
            <a:r>
              <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 das Boas Novas da </a:t>
            </a:r>
            <a:r>
              <a:rPr lang="es-ES"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salvação</a:t>
            </a:r>
            <a:endPar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endParaRPr>
          </a:p>
        </p:txBody>
      </p:sp>
    </p:spTree>
    <p:extLst>
      <p:ext uri="{BB962C8B-B14F-4D97-AF65-F5344CB8AC3E}">
        <p14:creationId xmlns:p14="http://schemas.microsoft.com/office/powerpoint/2010/main" val="34806637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24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455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05426" y="908720"/>
            <a:ext cx="6478842" cy="230832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72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Amor na Segunda </a:t>
            </a:r>
            <a:r>
              <a:rPr lang="es-ES" sz="7200" b="1" spc="50" dirty="0" err="1">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Dimensão</a:t>
            </a:r>
            <a:endParaRPr lang="es-ES" sz="72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endParaRPr>
          </a:p>
        </p:txBody>
      </p:sp>
      <p:sp>
        <p:nvSpPr>
          <p:cNvPr id="11" name="10 Rectángulo"/>
          <p:cNvSpPr/>
          <p:nvPr/>
        </p:nvSpPr>
        <p:spPr>
          <a:xfrm>
            <a:off x="4659720" y="4213537"/>
            <a:ext cx="4421403" cy="1015663"/>
          </a:xfrm>
          <a:prstGeom prst="rect">
            <a:avLst/>
          </a:prstGeom>
        </p:spPr>
        <p:txBody>
          <a:bodyPr wrap="none">
            <a:spAutoFit/>
          </a:bodyPr>
          <a:lstStyle/>
          <a:p>
            <a:r>
              <a:rPr lang="es-ES" sz="60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Amor </a:t>
            </a:r>
            <a:r>
              <a:rPr lang="es-ES" sz="60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ao</a:t>
            </a:r>
            <a:r>
              <a:rPr lang="es-ES" sz="60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 Próximo</a:t>
            </a:r>
            <a:endParaRPr lang="es-ES" sz="105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grpSp>
        <p:nvGrpSpPr>
          <p:cNvPr id="6" name="5 Grupo"/>
          <p:cNvGrpSpPr/>
          <p:nvPr/>
        </p:nvGrpSpPr>
        <p:grpSpPr>
          <a:xfrm>
            <a:off x="1655392" y="3172590"/>
            <a:ext cx="4824820" cy="1048498"/>
            <a:chOff x="1655392" y="2775069"/>
            <a:chExt cx="4824820" cy="1048498"/>
          </a:xfrm>
        </p:grpSpPr>
        <p:sp>
          <p:nvSpPr>
            <p:cNvPr id="7" name="6 Flecha abajo"/>
            <p:cNvSpPr/>
            <p:nvPr/>
          </p:nvSpPr>
          <p:spPr>
            <a:xfrm rot="16200000">
              <a:off x="4750021" y="2093376"/>
              <a:ext cx="1047830" cy="2412552"/>
            </a:xfrm>
            <a:prstGeom prst="downArrow">
              <a:avLst>
                <a:gd name="adj1" fmla="val 50000"/>
                <a:gd name="adj2" fmla="val 86191"/>
              </a:avLst>
            </a:prstGeom>
            <a:gradFill flip="none" rotWithShape="1">
              <a:gsLst>
                <a:gs pos="0">
                  <a:srgbClr val="FF0000"/>
                </a:gs>
                <a:gs pos="100000">
                  <a:srgbClr val="FF0000">
                    <a:lumMod val="95000"/>
                    <a:alpha val="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8" name="7 Flecha abajo"/>
            <p:cNvSpPr/>
            <p:nvPr/>
          </p:nvSpPr>
          <p:spPr>
            <a:xfrm rot="5400000">
              <a:off x="2337753" y="2092708"/>
              <a:ext cx="1047830" cy="2412552"/>
            </a:xfrm>
            <a:prstGeom prst="downArrow">
              <a:avLst>
                <a:gd name="adj1" fmla="val 50000"/>
                <a:gd name="adj2" fmla="val 86191"/>
              </a:avLst>
            </a:prstGeom>
            <a:gradFill flip="none" rotWithShape="1">
              <a:gsLst>
                <a:gs pos="0">
                  <a:srgbClr val="FF0000"/>
                </a:gs>
                <a:gs pos="100000">
                  <a:srgbClr val="FF0000">
                    <a:lumMod val="95000"/>
                    <a:alpha val="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gr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78" y="3488081"/>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863098"/>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30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1500"/>
                                        <p:tgtEl>
                                          <p:spTgt spid="6"/>
                                        </p:tgtEl>
                                      </p:cBhvr>
                                    </p:animEffect>
                                  </p:childTnLst>
                                </p:cTn>
                              </p:par>
                            </p:childTnLst>
                          </p:cTn>
                        </p:par>
                        <p:par>
                          <p:cTn id="12" fill="hold">
                            <p:stCondLst>
                              <p:cond delay="4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J:\Mis Docs\_Multimedia IMS\Curso Biblico PPS\Tema 15\Tema 15 AM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1844824"/>
            <a:ext cx="5687776"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Como </a:t>
            </a:r>
            <a:r>
              <a:rPr lang="es-ES_tradnl"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demonstramos</a:t>
            </a:r>
            <a:r>
              <a:rPr lang="es-ES_tradnl"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o </a:t>
            </a:r>
            <a:endPar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sp>
        <p:nvSpPr>
          <p:cNvPr id="6" name="5 Rectángulo"/>
          <p:cNvSpPr/>
          <p:nvPr/>
        </p:nvSpPr>
        <p:spPr>
          <a:xfrm>
            <a:off x="2349437" y="4293096"/>
            <a:ext cx="6351419" cy="1323439"/>
          </a:xfrm>
          <a:prstGeom prst="rect">
            <a:avLst/>
          </a:prstGeom>
        </p:spPr>
        <p:txBody>
          <a:bodyPr wrap="none">
            <a:spAutoFit/>
            <a:scene3d>
              <a:camera prst="orthographicFront"/>
              <a:lightRig rig="threePt" dir="tl"/>
            </a:scene3d>
            <a:sp3d extrusionH="57150" contourW="12700" prstMaterial="matte">
              <a:bevelT w="44450" h="69850" prst="artDeco"/>
              <a:extrusionClr>
                <a:schemeClr val="bg1"/>
              </a:extrusionClr>
              <a:contourClr>
                <a:schemeClr val="bg1"/>
              </a:contourClr>
            </a:sp3d>
          </a:bodyPr>
          <a:lstStyle/>
          <a:p>
            <a:r>
              <a:rPr lang="es-ES" sz="8000" b="1" spc="50" dirty="0" err="1">
                <a:ln w="11430">
                  <a:noFill/>
                </a:ln>
                <a:gradFill>
                  <a:gsLst>
                    <a:gs pos="7000">
                      <a:srgbClr val="FF0000">
                        <a:lumMod val="99000"/>
                        <a:lumOff val="1000"/>
                        <a:alpha val="52000"/>
                      </a:srgbClr>
                    </a:gs>
                    <a:gs pos="100000">
                      <a:srgbClr val="FF0000">
                        <a:lumMod val="95000"/>
                        <a:lumOff val="5000"/>
                      </a:srgbClr>
                    </a:gs>
                  </a:gsLst>
                  <a:lin ang="5400000"/>
                </a:gradFill>
                <a:effectLst>
                  <a:outerShdw blurRad="63500" dist="50800" dir="2700000" algn="tl" rotWithShape="0">
                    <a:prstClr val="black">
                      <a:alpha val="67000"/>
                    </a:prstClr>
                  </a:outerShdw>
                </a:effectLst>
                <a:latin typeface="Brushstroke Plain" pitchFamily="2" charset="0"/>
              </a:rPr>
              <a:t>Ao</a:t>
            </a:r>
            <a:r>
              <a:rPr lang="es-ES" sz="8000" b="1" spc="50" dirty="0">
                <a:ln w="11430">
                  <a:noFill/>
                </a:ln>
                <a:gradFill>
                  <a:gsLst>
                    <a:gs pos="7000">
                      <a:srgbClr val="FF0000">
                        <a:lumMod val="99000"/>
                        <a:lumOff val="1000"/>
                        <a:alpha val="52000"/>
                      </a:srgbClr>
                    </a:gs>
                    <a:gs pos="100000">
                      <a:srgbClr val="FF0000">
                        <a:lumMod val="95000"/>
                        <a:lumOff val="5000"/>
                      </a:srgbClr>
                    </a:gs>
                  </a:gsLst>
                  <a:lin ang="5400000"/>
                </a:gradFill>
                <a:effectLst>
                  <a:outerShdw blurRad="63500" dist="50800" dir="2700000" algn="tl" rotWithShape="0">
                    <a:prstClr val="black">
                      <a:alpha val="67000"/>
                    </a:prstClr>
                  </a:outerShdw>
                </a:effectLst>
                <a:latin typeface="Brushstroke Plain" pitchFamily="2" charset="0"/>
              </a:rPr>
              <a:t> Próximo</a:t>
            </a:r>
          </a:p>
        </p:txBody>
      </p:sp>
      <p:sp>
        <p:nvSpPr>
          <p:cNvPr id="8" name="7 Rectángulo"/>
          <p:cNvSpPr/>
          <p:nvPr/>
        </p:nvSpPr>
        <p:spPr>
          <a:xfrm>
            <a:off x="1179245" y="5523147"/>
            <a:ext cx="6920484"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nos últimos 6 </a:t>
            </a:r>
            <a:r>
              <a:rPr lang="es-ES" sz="4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mandamentos</a:t>
            </a:r>
            <a:r>
              <a:rPr lang="es-E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 </a:t>
            </a:r>
          </a:p>
        </p:txBody>
      </p:sp>
    </p:spTree>
    <p:extLst>
      <p:ext uri="{BB962C8B-B14F-4D97-AF65-F5344CB8AC3E}">
        <p14:creationId xmlns:p14="http://schemas.microsoft.com/office/powerpoint/2010/main" val="2363747436"/>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3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8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34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5\Tema 15 agui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 y="-7495"/>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J:\Mis Docs\_Multimedia IMS\Curso Biblico PPS\Tema 15\madre.jpg"/>
          <p:cNvPicPr>
            <a:picLocks noChangeAspect="1" noChangeArrowheads="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6624228" y="3798840"/>
            <a:ext cx="2434390" cy="315855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6528" y="707212"/>
            <a:ext cx="7585731" cy="1569660"/>
          </a:xfrm>
          <a:prstGeom prst="rect">
            <a:avLst/>
          </a:prstGeom>
        </p:spPr>
        <p:txBody>
          <a:bodyPr wrap="none">
            <a:spAutoFit/>
          </a:bodyPr>
          <a:lstStyle/>
          <a:p>
            <a:r>
              <a:rPr lang="es-ES" sz="9600" b="1" spc="50" dirty="0">
                <a:ln w="12700" cmpd="sng">
                  <a:solidFill>
                    <a:schemeClr val="accent6">
                      <a:satMod val="120000"/>
                      <a:shade val="80000"/>
                    </a:schemeClr>
                  </a:solidFill>
                  <a:prstDash val="solid"/>
                </a:ln>
                <a:solidFill>
                  <a:schemeClr val="accent6">
                    <a:tint val="1000"/>
                  </a:schemeClr>
                </a:solidFill>
                <a:effectLst>
                  <a:glow rad="53100">
                    <a:srgbClr val="FF0000">
                      <a:alpha val="30000"/>
                    </a:srgbClr>
                  </a:glow>
                </a:effectLst>
                <a:latin typeface="Love" pitchFamily="2" charset="0"/>
              </a:rPr>
              <a:t>O amor de </a:t>
            </a:r>
            <a:r>
              <a:rPr lang="es-ES" sz="9600" b="1" spc="50" dirty="0" err="1">
                <a:ln w="12700" cmpd="sng">
                  <a:solidFill>
                    <a:schemeClr val="accent6">
                      <a:satMod val="120000"/>
                      <a:shade val="80000"/>
                    </a:schemeClr>
                  </a:solidFill>
                  <a:prstDash val="solid"/>
                </a:ln>
                <a:solidFill>
                  <a:schemeClr val="accent6">
                    <a:tint val="1000"/>
                  </a:schemeClr>
                </a:solidFill>
                <a:effectLst>
                  <a:glow rad="53100">
                    <a:srgbClr val="FF0000">
                      <a:alpha val="30000"/>
                    </a:srgbClr>
                  </a:glow>
                </a:effectLst>
                <a:latin typeface="Love" pitchFamily="2" charset="0"/>
              </a:rPr>
              <a:t>uma</a:t>
            </a:r>
            <a:r>
              <a:rPr lang="es-ES" sz="9600" b="1" spc="50" dirty="0">
                <a:ln w="12700" cmpd="sng">
                  <a:solidFill>
                    <a:schemeClr val="accent6">
                      <a:satMod val="120000"/>
                      <a:shade val="80000"/>
                    </a:schemeClr>
                  </a:solidFill>
                  <a:prstDash val="solid"/>
                </a:ln>
                <a:solidFill>
                  <a:schemeClr val="accent6">
                    <a:tint val="1000"/>
                  </a:schemeClr>
                </a:solidFill>
                <a:effectLst>
                  <a:glow rad="53100">
                    <a:srgbClr val="FF0000">
                      <a:alpha val="30000"/>
                    </a:srgbClr>
                  </a:glow>
                </a:effectLst>
                <a:latin typeface="Love" pitchFamily="2" charset="0"/>
              </a:rPr>
              <a:t> </a:t>
            </a:r>
            <a:r>
              <a:rPr lang="es-ES" sz="9600" b="1" spc="50" dirty="0" err="1">
                <a:ln w="12700" cmpd="sng">
                  <a:solidFill>
                    <a:schemeClr val="accent6">
                      <a:satMod val="120000"/>
                      <a:shade val="80000"/>
                    </a:schemeClr>
                  </a:solidFill>
                  <a:prstDash val="solid"/>
                </a:ln>
                <a:solidFill>
                  <a:schemeClr val="accent6">
                    <a:tint val="1000"/>
                  </a:schemeClr>
                </a:solidFill>
                <a:effectLst>
                  <a:glow rad="53100">
                    <a:srgbClr val="FF0000">
                      <a:alpha val="30000"/>
                    </a:srgbClr>
                  </a:glow>
                </a:effectLst>
                <a:latin typeface="Love" pitchFamily="2" charset="0"/>
              </a:rPr>
              <a:t>mãe</a:t>
            </a:r>
            <a:r>
              <a:rPr lang="es-ES" sz="9600" b="1" spc="50" dirty="0">
                <a:ln w="12700" cmpd="sng">
                  <a:solidFill>
                    <a:schemeClr val="accent6">
                      <a:satMod val="120000"/>
                      <a:shade val="80000"/>
                    </a:schemeClr>
                  </a:solidFill>
                  <a:prstDash val="solid"/>
                </a:ln>
                <a:solidFill>
                  <a:schemeClr val="accent6">
                    <a:tint val="1000"/>
                  </a:schemeClr>
                </a:solidFill>
                <a:effectLst>
                  <a:glow rad="53100">
                    <a:srgbClr val="FF0000">
                      <a:alpha val="30000"/>
                    </a:srgbClr>
                  </a:glow>
                </a:effectLst>
                <a:latin typeface="Love" pitchFamily="2" charset="0"/>
              </a:rPr>
              <a:t> </a:t>
            </a: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13" y="4437112"/>
            <a:ext cx="9576556" cy="2297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3786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par>
                          <p:cTn id="8" fill="hold">
                            <p:stCondLst>
                              <p:cond delay="3000"/>
                            </p:stCondLst>
                            <p:childTnLst>
                              <p:par>
                                <p:cTn id="9" presetID="10" presetClass="entr" presetSubtype="0" fill="hold" nodeType="afterEffect">
                                  <p:stCondLst>
                                    <p:cond delay="3000"/>
                                  </p:stCondLst>
                                  <p:childTnLst>
                                    <p:set>
                                      <p:cBhvr>
                                        <p:cTn id="10" dur="1" fill="hold">
                                          <p:stCondLst>
                                            <p:cond delay="0"/>
                                          </p:stCondLst>
                                        </p:cTn>
                                        <p:tgtEl>
                                          <p:spTgt spid="3075"/>
                                        </p:tgtEl>
                                        <p:attrNameLst>
                                          <p:attrName>style.visibility</p:attrName>
                                        </p:attrNameLst>
                                      </p:cBhvr>
                                      <p:to>
                                        <p:strVal val="visible"/>
                                      </p:to>
                                    </p:set>
                                    <p:animEffect transition="in" filter="fade">
                                      <p:cBhvr>
                                        <p:cTn id="11" dur="9000"/>
                                        <p:tgtEl>
                                          <p:spTgt spid="3075"/>
                                        </p:tgtEl>
                                      </p:cBhvr>
                                    </p:animEffect>
                                  </p:childTnLst>
                                </p:cTn>
                              </p:par>
                            </p:childTnLst>
                          </p:cTn>
                        </p:par>
                        <p:par>
                          <p:cTn id="12" fill="hold">
                            <p:stCondLst>
                              <p:cond delay="15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5\tema 15 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925269"/>
            <a:ext cx="6300700" cy="171164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Honra a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pai</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e a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mãe</a:t>
            </a:r>
            <a:endPar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240643" y="293747"/>
            <a:ext cx="3055645"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Êxodo</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20:12-17</a:t>
            </a:r>
          </a:p>
        </p:txBody>
      </p:sp>
      <p:sp>
        <p:nvSpPr>
          <p:cNvPr id="6" name="Rectangle 3"/>
          <p:cNvSpPr>
            <a:spLocks noChangeArrowheads="1"/>
          </p:cNvSpPr>
          <p:nvPr/>
        </p:nvSpPr>
        <p:spPr bwMode="auto">
          <a:xfrm>
            <a:off x="4575604" y="2204864"/>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a:t>
            </a:r>
          </a:p>
        </p:txBody>
      </p:sp>
      <p:sp>
        <p:nvSpPr>
          <p:cNvPr id="8" name="Rectangle 3"/>
          <p:cNvSpPr>
            <a:spLocks noChangeArrowheads="1"/>
          </p:cNvSpPr>
          <p:nvPr/>
        </p:nvSpPr>
        <p:spPr bwMode="auto">
          <a:xfrm>
            <a:off x="4577609" y="3032956"/>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a:t>
            </a:r>
          </a:p>
        </p:txBody>
      </p:sp>
      <p:sp>
        <p:nvSpPr>
          <p:cNvPr id="9" name="Rectangle 3"/>
          <p:cNvSpPr>
            <a:spLocks noChangeArrowheads="1"/>
          </p:cNvSpPr>
          <p:nvPr/>
        </p:nvSpPr>
        <p:spPr bwMode="auto">
          <a:xfrm>
            <a:off x="4577609" y="3969060"/>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III</a:t>
            </a:r>
          </a:p>
        </p:txBody>
      </p:sp>
      <p:sp>
        <p:nvSpPr>
          <p:cNvPr id="10" name="Rectangle 3"/>
          <p:cNvSpPr>
            <a:spLocks noChangeArrowheads="1"/>
          </p:cNvSpPr>
          <p:nvPr/>
        </p:nvSpPr>
        <p:spPr bwMode="auto">
          <a:xfrm>
            <a:off x="4560025" y="4905164"/>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IV</a:t>
            </a:r>
          </a:p>
        </p:txBody>
      </p:sp>
      <p:sp>
        <p:nvSpPr>
          <p:cNvPr id="11" name="Rectangle 3"/>
          <p:cNvSpPr>
            <a:spLocks noChangeArrowheads="1"/>
          </p:cNvSpPr>
          <p:nvPr/>
        </p:nvSpPr>
        <p:spPr bwMode="auto">
          <a:xfrm>
            <a:off x="6722782" y="1916832"/>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a:t>
            </a:r>
          </a:p>
        </p:txBody>
      </p:sp>
      <p:sp>
        <p:nvSpPr>
          <p:cNvPr id="12" name="Rectangle 3"/>
          <p:cNvSpPr>
            <a:spLocks noChangeArrowheads="1"/>
          </p:cNvSpPr>
          <p:nvPr/>
        </p:nvSpPr>
        <p:spPr bwMode="auto">
          <a:xfrm>
            <a:off x="-2513" y="1499006"/>
            <a:ext cx="5400600" cy="171164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matarás</a:t>
            </a:r>
          </a:p>
        </p:txBody>
      </p:sp>
      <p:sp>
        <p:nvSpPr>
          <p:cNvPr id="13" name="Rectangle 3"/>
          <p:cNvSpPr>
            <a:spLocks noChangeArrowheads="1"/>
          </p:cNvSpPr>
          <p:nvPr/>
        </p:nvSpPr>
        <p:spPr bwMode="auto">
          <a:xfrm>
            <a:off x="6722782" y="2559471"/>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VI</a:t>
            </a:r>
          </a:p>
        </p:txBody>
      </p:sp>
      <p:sp>
        <p:nvSpPr>
          <p:cNvPr id="14" name="Rectangle 3"/>
          <p:cNvSpPr>
            <a:spLocks noChangeArrowheads="1"/>
          </p:cNvSpPr>
          <p:nvPr/>
        </p:nvSpPr>
        <p:spPr bwMode="auto">
          <a:xfrm>
            <a:off x="6722782" y="3207543"/>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VII</a:t>
            </a:r>
          </a:p>
        </p:txBody>
      </p:sp>
      <p:sp>
        <p:nvSpPr>
          <p:cNvPr id="15" name="Rectangle 3"/>
          <p:cNvSpPr>
            <a:spLocks noChangeArrowheads="1"/>
          </p:cNvSpPr>
          <p:nvPr/>
        </p:nvSpPr>
        <p:spPr bwMode="auto">
          <a:xfrm>
            <a:off x="6738069" y="3891619"/>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VIII</a:t>
            </a:r>
          </a:p>
        </p:txBody>
      </p:sp>
      <p:sp>
        <p:nvSpPr>
          <p:cNvPr id="17" name="Rectangle 3"/>
          <p:cNvSpPr>
            <a:spLocks noChangeArrowheads="1"/>
          </p:cNvSpPr>
          <p:nvPr/>
        </p:nvSpPr>
        <p:spPr bwMode="auto">
          <a:xfrm>
            <a:off x="6722782" y="4575695"/>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IX</a:t>
            </a:r>
          </a:p>
        </p:txBody>
      </p:sp>
      <p:sp>
        <p:nvSpPr>
          <p:cNvPr id="18" name="Rectangle 3"/>
          <p:cNvSpPr>
            <a:spLocks noChangeArrowheads="1"/>
          </p:cNvSpPr>
          <p:nvPr/>
        </p:nvSpPr>
        <p:spPr bwMode="auto">
          <a:xfrm>
            <a:off x="6722782" y="5223767"/>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X</a:t>
            </a:r>
          </a:p>
        </p:txBody>
      </p:sp>
      <p:sp>
        <p:nvSpPr>
          <p:cNvPr id="19" name="Rectangle 3"/>
          <p:cNvSpPr>
            <a:spLocks noChangeArrowheads="1"/>
          </p:cNvSpPr>
          <p:nvPr/>
        </p:nvSpPr>
        <p:spPr bwMode="auto">
          <a:xfrm>
            <a:off x="-508" y="2060849"/>
            <a:ext cx="5400600" cy="10801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adulterarás</a:t>
            </a:r>
          </a:p>
        </p:txBody>
      </p:sp>
      <p:sp>
        <p:nvSpPr>
          <p:cNvPr id="20" name="Rectangle 3"/>
          <p:cNvSpPr>
            <a:spLocks noChangeArrowheads="1"/>
          </p:cNvSpPr>
          <p:nvPr/>
        </p:nvSpPr>
        <p:spPr bwMode="auto">
          <a:xfrm>
            <a:off x="-508" y="2636912"/>
            <a:ext cx="5400600" cy="10801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furtarás</a:t>
            </a:r>
            <a:endPar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21" name="Rectangle 3"/>
          <p:cNvSpPr>
            <a:spLocks noChangeArrowheads="1"/>
          </p:cNvSpPr>
          <p:nvPr/>
        </p:nvSpPr>
        <p:spPr bwMode="auto">
          <a:xfrm>
            <a:off x="0" y="3176972"/>
            <a:ext cx="5400600" cy="10801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dirás falso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testemunho</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contra o </a:t>
            </a:r>
            <a:r>
              <a:rPr lang="es-ES" sz="32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próximo</a:t>
            </a:r>
          </a:p>
        </p:txBody>
      </p:sp>
      <p:sp>
        <p:nvSpPr>
          <p:cNvPr id="22" name="Rectangle 3"/>
          <p:cNvSpPr>
            <a:spLocks noChangeArrowheads="1"/>
          </p:cNvSpPr>
          <p:nvPr/>
        </p:nvSpPr>
        <p:spPr bwMode="auto">
          <a:xfrm>
            <a:off x="0" y="4730577"/>
            <a:ext cx="5400600" cy="10801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cobiçarás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coisa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alguma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próximo</a:t>
            </a:r>
          </a:p>
        </p:txBody>
      </p:sp>
    </p:spTree>
    <p:extLst>
      <p:ext uri="{BB962C8B-B14F-4D97-AF65-F5344CB8AC3E}">
        <p14:creationId xmlns:p14="http://schemas.microsoft.com/office/powerpoint/2010/main" val="3380088098"/>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2000"/>
                                        <p:tgtEl>
                                          <p:spTgt spid="3"/>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2000"/>
                                        <p:tgtEl>
                                          <p:spTgt spid="12"/>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up)">
                                      <p:cBhvr>
                                        <p:cTn id="50" dur="2000"/>
                                        <p:tgtEl>
                                          <p:spTgt spid="19"/>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up)">
                                      <p:cBhvr>
                                        <p:cTn id="59" dur="2000"/>
                                        <p:tgtEl>
                                          <p:spTgt spid="20"/>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up)">
                                      <p:cBhvr>
                                        <p:cTn id="68" dur="2000"/>
                                        <p:tgtEl>
                                          <p:spTgt spid="21"/>
                                        </p:tgtEl>
                                      </p:cBhvr>
                                    </p:animEffec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up)">
                                      <p:cBhvr>
                                        <p:cTn id="77" dur="2000"/>
                                        <p:tgtEl>
                                          <p:spTgt spid="22"/>
                                        </p:tgtEl>
                                      </p:cBhvr>
                                    </p:animEffect>
                                  </p:childTnLst>
                                </p:cTn>
                              </p:par>
                            </p:childTnLst>
                          </p:cTn>
                        </p:par>
                        <p:par>
                          <p:cTn id="78" fill="hold">
                            <p:stCondLst>
                              <p:cond delay="2000"/>
                            </p:stCondLst>
                            <p:childTnLst>
                              <p:par>
                                <p:cTn id="79" presetID="22" presetClass="entr" presetSubtype="1"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up)">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9" grpId="0"/>
      <p:bldP spid="10" grpId="0"/>
      <p:bldP spid="11" grpId="0"/>
      <p:bldP spid="12" grpId="0"/>
      <p:bldP spid="13" grpId="0"/>
      <p:bldP spid="14" grpId="0"/>
      <p:bldP spid="15" grpId="0"/>
      <p:bldP spid="17" grpId="0"/>
      <p:bldP spid="18" grpId="0"/>
      <p:bldP spid="19" grpId="0"/>
      <p:bldP spid="20" grpId="0"/>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J:\Mis Docs\_Multimedia IMS\Curso Biblico PPS\Tema 15\Tema 15 AM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532" y="1952836"/>
            <a:ext cx="1672253" cy="92333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5400" b="1" spc="50" dirty="0">
                <a:ln w="11430"/>
                <a:solidFill>
                  <a:srgbClr val="FF0000"/>
                </a:solidFill>
                <a:effectLst>
                  <a:outerShdw blurRad="76200" dist="50800" dir="5400000" algn="tl" rotWithShape="0">
                    <a:srgbClr val="000000">
                      <a:alpha val="65000"/>
                    </a:srgbClr>
                  </a:outerShdw>
                </a:effectLst>
                <a:latin typeface="UnivrstyRoman Bd BT" pitchFamily="82" charset="0"/>
              </a:rPr>
              <a:t>Se o</a:t>
            </a:r>
            <a:r>
              <a:rPr lang="es-ES_tradnl" sz="4800" b="1" spc="50" dirty="0">
                <a:ln w="11430"/>
                <a:solidFill>
                  <a:srgbClr val="FF0000"/>
                </a:solidFill>
                <a:effectLst>
                  <a:outerShdw blurRad="76200" dist="50800" dir="5400000" algn="tl" rotWithShape="0">
                    <a:srgbClr val="000000">
                      <a:alpha val="65000"/>
                    </a:srgbClr>
                  </a:outerShdw>
                </a:effectLst>
                <a:latin typeface="UnivrstyRoman Bd BT" pitchFamily="82" charset="0"/>
              </a:rPr>
              <a:t> </a:t>
            </a:r>
            <a:endParaRPr lang="es-ES" sz="4800" b="1" spc="50" dirty="0">
              <a:ln w="11430"/>
              <a:solidFill>
                <a:srgbClr val="FF0000"/>
              </a:solidFill>
              <a:effectLst>
                <a:outerShdw blurRad="76200" dist="50800" dir="5400000" algn="tl" rotWithShape="0">
                  <a:srgbClr val="000000">
                    <a:alpha val="65000"/>
                  </a:srgbClr>
                </a:outerShdw>
              </a:effectLst>
              <a:latin typeface="UnivrstyRoman Bd BT" pitchFamily="82" charset="0"/>
            </a:endParaRPr>
          </a:p>
        </p:txBody>
      </p:sp>
      <p:sp>
        <p:nvSpPr>
          <p:cNvPr id="8" name="7 Rectángulo"/>
          <p:cNvSpPr/>
          <p:nvPr/>
        </p:nvSpPr>
        <p:spPr>
          <a:xfrm>
            <a:off x="467544" y="4509698"/>
            <a:ext cx="8446395"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é o fundamento de </a:t>
            </a:r>
            <a:r>
              <a:rPr lang="es-ES" sz="44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nossa</a:t>
            </a:r>
            <a:r>
              <a:rPr lang="es-ES" sz="4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vida, será </a:t>
            </a:r>
            <a:r>
              <a:rPr lang="es-ES" sz="44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muito</a:t>
            </a:r>
            <a:r>
              <a:rPr lang="es-ES" sz="4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difícil guardar a </a:t>
            </a:r>
            <a:r>
              <a:rPr lang="es-ES" sz="44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Lei</a:t>
            </a:r>
            <a:r>
              <a:rPr lang="es-ES" sz="4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de Deus </a:t>
            </a:r>
            <a:r>
              <a:rPr lang="es-ES" sz="44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nestas</a:t>
            </a:r>
            <a:r>
              <a:rPr lang="es-ES" sz="4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44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duas</a:t>
            </a:r>
            <a:r>
              <a:rPr lang="es-ES" sz="4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44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dimensões</a:t>
            </a:r>
            <a:r>
              <a:rPr lang="es-ES" sz="4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a:t>
            </a:r>
          </a:p>
        </p:txBody>
      </p:sp>
    </p:spTree>
    <p:extLst>
      <p:ext uri="{BB962C8B-B14F-4D97-AF65-F5344CB8AC3E}">
        <p14:creationId xmlns:p14="http://schemas.microsoft.com/office/powerpoint/2010/main" val="418852604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6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49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5\tema 15 chic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40643" y="293747"/>
            <a:ext cx="2908168"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1 João 4:20-21</a:t>
            </a:r>
          </a:p>
        </p:txBody>
      </p:sp>
      <p:sp>
        <p:nvSpPr>
          <p:cNvPr id="4" name="Rectangle 3"/>
          <p:cNvSpPr>
            <a:spLocks noChangeArrowheads="1"/>
          </p:cNvSpPr>
          <p:nvPr/>
        </p:nvSpPr>
        <p:spPr bwMode="auto">
          <a:xfrm>
            <a:off x="-508" y="1052736"/>
            <a:ext cx="76688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alguém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diz</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amo a Deus,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odeia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irmão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é mentiroso.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ama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irmão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qual</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viu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como pode amar a Deus,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viu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dele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temos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este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mandamento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ama a Deus, ame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irmão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35211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473741"/>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5\tema 15 chic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40643" y="293747"/>
            <a:ext cx="2484976"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1 João 5:2-3</a:t>
            </a:r>
          </a:p>
        </p:txBody>
      </p:sp>
      <p:sp>
        <p:nvSpPr>
          <p:cNvPr id="4" name="Rectangle 3"/>
          <p:cNvSpPr>
            <a:spLocks noChangeArrowheads="1"/>
          </p:cNvSpPr>
          <p:nvPr/>
        </p:nvSpPr>
        <p:spPr bwMode="auto">
          <a:xfrm>
            <a:off x="-508" y="1052736"/>
            <a:ext cx="67687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Nisto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conhecemos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amamos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fihos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Deus,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amamos a Deus e guardamos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Porque este é o amor de Deus: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que guardemos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pesados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35211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673207"/>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5\tema 15 vi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6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91834" y="917393"/>
            <a:ext cx="3996444" cy="424731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5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O que </a:t>
            </a:r>
            <a:r>
              <a:rPr lang="es-ES" sz="54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não</a:t>
            </a:r>
            <a:r>
              <a:rPr lang="es-ES" sz="5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podemos </a:t>
            </a:r>
            <a:r>
              <a:rPr lang="es-ES" sz="54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esquecer</a:t>
            </a:r>
            <a:r>
              <a:rPr lang="es-ES" sz="5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se nos </a:t>
            </a:r>
            <a:r>
              <a:rPr lang="es-ES" sz="54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guia</a:t>
            </a:r>
            <a:r>
              <a:rPr lang="es-ES" sz="5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o amor?</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54999"/>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5\tema 15 vi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6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40643" y="293747"/>
            <a:ext cx="2162900"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Tiago</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1:27</a:t>
            </a:r>
          </a:p>
        </p:txBody>
      </p:sp>
      <p:sp>
        <p:nvSpPr>
          <p:cNvPr id="5" name="Rectangle 3"/>
          <p:cNvSpPr>
            <a:spLocks noChangeArrowheads="1"/>
          </p:cNvSpPr>
          <p:nvPr/>
        </p:nvSpPr>
        <p:spPr bwMode="auto">
          <a:xfrm>
            <a:off x="-508" y="1520788"/>
            <a:ext cx="67687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religião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pura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imaculada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Deus,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é esta: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visitar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orfãos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as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viúvas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nas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suas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tribulações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guardar-se da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corrupção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mundo.”</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85588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000"/>
                                        <p:tgtEl>
                                          <p:spTgt spid="5"/>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J:\Mis Docs\_Multimedia IMS\Curso Biblico PPS\Tema 15\Tema 15 estud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75556" y="980728"/>
            <a:ext cx="5256584" cy="424731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5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O que </a:t>
            </a:r>
            <a:r>
              <a:rPr lang="es-ES" sz="54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não</a:t>
            </a:r>
            <a:r>
              <a:rPr lang="es-ES" sz="5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54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poderemos</a:t>
            </a:r>
            <a:r>
              <a:rPr lang="es-ES" sz="5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omitir se realmente amamos </a:t>
            </a:r>
            <a:r>
              <a:rPr lang="es-ES" sz="54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nossos</a:t>
            </a:r>
            <a:r>
              <a:rPr lang="es-ES" sz="5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 sz="54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semelhantes</a:t>
            </a:r>
            <a:r>
              <a:rPr lang="es-ES" sz="5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11108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Mis Docs\_Multimedia IMS\Curso Biblico PPS\Tema 15\tema 15 leebib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12"/>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40643" y="293747"/>
            <a:ext cx="2521844"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Marcos 5:19</a:t>
            </a:r>
          </a:p>
        </p:txBody>
      </p:sp>
      <p:sp>
        <p:nvSpPr>
          <p:cNvPr id="5" name="Rectangle 3"/>
          <p:cNvSpPr>
            <a:spLocks noChangeArrowheads="1"/>
          </p:cNvSpPr>
          <p:nvPr/>
        </p:nvSpPr>
        <p:spPr bwMode="auto">
          <a:xfrm>
            <a:off x="242915" y="1844824"/>
            <a:ext cx="5544616" cy="32763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vai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tua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casa, para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anuncia-</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lhes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grandes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fez</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como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teve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misericórdia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ti.”</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21036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000"/>
                                        <p:tgtEl>
                                          <p:spTgt spid="5"/>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5\Tema 15 ded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7524" y="703721"/>
            <a:ext cx="5976664" cy="5016758"/>
          </a:xfrm>
          <a:prstGeom prst="rect">
            <a:avLst/>
          </a:prstGeom>
        </p:spPr>
        <p:txBody>
          <a:bodyPr wrap="square">
            <a:spAutoFit/>
          </a:bodyPr>
          <a:lstStyle/>
          <a:p>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Amar faz-te feliz! </a:t>
            </a:r>
            <a:r>
              <a:rPr lang="es-ES" sz="32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Mais</a:t>
            </a:r>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 </a:t>
            </a:r>
            <a:r>
              <a:rPr lang="es-ES" sz="32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bem</a:t>
            </a:r>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-aventurada </a:t>
            </a:r>
            <a:r>
              <a:rPr lang="es-ES" sz="32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coisa</a:t>
            </a:r>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 é dar que </a:t>
            </a:r>
            <a:r>
              <a:rPr lang="es-ES" sz="32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receber</a:t>
            </a:r>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a:t>
            </a:r>
          </a:p>
          <a:p>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Amar </a:t>
            </a:r>
            <a:r>
              <a:rPr lang="es-ES" sz="32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não</a:t>
            </a:r>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 é apenas </a:t>
            </a:r>
            <a:r>
              <a:rPr lang="es-ES" sz="32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um</a:t>
            </a:r>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 </a:t>
            </a:r>
            <a:r>
              <a:rPr lang="es-ES" sz="32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sentimento</a:t>
            </a:r>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 mas </a:t>
            </a:r>
            <a:r>
              <a:rPr lang="es-ES" sz="32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um</a:t>
            </a:r>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 </a:t>
            </a:r>
            <a:r>
              <a:rPr lang="es-ES" sz="32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princípio</a:t>
            </a:r>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 de vida.</a:t>
            </a:r>
          </a:p>
          <a:p>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O amor leva-nos a ser </a:t>
            </a:r>
            <a:r>
              <a:rPr lang="es-ES" sz="32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perdoadores</a:t>
            </a:r>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 tolerantes, humildes, </a:t>
            </a:r>
            <a:r>
              <a:rPr lang="es-ES" sz="32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fiéis</a:t>
            </a:r>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 y </a:t>
            </a:r>
            <a:r>
              <a:rPr lang="es-ES" sz="3200"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leais</a:t>
            </a:r>
            <a:r>
              <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a:t>
            </a:r>
          </a:p>
          <a:p>
            <a:endPar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endParaRPr>
          </a:p>
          <a:p>
            <a:r>
              <a:rPr lang="es-ES" sz="3200" spc="50" dirty="0">
                <a:ln w="12700" cmpd="sng">
                  <a:solidFill>
                    <a:schemeClr val="bg1"/>
                  </a:solidFill>
                  <a:prstDash val="solid"/>
                </a:ln>
                <a:solidFill>
                  <a:srgbClr val="002060"/>
                </a:solidFill>
                <a:effectLst>
                  <a:glow rad="53100">
                    <a:schemeClr val="accent6">
                      <a:satMod val="180000"/>
                      <a:alpha val="30000"/>
                    </a:schemeClr>
                  </a:glow>
                </a:effectLst>
                <a:latin typeface="Humnst777 Blk BT" panose="020B0803030504030204" pitchFamily="34" charset="0"/>
              </a:rPr>
              <a:t>Cristo </a:t>
            </a:r>
            <a:r>
              <a:rPr lang="es-ES" sz="3200" spc="50" dirty="0" err="1">
                <a:ln w="12700" cmpd="sng">
                  <a:solidFill>
                    <a:schemeClr val="bg1"/>
                  </a:solidFill>
                  <a:prstDash val="solid"/>
                </a:ln>
                <a:solidFill>
                  <a:srgbClr val="002060"/>
                </a:solidFill>
                <a:effectLst>
                  <a:glow rad="53100">
                    <a:schemeClr val="accent6">
                      <a:satMod val="180000"/>
                      <a:alpha val="30000"/>
                    </a:schemeClr>
                  </a:glow>
                </a:effectLst>
                <a:latin typeface="Humnst777 Blk BT" panose="020B0803030504030204" pitchFamily="34" charset="0"/>
              </a:rPr>
              <a:t>fez</a:t>
            </a:r>
            <a:r>
              <a:rPr lang="es-ES" sz="3200" spc="50" dirty="0">
                <a:ln w="12700" cmpd="sng">
                  <a:solidFill>
                    <a:schemeClr val="bg1"/>
                  </a:solidFill>
                  <a:prstDash val="solid"/>
                </a:ln>
                <a:solidFill>
                  <a:srgbClr val="002060"/>
                </a:solidFill>
                <a:effectLst>
                  <a:glow rad="53100">
                    <a:schemeClr val="accent6">
                      <a:satMod val="180000"/>
                      <a:alpha val="30000"/>
                    </a:schemeClr>
                  </a:glow>
                </a:effectLst>
                <a:latin typeface="Humnst777 Blk BT" panose="020B0803030504030204" pitchFamily="34" charset="0"/>
              </a:rPr>
              <a:t> </a:t>
            </a:r>
            <a:r>
              <a:rPr lang="es-ES" sz="3200" spc="50" dirty="0" err="1">
                <a:ln w="12700" cmpd="sng">
                  <a:solidFill>
                    <a:schemeClr val="bg1"/>
                  </a:solidFill>
                  <a:prstDash val="solid"/>
                </a:ln>
                <a:solidFill>
                  <a:srgbClr val="002060"/>
                </a:solidFill>
                <a:effectLst>
                  <a:glow rad="53100">
                    <a:schemeClr val="accent6">
                      <a:satMod val="180000"/>
                      <a:alpha val="30000"/>
                    </a:schemeClr>
                  </a:glow>
                </a:effectLst>
                <a:latin typeface="Humnst777 Blk BT" panose="020B0803030504030204" pitchFamily="34" charset="0"/>
              </a:rPr>
              <a:t>tudo</a:t>
            </a:r>
            <a:r>
              <a:rPr lang="es-ES" sz="3200" spc="50" dirty="0">
                <a:ln w="12700" cmpd="sng">
                  <a:solidFill>
                    <a:schemeClr val="bg1"/>
                  </a:solidFill>
                  <a:prstDash val="solid"/>
                </a:ln>
                <a:solidFill>
                  <a:srgbClr val="002060"/>
                </a:solidFill>
                <a:effectLst>
                  <a:glow rad="53100">
                    <a:schemeClr val="accent6">
                      <a:satMod val="180000"/>
                      <a:alpha val="30000"/>
                    </a:schemeClr>
                  </a:glow>
                </a:effectLst>
                <a:latin typeface="Humnst777 Blk BT" panose="020B0803030504030204" pitchFamily="34" charset="0"/>
              </a:rPr>
              <a:t> por ti, que </a:t>
            </a:r>
            <a:r>
              <a:rPr lang="es-ES" sz="3200" spc="50" dirty="0" err="1">
                <a:ln w="12700" cmpd="sng">
                  <a:solidFill>
                    <a:schemeClr val="bg1"/>
                  </a:solidFill>
                  <a:prstDash val="solid"/>
                </a:ln>
                <a:solidFill>
                  <a:srgbClr val="002060"/>
                </a:solidFill>
                <a:effectLst>
                  <a:glow rad="53100">
                    <a:schemeClr val="accent6">
                      <a:satMod val="180000"/>
                      <a:alpha val="30000"/>
                    </a:schemeClr>
                  </a:glow>
                </a:effectLst>
                <a:latin typeface="Humnst777 Blk BT" panose="020B0803030504030204" pitchFamily="34" charset="0"/>
              </a:rPr>
              <a:t>lhe</a:t>
            </a:r>
            <a:r>
              <a:rPr lang="es-ES" sz="3200" spc="50" dirty="0">
                <a:ln w="12700" cmpd="sng">
                  <a:solidFill>
                    <a:schemeClr val="bg1"/>
                  </a:solidFill>
                  <a:prstDash val="solid"/>
                </a:ln>
                <a:solidFill>
                  <a:srgbClr val="002060"/>
                </a:solidFill>
                <a:effectLst>
                  <a:glow rad="53100">
                    <a:schemeClr val="accent6">
                      <a:satMod val="180000"/>
                      <a:alpha val="30000"/>
                    </a:schemeClr>
                  </a:glow>
                </a:effectLst>
                <a:latin typeface="Humnst777 Blk BT" panose="020B0803030504030204" pitchFamily="34" charset="0"/>
              </a:rPr>
              <a:t> darás tu?</a:t>
            </a:r>
          </a:p>
          <a:p>
            <a:endParaRPr lang="es-ES"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77094"/>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5\tema 15 cis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051720" y="3320988"/>
            <a:ext cx="6516724" cy="27281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Obrigado</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Senhor</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por mostrar-me</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como Amar!</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254157267"/>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5\tema 15 estr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40643" y="293747"/>
            <a:ext cx="3166251"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1 </a:t>
            </a:r>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Coríntios</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13:13</a:t>
            </a:r>
          </a:p>
        </p:txBody>
      </p:sp>
      <p:sp>
        <p:nvSpPr>
          <p:cNvPr id="4" name="Rectangle 3"/>
          <p:cNvSpPr>
            <a:spLocks noChangeArrowheads="1"/>
          </p:cNvSpPr>
          <p:nvPr/>
        </p:nvSpPr>
        <p:spPr bwMode="auto">
          <a:xfrm>
            <a:off x="143508" y="1484784"/>
            <a:ext cx="5449215" cy="34203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Agora</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permanecem</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fé</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esperança</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o amor,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estes</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três</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mas o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maior</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destes</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 o amor.”</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11088"/>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J:\Mis Docs\_Multimedia IMS\Curso Biblico PPS\Tema 15\Tema 15 mamabe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7544" y="44624"/>
            <a:ext cx="3860352" cy="2646878"/>
          </a:xfrm>
          <a:prstGeom prst="rect">
            <a:avLst/>
          </a:prstGeom>
        </p:spPr>
        <p:txBody>
          <a:bodyPr wrap="none">
            <a:spAutoFit/>
          </a:bodyPr>
          <a:lstStyle/>
          <a:p>
            <a:r>
              <a:rPr lang="es-ES" sz="16600" b="1" spc="50" dirty="0">
                <a:ln w="12700" cmpd="sng">
                  <a:solidFill>
                    <a:srgbClr val="F79646">
                      <a:satMod val="120000"/>
                      <a:shade val="80000"/>
                    </a:srgbClr>
                  </a:solidFill>
                  <a:prstDash val="solid"/>
                </a:ln>
                <a:solidFill>
                  <a:srgbClr val="F79646">
                    <a:tint val="1000"/>
                  </a:srgbClr>
                </a:solidFill>
                <a:effectLst>
                  <a:glow rad="53100">
                    <a:srgbClr val="FF0000">
                      <a:alpha val="30000"/>
                    </a:srgbClr>
                  </a:glow>
                </a:effectLst>
                <a:latin typeface="Love" pitchFamily="2" charset="0"/>
              </a:rPr>
              <a:t>Amor</a:t>
            </a:r>
            <a:endParaRPr lang="es-ES" sz="2800" dirty="0"/>
          </a:p>
        </p:txBody>
      </p:sp>
      <p:sp>
        <p:nvSpPr>
          <p:cNvPr id="8" name="7 Rectángulo"/>
          <p:cNvSpPr/>
          <p:nvPr/>
        </p:nvSpPr>
        <p:spPr>
          <a:xfrm>
            <a:off x="380590" y="4185084"/>
            <a:ext cx="4398961" cy="1938992"/>
          </a:xfrm>
          <a:prstGeom prst="rect">
            <a:avLst/>
          </a:prstGeom>
        </p:spPr>
        <p:txBody>
          <a:bodyPr wrap="none">
            <a:spAutoFit/>
          </a:bodyPr>
          <a:lstStyle/>
          <a:p>
            <a:pPr marL="571500" indent="-571500">
              <a:buFont typeface="Arial" panose="020B0604020202020204" pitchFamily="34" charset="0"/>
              <a:buChar char="•"/>
            </a:pPr>
            <a:r>
              <a:rPr lang="es-ES_tradnl" sz="4000" dirty="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Alimento da </a:t>
            </a:r>
            <a:r>
              <a:rPr lang="es-ES_tradnl" sz="4000" dirty="0" err="1">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criança</a:t>
            </a:r>
            <a:endParaRPr lang="es-ES_tradnl" sz="4000" dirty="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endParaRPr>
          </a:p>
          <a:p>
            <a:pPr marL="571500" indent="-571500">
              <a:buFont typeface="Arial" panose="020B0604020202020204" pitchFamily="34" charset="0"/>
              <a:buChar char="•"/>
            </a:pPr>
            <a:r>
              <a:rPr lang="es-ES_tradnl" sz="4000" dirty="0" err="1">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Desejo</a:t>
            </a:r>
            <a:r>
              <a:rPr lang="es-ES_tradnl" sz="4000" dirty="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 do </a:t>
            </a:r>
            <a:r>
              <a:rPr lang="es-ES_tradnl" sz="4000" dirty="0" err="1">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jovem</a:t>
            </a:r>
            <a:endParaRPr lang="es-ES_tradnl" sz="4000" dirty="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endParaRPr>
          </a:p>
          <a:p>
            <a:pPr marL="571500" indent="-571500">
              <a:buFont typeface="Arial" panose="020B0604020202020204" pitchFamily="34" charset="0"/>
              <a:buChar char="•"/>
            </a:pPr>
            <a:r>
              <a:rPr lang="es-ES_tradnl" sz="4000" dirty="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Sustento do </a:t>
            </a:r>
            <a:r>
              <a:rPr lang="es-ES_tradnl" sz="4000" dirty="0" err="1">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ancião</a:t>
            </a:r>
            <a:endParaRPr lang="es-ES" sz="900" dirty="0">
              <a:solidFill>
                <a:schemeClr val="tx2">
                  <a:lumMod val="50000"/>
                </a:schemeClr>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3469509"/>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69247"/>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250"/>
                                  </p:stCondLst>
                                  <p:iterate type="lt">
                                    <p:tmPct val="10000"/>
                                  </p:iterate>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2550"/>
                            </p:stCondLst>
                            <p:childTnLst>
                              <p:par>
                                <p:cTn id="13" presetID="10" presetClass="entr" presetSubtype="0" fill="hold" grpId="0" nodeType="afterEffect">
                                  <p:stCondLst>
                                    <p:cond delay="500"/>
                                  </p:stCondLst>
                                  <p:iterate type="lt">
                                    <p:tmPct val="10000"/>
                                  </p:iterate>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par>
                          <p:cTn id="16" fill="hold">
                            <p:stCondLst>
                              <p:cond delay="4150"/>
                            </p:stCondLst>
                            <p:childTnLst>
                              <p:par>
                                <p:cTn id="17" presetID="10" presetClass="entr" presetSubtype="0" fill="hold" grpId="0" nodeType="afterEffect">
                                  <p:stCondLst>
                                    <p:cond delay="500"/>
                                  </p:stCondLst>
                                  <p:iterate type="lt">
                                    <p:tmPct val="10000"/>
                                  </p:iterate>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par>
                          <p:cTn id="20" fill="hold">
                            <p:stCondLst>
                              <p:cond delay="59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5\Tema 15 AM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250196" y="4286706"/>
            <a:ext cx="5907002" cy="1446550"/>
          </a:xfrm>
          <a:prstGeom prst="rect">
            <a:avLst/>
          </a:prstGeom>
          <a:noFill/>
        </p:spPr>
        <p:txBody>
          <a:bodyPr wrap="none" rtlCol="0">
            <a:spAutoFit/>
          </a:bodyPr>
          <a:lstStyle/>
          <a:p>
            <a:r>
              <a:rPr lang="es-ES" sz="8800" dirty="0">
                <a:ln>
                  <a:solidFill>
                    <a:schemeClr val="tx1"/>
                  </a:solidFill>
                </a:ln>
                <a:latin typeface="Love" pitchFamily="2" charset="0"/>
              </a:rPr>
              <a:t>escrito </a:t>
            </a:r>
            <a:r>
              <a:rPr lang="es-ES" sz="8800" dirty="0" err="1">
                <a:ln>
                  <a:solidFill>
                    <a:schemeClr val="tx1"/>
                  </a:solidFill>
                </a:ln>
                <a:latin typeface="Love" pitchFamily="2" charset="0"/>
              </a:rPr>
              <a:t>com</a:t>
            </a:r>
            <a:r>
              <a:rPr lang="es-ES" sz="8800" dirty="0">
                <a:ln>
                  <a:solidFill>
                    <a:schemeClr val="tx1"/>
                  </a:solidFill>
                </a:ln>
                <a:latin typeface="Love" pitchFamily="2" charset="0"/>
              </a:rPr>
              <a:t> </a:t>
            </a:r>
            <a:r>
              <a:rPr lang="es-ES" sz="8800" dirty="0" err="1">
                <a:ln>
                  <a:solidFill>
                    <a:schemeClr val="tx1"/>
                  </a:solidFill>
                </a:ln>
                <a:latin typeface="Love" pitchFamily="2" charset="0"/>
              </a:rPr>
              <a:t>sangue</a:t>
            </a:r>
            <a:endParaRPr lang="es-ES" sz="8800" dirty="0">
              <a:ln>
                <a:solidFill>
                  <a:schemeClr val="tx1"/>
                </a:solidFill>
              </a:ln>
              <a:latin typeface="Love"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3439834"/>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850584"/>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5\Tema 15 mul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4" y="-1242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575556" y="980728"/>
            <a:ext cx="4572000" cy="4247317"/>
          </a:xfrm>
          <a:prstGeom prst="rect">
            <a:avLst/>
          </a:prstGeom>
        </p:spPr>
        <p:txBody>
          <a:bodyPr>
            <a:spAutoFit/>
            <a:scene3d>
              <a:camera prst="orthographicFront"/>
              <a:lightRig rig="soft" dir="tl">
                <a:rot lat="0" lon="0" rev="0"/>
              </a:lightRig>
            </a:scene3d>
            <a:sp3d contourW="25400" prstMaterial="matte">
              <a:contourClr>
                <a:schemeClr val="accent2">
                  <a:tint val="20000"/>
                </a:schemeClr>
              </a:contourClr>
            </a:sp3d>
          </a:bodyPr>
          <a:lstStyle/>
          <a:p>
            <a:r>
              <a:rPr lang="es-ES_tradnl"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Abandonou</a:t>
            </a:r>
            <a:r>
              <a:rPr lang="es-ES_tradnl"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Deus os seres que </a:t>
            </a:r>
            <a:r>
              <a:rPr lang="es-ES_tradnl"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tinha</a:t>
            </a:r>
            <a:r>
              <a:rPr lang="es-ES_tradnl"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criado, </a:t>
            </a:r>
            <a:r>
              <a:rPr lang="es-ES_tradnl"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apesar</a:t>
            </a:r>
            <a:r>
              <a:rPr lang="es-ES_tradnl"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da </a:t>
            </a:r>
            <a:r>
              <a:rPr lang="es-ES_tradnl"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sua</a:t>
            </a:r>
            <a:r>
              <a:rPr lang="es-ES_tradnl"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a:t>
            </a:r>
            <a:r>
              <a:rPr lang="es-ES_tradnl" sz="5400" spc="50" dirty="0" err="1">
                <a:ln w="6350">
                  <a:solidFill>
                    <a:srgbClr val="C00000"/>
                  </a:solidFill>
                </a:ln>
                <a:effectLst>
                  <a:outerShdw blurRad="76200" dist="50800" dir="5400000" algn="tl" rotWithShape="0">
                    <a:srgbClr val="000000">
                      <a:alpha val="65000"/>
                    </a:srgbClr>
                  </a:outerShdw>
                </a:effectLst>
                <a:latin typeface="UnivrstyRoman Bd BT" pitchFamily="82" charset="0"/>
              </a:rPr>
              <a:t>ingratidão</a:t>
            </a:r>
            <a:r>
              <a:rPr lang="es-ES_tradnl"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 </a:t>
            </a:r>
            <a:endPar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495697"/>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50"/>
                                        <p:tgtEl>
                                          <p:spTgt spid="6">
                                            <p:txEl>
                                              <p:pRg st="0" end="0"/>
                                            </p:txEl>
                                          </p:spTgt>
                                        </p:tgtEl>
                                      </p:cBhvr>
                                    </p:animEffect>
                                  </p:childTnLst>
                                </p:cTn>
                              </p:par>
                            </p:childTnLst>
                          </p:cTn>
                        </p:par>
                        <p:par>
                          <p:cTn id="8" fill="hold">
                            <p:stCondLst>
                              <p:cond delay="16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Mis Docs\_Multimedia IMS\Curso Biblico PPS\Tema 15\tema 15 multi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40643" y="293747"/>
            <a:ext cx="2406428"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Lucas 19:10</a:t>
            </a:r>
          </a:p>
        </p:txBody>
      </p:sp>
      <p:sp>
        <p:nvSpPr>
          <p:cNvPr id="4" name="Rectangle 3"/>
          <p:cNvSpPr>
            <a:spLocks noChangeArrowheads="1"/>
          </p:cNvSpPr>
          <p:nvPr/>
        </p:nvSpPr>
        <p:spPr bwMode="auto">
          <a:xfrm>
            <a:off x="107504" y="1052736"/>
            <a:ext cx="7200800" cy="34203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“Porque o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veio</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buscar e salvar o que se </a:t>
            </a:r>
            <a:r>
              <a:rPr lang="es-ES" sz="3600" b="1" i="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havia</a:t>
            </a:r>
            <a:r>
              <a:rPr lang="es-ES"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perdido.”</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647449"/>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3"/>
  <p:tag name="MMPROD_UIDATA" val="&lt;database version=&quot;10.0&quot;&gt;&lt;object type=&quot;1&quot; unique_id=&quot;10001&quot;&gt;&lt;object type=&quot;2&quot; unique_id=&quot;14888&quot;&gt;&lt;object type=&quot;3&quot; unique_id=&quot;14890&quot;&gt;&lt;property id=&quot;20148&quot; value=&quot;5&quot;/&gt;&lt;property id=&quot;20300&quot; value=&quot;Diapositiva 2&quot;/&gt;&lt;property id=&quot;20307&quot; value=&quot;316&quot;/&gt;&lt;/object&gt;&lt;object type=&quot;3&quot; unique_id=&quot;14891&quot;&gt;&lt;property id=&quot;20148&quot; value=&quot;5&quot;/&gt;&lt;property id=&quot;20300&quot; value=&quot;Diapositiva 3&quot;/&gt;&lt;property id=&quot;20307&quot; value=&quot;319&quot;/&gt;&lt;/object&gt;&lt;object type=&quot;3&quot; unique_id=&quot;14892&quot;&gt;&lt;property id=&quot;20148&quot; value=&quot;5&quot;/&gt;&lt;property id=&quot;20300&quot; value=&quot;Diapositiva 4&quot;/&gt;&lt;property id=&quot;20307&quot; value=&quot;515&quot;/&gt;&lt;/object&gt;&lt;object type=&quot;3&quot; unique_id=&quot;14893&quot;&gt;&lt;property id=&quot;20148&quot; value=&quot;5&quot;/&gt;&lt;property id=&quot;20300&quot; value=&quot;Diapositiva 5&quot;/&gt;&lt;property id=&quot;20307&quot; value=&quot;516&quot;/&gt;&lt;/object&gt;&lt;object type=&quot;3&quot; unique_id=&quot;14894&quot;&gt;&lt;property id=&quot;20148&quot; value=&quot;5&quot;/&gt;&lt;property id=&quot;20300&quot; value=&quot;Diapositiva 6&quot;/&gt;&lt;property id=&quot;20307&quot; value=&quot;517&quot;/&gt;&lt;/object&gt;&lt;object type=&quot;3&quot; unique_id=&quot;14895&quot;&gt;&lt;property id=&quot;20148&quot; value=&quot;5&quot;/&gt;&lt;property id=&quot;20300&quot; value=&quot;Diapositiva 7&quot;/&gt;&lt;property id=&quot;20307&quot; value=&quot;518&quot;/&gt;&lt;/object&gt;&lt;object type=&quot;3&quot; unique_id=&quot;14896&quot;&gt;&lt;property id=&quot;20148&quot; value=&quot;5&quot;/&gt;&lt;property id=&quot;20300&quot; value=&quot;Diapositiva 8&quot;/&gt;&lt;property id=&quot;20307&quot; value=&quot;519&quot;/&gt;&lt;/object&gt;&lt;object type=&quot;3&quot; unique_id=&quot;14897&quot;&gt;&lt;property id=&quot;20148&quot; value=&quot;5&quot;/&gt;&lt;property id=&quot;20300&quot; value=&quot;Diapositiva 9&quot;/&gt;&lt;property id=&quot;20307&quot; value=&quot;520&quot;/&gt;&lt;/object&gt;&lt;object type=&quot;3&quot; unique_id=&quot;14898&quot;&gt;&lt;property id=&quot;20148&quot; value=&quot;5&quot;/&gt;&lt;property id=&quot;20300&quot; value=&quot;Diapositiva 10&quot;/&gt;&lt;property id=&quot;20307&quot; value=&quot;524&quot;/&gt;&lt;/object&gt;&lt;object type=&quot;3&quot; unique_id=&quot;14899&quot;&gt;&lt;property id=&quot;20148&quot; value=&quot;5&quot;/&gt;&lt;property id=&quot;20300&quot; value=&quot;Diapositiva 11&quot;/&gt;&lt;property id=&quot;20307&quot; value=&quot;521&quot;/&gt;&lt;/object&gt;&lt;object type=&quot;3&quot; unique_id=&quot;14900&quot;&gt;&lt;property id=&quot;20148&quot; value=&quot;5&quot;/&gt;&lt;property id=&quot;20300&quot; value=&quot;Diapositiva 12&quot;/&gt;&lt;property id=&quot;20307&quot; value=&quot;522&quot;/&gt;&lt;/object&gt;&lt;object type=&quot;3&quot; unique_id=&quot;14901&quot;&gt;&lt;property id=&quot;20148&quot; value=&quot;5&quot;/&gt;&lt;property id=&quot;20300&quot; value=&quot;Diapositiva 13&quot;/&gt;&lt;property id=&quot;20307&quot; value=&quot;523&quot;/&gt;&lt;/object&gt;&lt;object type=&quot;3&quot; unique_id=&quot;14902&quot;&gt;&lt;property id=&quot;20148&quot; value=&quot;5&quot;/&gt;&lt;property id=&quot;20300&quot; value=&quot;Diapositiva 14&quot;/&gt;&lt;property id=&quot;20307&quot; value=&quot;525&quot;/&gt;&lt;/object&gt;&lt;object type=&quot;3&quot; unique_id=&quot;14903&quot;&gt;&lt;property id=&quot;20148&quot; value=&quot;5&quot;/&gt;&lt;property id=&quot;20300&quot; value=&quot;Diapositiva 15&quot;/&gt;&lt;property id=&quot;20307&quot; value=&quot;526&quot;/&gt;&lt;/object&gt;&lt;object type=&quot;3&quot; unique_id=&quot;14904&quot;&gt;&lt;property id=&quot;20148&quot; value=&quot;5&quot;/&gt;&lt;property id=&quot;20300&quot; value=&quot;Diapositiva 16&quot;/&gt;&lt;property id=&quot;20307&quot; value=&quot;528&quot;/&gt;&lt;/object&gt;&lt;object type=&quot;3&quot; unique_id=&quot;14905&quot;&gt;&lt;property id=&quot;20148&quot; value=&quot;5&quot;/&gt;&lt;property id=&quot;20300&quot; value=&quot;Diapositiva 17&quot;/&gt;&lt;property id=&quot;20307&quot; value=&quot;529&quot;/&gt;&lt;/object&gt;&lt;object type=&quot;3&quot; unique_id=&quot;14906&quot;&gt;&lt;property id=&quot;20148&quot; value=&quot;5&quot;/&gt;&lt;property id=&quot;20300&quot; value=&quot;Diapositiva 18&quot;/&gt;&lt;property id=&quot;20307&quot; value=&quot;527&quot;/&gt;&lt;/object&gt;&lt;object type=&quot;3&quot; unique_id=&quot;14907&quot;&gt;&lt;property id=&quot;20148&quot; value=&quot;5&quot;/&gt;&lt;property id=&quot;20300&quot; value=&quot;Diapositiva 19&quot;/&gt;&lt;property id=&quot;20307&quot; value=&quot;532&quot;/&gt;&lt;/object&gt;&lt;object type=&quot;3&quot; unique_id=&quot;14908&quot;&gt;&lt;property id=&quot;20148&quot; value=&quot;5&quot;/&gt;&lt;property id=&quot;20300&quot; value=&quot;Diapositiva 20&quot;/&gt;&lt;property id=&quot;20307&quot; value=&quot;533&quot;/&gt;&lt;/object&gt;&lt;object type=&quot;3&quot; unique_id=&quot;14909&quot;&gt;&lt;property id=&quot;20148&quot; value=&quot;5&quot;/&gt;&lt;property id=&quot;20300&quot; value=&quot;Diapositiva 21&quot;/&gt;&lt;property id=&quot;20307&quot; value=&quot;530&quot;/&gt;&lt;/object&gt;&lt;object type=&quot;3&quot; unique_id=&quot;14910&quot;&gt;&lt;property id=&quot;20148&quot; value=&quot;5&quot;/&gt;&lt;property id=&quot;20300&quot; value=&quot;Diapositiva 22&quot;/&gt;&lt;property id=&quot;20307&quot; value=&quot;531&quot;/&gt;&lt;/object&gt;&lt;object type=&quot;3&quot; unique_id=&quot;14911&quot;&gt;&lt;property id=&quot;20148&quot; value=&quot;5&quot;/&gt;&lt;property id=&quot;20300&quot; value=&quot;Diapositiva 23&quot;/&gt;&lt;property id=&quot;20307&quot; value=&quot;535&quot;/&gt;&lt;/object&gt;&lt;object type=&quot;3&quot; unique_id=&quot;14912&quot;&gt;&lt;property id=&quot;20148&quot; value=&quot;5&quot;/&gt;&lt;property id=&quot;20300&quot; value=&quot;Diapositiva 24&quot;/&gt;&lt;property id=&quot;20307&quot; value=&quot;538&quot;/&gt;&lt;/object&gt;&lt;object type=&quot;3&quot; unique_id=&quot;14913&quot;&gt;&lt;property id=&quot;20148&quot; value=&quot;5&quot;/&gt;&lt;property id=&quot;20300&quot; value=&quot;Diapositiva 25&quot;/&gt;&lt;property id=&quot;20307&quot; value=&quot;534&quot;/&gt;&lt;/object&gt;&lt;object type=&quot;3&quot; unique_id=&quot;14914&quot;&gt;&lt;property id=&quot;20148&quot; value=&quot;5&quot;/&gt;&lt;property id=&quot;20300&quot; value=&quot;Diapositiva 26&quot;/&gt;&lt;property id=&quot;20307&quot; value=&quot;536&quot;/&gt;&lt;/object&gt;&lt;object type=&quot;3&quot; unique_id=&quot;14915&quot;&gt;&lt;property id=&quot;20148&quot; value=&quot;5&quot;/&gt;&lt;property id=&quot;20300&quot; value=&quot;Diapositiva 27&quot;/&gt;&lt;property id=&quot;20307&quot; value=&quot;537&quot;/&gt;&lt;/object&gt;&lt;object type=&quot;3&quot; unique_id=&quot;14916&quot;&gt;&lt;property id=&quot;20148&quot; value=&quot;5&quot;/&gt;&lt;property id=&quot;20300&quot; value=&quot;Diapositiva 28&quot;/&gt;&lt;property id=&quot;20307&quot; value=&quot;542&quot;/&gt;&lt;/object&gt;&lt;object type=&quot;3&quot; unique_id=&quot;14917&quot;&gt;&lt;property id=&quot;20148&quot; value=&quot;5&quot;/&gt;&lt;property id=&quot;20300&quot; value=&quot;Diapositiva 29&quot;/&gt;&lt;property id=&quot;20307&quot; value=&quot;543&quot;/&gt;&lt;/object&gt;&lt;object type=&quot;3&quot; unique_id=&quot;14918&quot;&gt;&lt;property id=&quot;20148&quot; value=&quot;5&quot;/&gt;&lt;property id=&quot;20300&quot; value=&quot;Diapositiva 30&quot;/&gt;&lt;property id=&quot;20307&quot; value=&quot;539&quot;/&gt;&lt;/object&gt;&lt;object type=&quot;3&quot; unique_id=&quot;14919&quot;&gt;&lt;property id=&quot;20148&quot; value=&quot;5&quot;/&gt;&lt;property id=&quot;20300&quot; value=&quot;Diapositiva 31&quot;/&gt;&lt;property id=&quot;20307&quot; value=&quot;544&quot;/&gt;&lt;/object&gt;&lt;object type=&quot;3&quot; unique_id=&quot;14920&quot;&gt;&lt;property id=&quot;20148&quot; value=&quot;5&quot;/&gt;&lt;property id=&quot;20300&quot; value=&quot;Diapositiva 32&quot;/&gt;&lt;property id=&quot;20307&quot; value=&quot;540&quot;/&gt;&lt;/object&gt;&lt;object type=&quot;3&quot; unique_id=&quot;14921&quot;&gt;&lt;property id=&quot;20148&quot; value=&quot;5&quot;/&gt;&lt;property id=&quot;20300&quot; value=&quot;Diapositiva 33&quot;/&gt;&lt;property id=&quot;20307&quot; value=&quot;541&quot;/&gt;&lt;/object&gt;&lt;object type=&quot;3&quot; unique_id=&quot;14922&quot;&gt;&lt;property id=&quot;20148&quot; value=&quot;5&quot;/&gt;&lt;property id=&quot;20300&quot; value=&quot;Diapositiva 34&quot;/&gt;&lt;property id=&quot;20307&quot; value=&quot;547&quot;/&gt;&lt;/object&gt;&lt;object type=&quot;3&quot; unique_id=&quot;14923&quot;&gt;&lt;property id=&quot;20148&quot; value=&quot;5&quot;/&gt;&lt;property id=&quot;20300&quot; value=&quot;Diapositiva 35&quot;/&gt;&lt;property id=&quot;20307&quot; value=&quot;548&quot;/&gt;&lt;/object&gt;&lt;object type=&quot;3&quot; unique_id=&quot;14924&quot;&gt;&lt;property id=&quot;20148&quot; value=&quot;5&quot;/&gt;&lt;property id=&quot;20300&quot; value=&quot;Diapositiva 36&quot;/&gt;&lt;property id=&quot;20307&quot; value=&quot;545&quot;/&gt;&lt;/object&gt;&lt;object type=&quot;3&quot; unique_id=&quot;14925&quot;&gt;&lt;property id=&quot;20148&quot; value=&quot;5&quot;/&gt;&lt;property id=&quot;20300&quot; value=&quot;Diapositiva 37&quot;/&gt;&lt;property id=&quot;20307&quot; value=&quot;549&quot;/&gt;&lt;/object&gt;&lt;object type=&quot;3&quot; unique_id=&quot;14926&quot;&gt;&lt;property id=&quot;20148&quot; value=&quot;5&quot;/&gt;&lt;property id=&quot;20300&quot; value=&quot;Diapositiva 38&quot;/&gt;&lt;property id=&quot;20307&quot; value=&quot;550&quot;/&gt;&lt;/object&gt;&lt;object type=&quot;3&quot; unique_id=&quot;14927&quot;&gt;&lt;property id=&quot;20148&quot; value=&quot;5&quot;/&gt;&lt;property id=&quot;20300&quot; value=&quot;Diapositiva 39&quot;/&gt;&lt;property id=&quot;20307&quot; value=&quot;552&quot;/&gt;&lt;/object&gt;&lt;object type=&quot;3&quot; unique_id=&quot;14928&quot;&gt;&lt;property id=&quot;20148&quot; value=&quot;5&quot;/&gt;&lt;property id=&quot;20300&quot; value=&quot;Diapositiva 40&quot;/&gt;&lt;property id=&quot;20307&quot; value=&quot;553&quot;/&gt;&lt;/object&gt;&lt;object type=&quot;3&quot; unique_id=&quot;14929&quot;&gt;&lt;property id=&quot;20148&quot; value=&quot;5&quot;/&gt;&lt;property id=&quot;20300&quot; value=&quot;Diapositiva 41&quot;/&gt;&lt;property id=&quot;20307&quot; value=&quot;554&quot;/&gt;&lt;/object&gt;&lt;object type=&quot;3&quot; unique_id=&quot;14930&quot;&gt;&lt;property id=&quot;20148&quot; value=&quot;5&quot;/&gt;&lt;property id=&quot;20300&quot; value=&quot;Diapositiva 42&quot;/&gt;&lt;property id=&quot;20307&quot; value=&quot;555&quot;/&gt;&lt;/object&gt;&lt;object type=&quot;3&quot; unique_id=&quot;14931&quot;&gt;&lt;property id=&quot;20148&quot; value=&quot;5&quot;/&gt;&lt;property id=&quot;20300&quot; value=&quot;Diapositiva 43&quot;/&gt;&lt;property id=&quot;20307&quot; value=&quot;546&quot;/&gt;&lt;/object&gt;&lt;object type=&quot;3&quot; unique_id=&quot;14932&quot;&gt;&lt;property id=&quot;20148&quot; value=&quot;5&quot;/&gt;&lt;property id=&quot;20300&quot; value=&quot;Diapositiva 44&quot;/&gt;&lt;property id=&quot;20307&quot; value=&quot;556&quot;/&gt;&lt;/object&gt;&lt;object type=&quot;3&quot; unique_id=&quot;14933&quot;&gt;&lt;property id=&quot;20148&quot; value=&quot;5&quot;/&gt;&lt;property id=&quot;20300&quot; value=&quot;Diapositiva 45&quot;/&gt;&lt;property id=&quot;20307&quot; value=&quot;551&quot;/&gt;&lt;/object&gt;&lt;object type=&quot;3&quot; unique_id=&quot;14934&quot;&gt;&lt;property id=&quot;20148&quot; value=&quot;5&quot;/&gt;&lt;property id=&quot;20300&quot; value=&quot;Diapositiva 46&quot;/&gt;&lt;property id=&quot;20307&quot; value=&quot;558&quot;/&gt;&lt;/object&gt;&lt;object type=&quot;3&quot; unique_id=&quot;14935&quot;&gt;&lt;property id=&quot;20148&quot; value=&quot;5&quot;/&gt;&lt;property id=&quot;20300&quot; value=&quot;Diapositiva 47&quot;/&gt;&lt;property id=&quot;20307&quot; value=&quot;559&quot;/&gt;&lt;/object&gt;&lt;object type=&quot;3&quot; unique_id=&quot;14936&quot;&gt;&lt;property id=&quot;20148&quot; value=&quot;5&quot;/&gt;&lt;property id=&quot;20300&quot; value=&quot;Diapositiva 48&quot;/&gt;&lt;property id=&quot;20307&quot; value=&quot;561&quot;/&gt;&lt;/object&gt;&lt;object type=&quot;3&quot; unique_id=&quot;14937&quot;&gt;&lt;property id=&quot;20148&quot; value=&quot;5&quot;/&gt;&lt;property id=&quot;20300&quot; value=&quot;Diapositiva 49&quot;/&gt;&lt;property id=&quot;20307&quot; value=&quot;560&quot;/&gt;&lt;/object&gt;&lt;object type=&quot;3&quot; unique_id=&quot;14938&quot;&gt;&lt;property id=&quot;20148&quot; value=&quot;5&quot;/&gt;&lt;property id=&quot;20300&quot; value=&quot;Diapositiva 50&quot;/&gt;&lt;property id=&quot;20307&quot; value=&quot;497&quot;/&gt;&lt;/object&gt;&lt;object type=&quot;3&quot; unique_id=&quot;14939&quot;&gt;&lt;property id=&quot;20148&quot; value=&quot;5&quot;/&gt;&lt;property id=&quot;20300&quot; value=&quot;Diapositiva 51&quot;/&gt;&lt;property id=&quot;20307&quot; value=&quot;318&quot;/&gt;&lt;/object&gt;&lt;object type=&quot;3&quot; unique_id=&quot;14940&quot;&gt;&lt;property id=&quot;20148&quot; value=&quot;5&quot;/&gt;&lt;property id=&quot;20300&quot; value=&quot;Diapositiva 52&quot;/&gt;&lt;property id=&quot;20307&quot; value=&quot;408&quot;/&gt;&lt;/object&gt;&lt;object type=&quot;3&quot; unique_id=&quot;15103&quot;&gt;&lt;property id=&quot;20148&quot; value=&quot;5&quot;/&gt;&lt;property id=&quot;20300&quot; value=&quot;Diapositiva 1&quot;/&gt;&lt;property id=&quot;20307&quot; value=&quot;562&quot;/&gt;&lt;/object&gt;&lt;/object&gt;&lt;object type=&quot;8&quot; unique_id=&quot;14994&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18050</TotalTime>
  <Words>4449</Words>
  <Application>Microsoft Office PowerPoint</Application>
  <PresentationFormat>Presentación en pantalla (4:3)</PresentationFormat>
  <Paragraphs>318</Paragraphs>
  <Slides>49</Slides>
  <Notes>49</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49</vt:i4>
      </vt:variant>
    </vt:vector>
  </HeadingPairs>
  <TitlesOfParts>
    <vt:vector size="64" baseType="lpstr">
      <vt:lpstr>Swis721 Blk BT</vt:lpstr>
      <vt:lpstr>Brushstroke Plain</vt:lpstr>
      <vt:lpstr>UnivrstyRoman Bd BT</vt:lpstr>
      <vt:lpstr>Trajan</vt:lpstr>
      <vt:lpstr>Impact</vt:lpstr>
      <vt:lpstr>Trajan Pro</vt:lpstr>
      <vt:lpstr>Arial</vt:lpstr>
      <vt:lpstr>Love</vt:lpstr>
      <vt:lpstr>PassionsConflictROB</vt:lpstr>
      <vt:lpstr>Myriad Pro</vt:lpstr>
      <vt:lpstr>Script MT Bold</vt:lpstr>
      <vt:lpstr>Humnst777 Blk BT</vt:lpstr>
      <vt:lpstr>Calibri</vt:lpstr>
      <vt:lpstr>Humnst777 BlkCn BT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633</cp:revision>
  <dcterms:created xsi:type="dcterms:W3CDTF">2013-10-02T01:22:09Z</dcterms:created>
  <dcterms:modified xsi:type="dcterms:W3CDTF">2022-01-20T13:49:45Z</dcterms:modified>
</cp:coreProperties>
</file>