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564" r:id="rId2"/>
    <p:sldId id="316" r:id="rId3"/>
    <p:sldId id="319" r:id="rId4"/>
    <p:sldId id="515" r:id="rId5"/>
    <p:sldId id="516" r:id="rId6"/>
    <p:sldId id="517" r:id="rId7"/>
    <p:sldId id="518" r:id="rId8"/>
    <p:sldId id="519" r:id="rId9"/>
    <p:sldId id="520" r:id="rId10"/>
    <p:sldId id="524" r:id="rId11"/>
    <p:sldId id="521" r:id="rId12"/>
    <p:sldId id="522" r:id="rId13"/>
    <p:sldId id="523" r:id="rId14"/>
    <p:sldId id="525" r:id="rId15"/>
    <p:sldId id="526" r:id="rId16"/>
    <p:sldId id="528" r:id="rId17"/>
    <p:sldId id="529" r:id="rId18"/>
    <p:sldId id="527" r:id="rId19"/>
    <p:sldId id="532" r:id="rId20"/>
    <p:sldId id="533" r:id="rId21"/>
    <p:sldId id="530" r:id="rId22"/>
    <p:sldId id="531" r:id="rId23"/>
    <p:sldId id="535" r:id="rId24"/>
    <p:sldId id="538" r:id="rId25"/>
    <p:sldId id="534" r:id="rId26"/>
    <p:sldId id="536" r:id="rId27"/>
    <p:sldId id="537" r:id="rId28"/>
    <p:sldId id="542" r:id="rId29"/>
    <p:sldId id="543" r:id="rId30"/>
    <p:sldId id="539" r:id="rId31"/>
    <p:sldId id="544" r:id="rId32"/>
    <p:sldId id="540" r:id="rId33"/>
    <p:sldId id="541" r:id="rId34"/>
    <p:sldId id="547" r:id="rId35"/>
    <p:sldId id="548" r:id="rId36"/>
    <p:sldId id="545" r:id="rId37"/>
    <p:sldId id="549" r:id="rId38"/>
    <p:sldId id="550" r:id="rId39"/>
    <p:sldId id="552" r:id="rId40"/>
    <p:sldId id="553" r:id="rId41"/>
    <p:sldId id="554" r:id="rId42"/>
    <p:sldId id="555" r:id="rId43"/>
    <p:sldId id="546" r:id="rId44"/>
    <p:sldId id="556" r:id="rId45"/>
    <p:sldId id="551" r:id="rId46"/>
    <p:sldId id="558" r:id="rId47"/>
    <p:sldId id="559" r:id="rId48"/>
    <p:sldId id="561" r:id="rId49"/>
    <p:sldId id="560" r:id="rId50"/>
    <p:sldId id="497" r:id="rId51"/>
    <p:sldId id="318" r:id="rId52"/>
    <p:sldId id="563" r:id="rId53"/>
  </p:sldIdLst>
  <p:sldSz cx="9144000" cy="6858000" type="screen4x3"/>
  <p:notesSz cx="6858000" cy="9144000"/>
  <p:embeddedFontLst>
    <p:embeddedFont>
      <p:font typeface="Script MT Bold" panose="020B0604020202020204" charset="0"/>
      <p:bold r:id="rId55"/>
    </p:embeddedFont>
    <p:embeddedFont>
      <p:font typeface="Calibri" panose="020F0502020204030204" pitchFamily="34" charset="0"/>
      <p:regular r:id="rId56"/>
      <p:bold r:id="rId57"/>
      <p:italic r:id="rId58"/>
      <p:boldItalic r:id="rId59"/>
    </p:embeddedFont>
    <p:embeddedFont>
      <p:font typeface="Minion Pro Cond" panose="02040706060306020203" pitchFamily="18" charset="0"/>
      <p:bold r:id="rId60"/>
      <p:boldItalic r:id="rId61"/>
    </p:embeddedFont>
    <p:embeddedFont>
      <p:font typeface="Consolas" panose="020B0609020204030204" pitchFamily="49" charset="0"/>
      <p:regular r:id="rId62"/>
      <p:bold r:id="rId63"/>
      <p:italic r:id="rId64"/>
      <p:boldItalic r:id="rId65"/>
    </p:embeddedFont>
    <p:embeddedFont>
      <p:font typeface="Trajan Pro" panose="02020502050506020301" pitchFamily="18" charset="0"/>
      <p:regular r:id="rId66"/>
      <p:bold r:id="rId67"/>
    </p:embeddedFont>
    <p:embeddedFont>
      <p:font typeface="Impact" panose="020B0806030902050204" pitchFamily="34" charset="0"/>
      <p:regular r:id="rId68"/>
    </p:embeddedFont>
    <p:embeddedFont>
      <p:font typeface="Humnst777 BlkCn BT" panose="020B0803030504020204" pitchFamily="34" charset="0"/>
      <p:regular r:id="rId69"/>
    </p:embeddedFont>
    <p:embeddedFont>
      <p:font typeface="Love" panose="020B0604020202020204"/>
      <p:regular r:id="rId70"/>
    </p:embeddedFont>
    <p:embeddedFont>
      <p:font typeface="UnivrstyRoman Bd BT" panose="04030605060702020802"/>
      <p:regular r:id="rId71"/>
    </p:embeddedFont>
    <p:embeddedFont>
      <p:font typeface="Myriad Pro" panose="020B0503030403020204" pitchFamily="34" charset="0"/>
      <p:regular r:id="rId72"/>
      <p:bold r:id="rId73"/>
      <p:italic r:id="rId74"/>
      <p:boldItalic r:id="rId75"/>
    </p:embeddedFont>
    <p:embeddedFont>
      <p:font typeface="Swis721 LtEx BT" panose="020B0505020202020204" pitchFamily="34" charset="0"/>
      <p:regular r:id="rId76"/>
    </p:embeddedFont>
    <p:embeddedFont>
      <p:font typeface="Verdana" panose="020B0604030504040204" pitchFamily="34" charset="0"/>
      <p:regular r:id="rId77"/>
      <p:bold r:id="rId78"/>
      <p:italic r:id="rId79"/>
      <p:boldItalic r:id="rId80"/>
    </p:embeddedFont>
    <p:embeddedFont>
      <p:font typeface="PassionsConflictROB" panose="020B0604020202020204"/>
      <p:regular r:id="rId81"/>
    </p:embeddedFont>
    <p:embeddedFont>
      <p:font typeface="Brushstroke Plain" panose="020B0604020202020204"/>
      <p:regular r:id="rId82"/>
    </p:embeddedFont>
    <p:embeddedFont>
      <p:font typeface="Vijaya" panose="020B0604020202020204" charset="0"/>
      <p:regular r:id="rId83"/>
      <p:bold r:id="rId84"/>
    </p:embeddedFont>
    <p:embeddedFont>
      <p:font typeface="Humnst777 Blk BT" panose="020B0803030504030204" pitchFamily="34" charset="0"/>
      <p:regular r:id="rId85"/>
    </p:embeddedFont>
    <p:embeddedFont>
      <p:font typeface="Adobe Gothic Std B" panose="020B0800000000000000" pitchFamily="34" charset="-128"/>
      <p:bold r:id="rId86"/>
    </p:embeddedFont>
    <p:embeddedFont>
      <p:font typeface="Trajan" panose="02020800000000000000" pitchFamily="18" charset="0"/>
      <p:bold r:id="rId87"/>
    </p:embeddedFont>
  </p:embeddedFontLst>
  <p:custDataLst>
    <p:tags r:id="rId88"/>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015"/>
    <a:srgbClr val="003300"/>
    <a:srgbClr val="00CC00"/>
    <a:srgbClr val="44281C"/>
    <a:srgbClr val="452B17"/>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1" autoAdjust="0"/>
    <p:restoredTop sz="68444" autoAdjust="0"/>
  </p:normalViewPr>
  <p:slideViewPr>
    <p:cSldViewPr>
      <p:cViewPr varScale="1">
        <p:scale>
          <a:sx n="50" d="100"/>
          <a:sy n="50" d="100"/>
        </p:scale>
        <p:origin x="1818" y="42"/>
      </p:cViewPr>
      <p:guideLst>
        <p:guide orient="horz" pos="2160"/>
        <p:guide pos="2880"/>
      </p:guideLst>
    </p:cSldViewPr>
  </p:slideViewPr>
  <p:notesTextViewPr>
    <p:cViewPr>
      <p:scale>
        <a:sx n="100" d="100"/>
        <a:sy n="100" d="100"/>
      </p:scale>
      <p:origin x="0" y="-24"/>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font" Target="fonts/font3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font" Target="fonts/font29.fntdata"/><Relationship Id="rId88" Type="http://schemas.openxmlformats.org/officeDocument/2006/relationships/tags" Target="tags/tag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font" Target="fonts/font3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font" Target="fonts/font17.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2.fntdata"/><Relationship Id="rId87" Type="http://schemas.openxmlformats.org/officeDocument/2006/relationships/font" Target="fonts/font33.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28/06/2019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2. </a:t>
            </a:r>
            <a:r>
              <a:rPr lang="fr-FR" sz="1200" b="1" kern="1200" dirty="0" smtClean="0">
                <a:solidFill>
                  <a:schemeClr val="tx1"/>
                </a:solidFill>
                <a:effectLst/>
                <a:latin typeface="+mn-lt"/>
                <a:ea typeface="+mn-ea"/>
                <a:cs typeface="+mn-cs"/>
              </a:rPr>
              <a:t>Quel est le plus grand exemple de l’amour de Dieu pour les hommes ?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3971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Jean 4 : 9-11</a:t>
            </a:r>
          </a:p>
          <a:p>
            <a:r>
              <a:rPr lang="fr-FR" sz="1200" b="0" i="0" kern="1200" dirty="0" smtClean="0">
                <a:solidFill>
                  <a:schemeClr val="tx1"/>
                </a:solidFill>
                <a:effectLst/>
                <a:latin typeface="+mn-lt"/>
                <a:ea typeface="+mn-ea"/>
                <a:cs typeface="+mn-cs"/>
              </a:rPr>
              <a:t>« L'amour de Dieu a été manifesté envers nous en ce que Dieu a envoyé son Fils unique dans le monde, afin que nous vivions par lui.</a:t>
            </a:r>
          </a:p>
          <a:p>
            <a:r>
              <a:rPr lang="fr-FR" sz="1200" b="0" i="0" kern="1200" dirty="0" smtClean="0">
                <a:solidFill>
                  <a:schemeClr val="tx1"/>
                </a:solidFill>
                <a:effectLst/>
                <a:latin typeface="+mn-lt"/>
                <a:ea typeface="+mn-ea"/>
                <a:cs typeface="+mn-cs"/>
              </a:rPr>
              <a:t>Et cet amour consiste, non point en ce que nous avons aimé Dieu, mais en ce qu'il nous a aimés et a envoyé son Fils comme victime expiatoire pour nos péchés.</a:t>
            </a:r>
          </a:p>
          <a:p>
            <a:r>
              <a:rPr lang="fr-FR" sz="1200" b="0" i="0" kern="1200" dirty="0" smtClean="0">
                <a:solidFill>
                  <a:schemeClr val="tx1"/>
                </a:solidFill>
                <a:effectLst/>
                <a:latin typeface="+mn-lt"/>
                <a:ea typeface="+mn-ea"/>
                <a:cs typeface="+mn-cs"/>
              </a:rPr>
              <a:t>Bien-aimés, si Dieu nous a ainsi aimés, nous devons aussi nous aimer les uns les autres.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888509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3- </a:t>
            </a:r>
            <a:r>
              <a:rPr lang="fr-FR" sz="1200" b="1" kern="1200" dirty="0" smtClean="0">
                <a:solidFill>
                  <a:schemeClr val="tx1"/>
                </a:solidFill>
                <a:effectLst/>
                <a:latin typeface="+mn-lt"/>
                <a:ea typeface="+mn-ea"/>
                <a:cs typeface="+mn-cs"/>
              </a:rPr>
              <a:t>Comment pouvons-nous être les amis de Jésus et lui montrer notre amour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3000525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Nous ne pouvons pas acheter le ciel avec nos bonnes œuvres. Le salut est un don de Dieu. (Galates 2 : 16). Malgré cela, l’obéissance est l’œuvre de Dieu « en l’homme » à travers l’œuvre du Saint-Esprit.</a:t>
            </a:r>
            <a:endParaRPr lang="es-AR" sz="1200" kern="1200" dirty="0" smtClean="0">
              <a:solidFill>
                <a:schemeClr val="tx1"/>
              </a:solidFill>
              <a:effectLst/>
              <a:latin typeface="+mn-lt"/>
              <a:ea typeface="+mn-ea"/>
              <a:cs typeface="+mn-cs"/>
            </a:endParaRPr>
          </a:p>
          <a:p>
            <a:r>
              <a:rPr lang="es-ES_tradnl" sz="1200" b="1" kern="1200" dirty="0" smtClean="0">
                <a:solidFill>
                  <a:schemeClr val="tx1"/>
                </a:solidFill>
                <a:effectLst/>
                <a:latin typeface="+mn-lt"/>
                <a:ea typeface="+mn-ea"/>
                <a:cs typeface="+mn-cs"/>
              </a:rPr>
              <a:t>Jean 15 : 14, 10</a:t>
            </a:r>
          </a:p>
          <a:p>
            <a:r>
              <a:rPr lang="fr-FR" sz="1200" b="0" i="0" kern="1200" dirty="0" smtClean="0">
                <a:solidFill>
                  <a:schemeClr val="tx1"/>
                </a:solidFill>
                <a:effectLst/>
                <a:latin typeface="+mn-lt"/>
                <a:ea typeface="+mn-ea"/>
                <a:cs typeface="+mn-cs"/>
              </a:rPr>
              <a:t>« Vous êtes mes amis, si vous faites ce que je vous commande. »</a:t>
            </a:r>
          </a:p>
          <a:p>
            <a:r>
              <a:rPr lang="fr-FR" sz="1200" b="0" i="0" kern="1200" dirty="0" smtClean="0">
                <a:solidFill>
                  <a:schemeClr val="tx1"/>
                </a:solidFill>
                <a:effectLst/>
                <a:latin typeface="+mn-lt"/>
                <a:ea typeface="+mn-ea"/>
                <a:cs typeface="+mn-cs"/>
              </a:rPr>
              <a:t>« Si vous gardez mes commandements, vous demeurerez dans mon amour, de même que j'ai gardé les commandements de mon Père, et que je demeure dans son amour. »</a:t>
            </a:r>
          </a:p>
          <a:p>
            <a:r>
              <a:rPr lang="es-ES_tradnl" sz="1200" b="1" kern="1200" dirty="0" smtClean="0">
                <a:solidFill>
                  <a:schemeClr val="tx1"/>
                </a:solidFill>
                <a:effectLst/>
                <a:latin typeface="+mn-lt"/>
                <a:ea typeface="+mn-ea"/>
                <a:cs typeface="+mn-cs"/>
              </a:rPr>
              <a:t>Jean 14 : 15</a:t>
            </a:r>
          </a:p>
          <a:p>
            <a:r>
              <a:rPr lang="fr-FR" sz="1200" b="0" i="0" kern="1200" dirty="0" smtClean="0">
                <a:solidFill>
                  <a:schemeClr val="tx1"/>
                </a:solidFill>
                <a:effectLst/>
                <a:latin typeface="+mn-lt"/>
                <a:ea typeface="+mn-ea"/>
                <a:cs typeface="+mn-cs"/>
              </a:rPr>
              <a:t>« Si vous m'aimez, gardez mes commandements.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4006731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4- </a:t>
            </a:r>
            <a:r>
              <a:rPr lang="fr-FR" sz="1200" b="1" kern="1200" dirty="0" smtClean="0">
                <a:solidFill>
                  <a:schemeClr val="tx1"/>
                </a:solidFill>
                <a:effectLst/>
                <a:latin typeface="+mn-lt"/>
                <a:ea typeface="+mn-ea"/>
                <a:cs typeface="+mn-cs"/>
              </a:rPr>
              <a:t>Si nous voulons suivre l’exemple de Jésus, que devons-nous faire pour recevoir le salut éternel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802351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Hébreux </a:t>
            </a:r>
            <a:r>
              <a:rPr lang="es-ES_tradnl" sz="1200" b="1" kern="1200" dirty="0" smtClean="0">
                <a:solidFill>
                  <a:schemeClr val="tx1"/>
                </a:solidFill>
                <a:effectLst/>
                <a:latin typeface="+mn-lt"/>
                <a:ea typeface="+mn-ea"/>
                <a:cs typeface="+mn-cs"/>
              </a:rPr>
              <a:t>5 : 8 - 9</a:t>
            </a:r>
          </a:p>
          <a:p>
            <a:r>
              <a:rPr lang="fr-FR" sz="1200" b="0" i="0" kern="1200" dirty="0" smtClean="0">
                <a:solidFill>
                  <a:schemeClr val="tx1"/>
                </a:solidFill>
                <a:effectLst/>
                <a:latin typeface="+mn-lt"/>
                <a:ea typeface="+mn-ea"/>
                <a:cs typeface="+mn-cs"/>
              </a:rPr>
              <a:t>« a appris, bien qu'il fût Fils, l'obéissance par les choses qu'il a souffertes,</a:t>
            </a:r>
          </a:p>
          <a:p>
            <a:r>
              <a:rPr lang="fr-FR" sz="1200" b="0" i="0" kern="1200" dirty="0" smtClean="0">
                <a:solidFill>
                  <a:schemeClr val="tx1"/>
                </a:solidFill>
                <a:effectLst/>
                <a:latin typeface="+mn-lt"/>
                <a:ea typeface="+mn-ea"/>
                <a:cs typeface="+mn-cs"/>
              </a:rPr>
              <a:t>et qui, après avoir été élevé à la perfection, est devenu pour tous ceux qui lui obéissent l'auteur d'un salut éternel.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652194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5- </a:t>
            </a:r>
            <a:r>
              <a:rPr lang="fr-FR" sz="1200" b="1" kern="1200" dirty="0" smtClean="0">
                <a:solidFill>
                  <a:schemeClr val="tx1"/>
                </a:solidFill>
                <a:effectLst/>
                <a:latin typeface="+mn-lt"/>
                <a:ea typeface="+mn-ea"/>
                <a:cs typeface="+mn-cs"/>
              </a:rPr>
              <a:t>Quelle est la nature des commandements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3866766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Matthieu </a:t>
            </a:r>
            <a:r>
              <a:rPr lang="es-ES_tradnl" sz="1200" b="1" kern="1200" dirty="0" smtClean="0">
                <a:solidFill>
                  <a:schemeClr val="tx1"/>
                </a:solidFill>
                <a:effectLst/>
                <a:latin typeface="+mn-lt"/>
                <a:ea typeface="+mn-ea"/>
                <a:cs typeface="+mn-cs"/>
              </a:rPr>
              <a:t>22 : 37 - 40</a:t>
            </a:r>
          </a:p>
          <a:p>
            <a:r>
              <a:rPr lang="fr-FR" sz="1200" b="0" i="0" kern="1200" dirty="0" smtClean="0">
                <a:solidFill>
                  <a:schemeClr val="tx1"/>
                </a:solidFill>
                <a:effectLst/>
                <a:latin typeface="+mn-lt"/>
                <a:ea typeface="+mn-ea"/>
                <a:cs typeface="+mn-cs"/>
              </a:rPr>
              <a:t>« Jésus lui répondit: Tu aimeras le Seigneur, ton Dieu, de tout ton </a:t>
            </a:r>
            <a:r>
              <a:rPr lang="fr-FR" sz="1200" b="0" i="0" kern="1200" dirty="0" err="1" smtClean="0">
                <a:solidFill>
                  <a:schemeClr val="tx1"/>
                </a:solidFill>
                <a:effectLst/>
                <a:latin typeface="+mn-lt"/>
                <a:ea typeface="+mn-ea"/>
                <a:cs typeface="+mn-cs"/>
              </a:rPr>
              <a:t>coeur</a:t>
            </a:r>
            <a:r>
              <a:rPr lang="fr-FR" sz="1200" b="0" i="0" kern="1200" dirty="0" smtClean="0">
                <a:solidFill>
                  <a:schemeClr val="tx1"/>
                </a:solidFill>
                <a:effectLst/>
                <a:latin typeface="+mn-lt"/>
                <a:ea typeface="+mn-ea"/>
                <a:cs typeface="+mn-cs"/>
              </a:rPr>
              <a:t>, de toute ton âme, et de toute ta pensée.</a:t>
            </a:r>
          </a:p>
          <a:p>
            <a:r>
              <a:rPr lang="fr-FR" sz="1200" b="0" i="0" kern="1200" dirty="0" smtClean="0">
                <a:solidFill>
                  <a:schemeClr val="tx1"/>
                </a:solidFill>
                <a:effectLst/>
                <a:latin typeface="+mn-lt"/>
                <a:ea typeface="+mn-ea"/>
                <a:cs typeface="+mn-cs"/>
              </a:rPr>
              <a:t>C'est le premier et le plus grand commandement.</a:t>
            </a:r>
          </a:p>
          <a:p>
            <a:r>
              <a:rPr lang="fr-FR" sz="1200" b="0" i="0" kern="1200" dirty="0" smtClean="0">
                <a:solidFill>
                  <a:schemeClr val="tx1"/>
                </a:solidFill>
                <a:effectLst/>
                <a:latin typeface="+mn-lt"/>
                <a:ea typeface="+mn-ea"/>
                <a:cs typeface="+mn-cs"/>
              </a:rPr>
              <a:t>Et voici le second, qui lui est semblable: Tu aimeras ton prochain comme toi-même.</a:t>
            </a:r>
          </a:p>
          <a:p>
            <a:r>
              <a:rPr lang="fr-FR" sz="1200" b="0" i="0" kern="1200" dirty="0" smtClean="0">
                <a:solidFill>
                  <a:schemeClr val="tx1"/>
                </a:solidFill>
                <a:effectLst/>
                <a:latin typeface="+mn-lt"/>
                <a:ea typeface="+mn-ea"/>
                <a:cs typeface="+mn-cs"/>
              </a:rPr>
              <a:t>De ces deux commandements dépendent toute la loi et les prophètes.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3138730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smtClean="0">
                <a:solidFill>
                  <a:schemeClr val="tx1"/>
                </a:solidFill>
                <a:effectLst/>
                <a:latin typeface="+mn-lt"/>
                <a:ea typeface="+mn-ea"/>
                <a:cs typeface="+mn-cs"/>
              </a:rPr>
              <a:t>Les </a:t>
            </a:r>
            <a:r>
              <a:rPr lang="es-ES" sz="1200" b="1" kern="1200" dirty="0" err="1" smtClean="0">
                <a:solidFill>
                  <a:schemeClr val="tx1"/>
                </a:solidFill>
                <a:effectLst/>
                <a:latin typeface="+mn-lt"/>
                <a:ea typeface="+mn-ea"/>
                <a:cs typeface="+mn-cs"/>
              </a:rPr>
              <a:t>deux</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dimensions</a:t>
            </a:r>
            <a:r>
              <a:rPr lang="es-ES" sz="1200" b="1" kern="1200" dirty="0" smtClean="0">
                <a:solidFill>
                  <a:schemeClr val="tx1"/>
                </a:solidFill>
                <a:effectLst/>
                <a:latin typeface="+mn-lt"/>
                <a:ea typeface="+mn-ea"/>
                <a:cs typeface="+mn-cs"/>
              </a:rPr>
              <a:t> de </a:t>
            </a:r>
            <a:r>
              <a:rPr lang="es-ES" sz="1200" b="1" kern="1200" dirty="0" err="1" smtClean="0">
                <a:solidFill>
                  <a:schemeClr val="tx1"/>
                </a:solidFill>
                <a:effectLst/>
                <a:latin typeface="+mn-lt"/>
                <a:ea typeface="+mn-ea"/>
                <a:cs typeface="+mn-cs"/>
              </a:rPr>
              <a:t>l'amour</a:t>
            </a:r>
            <a:r>
              <a:rPr lang="es-ES" sz="1200" b="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L’amour. Il y a deux dimensions à l’amour.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L’amour est la force motrice pour obéir à Dieu.</a:t>
            </a:r>
            <a:endParaRPr lang="es-A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113460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Pourquoi Dieu a-t-il donné deux pierres à Moïse au lieu d’une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Sur la première pierre sont les </a:t>
            </a:r>
            <a:r>
              <a:rPr lang="fr-FR" sz="1200" b="1" kern="1200" dirty="0" smtClean="0">
                <a:solidFill>
                  <a:schemeClr val="tx1"/>
                </a:solidFill>
                <a:effectLst/>
                <a:latin typeface="+mn-lt"/>
                <a:ea typeface="+mn-ea"/>
                <a:cs typeface="+mn-cs"/>
              </a:rPr>
              <a:t>quatre premiers commandements</a:t>
            </a:r>
            <a:r>
              <a:rPr lang="fr-FR" sz="1200" kern="1200" dirty="0" smtClean="0">
                <a:solidFill>
                  <a:schemeClr val="tx1"/>
                </a:solidFill>
                <a:effectLst/>
                <a:latin typeface="+mn-lt"/>
                <a:ea typeface="+mn-ea"/>
                <a:cs typeface="+mn-cs"/>
              </a:rPr>
              <a:t>, qui nous disent comment aimer Dieu. Cela serait l’amour dans la première dimension. </a:t>
            </a:r>
          </a:p>
          <a:p>
            <a:r>
              <a:rPr lang="fr-FR" sz="1200" kern="1200" dirty="0" smtClean="0">
                <a:solidFill>
                  <a:schemeClr val="tx1"/>
                </a:solidFill>
                <a:effectLst/>
                <a:latin typeface="+mn-lt"/>
                <a:ea typeface="+mn-ea"/>
                <a:cs typeface="+mn-cs"/>
              </a:rPr>
              <a:t>Sur la deuxième pierre nous trouvons les </a:t>
            </a:r>
            <a:r>
              <a:rPr lang="fr-FR" sz="1200" b="1" kern="1200" dirty="0" smtClean="0">
                <a:solidFill>
                  <a:schemeClr val="tx1"/>
                </a:solidFill>
                <a:effectLst/>
                <a:latin typeface="+mn-lt"/>
                <a:ea typeface="+mn-ea"/>
                <a:cs typeface="+mn-cs"/>
              </a:rPr>
              <a:t>six autres commandements</a:t>
            </a:r>
            <a:r>
              <a:rPr lang="fr-FR" sz="1200" kern="1200" dirty="0" smtClean="0">
                <a:solidFill>
                  <a:schemeClr val="tx1"/>
                </a:solidFill>
                <a:effectLst/>
                <a:latin typeface="+mn-lt"/>
                <a:ea typeface="+mn-ea"/>
                <a:cs typeface="+mn-cs"/>
              </a:rPr>
              <a:t> qui sont liés à notre prochain. Cela est la deuxième dimension de l’amour.</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11346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smtClean="0">
                <a:solidFill>
                  <a:schemeClr val="tx1"/>
                </a:solidFill>
                <a:effectLst/>
                <a:latin typeface="+mn-lt"/>
                <a:ea typeface="+mn-ea"/>
                <a:cs typeface="+mn-cs"/>
              </a:rPr>
              <a:t>Un Moment De Prière</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i="1" kern="1200" dirty="0" smtClean="0">
                <a:solidFill>
                  <a:schemeClr val="tx1"/>
                </a:solidFill>
                <a:effectLst/>
                <a:latin typeface="+mn-lt"/>
                <a:ea typeface="+mn-ea"/>
                <a:cs typeface="+mn-cs"/>
              </a:rPr>
              <a:t>L’AMOUR DANS LA PREMIÈRE DIMENSION</a:t>
            </a:r>
            <a:endParaRPr lang="es-AR"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Amour à </a:t>
            </a:r>
            <a:r>
              <a:rPr lang="en-US" sz="1200" b="1" kern="1200" dirty="0" err="1" smtClean="0">
                <a:solidFill>
                  <a:schemeClr val="tx1"/>
                </a:solidFill>
                <a:effectLst/>
                <a:latin typeface="+mn-lt"/>
                <a:ea typeface="+mn-ea"/>
                <a:cs typeface="+mn-cs"/>
              </a:rPr>
              <a:t>Dieu</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113460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6- </a:t>
            </a:r>
            <a:r>
              <a:rPr lang="fr-FR" sz="1200" b="1" kern="1200" dirty="0" smtClean="0">
                <a:solidFill>
                  <a:schemeClr val="tx1"/>
                </a:solidFill>
                <a:effectLst/>
                <a:latin typeface="+mn-lt"/>
                <a:ea typeface="+mn-ea"/>
                <a:cs typeface="+mn-cs"/>
              </a:rPr>
              <a:t>Comment montrons-nous notre amour envers Dieu en référence aux trois premiers commandements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2724207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Exode </a:t>
            </a:r>
            <a:r>
              <a:rPr lang="es-ES_tradnl" sz="1200" b="1" kern="1200" dirty="0" smtClean="0">
                <a:solidFill>
                  <a:schemeClr val="tx1"/>
                </a:solidFill>
                <a:effectLst/>
                <a:latin typeface="+mn-lt"/>
                <a:ea typeface="+mn-ea"/>
                <a:cs typeface="+mn-cs"/>
              </a:rPr>
              <a:t>20 : 3-7</a:t>
            </a:r>
          </a:p>
          <a:p>
            <a:r>
              <a:rPr lang="es-ES" sz="1200" b="0" i="0" kern="12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Tu n'auras pas d'autres dieux devant ma face</a:t>
            </a:r>
            <a:r>
              <a:rPr lang="es-ES" sz="1200" b="0" i="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a) Dans la leçon intitulée 10 – 1 = 0 nous avons appris que chaque commandement a un aspect spirituel qui doit être accompli. Si nous considérons d’autres choses plus importantes que Dieu, alors nous avons d’autres dieux et il nous manque le véritable amour.</a:t>
            </a:r>
            <a:endParaRPr lang="es-AR" sz="120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Tu ne te feras point d'image taillée, ni de représentation quelconque des choses qui sont en haut dans les cieux, qui sont en bas sur la terre, et qui sont dans les eaux plus bas que la terre.</a:t>
            </a:r>
          </a:p>
          <a:p>
            <a:r>
              <a:rPr lang="fr-FR" sz="1200" b="0" i="0" kern="1200" dirty="0" smtClean="0">
                <a:solidFill>
                  <a:schemeClr val="tx1"/>
                </a:solidFill>
                <a:effectLst/>
                <a:latin typeface="+mn-lt"/>
                <a:ea typeface="+mn-ea"/>
                <a:cs typeface="+mn-cs"/>
              </a:rPr>
              <a:t>Tu ne te prosterneras point devant elles, et tu ne les serviras point; car moi, l'Éternel, ton Dieu, je suis un Dieu jaloux, qui punis l'iniquité des pères sur les enfants jusqu'à la troisième et la quatrième génération de ceux qui me haïssent,</a:t>
            </a:r>
          </a:p>
          <a:p>
            <a:r>
              <a:rPr lang="fr-FR" sz="1200" b="0" i="0" kern="1200" dirty="0" smtClean="0">
                <a:solidFill>
                  <a:schemeClr val="tx1"/>
                </a:solidFill>
                <a:effectLst/>
                <a:latin typeface="+mn-lt"/>
                <a:ea typeface="+mn-ea"/>
                <a:cs typeface="+mn-cs"/>
              </a:rPr>
              <a:t>et qui fais miséricorde jusqu'en mille générations à ceux qui m'aiment et qui gardent mes commandements. »</a:t>
            </a:r>
          </a:p>
          <a:p>
            <a:endParaRPr lang="fr-FR" sz="1200" b="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 Nous devons l’aimer non comme nous pensons mais comme il a commandé – en esprit et en vérité.</a:t>
            </a:r>
            <a:endParaRPr lang="es-AR" sz="1200" kern="1200" dirty="0" smtClean="0">
              <a:solidFill>
                <a:schemeClr val="tx1"/>
              </a:solidFill>
              <a:effectLst/>
              <a:latin typeface="+mn-lt"/>
              <a:ea typeface="+mn-ea"/>
              <a:cs typeface="+mn-cs"/>
            </a:endParaRPr>
          </a:p>
          <a:p>
            <a:endParaRPr lang="es-ES" sz="1200" b="0" i="0" kern="1200" dirty="0" smtClean="0">
              <a:solidFill>
                <a:schemeClr val="tx1"/>
              </a:solidFill>
              <a:effectLst/>
              <a:latin typeface="+mn-lt"/>
              <a:ea typeface="+mn-ea"/>
              <a:cs typeface="+mn-cs"/>
            </a:endParaRPr>
          </a:p>
          <a:p>
            <a:r>
              <a:rPr lang="fr-FR" sz="1200" b="1" i="0" kern="1200" baseline="30000" dirty="0" smtClean="0">
                <a:solidFill>
                  <a:schemeClr val="tx1"/>
                </a:solidFill>
                <a:effectLst/>
                <a:latin typeface="+mn-lt"/>
                <a:ea typeface="+mn-ea"/>
                <a:cs typeface="+mn-cs"/>
              </a:rPr>
              <a:t>«  </a:t>
            </a:r>
            <a:r>
              <a:rPr lang="fr-FR" sz="1200" b="0" i="0" kern="1200" dirty="0" smtClean="0">
                <a:solidFill>
                  <a:schemeClr val="tx1"/>
                </a:solidFill>
                <a:effectLst/>
                <a:latin typeface="+mn-lt"/>
                <a:ea typeface="+mn-ea"/>
                <a:cs typeface="+mn-cs"/>
              </a:rPr>
              <a:t>Tu ne prendras point le nom de l'Éternel, ton Dieu, en vain; car l'Éternel ne laissera point impuni celui qui prendra son nom en vain. »</a:t>
            </a:r>
          </a:p>
          <a:p>
            <a:endParaRPr lang="fr-FR" sz="1200" b="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 Nous devons considérer son nom avec respect et déférence.</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3080056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7- </a:t>
            </a:r>
            <a:r>
              <a:rPr lang="fr-FR" sz="1200" b="1" kern="1200" dirty="0" smtClean="0">
                <a:solidFill>
                  <a:schemeClr val="tx1"/>
                </a:solidFill>
                <a:effectLst/>
                <a:latin typeface="+mn-lt"/>
                <a:ea typeface="+mn-ea"/>
                <a:cs typeface="+mn-cs"/>
              </a:rPr>
              <a:t>Comment montrons-nous notre amour envers Dieu quand nous observons le Sabbat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2724207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a) Nous organisons notre travail dès le premier jour de la semaine pour pouvoir consacrer le septième jour entièrement à Dieu.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 Nous nous souvenons de la création de Dieu avec reconnaissance de deux manières : (Psaume 118 : 24)</a:t>
            </a:r>
            <a:r>
              <a:rPr lang="es-ES_tradnl" sz="1200" kern="1200" dirty="0" smtClean="0">
                <a:solidFill>
                  <a:schemeClr val="tx1"/>
                </a:solidFill>
                <a:effectLst/>
                <a:latin typeface="+mn-lt"/>
                <a:ea typeface="+mn-ea"/>
                <a:cs typeface="+mn-cs"/>
              </a:rPr>
              <a:t>.</a:t>
            </a:r>
            <a:endParaRPr lang="es-ES_tradnl"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Exode </a:t>
            </a:r>
            <a:r>
              <a:rPr lang="es-ES_tradnl" sz="1200" b="1" kern="1200" dirty="0" smtClean="0">
                <a:solidFill>
                  <a:schemeClr val="tx1"/>
                </a:solidFill>
                <a:effectLst/>
                <a:latin typeface="+mn-lt"/>
                <a:ea typeface="+mn-ea"/>
                <a:cs typeface="+mn-cs"/>
              </a:rPr>
              <a:t>20 : 8 - 11</a:t>
            </a:r>
          </a:p>
          <a:p>
            <a:r>
              <a:rPr lang="fr-FR" sz="1200" b="0" i="0" kern="1200" dirty="0" smtClean="0">
                <a:solidFill>
                  <a:schemeClr val="tx1"/>
                </a:solidFill>
                <a:effectLst/>
                <a:latin typeface="+mn-lt"/>
                <a:ea typeface="+mn-ea"/>
                <a:cs typeface="+mn-cs"/>
              </a:rPr>
              <a:t>« Souviens-toi du jour du repos, pour le sanctifier.</a:t>
            </a:r>
          </a:p>
          <a:p>
            <a:r>
              <a:rPr lang="fr-FR" sz="1200" b="0" i="0" kern="1200" dirty="0" smtClean="0">
                <a:solidFill>
                  <a:schemeClr val="tx1"/>
                </a:solidFill>
                <a:effectLst/>
                <a:latin typeface="+mn-lt"/>
                <a:ea typeface="+mn-ea"/>
                <a:cs typeface="+mn-cs"/>
              </a:rPr>
              <a:t>Tu travailleras six jours, et tu feras tout ton ouvrage.</a:t>
            </a:r>
          </a:p>
          <a:p>
            <a:r>
              <a:rPr lang="fr-FR" sz="1200" b="0" i="0" kern="1200" dirty="0" smtClean="0">
                <a:solidFill>
                  <a:schemeClr val="tx1"/>
                </a:solidFill>
                <a:effectLst/>
                <a:latin typeface="+mn-lt"/>
                <a:ea typeface="+mn-ea"/>
                <a:cs typeface="+mn-cs"/>
              </a:rPr>
              <a:t>Mais le septième jour est le jour du repos de l'Éternel, ton Dieu: tu ne feras aucun ouvrage, ni toi, ni ton fils, ni ta fille, ni ton serviteur, ni ta servante, ni ton bétail, ni l'étranger qui est dans tes portes.</a:t>
            </a:r>
          </a:p>
          <a:p>
            <a:r>
              <a:rPr lang="fr-FR" sz="1200" b="0" i="0" kern="1200" dirty="0" smtClean="0">
                <a:solidFill>
                  <a:schemeClr val="tx1"/>
                </a:solidFill>
                <a:effectLst/>
                <a:latin typeface="+mn-lt"/>
                <a:ea typeface="+mn-ea"/>
                <a:cs typeface="+mn-cs"/>
              </a:rPr>
              <a:t>Car en six jours l'Éternel a fait les cieux, la terre et la mer, et tout ce qui y est contenu, et il s'est reposé le septième jour: c'est pourquoi l'Éternel a béni le jour du repos et l'a sanctifié.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3080056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err="1" smtClean="0">
                <a:solidFill>
                  <a:schemeClr val="tx1"/>
                </a:solidFill>
                <a:effectLst/>
                <a:latin typeface="+mn-lt"/>
                <a:ea typeface="+mn-ea"/>
                <a:cs typeface="+mn-cs"/>
              </a:rPr>
              <a:t>Dans</a:t>
            </a:r>
            <a:r>
              <a:rPr lang="es-ES" sz="1200" b="1" kern="1200" dirty="0" smtClean="0">
                <a:solidFill>
                  <a:schemeClr val="tx1"/>
                </a:solidFill>
                <a:effectLst/>
                <a:latin typeface="+mn-lt"/>
                <a:ea typeface="+mn-ea"/>
                <a:cs typeface="+mn-cs"/>
              </a:rPr>
              <a:t> le </a:t>
            </a:r>
            <a:r>
              <a:rPr lang="es-ES" sz="1200" b="1" kern="1200" dirty="0" err="1" smtClean="0">
                <a:solidFill>
                  <a:schemeClr val="tx1"/>
                </a:solidFill>
                <a:effectLst/>
                <a:latin typeface="+mn-lt"/>
                <a:ea typeface="+mn-ea"/>
                <a:cs typeface="+mn-cs"/>
              </a:rPr>
              <a:t>matériel</a:t>
            </a:r>
            <a:r>
              <a:rPr lang="es-ES_tradnl" sz="1200" b="1" kern="1200" dirty="0" smtClean="0">
                <a:solidFill>
                  <a:schemeClr val="tx1"/>
                </a:solidFill>
                <a:effectLst/>
                <a:latin typeface="+mn-lt"/>
                <a:ea typeface="+mn-ea"/>
                <a:cs typeface="+mn-cs"/>
              </a:rPr>
              <a:t>:</a:t>
            </a:r>
            <a:r>
              <a:rPr lang="es-ES_tradnl"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Premièrement nous jouissons de la paix du jour de repos quand nous passons ce jour dans la nature </a:t>
            </a:r>
          </a:p>
          <a:p>
            <a:r>
              <a:rPr lang="es-ES" sz="1200" b="1" kern="1200" dirty="0" err="1" smtClean="0">
                <a:solidFill>
                  <a:schemeClr val="tx1"/>
                </a:solidFill>
                <a:effectLst/>
                <a:latin typeface="+mn-lt"/>
                <a:ea typeface="+mn-ea"/>
                <a:cs typeface="+mn-cs"/>
              </a:rPr>
              <a:t>Dans</a:t>
            </a:r>
            <a:r>
              <a:rPr lang="es-ES" sz="1200" b="1" kern="1200" dirty="0" smtClean="0">
                <a:solidFill>
                  <a:schemeClr val="tx1"/>
                </a:solidFill>
                <a:effectLst/>
                <a:latin typeface="+mn-lt"/>
                <a:ea typeface="+mn-ea"/>
                <a:cs typeface="+mn-cs"/>
              </a:rPr>
              <a:t> le </a:t>
            </a:r>
            <a:r>
              <a:rPr lang="es-ES" sz="1200" b="1" kern="1200" dirty="0" err="1" smtClean="0">
                <a:solidFill>
                  <a:schemeClr val="tx1"/>
                </a:solidFill>
                <a:effectLst/>
                <a:latin typeface="+mn-lt"/>
                <a:ea typeface="+mn-ea"/>
                <a:cs typeface="+mn-cs"/>
              </a:rPr>
              <a:t>spirituel</a:t>
            </a:r>
            <a:r>
              <a:rPr lang="es-ES_tradnl" sz="1200" b="1" kern="1200" dirty="0" smtClean="0">
                <a:solidFill>
                  <a:schemeClr val="tx1"/>
                </a:solidFill>
                <a:effectLst/>
                <a:latin typeface="+mn-lt"/>
                <a:ea typeface="+mn-ea"/>
                <a:cs typeface="+mn-cs"/>
              </a:rPr>
              <a:t>:</a:t>
            </a:r>
            <a:r>
              <a:rPr lang="es-ES_tradnl" sz="1200"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et nous nous réjouissons aussi du changement qu’il a œuvré en nous. Cela n’est pas seulement un repos physique ; mais un repos dans lequel Christ, l’Auteur et le Maitre du Sabbat, devient notre baume spirituel alors qu’il nous justifie devant le Père. (Hébreux 4 : 1, 2, 9, 10). Chaque Sabbat devrait être un avant-goût de la vie éternelle.</a:t>
            </a:r>
            <a:endParaRPr lang="es-AR" sz="1200" kern="1200" dirty="0" smtClean="0">
              <a:solidFill>
                <a:schemeClr val="tx1"/>
              </a:solidFill>
              <a:effectLst/>
              <a:latin typeface="+mn-lt"/>
              <a:ea typeface="+mn-ea"/>
              <a:cs typeface="+mn-cs"/>
            </a:endParaRPr>
          </a:p>
          <a:p>
            <a:endParaRPr lang="fr-FR" sz="1200"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Le commandement commence avec les paroles « </a:t>
            </a:r>
            <a:r>
              <a:rPr lang="fr-FR" sz="1200" b="1" i="1" kern="1200" dirty="0" smtClean="0">
                <a:solidFill>
                  <a:schemeClr val="tx1"/>
                </a:solidFill>
                <a:effectLst/>
                <a:latin typeface="+mn-lt"/>
                <a:ea typeface="+mn-ea"/>
                <a:cs typeface="+mn-cs"/>
              </a:rPr>
              <a:t>Souviens-toi</a:t>
            </a:r>
            <a:r>
              <a:rPr lang="fr-FR" sz="1200" i="1" kern="1200" dirty="0" smtClean="0">
                <a:solidFill>
                  <a:schemeClr val="tx1"/>
                </a:solidFill>
                <a:effectLst/>
                <a:latin typeface="+mn-lt"/>
                <a:ea typeface="+mn-ea"/>
                <a:cs typeface="+mn-cs"/>
              </a:rPr>
              <a:t> », cela veut dire que nous devons planifier notre semaine afin de laisser ce jour libre. Je suggère que vous essayez cela ce prochain vendredi. La ménagère peut déjà préparer beaucoup de choses le jeudi. Vendredi elle nettoie la maison pour l’avoir en ordre pour le Sabbat. Vous pouvez préparer un repas qui peut être réchauffé le Sabbat. Vendredi, nous prenons une douche et changeons nos vêtements, car un jour spécial va commencer – un jour dans lequel nous allons rencontrer Jésus. Au coucher du soleil, nous nous retrouvons tous en famille avec d’autres personnes qui partagent notre foi et nous adorons le Seigneur. Nous chantons, nous lisons la Parole de Dieu et nous prions. Puis nous nous souhaitons un bon Sabbat. Nous aurons alors un jour paisible et une conscience tranquille, car, par l’obéissance, nous montrons notre amour et notre fidélité à Jésus, qui a tant fait pour nous.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213814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8- </a:t>
            </a:r>
            <a:r>
              <a:rPr lang="fr-FR" sz="1200" b="1" kern="1200" dirty="0" smtClean="0">
                <a:solidFill>
                  <a:schemeClr val="tx1"/>
                </a:solidFill>
                <a:effectLst/>
                <a:latin typeface="+mn-lt"/>
                <a:ea typeface="+mn-ea"/>
                <a:cs typeface="+mn-cs"/>
              </a:rPr>
              <a:t>Quand commence et se termine le Sabbat ? Comment la Bible nomme-t-elle le sixième jour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2263260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600" indent="-228600">
              <a:buFont typeface="+mj-lt"/>
              <a:buAutoNum type="alphaLcParenR"/>
            </a:pPr>
            <a:r>
              <a:rPr lang="fr-FR" sz="1200" kern="1200" dirty="0" smtClean="0">
                <a:solidFill>
                  <a:schemeClr val="tx1"/>
                </a:solidFill>
                <a:effectLst/>
                <a:latin typeface="+mn-lt"/>
                <a:ea typeface="+mn-ea"/>
                <a:cs typeface="+mn-cs"/>
              </a:rPr>
              <a:t>D’après la Bible, le jour commence au coucher du soleil. Lévitique 23 : 21 ; « </a:t>
            </a:r>
            <a:r>
              <a:rPr lang="fr-FR" sz="1200" b="0" i="0" kern="1200" dirty="0" smtClean="0">
                <a:solidFill>
                  <a:schemeClr val="tx1"/>
                </a:solidFill>
                <a:effectLst/>
                <a:latin typeface="+mn-lt"/>
                <a:ea typeface="+mn-ea"/>
                <a:cs typeface="+mn-cs"/>
              </a:rPr>
              <a:t>Ce jour même, vous publierez la fête, et vous aurez une sainte convocation: vous ne ferez aucune </a:t>
            </a:r>
            <a:r>
              <a:rPr lang="fr-FR" sz="1200" b="0" i="0" kern="1200" dirty="0" err="1" smtClean="0">
                <a:solidFill>
                  <a:schemeClr val="tx1"/>
                </a:solidFill>
                <a:effectLst/>
                <a:latin typeface="+mn-lt"/>
                <a:ea typeface="+mn-ea"/>
                <a:cs typeface="+mn-cs"/>
              </a:rPr>
              <a:t>oeuvre</a:t>
            </a:r>
            <a:r>
              <a:rPr lang="fr-FR" sz="1200" b="0" i="0" kern="1200" dirty="0" smtClean="0">
                <a:solidFill>
                  <a:schemeClr val="tx1"/>
                </a:solidFill>
                <a:effectLst/>
                <a:latin typeface="+mn-lt"/>
                <a:ea typeface="+mn-ea"/>
                <a:cs typeface="+mn-cs"/>
              </a:rPr>
              <a:t> servile. C'est une loi perpétuelle pour vos descendants, dans tous les lieux où vous habiterez. »</a:t>
            </a:r>
            <a:r>
              <a:rPr lang="es-ES_tradnl" sz="1200" b="1" kern="1200" dirty="0" smtClean="0">
                <a:solidFill>
                  <a:schemeClr val="tx1"/>
                </a:solidFill>
                <a:effectLst/>
                <a:latin typeface="+mn-lt"/>
                <a:ea typeface="+mn-ea"/>
                <a:cs typeface="+mn-cs"/>
              </a:rPr>
              <a:t/>
            </a:r>
            <a:br>
              <a:rPr lang="es-ES_tradnl" sz="1200" b="1" kern="1200" dirty="0" smtClean="0">
                <a:solidFill>
                  <a:schemeClr val="tx1"/>
                </a:solidFill>
                <a:effectLst/>
                <a:latin typeface="+mn-lt"/>
                <a:ea typeface="+mn-ea"/>
                <a:cs typeface="+mn-cs"/>
              </a:rPr>
            </a:br>
            <a:r>
              <a:rPr lang="es-ES_tradnl" sz="1200" kern="1200" dirty="0" smtClean="0">
                <a:solidFill>
                  <a:schemeClr val="tx1"/>
                </a:solidFill>
                <a:effectLst/>
                <a:latin typeface="+mn-lt"/>
                <a:ea typeface="+mn-ea"/>
                <a:cs typeface="+mn-cs"/>
              </a:rPr>
              <a:t>(</a:t>
            </a:r>
            <a:r>
              <a:rPr lang="fr-FR" sz="1200" kern="1200" dirty="0" smtClean="0">
                <a:solidFill>
                  <a:schemeClr val="tx1"/>
                </a:solidFill>
                <a:effectLst/>
                <a:latin typeface="+mn-lt"/>
                <a:ea typeface="+mn-ea"/>
                <a:cs typeface="+mn-cs"/>
              </a:rPr>
              <a:t>Néhémie </a:t>
            </a:r>
            <a:r>
              <a:rPr lang="es-ES_tradnl" sz="1200" kern="1200" dirty="0" smtClean="0">
                <a:solidFill>
                  <a:schemeClr val="tx1"/>
                </a:solidFill>
                <a:effectLst/>
                <a:latin typeface="+mn-lt"/>
                <a:ea typeface="+mn-ea"/>
                <a:cs typeface="+mn-cs"/>
              </a:rPr>
              <a:t> 13:19).</a:t>
            </a:r>
            <a:endParaRPr lang="es-E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Le sixième jour, vendredi, est appelé le jour de préparation. (Marc 15 : 19). </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238560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ménagères ont aussi besoin de repos, alors que devraient-elles faire le jour de préparation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263260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err="1"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Love" pitchFamily="2" charset="0"/>
              </a:rPr>
              <a:t>Exode</a:t>
            </a:r>
            <a:r>
              <a:rPr lang="es-ES" sz="12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Love" pitchFamily="2" charset="0"/>
              </a:rPr>
              <a:t> 16 : 23</a:t>
            </a:r>
            <a:endParaRPr lang="es-ES" sz="1200" b="0" i="0"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Et Moïse leur dit: C'est ce que l'Éternel a ordonné. Demain est le jour du repos, le sabbat consacré à l'Éternel; faites cuire ce que vous avez à faire cuire, faites bouillir ce que vous avez à faire bouillir, et mettez en réserve jusqu'au matin tout ce qui restera. »</a:t>
            </a:r>
          </a:p>
          <a:p>
            <a:r>
              <a:rPr lang="fr-FR" sz="1200" kern="1200" dirty="0" smtClean="0">
                <a:solidFill>
                  <a:schemeClr val="tx1"/>
                </a:solidFill>
                <a:effectLst/>
                <a:latin typeface="+mn-lt"/>
                <a:ea typeface="+mn-ea"/>
                <a:cs typeface="+mn-cs"/>
              </a:rPr>
              <a:t>Pour que la ménagère puisse avoir un vrai jour de préparation, elle doit faire les courses, nettoyer et ranger la maison, se doucher et changer ses vêtements.</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23856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err="1" smtClean="0">
                <a:solidFill>
                  <a:schemeClr val="tx1"/>
                </a:solidFill>
                <a:effectLst/>
                <a:latin typeface="+mn-lt"/>
                <a:ea typeface="+mn-ea"/>
                <a:cs typeface="+mn-cs"/>
              </a:rPr>
              <a:t>Chapitre</a:t>
            </a:r>
            <a:r>
              <a:rPr lang="es-ES" sz="1200" kern="1200" dirty="0" smtClean="0">
                <a:solidFill>
                  <a:schemeClr val="tx1"/>
                </a:solidFill>
                <a:effectLst/>
                <a:latin typeface="+mn-lt"/>
                <a:ea typeface="+mn-ea"/>
                <a:cs typeface="+mn-cs"/>
              </a:rPr>
              <a:t> </a:t>
            </a:r>
            <a:r>
              <a:rPr lang="es-AR" sz="1200" kern="1200" dirty="0" smtClean="0">
                <a:solidFill>
                  <a:schemeClr val="tx1"/>
                </a:solidFill>
                <a:effectLst/>
                <a:latin typeface="+mn-lt"/>
                <a:ea typeface="+mn-ea"/>
                <a:cs typeface="+mn-cs"/>
              </a:rPr>
              <a:t>15</a:t>
            </a:r>
          </a:p>
          <a:p>
            <a:r>
              <a:rPr lang="fr-FR" sz="1200" kern="1200" dirty="0" smtClean="0">
                <a:solidFill>
                  <a:schemeClr val="tx1"/>
                </a:solidFill>
                <a:effectLst/>
                <a:latin typeface="+mn-lt"/>
                <a:ea typeface="+mn-ea"/>
                <a:cs typeface="+mn-cs"/>
              </a:rPr>
              <a:t>LES DEUX DIMENSIONS DE L’AMOUR</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s-ES_tradnl" sz="1200" b="1" kern="1200" dirty="0" smtClean="0">
                <a:solidFill>
                  <a:schemeClr val="tx1"/>
                </a:solidFill>
                <a:effectLst/>
                <a:latin typeface="+mn-lt"/>
                <a:ea typeface="+mn-ea"/>
                <a:cs typeface="+mn-cs"/>
              </a:rPr>
              <a:t>9- </a:t>
            </a:r>
            <a:r>
              <a:rPr lang="fr-FR" sz="1200" b="1" kern="1200" dirty="0" smtClean="0">
                <a:solidFill>
                  <a:schemeClr val="tx1"/>
                </a:solidFill>
                <a:effectLst/>
                <a:latin typeface="+mn-lt"/>
                <a:ea typeface="+mn-ea"/>
                <a:cs typeface="+mn-cs"/>
              </a:rPr>
              <a:t>Comment le Seigneur veut-il que nous observions ce qu’il appelle « Mon saint jour » ? </a:t>
            </a:r>
            <a:endParaRPr lang="es-ES" sz="12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3821001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Pour ne pas faire notre volonté signifie ne pas faire des transactions commerciales, ne nous occupant pas de différentes tâches, d’amusements, d’études, etc.</a:t>
            </a:r>
          </a:p>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Ne voyageant pas à moins que ce soit pour servir le Seigneur.</a:t>
            </a:r>
          </a:p>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Ne parlant pas de problèmes ou de soucis matériels. Ne lisant pas le journal ou des écrits séculiers ni n’écoutant la radio. Ce doit être vraiment un jour saint mis de côté pour Dieu.</a:t>
            </a:r>
          </a:p>
          <a:p>
            <a:r>
              <a:rPr lang="fr-FR" sz="1200" kern="1200" dirty="0" smtClean="0">
                <a:solidFill>
                  <a:schemeClr val="tx1"/>
                </a:solidFill>
                <a:effectLst/>
                <a:latin typeface="+mn-lt"/>
                <a:ea typeface="+mn-ea"/>
                <a:cs typeface="+mn-cs"/>
              </a:rPr>
              <a:t>•</a:t>
            </a:r>
            <a:r>
              <a:rPr lang="fr-FR" sz="1200" kern="1200" baseline="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Dans la mesure du possible, nous ne devons rien faire qui ferait que d’autres personnes travaillent pour nous. (Exode 20 : 10).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err="1" smtClean="0">
                <a:solidFill>
                  <a:schemeClr val="tx1"/>
                </a:solidFill>
                <a:effectLst/>
                <a:latin typeface="+mn-lt"/>
                <a:ea typeface="+mn-ea"/>
                <a:cs typeface="+mn-cs"/>
              </a:rPr>
              <a:t>Ésaïe</a:t>
            </a:r>
            <a:r>
              <a:rPr lang="es-ES" sz="1200" b="1" kern="1200" dirty="0" smtClean="0">
                <a:solidFill>
                  <a:schemeClr val="tx1"/>
                </a:solidFill>
                <a:effectLst/>
                <a:latin typeface="+mn-lt"/>
                <a:ea typeface="+mn-ea"/>
                <a:cs typeface="+mn-cs"/>
              </a:rPr>
              <a:t> </a:t>
            </a:r>
            <a:r>
              <a:rPr lang="es-ES_tradnl" sz="1200" b="1" kern="1200" dirty="0" smtClean="0">
                <a:solidFill>
                  <a:schemeClr val="tx1"/>
                </a:solidFill>
                <a:effectLst/>
                <a:latin typeface="+mn-lt"/>
                <a:ea typeface="+mn-ea"/>
                <a:cs typeface="+mn-cs"/>
              </a:rPr>
              <a:t>58: 13 - 14</a:t>
            </a:r>
          </a:p>
          <a:p>
            <a:r>
              <a:rPr lang="fr-FR" sz="1200" b="0" i="0" kern="1200" dirty="0" smtClean="0">
                <a:solidFill>
                  <a:schemeClr val="tx1"/>
                </a:solidFill>
                <a:effectLst/>
                <a:latin typeface="+mn-lt"/>
                <a:ea typeface="+mn-ea"/>
                <a:cs typeface="+mn-cs"/>
              </a:rPr>
              <a:t> « Si tu retiens ton pied pendant le sabbat, Pour ne pas faire ta volonté en mon saint jour, Si tu fais du sabbat tes délices, Pour sanctifier l'Éternel en le glorifiant, Et si tu l'honores en ne suivant point tes voies, En ne te livrant pas à tes penchants et à de vains discours,</a:t>
            </a:r>
          </a:p>
          <a:p>
            <a:r>
              <a:rPr lang="fr-FR" sz="1200" b="0" i="0" kern="1200" dirty="0" smtClean="0">
                <a:solidFill>
                  <a:schemeClr val="tx1"/>
                </a:solidFill>
                <a:effectLst/>
                <a:latin typeface="+mn-lt"/>
                <a:ea typeface="+mn-ea"/>
                <a:cs typeface="+mn-cs"/>
              </a:rPr>
              <a:t>Alors tu mettras ton plaisir en l'Éternel, Et je te ferai monter sur les hauteurs du pays, Je te ferai jouir de l'héritage de Jacob, ton père; Car la bouche de l'Éternel a parlé.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238560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smtClean="0">
                <a:solidFill>
                  <a:schemeClr val="tx1"/>
                </a:solidFill>
                <a:effectLst/>
                <a:latin typeface="+mn-lt"/>
                <a:ea typeface="+mn-ea"/>
                <a:cs typeface="+mn-cs"/>
              </a:rPr>
              <a:t>10- </a:t>
            </a:r>
            <a:r>
              <a:rPr lang="fr-FR" sz="1200" b="1" kern="1200" dirty="0" smtClean="0">
                <a:solidFill>
                  <a:schemeClr val="tx1"/>
                </a:solidFill>
                <a:effectLst/>
                <a:latin typeface="+mn-lt"/>
                <a:ea typeface="+mn-ea"/>
                <a:cs typeface="+mn-cs"/>
              </a:rPr>
              <a:t>Si nous aimons Dieu, quelles réponses donnerons-nous aux objections suivantes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606028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a) Les jours ne sont-ils pas tous les mêmes ? Exode 20 : 11 ; Proverbes 16 : 25.</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Dieu a mis à part un jour spécifique qu’il a sanctifié et béni.</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Un nouveau marié attendait sa femme dehors. Elle était montée se changer, car ils partaient pour leur lune de miel. Elle prenait du temps, alors il demanda à un jeune homme qui entrait dans l’immeuble d’appeler sa femme car ils devaient partir.</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 Sept jeunes femmes habitent ici, » répondit le jeune homme. « Laquelle dois-je appeler ?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Aurait-il été logique si le mari avait dit : « N’importe laquelle » ? Certainement pas. Il n’en a épousé qu’une. </a:t>
            </a:r>
          </a:p>
          <a:p>
            <a:endParaRPr lang="fr-FR"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De la même manière Dieu a sanctifié un certain jour.</a:t>
            </a:r>
            <a:endParaRPr lang="es-AR"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436781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smtClean="0">
                <a:solidFill>
                  <a:schemeClr val="tx1"/>
                </a:solidFill>
                <a:effectLst/>
                <a:latin typeface="+mn-lt"/>
                <a:ea typeface="+mn-ea"/>
                <a:cs typeface="+mn-cs"/>
              </a:rPr>
              <a:t>b)</a:t>
            </a:r>
            <a:r>
              <a:rPr lang="es-ES_tradnl" sz="1200" b="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La plupart des gens observent le dimanche. Peuvent-ils tous avoir tort ? </a:t>
            </a:r>
            <a:r>
              <a:rPr lang="fr-FR" sz="1200" b="1" kern="1200" dirty="0" smtClean="0">
                <a:solidFill>
                  <a:schemeClr val="tx1"/>
                </a:solidFill>
                <a:effectLst/>
                <a:latin typeface="+mn-lt"/>
                <a:ea typeface="+mn-ea"/>
                <a:cs typeface="+mn-cs"/>
              </a:rPr>
              <a:t>Matthieu 7 : 13, 14</a:t>
            </a:r>
          </a:p>
          <a:p>
            <a:r>
              <a:rPr lang="fr-FR" sz="1200" b="0" i="0" kern="1200" dirty="0" smtClean="0">
                <a:solidFill>
                  <a:schemeClr val="tx1"/>
                </a:solidFill>
                <a:effectLst/>
                <a:latin typeface="+mn-lt"/>
                <a:ea typeface="+mn-ea"/>
                <a:cs typeface="+mn-cs"/>
              </a:rPr>
              <a:t>« Entrez par la porte étroite. Car large est la porte, spacieux est le chemin qui mènent à la perdition, et il y en a beaucoup qui entrent par là.</a:t>
            </a:r>
          </a:p>
          <a:p>
            <a:r>
              <a:rPr lang="fr-FR" sz="1200" b="0" i="0" kern="1200" dirty="0" smtClean="0">
                <a:solidFill>
                  <a:schemeClr val="tx1"/>
                </a:solidFill>
                <a:effectLst/>
                <a:latin typeface="+mn-lt"/>
                <a:ea typeface="+mn-ea"/>
                <a:cs typeface="+mn-cs"/>
              </a:rPr>
              <a:t>Mais étroite est la porte, resserré le chemin qui mènent à la vie, et il y en a peu qui les trouvent. »</a:t>
            </a:r>
          </a:p>
          <a:p>
            <a:r>
              <a:rPr lang="fr-FR" sz="1200" kern="1200" dirty="0" smtClean="0">
                <a:solidFill>
                  <a:schemeClr val="tx1"/>
                </a:solidFill>
                <a:effectLst/>
                <a:latin typeface="+mn-lt"/>
                <a:ea typeface="+mn-ea"/>
                <a:cs typeface="+mn-cs"/>
              </a:rPr>
              <a:t>Oui,</a:t>
            </a:r>
            <a:r>
              <a:rPr lang="fr-FR" sz="1200" i="1" kern="1200" dirty="0" smtClean="0">
                <a:solidFill>
                  <a:schemeClr val="tx1"/>
                </a:solidFill>
                <a:effectLst/>
                <a:latin typeface="+mn-lt"/>
                <a:ea typeface="+mn-ea"/>
                <a:cs typeface="+mn-cs"/>
              </a:rPr>
              <a:t> beaucoup de gens essayent d’entrer par la porte large.</a:t>
            </a:r>
          </a:p>
          <a:p>
            <a:endParaRPr lang="fr-FR" sz="1200" i="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 question n’est pas si nous sommes du côté de la majorité ou de la minorité, mais si nous sommes du côté de Jésus.</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Si nous pensons que la majorité a toujours raison, nous devrions adorer Buddha ou appartenir à une des grandes religions orientales. Des milliers de gens de nos jours adoptent et suivent ce que leur guide spirituel leur dit. Beaucoup de personne observent le dimanche en bonne foi, mais il n’y a pas un seul texte biblique qui autorise un changement du jour de repos.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436781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c) Mes parents et grands-parents ont observé le dimanche toute leur vie, et je ne veux pas faire autrement. Actes 17 : 20. </a:t>
            </a:r>
          </a:p>
          <a:p>
            <a:r>
              <a:rPr lang="fr-FR" sz="1200" b="0" i="0" kern="1200" dirty="0" smtClean="0">
                <a:solidFill>
                  <a:schemeClr val="tx1"/>
                </a:solidFill>
                <a:effectLst/>
                <a:latin typeface="+mn-lt"/>
                <a:ea typeface="+mn-ea"/>
                <a:cs typeface="+mn-cs"/>
              </a:rPr>
              <a:t>« Car tu nous fais entendre des choses étranges. Nous voudrions donc savoir ce que cela peut être. »</a:t>
            </a:r>
          </a:p>
          <a:p>
            <a:r>
              <a:rPr lang="fr-FR" sz="1200" kern="1200" dirty="0" smtClean="0">
                <a:solidFill>
                  <a:schemeClr val="tx1"/>
                </a:solidFill>
                <a:effectLst/>
                <a:latin typeface="+mn-lt"/>
                <a:ea typeface="+mn-ea"/>
                <a:cs typeface="+mn-cs"/>
              </a:rPr>
              <a:t>Dieu pardonne tous les péchés commis par ignorance. (Jacques 4 : 17).</a:t>
            </a:r>
          </a:p>
          <a:p>
            <a:endParaRPr lang="fr-FR" sz="1200" i="1"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Une femme alla au magasin acheter du tissu. Elle en demanda trois mètres. Quand elle retourna chez elle, elle mesura le tissu et vit qu’il en manquait 10 cm. Elle retourna au magasin pour réclamer ce qui manquait. Le marchand mesura à nouveau mais le tissu mesurait trois mètres. La femme se sentit très embarrassée. Chez elle, elle mesura à nouveau et il manquait encore 10 cm. Elle prit son ruban métrique et le tissu au magasin.</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Là, ils comparèrent son ruban métrique avec celui du magasin et ils remarquèrent que celui qu’utilisait le vendeur n’était pas exact. Le père du marchand avait acheté le magasin d’un homme qui, pour devenir riche rapidement avait utilisé un ruban métrique falsifié. Le marchand avait trompé bien des clients sans le savoir. Pouvait-il continuer ainsi maintenant qu’il connaissait la vérité ?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436781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11- </a:t>
            </a:r>
            <a:r>
              <a:rPr lang="fr-FR" sz="1200" b="1" kern="1200" dirty="0" smtClean="0">
                <a:solidFill>
                  <a:schemeClr val="tx1"/>
                </a:solidFill>
                <a:effectLst/>
                <a:latin typeface="+mn-lt"/>
                <a:ea typeface="+mn-ea"/>
                <a:cs typeface="+mn-cs"/>
              </a:rPr>
              <a:t>Si nous aimons Jésus, que ferons-nous en son jour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081695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err="1" smtClean="0">
                <a:solidFill>
                  <a:schemeClr val="tx1"/>
                </a:solidFill>
                <a:effectLst/>
                <a:latin typeface="+mn-lt"/>
                <a:ea typeface="+mn-ea"/>
                <a:cs typeface="+mn-cs"/>
              </a:rPr>
              <a:t>Luc</a:t>
            </a:r>
            <a:r>
              <a:rPr lang="es-ES_tradnl" sz="1200" b="1" kern="1200" dirty="0" smtClean="0">
                <a:solidFill>
                  <a:schemeClr val="tx1"/>
                </a:solidFill>
                <a:effectLst/>
                <a:latin typeface="+mn-lt"/>
                <a:ea typeface="+mn-ea"/>
                <a:cs typeface="+mn-cs"/>
              </a:rPr>
              <a:t> 4 : 16. </a:t>
            </a:r>
          </a:p>
          <a:p>
            <a:r>
              <a:rPr lang="fr-FR" sz="1200" b="1" i="0" kern="1200" baseline="30000" dirty="0" smtClean="0">
                <a:solidFill>
                  <a:schemeClr val="tx1"/>
                </a:solidFill>
                <a:effectLst/>
                <a:latin typeface="+mn-lt"/>
                <a:ea typeface="+mn-ea"/>
                <a:cs typeface="+mn-cs"/>
              </a:rPr>
              <a:t>  </a:t>
            </a:r>
          </a:p>
          <a:p>
            <a:r>
              <a:rPr lang="fr-FR" sz="1200" b="1" i="0" kern="1200" baseline="30000" dirty="0" smtClean="0">
                <a:solidFill>
                  <a:schemeClr val="tx1"/>
                </a:solidFill>
                <a:effectLst/>
                <a:latin typeface="+mn-lt"/>
                <a:ea typeface="+mn-ea"/>
                <a:cs typeface="+mn-cs"/>
              </a:rPr>
              <a:t>»</a:t>
            </a:r>
            <a:r>
              <a:rPr lang="fr-FR" sz="1200" b="0" i="0" kern="1200" dirty="0" smtClean="0">
                <a:solidFill>
                  <a:schemeClr val="tx1"/>
                </a:solidFill>
                <a:effectLst/>
                <a:latin typeface="+mn-lt"/>
                <a:ea typeface="+mn-ea"/>
                <a:cs typeface="+mn-cs"/>
              </a:rPr>
              <a:t>Il se rendit à Nazareth, où il avait été élevé, et, selon sa coutume, il entra dans la synagogue le jour du sabbat. Il se leva pour faire la lecture, »</a:t>
            </a:r>
          </a:p>
          <a:p>
            <a:endParaRPr lang="es-ES"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Jésus avait la coutume d’aller à la synagogue (église) chaque Sabbat.</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 Nous devons participer aux cultes d’adoration et écouter sa Parole.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i="1" kern="1200" dirty="0" smtClean="0">
                <a:solidFill>
                  <a:schemeClr val="tx1"/>
                </a:solidFill>
                <a:effectLst/>
                <a:latin typeface="+mn-lt"/>
                <a:ea typeface="+mn-ea"/>
                <a:cs typeface="+mn-cs"/>
              </a:rPr>
              <a:t>Nous avons besoin de foi. La foi vient en entendant la Parole de Dieu. (Romains 10 : 17). Le Sabbat matin, nous devons aller à l’école du Sabbat. C’est une façon extraordinaire d’apprendre parce qu’avec des questions et des réponses nous pouvons étudier divers sujets en profondeur. Puis il y a un sermon, un message qui nous apporte de la nourriture spirituelle. C’est important de participer  au culte, pas seulement pour ce qu’on y apprend mais aussi pour adorer Dieu par des cantiques, des prières et des paroles de reconnaissance. C’est différent et très agréable ! Nous vous attendons Sabbat ! Dans beaucoup d’endroits, il y a aussi une école pour les enfants. Le monde d’aujourd’hui est très compliqué, et les enfants doivent faire face à différents problèmes ; ils passent par des tribulations ; leur foi est menacée, ainsi que leurs principes moraux. Ils ont besoin d’un fondement spirituel et cela peut certainement les aider. S’il vous arrive de vous trouver dans un lieu où il n’y a pas d’église, méditez seul et faites votre leçon le matin. L’après-midi vous pouvez aussi lire au sujet du merveilleux message de Dieu.  </a:t>
            </a:r>
            <a:endParaRPr lang="es-AR"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30816952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b) Vous pouvez rendre visite aux malades et les soulager dans leurs douleurs. (Matthieu 12 : 1-12).</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 Vous pouvez parler à d’autres de l’évangile du salut.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081695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AIMER DANS LA DEUXIÈME DIMENSION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113460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dirty="0" smtClean="0"/>
              <a:t>L’amour d’une mère est un des plus clairs exemples du véritable amour. </a:t>
            </a:r>
          </a:p>
          <a:p>
            <a:endParaRPr lang="fr-FR" dirty="0" smtClean="0"/>
          </a:p>
          <a:p>
            <a:r>
              <a:rPr lang="fr-FR" dirty="0" smtClean="0"/>
              <a:t>Les habitants des Highlands en Écosse ont l’habitude de prendre leurs enfants avec eux quand ils vont travailler dans les champs ou quand ils paissent leur bétail. Les plus grands enfants passent leur temps à jouer aux flancs des montagnes tandis que les petits dorment dans un panier. Un jour, un grand aigle attrapa un des paniers, s’envola et déposa le panier au sommet d’un rocher très haut et inaccessible. Le bébé était exposé à toutes sortes de dangers. Un paysan fort et expérimenté essaya de grimper la montagne, mais elle était trop raide ; un autre homme essaya aussi, mais s’en retourna aussitôt. Alors on vit une femme un peu plus tard. Elle grimpait lentement, faisant des efforts surhumains alors qu’elle atteignait bientôt le sommet. Personne ne pouvait imaginer comment elle faisait cela, mais le fait est qu’elle s’approchait de plus en plus de l’endroit où était déposé le panier. Les gens, au bas de la montagne, regardaient anxieusement et étaient très émus par cet acte d’héroïsme. Finalement elle atteignit le sommet, prit le bébé dans ses bras et commença à descendre. Quand elle arriva dans un lieu sûr, elle éleva le bébé au-dessus d’elle et remercia Dieu. Tout le monde applaudissait. La femme était la maman de l’enfant. L’amour d’une mère est seulement un pâle exemple de ce que Christ, dans son amour, a fait pour nous.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3178385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12- </a:t>
            </a:r>
            <a:r>
              <a:rPr lang="fr-FR" sz="1200" b="1" kern="1200" dirty="0" smtClean="0">
                <a:solidFill>
                  <a:schemeClr val="tx1"/>
                </a:solidFill>
                <a:effectLst/>
                <a:latin typeface="+mn-lt"/>
                <a:ea typeface="+mn-ea"/>
                <a:cs typeface="+mn-cs"/>
              </a:rPr>
              <a:t>Les six derniers commandements se réfèrent à notre prochain. Comment pouvons-nous lui montrer notre amour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2724207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err="1"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Love" pitchFamily="2" charset="0"/>
              </a:rPr>
              <a:t>Exode</a:t>
            </a:r>
            <a:r>
              <a:rPr lang="es-ES" sz="12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Love" pitchFamily="2" charset="0"/>
              </a:rPr>
              <a:t> 20 : 12-17</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Honore ton père et ta mère, afin que tes jours se prolongent dans le pays que l'Éternel, ton Dieu, te donne.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ne tueras point.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ne commettras point d'adultère.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ne déroberas point.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ne porteras point de faux témoignage contre ton prochain.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ne convoiteras point la maison de ton prochain; tu ne convoiteras point la femme de ton prochain, ni son serviteur, ni sa servante, ni son </a:t>
            </a:r>
            <a:r>
              <a:rPr lang="fr-FR" sz="1200"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boeuf</a:t>
            </a:r>
            <a:r>
              <a:rPr lang="fr-FR" sz="1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ni son âne, ni aucune chose qui appartienne à ton prochain.</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a) Le cinquième commandement se réfère à la relation entre parents et enfants. (Ephésiens 6 : 1-4).</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 Romains 13 : 9. Si j’aime mon prochain, est-ce que je peux le tuer ? Est-ce que je peux prendre les armes dans une guerre et assassiner les masses ? Est-ce que je peux être infidèle à mon conjoint ? Est-ce que je peux dire du mal de mon prochain, mentir, voler ou convoiter ce qui lui appartient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080056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13- </a:t>
            </a:r>
            <a:r>
              <a:rPr lang="fr-FR" sz="1200" b="1" kern="1200" dirty="0" smtClean="0">
                <a:solidFill>
                  <a:schemeClr val="tx1"/>
                </a:solidFill>
                <a:effectLst/>
                <a:latin typeface="+mn-lt"/>
                <a:ea typeface="+mn-ea"/>
                <a:cs typeface="+mn-cs"/>
              </a:rPr>
              <a:t>Si l’amour est le fondement de notre vie, est-ce difficile d’observer la loi de Dieu dans ces deux dimensions ?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27242078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Jean </a:t>
            </a:r>
            <a:r>
              <a:rPr lang="es-ES_tradnl" sz="1200" b="1" kern="1200" dirty="0" smtClean="0">
                <a:solidFill>
                  <a:schemeClr val="tx1"/>
                </a:solidFill>
                <a:effectLst/>
                <a:latin typeface="+mn-lt"/>
                <a:ea typeface="+mn-ea"/>
                <a:cs typeface="+mn-cs"/>
              </a:rPr>
              <a:t>4 : 20-21</a:t>
            </a:r>
          </a:p>
          <a:p>
            <a:r>
              <a:rPr lang="fr-FR" sz="1200" b="0" i="0" kern="1200" dirty="0" smtClean="0">
                <a:solidFill>
                  <a:schemeClr val="tx1"/>
                </a:solidFill>
                <a:effectLst/>
                <a:latin typeface="+mn-lt"/>
                <a:ea typeface="+mn-ea"/>
                <a:cs typeface="+mn-cs"/>
              </a:rPr>
              <a:t>« Si quelqu'un dit: J'aime Dieu, et qu'il haïsse son frère, c'est un menteur; car celui qui n'aime pas son frère qu'il voit, comment peut-il aimer Dieu qu'il ne voit pas?</a:t>
            </a:r>
          </a:p>
          <a:p>
            <a:r>
              <a:rPr lang="fr-FR" sz="1200" b="0" i="0" kern="1200" dirty="0" smtClean="0">
                <a:solidFill>
                  <a:schemeClr val="tx1"/>
                </a:solidFill>
                <a:effectLst/>
                <a:latin typeface="+mn-lt"/>
                <a:ea typeface="+mn-ea"/>
                <a:cs typeface="+mn-cs"/>
              </a:rPr>
              <a:t>Et nous avons de lui ce commandement: que celui qui aime Dieu aime aussi son frère.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3019798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Jean 5 : 2-3</a:t>
            </a:r>
            <a:endParaRPr lang="es-ES" dirty="0" smtClean="0"/>
          </a:p>
          <a:p>
            <a:r>
              <a:rPr lang="fr-FR" sz="1200" b="0" i="0" kern="1200" dirty="0" smtClean="0">
                <a:solidFill>
                  <a:schemeClr val="tx1"/>
                </a:solidFill>
                <a:effectLst/>
                <a:latin typeface="+mn-lt"/>
                <a:ea typeface="+mn-ea"/>
                <a:cs typeface="+mn-cs"/>
              </a:rPr>
              <a:t>« Nous connaissons que nous aimons les enfants de Dieu, lorsque nous aimons Dieu, et que nous pratiquons ses commandements.</a:t>
            </a:r>
          </a:p>
          <a:p>
            <a:r>
              <a:rPr lang="fr-FR" sz="1200" b="0" i="0" kern="1200" dirty="0" smtClean="0">
                <a:solidFill>
                  <a:schemeClr val="tx1"/>
                </a:solidFill>
                <a:effectLst/>
                <a:latin typeface="+mn-lt"/>
                <a:ea typeface="+mn-ea"/>
                <a:cs typeface="+mn-cs"/>
              </a:rPr>
              <a:t>Car l'amour de Dieu consiste a garder ses commandements. Et ses commandements ne sont pas pénibles. »</a:t>
            </a:r>
            <a:endParaRPr lang="fr-FR"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019798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14- </a:t>
            </a:r>
            <a:r>
              <a:rPr lang="fr-FR" sz="1200" b="1" kern="1200" dirty="0" smtClean="0">
                <a:solidFill>
                  <a:schemeClr val="tx1"/>
                </a:solidFill>
                <a:effectLst/>
                <a:latin typeface="+mn-lt"/>
                <a:ea typeface="+mn-ea"/>
                <a:cs typeface="+mn-cs"/>
              </a:rPr>
              <a:t>Qui nous n’oublierons pas si nous sommes guidés par l’amour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3324292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b="1" kern="1200" dirty="0" smtClean="0">
                <a:solidFill>
                  <a:schemeClr val="tx1"/>
                </a:solidFill>
                <a:effectLst/>
                <a:latin typeface="+mn-lt"/>
                <a:ea typeface="+mn-ea"/>
                <a:cs typeface="+mn-cs"/>
              </a:rPr>
              <a:t>Jacques </a:t>
            </a:r>
            <a:r>
              <a:rPr lang="es-ES_tradnl" sz="1200" b="1" kern="1200" dirty="0" smtClean="0">
                <a:solidFill>
                  <a:schemeClr val="tx1"/>
                </a:solidFill>
                <a:effectLst/>
                <a:latin typeface="+mn-lt"/>
                <a:ea typeface="+mn-ea"/>
                <a:cs typeface="+mn-cs"/>
              </a:rPr>
              <a:t>1 : 27</a:t>
            </a:r>
          </a:p>
          <a:p>
            <a:r>
              <a:rPr lang="fr-FR" sz="1200" b="0" i="0" kern="1200" dirty="0" smtClean="0">
                <a:solidFill>
                  <a:schemeClr val="tx1"/>
                </a:solidFill>
                <a:effectLst/>
                <a:latin typeface="+mn-lt"/>
                <a:ea typeface="+mn-ea"/>
                <a:cs typeface="+mn-cs"/>
              </a:rPr>
              <a:t>« La religion pure et sans tache, devant Dieu notre Père, consiste à visiter les orphelins et les veuves dans leurs afflictions, et à se préserver des souillures du monde.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33242921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15- </a:t>
            </a:r>
            <a:r>
              <a:rPr lang="fr-FR" sz="1200" b="1" kern="1200" dirty="0" smtClean="0">
                <a:solidFill>
                  <a:schemeClr val="tx1"/>
                </a:solidFill>
                <a:effectLst/>
                <a:latin typeface="+mn-lt"/>
                <a:ea typeface="+mn-ea"/>
                <a:cs typeface="+mn-cs"/>
              </a:rPr>
              <a:t>Qu’est-ce que nous ne négligerons pas si nous aimons vraiment notre prochain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2156579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smtClean="0">
                <a:solidFill>
                  <a:schemeClr val="tx1"/>
                </a:solidFill>
                <a:effectLst/>
                <a:latin typeface="+mn-lt"/>
                <a:ea typeface="+mn-ea"/>
                <a:cs typeface="+mn-cs"/>
              </a:rPr>
              <a:t>Marc 5 : 19</a:t>
            </a:r>
          </a:p>
          <a:p>
            <a:r>
              <a:rPr lang="fr-FR" sz="1200" b="0" i="0" kern="1200" dirty="0" smtClean="0">
                <a:solidFill>
                  <a:schemeClr val="tx1"/>
                </a:solidFill>
                <a:effectLst/>
                <a:latin typeface="+mn-lt"/>
                <a:ea typeface="+mn-ea"/>
                <a:cs typeface="+mn-cs"/>
              </a:rPr>
              <a:t>« …Va dans ta maison, vers les tiens, et raconte-leur tout ce que le Seigneur t'a fait, et comment il a eu pitié de toi. »</a:t>
            </a:r>
            <a:endParaRPr lang="es-ES" sz="1200" b="0" i="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33242921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Aimer nous rend heureux ! Il y a plus de bonheur à donner qu’à recevoir. (Actes 20 : 35).</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L’amour n’est pas qu’un sentiment mais un principe de vie.</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L’amour nous rend tolérants, miséricordieux, humbles et fidèles envers Dieu et envers notre prochain. (1 Corinthiens 13).</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résultat de vivre chaque jour ces deux dimensions, obéissant à Dieu et sa loi, est la clé de notre succès et de notre bonheur. (Deutéronome 28 : 1, 2). Christ a tout fait pour moi ; que puis-je lui donner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2662130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kern="1200" dirty="0" smtClean="0">
                <a:solidFill>
                  <a:schemeClr val="tx1"/>
                </a:solidFill>
                <a:effectLst/>
                <a:latin typeface="+mn-lt"/>
                <a:ea typeface="+mn-ea"/>
                <a:cs typeface="+mn-cs"/>
              </a:rPr>
              <a:t>Il n’y a pas de puissance plus forte que l’amour. C’est le thème qui est le plus chanté et écrit. C’est la vertu suprême. </a:t>
            </a:r>
          </a:p>
          <a:p>
            <a:r>
              <a:rPr lang="fr-FR" sz="1200" b="1" kern="1200" dirty="0" smtClean="0">
                <a:solidFill>
                  <a:schemeClr val="tx1"/>
                </a:solidFill>
                <a:effectLst/>
                <a:latin typeface="+mn-lt"/>
                <a:ea typeface="+mn-ea"/>
                <a:cs typeface="+mn-cs"/>
              </a:rPr>
              <a:t>1 Corinthiens 13 : 13</a:t>
            </a:r>
            <a:endParaRPr lang="es-AR" sz="1200" b="1" kern="1200" dirty="0" smtClean="0">
              <a:solidFill>
                <a:schemeClr val="tx1"/>
              </a:solidFill>
              <a:effectLst/>
              <a:latin typeface="+mn-lt"/>
              <a:ea typeface="+mn-ea"/>
              <a:cs typeface="+mn-cs"/>
            </a:endParaRPr>
          </a:p>
          <a:p>
            <a:r>
              <a:rPr lang="fr-FR" sz="1200" b="0" i="0" kern="1200" dirty="0" smtClean="0">
                <a:solidFill>
                  <a:schemeClr val="tx1"/>
                </a:solidFill>
                <a:effectLst/>
                <a:latin typeface="+mn-lt"/>
                <a:ea typeface="+mn-ea"/>
                <a:cs typeface="+mn-cs"/>
              </a:rPr>
              <a:t>« Maintenant donc ces trois choses demeurent: la foi, l'espérance, la charité; mais la plus grande de ces choses, c'est la charité. »</a:t>
            </a:r>
            <a:endParaRPr lang="es-ES" dirty="0" smtClean="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6118273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kern="1200" dirty="0" err="1" smtClean="0">
                <a:solidFill>
                  <a:schemeClr val="tx1"/>
                </a:solidFill>
                <a:effectLst/>
                <a:latin typeface="+mn-lt"/>
                <a:ea typeface="+mn-ea"/>
                <a:cs typeface="+mn-cs"/>
              </a:rPr>
              <a:t>Merci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Seigneur</a:t>
            </a:r>
            <a:r>
              <a:rPr lang="es-ES" sz="1200" b="1" kern="1200" dirty="0" smtClean="0">
                <a:solidFill>
                  <a:schemeClr val="tx1"/>
                </a:solidFill>
                <a:effectLst/>
                <a:latin typeface="+mn-lt"/>
                <a:ea typeface="+mn-ea"/>
                <a:cs typeface="+mn-cs"/>
              </a:rPr>
              <a:t>, de </a:t>
            </a:r>
            <a:r>
              <a:rPr lang="es-ES" sz="1200" b="1" kern="1200" dirty="0" err="1" smtClean="0">
                <a:solidFill>
                  <a:schemeClr val="tx1"/>
                </a:solidFill>
                <a:effectLst/>
                <a:latin typeface="+mn-lt"/>
                <a:ea typeface="+mn-ea"/>
                <a:cs typeface="+mn-cs"/>
              </a:rPr>
              <a:t>m'avoir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montré</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comment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aimer</a:t>
            </a:r>
            <a:r>
              <a:rPr lang="es-ES" sz="1200" b="1" kern="1200" dirty="0" smtClean="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000" b="1" i="1" u="none"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QUE DIEU VOUS BENISSE !</a:t>
            </a:r>
          </a:p>
          <a:p>
            <a:pPr marL="0" marR="0" lvl="0" indent="0" algn="l" defTabSz="914400" rtl="0" eaLnBrk="1" fontAlgn="auto" latinLnBrk="0" hangingPunct="1">
              <a:lnSpc>
                <a:spcPct val="100000"/>
              </a:lnSpc>
              <a:spcBef>
                <a:spcPts val="1200"/>
              </a:spcBef>
              <a:spcAft>
                <a:spcPts val="0"/>
              </a:spcAft>
              <a:buClrTx/>
              <a:buSzTx/>
              <a:buFontTx/>
              <a:buNone/>
              <a:tabLst/>
              <a:defRPr/>
            </a:pPr>
            <a:endParaRPr lang="es-ES" sz="2000" b="1" dirty="0" smtClean="0">
              <a:solidFill>
                <a:prstClr val="black"/>
              </a:solidFill>
              <a:effectLst>
                <a:outerShdw blurRad="50800" dist="38100" dir="2700000" algn="tl" rotWithShape="0">
                  <a:prstClr val="black">
                    <a:alpha val="40000"/>
                  </a:prstClr>
                </a:outerShdw>
              </a:effectLst>
              <a:latin typeface="Myriad Pro" pitchFamily="34" charset="0"/>
            </a:endParaRPr>
          </a:p>
          <a:p>
            <a:r>
              <a:rPr lang="fr-FR" sz="1200" b="1" i="1" kern="1200" dirty="0" smtClean="0">
                <a:solidFill>
                  <a:schemeClr val="tx1"/>
                </a:solidFill>
                <a:effectLst/>
                <a:latin typeface="+mn-lt"/>
                <a:ea typeface="+mn-ea"/>
                <a:cs typeface="+mn-cs"/>
              </a:rPr>
              <a:t>Notre prochain thème :</a:t>
            </a:r>
            <a:r>
              <a:rPr lang="fr-FR" sz="1200" i="1" kern="1200" dirty="0" smtClean="0">
                <a:solidFill>
                  <a:schemeClr val="tx1"/>
                </a:solidFill>
                <a:effectLst/>
                <a:latin typeface="+mn-lt"/>
                <a:ea typeface="+mn-ea"/>
                <a:cs typeface="+mn-cs"/>
              </a:rPr>
              <a:t> «</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Y a-t-il la vie après la mort ? »</a:t>
            </a:r>
            <a:endParaRPr lang="es-AR" sz="1200" kern="1200" dirty="0" smtClean="0">
              <a:solidFill>
                <a:schemeClr val="tx1"/>
              </a:solidFill>
              <a:effectLst/>
              <a:latin typeface="+mn-lt"/>
              <a:ea typeface="+mn-ea"/>
              <a:cs typeface="+mn-cs"/>
            </a:endParaRPr>
          </a:p>
          <a:p>
            <a:r>
              <a:rPr lang="es-ES" sz="1200" b="1" kern="1200" dirty="0" err="1" smtClean="0">
                <a:solidFill>
                  <a:schemeClr val="tx1"/>
                </a:solidFill>
                <a:effectLst/>
                <a:latin typeface="+mn-lt"/>
                <a:ea typeface="+mn-ea"/>
                <a:cs typeface="+mn-cs"/>
              </a:rPr>
              <a:t>Qu'est</a:t>
            </a:r>
            <a:r>
              <a:rPr lang="es-ES" sz="1200" b="1" kern="1200" dirty="0" smtClean="0">
                <a:solidFill>
                  <a:schemeClr val="tx1"/>
                </a:solidFill>
                <a:effectLst/>
                <a:latin typeface="+mn-lt"/>
                <a:ea typeface="+mn-ea"/>
                <a:cs typeface="+mn-cs"/>
              </a:rPr>
              <a:t>-ce </a:t>
            </a:r>
            <a:r>
              <a:rPr lang="es-ES" sz="1200" b="1" kern="1200" dirty="0" err="1" smtClean="0">
                <a:solidFill>
                  <a:schemeClr val="tx1"/>
                </a:solidFill>
                <a:effectLst/>
                <a:latin typeface="+mn-lt"/>
                <a:ea typeface="+mn-ea"/>
                <a:cs typeface="+mn-cs"/>
              </a:rPr>
              <a:t>qui</a:t>
            </a:r>
            <a:r>
              <a:rPr lang="es-ES" sz="1200" b="1" kern="1200" dirty="0" smtClean="0">
                <a:solidFill>
                  <a:schemeClr val="tx1"/>
                </a:solidFill>
                <a:effectLst/>
                <a:latin typeface="+mn-lt"/>
                <a:ea typeface="+mn-ea"/>
                <a:cs typeface="+mn-cs"/>
              </a:rPr>
              <a:t> se </a:t>
            </a:r>
            <a:r>
              <a:rPr lang="es-ES" sz="1200" b="1" kern="1200" dirty="0" err="1" smtClean="0">
                <a:solidFill>
                  <a:schemeClr val="tx1"/>
                </a:solidFill>
                <a:effectLst/>
                <a:latin typeface="+mn-lt"/>
                <a:ea typeface="+mn-ea"/>
                <a:cs typeface="+mn-cs"/>
              </a:rPr>
              <a:t>passe</a:t>
            </a:r>
            <a:r>
              <a:rPr lang="es-ES" sz="1200" b="1" kern="1200" dirty="0" smtClean="0">
                <a:solidFill>
                  <a:schemeClr val="tx1"/>
                </a:solidFill>
                <a:effectLst/>
                <a:latin typeface="+mn-lt"/>
                <a:ea typeface="+mn-ea"/>
                <a:cs typeface="+mn-cs"/>
              </a:rPr>
              <a:t> à la </a:t>
            </a:r>
            <a:r>
              <a:rPr lang="es-ES" sz="1200" b="1" kern="1200" dirty="0" err="1" smtClean="0">
                <a:solidFill>
                  <a:schemeClr val="tx1"/>
                </a:solidFill>
                <a:effectLst/>
                <a:latin typeface="+mn-lt"/>
                <a:ea typeface="+mn-ea"/>
                <a:cs typeface="+mn-cs"/>
              </a:rPr>
              <a:t>mort</a:t>
            </a:r>
            <a:r>
              <a:rPr lang="es-ES" sz="1200" b="1" kern="1200" dirty="0" smtClean="0">
                <a:solidFill>
                  <a:schemeClr val="tx1"/>
                </a:solidFill>
                <a:effectLst/>
                <a:latin typeface="+mn-lt"/>
                <a:ea typeface="+mn-ea"/>
                <a:cs typeface="+mn-cs"/>
              </a:rPr>
              <a:t> ? </a:t>
            </a:r>
            <a:r>
              <a:rPr lang="es-ES" sz="1200" b="1" kern="1200" dirty="0" err="1" smtClean="0">
                <a:solidFill>
                  <a:schemeClr val="tx1"/>
                </a:solidFill>
                <a:effectLst/>
                <a:latin typeface="+mn-lt"/>
                <a:ea typeface="+mn-ea"/>
                <a:cs typeface="+mn-cs"/>
              </a:rPr>
              <a:t>Est-il</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raisonnable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d'avoir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peur</a:t>
            </a:r>
            <a:r>
              <a:rPr lang="es-ES" sz="1200" b="1" kern="1200" dirty="0" smtClean="0">
                <a:solidFill>
                  <a:schemeClr val="tx1"/>
                </a:solidFill>
                <a:effectLst/>
                <a:latin typeface="+mn-lt"/>
                <a:ea typeface="+mn-ea"/>
                <a:cs typeface="+mn-cs"/>
              </a:rPr>
              <a:t> de la </a:t>
            </a:r>
            <a:r>
              <a:rPr lang="es-ES" sz="1200" b="1" kern="1200" dirty="0" err="1" smtClean="0">
                <a:solidFill>
                  <a:schemeClr val="tx1"/>
                </a:solidFill>
                <a:effectLst/>
                <a:latin typeface="+mn-lt"/>
                <a:ea typeface="+mn-ea"/>
                <a:cs typeface="+mn-cs"/>
              </a:rPr>
              <a:t>mort</a:t>
            </a:r>
            <a:r>
              <a:rPr lang="es-ES" sz="1200" b="1"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s-ES" sz="1200" b="1" kern="1200" dirty="0" err="1" smtClean="0">
                <a:solidFill>
                  <a:schemeClr val="tx1"/>
                </a:solidFill>
                <a:effectLst/>
                <a:latin typeface="+mn-lt"/>
                <a:ea typeface="+mn-ea"/>
                <a:cs typeface="+mn-cs"/>
              </a:rPr>
              <a:t>Lorsque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nous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devons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accompagner</a:t>
            </a:r>
            <a:r>
              <a:rPr lang="es-ES" sz="1200" b="1" kern="1200" dirty="0" smtClean="0">
                <a:solidFill>
                  <a:schemeClr val="tx1"/>
                </a:solidFill>
                <a:effectLst/>
                <a:latin typeface="+mn-lt"/>
                <a:ea typeface="+mn-ea"/>
                <a:cs typeface="+mn-cs"/>
              </a:rPr>
              <a:t> un </a:t>
            </a:r>
            <a:r>
              <a:rPr lang="es-ES" sz="1200" b="1" kern="1200" dirty="0" err="1" smtClean="0">
                <a:solidFill>
                  <a:schemeClr val="tx1"/>
                </a:solidFill>
                <a:effectLst/>
                <a:latin typeface="+mn-lt"/>
                <a:ea typeface="+mn-ea"/>
                <a:cs typeface="+mn-cs"/>
              </a:rPr>
              <a:t>membre</a:t>
            </a:r>
            <a:r>
              <a:rPr lang="es-ES" sz="1200" b="1" kern="1200" dirty="0" smtClean="0">
                <a:solidFill>
                  <a:schemeClr val="tx1"/>
                </a:solidFill>
                <a:effectLst/>
                <a:latin typeface="+mn-lt"/>
                <a:ea typeface="+mn-ea"/>
                <a:cs typeface="+mn-cs"/>
              </a:rPr>
              <a:t> de la </a:t>
            </a:r>
            <a:r>
              <a:rPr lang="es-ES" sz="1200" b="1" kern="1200" dirty="0" err="1" smtClean="0">
                <a:solidFill>
                  <a:schemeClr val="tx1"/>
                </a:solidFill>
                <a:effectLst/>
                <a:latin typeface="+mn-lt"/>
                <a:ea typeface="+mn-ea"/>
                <a:cs typeface="+mn-cs"/>
              </a:rPr>
              <a:t>famille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ou</a:t>
            </a:r>
            <a:r>
              <a:rPr lang="es-ES" sz="1200" b="1" kern="1200" dirty="0" smtClean="0">
                <a:solidFill>
                  <a:schemeClr val="tx1"/>
                </a:solidFill>
                <a:effectLst/>
                <a:latin typeface="+mn-lt"/>
                <a:ea typeface="+mn-ea"/>
                <a:cs typeface="+mn-cs"/>
              </a:rPr>
              <a:t> un </a:t>
            </a:r>
            <a:r>
              <a:rPr lang="es-ES" sz="1200" b="1" kern="1200" dirty="0" err="1" smtClean="0">
                <a:solidFill>
                  <a:schemeClr val="tx1"/>
                </a:solidFill>
                <a:effectLst/>
                <a:latin typeface="+mn-lt"/>
                <a:ea typeface="+mn-ea"/>
                <a:cs typeface="+mn-cs"/>
              </a:rPr>
              <a:t>ami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pour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dire</a:t>
            </a:r>
            <a:r>
              <a:rPr lang="es-ES" sz="1200" b="1" kern="1200" dirty="0" smtClean="0">
                <a:solidFill>
                  <a:schemeClr val="tx1"/>
                </a:solidFill>
                <a:effectLst/>
                <a:latin typeface="+mn-lt"/>
                <a:ea typeface="+mn-ea"/>
                <a:cs typeface="+mn-cs"/>
              </a:rPr>
              <a:t> le </a:t>
            </a:r>
            <a:r>
              <a:rPr lang="es-ES" sz="1200" b="1" kern="1200" dirty="0" err="1" smtClean="0">
                <a:solidFill>
                  <a:schemeClr val="tx1"/>
                </a:solidFill>
                <a:effectLst/>
                <a:latin typeface="+mn-lt"/>
                <a:ea typeface="+mn-ea"/>
                <a:cs typeface="+mn-cs"/>
              </a:rPr>
              <a:t>dernier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adieu</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nous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demandons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est</a:t>
            </a:r>
            <a:r>
              <a:rPr lang="es-ES" sz="1200" b="1" kern="1200" dirty="0" smtClean="0">
                <a:solidFill>
                  <a:schemeClr val="tx1"/>
                </a:solidFill>
                <a:effectLst/>
                <a:latin typeface="+mn-lt"/>
                <a:ea typeface="+mn-ea"/>
                <a:cs typeface="+mn-cs"/>
              </a:rPr>
              <a:t>-ce </a:t>
            </a:r>
            <a:r>
              <a:rPr lang="es-ES" sz="1200" b="1" kern="1200" dirty="0" err="1" smtClean="0">
                <a:solidFill>
                  <a:schemeClr val="tx1"/>
                </a:solidFill>
                <a:effectLst/>
                <a:latin typeface="+mn-lt"/>
                <a:ea typeface="+mn-ea"/>
                <a:cs typeface="+mn-cs"/>
              </a:rPr>
              <a:t>qu'il</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connaît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quelque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chose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qui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est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mort</a:t>
            </a:r>
            <a:r>
              <a:rPr lang="es-ES" sz="1200" b="1" kern="1200" dirty="0" smtClean="0">
                <a:solidFill>
                  <a:schemeClr val="tx1"/>
                </a:solidFill>
                <a:effectLst/>
                <a:latin typeface="+mn-lt"/>
                <a:ea typeface="+mn-ea"/>
                <a:cs typeface="+mn-cs"/>
              </a:rPr>
              <a:t> ? </a:t>
            </a:r>
            <a:r>
              <a:rPr lang="es-ES" sz="1200" b="1" kern="1200" dirty="0" err="1" smtClean="0">
                <a:solidFill>
                  <a:schemeClr val="tx1"/>
                </a:solidFill>
                <a:effectLst/>
                <a:latin typeface="+mn-lt"/>
                <a:ea typeface="+mn-ea"/>
                <a:cs typeface="+mn-cs"/>
              </a:rPr>
              <a:t>Voudra</a:t>
            </a:r>
            <a:r>
              <a:rPr lang="es-ES" sz="1200" b="1" kern="1200" dirty="0" smtClean="0">
                <a:solidFill>
                  <a:schemeClr val="tx1"/>
                </a:solidFill>
                <a:effectLst/>
                <a:latin typeface="+mn-lt"/>
                <a:ea typeface="+mn-ea"/>
                <a:cs typeface="+mn-cs"/>
              </a:rPr>
              <a:t>-t-</a:t>
            </a:r>
            <a:r>
              <a:rPr lang="es-ES" sz="1200" b="1" kern="1200" dirty="0" err="1" smtClean="0">
                <a:solidFill>
                  <a:schemeClr val="tx1"/>
                </a:solidFill>
                <a:effectLst/>
                <a:latin typeface="+mn-lt"/>
                <a:ea typeface="+mn-ea"/>
                <a:cs typeface="+mn-cs"/>
              </a:rPr>
              <a:t>il</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vivre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encore</a:t>
            </a:r>
            <a:r>
              <a:rPr lang="es-ES" sz="1200" b="1" kern="1200" dirty="0" smtClean="0">
                <a:solidFill>
                  <a:schemeClr val="tx1"/>
                </a:solidFill>
                <a:effectLst/>
                <a:latin typeface="+mn-lt"/>
                <a:ea typeface="+mn-ea"/>
                <a:cs typeface="+mn-cs"/>
              </a:rPr>
              <a:t> ? </a:t>
            </a:r>
            <a:r>
              <a:rPr lang="es-ES" sz="1200" b="1" kern="1200" dirty="0" err="1" smtClean="0">
                <a:solidFill>
                  <a:schemeClr val="tx1"/>
                </a:solidFill>
                <a:effectLst/>
                <a:latin typeface="+mn-lt"/>
                <a:ea typeface="+mn-ea"/>
                <a:cs typeface="+mn-cs"/>
              </a:rPr>
              <a:t>Qu'est</a:t>
            </a:r>
            <a:r>
              <a:rPr lang="es-ES" sz="1200" b="1" kern="1200" dirty="0" smtClean="0">
                <a:solidFill>
                  <a:schemeClr val="tx1"/>
                </a:solidFill>
                <a:effectLst/>
                <a:latin typeface="+mn-lt"/>
                <a:ea typeface="+mn-ea"/>
                <a:cs typeface="+mn-cs"/>
              </a:rPr>
              <a:t>-ce </a:t>
            </a:r>
            <a:r>
              <a:rPr lang="es-ES" sz="1200" b="1" kern="1200" dirty="0" err="1" smtClean="0">
                <a:solidFill>
                  <a:schemeClr val="tx1"/>
                </a:solidFill>
                <a:effectLst/>
                <a:latin typeface="+mn-lt"/>
                <a:ea typeface="+mn-ea"/>
                <a:cs typeface="+mn-cs"/>
              </a:rPr>
              <a:t>qui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dépasse</a:t>
            </a:r>
            <a:r>
              <a:rPr lang="es-ES" sz="1200" b="1" kern="1200" dirty="0" smtClean="0">
                <a:solidFill>
                  <a:schemeClr val="tx1"/>
                </a:solidFill>
                <a:effectLst/>
                <a:latin typeface="+mn-lt"/>
                <a:ea typeface="+mn-ea"/>
                <a:cs typeface="+mn-cs"/>
              </a:rPr>
              <a:t> la </a:t>
            </a:r>
            <a:r>
              <a:rPr lang="es-ES" sz="1200" b="1" kern="1200" dirty="0" err="1" smtClean="0">
                <a:solidFill>
                  <a:schemeClr val="tx1"/>
                </a:solidFill>
                <a:effectLst/>
                <a:latin typeface="+mn-lt"/>
                <a:ea typeface="+mn-ea"/>
                <a:cs typeface="+mn-cs"/>
              </a:rPr>
              <a:t>mort</a:t>
            </a:r>
            <a:r>
              <a:rPr lang="es-ES" sz="1200" b="1"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es-ES" sz="1200" b="1" kern="1200" dirty="0" err="1" smtClean="0">
                <a:solidFill>
                  <a:schemeClr val="tx1"/>
                </a:solidFill>
                <a:effectLst/>
                <a:latin typeface="+mn-lt"/>
                <a:ea typeface="+mn-ea"/>
                <a:cs typeface="+mn-cs"/>
              </a:rPr>
              <a:t>Certains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disent</a:t>
            </a:r>
            <a:r>
              <a:rPr lang="es-ES" sz="1200" b="1" kern="1200" dirty="0" smtClean="0">
                <a:solidFill>
                  <a:schemeClr val="tx1"/>
                </a:solidFill>
                <a:effectLst/>
                <a:latin typeface="+mn-lt"/>
                <a:ea typeface="+mn-ea"/>
                <a:cs typeface="+mn-cs"/>
              </a:rPr>
              <a:t> que </a:t>
            </a:r>
            <a:r>
              <a:rPr lang="es-ES" sz="1200" b="1" kern="1200" dirty="0" err="1" smtClean="0">
                <a:solidFill>
                  <a:schemeClr val="tx1"/>
                </a:solidFill>
                <a:effectLst/>
                <a:latin typeface="+mn-lt"/>
                <a:ea typeface="+mn-ea"/>
                <a:cs typeface="+mn-cs"/>
              </a:rPr>
              <a:t>celui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qui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meurt</a:t>
            </a:r>
            <a:r>
              <a:rPr lang="es-ES" sz="1200" b="1" kern="1200" dirty="0" smtClean="0">
                <a:solidFill>
                  <a:schemeClr val="tx1"/>
                </a:solidFill>
                <a:effectLst/>
                <a:latin typeface="+mn-lt"/>
                <a:ea typeface="+mn-ea"/>
                <a:cs typeface="+mn-cs"/>
              </a:rPr>
              <a:t> va </a:t>
            </a:r>
            <a:r>
              <a:rPr lang="es-ES" sz="1200" b="1" kern="1200" dirty="0" err="1" smtClean="0">
                <a:solidFill>
                  <a:schemeClr val="tx1"/>
                </a:solidFill>
                <a:effectLst/>
                <a:latin typeface="+mn-lt"/>
                <a:ea typeface="+mn-ea"/>
                <a:cs typeface="+mn-cs"/>
              </a:rPr>
              <a:t>directement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au</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ciel</a:t>
            </a:r>
            <a:r>
              <a:rPr lang="es-ES" sz="1200" b="1" kern="1200" dirty="0" smtClean="0">
                <a:solidFill>
                  <a:schemeClr val="tx1"/>
                </a:solidFill>
                <a:effectLst/>
                <a:latin typeface="+mn-lt"/>
                <a:ea typeface="+mn-ea"/>
                <a:cs typeface="+mn-cs"/>
              </a:rPr>
              <a:t>, à </a:t>
            </a:r>
            <a:r>
              <a:rPr lang="es-ES" sz="1200" b="1" kern="1200" dirty="0" err="1" smtClean="0">
                <a:solidFill>
                  <a:schemeClr val="tx1"/>
                </a:solidFill>
                <a:effectLst/>
                <a:latin typeface="+mn-lt"/>
                <a:ea typeface="+mn-ea"/>
                <a:cs typeface="+mn-cs"/>
              </a:rPr>
              <a:t>l'enfer</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ou</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au</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purgatoire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D'autres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pensent</a:t>
            </a:r>
            <a:r>
              <a:rPr lang="es-ES" sz="1200" b="1" kern="1200" dirty="0" smtClean="0">
                <a:solidFill>
                  <a:schemeClr val="tx1"/>
                </a:solidFill>
                <a:effectLst/>
                <a:latin typeface="+mn-lt"/>
                <a:ea typeface="+mn-ea"/>
                <a:cs typeface="+mn-cs"/>
              </a:rPr>
              <a:t> que cela va </a:t>
            </a:r>
            <a:r>
              <a:rPr lang="es-ES" sz="1200" b="1" kern="1200" dirty="0" err="1" smtClean="0">
                <a:solidFill>
                  <a:schemeClr val="tx1"/>
                </a:solidFill>
                <a:effectLst/>
                <a:latin typeface="+mn-lt"/>
                <a:ea typeface="+mn-ea"/>
                <a:cs typeface="+mn-cs"/>
              </a:rPr>
              <a:t>au</a:t>
            </a:r>
            <a:r>
              <a:rPr lang="es-ES" sz="1200" b="1" kern="1200" dirty="0" smtClean="0">
                <a:solidFill>
                  <a:schemeClr val="tx1"/>
                </a:solidFill>
                <a:effectLst/>
                <a:latin typeface="+mn-lt"/>
                <a:ea typeface="+mn-ea"/>
                <a:cs typeface="+mn-cs"/>
              </a:rPr>
              <a:t> monde des </a:t>
            </a:r>
            <a:r>
              <a:rPr lang="es-ES" sz="1200" b="1" kern="1200" dirty="0" err="1" smtClean="0">
                <a:solidFill>
                  <a:schemeClr val="tx1"/>
                </a:solidFill>
                <a:effectLst/>
                <a:latin typeface="+mn-lt"/>
                <a:ea typeface="+mn-ea"/>
                <a:cs typeface="+mn-cs"/>
              </a:rPr>
              <a:t>esprits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ou</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qu'il</a:t>
            </a:r>
            <a:r>
              <a:rPr lang="es-ES" sz="1200" b="1" kern="1200" dirty="0" smtClean="0">
                <a:solidFill>
                  <a:schemeClr val="tx1"/>
                </a:solidFill>
                <a:effectLst/>
                <a:latin typeface="+mn-lt"/>
                <a:ea typeface="+mn-ea"/>
                <a:cs typeface="+mn-cs"/>
              </a:rPr>
              <a:t> se </a:t>
            </a:r>
            <a:r>
              <a:rPr lang="es-ES" sz="1200" b="1" kern="1200" dirty="0" err="1" smtClean="0">
                <a:solidFill>
                  <a:schemeClr val="tx1"/>
                </a:solidFill>
                <a:effectLst/>
                <a:latin typeface="+mn-lt"/>
                <a:ea typeface="+mn-ea"/>
                <a:cs typeface="+mn-cs"/>
              </a:rPr>
              <a:t>réincarne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dans</a:t>
            </a:r>
            <a:r>
              <a:rPr lang="es-ES" sz="1200" b="1" kern="1200" dirty="0" smtClean="0">
                <a:solidFill>
                  <a:schemeClr val="tx1"/>
                </a:solidFill>
                <a:effectLst/>
                <a:latin typeface="+mn-lt"/>
                <a:ea typeface="+mn-ea"/>
                <a:cs typeface="+mn-cs"/>
              </a:rPr>
              <a:t> un </a:t>
            </a:r>
            <a:r>
              <a:rPr lang="es-ES" sz="1200" b="1" kern="1200" dirty="0" err="1" smtClean="0">
                <a:solidFill>
                  <a:schemeClr val="tx1"/>
                </a:solidFill>
                <a:effectLst/>
                <a:latin typeface="+mn-lt"/>
                <a:ea typeface="+mn-ea"/>
                <a:cs typeface="+mn-cs"/>
              </a:rPr>
              <a:t>être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qui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est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né</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Il</a:t>
            </a:r>
            <a:r>
              <a:rPr lang="es-ES" sz="1200" b="1" kern="1200" dirty="0" smtClean="0">
                <a:solidFill>
                  <a:schemeClr val="tx1"/>
                </a:solidFill>
                <a:effectLst/>
                <a:latin typeface="+mn-lt"/>
                <a:ea typeface="+mn-ea"/>
                <a:cs typeface="+mn-cs"/>
              </a:rPr>
              <a:t> y a </a:t>
            </a:r>
            <a:r>
              <a:rPr lang="es-ES" sz="1200" b="1" kern="1200" dirty="0" err="1" smtClean="0">
                <a:solidFill>
                  <a:schemeClr val="tx1"/>
                </a:solidFill>
                <a:effectLst/>
                <a:latin typeface="+mn-lt"/>
                <a:ea typeface="+mn-ea"/>
                <a:cs typeface="+mn-cs"/>
              </a:rPr>
              <a:t>ceux</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qui</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pensent</a:t>
            </a:r>
            <a:r>
              <a:rPr lang="es-ES" sz="1200" b="1" kern="1200" dirty="0" smtClean="0">
                <a:solidFill>
                  <a:schemeClr val="tx1"/>
                </a:solidFill>
                <a:effectLst/>
                <a:latin typeface="+mn-lt"/>
                <a:ea typeface="+mn-ea"/>
                <a:cs typeface="+mn-cs"/>
              </a:rPr>
              <a:t> que </a:t>
            </a:r>
            <a:r>
              <a:rPr lang="es-ES" sz="1200" b="1" kern="1200" dirty="0" err="1" smtClean="0">
                <a:solidFill>
                  <a:schemeClr val="tx1"/>
                </a:solidFill>
                <a:effectLst/>
                <a:latin typeface="+mn-lt"/>
                <a:ea typeface="+mn-ea"/>
                <a:cs typeface="+mn-cs"/>
              </a:rPr>
              <a:t>tout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s'est</a:t>
            </a:r>
            <a:r>
              <a:rPr lang="es-ES" sz="1200" b="1" kern="1200" dirty="0" smtClean="0">
                <a:solidFill>
                  <a:schemeClr val="tx1"/>
                </a:solidFill>
                <a:effectLst/>
                <a:latin typeface="+mn-lt"/>
                <a:ea typeface="+mn-ea"/>
                <a:cs typeface="+mn-cs"/>
              </a:rPr>
              <a:t> terminé. </a:t>
            </a:r>
            <a:r>
              <a:rPr lang="es-ES" sz="1200" b="1" kern="1200" dirty="0" err="1" smtClean="0">
                <a:solidFill>
                  <a:schemeClr val="tx1"/>
                </a:solidFill>
                <a:effectLst/>
                <a:latin typeface="+mn-lt"/>
                <a:ea typeface="+mn-ea"/>
                <a:cs typeface="+mn-cs"/>
              </a:rPr>
              <a:t>D'autres</a:t>
            </a:r>
            <a:r>
              <a:rPr lang="es-ES" sz="1200" b="1" kern="1200" dirty="0" smtClean="0">
                <a:solidFill>
                  <a:schemeClr val="tx1"/>
                </a:solidFill>
                <a:effectLst/>
                <a:latin typeface="+mn-lt"/>
                <a:ea typeface="+mn-ea"/>
                <a:cs typeface="+mn-cs"/>
              </a:rPr>
              <a:t>, que les </a:t>
            </a:r>
            <a:r>
              <a:rPr lang="es-ES" sz="1200" b="1" kern="1200" dirty="0" err="1" smtClean="0">
                <a:solidFill>
                  <a:schemeClr val="tx1"/>
                </a:solidFill>
                <a:effectLst/>
                <a:latin typeface="+mn-lt"/>
                <a:ea typeface="+mn-ea"/>
                <a:cs typeface="+mn-cs"/>
              </a:rPr>
              <a:t>morts</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ne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connaissent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rien</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avant</a:t>
            </a:r>
            <a:r>
              <a:rPr lang="es-ES" sz="1200" b="1" kern="1200" dirty="0" smtClean="0">
                <a:solidFill>
                  <a:schemeClr val="tx1"/>
                </a:solidFill>
                <a:effectLst/>
                <a:latin typeface="+mn-lt"/>
                <a:ea typeface="+mn-ea"/>
                <a:cs typeface="+mn-cs"/>
              </a:rPr>
              <a:t> le </a:t>
            </a:r>
            <a:r>
              <a:rPr lang="es-ES" sz="1200" b="1" kern="1200" dirty="0" err="1" smtClean="0">
                <a:solidFill>
                  <a:schemeClr val="tx1"/>
                </a:solidFill>
                <a:effectLst/>
                <a:latin typeface="+mn-lt"/>
                <a:ea typeface="+mn-ea"/>
                <a:cs typeface="+mn-cs"/>
              </a:rPr>
              <a:t>jour</a:t>
            </a:r>
            <a:r>
              <a:rPr lang="es-ES" sz="1200" b="1" kern="1200" dirty="0" smtClean="0">
                <a:solidFill>
                  <a:schemeClr val="tx1"/>
                </a:solidFill>
                <a:effectLst/>
                <a:latin typeface="+mn-lt"/>
                <a:ea typeface="+mn-ea"/>
                <a:cs typeface="+mn-cs"/>
              </a:rPr>
              <a:t> de la </a:t>
            </a:r>
            <a:r>
              <a:rPr lang="es-ES" sz="1200" b="1" kern="1200" dirty="0" err="1" smtClean="0">
                <a:solidFill>
                  <a:schemeClr val="tx1"/>
                </a:solidFill>
                <a:effectLst/>
                <a:latin typeface="+mn-lt"/>
                <a:ea typeface="+mn-ea"/>
                <a:cs typeface="+mn-cs"/>
              </a:rPr>
              <a:t>résurrection</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Qui</a:t>
            </a:r>
            <a:r>
              <a:rPr lang="es-ES" sz="1200" b="1" kern="1200" dirty="0" smtClean="0">
                <a:solidFill>
                  <a:schemeClr val="tx1"/>
                </a:solidFill>
                <a:effectLst/>
                <a:latin typeface="+mn-lt"/>
                <a:ea typeface="+mn-ea"/>
                <a:cs typeface="+mn-cs"/>
              </a:rPr>
              <a:t> a </a:t>
            </a:r>
            <a:r>
              <a:rPr lang="es-ES" sz="1200" b="1" kern="1200" dirty="0" err="1" smtClean="0">
                <a:solidFill>
                  <a:schemeClr val="tx1"/>
                </a:solidFill>
                <a:effectLst/>
                <a:latin typeface="+mn-lt"/>
                <a:ea typeface="+mn-ea"/>
                <a:cs typeface="+mn-cs"/>
              </a:rPr>
              <a:t>raison</a:t>
            </a:r>
            <a:r>
              <a:rPr lang="es-ES" sz="1200" b="1" kern="1200" dirty="0" smtClean="0">
                <a:solidFill>
                  <a:schemeClr val="tx1"/>
                </a:solidFill>
                <a:effectLst/>
                <a:latin typeface="+mn-lt"/>
                <a:ea typeface="+mn-ea"/>
                <a:cs typeface="+mn-cs"/>
              </a:rPr>
              <a:t> ? Que </a:t>
            </a:r>
            <a:r>
              <a:rPr lang="es-ES" sz="1200" b="1" kern="1200" dirty="0" err="1" smtClean="0">
                <a:solidFill>
                  <a:schemeClr val="tx1"/>
                </a:solidFill>
                <a:effectLst/>
                <a:latin typeface="+mn-lt"/>
                <a:ea typeface="+mn-ea"/>
                <a:cs typeface="+mn-cs"/>
              </a:rPr>
              <a:t>dit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Dieu</a:t>
            </a:r>
            <a:r>
              <a:rPr lang="es-ES" sz="1200" b="1" kern="1200" dirty="0" smtClean="0">
                <a:solidFill>
                  <a:schemeClr val="tx1"/>
                </a:solidFill>
                <a:effectLst/>
                <a:latin typeface="+mn-lt"/>
                <a:ea typeface="+mn-ea"/>
                <a:cs typeface="+mn-cs"/>
              </a:rPr>
              <a:t> ? Que </a:t>
            </a:r>
            <a:r>
              <a:rPr lang="es-ES" sz="1200" b="1" kern="1200" dirty="0" err="1" smtClean="0">
                <a:solidFill>
                  <a:schemeClr val="tx1"/>
                </a:solidFill>
                <a:effectLst/>
                <a:latin typeface="+mn-lt"/>
                <a:ea typeface="+mn-ea"/>
                <a:cs typeface="+mn-cs"/>
              </a:rPr>
              <a:t>répond</a:t>
            </a:r>
            <a:r>
              <a:rPr lang="es-ES" sz="1200" b="1" kern="1200" dirty="0" smtClean="0">
                <a:solidFill>
                  <a:schemeClr val="tx1"/>
                </a:solidFill>
                <a:effectLst/>
                <a:latin typeface="+mn-lt"/>
                <a:ea typeface="+mn-ea"/>
                <a:cs typeface="+mn-cs"/>
              </a:rPr>
              <a:t> la </a:t>
            </a:r>
            <a:r>
              <a:rPr lang="es-ES" sz="1200" b="1" kern="1200" dirty="0" err="1" smtClean="0">
                <a:solidFill>
                  <a:schemeClr val="tx1"/>
                </a:solidFill>
                <a:effectLst/>
                <a:latin typeface="+mn-lt"/>
                <a:ea typeface="+mn-ea"/>
                <a:cs typeface="+mn-cs"/>
              </a:rPr>
              <a:t>Bible</a:t>
            </a:r>
            <a:r>
              <a:rPr lang="es-ES" sz="1200" b="1" kern="1200" dirty="0" smtClean="0">
                <a:solidFill>
                  <a:schemeClr val="tx1"/>
                </a:solidFill>
                <a:effectLst/>
                <a:latin typeface="+mn-lt"/>
                <a:ea typeface="+mn-ea"/>
                <a:cs typeface="+mn-cs"/>
              </a:rPr>
              <a:t> ? </a:t>
            </a:r>
            <a:r>
              <a:rPr lang="es-ES" sz="1200" b="1" kern="1200" dirty="0" err="1" smtClean="0">
                <a:solidFill>
                  <a:schemeClr val="tx1"/>
                </a:solidFill>
                <a:effectLst/>
                <a:latin typeface="+mn-lt"/>
                <a:ea typeface="+mn-ea"/>
                <a:cs typeface="+mn-cs"/>
              </a:rPr>
              <a:t>Voudra</a:t>
            </a:r>
            <a:r>
              <a:rPr lang="es-ES" sz="1200" b="1" kern="1200" dirty="0" smtClean="0">
                <a:solidFill>
                  <a:schemeClr val="tx1"/>
                </a:solidFill>
                <a:effectLst/>
                <a:latin typeface="+mn-lt"/>
                <a:ea typeface="+mn-ea"/>
                <a:cs typeface="+mn-cs"/>
              </a:rPr>
              <a:t>-t-</a:t>
            </a:r>
            <a:r>
              <a:rPr lang="es-ES" sz="1200" b="1" kern="1200" dirty="0" err="1" smtClean="0">
                <a:solidFill>
                  <a:schemeClr val="tx1"/>
                </a:solidFill>
                <a:effectLst/>
                <a:latin typeface="+mn-lt"/>
                <a:ea typeface="+mn-ea"/>
                <a:cs typeface="+mn-cs"/>
              </a:rPr>
              <a:t>il</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vivre</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encore</a:t>
            </a:r>
            <a:r>
              <a:rPr lang="es-ES" sz="1200" b="1"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Un </a:t>
            </a:r>
            <a:r>
              <a:rPr lang="es-ES" sz="1200" b="1" kern="1200" dirty="0" err="1" smtClean="0">
                <a:solidFill>
                  <a:schemeClr val="tx1"/>
                </a:solidFill>
                <a:effectLst/>
                <a:latin typeface="+mn-lt"/>
                <a:ea typeface="+mn-ea"/>
                <a:cs typeface="+mn-cs"/>
              </a:rPr>
              <a:t>sujet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vraiment</a:t>
            </a:r>
            <a:r>
              <a:rPr lang="es-ES" sz="1200" b="1" kern="1200" dirty="0" smtClean="0">
                <a:solidFill>
                  <a:schemeClr val="tx1"/>
                </a:solidFill>
                <a:effectLst/>
                <a:latin typeface="+mn-lt"/>
                <a:ea typeface="+mn-ea"/>
                <a:cs typeface="+mn-cs"/>
              </a:rPr>
              <a:t> </a:t>
            </a:r>
            <a:r>
              <a:rPr lang="es-ES" sz="1200" b="1" kern="1200" dirty="0" err="1" smtClean="0">
                <a:solidFill>
                  <a:schemeClr val="tx1"/>
                </a:solidFill>
                <a:effectLst/>
                <a:latin typeface="+mn-lt"/>
                <a:ea typeface="+mn-ea"/>
                <a:cs typeface="+mn-cs"/>
              </a:rPr>
              <a:t>intéressant</a:t>
            </a:r>
            <a:r>
              <a:rPr lang="es-ES" sz="1200" b="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51</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smtClean="0">
                <a:solidFill>
                  <a:schemeClr val="tx1"/>
                </a:solidFill>
                <a:effectLst/>
                <a:latin typeface="+mn-lt"/>
                <a:ea typeface="+mn-ea"/>
                <a:cs typeface="+mn-cs"/>
              </a:rPr>
              <a:t>info@labiblearaison.org</a:t>
            </a: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52</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fr-FR" sz="1200" i="1" kern="1200" dirty="0" smtClean="0">
                <a:solidFill>
                  <a:schemeClr val="tx1"/>
                </a:solidFill>
                <a:effectLst/>
                <a:latin typeface="+mn-lt"/>
                <a:ea typeface="+mn-ea"/>
                <a:cs typeface="+mn-cs"/>
              </a:rPr>
              <a:t>Les bébés ont besoin de l’amour de leur mère. René Spitz, un psychiatre américain, a fait une expérience avec des enfants dans un hospice qui étaient séparés de leur mère. Il fut noté qu’ils ne grandissaient ni se développaient normalement. Ils pleuraient beaucoup et bien qu’après trois mois il semblait qu’ils se calmaient, ils ne mangeaient pas régulièrement. Ils restaient couchés dans leur berceau avec les yeux grand ouverts, ils ne bougeaient pas, et après quelques mois ils perdaient du poids et mouraient de différentes maladies.</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s-A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L’amour est une nourriture pour un bébé, et c’est ce que les enfants désirent le plus. Combien de personnes se suicident parce qu’elles sont désespérées ! Elles n’aimaient pas et ressentaient que personne ne les aimaient. Une personne plus âgée a aussi besoin du support de l’amour.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4116666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L’AMOUR ÉCRIT AVEC DU SANG</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33971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1- </a:t>
            </a:r>
            <a:r>
              <a:rPr lang="fr-FR" sz="1200" b="1" kern="1200" dirty="0" smtClean="0">
                <a:solidFill>
                  <a:schemeClr val="tx1"/>
                </a:solidFill>
                <a:effectLst/>
                <a:latin typeface="+mn-lt"/>
                <a:ea typeface="+mn-ea"/>
                <a:cs typeface="+mn-cs"/>
              </a:rPr>
              <a:t>Dieu a-t-il abandonné le peuple qu’il avait créé, malgré leur ingratitude ?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2206247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err="1" smtClean="0"/>
              <a:t>Luc</a:t>
            </a:r>
            <a:r>
              <a:rPr lang="es-ES" dirty="0" smtClean="0"/>
              <a:t> 19 : 10</a:t>
            </a:r>
          </a:p>
          <a:p>
            <a:r>
              <a:rPr lang="fr-FR" sz="1200" b="0" i="0" kern="1200" dirty="0" smtClean="0">
                <a:solidFill>
                  <a:schemeClr val="tx1"/>
                </a:solidFill>
                <a:effectLst/>
                <a:latin typeface="+mn-lt"/>
                <a:ea typeface="+mn-ea"/>
                <a:cs typeface="+mn-cs"/>
              </a:rPr>
              <a:t>« Car le Fils de l'homme est venu chercher et sauver ce qui était perdu.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2405270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28/06/2019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28/06/2019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2" descr="C:\Users\Gerhard\Documents\_Estudios Biblicos PPT\_Frances\A los pies de JesusFR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2053"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err="1">
                <a:latin typeface="Swis721 LtEx BT" pitchFamily="34" charset="0"/>
              </a:rPr>
              <a:t>Association</a:t>
            </a:r>
            <a:r>
              <a:rPr lang="es-ES" sz="1200" b="0" u="none" dirty="0">
                <a:latin typeface="Swis721 LtEx BT" pitchFamily="34" charset="0"/>
              </a:rPr>
              <a:t> G</a:t>
            </a:r>
            <a:r>
              <a:rPr lang="es-ES" sz="1200" b="0" u="none" dirty="0" smtClean="0">
                <a:latin typeface="Swis721 LtEx BT" pitchFamily="34" charset="0"/>
              </a:rPr>
              <a:t>énérale</a:t>
            </a:r>
            <a:endParaRPr lang="es-ES" sz="1200" b="0" u="none" dirty="0">
              <a:latin typeface="Swis721 LtEx BT" pitchFamily="34" charset="0"/>
            </a:endParaRPr>
          </a:p>
          <a:p>
            <a:pPr algn="ctr" eaLnBrk="1" hangingPunct="1"/>
            <a:r>
              <a:rPr lang="es-ES" sz="1200" b="0" u="none" dirty="0" err="1">
                <a:latin typeface="Swis721 LtEx BT" pitchFamily="34" charset="0"/>
              </a:rPr>
              <a:t>Département</a:t>
            </a:r>
            <a:r>
              <a:rPr lang="es-ES" sz="1200" b="0" u="none" dirty="0">
                <a:latin typeface="Swis721 LtEx BT" pitchFamily="34" charset="0"/>
              </a:rPr>
              <a:t> </a:t>
            </a:r>
            <a:r>
              <a:rPr lang="es-ES" sz="1200" b="0" u="none" dirty="0" err="1" smtClean="0">
                <a:latin typeface="Swis721 LtEx BT" pitchFamily="34" charset="0"/>
              </a:rPr>
              <a:t>Multimédia</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10039172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fade">
                                      <p:cBhvr>
                                        <p:cTn id="7" dur="500"/>
                                        <p:tgtEl>
                                          <p:spTgt spid="205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75556" y="1232756"/>
            <a:ext cx="5616624" cy="1754326"/>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fr-FR"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Quel est le plus grand exemple de </a:t>
            </a:r>
            <a:endPar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endParaRPr>
          </a:p>
        </p:txBody>
      </p:sp>
      <p:sp>
        <p:nvSpPr>
          <p:cNvPr id="5" name="4 Rectángulo"/>
          <p:cNvSpPr/>
          <p:nvPr/>
        </p:nvSpPr>
        <p:spPr>
          <a:xfrm>
            <a:off x="251520" y="4509120"/>
            <a:ext cx="6948772" cy="1754326"/>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fr-FR"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de Dieu pour les hommes ? </a:t>
            </a:r>
            <a:endPar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7" name="5 Rectángulo"/>
          <p:cNvSpPr/>
          <p:nvPr/>
        </p:nvSpPr>
        <p:spPr>
          <a:xfrm>
            <a:off x="0" y="2776279"/>
            <a:ext cx="9144000" cy="2092881"/>
          </a:xfrm>
          <a:prstGeom prst="rect">
            <a:avLst/>
          </a:prstGeom>
          <a:gradFill flip="none" rotWithShape="1">
            <a:gsLst>
              <a:gs pos="0">
                <a:srgbClr val="FFFF00"/>
              </a:gs>
              <a:gs pos="77000">
                <a:srgbClr val="FF0000"/>
              </a:gs>
            </a:gsLst>
            <a:path path="circle">
              <a:fillToRect l="50000" t="50000" r="50000" b="50000"/>
            </a:path>
            <a:tileRect/>
          </a:gradFill>
          <a:effectLst>
            <a:softEdge rad="317500"/>
          </a:effectLst>
        </p:spPr>
        <p:txBody>
          <a:bodyPr wrap="squar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rPr>
              <a:t>L’AMOUR</a:t>
            </a:r>
            <a:endPar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endParaRPr>
          </a:p>
        </p:txBody>
      </p:sp>
    </p:spTree>
    <p:extLst>
      <p:ext uri="{BB962C8B-B14F-4D97-AF65-F5344CB8AC3E}">
        <p14:creationId xmlns:p14="http://schemas.microsoft.com/office/powerpoint/2010/main" val="205259641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childTnLst>
                                </p:cTn>
                              </p:par>
                            </p:childTnLst>
                          </p:cTn>
                        </p:par>
                        <p:par>
                          <p:cTn id="8" fill="hold">
                            <p:stCondLst>
                              <p:cond delay="12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750"/>
                                        <p:tgtEl>
                                          <p:spTgt spid="5">
                                            <p:txEl>
                                              <p:pRg st="0" end="0"/>
                                            </p:txEl>
                                          </p:spTgt>
                                        </p:tgtEl>
                                      </p:cBhvr>
                                    </p:animEffect>
                                  </p:childTnLst>
                                </p:cTn>
                              </p:par>
                            </p:childTnLst>
                          </p:cTn>
                        </p:par>
                        <p:par>
                          <p:cTn id="12" fill="hold">
                            <p:stCondLst>
                              <p:cond delay="2325"/>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Mis Docs\_Multimedia IMS\Curso Biblico PPS\Tema 15\tema 15 abraz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 y="-18002"/>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08" y="800708"/>
            <a:ext cx="8929422"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L'amour de Dieu a été manifesté envers nous en ce que Dieu a envoyé son Fils unique dans le monde, afin que nous vivions par lui.</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Et cet amour consiste, non point en ce que nous avons aimé Dieu,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mais en ce qu'il nous a aimés et a envoyé son Fils comme victime expiatoire pour nos péchés</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Bien-aimés, si Dieu nous a ainsi aimés, nous devons aussi nous aimer les uns les autres. »</a:t>
            </a:r>
          </a:p>
        </p:txBody>
      </p:sp>
      <p:sp>
        <p:nvSpPr>
          <p:cNvPr id="4" name="3 Rectángulo"/>
          <p:cNvSpPr/>
          <p:nvPr/>
        </p:nvSpPr>
        <p:spPr>
          <a:xfrm>
            <a:off x="240643" y="293747"/>
            <a:ext cx="2826415"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Jean 4 : 9-11</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27102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6000"/>
                                        <p:tgtEl>
                                          <p:spTgt spid="2"/>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15\Tema 15 amig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69"/>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0" y="1448780"/>
            <a:ext cx="5796644" cy="3416320"/>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fr-FR"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Comment pouvons-nous être les amis de Jésus et lui montrer notre amour ? </a:t>
            </a:r>
            <a:endPar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4192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16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5\tema 15 leysal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08" y="800708"/>
            <a:ext cx="7020780"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Vous êtes mes amis, si vous faites ce que je vous commande. »</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Si vous gardez mes commandements, vous demeurerez dans mon amour, de même que j'ai gardé les commandements de mon Père, et que je demeure dans son amour. »</a:t>
            </a:r>
          </a:p>
          <a:p>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Si vous m'aimez, gardez mes commandements. »</a:t>
            </a:r>
          </a:p>
        </p:txBody>
      </p:sp>
      <p:sp>
        <p:nvSpPr>
          <p:cNvPr id="5" name="4 Rectángulo"/>
          <p:cNvSpPr/>
          <p:nvPr/>
        </p:nvSpPr>
        <p:spPr>
          <a:xfrm>
            <a:off x="240643" y="293747"/>
            <a:ext cx="4844596" cy="646331"/>
          </a:xfrm>
          <a:prstGeom prst="rect">
            <a:avLst/>
          </a:prstGeom>
        </p:spPr>
        <p:txBody>
          <a:bodyPr wrap="none">
            <a:spAutoFit/>
          </a:bodyPr>
          <a:lstStyle/>
          <a:p>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Jean 15 : 14</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10 ;  14 : 15</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66381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6000"/>
                                        <p:tgtEl>
                                          <p:spTgt spid="4"/>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5\Tema 15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980723"/>
            <a:ext cx="5436604" cy="3816429"/>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fr-FR" sz="4000" spc="50" dirty="0">
                <a:ln w="6350">
                  <a:solidFill>
                    <a:srgbClr val="C00000"/>
                  </a:solidFill>
                </a:ln>
                <a:effectLst>
                  <a:outerShdw blurRad="76200" dist="50800" dir="5400000" algn="tl" rotWithShape="0">
                    <a:srgbClr val="000000">
                      <a:alpha val="65000"/>
                    </a:srgbClr>
                  </a:outerShdw>
                </a:effectLst>
                <a:latin typeface="UnivrstyRoman Bd BT" pitchFamily="82" charset="0"/>
              </a:rPr>
              <a:t>Si nous voulons suivre l’exemple de Jésus, </a:t>
            </a:r>
            <a:endParaRPr lang="fr-FR" sz="4000" spc="50" dirty="0" smtClean="0">
              <a:ln w="6350">
                <a:solidFill>
                  <a:srgbClr val="C00000"/>
                </a:solidFill>
              </a:ln>
              <a:effectLst>
                <a:outerShdw blurRad="76200" dist="50800" dir="5400000" algn="tl" rotWithShape="0">
                  <a:srgbClr val="000000">
                    <a:alpha val="65000"/>
                  </a:srgbClr>
                </a:outerShdw>
              </a:effectLst>
              <a:latin typeface="UnivrstyRoman Bd BT" pitchFamily="82" charset="0"/>
            </a:endParaRPr>
          </a:p>
          <a:p>
            <a:r>
              <a:rPr lang="fr-FR" sz="5400" spc="50" dirty="0" smtClean="0">
                <a:ln w="6350">
                  <a:solidFill>
                    <a:srgbClr val="C00000"/>
                  </a:solidFill>
                </a:ln>
                <a:effectLst>
                  <a:outerShdw blurRad="76200" dist="50800" dir="5400000" algn="tl" rotWithShape="0">
                    <a:srgbClr val="000000">
                      <a:alpha val="65000"/>
                    </a:srgbClr>
                  </a:outerShdw>
                </a:effectLst>
                <a:latin typeface="UnivrstyRoman Bd BT" pitchFamily="82" charset="0"/>
              </a:rPr>
              <a:t>que </a:t>
            </a:r>
            <a:r>
              <a:rPr lang="fr-FR"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devons-nous faire pour recevoir le salut éternel ? </a:t>
            </a:r>
            <a:endParaRPr lang="es-ES" sz="7200" spc="50" dirty="0">
              <a:ln w="6350">
                <a:solidFill>
                  <a:srgbClr val="C00000"/>
                </a:solidFill>
              </a:ln>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65200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1275"/>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2625"/>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5\tema 15 jesusora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3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51520" y="1052736"/>
            <a:ext cx="6156684"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appris, bien qu'il fût Fils, l'obéissance par les choses qu'il a souffertes,</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et qui, après avoir été élevé à la perfection, est devenu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pour tous ceux qui lui obéissent l'auteur d'un salut éternel</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p:txBody>
      </p:sp>
      <p:sp>
        <p:nvSpPr>
          <p:cNvPr id="4" name="3 Rectángulo"/>
          <p:cNvSpPr/>
          <p:nvPr/>
        </p:nvSpPr>
        <p:spPr>
          <a:xfrm>
            <a:off x="240643" y="293747"/>
            <a:ext cx="3381054"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Hébreux</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5 : 8 - 9</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6647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6000"/>
                                        <p:tgtEl>
                                          <p:spTgt spid="3"/>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5\Tema 15 ley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3528" y="1704868"/>
            <a:ext cx="5040560" cy="2585323"/>
          </a:xfrm>
          <a:prstGeom prst="rect">
            <a:avLst/>
          </a:prstGeom>
        </p:spPr>
        <p:txBody>
          <a:bodyPr wrap="square">
            <a:spAutoFit/>
            <a:scene3d>
              <a:camera prst="orthographicFront"/>
              <a:lightRig rig="soft" dir="tl">
                <a:rot lat="0" lon="0" rev="0"/>
              </a:lightRig>
            </a:scene3d>
            <a:sp3d contourW="25400" prstMaterial="matte">
              <a:contourClr>
                <a:schemeClr val="accent2">
                  <a:tint val="20000"/>
                </a:schemeClr>
              </a:contourClr>
            </a:sp3d>
          </a:bodyPr>
          <a:lstStyle/>
          <a:p>
            <a:r>
              <a:rPr lang="fr-FR"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Quelle est la nature </a:t>
            </a:r>
            <a:r>
              <a:rPr lang="fr-FR" sz="5400" spc="50" dirty="0" smtClean="0">
                <a:ln w="6350">
                  <a:solidFill>
                    <a:srgbClr val="C00000"/>
                  </a:solidFill>
                </a:ln>
                <a:effectLst>
                  <a:outerShdw blurRad="76200" dist="50800" dir="5400000" algn="tl" rotWithShape="0">
                    <a:srgbClr val="000000">
                      <a:alpha val="65000"/>
                    </a:srgbClr>
                  </a:outerShdw>
                </a:effectLst>
                <a:latin typeface="UnivrstyRoman Bd BT" pitchFamily="82" charset="0"/>
              </a:rPr>
              <a:t>des </a:t>
            </a:r>
            <a:r>
              <a:rPr lang="fr-FR"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commandements ? </a:t>
            </a:r>
            <a:endPar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56231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12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15\tema 15 jesusgen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0643" y="293747"/>
            <a:ext cx="4190571"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Matthieu</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22 : 37 - 40</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71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71500" y="836712"/>
            <a:ext cx="7848872"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Jésus lui répondit: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 aimeras le Seigneur, ton Dieu, de tout ton </a:t>
            </a:r>
            <a:r>
              <a:rPr lang="fr-F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coeur</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toute ton âme, et de toute ta pensée</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C'est le premier et le plus grand commandement</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voici le second,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qui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lui est semblable: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 aimeras ton prochain comme </a:t>
            </a:r>
            <a:r>
              <a:rPr lang="fr-FR" sz="3200" b="1" i="1" spc="50" dirty="0" smtClean="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toi-même.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ces deux commandements dépendent toute la loi et les prophètes. »</a:t>
            </a:r>
          </a:p>
        </p:txBody>
      </p:sp>
    </p:spTree>
    <p:extLst>
      <p:ext uri="{BB962C8B-B14F-4D97-AF65-F5344CB8AC3E}">
        <p14:creationId xmlns:p14="http://schemas.microsoft.com/office/powerpoint/2010/main" val="375468612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6000"/>
                                        <p:tgtEl>
                                          <p:spTgt spid="2"/>
                                        </p:tgtEl>
                                      </p:cBhvr>
                                    </p:animEffect>
                                  </p:childTnLst>
                                </p:cTn>
                              </p:par>
                            </p:childTnLst>
                          </p:cTn>
                        </p:par>
                        <p:par>
                          <p:cTn id="12" fill="hold">
                            <p:stCondLst>
                              <p:cond delay="7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51519" y="392467"/>
            <a:ext cx="8418843" cy="1200329"/>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Les deux dimensions de l'amour</a:t>
            </a:r>
            <a:endPar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endParaRPr>
          </a:p>
        </p:txBody>
      </p:sp>
      <p:sp>
        <p:nvSpPr>
          <p:cNvPr id="2" name="1 Flecha abajo"/>
          <p:cNvSpPr/>
          <p:nvPr/>
        </p:nvSpPr>
        <p:spPr>
          <a:xfrm rot="10800000">
            <a:off x="3560174" y="1556792"/>
            <a:ext cx="1047830" cy="3492388"/>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grpSp>
        <p:nvGrpSpPr>
          <p:cNvPr id="6" name="5 Grupo"/>
          <p:cNvGrpSpPr/>
          <p:nvPr/>
        </p:nvGrpSpPr>
        <p:grpSpPr>
          <a:xfrm>
            <a:off x="1655392" y="2708920"/>
            <a:ext cx="4824820" cy="1048498"/>
            <a:chOff x="1655392" y="2775069"/>
            <a:chExt cx="4824820" cy="1048498"/>
          </a:xfrm>
        </p:grpSpPr>
        <p:sp>
          <p:nvSpPr>
            <p:cNvPr id="7" name="6 Flecha abajo"/>
            <p:cNvSpPr/>
            <p:nvPr/>
          </p:nvSpPr>
          <p:spPr>
            <a:xfrm rot="16200000">
              <a:off x="4750021" y="2093376"/>
              <a:ext cx="1047830" cy="2412552"/>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8" name="7 Flecha abajo"/>
            <p:cNvSpPr/>
            <p:nvPr/>
          </p:nvSpPr>
          <p:spPr>
            <a:xfrm rot="5400000">
              <a:off x="2337753" y="2092708"/>
              <a:ext cx="1047830" cy="2412552"/>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grpSp>
      <p:sp>
        <p:nvSpPr>
          <p:cNvPr id="11" name="10 Rectángulo"/>
          <p:cNvSpPr/>
          <p:nvPr/>
        </p:nvSpPr>
        <p:spPr>
          <a:xfrm>
            <a:off x="431540" y="1880828"/>
            <a:ext cx="3687356" cy="923330"/>
          </a:xfrm>
          <a:prstGeom prst="rect">
            <a:avLst/>
          </a:prstGeom>
        </p:spPr>
        <p:txBody>
          <a:bodyPr wrap="none">
            <a:spAutoFit/>
          </a:bodyPr>
          <a:lstStyle/>
          <a:p>
            <a:r>
              <a:rPr lang="es-ES" sz="5400" b="1" spc="50" dirty="0" err="1"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L'amour</a:t>
            </a:r>
            <a:r>
              <a:rPr lang="es-ES" sz="54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a:t>
            </a:r>
            <a:r>
              <a:rPr lang="es-ES" sz="54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à </a:t>
            </a:r>
            <a:r>
              <a:rPr lang="es-ES" sz="54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Dieu</a:t>
            </a:r>
            <a:endParaRPr lang="es-ES" sz="10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sp>
        <p:nvSpPr>
          <p:cNvPr id="15" name="14 Rectángulo"/>
          <p:cNvSpPr/>
          <p:nvPr/>
        </p:nvSpPr>
        <p:spPr>
          <a:xfrm>
            <a:off x="4555196" y="3681028"/>
            <a:ext cx="2977354" cy="1754326"/>
          </a:xfrm>
          <a:prstGeom prst="rect">
            <a:avLst/>
          </a:prstGeom>
        </p:spPr>
        <p:txBody>
          <a:bodyPr wrap="none">
            <a:spAutoFit/>
          </a:bodyPr>
          <a:lstStyle/>
          <a:p>
            <a:r>
              <a:rPr lang="es-ES" sz="54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L'amour</a:t>
            </a:r>
            <a:r>
              <a:rPr lang="es-ES" sz="54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a:t>
            </a:r>
            <a:r>
              <a:rPr lang="es-ES" sz="54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pour</a:t>
            </a:r>
            <a:r>
              <a:rPr lang="es-ES" sz="54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a:t>
            </a:r>
            <a:endParaRPr lang="es-ES" sz="54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endParaRPr>
          </a:p>
          <a:p>
            <a:r>
              <a:rPr lang="es-ES" sz="54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le </a:t>
            </a:r>
            <a:r>
              <a:rPr lang="es-ES" sz="54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prochain</a:t>
            </a:r>
            <a:endParaRPr lang="es-ES" sz="10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grpSp>
        <p:nvGrpSpPr>
          <p:cNvPr id="12" name="11 Grupo"/>
          <p:cNvGrpSpPr/>
          <p:nvPr/>
        </p:nvGrpSpPr>
        <p:grpSpPr>
          <a:xfrm>
            <a:off x="2053396" y="1988840"/>
            <a:ext cx="4061383" cy="4109120"/>
            <a:chOff x="2053396" y="1988840"/>
            <a:chExt cx="4061383" cy="4109120"/>
          </a:xfrm>
        </p:grpSpPr>
        <p:pic>
          <p:nvPicPr>
            <p:cNvPr id="8196" name="Picture 4" descr="J:\Mis Docs\_Multimedia IMS\Curso Biblico PPS\Tema 12\LEY.png"/>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53396" y="1988840"/>
              <a:ext cx="4061383" cy="4109120"/>
            </a:xfrm>
            <a:prstGeom prst="rect">
              <a:avLst/>
            </a:prstGeom>
            <a:noFill/>
            <a:extLst>
              <a:ext uri="{909E8E84-426E-40DD-AFC4-6F175D3DCCD1}">
                <a14:hiddenFill xmlns:a14="http://schemas.microsoft.com/office/drawing/2010/main">
                  <a:solidFill>
                    <a:srgbClr val="FFFFFF"/>
                  </a:solidFill>
                </a14:hiddenFill>
              </a:ext>
            </a:extLst>
          </p:spPr>
        </p:pic>
        <p:sp>
          <p:nvSpPr>
            <p:cNvPr id="17" name="16 Rectángulo"/>
            <p:cNvSpPr/>
            <p:nvPr/>
          </p:nvSpPr>
          <p:spPr>
            <a:xfrm>
              <a:off x="4206317" y="2956880"/>
              <a:ext cx="1735090" cy="2308324"/>
            </a:xfrm>
            <a:prstGeom prst="rect">
              <a:avLst/>
            </a:prstGeom>
          </p:spPr>
          <p:txBody>
            <a:bodyPr wrap="none">
              <a:spAutoFit/>
            </a:bodyPr>
            <a:lstStyle/>
            <a:p>
              <a:pPr algn="ctr"/>
              <a:r>
                <a:rPr lang="es-ES" sz="4800" b="1" spc="50" dirty="0" err="1"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L'amour</a:t>
              </a:r>
              <a:endParaRPr lang="es-ES" sz="48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endParaRPr>
            </a:p>
            <a:p>
              <a:pPr algn="ctr"/>
              <a:r>
                <a:rPr lang="es-ES" sz="48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a:t>
              </a:r>
              <a:r>
                <a:rPr lang="es-ES" sz="48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pour</a:t>
              </a: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le </a:t>
              </a:r>
            </a:p>
            <a:p>
              <a:pPr algn="ctr"/>
              <a:r>
                <a:rPr lang="es-ES" sz="4800" b="1" spc="50" dirty="0" err="1"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prochain</a:t>
              </a:r>
              <a:endParaRPr lang="es-ES" sz="9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sp>
          <p:nvSpPr>
            <p:cNvPr id="16" name="15 Rectángulo"/>
            <p:cNvSpPr/>
            <p:nvPr/>
          </p:nvSpPr>
          <p:spPr>
            <a:xfrm>
              <a:off x="2178488" y="2888940"/>
              <a:ext cx="1863332" cy="2308324"/>
            </a:xfrm>
            <a:prstGeom prst="rect">
              <a:avLst/>
            </a:prstGeom>
          </p:spPr>
          <p:txBody>
            <a:bodyPr wrap="none">
              <a:spAutoFit/>
            </a:bodyPr>
            <a:lstStyle/>
            <a:p>
              <a:pPr algn="ctr"/>
              <a:r>
                <a:rPr lang="es-ES" sz="48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L'amour</a:t>
              </a: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a:t>
              </a:r>
              <a:endParaRPr lang="es-ES" sz="48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endParaRPr>
            </a:p>
            <a:p>
              <a:pPr algn="ctr"/>
              <a:r>
                <a:rPr lang="es-ES" sz="48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à</a:t>
              </a:r>
              <a:endParaRPr lang="es-ES" sz="48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endParaRPr>
            </a:p>
            <a:p>
              <a:pPr algn="ctr"/>
              <a:r>
                <a:rPr lang="es-ES" sz="48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a:t>
              </a:r>
              <a:r>
                <a:rPr lang="es-ES" sz="48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Dieu</a:t>
              </a:r>
              <a:endParaRPr lang="es-ES" sz="9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grpSp>
      <p:pic>
        <p:nvPicPr>
          <p:cNvPr id="14"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4496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3500"/>
                            </p:stCondLst>
                            <p:childTnLst>
                              <p:par>
                                <p:cTn id="9" presetID="10" presetClass="exit" presetSubtype="0" fill="hold" nodeType="afterEffect">
                                  <p:stCondLst>
                                    <p:cond delay="0"/>
                                  </p:stCondLst>
                                  <p:childTnLst>
                                    <p:animEffect transition="out" filter="fade">
                                      <p:cBhvr>
                                        <p:cTn id="10" dur="1000"/>
                                        <p:tgtEl>
                                          <p:spTgt spid="12"/>
                                        </p:tgtEl>
                                      </p:cBhvr>
                                    </p:animEffect>
                                    <p:set>
                                      <p:cBhvr>
                                        <p:cTn id="11" dur="1" fill="hold">
                                          <p:stCondLst>
                                            <p:cond delay="999"/>
                                          </p:stCondLst>
                                        </p:cTn>
                                        <p:tgtEl>
                                          <p:spTgt spid="12"/>
                                        </p:tgtEl>
                                        <p:attrNameLst>
                                          <p:attrName>style.visibility</p:attrName>
                                        </p:attrNameLst>
                                      </p:cBhvr>
                                      <p:to>
                                        <p:strVal val="hidden"/>
                                      </p:to>
                                    </p:set>
                                  </p:childTnLst>
                                </p:cTn>
                              </p:par>
                            </p:childTnLst>
                          </p:cTn>
                        </p:par>
                        <p:par>
                          <p:cTn id="12" fill="hold">
                            <p:stCondLst>
                              <p:cond delay="4500"/>
                            </p:stCondLst>
                            <p:childTnLst>
                              <p:par>
                                <p:cTn id="13" presetID="22" presetClass="entr" presetSubtype="4" fill="hold" grpId="0" nodeType="after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2000"/>
                                        <p:tgtEl>
                                          <p:spTgt spid="2"/>
                                        </p:tgtEl>
                                      </p:cBhvr>
                                    </p:animEffect>
                                  </p:childTnLst>
                                </p:cTn>
                              </p:par>
                            </p:childTnLst>
                          </p:cTn>
                        </p:par>
                        <p:par>
                          <p:cTn id="16" fill="hold">
                            <p:stCondLst>
                              <p:cond delay="7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8000"/>
                            </p:stCondLst>
                            <p:childTnLst>
                              <p:par>
                                <p:cTn id="21" presetID="16" presetClass="entr" presetSubtype="37"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1500"/>
                                        <p:tgtEl>
                                          <p:spTgt spid="6"/>
                                        </p:tgtEl>
                                      </p:cBhvr>
                                    </p:animEffect>
                                  </p:childTnLst>
                                </p:cTn>
                              </p:par>
                            </p:childTnLst>
                          </p:cTn>
                        </p:par>
                        <p:par>
                          <p:cTn id="24" fill="hold">
                            <p:stCondLst>
                              <p:cond delay="9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10000"/>
                            </p:stCondLst>
                            <p:childTnLst>
                              <p:par>
                                <p:cTn id="29" presetID="22" presetClass="entr" presetSubtype="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1"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Mis Docs\_Multimedia IMS\Curso Biblico PPS\Tema 12\LEY.png"/>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53396" y="2024844"/>
            <a:ext cx="4061383" cy="4109120"/>
          </a:xfrm>
          <a:prstGeom prst="rect">
            <a:avLst/>
          </a:prstGeom>
          <a:noFill/>
          <a:extLst>
            <a:ext uri="{909E8E84-426E-40DD-AFC4-6F175D3DCCD1}">
              <a14:hiddenFill xmlns:a14="http://schemas.microsoft.com/office/drawing/2010/main">
                <a:solidFill>
                  <a:srgbClr val="FFFFFF"/>
                </a:solidFill>
              </a14:hiddenFill>
            </a:ext>
          </a:extLst>
        </p:spPr>
      </p:pic>
      <p:sp>
        <p:nvSpPr>
          <p:cNvPr id="17" name="16 Rectángulo"/>
          <p:cNvSpPr/>
          <p:nvPr/>
        </p:nvSpPr>
        <p:spPr>
          <a:xfrm>
            <a:off x="4017933" y="2816932"/>
            <a:ext cx="2111860" cy="3046988"/>
          </a:xfrm>
          <a:prstGeom prst="rect">
            <a:avLst/>
          </a:prstGeom>
        </p:spPr>
        <p:txBody>
          <a:bodyPr wrap="none">
            <a:spAutoFit/>
          </a:bodyPr>
          <a:lstStyle/>
          <a:p>
            <a:pPr algn="ctr"/>
            <a:r>
              <a:rPr lang="fr-FR"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Comment </a:t>
            </a:r>
          </a:p>
          <a:p>
            <a:pPr algn="ctr"/>
            <a:r>
              <a:rPr lang="fr-FR" sz="4800" b="1" spc="50" dirty="0"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aimer</a:t>
            </a:r>
            <a:endParaRPr lang="fr-FR"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endParaRPr>
          </a:p>
          <a:p>
            <a:pPr algn="ctr"/>
            <a:r>
              <a:rPr lang="fr-FR"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à la</a:t>
            </a:r>
          </a:p>
          <a:p>
            <a:pPr algn="ctr"/>
            <a:r>
              <a:rPr lang="fr-FR"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Autre?</a:t>
            </a:r>
            <a:endParaRPr lang="es-ES" sz="9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sp>
        <p:nvSpPr>
          <p:cNvPr id="4" name="3 CuadroTexto"/>
          <p:cNvSpPr txBox="1"/>
          <p:nvPr/>
        </p:nvSpPr>
        <p:spPr>
          <a:xfrm>
            <a:off x="251519" y="392467"/>
            <a:ext cx="8486298" cy="193899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60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Pourquoi </a:t>
            </a:r>
            <a:r>
              <a:rPr lang="fr-FR" sz="60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Dieu a-t-il donné </a:t>
            </a:r>
            <a:endParaRPr lang="fr-FR" sz="60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endParaRPr>
          </a:p>
          <a:p>
            <a:r>
              <a:rPr lang="fr-FR" sz="60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deux </a:t>
            </a:r>
            <a:r>
              <a:rPr lang="fr-FR" sz="60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pierres </a:t>
            </a:r>
            <a:r>
              <a:rPr lang="fr-FR" sz="60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à </a:t>
            </a:r>
            <a:r>
              <a:rPr lang="fr-FR" sz="60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Moïse au lieu d’une ?</a:t>
            </a:r>
          </a:p>
        </p:txBody>
      </p:sp>
      <p:pic>
        <p:nvPicPr>
          <p:cNvPr id="7"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16" name="15 Rectángulo"/>
          <p:cNvSpPr/>
          <p:nvPr/>
        </p:nvSpPr>
        <p:spPr>
          <a:xfrm>
            <a:off x="2118345" y="2816932"/>
            <a:ext cx="1983621" cy="3046988"/>
          </a:xfrm>
          <a:prstGeom prst="rect">
            <a:avLst/>
          </a:prstGeom>
        </p:spPr>
        <p:txBody>
          <a:bodyPr wrap="none">
            <a:spAutoFit/>
          </a:bodyPr>
          <a:lstStyle/>
          <a:p>
            <a:pPr algn="ctr"/>
            <a:r>
              <a:rPr lang="es-ES" sz="48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Comment</a:t>
            </a:r>
            <a:endPar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endParaRPr>
          </a:p>
          <a:p>
            <a:pPr algn="ctr"/>
            <a:r>
              <a:rPr lang="es-ES" sz="48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a:t>
            </a:r>
            <a:r>
              <a:rPr lang="es-ES" sz="4800" b="1" spc="50" dirty="0" err="1" smtClean="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imer</a:t>
            </a:r>
            <a:endPar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endParaRPr>
          </a:p>
          <a:p>
            <a:pPr algn="ct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à</a:t>
            </a:r>
          </a:p>
          <a:p>
            <a:pPr algn="ctr"/>
            <a:r>
              <a:rPr lang="es-ES" sz="48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Dieu</a:t>
            </a:r>
            <a:r>
              <a:rPr lang="es-ES" sz="48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t>
            </a:r>
            <a:endParaRPr lang="es-ES" sz="9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52698763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61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par>
                          <p:cTn id="12" fill="hold">
                            <p:stCondLst>
                              <p:cond delay="71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par>
                          <p:cTn id="16" fill="hold">
                            <p:stCondLst>
                              <p:cond delay="81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1" name="Picture 3" descr="J:\Mis Docs\_Multimedia IMS\Curso Biblico PPS\Tema 15\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735796" y="3348372"/>
            <a:ext cx="6660740" cy="3429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6"/>
              </a:contourClr>
            </a:sp3d>
          </a:bodyPr>
          <a:lstStyle/>
          <a:p>
            <a:r>
              <a:rPr lang="en-US" sz="8000" b="1"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Un Moment De </a:t>
            </a:r>
            <a:r>
              <a:rPr lang="en-US" sz="8000" b="1" spc="50" dirty="0" err="1">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rPr>
              <a:t>Prière</a:t>
            </a:r>
            <a:endParaRPr lang="en-US" sz="8000" b="1" spc="50" dirty="0">
              <a:ln w="11430"/>
              <a:gradFill flip="none" rotWithShape="1">
                <a:gsLst>
                  <a:gs pos="19000">
                    <a:srgbClr val="FFF200"/>
                  </a:gs>
                  <a:gs pos="38000">
                    <a:srgbClr val="FF7A00"/>
                  </a:gs>
                  <a:gs pos="53000">
                    <a:srgbClr val="FF0300"/>
                  </a:gs>
                  <a:gs pos="66000">
                    <a:srgbClr val="4D0808"/>
                  </a:gs>
                </a:gsLst>
                <a:lin ang="5400000" scaled="0"/>
                <a:tileRect r="-100000" b="-100000"/>
              </a:gradFill>
              <a:effectLst>
                <a:outerShdw blurRad="76200" dist="50800" dir="5400000" algn="tl" rotWithShape="0">
                  <a:srgbClr val="000000">
                    <a:alpha val="65000"/>
                  </a:srgbClr>
                </a:outerShdw>
              </a:effectLst>
              <a:latin typeface="PassionsConflictROB" pitchFamily="2" charset="0"/>
              <a:cs typeface="Vijaya" pitchFamily="34" charset="0"/>
            </a:endParaRPr>
          </a:p>
        </p:txBody>
      </p:sp>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3011"/>
                                        </p:tgtEl>
                                        <p:attrNameLst>
                                          <p:attrName>style.visibility</p:attrName>
                                        </p:attrNameLst>
                                      </p:cBhvr>
                                      <p:to>
                                        <p:strVal val="visible"/>
                                      </p:to>
                                    </p:set>
                                    <p:animEffect transition="in" filter="fade">
                                      <p:cBhvr>
                                        <p:cTn id="7" dur="500"/>
                                        <p:tgtEl>
                                          <p:spTgt spid="43011"/>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97258" y="116632"/>
            <a:ext cx="3360215" cy="4154984"/>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66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L’amour </a:t>
            </a:r>
          </a:p>
          <a:p>
            <a:r>
              <a:rPr lang="fr-FR" sz="66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Dans </a:t>
            </a:r>
          </a:p>
          <a:p>
            <a:r>
              <a:rPr lang="fr-FR" sz="66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La première </a:t>
            </a:r>
          </a:p>
          <a:p>
            <a:r>
              <a:rPr lang="fr-FR" sz="66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Dimension</a:t>
            </a:r>
            <a:endParaRPr lang="es-ES" sz="66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endParaRPr>
          </a:p>
        </p:txBody>
      </p:sp>
      <p:sp>
        <p:nvSpPr>
          <p:cNvPr id="2" name="1 Flecha abajo"/>
          <p:cNvSpPr/>
          <p:nvPr/>
        </p:nvSpPr>
        <p:spPr>
          <a:xfrm rot="10800000">
            <a:off x="3560174" y="1556792"/>
            <a:ext cx="1047830" cy="3492388"/>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11" name="10 Rectángulo"/>
          <p:cNvSpPr/>
          <p:nvPr/>
        </p:nvSpPr>
        <p:spPr>
          <a:xfrm>
            <a:off x="4824028" y="4113076"/>
            <a:ext cx="4038029" cy="1107996"/>
          </a:xfrm>
          <a:prstGeom prst="rect">
            <a:avLst/>
          </a:prstGeom>
        </p:spPr>
        <p:txBody>
          <a:bodyPr wrap="none">
            <a:spAutoFit/>
          </a:bodyPr>
          <a:lstStyle/>
          <a:p>
            <a:r>
              <a:rPr lang="es-ES" sz="66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Amour</a:t>
            </a:r>
            <a:r>
              <a:rPr lang="es-ES" sz="66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à </a:t>
            </a:r>
            <a:r>
              <a:rPr lang="es-ES" sz="66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Dieu</a:t>
            </a:r>
            <a:endParaRPr lang="es-ES" sz="110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12643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3900"/>
                            </p:stCondLst>
                            <p:childTnLst>
                              <p:par>
                                <p:cTn id="9" presetID="22" presetClass="entr" presetSubtype="4"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2000"/>
                                        <p:tgtEl>
                                          <p:spTgt spid="2"/>
                                        </p:tgtEl>
                                      </p:cBhvr>
                                    </p:animEffect>
                                  </p:childTnLst>
                                </p:cTn>
                              </p:par>
                            </p:childTnLst>
                          </p:cTn>
                        </p:par>
                        <p:par>
                          <p:cTn id="12" fill="hold">
                            <p:stCondLst>
                              <p:cond delay="69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74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1988840"/>
            <a:ext cx="7156511"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Comment</a:t>
            </a:r>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_tradnl"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montrons-nous</a:t>
            </a:r>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_tradnl"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notre</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sp>
        <p:nvSpPr>
          <p:cNvPr id="6" name="5 Rectángulo"/>
          <p:cNvSpPr/>
          <p:nvPr/>
        </p:nvSpPr>
        <p:spPr>
          <a:xfrm>
            <a:off x="2349437" y="4293096"/>
            <a:ext cx="6202339" cy="1323439"/>
          </a:xfrm>
          <a:prstGeom prst="rect">
            <a:avLst/>
          </a:prstGeom>
        </p:spPr>
        <p:txBody>
          <a:bodyPr wrap="non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8000" b="1" spc="50" dirty="0" err="1">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envers</a:t>
            </a:r>
            <a:r>
              <a:rPr lang="es-ES" sz="8000" b="1" spc="50" dirty="0">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 </a:t>
            </a:r>
            <a:r>
              <a:rPr lang="es-ES" sz="8000" b="1" spc="50" dirty="0" err="1">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Dieu</a:t>
            </a:r>
            <a:endParaRPr lang="es-ES" sz="8000" b="1" spc="50" dirty="0">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endParaRPr>
          </a:p>
        </p:txBody>
      </p:sp>
      <p:sp>
        <p:nvSpPr>
          <p:cNvPr id="8" name="7 Rectángulo"/>
          <p:cNvSpPr/>
          <p:nvPr/>
        </p:nvSpPr>
        <p:spPr>
          <a:xfrm>
            <a:off x="1201661" y="5229200"/>
            <a:ext cx="6665607" cy="156966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en référence aux trois </a:t>
            </a:r>
            <a:endParaRPr lang="fr-FR"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endParaRPr>
          </a:p>
          <a:p>
            <a:r>
              <a:rPr lang="fr-FR"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premiers </a:t>
            </a:r>
            <a:r>
              <a:rPr lang="fr-FR"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commandements ? </a:t>
            </a:r>
          </a:p>
        </p:txBody>
      </p:sp>
      <p:sp>
        <p:nvSpPr>
          <p:cNvPr id="9" name="5 Rectángulo"/>
          <p:cNvSpPr/>
          <p:nvPr/>
        </p:nvSpPr>
        <p:spPr>
          <a:xfrm>
            <a:off x="0" y="2776279"/>
            <a:ext cx="9144000" cy="2092881"/>
          </a:xfrm>
          <a:prstGeom prst="rect">
            <a:avLst/>
          </a:prstGeom>
          <a:gradFill flip="none" rotWithShape="1">
            <a:gsLst>
              <a:gs pos="0">
                <a:srgbClr val="FFFF00"/>
              </a:gs>
              <a:gs pos="77000">
                <a:srgbClr val="FF0000"/>
              </a:gs>
            </a:gsLst>
            <a:path path="circle">
              <a:fillToRect l="50000" t="50000" r="50000" b="50000"/>
            </a:path>
            <a:tileRect/>
          </a:gradFill>
          <a:effectLst>
            <a:softEdge rad="317500"/>
          </a:effectLst>
        </p:spPr>
        <p:txBody>
          <a:bodyPr wrap="squar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rPr>
              <a:t>L’AMOUR</a:t>
            </a:r>
            <a:endPar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endParaRPr>
          </a:p>
        </p:txBody>
      </p:sp>
    </p:spTree>
    <p:extLst>
      <p:ext uri="{BB962C8B-B14F-4D97-AF65-F5344CB8AC3E}">
        <p14:creationId xmlns:p14="http://schemas.microsoft.com/office/powerpoint/2010/main" val="357322062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7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2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7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872716"/>
            <a:ext cx="5544616" cy="15481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Tu </a:t>
            </a:r>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n'auras pas d'autres dieux devant ma face</a:t>
            </a:r>
            <a:r>
              <a:rPr lang="fr-F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endPar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240643" y="293747"/>
            <a:ext cx="3118161"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Exode</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20 : 3 - 7</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
        <p:nvSpPr>
          <p:cNvPr id="6" name="Rectangle 3"/>
          <p:cNvSpPr>
            <a:spLocks noChangeArrowheads="1"/>
          </p:cNvSpPr>
          <p:nvPr/>
        </p:nvSpPr>
        <p:spPr bwMode="auto">
          <a:xfrm>
            <a:off x="4575604" y="22048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a:t>
            </a:r>
          </a:p>
        </p:txBody>
      </p:sp>
      <p:sp>
        <p:nvSpPr>
          <p:cNvPr id="7" name="Rectangle 3"/>
          <p:cNvSpPr>
            <a:spLocks noChangeArrowheads="1"/>
          </p:cNvSpPr>
          <p:nvPr/>
        </p:nvSpPr>
        <p:spPr bwMode="auto">
          <a:xfrm>
            <a:off x="-15011" y="4257092"/>
            <a:ext cx="5112568" cy="23402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a:t>
            </a:r>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ne prendras point le nom de l'Éternel, ton Dieu, en vain</a:t>
            </a:r>
            <a:r>
              <a:rPr lang="es-ES"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endPar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Rectangle 3"/>
          <p:cNvSpPr>
            <a:spLocks noChangeArrowheads="1"/>
          </p:cNvSpPr>
          <p:nvPr/>
        </p:nvSpPr>
        <p:spPr bwMode="auto">
          <a:xfrm>
            <a:off x="4577609" y="3032956"/>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a:t>
            </a:r>
          </a:p>
        </p:txBody>
      </p:sp>
      <p:sp>
        <p:nvSpPr>
          <p:cNvPr id="9" name="Rectangle 3"/>
          <p:cNvSpPr>
            <a:spLocks noChangeArrowheads="1"/>
          </p:cNvSpPr>
          <p:nvPr/>
        </p:nvSpPr>
        <p:spPr bwMode="auto">
          <a:xfrm>
            <a:off x="4577609" y="3969060"/>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III</a:t>
            </a:r>
          </a:p>
        </p:txBody>
      </p:sp>
      <p:sp>
        <p:nvSpPr>
          <p:cNvPr id="10" name="Rectangle 3"/>
          <p:cNvSpPr>
            <a:spLocks noChangeArrowheads="1"/>
          </p:cNvSpPr>
          <p:nvPr/>
        </p:nvSpPr>
        <p:spPr bwMode="auto">
          <a:xfrm>
            <a:off x="0" y="2060849"/>
            <a:ext cx="5671924" cy="190821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r>
              <a:rPr lang="fr-F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a:t>
            </a:r>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ne te feras point d'image taillée</a:t>
            </a:r>
            <a:r>
              <a:rPr lang="es-ES"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a:p>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ne te prosterneras point devant elles</a:t>
            </a:r>
            <a:r>
              <a:rPr lang="es-ES"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a:t>
            </a:r>
            <a:endPar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66977055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2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1988840"/>
            <a:ext cx="7156511"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Comment</a:t>
            </a:r>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_tradnl"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montrons-nous</a:t>
            </a:r>
            <a:r>
              <a:rPr lang="es-ES_tradnl"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es-ES_tradnl" sz="4800" b="1" spc="50" dirty="0" err="1">
                <a:ln w="11430"/>
                <a:solidFill>
                  <a:srgbClr val="002060"/>
                </a:solidFill>
                <a:effectLst>
                  <a:outerShdw blurRad="76200" dist="50800" dir="5400000" algn="tl" rotWithShape="0">
                    <a:srgbClr val="000000">
                      <a:alpha val="65000"/>
                    </a:srgbClr>
                  </a:outerShdw>
                </a:effectLst>
                <a:latin typeface="UnivrstyRoman Bd BT" pitchFamily="82" charset="0"/>
              </a:rPr>
              <a:t>notre</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sp>
        <p:nvSpPr>
          <p:cNvPr id="6" name="5 Rectángulo"/>
          <p:cNvSpPr/>
          <p:nvPr/>
        </p:nvSpPr>
        <p:spPr>
          <a:xfrm>
            <a:off x="2349437" y="4293096"/>
            <a:ext cx="6202339" cy="1323439"/>
          </a:xfrm>
          <a:prstGeom prst="rect">
            <a:avLst/>
          </a:prstGeom>
        </p:spPr>
        <p:txBody>
          <a:bodyPr wrap="non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8000" b="1" spc="50" dirty="0" err="1">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envers</a:t>
            </a:r>
            <a:r>
              <a:rPr lang="es-ES" sz="8000" b="1" spc="50" dirty="0">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 </a:t>
            </a:r>
            <a:r>
              <a:rPr lang="es-ES" sz="8000" b="1" spc="50" dirty="0" err="1">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rPr>
              <a:t>Dieu</a:t>
            </a:r>
            <a:endParaRPr lang="es-ES" sz="8000" b="1" spc="50" dirty="0">
              <a:ln w="11430">
                <a:noFill/>
              </a:ln>
              <a:gradFill>
                <a:gsLst>
                  <a:gs pos="7000">
                    <a:srgbClr val="FF0000">
                      <a:lumMod val="99000"/>
                      <a:lumOff val="1000"/>
                      <a:alpha val="52000"/>
                    </a:srgbClr>
                  </a:gs>
                  <a:gs pos="100000">
                    <a:srgbClr val="FF0000">
                      <a:lumMod val="95000"/>
                      <a:lumOff val="5000"/>
                    </a:srgbClr>
                  </a:gs>
                </a:gsLst>
                <a:lin ang="5400000"/>
              </a:gradFill>
              <a:effectLst>
                <a:outerShdw blurRad="63500" dist="50800" dir="2700000" algn="tl" rotWithShape="0">
                  <a:prstClr val="black">
                    <a:alpha val="67000"/>
                  </a:prstClr>
                </a:outerShdw>
              </a:effectLst>
              <a:latin typeface="Brushstroke Plain" pitchFamily="2" charset="0"/>
            </a:endParaRPr>
          </a:p>
        </p:txBody>
      </p:sp>
      <p:sp>
        <p:nvSpPr>
          <p:cNvPr id="8" name="7 Rectángulo"/>
          <p:cNvSpPr/>
          <p:nvPr/>
        </p:nvSpPr>
        <p:spPr>
          <a:xfrm>
            <a:off x="467544" y="5406315"/>
            <a:ext cx="8472384"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quand nous observons le Sabbat ? </a:t>
            </a:r>
          </a:p>
        </p:txBody>
      </p:sp>
      <p:sp>
        <p:nvSpPr>
          <p:cNvPr id="9" name="5 Rectángulo"/>
          <p:cNvSpPr/>
          <p:nvPr/>
        </p:nvSpPr>
        <p:spPr>
          <a:xfrm>
            <a:off x="0" y="2776279"/>
            <a:ext cx="9144000" cy="2092881"/>
          </a:xfrm>
          <a:prstGeom prst="rect">
            <a:avLst/>
          </a:prstGeom>
          <a:gradFill flip="none" rotWithShape="1">
            <a:gsLst>
              <a:gs pos="0">
                <a:srgbClr val="FFFF00"/>
              </a:gs>
              <a:gs pos="77000">
                <a:srgbClr val="FF0000"/>
              </a:gs>
            </a:gsLst>
            <a:path path="circle">
              <a:fillToRect l="50000" t="50000" r="50000" b="50000"/>
            </a:path>
            <a:tileRect/>
          </a:gradFill>
          <a:effectLst>
            <a:softEdge rad="317500"/>
          </a:effectLst>
        </p:spPr>
        <p:txBody>
          <a:bodyPr wrap="squar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rPr>
              <a:t>L’AMOUR</a:t>
            </a:r>
            <a:endPar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endParaRPr>
          </a:p>
        </p:txBody>
      </p:sp>
    </p:spTree>
    <p:extLst>
      <p:ext uri="{BB962C8B-B14F-4D97-AF65-F5344CB8AC3E}">
        <p14:creationId xmlns:p14="http://schemas.microsoft.com/office/powerpoint/2010/main" val="228969141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7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2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925269"/>
            <a:ext cx="5400600" cy="171164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 Souviens-toi du jour du repos, pour le sanctifier.</a:t>
            </a:r>
          </a:p>
          <a:p>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travailleras six jours, et tu feras tout ton ouvrage.</a:t>
            </a:r>
          </a:p>
          <a:p>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Mais le septième jour est le jour du repos de l'Éternel, ton Dieu: tu ne feras aucun </a:t>
            </a:r>
            <a:r>
              <a:rPr lang="fr-FR" sz="32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ouvrage… »</a:t>
            </a:r>
            <a:endPar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240643" y="293747"/>
            <a:ext cx="3241593"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Exode</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20 : 8 - 11</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
        <p:nvSpPr>
          <p:cNvPr id="6" name="Rectangle 3"/>
          <p:cNvSpPr>
            <a:spLocks noChangeArrowheads="1"/>
          </p:cNvSpPr>
          <p:nvPr/>
        </p:nvSpPr>
        <p:spPr bwMode="auto">
          <a:xfrm>
            <a:off x="4575604" y="22048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a:t>
            </a:r>
          </a:p>
        </p:txBody>
      </p:sp>
      <p:sp>
        <p:nvSpPr>
          <p:cNvPr id="8" name="Rectangle 3"/>
          <p:cNvSpPr>
            <a:spLocks noChangeArrowheads="1"/>
          </p:cNvSpPr>
          <p:nvPr/>
        </p:nvSpPr>
        <p:spPr bwMode="auto">
          <a:xfrm>
            <a:off x="4577609" y="3032956"/>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a:t>
            </a:r>
          </a:p>
        </p:txBody>
      </p:sp>
      <p:sp>
        <p:nvSpPr>
          <p:cNvPr id="9" name="Rectangle 3"/>
          <p:cNvSpPr>
            <a:spLocks noChangeArrowheads="1"/>
          </p:cNvSpPr>
          <p:nvPr/>
        </p:nvSpPr>
        <p:spPr bwMode="auto">
          <a:xfrm>
            <a:off x="4577609" y="3969060"/>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III</a:t>
            </a:r>
          </a:p>
        </p:txBody>
      </p:sp>
      <p:sp>
        <p:nvSpPr>
          <p:cNvPr id="10" name="Rectangle 3"/>
          <p:cNvSpPr>
            <a:spLocks noChangeArrowheads="1"/>
          </p:cNvSpPr>
          <p:nvPr/>
        </p:nvSpPr>
        <p:spPr bwMode="auto">
          <a:xfrm>
            <a:off x="4560025" y="49051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IV</a:t>
            </a:r>
          </a:p>
        </p:txBody>
      </p:sp>
      <p:pic>
        <p:nvPicPr>
          <p:cNvPr id="11"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41610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25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750"/>
                            </p:stCondLst>
                            <p:childTnLst>
                              <p:par>
                                <p:cTn id="25" presetID="2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2000"/>
                                        <p:tgtEl>
                                          <p:spTgt spid="3"/>
                                        </p:tgtEl>
                                      </p:cBhvr>
                                    </p:animEffect>
                                  </p:childTnLst>
                                </p:cTn>
                              </p:par>
                            </p:childTnLst>
                          </p:cTn>
                        </p:par>
                        <p:par>
                          <p:cTn id="28" fill="hold">
                            <p:stCondLst>
                              <p:cond delay="4750"/>
                            </p:stCondLst>
                            <p:childTnLst>
                              <p:par>
                                <p:cTn id="29" presetID="22" presetClass="entr" presetSubtype="1"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sen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844846" y="1405220"/>
            <a:ext cx="7630935" cy="4832092"/>
          </a:xfrm>
          <a:prstGeom prst="rect">
            <a:avLst/>
          </a:prstGeom>
          <a:solidFill>
            <a:schemeClr val="bg1">
              <a:alpha val="28000"/>
            </a:schemeClr>
          </a:solidFill>
          <a:effectLst>
            <a:glow rad="228600">
              <a:schemeClr val="bg1">
                <a:alpha val="40000"/>
              </a:schemeClr>
            </a:glow>
            <a:softEdge rad="139700"/>
          </a:effectLst>
        </p:spPr>
        <p:txBody>
          <a:bodyPr wrap="none">
            <a:spAutoFit/>
          </a:bodyPr>
          <a:lstStyle/>
          <a:p>
            <a:r>
              <a:rPr lang="es-ES" sz="4400" b="1" i="1" spc="50" dirty="0" err="1">
                <a:ln w="12700" cmpd="sng">
                  <a:solidFill>
                    <a:schemeClr val="tx1"/>
                  </a:solidFill>
                  <a:prstDash val="solid"/>
                </a:ln>
                <a:solidFill>
                  <a:srgbClr val="FF0000"/>
                </a:solidFill>
                <a:effectLst>
                  <a:outerShdw blurRad="88900" dist="63500" dir="2700000" algn="tl" rotWithShape="0">
                    <a:prstClr val="black">
                      <a:alpha val="76000"/>
                    </a:prstClr>
                  </a:outerShdw>
                </a:effectLst>
                <a:latin typeface="Minion Pro Cond" pitchFamily="18" charset="0"/>
              </a:rPr>
              <a:t>Dans</a:t>
            </a:r>
            <a:r>
              <a:rPr lang="es-ES" sz="4400" b="1" i="1" spc="50" dirty="0">
                <a:ln w="12700" cmpd="sng">
                  <a:solidFill>
                    <a:schemeClr val="tx1"/>
                  </a:solidFill>
                  <a:prstDash val="solid"/>
                </a:ln>
                <a:solidFill>
                  <a:srgbClr val="FF0000"/>
                </a:solidFill>
                <a:effectLst>
                  <a:outerShdw blurRad="88900" dist="63500" dir="2700000" algn="tl" rotWithShape="0">
                    <a:prstClr val="black">
                      <a:alpha val="76000"/>
                    </a:prstClr>
                  </a:outerShdw>
                </a:effectLst>
                <a:latin typeface="Minion Pro Cond" pitchFamily="18" charset="0"/>
              </a:rPr>
              <a:t> le </a:t>
            </a:r>
            <a:r>
              <a:rPr lang="es-ES" sz="4400" b="1" i="1" spc="50" dirty="0" err="1">
                <a:ln w="12700" cmpd="sng">
                  <a:solidFill>
                    <a:schemeClr val="tx1"/>
                  </a:solidFill>
                  <a:prstDash val="solid"/>
                </a:ln>
                <a:solidFill>
                  <a:srgbClr val="FF0000"/>
                </a:solidFill>
                <a:effectLst>
                  <a:outerShdw blurRad="88900" dist="63500" dir="2700000" algn="tl" rotWithShape="0">
                    <a:prstClr val="black">
                      <a:alpha val="76000"/>
                    </a:prstClr>
                  </a:outerShdw>
                </a:effectLst>
                <a:latin typeface="Minion Pro Cond" pitchFamily="18" charset="0"/>
              </a:rPr>
              <a:t>matériel</a:t>
            </a:r>
            <a:r>
              <a:rPr lang="es-ES" sz="4400" b="1" i="1" spc="50" dirty="0" smtClean="0">
                <a:ln w="12700" cmpd="sng">
                  <a:solidFill>
                    <a:schemeClr val="tx1"/>
                  </a:solidFill>
                  <a:prstDash val="solid"/>
                </a:ln>
                <a:solidFill>
                  <a:srgbClr val="FF0000"/>
                </a:solidFill>
                <a:effectLst>
                  <a:outerShdw blurRad="88900" dist="63500" dir="2700000" algn="tl" rotWithShape="0">
                    <a:prstClr val="black">
                      <a:alpha val="76000"/>
                    </a:prstClr>
                  </a:outerShdw>
                </a:effectLst>
                <a:latin typeface="Minion Pro Cond" pitchFamily="18" charset="0"/>
              </a:rPr>
              <a:t>:</a:t>
            </a:r>
          </a:p>
          <a:p>
            <a:r>
              <a:rPr lang="fr-FR" sz="4400" b="1" i="1" spc="50" dirty="0" smtClean="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rPr>
              <a:t>jouissons de la paix du jour </a:t>
            </a:r>
          </a:p>
          <a:p>
            <a:r>
              <a:rPr lang="fr-FR" sz="4400" b="1" i="1" spc="50" dirty="0" smtClean="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rPr>
              <a:t>de </a:t>
            </a:r>
            <a:r>
              <a:rPr lang="fr-FR" sz="4400" b="1" i="1" spc="50" dirty="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rPr>
              <a:t>repos quand nous </a:t>
            </a:r>
            <a:endParaRPr lang="fr-FR" sz="4400" b="1" i="1" spc="50" dirty="0" smtClean="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endParaRPr>
          </a:p>
          <a:p>
            <a:r>
              <a:rPr lang="fr-FR" sz="4400" b="1" i="1" spc="50" dirty="0" smtClean="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rPr>
              <a:t>passons </a:t>
            </a:r>
            <a:r>
              <a:rPr lang="fr-FR" sz="4400" b="1" i="1" spc="50" dirty="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rPr>
              <a:t>ce jour dans la nature </a:t>
            </a:r>
            <a:r>
              <a:rPr lang="es-ES" sz="4400" b="1" i="1" spc="50" dirty="0" smtClean="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rPr>
              <a:t> </a:t>
            </a:r>
          </a:p>
          <a:p>
            <a:r>
              <a:rPr lang="es-ES" sz="4400" b="1" i="1" spc="50" dirty="0" err="1" smtClean="0">
                <a:ln w="12700" cmpd="sng">
                  <a:solidFill>
                    <a:schemeClr val="tx1"/>
                  </a:solidFill>
                  <a:prstDash val="solid"/>
                </a:ln>
                <a:solidFill>
                  <a:srgbClr val="FF0000"/>
                </a:solidFill>
                <a:effectLst>
                  <a:outerShdw blurRad="88900" dist="63500" dir="2700000" algn="tl" rotWithShape="0">
                    <a:prstClr val="black">
                      <a:alpha val="76000"/>
                    </a:prstClr>
                  </a:outerShdw>
                </a:effectLst>
                <a:latin typeface="Minion Pro Cond" pitchFamily="18" charset="0"/>
              </a:rPr>
              <a:t>Dans</a:t>
            </a:r>
            <a:r>
              <a:rPr lang="es-ES" sz="4400" b="1" i="1" spc="50" dirty="0" smtClean="0">
                <a:ln w="12700" cmpd="sng">
                  <a:solidFill>
                    <a:schemeClr val="tx1"/>
                  </a:solidFill>
                  <a:prstDash val="solid"/>
                </a:ln>
                <a:solidFill>
                  <a:srgbClr val="FF0000"/>
                </a:solidFill>
                <a:effectLst>
                  <a:outerShdw blurRad="88900" dist="63500" dir="2700000" algn="tl" rotWithShape="0">
                    <a:prstClr val="black">
                      <a:alpha val="76000"/>
                    </a:prstClr>
                  </a:outerShdw>
                </a:effectLst>
                <a:latin typeface="Minion Pro Cond" pitchFamily="18" charset="0"/>
              </a:rPr>
              <a:t> le </a:t>
            </a:r>
            <a:r>
              <a:rPr lang="es-ES" sz="4400" b="1" i="1" spc="50" dirty="0" err="1" smtClean="0">
                <a:ln w="12700" cmpd="sng">
                  <a:solidFill>
                    <a:schemeClr val="tx1"/>
                  </a:solidFill>
                  <a:prstDash val="solid"/>
                </a:ln>
                <a:solidFill>
                  <a:srgbClr val="FF0000"/>
                </a:solidFill>
                <a:effectLst>
                  <a:outerShdw blurRad="88900" dist="63500" dir="2700000" algn="tl" rotWithShape="0">
                    <a:prstClr val="black">
                      <a:alpha val="76000"/>
                    </a:prstClr>
                  </a:outerShdw>
                </a:effectLst>
                <a:latin typeface="Minion Pro Cond" pitchFamily="18" charset="0"/>
              </a:rPr>
              <a:t>spirituel</a:t>
            </a:r>
            <a:r>
              <a:rPr lang="es-ES" sz="4400" b="1" i="1" spc="50" dirty="0" smtClean="0">
                <a:ln w="12700" cmpd="sng">
                  <a:solidFill>
                    <a:schemeClr val="tx1"/>
                  </a:solidFill>
                  <a:prstDash val="solid"/>
                </a:ln>
                <a:solidFill>
                  <a:srgbClr val="FF0000"/>
                </a:solidFill>
                <a:effectLst>
                  <a:outerShdw blurRad="88900" dist="63500" dir="2700000" algn="tl" rotWithShape="0">
                    <a:prstClr val="black">
                      <a:alpha val="76000"/>
                    </a:prstClr>
                  </a:outerShdw>
                </a:effectLst>
                <a:latin typeface="Minion Pro Cond" pitchFamily="18" charset="0"/>
              </a:rPr>
              <a:t>: </a:t>
            </a:r>
            <a:br>
              <a:rPr lang="es-ES" sz="4400" b="1" i="1" spc="50" dirty="0" smtClean="0">
                <a:ln w="12700" cmpd="sng">
                  <a:solidFill>
                    <a:schemeClr val="tx1"/>
                  </a:solidFill>
                  <a:prstDash val="solid"/>
                </a:ln>
                <a:solidFill>
                  <a:srgbClr val="FF0000"/>
                </a:solidFill>
                <a:effectLst>
                  <a:outerShdw blurRad="88900" dist="63500" dir="2700000" algn="tl" rotWithShape="0">
                    <a:prstClr val="black">
                      <a:alpha val="76000"/>
                    </a:prstClr>
                  </a:outerShdw>
                </a:effectLst>
                <a:latin typeface="Minion Pro Cond" pitchFamily="18" charset="0"/>
              </a:rPr>
            </a:br>
            <a:r>
              <a:rPr lang="fr-FR" sz="4400" b="1" i="1" spc="50" dirty="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rPr>
              <a:t>dans la nouvelle création, </a:t>
            </a:r>
            <a:endParaRPr lang="fr-FR" sz="4400" b="1" i="1" spc="50" dirty="0" smtClean="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endParaRPr>
          </a:p>
          <a:p>
            <a:r>
              <a:rPr lang="fr-FR" sz="4400" b="1" i="1" spc="50" dirty="0" smtClean="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rPr>
              <a:t>c'est </a:t>
            </a:r>
            <a:r>
              <a:rPr lang="fr-FR" sz="4400" b="1" i="1" spc="50" dirty="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rPr>
              <a:t>ce que le Christ a fait en moi.</a:t>
            </a:r>
            <a:endParaRPr lang="es-ES" sz="1200" b="1" i="1" spc="50" dirty="0">
              <a:ln w="12700" cmpd="sng">
                <a:gradFill>
                  <a:gsLst>
                    <a:gs pos="25000">
                      <a:schemeClr val="bg1"/>
                    </a:gs>
                    <a:gs pos="36000">
                      <a:srgbClr val="FFF200"/>
                    </a:gs>
                    <a:gs pos="45000">
                      <a:srgbClr val="FF7A00"/>
                    </a:gs>
                    <a:gs pos="54000">
                      <a:srgbClr val="FF0300"/>
                    </a:gs>
                    <a:gs pos="61000">
                      <a:schemeClr val="tx1"/>
                    </a:gs>
                  </a:gsLst>
                  <a:lin ang="5400000" scaled="0"/>
                </a:gradFill>
                <a:prstDash val="solid"/>
              </a:ln>
              <a:gradFill flip="none" rotWithShape="1">
                <a:gsLst>
                  <a:gs pos="45000">
                    <a:srgbClr val="FF0000">
                      <a:shade val="30000"/>
                      <a:satMod val="115000"/>
                    </a:srgbClr>
                  </a:gs>
                  <a:gs pos="55000">
                    <a:srgbClr val="FF0000">
                      <a:shade val="67500"/>
                      <a:satMod val="115000"/>
                    </a:srgbClr>
                  </a:gs>
                  <a:gs pos="100000">
                    <a:srgbClr val="FF0000">
                      <a:shade val="100000"/>
                      <a:satMod val="115000"/>
                    </a:srgbClr>
                  </a:gs>
                </a:gsLst>
                <a:lin ang="16200000" scaled="1"/>
                <a:tileRect/>
              </a:gradFill>
              <a:effectLst>
                <a:outerShdw blurRad="88900" dist="63500" dir="2700000" algn="tl" rotWithShape="0">
                  <a:prstClr val="black">
                    <a:alpha val="76000"/>
                  </a:prstClr>
                </a:outerShdw>
              </a:effectLst>
              <a:latin typeface="Minion Pro Cond" pitchFamily="18" charset="0"/>
            </a:endParaRPr>
          </a:p>
        </p:txBody>
      </p:sp>
    </p:spTree>
    <p:extLst>
      <p:ext uri="{BB962C8B-B14F-4D97-AF65-F5344CB8AC3E}">
        <p14:creationId xmlns:p14="http://schemas.microsoft.com/office/powerpoint/2010/main" val="252832511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6000"/>
                                        <p:tgtEl>
                                          <p:spTgt spid="6"/>
                                        </p:tgtEl>
                                      </p:cBhvr>
                                    </p:animEffect>
                                  </p:childTnLst>
                                </p:cTn>
                              </p:par>
                            </p:childTnLst>
                          </p:cTn>
                        </p:par>
                        <p:par>
                          <p:cTn id="8" fill="hold">
                            <p:stCondLst>
                              <p:cond delay="6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J:\Mis Docs\_Multimedia IMS\Curso Biblico PPS\Tema 15\Tema 15 puestaso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536" y="404664"/>
            <a:ext cx="576064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Quand commence et se termine le Sabbat ? Comment la Bible nomme-t-elle le sixième jour ?</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46225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Mis Docs\_Multimedia IMS\Curso Biblico PPS\Tema 15\tema 15 puest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15516" y="1286378"/>
            <a:ext cx="6192688" cy="484292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Ce jour même, vous publierez la fête, et vous aurez une sainte convocation: vous ne ferez aucune </a:t>
            </a:r>
            <a:r>
              <a:rPr lang="fr-FR" sz="3200" b="1" i="1" spc="50" dirty="0" err="1">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oeuvre</a:t>
            </a:r>
            <a:r>
              <a:rPr lang="fr-FR"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servile. C'est une loi perpétuelle pour vos descendants, dans tous les lieux où vous habiterez. »</a:t>
            </a:r>
            <a:endParaRPr lang="es-ES"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240643" y="293747"/>
            <a:ext cx="3401893"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Lévitique</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23 : 32 </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09366"/>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J:\Mis Docs\_Multimedia IMS\Curso Biblico PPS\Tema 15\Tema 15 planc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95536" y="722305"/>
            <a:ext cx="4716524"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Les ménagères ont aussi besoin de repos, alors que devraient-elles faire le jour de préparation ?</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642766"/>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5\tema 15 puest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1016732"/>
            <a:ext cx="6084676" cy="50405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Et Moïse leur dit: C'est ce que l'Éternel a ordonné. Demain est le jour du repos, le sabbat consacré à l'Éternel; faites cuire ce que vous avez à faire cuire, faites bouillir ce que vous avez à faire bouillir, et mettez en réserve jusqu'au matin tout ce qui restera. »</a:t>
            </a:r>
          </a:p>
        </p:txBody>
      </p:sp>
      <p:sp>
        <p:nvSpPr>
          <p:cNvPr id="4" name="3 Rectángulo"/>
          <p:cNvSpPr/>
          <p:nvPr/>
        </p:nvSpPr>
        <p:spPr>
          <a:xfrm>
            <a:off x="240643" y="293747"/>
            <a:ext cx="2675732"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Exode</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16 : 23</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34935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2000"/>
                                        <p:tgtEl>
                                          <p:spTgt spid="3"/>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J:\Mis Docs\_Multimedia IMS\Curso Biblico PPS\Tema 15\titulo tema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15</a:t>
            </a:r>
          </a:p>
        </p:txBody>
      </p:sp>
      <p:sp>
        <p:nvSpPr>
          <p:cNvPr id="2" name="1 Rectángulo"/>
          <p:cNvSpPr/>
          <p:nvPr/>
        </p:nvSpPr>
        <p:spPr>
          <a:xfrm>
            <a:off x="179512" y="1983608"/>
            <a:ext cx="7524836" cy="378565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800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rPr>
              <a:t>LES DEUX DIMENSIONS </a:t>
            </a:r>
            <a:endParaRPr lang="fr-FR" sz="8000" dirty="0" smtClean="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endParaRPr>
          </a:p>
          <a:p>
            <a:r>
              <a:rPr lang="fr-FR" sz="8000" dirty="0" smtClean="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rPr>
              <a:t>DE </a:t>
            </a:r>
            <a:r>
              <a:rPr lang="fr-FR" sz="800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rPr>
              <a:t>L’AMOUR</a:t>
            </a:r>
            <a:endParaRPr lang="es-ES" sz="800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39700">
                  <a:schemeClr val="bg1">
                    <a:alpha val="23000"/>
                  </a:schemeClr>
                </a:glow>
                <a:outerShdw blurRad="50800" dist="39000" dir="5460000" algn="tl">
                  <a:srgbClr val="000000">
                    <a:alpha val="38000"/>
                  </a:srgbClr>
                </a:outerShdw>
              </a:effectLst>
              <a:latin typeface="UnivrstyRoman Bd BT" pitchFamily="82" charset="0"/>
              <a:ea typeface="Adobe Gothic Std B" pitchFamily="34" charset="-128"/>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J:\Mis Docs\_Multimedia IMS\Curso Biblico PPS\Tema 15\Tema 15 fami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728700"/>
            <a:ext cx="4824536"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Comment le Seigneur veut-il que nous observions ce qu’il appelle </a:t>
            </a:r>
            <a:r>
              <a:rPr lang="fr-FR" sz="4800" b="1" spc="50" dirty="0" smtClean="0">
                <a:ln w="11430"/>
                <a:solidFill>
                  <a:srgbClr val="002060"/>
                </a:solidFill>
                <a:effectLst>
                  <a:outerShdw blurRad="76200" dist="50800" dir="5400000" algn="tl" rotWithShape="0">
                    <a:srgbClr val="000000">
                      <a:alpha val="65000"/>
                    </a:srgbClr>
                  </a:outerShdw>
                </a:effectLst>
                <a:latin typeface="UnivrstyRoman Bd BT" pitchFamily="82" charset="0"/>
              </a:rPr>
              <a:t/>
            </a:r>
            <a:br>
              <a:rPr lang="fr-FR" sz="4800" b="1" spc="50" dirty="0" smtClean="0">
                <a:ln w="11430"/>
                <a:solidFill>
                  <a:srgbClr val="002060"/>
                </a:solidFill>
                <a:effectLst>
                  <a:outerShdw blurRad="76200" dist="50800" dir="5400000" algn="tl" rotWithShape="0">
                    <a:srgbClr val="000000">
                      <a:alpha val="65000"/>
                    </a:srgbClr>
                  </a:outerShdw>
                </a:effectLst>
                <a:latin typeface="UnivrstyRoman Bd BT" pitchFamily="82" charset="0"/>
              </a:rPr>
            </a:br>
            <a:r>
              <a:rPr lang="fr-FR" sz="4800" b="1" spc="50" dirty="0" smtClean="0">
                <a:ln w="11430"/>
                <a:solidFill>
                  <a:srgbClr val="002060"/>
                </a:solidFill>
                <a:effectLst>
                  <a:outerShdw blurRad="76200" dist="50800" dir="5400000" algn="tl" rotWithShape="0">
                    <a:srgbClr val="000000">
                      <a:alpha val="65000"/>
                    </a:srgbClr>
                  </a:outerShdw>
                </a:effectLst>
                <a:latin typeface="UnivrstyRoman Bd BT" pitchFamily="82" charset="0"/>
              </a:rPr>
              <a:t>« </a:t>
            </a:r>
            <a:r>
              <a:rPr lang="fr-FR"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Mon saint jour » ? </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3566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15\Tema 15 pues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40643" y="293747"/>
            <a:ext cx="3318537"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Ésaïe</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58 : 13 - 14</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323528" y="764704"/>
            <a:ext cx="8759850" cy="534804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 « Si tu retiens ton pied pendant le sabbat, Pour ne pas faire ta volonté en mon saint jour, Si tu fais du sabbat tes délices, Pour sanctifier l'Éternel en le glorifiant, Et si tu l'honores en ne suivant point tes voies, En ne te livrant pas à tes penchants et à de vains discours,</a:t>
            </a:r>
          </a:p>
          <a:p>
            <a:r>
              <a:rPr lang="fr-FR" sz="3200" b="1" i="1" spc="50" dirty="0">
                <a:ln w="11430"/>
                <a:gradFill flip="none" rotWithShape="1">
                  <a:gsLst>
                    <a:gs pos="42000">
                      <a:srgbClr val="FF0000"/>
                    </a:gs>
                    <a:gs pos="62000">
                      <a:schemeClr val="accent2">
                        <a:shade val="45000"/>
                        <a:satMod val="165000"/>
                        <a:lumMod val="85000"/>
                      </a:schemeClr>
                    </a:gs>
                  </a:gsLst>
                  <a:lin ang="5400000" scaled="1"/>
                  <a:tileRect/>
                </a:gradFill>
                <a:effectLst>
                  <a:outerShdw blurRad="76200" dist="50800" dir="5400000" algn="tl" rotWithShape="0">
                    <a:srgbClr val="000000">
                      <a:alpha val="65000"/>
                    </a:srgbClr>
                  </a:outerShdw>
                </a:effectLst>
                <a:latin typeface="Myriad Pro" pitchFamily="34" charset="0"/>
                <a:cs typeface="Consolas" pitchFamily="49" charset="0"/>
              </a:rPr>
              <a:t>Alors tu mettras ton plaisir en l'Éternel, Et je te ferai monter sur les hauteurs du pays, Je te ferai jouir de l'héritage de Jacob, ton père; Car la bouche de l'Éternel a parlé. »</a:t>
            </a:r>
          </a:p>
        </p:txBody>
      </p:sp>
    </p:spTree>
    <p:extLst>
      <p:ext uri="{BB962C8B-B14F-4D97-AF65-F5344CB8AC3E}">
        <p14:creationId xmlns:p14="http://schemas.microsoft.com/office/powerpoint/2010/main" val="32416479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8000"/>
                                        <p:tgtEl>
                                          <p:spTgt spid="3"/>
                                        </p:tgtEl>
                                      </p:cBhvr>
                                    </p:animEffect>
                                  </p:childTnLst>
                                </p:cTn>
                              </p:par>
                            </p:childTnLst>
                          </p:cTn>
                        </p:par>
                        <p:par>
                          <p:cTn id="12" fill="hold">
                            <p:stCondLst>
                              <p:cond delay="9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15\Tema 15 d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11560" y="1767584"/>
            <a:ext cx="4716524"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Si nous aimons Dieu, quelles réponses donnerons-nous aux objections suivantes ?</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11340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Mis Docs\_Multimedia IMS\Curso Biblico PPS\Tema 15\Tema 15 calen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04"/>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5516" y="188640"/>
            <a:ext cx="8578974" cy="923330"/>
          </a:xfrm>
          <a:prstGeom prst="rect">
            <a:avLst/>
          </a:prstGeom>
        </p:spPr>
        <p:txBody>
          <a:bodyPr wrap="square">
            <a:spAutoFit/>
          </a:bodyPr>
          <a:lstStyle/>
          <a:p>
            <a:r>
              <a:rPr lang="fr-FR"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Les jours ne sont-ils pas tous les mêmes ? </a:t>
            </a:r>
            <a:endParaRPr lang="es-ES"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endParaRPr>
          </a:p>
        </p:txBody>
      </p:sp>
      <p:sp>
        <p:nvSpPr>
          <p:cNvPr id="7" name="6 Rectángulo"/>
          <p:cNvSpPr/>
          <p:nvPr/>
        </p:nvSpPr>
        <p:spPr>
          <a:xfrm>
            <a:off x="467544" y="1498136"/>
            <a:ext cx="5616624"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et il s'est reposé le septième jour</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c'est pourquoi l'Éternel a béni le jour du repos et l'a sanctifié.</a:t>
            </a:r>
            <a:r>
              <a:rPr lang="es-ES"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8" name="7 Rectángulo"/>
          <p:cNvSpPr/>
          <p:nvPr/>
        </p:nvSpPr>
        <p:spPr>
          <a:xfrm>
            <a:off x="215516" y="4547474"/>
            <a:ext cx="8568952" cy="1446550"/>
          </a:xfrm>
          <a:prstGeom prst="rect">
            <a:avLst/>
          </a:prstGeom>
        </p:spPr>
        <p:txBody>
          <a:bodyPr wrap="square">
            <a:spAutoFit/>
          </a:bodyPr>
          <a:lstStyle/>
          <a:p>
            <a:pPr algn="r"/>
            <a:r>
              <a:rPr lang="fr-FR" sz="4400" b="1" dirty="0">
                <a:ln w="31550"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Dieu a mis à part un jour spécifique qu’il a sanctifié et béni.</a:t>
            </a:r>
          </a:p>
        </p:txBody>
      </p:sp>
      <p:sp>
        <p:nvSpPr>
          <p:cNvPr id="9" name="8 Elipse"/>
          <p:cNvSpPr/>
          <p:nvPr/>
        </p:nvSpPr>
        <p:spPr>
          <a:xfrm rot="935654">
            <a:off x="7565891" y="1380914"/>
            <a:ext cx="1043020" cy="1523494"/>
          </a:xfrm>
          <a:prstGeom prst="ellipse">
            <a:avLst/>
          </a:prstGeom>
          <a:noFill/>
          <a:ln w="127000">
            <a:solidFill>
              <a:srgbClr val="FFC000"/>
            </a:solidFill>
          </a:ln>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s-ES">
              <a:effectLst/>
            </a:endParaRPr>
          </a:p>
        </p:txBody>
      </p:sp>
    </p:spTree>
    <p:extLst>
      <p:ext uri="{BB962C8B-B14F-4D97-AF65-F5344CB8AC3E}">
        <p14:creationId xmlns:p14="http://schemas.microsoft.com/office/powerpoint/2010/main" val="36225956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215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15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2000"/>
                                        <p:tgtEl>
                                          <p:spTgt spid="9"/>
                                        </p:tgtEl>
                                      </p:cBhvr>
                                    </p:animEffect>
                                  </p:childTnLst>
                                </p:cTn>
                              </p:par>
                            </p:childTnLst>
                          </p:cTn>
                        </p:par>
                        <p:par>
                          <p:cTn id="21" fill="hold">
                            <p:stCondLst>
                              <p:cond delay="5150"/>
                            </p:stCondLst>
                            <p:childTnLst>
                              <p:par>
                                <p:cTn id="22" presetID="22" presetClass="entr" presetSubtype="1"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15\Tema 15 much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3508" y="244386"/>
            <a:ext cx="8820980" cy="1600438"/>
          </a:xfrm>
          <a:prstGeom prst="rect">
            <a:avLst/>
          </a:prstGeom>
        </p:spPr>
        <p:txBody>
          <a:bodyPr wrap="square">
            <a:spAutoFit/>
          </a:bodyPr>
          <a:lstStyle/>
          <a:p>
            <a:r>
              <a:rPr lang="fr-FR"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La plupart des gens observent le dimanche. </a:t>
            </a:r>
            <a:r>
              <a:rPr lang="es-ES" sz="44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a:r>
            <a:br>
              <a:rPr lang="es-ES" sz="4400" dirty="0" smtClean="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br>
            <a:r>
              <a:rPr lang="es-ES" sz="4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Peuvent-ils</a:t>
            </a:r>
            <a:r>
              <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a:t>
            </a:r>
            <a:r>
              <a:rPr lang="es-ES" sz="4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tous</a:t>
            </a:r>
            <a:r>
              <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a:t>
            </a:r>
            <a:r>
              <a:rPr lang="es-ES" sz="4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avoir</a:t>
            </a:r>
            <a:r>
              <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a:t>
            </a:r>
            <a:r>
              <a:rPr lang="es-ES" sz="4400" dirty="0" err="1">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tort</a:t>
            </a:r>
            <a:r>
              <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 ? </a:t>
            </a:r>
          </a:p>
        </p:txBody>
      </p:sp>
      <p:sp>
        <p:nvSpPr>
          <p:cNvPr id="7" name="6 Rectángulo"/>
          <p:cNvSpPr/>
          <p:nvPr/>
        </p:nvSpPr>
        <p:spPr>
          <a:xfrm>
            <a:off x="539552" y="1628800"/>
            <a:ext cx="8172908"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Entrez par la porte étroite. Car large est la porte,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spacieux est le chemin qui mènent à la perdition</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 il y en a beaucoup qui entrent par là.</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Mais étroite est la porte, resserré le chemin qui mènent à la vie, et il y en a peu qui les trouvent. »</a:t>
            </a:r>
          </a:p>
        </p:txBody>
      </p:sp>
      <p:sp>
        <p:nvSpPr>
          <p:cNvPr id="8" name="7 Rectángulo"/>
          <p:cNvSpPr/>
          <p:nvPr/>
        </p:nvSpPr>
        <p:spPr>
          <a:xfrm>
            <a:off x="539552" y="5193196"/>
            <a:ext cx="8424936" cy="2062103"/>
          </a:xfrm>
          <a:prstGeom prst="rect">
            <a:avLst/>
          </a:prstGeom>
        </p:spPr>
        <p:txBody>
          <a:bodyPr wrap="square">
            <a:spAutoFit/>
          </a:bodyPr>
          <a:lstStyle/>
          <a:p>
            <a:pPr algn="r"/>
            <a:r>
              <a:rPr lang="fr-FR" sz="3200" b="1" dirty="0">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La question n’est pas si nous sommes du côté de la majorité ou de la minorité, mais si nous sommes du côté de Jésus.</a:t>
            </a:r>
          </a:p>
          <a:p>
            <a:pPr algn="r"/>
            <a:r>
              <a:rPr lang="es-ES" sz="3200" b="1" dirty="0" smtClean="0">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a:t>
            </a:r>
            <a:endParaRPr lang="es-ES" sz="3200" b="1" dirty="0">
              <a:ln w="2222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endParaRPr>
          </a:p>
        </p:txBody>
      </p:sp>
    </p:spTree>
    <p:extLst>
      <p:ext uri="{BB962C8B-B14F-4D97-AF65-F5344CB8AC3E}">
        <p14:creationId xmlns:p14="http://schemas.microsoft.com/office/powerpoint/2010/main" val="3634462940"/>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3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childTnLst>
                          </p:cTn>
                        </p:par>
                        <p:par>
                          <p:cTn id="18" fill="hold">
                            <p:stCondLst>
                              <p:cond delay="65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J:\Mis Docs\_Multimedia IMS\Curso Biblico PPS\Tema 15\Tema 15 igles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3508" y="244386"/>
            <a:ext cx="8820980" cy="2585323"/>
          </a:xfrm>
          <a:prstGeom prst="rect">
            <a:avLst/>
          </a:prstGeom>
        </p:spPr>
        <p:txBody>
          <a:bodyPr wrap="square">
            <a:spAutoFit/>
          </a:bodyPr>
          <a:lstStyle/>
          <a:p>
            <a:r>
              <a:rPr lang="fr-FR" sz="5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rPr>
              <a:t>Mes parents et grands-parents ont observé le dimanche toute leur vie, et je ne veux pas faire autrement.</a:t>
            </a:r>
            <a:endParaRPr lang="es-ES" sz="4400" dirty="0">
              <a:ln w="18415" cmpd="sng">
                <a:solidFill>
                  <a:srgbClr val="FFFFFF"/>
                </a:solidFill>
                <a:prstDash val="solid"/>
              </a:ln>
              <a:solidFill>
                <a:srgbClr val="FFFFFF"/>
              </a:solidFill>
              <a:effectLst>
                <a:outerShdw blurRad="50800" dist="38100" dir="2700000" algn="tl" rotWithShape="0">
                  <a:prstClr val="black">
                    <a:alpha val="40000"/>
                  </a:prstClr>
                </a:outerShdw>
              </a:effectLst>
              <a:latin typeface="Love" pitchFamily="2" charset="0"/>
            </a:endParaRPr>
          </a:p>
        </p:txBody>
      </p:sp>
      <p:sp>
        <p:nvSpPr>
          <p:cNvPr id="7" name="6 Rectángulo"/>
          <p:cNvSpPr/>
          <p:nvPr/>
        </p:nvSpPr>
        <p:spPr>
          <a:xfrm>
            <a:off x="215516" y="2735049"/>
            <a:ext cx="5472608"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Car tu nous fais entendre des choses étranges. Nous voudrions donc savoir ce que cela peut être. »</a:t>
            </a:r>
          </a:p>
        </p:txBody>
      </p:sp>
      <p:sp>
        <p:nvSpPr>
          <p:cNvPr id="8" name="7 Rectángulo"/>
          <p:cNvSpPr/>
          <p:nvPr/>
        </p:nvSpPr>
        <p:spPr>
          <a:xfrm>
            <a:off x="503548" y="4847672"/>
            <a:ext cx="8316924" cy="1569660"/>
          </a:xfrm>
          <a:prstGeom prst="rect">
            <a:avLst/>
          </a:prstGeom>
        </p:spPr>
        <p:txBody>
          <a:bodyPr wrap="square">
            <a:spAutoFit/>
          </a:bodyPr>
          <a:lstStyle/>
          <a:p>
            <a:pPr algn="r"/>
            <a:r>
              <a:rPr lang="fr-FR" sz="4800" b="1" dirty="0">
                <a:ln w="2857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rPr>
              <a:t>Dieu pardonne tous les péchés commis par ignorance. </a:t>
            </a:r>
            <a:endParaRPr lang="es-ES" sz="4800" b="1" dirty="0">
              <a:ln w="28575" cmpd="sng">
                <a:gradFill flip="none" rotWithShape="1">
                  <a:gsLst>
                    <a:gs pos="0">
                      <a:srgbClr val="000082"/>
                    </a:gs>
                    <a:gs pos="30000">
                      <a:srgbClr val="66008F"/>
                    </a:gs>
                    <a:gs pos="64999">
                      <a:srgbClr val="BA0066"/>
                    </a:gs>
                    <a:gs pos="89999">
                      <a:srgbClr val="FF0000"/>
                    </a:gs>
                    <a:gs pos="100000">
                      <a:srgbClr val="FF8200"/>
                    </a:gs>
                  </a:gsLst>
                  <a:lin ang="16200000" scaled="1"/>
                  <a:tileRect/>
                </a:gradFill>
                <a:prstDash val="solid"/>
              </a:ln>
              <a:solidFill>
                <a:schemeClr val="bg1"/>
              </a:solidFill>
              <a:effectLst>
                <a:outerShdw blurRad="88900" dist="88900" dir="2700000" algn="tl" rotWithShape="0">
                  <a:prstClr val="black">
                    <a:alpha val="50000"/>
                  </a:prstClr>
                </a:outerShdw>
              </a:effectLst>
              <a:latin typeface="Humnst777 BlkCn BT" panose="020B0803030504020204" pitchFamily="34" charset="0"/>
            </a:endParaRPr>
          </a:p>
        </p:txBody>
      </p:sp>
    </p:spTree>
    <p:extLst>
      <p:ext uri="{BB962C8B-B14F-4D97-AF65-F5344CB8AC3E}">
        <p14:creationId xmlns:p14="http://schemas.microsoft.com/office/powerpoint/2010/main" val="314943160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48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5800"/>
                            </p:stCondLst>
                            <p:childTnLst>
                              <p:par>
                                <p:cTn id="15" presetID="2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2000"/>
                                        <p:tgtEl>
                                          <p:spTgt spid="8"/>
                                        </p:tgtEl>
                                      </p:cBhvr>
                                    </p:animEffect>
                                  </p:childTnLst>
                                </p:cTn>
                              </p:par>
                            </p:childTnLst>
                          </p:cTn>
                        </p:par>
                        <p:par>
                          <p:cTn id="18" fill="hold">
                            <p:stCondLst>
                              <p:cond delay="7800"/>
                            </p:stCondLst>
                            <p:childTnLst>
                              <p:par>
                                <p:cTn id="19" presetID="22" presetClass="entr" presetSubtype="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5\tema 15 mont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1560" y="1767584"/>
            <a:ext cx="4716524"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4800" b="1" spc="50" dirty="0">
                <a:ln w="11430"/>
                <a:solidFill>
                  <a:srgbClr val="002060"/>
                </a:solidFill>
                <a:effectLst>
                  <a:outerShdw blurRad="76200" dist="50800" dir="5400000" algn="tl" rotWithShape="0">
                    <a:srgbClr val="000000">
                      <a:alpha val="65000"/>
                    </a:srgbClr>
                  </a:outerShdw>
                </a:effectLst>
                <a:latin typeface="UnivrstyRoman Bd BT" pitchFamily="82" charset="0"/>
              </a:rPr>
              <a:t>Si nous aimons Jésus, que ferons-nous en son jour ? </a:t>
            </a:r>
            <a:endParaRPr lang="es-ES" sz="48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81433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0" y="3842176"/>
            <a:ext cx="9576556" cy="3449558"/>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J:\Mis Docs\_Multimedia IMS\Curso Biblico PPS\Tema 15\tema 15 montaj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540" y="2459504"/>
            <a:ext cx="4572000" cy="369332"/>
          </a:xfrm>
          <a:prstGeom prst="rect">
            <a:avLst/>
          </a:prstGeom>
        </p:spPr>
        <p:txBody>
          <a:bodyPr>
            <a:spAutoFit/>
          </a:bodyPr>
          <a:lstStyle/>
          <a:p>
            <a:endParaRPr lang="es-ES" dirty="0"/>
          </a:p>
        </p:txBody>
      </p:sp>
      <p:sp>
        <p:nvSpPr>
          <p:cNvPr id="5" name="4 Rectángulo"/>
          <p:cNvSpPr/>
          <p:nvPr/>
        </p:nvSpPr>
        <p:spPr>
          <a:xfrm>
            <a:off x="359532" y="440668"/>
            <a:ext cx="6588732" cy="2554545"/>
          </a:xfrm>
          <a:prstGeom prst="rect">
            <a:avLst/>
          </a:prstGeom>
        </p:spPr>
        <p:txBody>
          <a:bodyPr wrap="square">
            <a:spAutoFit/>
          </a:bodyPr>
          <a:lstStyle/>
          <a:p>
            <a:r>
              <a:rPr lang="fr-F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Nous devons participer aux cultes d’adoration et écouter sa Parole.</a:t>
            </a:r>
          </a:p>
          <a:p>
            <a:r>
              <a:rPr lang="fr-F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 </a:t>
            </a:r>
          </a:p>
        </p:txBody>
      </p:sp>
      <p:sp>
        <p:nvSpPr>
          <p:cNvPr id="6" name="5 Rectángulo"/>
          <p:cNvSpPr/>
          <p:nvPr/>
        </p:nvSpPr>
        <p:spPr>
          <a:xfrm>
            <a:off x="671797" y="2564904"/>
            <a:ext cx="4404259"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il entra dans la synagogue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le jour du sabbat</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Il se leva pour faire la lecture, »</a:t>
            </a:r>
          </a:p>
        </p:txBody>
      </p:sp>
      <p:sp>
        <p:nvSpPr>
          <p:cNvPr id="7" name="6 Rectángulo"/>
          <p:cNvSpPr/>
          <p:nvPr/>
        </p:nvSpPr>
        <p:spPr>
          <a:xfrm>
            <a:off x="1943708" y="5298303"/>
            <a:ext cx="2026517" cy="646331"/>
          </a:xfrm>
          <a:prstGeom prst="rect">
            <a:avLst/>
          </a:prstGeom>
        </p:spPr>
        <p:txBody>
          <a:bodyPr wrap="none">
            <a:spAutoFit/>
          </a:bodyPr>
          <a:lstStyle/>
          <a:p>
            <a:r>
              <a:rPr lang="es-ES" sz="3600" b="1" dirty="0" err="1"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Luc</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4 : 16</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Tree>
    <p:extLst>
      <p:ext uri="{BB962C8B-B14F-4D97-AF65-F5344CB8AC3E}">
        <p14:creationId xmlns:p14="http://schemas.microsoft.com/office/powerpoint/2010/main" val="424672000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335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435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1000"/>
                                        <p:tgtEl>
                                          <p:spTgt spid="7"/>
                                        </p:tgtEl>
                                      </p:cBhvr>
                                    </p:animEffect>
                                  </p:childTnLst>
                                </p:cTn>
                              </p:par>
                            </p:childTnLst>
                          </p:cTn>
                        </p:par>
                        <p:par>
                          <p:cTn id="18" fill="hold">
                            <p:stCondLst>
                              <p:cond delay="535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J:\Mis Docs\_Multimedia IMS\Curso Biblico PPS\Tema 15\tema 15 monta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540" y="2459504"/>
            <a:ext cx="4572000" cy="369332"/>
          </a:xfrm>
          <a:prstGeom prst="rect">
            <a:avLst/>
          </a:prstGeom>
        </p:spPr>
        <p:txBody>
          <a:bodyPr>
            <a:spAutoFit/>
          </a:bodyPr>
          <a:lstStyle/>
          <a:p>
            <a:endParaRPr lang="es-ES" dirty="0"/>
          </a:p>
        </p:txBody>
      </p:sp>
      <p:sp>
        <p:nvSpPr>
          <p:cNvPr id="8" name="7 Rectángulo"/>
          <p:cNvSpPr/>
          <p:nvPr/>
        </p:nvSpPr>
        <p:spPr>
          <a:xfrm>
            <a:off x="359532" y="2240868"/>
            <a:ext cx="7200800" cy="1938992"/>
          </a:xfrm>
          <a:prstGeom prst="rect">
            <a:avLst/>
          </a:prstGeom>
        </p:spPr>
        <p:txBody>
          <a:bodyPr wrap="square">
            <a:spAutoFit/>
          </a:bodyPr>
          <a:lstStyle/>
          <a:p>
            <a:r>
              <a:rPr lang="fr-F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Vous pouvez rendre visite aux malades et les soulager dans leurs douleurs. </a:t>
            </a:r>
            <a:endPar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endParaRPr>
          </a:p>
        </p:txBody>
      </p:sp>
      <p:sp>
        <p:nvSpPr>
          <p:cNvPr id="9" name="8 Rectángulo"/>
          <p:cNvSpPr/>
          <p:nvPr/>
        </p:nvSpPr>
        <p:spPr>
          <a:xfrm>
            <a:off x="359532" y="4041068"/>
            <a:ext cx="5580620" cy="1938992"/>
          </a:xfrm>
          <a:prstGeom prst="rect">
            <a:avLst/>
          </a:prstGeom>
        </p:spPr>
        <p:txBody>
          <a:bodyPr wrap="square">
            <a:spAutoFit/>
          </a:bodyPr>
          <a:lstStyle/>
          <a:p>
            <a:r>
              <a:rPr lang="fr-F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Vous pouvez parler à d’autres de l’évangile du salut.</a:t>
            </a:r>
          </a:p>
        </p:txBody>
      </p:sp>
      <p:sp>
        <p:nvSpPr>
          <p:cNvPr id="11" name="10 Rectángulo"/>
          <p:cNvSpPr/>
          <p:nvPr/>
        </p:nvSpPr>
        <p:spPr>
          <a:xfrm>
            <a:off x="359532" y="440668"/>
            <a:ext cx="7560840" cy="1938992"/>
          </a:xfrm>
          <a:prstGeom prst="rect">
            <a:avLst/>
          </a:prstGeom>
        </p:spPr>
        <p:txBody>
          <a:bodyPr wrap="square">
            <a:spAutoFit/>
          </a:bodyPr>
          <a:lstStyle/>
          <a:p>
            <a:r>
              <a:rPr lang="fr-F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rPr>
              <a:t>Nous devons participer aux cultes d’adoration et écouter sa Parole</a:t>
            </a:r>
            <a:endParaRPr lang="es-ES"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Cn BT" panose="020B0803030504020204" pitchFamily="34" charset="0"/>
            </a:endParaRPr>
          </a:p>
        </p:txBody>
      </p:sp>
    </p:spTree>
    <p:extLst>
      <p:ext uri="{BB962C8B-B14F-4D97-AF65-F5344CB8AC3E}">
        <p14:creationId xmlns:p14="http://schemas.microsoft.com/office/powerpoint/2010/main" val="348066374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36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63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95536" y="527234"/>
            <a:ext cx="6478842" cy="230832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72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Aimer dans la </a:t>
            </a:r>
            <a:br>
              <a:rPr lang="fr-FR" sz="72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br>
            <a:r>
              <a:rPr lang="fr-FR" sz="7200" b="1" spc="50" dirty="0" smtClean="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rPr>
              <a:t>deuxième dimension </a:t>
            </a:r>
            <a:endParaRPr lang="es-ES" sz="7200" b="1" spc="50" dirty="0">
              <a:ln w="11430"/>
              <a:gradFill>
                <a:gsLst>
                  <a:gs pos="0">
                    <a:srgbClr val="FF0000">
                      <a:lumMod val="99000"/>
                      <a:lumOff val="1000"/>
                    </a:srgbClr>
                  </a:gs>
                  <a:gs pos="41000">
                    <a:srgbClr val="E80303"/>
                  </a:gs>
                  <a:gs pos="63000">
                    <a:srgbClr val="FF0000">
                      <a:lumMod val="0"/>
                    </a:srgbClr>
                  </a:gs>
                </a:gsLst>
                <a:lin ang="5400000" scaled="0"/>
              </a:gradFill>
              <a:effectLst>
                <a:outerShdw blurRad="76200" dist="50800" dir="5400000" algn="tl" rotWithShape="0">
                  <a:srgbClr val="000000">
                    <a:alpha val="65000"/>
                  </a:srgbClr>
                </a:outerShdw>
              </a:effectLst>
              <a:latin typeface="Love" pitchFamily="2" charset="0"/>
            </a:endParaRPr>
          </a:p>
        </p:txBody>
      </p:sp>
      <p:sp>
        <p:nvSpPr>
          <p:cNvPr id="11" name="10 Rectángulo"/>
          <p:cNvSpPr/>
          <p:nvPr/>
        </p:nvSpPr>
        <p:spPr>
          <a:xfrm>
            <a:off x="3383868" y="4213537"/>
            <a:ext cx="5573642" cy="1015663"/>
          </a:xfrm>
          <a:prstGeom prst="rect">
            <a:avLst/>
          </a:prstGeom>
        </p:spPr>
        <p:txBody>
          <a:bodyPr wrap="none">
            <a:spAutoFit/>
          </a:bodyPr>
          <a:lstStyle/>
          <a:p>
            <a:r>
              <a:rPr lang="es-ES" sz="60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L'amour</a:t>
            </a:r>
            <a:r>
              <a:rPr lang="es-ES" sz="60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a:t>
            </a:r>
            <a:r>
              <a:rPr lang="es-ES" sz="60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pour</a:t>
            </a:r>
            <a:r>
              <a:rPr lang="es-ES" sz="6000" b="1" spc="50" dirty="0">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 le </a:t>
            </a:r>
            <a:r>
              <a:rPr lang="es-ES" sz="6000" b="1" spc="50" dirty="0" err="1">
                <a:ln w="12700" cmpd="sng">
                  <a:solidFill>
                    <a:srgbClr val="C00000"/>
                  </a:solidFill>
                  <a:prstDash val="solid"/>
                </a:ln>
                <a:solidFill>
                  <a:srgbClr val="F79646">
                    <a:tint val="1000"/>
                  </a:srgbClr>
                </a:solidFill>
                <a:effectLst>
                  <a:glow rad="53100">
                    <a:srgbClr val="FF0000">
                      <a:alpha val="30000"/>
                    </a:srgbClr>
                  </a:glow>
                  <a:outerShdw blurRad="50800" dist="38100" dir="2700000" algn="tl" rotWithShape="0">
                    <a:prstClr val="black">
                      <a:alpha val="40000"/>
                    </a:prstClr>
                  </a:outerShdw>
                </a:effectLst>
                <a:latin typeface="Love" pitchFamily="2" charset="0"/>
              </a:rPr>
              <a:t>prochain</a:t>
            </a:r>
            <a:endParaRPr lang="es-ES" sz="1050" dirty="0">
              <a:ln w="12700" cmpd="sng">
                <a:solidFill>
                  <a:srgbClr val="C00000"/>
                </a:solidFill>
                <a:prstDash val="solid"/>
              </a:ln>
              <a:effectLst>
                <a:glow rad="53100">
                  <a:srgbClr val="FF0000">
                    <a:alpha val="30000"/>
                  </a:srgbClr>
                </a:glow>
                <a:outerShdw blurRad="50800" dist="38100" dir="2700000" algn="tl" rotWithShape="0">
                  <a:prstClr val="black">
                    <a:alpha val="40000"/>
                  </a:prstClr>
                </a:outerShdw>
              </a:effectLst>
            </a:endParaRPr>
          </a:p>
        </p:txBody>
      </p:sp>
      <p:grpSp>
        <p:nvGrpSpPr>
          <p:cNvPr id="6" name="5 Grupo"/>
          <p:cNvGrpSpPr/>
          <p:nvPr/>
        </p:nvGrpSpPr>
        <p:grpSpPr>
          <a:xfrm>
            <a:off x="1655392" y="3172590"/>
            <a:ext cx="4824820" cy="1048498"/>
            <a:chOff x="1655392" y="2775069"/>
            <a:chExt cx="4824820" cy="1048498"/>
          </a:xfrm>
        </p:grpSpPr>
        <p:sp>
          <p:nvSpPr>
            <p:cNvPr id="7" name="6 Flecha abajo"/>
            <p:cNvSpPr/>
            <p:nvPr/>
          </p:nvSpPr>
          <p:spPr>
            <a:xfrm rot="16200000">
              <a:off x="4750021" y="2093376"/>
              <a:ext cx="1047830" cy="2412552"/>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sp>
          <p:nvSpPr>
            <p:cNvPr id="8" name="7 Flecha abajo"/>
            <p:cNvSpPr/>
            <p:nvPr/>
          </p:nvSpPr>
          <p:spPr>
            <a:xfrm rot="5400000">
              <a:off x="2337753" y="2092708"/>
              <a:ext cx="1047830" cy="2412552"/>
            </a:xfrm>
            <a:prstGeom prst="downArrow">
              <a:avLst>
                <a:gd name="adj1" fmla="val 50000"/>
                <a:gd name="adj2" fmla="val 86191"/>
              </a:avLst>
            </a:prstGeom>
            <a:gradFill flip="none" rotWithShape="1">
              <a:gsLst>
                <a:gs pos="0">
                  <a:srgbClr val="FF0000"/>
                </a:gs>
                <a:gs pos="100000">
                  <a:srgbClr val="FF0000">
                    <a:lumMod val="95000"/>
                    <a:alpha val="15000"/>
                  </a:srgb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S"/>
            </a:p>
          </p:txBody>
        </p:sp>
      </p:gr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86309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37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1500"/>
                                        <p:tgtEl>
                                          <p:spTgt spid="6"/>
                                        </p:tgtEl>
                                      </p:cBhvr>
                                    </p:animEffect>
                                  </p:childTnLst>
                                </p:cTn>
                              </p:par>
                            </p:childTnLst>
                          </p:cTn>
                        </p:par>
                        <p:par>
                          <p:cTn id="12" fill="hold">
                            <p:stCondLst>
                              <p:cond delay="52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7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15\Tema 15 agui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 y="-7495"/>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J:\Mis Docs\_Multimedia IMS\Curso Biblico PPS\Tema 15\madre.jpg"/>
          <p:cNvPicPr>
            <a:picLocks noChangeAspect="1" noChangeArrowheads="1"/>
          </p:cNvPicPr>
          <p:nvPr/>
        </p:nvPicPr>
        <p:blipFill>
          <a:blip r:embed="rId4"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624228" y="3798840"/>
            <a:ext cx="2434390" cy="315855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6528" y="707212"/>
            <a:ext cx="7443576" cy="1569660"/>
          </a:xfrm>
          <a:prstGeom prst="rect">
            <a:avLst/>
          </a:prstGeom>
        </p:spPr>
        <p:txBody>
          <a:bodyPr wrap="none">
            <a:spAutoFit/>
          </a:bodyPr>
          <a:lstStyle/>
          <a:p>
            <a:r>
              <a:rPr lang="es-ES" sz="9600" b="1" spc="50" dirty="0" err="1">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L’amour</a:t>
            </a:r>
            <a:r>
              <a:rPr lang="es-ES" sz="9600" b="1" spc="50" dirty="0">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 </a:t>
            </a:r>
            <a:r>
              <a:rPr lang="es-ES" sz="9600" b="1" spc="50" dirty="0" err="1">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d’une</a:t>
            </a:r>
            <a:r>
              <a:rPr lang="es-ES" sz="9600" b="1" spc="50" dirty="0">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 </a:t>
            </a:r>
            <a:r>
              <a:rPr lang="es-ES" sz="9600" b="1" spc="50" dirty="0" err="1">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mère</a:t>
            </a:r>
            <a:r>
              <a:rPr lang="es-ES" sz="9600" b="1" spc="50" dirty="0">
                <a:ln w="12700" cmpd="sng">
                  <a:solidFill>
                    <a:schemeClr val="accent6">
                      <a:satMod val="120000"/>
                      <a:shade val="80000"/>
                    </a:schemeClr>
                  </a:solidFill>
                  <a:prstDash val="solid"/>
                </a:ln>
                <a:solidFill>
                  <a:schemeClr val="accent6">
                    <a:tint val="1000"/>
                  </a:schemeClr>
                </a:solidFill>
                <a:effectLst>
                  <a:glow rad="53100">
                    <a:srgbClr val="FF0000">
                      <a:alpha val="30000"/>
                    </a:srgbClr>
                  </a:glow>
                </a:effectLst>
                <a:latin typeface="Love" pitchFamily="2" charset="0"/>
              </a:rPr>
              <a:t> </a:t>
            </a: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81128"/>
            <a:ext cx="9576556" cy="2297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3786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10" presetClass="entr" presetSubtype="0" fill="hold" nodeType="afterEffect">
                                  <p:stCondLst>
                                    <p:cond delay="3000"/>
                                  </p:stCondLst>
                                  <p:childTnLst>
                                    <p:set>
                                      <p:cBhvr>
                                        <p:cTn id="10" dur="1" fill="hold">
                                          <p:stCondLst>
                                            <p:cond delay="0"/>
                                          </p:stCondLst>
                                        </p:cTn>
                                        <p:tgtEl>
                                          <p:spTgt spid="3075"/>
                                        </p:tgtEl>
                                        <p:attrNameLst>
                                          <p:attrName>style.visibility</p:attrName>
                                        </p:attrNameLst>
                                      </p:cBhvr>
                                      <p:to>
                                        <p:strVal val="visible"/>
                                      </p:to>
                                    </p:set>
                                    <p:animEffect transition="in" filter="fade">
                                      <p:cBhvr>
                                        <p:cTn id="11" dur="9000"/>
                                        <p:tgtEl>
                                          <p:spTgt spid="3075"/>
                                        </p:tgtEl>
                                      </p:cBhvr>
                                    </p:animEffect>
                                  </p:childTnLst>
                                </p:cTn>
                              </p:par>
                            </p:childTnLst>
                          </p:cTn>
                        </p:par>
                        <p:par>
                          <p:cTn id="12" fill="hold">
                            <p:stCondLst>
                              <p:cond delay="15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 y="3176972"/>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541" y="305361"/>
            <a:ext cx="6948771"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000" b="1" spc="50" dirty="0">
                <a:ln w="11430"/>
                <a:solidFill>
                  <a:srgbClr val="002060"/>
                </a:solidFill>
                <a:effectLst>
                  <a:outerShdw blurRad="76200" dist="50800" dir="5400000" algn="tl" rotWithShape="0">
                    <a:srgbClr val="000000">
                      <a:alpha val="65000"/>
                    </a:srgbClr>
                  </a:outerShdw>
                </a:effectLst>
                <a:latin typeface="UnivrstyRoman Bd BT" pitchFamily="82" charset="0"/>
              </a:rPr>
              <a:t>Les six derniers commandements se réfèrent à notre prochain. </a:t>
            </a:r>
            <a:endParaRPr lang="es-ES" sz="40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sp>
        <p:nvSpPr>
          <p:cNvPr id="8" name="7 Rectángulo"/>
          <p:cNvSpPr/>
          <p:nvPr/>
        </p:nvSpPr>
        <p:spPr>
          <a:xfrm>
            <a:off x="0" y="1939479"/>
            <a:ext cx="9144000" cy="76944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fr-FR"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rPr>
              <a:t>Comment pouvons-nous lui montrer notre </a:t>
            </a:r>
            <a:endPar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UnivrstyRoman Bd BT" pitchFamily="82" charset="0"/>
            </a:endParaRPr>
          </a:p>
        </p:txBody>
      </p:sp>
      <p:sp>
        <p:nvSpPr>
          <p:cNvPr id="9" name="5 Rectángulo"/>
          <p:cNvSpPr/>
          <p:nvPr/>
        </p:nvSpPr>
        <p:spPr>
          <a:xfrm>
            <a:off x="0" y="2636912"/>
            <a:ext cx="9144000" cy="2092881"/>
          </a:xfrm>
          <a:prstGeom prst="rect">
            <a:avLst/>
          </a:prstGeom>
          <a:gradFill flip="none" rotWithShape="1">
            <a:gsLst>
              <a:gs pos="0">
                <a:srgbClr val="FFFF00"/>
              </a:gs>
              <a:gs pos="77000">
                <a:srgbClr val="FF0000"/>
              </a:gs>
            </a:gsLst>
            <a:path path="circle">
              <a:fillToRect l="50000" t="50000" r="50000" b="50000"/>
            </a:path>
            <a:tileRect/>
          </a:gradFill>
          <a:effectLst>
            <a:softEdge rad="317500"/>
          </a:effectLst>
        </p:spPr>
        <p:txBody>
          <a:bodyPr wrap="squar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13000" b="1" spc="50" dirty="0" smtClean="0">
                <a:ln w="11430">
                  <a:noFill/>
                </a:ln>
                <a:solidFill>
                  <a:srgbClr val="FF0000"/>
                </a:solidFill>
                <a:effectLst>
                  <a:outerShdw blurRad="63500" dist="50800" dir="2700000" algn="tl" rotWithShape="0">
                    <a:prstClr val="black">
                      <a:alpha val="67000"/>
                    </a:prstClr>
                  </a:outerShdw>
                </a:effectLst>
                <a:latin typeface="Brushstroke Plain" pitchFamily="2" charset="0"/>
              </a:rPr>
              <a:t>AMOUR ?</a:t>
            </a:r>
            <a:endPar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endParaRPr>
          </a:p>
        </p:txBody>
      </p:sp>
    </p:spTree>
    <p:extLst>
      <p:ext uri="{BB962C8B-B14F-4D97-AF65-F5344CB8AC3E}">
        <p14:creationId xmlns:p14="http://schemas.microsoft.com/office/powerpoint/2010/main" val="2363747436"/>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305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2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l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8" y="925269"/>
            <a:ext cx="6300700" cy="171164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Honore ton père et ta mère</a:t>
            </a:r>
            <a:endPar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240643" y="293747"/>
            <a:ext cx="3252814" cy="646331"/>
          </a:xfrm>
          <a:prstGeom prst="rect">
            <a:avLst/>
          </a:prstGeom>
        </p:spPr>
        <p:txBody>
          <a:bodyPr wrap="none">
            <a:spAutoFit/>
          </a:bodyPr>
          <a:lstStyle/>
          <a:p>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Exode</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20 : 12-17</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
        <p:nvSpPr>
          <p:cNvPr id="6" name="Rectangle 3"/>
          <p:cNvSpPr>
            <a:spLocks noChangeArrowheads="1"/>
          </p:cNvSpPr>
          <p:nvPr/>
        </p:nvSpPr>
        <p:spPr bwMode="auto">
          <a:xfrm>
            <a:off x="4575604" y="22048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a:t>
            </a:r>
          </a:p>
        </p:txBody>
      </p:sp>
      <p:sp>
        <p:nvSpPr>
          <p:cNvPr id="8" name="Rectangle 3"/>
          <p:cNvSpPr>
            <a:spLocks noChangeArrowheads="1"/>
          </p:cNvSpPr>
          <p:nvPr/>
        </p:nvSpPr>
        <p:spPr bwMode="auto">
          <a:xfrm>
            <a:off x="4577609" y="3032956"/>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a:t>
            </a:r>
          </a:p>
        </p:txBody>
      </p:sp>
      <p:sp>
        <p:nvSpPr>
          <p:cNvPr id="9" name="Rectangle 3"/>
          <p:cNvSpPr>
            <a:spLocks noChangeArrowheads="1"/>
          </p:cNvSpPr>
          <p:nvPr/>
        </p:nvSpPr>
        <p:spPr bwMode="auto">
          <a:xfrm>
            <a:off x="4577609" y="3969060"/>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III</a:t>
            </a:r>
          </a:p>
        </p:txBody>
      </p:sp>
      <p:sp>
        <p:nvSpPr>
          <p:cNvPr id="10" name="Rectangle 3"/>
          <p:cNvSpPr>
            <a:spLocks noChangeArrowheads="1"/>
          </p:cNvSpPr>
          <p:nvPr/>
        </p:nvSpPr>
        <p:spPr bwMode="auto">
          <a:xfrm>
            <a:off x="4560025" y="4905164"/>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a:t>
            </a: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a:t>
            </a:r>
          </a:p>
        </p:txBody>
      </p:sp>
      <p:sp>
        <p:nvSpPr>
          <p:cNvPr id="11" name="Rectangle 3"/>
          <p:cNvSpPr>
            <a:spLocks noChangeArrowheads="1"/>
          </p:cNvSpPr>
          <p:nvPr/>
        </p:nvSpPr>
        <p:spPr bwMode="auto">
          <a:xfrm>
            <a:off x="6722782" y="1916832"/>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a:t>
            </a:r>
          </a:p>
        </p:txBody>
      </p:sp>
      <p:sp>
        <p:nvSpPr>
          <p:cNvPr id="12" name="Rectangle 3"/>
          <p:cNvSpPr>
            <a:spLocks noChangeArrowheads="1"/>
          </p:cNvSpPr>
          <p:nvPr/>
        </p:nvSpPr>
        <p:spPr bwMode="auto">
          <a:xfrm>
            <a:off x="-508" y="1484784"/>
            <a:ext cx="5400600" cy="171164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tueras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point</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13" name="Rectangle 3"/>
          <p:cNvSpPr>
            <a:spLocks noChangeArrowheads="1"/>
          </p:cNvSpPr>
          <p:nvPr/>
        </p:nvSpPr>
        <p:spPr bwMode="auto">
          <a:xfrm>
            <a:off x="6722782" y="2559471"/>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a:t>
            </a:r>
          </a:p>
        </p:txBody>
      </p:sp>
      <p:sp>
        <p:nvSpPr>
          <p:cNvPr id="14" name="Rectangle 3"/>
          <p:cNvSpPr>
            <a:spLocks noChangeArrowheads="1"/>
          </p:cNvSpPr>
          <p:nvPr/>
        </p:nvSpPr>
        <p:spPr bwMode="auto">
          <a:xfrm>
            <a:off x="6722782" y="3207543"/>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VII</a:t>
            </a:r>
          </a:p>
        </p:txBody>
      </p:sp>
      <p:sp>
        <p:nvSpPr>
          <p:cNvPr id="15" name="Rectangle 3"/>
          <p:cNvSpPr>
            <a:spLocks noChangeArrowheads="1"/>
          </p:cNvSpPr>
          <p:nvPr/>
        </p:nvSpPr>
        <p:spPr bwMode="auto">
          <a:xfrm>
            <a:off x="6738069" y="3891619"/>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VIII</a:t>
            </a:r>
          </a:p>
        </p:txBody>
      </p:sp>
      <p:sp>
        <p:nvSpPr>
          <p:cNvPr id="17" name="Rectangle 3"/>
          <p:cNvSpPr>
            <a:spLocks noChangeArrowheads="1"/>
          </p:cNvSpPr>
          <p:nvPr/>
        </p:nvSpPr>
        <p:spPr bwMode="auto">
          <a:xfrm>
            <a:off x="6722782" y="4575695"/>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IX</a:t>
            </a:r>
          </a:p>
        </p:txBody>
      </p:sp>
      <p:sp>
        <p:nvSpPr>
          <p:cNvPr id="18" name="Rectangle 3"/>
          <p:cNvSpPr>
            <a:spLocks noChangeArrowheads="1"/>
          </p:cNvSpPr>
          <p:nvPr/>
        </p:nvSpPr>
        <p:spPr bwMode="auto">
          <a:xfrm>
            <a:off x="6722782" y="5223767"/>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smtClean="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X</a:t>
            </a:r>
          </a:p>
        </p:txBody>
      </p:sp>
      <p:sp>
        <p:nvSpPr>
          <p:cNvPr id="19" name="Rectangle 3"/>
          <p:cNvSpPr>
            <a:spLocks noChangeArrowheads="1"/>
          </p:cNvSpPr>
          <p:nvPr/>
        </p:nvSpPr>
        <p:spPr bwMode="auto">
          <a:xfrm>
            <a:off x="-508" y="2060849"/>
            <a:ext cx="7596844" cy="10801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ne commettras point d'adultère</a:t>
            </a:r>
            <a:endPar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20" name="Rectangle 3"/>
          <p:cNvSpPr>
            <a:spLocks noChangeArrowheads="1"/>
          </p:cNvSpPr>
          <p:nvPr/>
        </p:nvSpPr>
        <p:spPr bwMode="auto">
          <a:xfrm>
            <a:off x="-508" y="2636912"/>
            <a:ext cx="5400600" cy="10801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déroberas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point</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21" name="Rectangle 3"/>
          <p:cNvSpPr>
            <a:spLocks noChangeArrowheads="1"/>
          </p:cNvSpPr>
          <p:nvPr/>
        </p:nvSpPr>
        <p:spPr bwMode="auto">
          <a:xfrm>
            <a:off x="0" y="3176972"/>
            <a:ext cx="6948264" cy="10801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rPr>
              <a:t>Tu ne porteras point de faux témoignage contre ton prochain</a:t>
            </a:r>
            <a:endParaRPr lang="es-ES" sz="32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22" name="Rectangle 3"/>
          <p:cNvSpPr>
            <a:spLocks noChangeArrowheads="1"/>
          </p:cNvSpPr>
          <p:nvPr/>
        </p:nvSpPr>
        <p:spPr bwMode="auto">
          <a:xfrm>
            <a:off x="0" y="4221088"/>
            <a:ext cx="5400600" cy="10801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Tu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ne</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convoiteras</a:t>
            </a:r>
            <a:r>
              <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aucune chose qui appartienne à ton prochain</a:t>
            </a:r>
            <a:endParaRPr lang="es-ES"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338008809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2000"/>
                                        <p:tgtEl>
                                          <p:spTgt spid="3"/>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2000"/>
                                        <p:tgtEl>
                                          <p:spTgt spid="12"/>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2000"/>
                                        <p:tgtEl>
                                          <p:spTgt spid="19"/>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up)">
                                      <p:cBhvr>
                                        <p:cTn id="59" dur="2000"/>
                                        <p:tgtEl>
                                          <p:spTgt spid="20"/>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up)">
                                      <p:cBhvr>
                                        <p:cTn id="68" dur="2000"/>
                                        <p:tgtEl>
                                          <p:spTgt spid="21"/>
                                        </p:tgtEl>
                                      </p:cBhvr>
                                    </p:animEffect>
                                  </p:childTnLst>
                                </p:cTn>
                              </p:par>
                            </p:childTnLst>
                          </p:cTn>
                        </p:par>
                        <p:par>
                          <p:cTn id="69" fill="hold">
                            <p:stCondLst>
                              <p:cond delay="2000"/>
                            </p:stCondLst>
                            <p:childTnLst>
                              <p:par>
                                <p:cTn id="70" presetID="10" presetClass="entr" presetSubtype="0" fill="hold" grpId="0" nodeType="after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up)">
                                      <p:cBhvr>
                                        <p:cTn id="77" dur="2000"/>
                                        <p:tgtEl>
                                          <p:spTgt spid="22"/>
                                        </p:tgtEl>
                                      </p:cBhvr>
                                    </p:animEffect>
                                  </p:childTnLst>
                                </p:cTn>
                              </p:par>
                            </p:childTnLst>
                          </p:cTn>
                        </p:par>
                        <p:par>
                          <p:cTn id="78" fill="hold">
                            <p:stCondLst>
                              <p:cond delay="2000"/>
                            </p:stCondLst>
                            <p:childTnLst>
                              <p:par>
                                <p:cTn id="79" presetID="22" presetClass="entr" presetSubtype="1"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ipe(up)">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8" grpId="0"/>
      <p:bldP spid="9" grpId="0"/>
      <p:bldP spid="10" grpId="0"/>
      <p:bldP spid="11" grpId="0"/>
      <p:bldP spid="12" grpId="0"/>
      <p:bldP spid="13" grpId="0"/>
      <p:bldP spid="14" grpId="0"/>
      <p:bldP spid="15" grpId="0"/>
      <p:bldP spid="17" grpId="0"/>
      <p:bldP spid="18" grpId="0"/>
      <p:bldP spid="19" grpId="0"/>
      <p:bldP spid="20"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2204864"/>
            <a:ext cx="635110"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800" b="1" spc="50" dirty="0">
                <a:ln w="11430"/>
                <a:solidFill>
                  <a:srgbClr val="FF0000"/>
                </a:solidFill>
                <a:effectLst>
                  <a:outerShdw blurRad="76200" dist="50800" dir="5400000" algn="tl" rotWithShape="0">
                    <a:srgbClr val="000000">
                      <a:alpha val="65000"/>
                    </a:srgbClr>
                  </a:outerShdw>
                </a:effectLst>
                <a:latin typeface="UnivrstyRoman Bd BT" pitchFamily="82" charset="0"/>
              </a:rPr>
              <a:t>Si</a:t>
            </a:r>
            <a:endParaRPr lang="es-ES" sz="4800" b="1" spc="50" dirty="0">
              <a:ln w="11430"/>
              <a:solidFill>
                <a:srgbClr val="FF0000"/>
              </a:solidFill>
              <a:effectLst>
                <a:outerShdw blurRad="76200" dist="50800" dir="5400000" algn="tl" rotWithShape="0">
                  <a:srgbClr val="000000">
                    <a:alpha val="65000"/>
                  </a:srgbClr>
                </a:outerShdw>
              </a:effectLst>
              <a:latin typeface="UnivrstyRoman Bd BT" pitchFamily="82" charset="0"/>
            </a:endParaRPr>
          </a:p>
        </p:txBody>
      </p:sp>
      <p:sp>
        <p:nvSpPr>
          <p:cNvPr id="8" name="7 Rectángulo"/>
          <p:cNvSpPr/>
          <p:nvPr/>
        </p:nvSpPr>
        <p:spPr>
          <a:xfrm>
            <a:off x="971600" y="4509698"/>
            <a:ext cx="7942339"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4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est le fondement de notre vie, est-ce difficile d’observer la loi de Dieu dans ces deux dimensions ? </a:t>
            </a:r>
            <a:endParaRPr lang="es-ES" sz="44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sp>
        <p:nvSpPr>
          <p:cNvPr id="6" name="5 Rectángulo"/>
          <p:cNvSpPr/>
          <p:nvPr/>
        </p:nvSpPr>
        <p:spPr>
          <a:xfrm>
            <a:off x="0" y="2704271"/>
            <a:ext cx="9144000" cy="2092881"/>
          </a:xfrm>
          <a:prstGeom prst="rect">
            <a:avLst/>
          </a:prstGeom>
          <a:gradFill flip="none" rotWithShape="1">
            <a:gsLst>
              <a:gs pos="0">
                <a:srgbClr val="FFFF00"/>
              </a:gs>
              <a:gs pos="77000">
                <a:srgbClr val="FF0000"/>
              </a:gs>
            </a:gsLst>
            <a:path path="circle">
              <a:fillToRect l="50000" t="50000" r="50000" b="50000"/>
            </a:path>
            <a:tileRect/>
          </a:gradFill>
          <a:effectLst>
            <a:softEdge rad="317500"/>
          </a:effectLst>
        </p:spPr>
        <p:txBody>
          <a:bodyPr wrap="squar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rPr>
              <a:t>L’AMOUR</a:t>
            </a:r>
            <a:endPar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endParaRPr>
          </a:p>
        </p:txBody>
      </p:sp>
    </p:spTree>
    <p:extLst>
      <p:ext uri="{BB962C8B-B14F-4D97-AF65-F5344CB8AC3E}">
        <p14:creationId xmlns:p14="http://schemas.microsoft.com/office/powerpoint/2010/main" val="4188526042"/>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5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51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5\tema 15 chic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0643" y="293747"/>
            <a:ext cx="3124573"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 Jean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4 : 20-21</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
        <p:nvSpPr>
          <p:cNvPr id="4" name="Rectangle 3"/>
          <p:cNvSpPr>
            <a:spLocks noChangeArrowheads="1"/>
          </p:cNvSpPr>
          <p:nvPr/>
        </p:nvSpPr>
        <p:spPr bwMode="auto">
          <a:xfrm>
            <a:off x="-508" y="1052736"/>
            <a:ext cx="76688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Si quelqu'un dit: J'aime Dieu, et qu'il haïsse son frère, c'est un menteur; car celui qui n'aime pas son frère qu'il voit, comment peut-il aimer Dieu qu'il ne voit pas?</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Et nous avons de lui ce commandement: que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celui qui aime Dieu aime aussi son frère</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473741"/>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15\tema 15 chic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0643" y="293747"/>
            <a:ext cx="2701381"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Jean 5 : 2-3</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
        <p:nvSpPr>
          <p:cNvPr id="4" name="Rectangle 3"/>
          <p:cNvSpPr>
            <a:spLocks noChangeArrowheads="1"/>
          </p:cNvSpPr>
          <p:nvPr/>
        </p:nvSpPr>
        <p:spPr bwMode="auto">
          <a:xfrm>
            <a:off x="-508" y="1052736"/>
            <a:ext cx="7236804"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Nous connaissons que nous aimons les enfants de Dieu, lorsque nous aimons Dieu, et que nous pratiquons ses commandements.</a:t>
            </a:r>
          </a:p>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Car l'amour de Dieu consiste a garder ses commandements. Et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ses commandements ne sont pas pénibles</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7320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2000"/>
                                        <p:tgtEl>
                                          <p:spTgt spid="4"/>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vi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6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07604" y="1160748"/>
            <a:ext cx="4608512" cy="424731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Qui nous n’oublierons pas si nous sommes guidés par l’amour ? </a:t>
            </a:r>
            <a:endPar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499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Mis Docs\_Multimedia IMS\Curso Biblico PPS\Tema 15\tema 15 viu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6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40643" y="293747"/>
            <a:ext cx="2813591" cy="646331"/>
          </a:xfrm>
          <a:prstGeom prst="rect">
            <a:avLst/>
          </a:prstGeom>
        </p:spPr>
        <p:txBody>
          <a:bodyPr wrap="none">
            <a:spAutoFit/>
          </a:bodyPr>
          <a:lstStyle/>
          <a:p>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Jacques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 : 27</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
        <p:nvSpPr>
          <p:cNvPr id="5" name="Rectangle 3"/>
          <p:cNvSpPr>
            <a:spLocks noChangeArrowheads="1"/>
          </p:cNvSpPr>
          <p:nvPr/>
        </p:nvSpPr>
        <p:spPr bwMode="auto">
          <a:xfrm>
            <a:off x="-508" y="1520788"/>
            <a:ext cx="6768752" cy="396044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La religion pure et sans tache, devant Dieu notre Père, consiste à </a:t>
            </a:r>
            <a:r>
              <a:rPr lang="fr-F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visiter les orphelins et les veuves dans leurs afflictions</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et à se préserver des souillures du monde.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855883"/>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J:\Mis Docs\_Multimedia IMS\Curso Biblico PPS\Tema 15\Tema 15 estud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575556" y="1952836"/>
            <a:ext cx="5256584" cy="424731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fr-FR" sz="5400" b="1" spc="50" dirty="0">
                <a:ln w="11430"/>
                <a:solidFill>
                  <a:srgbClr val="002060"/>
                </a:solidFill>
                <a:effectLst>
                  <a:outerShdw blurRad="76200" dist="50800" dir="5400000" algn="tl" rotWithShape="0">
                    <a:srgbClr val="000000">
                      <a:alpha val="65000"/>
                    </a:srgbClr>
                  </a:outerShdw>
                </a:effectLst>
                <a:latin typeface="UnivrstyRoman Bd BT" pitchFamily="82" charset="0"/>
              </a:rPr>
              <a:t>Qu’est-ce que nous ne négligerons pas si nous aimons vraiment notre prochain ? </a:t>
            </a:r>
            <a:endParaRPr lang="es-ES" sz="5400" b="1" spc="50" dirty="0">
              <a:ln w="11430"/>
              <a:solidFill>
                <a:srgbClr val="002060"/>
              </a:solidFill>
              <a:effectLst>
                <a:outerShdw blurRad="76200" dist="50800" dir="5400000" algn="tl" rotWithShape="0">
                  <a:srgbClr val="000000">
                    <a:alpha val="65000"/>
                  </a:srgbClr>
                </a:outerShdw>
              </a:effectLst>
              <a:latin typeface="UnivrstyRoman Bd BT" pitchFamily="8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11108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J:\Mis Docs\_Multimedia IMS\Curso Biblico PPS\Tema 15\tema 15 leebibl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12"/>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40643" y="293747"/>
            <a:ext cx="2363147" cy="646331"/>
          </a:xfrm>
          <a:prstGeom prst="rect">
            <a:avLst/>
          </a:prstGeom>
        </p:spPr>
        <p:txBody>
          <a:bodyPr wrap="none">
            <a:spAutoFit/>
          </a:bodyPr>
          <a:lstStyle/>
          <a:p>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Marc 5 : 19</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
        <p:nvSpPr>
          <p:cNvPr id="5" name="Rectangle 3"/>
          <p:cNvSpPr>
            <a:spLocks noChangeArrowheads="1"/>
          </p:cNvSpPr>
          <p:nvPr/>
        </p:nvSpPr>
        <p:spPr bwMode="auto">
          <a:xfrm>
            <a:off x="242914" y="2744924"/>
            <a:ext cx="6093281" cy="23762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fr-FR" sz="3200" b="1" i="1" spc="50" dirty="0" smtClean="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Va </a:t>
            </a:r>
            <a:r>
              <a:rPr lang="fr-F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dans ta maison, vers les tiens, et raconte-leur tout ce que le Seigneur t'a fait, et comment il a eu pitié de toi.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21036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000"/>
                                        <p:tgtEl>
                                          <p:spTgt spid="5"/>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J:\Mis Docs\_Multimedia IMS\Curso Biblico PPS\Tema 15\Tema 15 ded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87524" y="512676"/>
            <a:ext cx="6372708" cy="5509200"/>
          </a:xfrm>
          <a:prstGeom prst="rect">
            <a:avLst/>
          </a:prstGeom>
        </p:spPr>
        <p:txBody>
          <a:bodyPr wrap="square">
            <a:spAutoFit/>
          </a:bodyPr>
          <a:lstStyle/>
          <a:p>
            <a:r>
              <a:rPr lang="fr-FR"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Aimer nous rend heureux ! </a:t>
            </a:r>
            <a:r>
              <a:rPr lang="fr-FR" sz="32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
            </a:r>
            <a:br>
              <a:rPr lang="fr-FR" sz="32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br>
            <a:r>
              <a:rPr lang="fr-FR" sz="32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Il </a:t>
            </a:r>
            <a:r>
              <a:rPr lang="fr-FR"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y a plus de bonheur à donner qu’à recevoir. </a:t>
            </a:r>
            <a:endParaRPr lang="fr-FR" sz="32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endParaRPr>
          </a:p>
          <a:p>
            <a:r>
              <a:rPr lang="fr-FR"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L’amour n’est pas qu’un sentiment mais un principe de vie.</a:t>
            </a:r>
          </a:p>
          <a:p>
            <a:r>
              <a:rPr lang="fr-FR" sz="3200"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L’amour nous rend tolérants, miséricordieux, humbles et fidèles </a:t>
            </a:r>
            <a:r>
              <a:rPr lang="es-ES" sz="3200"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Humnst777 Blk BT" panose="020B0803030504030204" pitchFamily="34" charset="0"/>
              </a:rPr>
              <a:t>…</a:t>
            </a:r>
          </a:p>
          <a:p>
            <a:r>
              <a:rPr lang="fr-FR" sz="3200" spc="50" dirty="0">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rPr>
              <a:t>Christ a tout fait pour moi ; que puis-je lui donner </a:t>
            </a:r>
            <a:r>
              <a:rPr lang="fr-FR" sz="3200" spc="50" dirty="0" smtClean="0">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rPr>
              <a:t>?</a:t>
            </a:r>
            <a:endParaRPr lang="fr-FR" sz="3200" spc="50" dirty="0">
              <a:ln w="12700" cmpd="sng">
                <a:solidFill>
                  <a:schemeClr val="bg1"/>
                </a:solidFill>
                <a:prstDash val="solid"/>
              </a:ln>
              <a:solidFill>
                <a:srgbClr val="002060"/>
              </a:solidFill>
              <a:effectLst>
                <a:glow rad="53100">
                  <a:schemeClr val="accent6">
                    <a:satMod val="180000"/>
                    <a:alpha val="30000"/>
                  </a:schemeClr>
                </a:glow>
              </a:effectLst>
              <a:latin typeface="Humnst777 Blk BT" panose="020B0803030504030204"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7709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8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15\tema 15 estr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0643" y="293747"/>
            <a:ext cx="3805850" cy="646331"/>
          </a:xfrm>
          <a:prstGeom prst="rect">
            <a:avLst/>
          </a:prstGeom>
        </p:spPr>
        <p:txBody>
          <a:bodyPr wrap="none">
            <a:spAutoFit/>
          </a:bodyPr>
          <a:lstStyle/>
          <a:p>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 </a:t>
            </a:r>
            <a:r>
              <a:rPr lang="es-ES" sz="3600" b="1" dirty="0" err="1">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Corinthiens</a:t>
            </a:r>
            <a:r>
              <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13 : 13</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
        <p:nvSpPr>
          <p:cNvPr id="4" name="Rectangle 3"/>
          <p:cNvSpPr>
            <a:spLocks noChangeArrowheads="1"/>
          </p:cNvSpPr>
          <p:nvPr/>
        </p:nvSpPr>
        <p:spPr bwMode="auto">
          <a:xfrm>
            <a:off x="143508" y="1484784"/>
            <a:ext cx="5449215" cy="34203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Maintenant donc ces trois choses demeurent: la foi, l'espérance, la charité; mais la plus grande de ces choses, c'est la charité.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11088"/>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Mis Docs\_Multimedia IMS\Curso Biblico PPS\Tema 15\tema 15 cis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079612" y="3609020"/>
            <a:ext cx="7524836" cy="31242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fr-FR"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Merci, Seigneur, de m'avoir montré comment </a:t>
            </a:r>
            <a:r>
              <a:rPr lang="fr-FR" sz="4800" b="1" spc="50" dirty="0" smtClean="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aimer !</a:t>
            </a:r>
            <a:endPar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descr="J:\Mis Docs\_Multimedia IMS\Curso Biblico PPS\Tema 15\Espiritu-Libr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4" y="-14104"/>
            <a:ext cx="9162804" cy="687210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51520" y="1232756"/>
            <a:ext cx="6192688" cy="5625244"/>
          </a:xfrm>
          <a:prstGeom prst="rect">
            <a:avLst/>
          </a:prstGeom>
          <a:gradFill>
            <a:gsLst>
              <a:gs pos="1000">
                <a:srgbClr val="03D4A8">
                  <a:alpha val="90000"/>
                </a:srgbClr>
              </a:gs>
              <a:gs pos="25000">
                <a:srgbClr val="21D6E0">
                  <a:alpha val="77000"/>
                </a:srgbClr>
              </a:gs>
              <a:gs pos="75000">
                <a:srgbClr val="0087E6">
                  <a:alpha val="85000"/>
                </a:srgbClr>
              </a:gs>
              <a:gs pos="100000">
                <a:srgbClr val="005CBF">
                  <a:alpha val="88000"/>
                </a:srgbClr>
              </a:gs>
            </a:gsLst>
            <a:lin ang="16200000" scaled="0"/>
          </a:gradFill>
        </p:spPr>
        <p:style>
          <a:lnRef idx="0">
            <a:schemeClr val="accent6"/>
          </a:lnRef>
          <a:fillRef idx="3">
            <a:schemeClr val="accent6"/>
          </a:fillRef>
          <a:effectRef idx="3">
            <a:schemeClr val="accent6"/>
          </a:effectRef>
          <a:fontRef idx="minor">
            <a:schemeClr val="lt1"/>
          </a:fontRef>
        </p:style>
        <p:txBody>
          <a:bodyPr lIns="216000" tIns="72000" rtlCol="0" anchor="t"/>
          <a:lstStyle/>
          <a:p>
            <a:pPr lvl="0">
              <a:spcBef>
                <a:spcPts val="1200"/>
              </a:spcBef>
            </a:pPr>
            <a:r>
              <a:rPr lang="es-ES" sz="3200" b="1" dirty="0" err="1">
                <a:solidFill>
                  <a:srgbClr val="FFC000"/>
                </a:solidFill>
                <a:effectLst>
                  <a:outerShdw blurRad="50800" dist="38100" dir="2700000" algn="tl" rotWithShape="0">
                    <a:prstClr val="black">
                      <a:alpha val="40000"/>
                    </a:prstClr>
                  </a:outerShdw>
                </a:effectLst>
                <a:latin typeface="Myriad Pro" pitchFamily="34" charset="0"/>
              </a:rPr>
              <a:t>Notre</a:t>
            </a:r>
            <a:r>
              <a:rPr lang="es-ES" sz="3200" b="1" dirty="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a:solidFill>
                  <a:srgbClr val="FFC000"/>
                </a:solidFill>
                <a:effectLst>
                  <a:outerShdw blurRad="50800" dist="38100" dir="2700000" algn="tl" rotWithShape="0">
                    <a:prstClr val="black">
                      <a:alpha val="40000"/>
                    </a:prstClr>
                  </a:outerShdw>
                </a:effectLst>
                <a:latin typeface="Myriad Pro" pitchFamily="34" charset="0"/>
              </a:rPr>
              <a:t>prochain</a:t>
            </a:r>
            <a:r>
              <a:rPr lang="es-ES" sz="3200" b="1" dirty="0">
                <a:solidFill>
                  <a:srgbClr val="FFC000"/>
                </a:solidFill>
                <a:effectLst>
                  <a:outerShdw blurRad="50800" dist="38100" dir="2700000" algn="tl" rotWithShape="0">
                    <a:prstClr val="black">
                      <a:alpha val="40000"/>
                    </a:prstClr>
                  </a:outerShdw>
                </a:effectLst>
                <a:latin typeface="Myriad Pro" pitchFamily="34" charset="0"/>
              </a:rPr>
              <a:t> </a:t>
            </a:r>
            <a:r>
              <a:rPr lang="es-ES" sz="3200" b="1" dirty="0" err="1" smtClean="0">
                <a:solidFill>
                  <a:srgbClr val="FFC000"/>
                </a:solidFill>
                <a:effectLst>
                  <a:outerShdw blurRad="50800" dist="38100" dir="2700000" algn="tl" rotWithShape="0">
                    <a:prstClr val="black">
                      <a:alpha val="40000"/>
                    </a:prstClr>
                  </a:outerShdw>
                </a:effectLst>
                <a:latin typeface="Myriad Pro" pitchFamily="34" charset="0"/>
              </a:rPr>
              <a:t>thème</a:t>
            </a:r>
            <a:r>
              <a:rPr lang="es-ES" sz="3200" b="1" dirty="0" smtClean="0">
                <a:solidFill>
                  <a:srgbClr val="FFC000"/>
                </a:solidFill>
                <a:effectLst>
                  <a:outerShdw blurRad="50800" dist="38100" dir="2700000" algn="tl" rotWithShape="0">
                    <a:prstClr val="black">
                      <a:alpha val="40000"/>
                    </a:prstClr>
                  </a:outerShdw>
                </a:effectLst>
                <a:latin typeface="Myriad Pro" pitchFamily="34" charset="0"/>
              </a:rPr>
              <a:t> : </a:t>
            </a:r>
            <a: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t/>
            </a:r>
            <a:br>
              <a:rPr lang="es-ES" sz="3200" b="1" dirty="0" smtClean="0">
                <a:solidFill>
                  <a:prstClr val="black"/>
                </a:solidFill>
                <a:effectLst>
                  <a:outerShdw blurRad="50800" dist="38100" dir="2700000" algn="tl" rotWithShape="0">
                    <a:prstClr val="black">
                      <a:alpha val="40000"/>
                    </a:prstClr>
                  </a:outerShdw>
                </a:effectLst>
                <a:latin typeface="Myriad Pro" pitchFamily="34" charset="0"/>
              </a:rPr>
            </a:br>
            <a:r>
              <a:rPr lang="fr-FR" sz="3200" b="1" i="1" dirty="0"/>
              <a:t>« Y a-t-il la vie après la mort ? </a:t>
            </a:r>
            <a:r>
              <a:rPr lang="fr-FR" sz="3200" b="1" i="1" dirty="0" smtClean="0"/>
              <a:t>»</a:t>
            </a:r>
            <a:endParaRPr lang="es-ES_tradnl" sz="3200" b="1" i="1" dirty="0" smtClean="0"/>
          </a:p>
          <a:p>
            <a:r>
              <a:rPr lang="fr-FR" sz="2800" b="1" dirty="0">
                <a:solidFill>
                  <a:srgbClr val="002060"/>
                </a:solidFill>
              </a:rPr>
              <a:t>Qu'est-ce qui se passe à la </a:t>
            </a:r>
            <a:r>
              <a:rPr lang="fr-FR" sz="2800" b="1" dirty="0" smtClean="0">
                <a:solidFill>
                  <a:srgbClr val="002060"/>
                </a:solidFill>
              </a:rPr>
              <a:t>mort ? </a:t>
            </a:r>
            <a:r>
              <a:rPr lang="fr-FR" sz="2800" b="1" dirty="0">
                <a:solidFill>
                  <a:srgbClr val="002060"/>
                </a:solidFill>
              </a:rPr>
              <a:t>Est-il raisonnable d'avoir peur de la </a:t>
            </a:r>
            <a:r>
              <a:rPr lang="fr-FR" sz="2800" b="1" dirty="0" smtClean="0">
                <a:solidFill>
                  <a:srgbClr val="002060"/>
                </a:solidFill>
              </a:rPr>
              <a:t>mort ?</a:t>
            </a:r>
          </a:p>
          <a:p>
            <a:r>
              <a:rPr lang="fr-FR" sz="2800" b="1" dirty="0">
                <a:solidFill>
                  <a:srgbClr val="002060"/>
                </a:solidFill>
              </a:rPr>
              <a:t>nous demandons, est-ce qu'il connaît quelque chose qui est </a:t>
            </a:r>
            <a:r>
              <a:rPr lang="fr-FR" sz="2800" b="1" dirty="0" smtClean="0">
                <a:solidFill>
                  <a:srgbClr val="002060"/>
                </a:solidFill>
              </a:rPr>
              <a:t>mort ? </a:t>
            </a:r>
            <a:r>
              <a:rPr lang="fr-FR" sz="2800" b="1" dirty="0">
                <a:solidFill>
                  <a:srgbClr val="002060"/>
                </a:solidFill>
              </a:rPr>
              <a:t>Voudra-t-il vivre </a:t>
            </a:r>
            <a:r>
              <a:rPr lang="fr-FR" sz="2800" b="1" dirty="0" smtClean="0">
                <a:solidFill>
                  <a:srgbClr val="002060"/>
                </a:solidFill>
              </a:rPr>
              <a:t>encore ? </a:t>
            </a:r>
            <a:r>
              <a:rPr lang="fr-FR" sz="2800" b="1" dirty="0">
                <a:solidFill>
                  <a:srgbClr val="002060"/>
                </a:solidFill>
              </a:rPr>
              <a:t>Qu'est-ce qui dépasse la </a:t>
            </a:r>
            <a:r>
              <a:rPr lang="fr-FR" sz="2800" b="1" dirty="0" smtClean="0">
                <a:solidFill>
                  <a:srgbClr val="002060"/>
                </a:solidFill>
              </a:rPr>
              <a:t>mort ?</a:t>
            </a:r>
          </a:p>
          <a:p>
            <a:r>
              <a:rPr lang="es-ES" sz="2800" b="1" dirty="0">
                <a:solidFill>
                  <a:srgbClr val="002060"/>
                </a:solidFill>
              </a:rPr>
              <a:t>Un </a:t>
            </a:r>
            <a:r>
              <a:rPr lang="es-ES" sz="2800" b="1" dirty="0" err="1">
                <a:solidFill>
                  <a:srgbClr val="002060"/>
                </a:solidFill>
              </a:rPr>
              <a:t>sujet</a:t>
            </a:r>
            <a:r>
              <a:rPr lang="es-ES" sz="2800" b="1" dirty="0">
                <a:solidFill>
                  <a:srgbClr val="002060"/>
                </a:solidFill>
              </a:rPr>
              <a:t> </a:t>
            </a:r>
            <a:r>
              <a:rPr lang="es-ES" sz="2800" b="1" dirty="0" err="1">
                <a:solidFill>
                  <a:srgbClr val="002060"/>
                </a:solidFill>
              </a:rPr>
              <a:t>vraiment</a:t>
            </a:r>
            <a:r>
              <a:rPr lang="es-ES" sz="2800" b="1" dirty="0">
                <a:solidFill>
                  <a:srgbClr val="002060"/>
                </a:solidFill>
              </a:rPr>
              <a:t> </a:t>
            </a:r>
            <a:r>
              <a:rPr lang="es-ES" sz="2800" b="1" dirty="0" err="1">
                <a:solidFill>
                  <a:srgbClr val="002060"/>
                </a:solidFill>
              </a:rPr>
              <a:t>intéressant</a:t>
            </a:r>
            <a:r>
              <a:rPr lang="es-ES" sz="2800" b="1" dirty="0">
                <a:solidFill>
                  <a:srgbClr val="002060"/>
                </a:solidFill>
              </a:rPr>
              <a:t>.</a:t>
            </a:r>
          </a:p>
        </p:txBody>
      </p:sp>
      <p:sp>
        <p:nvSpPr>
          <p:cNvPr id="2" name="1 Rectángulo"/>
          <p:cNvSpPr/>
          <p:nvPr/>
        </p:nvSpPr>
        <p:spPr>
          <a:xfrm>
            <a:off x="-252536" y="5949280"/>
            <a:ext cx="9577064" cy="684275"/>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215516" y="5985085"/>
            <a:ext cx="8748972"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QUE DIEU VOUS </a:t>
            </a:r>
            <a:r>
              <a:rPr lang="en-US" sz="3200" b="1" i="1" spc="50" dirty="0" smtClean="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rPr>
              <a:t>BENISSE !</a:t>
            </a:r>
            <a:endParaRPr lang="en-US" sz="3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endParaRPr>
          </a:p>
        </p:txBody>
      </p:sp>
    </p:spTree>
    <p:extLst>
      <p:ext uri="{BB962C8B-B14F-4D97-AF65-F5344CB8AC3E}">
        <p14:creationId xmlns:p14="http://schemas.microsoft.com/office/powerpoint/2010/main" val="1047433575"/>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250"/>
                                        <p:tgtEl>
                                          <p:spTgt spid="2"/>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39942"/>
                                        </p:tgtEl>
                                        <p:attrNameLst>
                                          <p:attrName>style.visibility</p:attrName>
                                        </p:attrNameLst>
                                      </p:cBhvr>
                                      <p:to>
                                        <p:strVal val="visible"/>
                                      </p:to>
                                    </p:set>
                                    <p:anim calcmode="lin" valueType="num">
                                      <p:cBhvr>
                                        <p:cTn id="10" dur="1000" fill="hold"/>
                                        <p:tgtEl>
                                          <p:spTgt spid="39942"/>
                                        </p:tgtEl>
                                        <p:attrNameLst>
                                          <p:attrName>ppt_x</p:attrName>
                                        </p:attrNameLst>
                                      </p:cBhvr>
                                      <p:tavLst>
                                        <p:tav tm="0">
                                          <p:val>
                                            <p:strVal val="#ppt_x-.2"/>
                                          </p:val>
                                        </p:tav>
                                        <p:tav tm="100000">
                                          <p:val>
                                            <p:strVal val="#ppt_x"/>
                                          </p:val>
                                        </p:tav>
                                      </p:tavLst>
                                    </p:anim>
                                    <p:anim calcmode="lin" valueType="num">
                                      <p:cBhvr>
                                        <p:cTn id="11"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39942"/>
                                        </p:tgtEl>
                                      </p:cBhvr>
                                    </p:animEffect>
                                  </p:childTnLst>
                                </p:cTn>
                              </p:par>
                            </p:childTnLst>
                          </p:cTn>
                        </p:par>
                        <p:par>
                          <p:cTn id="13" fill="hold">
                            <p:stCondLst>
                              <p:cond delay="1250"/>
                            </p:stCondLst>
                            <p:childTnLst>
                              <p:par>
                                <p:cTn id="14" presetID="42" presetClass="entr" presetSubtype="0" fill="hold" grpId="0" nodeType="after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anim calcmode="lin" valueType="num">
                                      <p:cBhvr>
                                        <p:cTn id="17" dur="1500" fill="hold"/>
                                        <p:tgtEl>
                                          <p:spTgt spid="3"/>
                                        </p:tgtEl>
                                        <p:attrNameLst>
                                          <p:attrName>ppt_x</p:attrName>
                                        </p:attrNameLst>
                                      </p:cBhvr>
                                      <p:tavLst>
                                        <p:tav tm="0">
                                          <p:val>
                                            <p:strVal val="#ppt_x"/>
                                          </p:val>
                                        </p:tav>
                                        <p:tav tm="100000">
                                          <p:val>
                                            <p:strVal val="#ppt_x"/>
                                          </p:val>
                                        </p:tav>
                                      </p:tavLst>
                                    </p:anim>
                                    <p:anim calcmode="lin" valueType="num">
                                      <p:cBhvr>
                                        <p:cTn id="18" dur="1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3750"/>
                            </p:stCondLst>
                            <p:childTnLst>
                              <p:par>
                                <p:cTn id="20" presetID="22" presetClass="entr" presetSubtype="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399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8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labiblearaison.org</a:t>
            </a:r>
            <a:endPar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info@labiblearaison.org</a:t>
            </a: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0846143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J:\Mis Docs\_Multimedia IMS\Curso Biblico PPS\Tema 15\Tema 15 mamabe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89396" y="260648"/>
            <a:ext cx="2909323" cy="1200329"/>
          </a:xfrm>
          <a:prstGeom prst="rect">
            <a:avLst/>
          </a:prstGeom>
        </p:spPr>
        <p:txBody>
          <a:bodyPr wrap="none">
            <a:spAutoFit/>
          </a:bodyPr>
          <a:lstStyle/>
          <a:p>
            <a:r>
              <a:rPr lang="es-ES" sz="7200" b="1" spc="50" dirty="0">
                <a:ln w="12700" cmpd="sng">
                  <a:solidFill>
                    <a:srgbClr val="F79646">
                      <a:satMod val="120000"/>
                      <a:shade val="80000"/>
                    </a:srgbClr>
                  </a:solidFill>
                  <a:prstDash val="solid"/>
                </a:ln>
                <a:solidFill>
                  <a:srgbClr val="F79646">
                    <a:tint val="1000"/>
                  </a:srgbClr>
                </a:solidFill>
                <a:effectLst>
                  <a:glow rad="53100">
                    <a:srgbClr val="FF0000">
                      <a:alpha val="30000"/>
                    </a:srgbClr>
                  </a:glow>
                </a:effectLst>
                <a:latin typeface="Love" pitchFamily="2" charset="0"/>
              </a:rPr>
              <a:t>L</a:t>
            </a:r>
            <a:r>
              <a:rPr lang="es-ES" sz="7200" b="1" spc="50" dirty="0" smtClean="0">
                <a:ln w="12700" cmpd="sng">
                  <a:solidFill>
                    <a:srgbClr val="F79646">
                      <a:satMod val="120000"/>
                      <a:shade val="80000"/>
                    </a:srgbClr>
                  </a:solidFill>
                  <a:prstDash val="solid"/>
                </a:ln>
                <a:solidFill>
                  <a:srgbClr val="F79646">
                    <a:tint val="1000"/>
                  </a:srgbClr>
                </a:solidFill>
                <a:effectLst>
                  <a:glow rad="53100">
                    <a:srgbClr val="FF0000">
                      <a:alpha val="30000"/>
                    </a:srgbClr>
                  </a:glow>
                </a:effectLst>
                <a:latin typeface="Love" pitchFamily="2" charset="0"/>
              </a:rPr>
              <a:t>’´</a:t>
            </a:r>
            <a:r>
              <a:rPr lang="es-ES" sz="7200" b="1" spc="50" dirty="0" err="1" smtClean="0">
                <a:ln w="12700" cmpd="sng">
                  <a:solidFill>
                    <a:srgbClr val="F79646">
                      <a:satMod val="120000"/>
                      <a:shade val="80000"/>
                    </a:srgbClr>
                  </a:solidFill>
                  <a:prstDash val="solid"/>
                </a:ln>
                <a:solidFill>
                  <a:srgbClr val="F79646">
                    <a:tint val="1000"/>
                  </a:srgbClr>
                </a:solidFill>
                <a:effectLst>
                  <a:glow rad="53100">
                    <a:srgbClr val="FF0000">
                      <a:alpha val="30000"/>
                    </a:srgbClr>
                  </a:glow>
                </a:effectLst>
                <a:latin typeface="Love" pitchFamily="2" charset="0"/>
              </a:rPr>
              <a:t>Amour</a:t>
            </a:r>
            <a:endParaRPr lang="es-ES" sz="1200" dirty="0"/>
          </a:p>
        </p:txBody>
      </p:sp>
      <p:sp>
        <p:nvSpPr>
          <p:cNvPr id="8" name="7 Rectángulo"/>
          <p:cNvSpPr/>
          <p:nvPr/>
        </p:nvSpPr>
        <p:spPr>
          <a:xfrm>
            <a:off x="380590" y="4841865"/>
            <a:ext cx="4809330" cy="1323439"/>
          </a:xfrm>
          <a:prstGeom prst="rect">
            <a:avLst/>
          </a:prstGeom>
        </p:spPr>
        <p:txBody>
          <a:bodyPr wrap="none">
            <a:spAutoFit/>
          </a:bodyPr>
          <a:lstStyle/>
          <a:p>
            <a:r>
              <a:rPr lang="es-ES_tradnl" sz="4000" dirty="0" err="1" smtClean="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Nourriture</a:t>
            </a:r>
            <a:r>
              <a:rPr lang="es-ES_tradnl" sz="4000" dirty="0" smtClean="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 </a:t>
            </a:r>
            <a:r>
              <a:rPr lang="es-ES_tradnl" sz="4000" dirty="0" err="1">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pour</a:t>
            </a:r>
            <a:r>
              <a:rPr lang="es-ES_tradnl" sz="4000" dirty="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 un </a:t>
            </a:r>
            <a:r>
              <a:rPr lang="es-ES_tradnl" sz="4000" dirty="0" err="1" smtClean="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bébé</a:t>
            </a:r>
            <a:endParaRPr lang="es-ES_tradnl" sz="4000" dirty="0" smtClean="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endParaRPr>
          </a:p>
          <a:p>
            <a:r>
              <a:rPr lang="es-ES_tradnl" sz="4000" dirty="0" err="1" smtClean="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Enfants</a:t>
            </a:r>
            <a:r>
              <a:rPr lang="es-ES_tradnl" sz="4000" dirty="0" smtClean="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 </a:t>
            </a:r>
            <a:r>
              <a:rPr lang="es-ES_tradnl" sz="4000" dirty="0" err="1" smtClean="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rPr>
              <a:t>désirent</a:t>
            </a:r>
            <a:endParaRPr lang="es-ES_tradnl" sz="4000" dirty="0" smtClean="0">
              <a:ln w="11430">
                <a:solidFill>
                  <a:srgbClr val="C00000"/>
                </a:solidFill>
              </a:ln>
              <a:solidFill>
                <a:schemeClr val="tx2">
                  <a:lumMod val="50000"/>
                </a:schemeClr>
              </a:solidFill>
              <a:effectLst>
                <a:glow rad="139700">
                  <a:prstClr val="white">
                    <a:alpha val="23000"/>
                  </a:prstClr>
                </a:glow>
                <a:outerShdw blurRad="50800" dist="39000" dir="5460000" algn="tl">
                  <a:srgbClr val="000000">
                    <a:alpha val="38000"/>
                  </a:srgbClr>
                </a:outerShdw>
              </a:effectLst>
              <a:latin typeface="UnivrstyRoman Bd BT" pitchFamily="82" charset="0"/>
              <a:ea typeface="Adobe Gothic Std B" pitchFamily="34" charset="-128"/>
            </a:endParaRPr>
          </a:p>
        </p:txBody>
      </p:sp>
    </p:spTree>
    <p:extLst>
      <p:ext uri="{BB962C8B-B14F-4D97-AF65-F5344CB8AC3E}">
        <p14:creationId xmlns:p14="http://schemas.microsoft.com/office/powerpoint/2010/main" val="41856924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500"/>
                                  </p:stCondLst>
                                  <p:iterate type="lt">
                                    <p:tmPct val="10000"/>
                                  </p:iterate>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2950"/>
                            </p:stCondLst>
                            <p:childTnLst>
                              <p:par>
                                <p:cTn id="13" presetID="10" presetClass="entr" presetSubtype="0" fill="hold" grpId="0" nodeType="afterEffect">
                                  <p:stCondLst>
                                    <p:cond delay="500"/>
                                  </p:stCondLst>
                                  <p:iterate type="lt">
                                    <p:tmPct val="10000"/>
                                  </p:iterate>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465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15\Tema 15 AM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0" y="2740275"/>
            <a:ext cx="9144000" cy="2092881"/>
          </a:xfrm>
          <a:prstGeom prst="rect">
            <a:avLst/>
          </a:prstGeom>
          <a:gradFill flip="none" rotWithShape="1">
            <a:gsLst>
              <a:gs pos="0">
                <a:srgbClr val="FFFF00"/>
              </a:gs>
              <a:gs pos="77000">
                <a:srgbClr val="FF0000"/>
              </a:gs>
            </a:gsLst>
            <a:path path="circle">
              <a:fillToRect l="50000" t="50000" r="50000" b="50000"/>
            </a:path>
            <a:tileRect/>
          </a:gradFill>
          <a:effectLst>
            <a:softEdge rad="317500"/>
          </a:effectLst>
        </p:spPr>
        <p:txBody>
          <a:bodyPr wrap="square">
            <a:spAutoFit/>
            <a:scene3d>
              <a:camera prst="orthographicFront"/>
              <a:lightRig rig="threePt" dir="tl"/>
            </a:scene3d>
            <a:sp3d extrusionH="57150" contourW="12700" prstMaterial="matte">
              <a:bevelT w="44450" h="69850" prst="artDeco"/>
              <a:extrusionClr>
                <a:schemeClr val="bg1"/>
              </a:extrusionClr>
              <a:contourClr>
                <a:schemeClr val="bg1"/>
              </a:contourClr>
            </a:sp3d>
          </a:bodyPr>
          <a:lstStyle/>
          <a:p>
            <a:r>
              <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rPr>
              <a:t>L’AMOUR</a:t>
            </a:r>
            <a:endParaRPr lang="es-ES" sz="13000" b="1" spc="50" dirty="0">
              <a:ln w="11430">
                <a:noFill/>
              </a:ln>
              <a:solidFill>
                <a:srgbClr val="FF0000"/>
              </a:solidFill>
              <a:effectLst>
                <a:outerShdw blurRad="63500" dist="50800" dir="2700000" algn="tl" rotWithShape="0">
                  <a:prstClr val="black">
                    <a:alpha val="67000"/>
                  </a:prstClr>
                </a:outerShdw>
              </a:effectLst>
              <a:latin typeface="Brushstroke Plain" pitchFamily="2" charset="0"/>
            </a:endParaRPr>
          </a:p>
        </p:txBody>
      </p:sp>
      <p:sp>
        <p:nvSpPr>
          <p:cNvPr id="2" name="1 CuadroTexto"/>
          <p:cNvSpPr txBox="1"/>
          <p:nvPr/>
        </p:nvSpPr>
        <p:spPr>
          <a:xfrm>
            <a:off x="2303748" y="4553614"/>
            <a:ext cx="5330113" cy="1200329"/>
          </a:xfrm>
          <a:prstGeom prst="rect">
            <a:avLst/>
          </a:prstGeom>
          <a:noFill/>
        </p:spPr>
        <p:txBody>
          <a:bodyPr wrap="none" rtlCol="0">
            <a:spAutoFit/>
          </a:bodyPr>
          <a:lstStyle/>
          <a:p>
            <a:r>
              <a:rPr lang="es-ES" sz="7200" dirty="0" err="1" smtClean="0">
                <a:ln>
                  <a:solidFill>
                    <a:schemeClr val="tx1"/>
                  </a:solidFill>
                </a:ln>
                <a:latin typeface="Love" pitchFamily="2" charset="0"/>
              </a:rPr>
              <a:t>Écrit</a:t>
            </a:r>
            <a:r>
              <a:rPr lang="es-ES" sz="7200" dirty="0" smtClean="0">
                <a:ln>
                  <a:solidFill>
                    <a:schemeClr val="tx1"/>
                  </a:solidFill>
                </a:ln>
                <a:latin typeface="Love" pitchFamily="2" charset="0"/>
              </a:rPr>
              <a:t> </a:t>
            </a:r>
            <a:r>
              <a:rPr lang="es-ES" sz="7200" dirty="0" err="1" smtClean="0">
                <a:ln>
                  <a:solidFill>
                    <a:schemeClr val="tx1"/>
                  </a:solidFill>
                </a:ln>
                <a:latin typeface="Love" pitchFamily="2" charset="0"/>
              </a:rPr>
              <a:t>avec</a:t>
            </a:r>
            <a:r>
              <a:rPr lang="es-ES" sz="7200" dirty="0" smtClean="0">
                <a:ln>
                  <a:solidFill>
                    <a:schemeClr val="tx1"/>
                  </a:solidFill>
                </a:ln>
                <a:latin typeface="Love" pitchFamily="2" charset="0"/>
              </a:rPr>
              <a:t> du </a:t>
            </a:r>
            <a:r>
              <a:rPr lang="es-ES" sz="7200" dirty="0" err="1" smtClean="0">
                <a:ln>
                  <a:solidFill>
                    <a:schemeClr val="tx1"/>
                  </a:solidFill>
                </a:ln>
                <a:latin typeface="Love" pitchFamily="2" charset="0"/>
              </a:rPr>
              <a:t>sang</a:t>
            </a:r>
            <a:endParaRPr lang="es-ES" sz="7200" dirty="0">
              <a:ln>
                <a:solidFill>
                  <a:schemeClr val="tx1"/>
                </a:solidFill>
              </a:ln>
              <a:latin typeface="Love" pitchFamily="2" charset="0"/>
            </a:endParaRPr>
          </a:p>
        </p:txBody>
      </p:sp>
    </p:spTree>
    <p:extLst>
      <p:ext uri="{BB962C8B-B14F-4D97-AF65-F5344CB8AC3E}">
        <p14:creationId xmlns:p14="http://schemas.microsoft.com/office/powerpoint/2010/main" val="2815850584"/>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24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15\Tema 15 mul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4" y="-1242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575556" y="980728"/>
            <a:ext cx="4572000" cy="5078313"/>
          </a:xfrm>
          <a:prstGeom prst="rect">
            <a:avLst/>
          </a:prstGeom>
        </p:spPr>
        <p:txBody>
          <a:bodyPr>
            <a:spAutoFit/>
            <a:scene3d>
              <a:camera prst="orthographicFront"/>
              <a:lightRig rig="soft" dir="tl">
                <a:rot lat="0" lon="0" rev="0"/>
              </a:lightRig>
            </a:scene3d>
            <a:sp3d contourW="25400" prstMaterial="matte">
              <a:contourClr>
                <a:schemeClr val="accent2">
                  <a:tint val="20000"/>
                </a:schemeClr>
              </a:contourClr>
            </a:sp3d>
          </a:bodyPr>
          <a:lstStyle/>
          <a:p>
            <a:r>
              <a:rPr lang="fr-FR" sz="5400" spc="50" dirty="0">
                <a:ln w="6350">
                  <a:solidFill>
                    <a:srgbClr val="C00000"/>
                  </a:solidFill>
                </a:ln>
                <a:effectLst>
                  <a:outerShdw blurRad="76200" dist="50800" dir="5400000" algn="tl" rotWithShape="0">
                    <a:srgbClr val="000000">
                      <a:alpha val="65000"/>
                    </a:srgbClr>
                  </a:outerShdw>
                </a:effectLst>
                <a:latin typeface="UnivrstyRoman Bd BT" pitchFamily="82" charset="0"/>
              </a:rPr>
              <a:t>Dieu a-t-il abandonné le peuple qu’il avait créé, malgré leur ingratitude ? </a:t>
            </a:r>
            <a:endParaRPr lang="es-ES" sz="5400" spc="50" dirty="0">
              <a:ln w="6350">
                <a:solidFill>
                  <a:srgbClr val="C00000"/>
                </a:solidFill>
              </a:ln>
              <a:effectLst>
                <a:outerShdw blurRad="76200" dist="50800" dir="5400000" algn="tl" rotWithShape="0">
                  <a:srgbClr val="000000">
                    <a:alpha val="65000"/>
                  </a:srgbClr>
                </a:outerShdw>
              </a:effectLst>
              <a:latin typeface="UnivrstyRoman Bd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495697"/>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50"/>
                                        <p:tgtEl>
                                          <p:spTgt spid="6">
                                            <p:txEl>
                                              <p:pRg st="0" end="0"/>
                                            </p:txEl>
                                          </p:spTgt>
                                        </p:tgtEl>
                                      </p:cBhvr>
                                    </p:animEffect>
                                  </p:childTnLst>
                                </p:cTn>
                              </p:par>
                            </p:childTnLst>
                          </p:cTn>
                        </p:par>
                        <p:par>
                          <p:cTn id="8" fill="hold">
                            <p:stCondLst>
                              <p:cond delay="16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J:\Mis Docs\_Multimedia IMS\Curso Biblico PPS\Tema 15\tema 15 multi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240643" y="293747"/>
            <a:ext cx="2209259" cy="646331"/>
          </a:xfrm>
          <a:prstGeom prst="rect">
            <a:avLst/>
          </a:prstGeom>
        </p:spPr>
        <p:txBody>
          <a:bodyPr wrap="none">
            <a:spAutoFit/>
          </a:bodyPr>
          <a:lstStyle/>
          <a:p>
            <a:r>
              <a:rPr lang="es-ES" sz="3600" b="1" dirty="0" err="1"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Luc</a:t>
            </a:r>
            <a:r>
              <a:rPr lang="es-ES" sz="3600" b="1" dirty="0" smtClean="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rPr>
              <a:t> 19 : 10</a:t>
            </a:r>
            <a:endParaRPr lang="es-ES" sz="3600" b="1" dirty="0">
              <a:ln w="6350">
                <a:gradFill flip="none" rotWithShape="1">
                  <a:gsLst>
                    <a:gs pos="0">
                      <a:srgbClr val="000000"/>
                    </a:gs>
                    <a:gs pos="20000">
                      <a:srgbClr val="000040"/>
                    </a:gs>
                    <a:gs pos="50000">
                      <a:srgbClr val="400040"/>
                    </a:gs>
                    <a:gs pos="75000">
                      <a:srgbClr val="8F0040"/>
                    </a:gs>
                    <a:gs pos="89999">
                      <a:srgbClr val="F27300"/>
                    </a:gs>
                    <a:gs pos="100000">
                      <a:srgbClr val="FFBF00"/>
                    </a:gs>
                  </a:gsLst>
                  <a:lin ang="16200000" scaled="1"/>
                  <a:tileRect/>
                </a:gradFill>
              </a:ln>
              <a:gradFill flip="none" rotWithShape="1">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16200000" scaled="1"/>
                <a:tileRect/>
              </a:gradFill>
              <a:effectLst>
                <a:outerShdw blurRad="38100" dist="38100" dir="2700000" algn="tl" rotWithShape="0">
                  <a:prstClr val="black">
                    <a:alpha val="77000"/>
                  </a:prstClr>
                </a:outerShdw>
              </a:effectLst>
              <a:latin typeface="Script MT Bold" pitchFamily="66" charset="0"/>
            </a:endParaRPr>
          </a:p>
        </p:txBody>
      </p:sp>
      <p:sp>
        <p:nvSpPr>
          <p:cNvPr id="4" name="Rectangle 3"/>
          <p:cNvSpPr>
            <a:spLocks noChangeArrowheads="1"/>
          </p:cNvSpPr>
          <p:nvPr/>
        </p:nvSpPr>
        <p:spPr bwMode="auto">
          <a:xfrm>
            <a:off x="107504" y="1052736"/>
            <a:ext cx="7200800" cy="34203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 Car le Fils de l'homme </a:t>
            </a:r>
            <a:r>
              <a:rPr lang="fr-FR" sz="36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est venu chercher et sauver </a:t>
            </a:r>
            <a:r>
              <a:rPr lang="fr-FR" sz="3600" b="1" i="1" spc="50" dirty="0">
                <a:ln w="1143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outerShdw blurRad="76200" dist="50800" dir="5400000" algn="tl" rotWithShape="0">
                    <a:srgbClr val="000000">
                      <a:alpha val="65000"/>
                    </a:srgbClr>
                  </a:outerShdw>
                </a:effectLst>
                <a:latin typeface="Myriad Pro" pitchFamily="34" charset="0"/>
                <a:cs typeface="Consolas" pitchFamily="49" charset="0"/>
              </a:rPr>
              <a:t>ce qui était perdu. »</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9576556" cy="3449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647449"/>
      </p:ext>
    </p:extLst>
  </p:cSld>
  <p:clrMapOvr>
    <a:masterClrMapping/>
  </p:clrMapOvr>
  <mc:AlternateContent xmlns:mc="http://schemas.openxmlformats.org/markup-compatibility/2006" xmlns:p14="http://schemas.microsoft.com/office/powerpoint/2010/main">
    <mc:Choice Requires="p14">
      <p:transition spd="slow" p14:dur="2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4000"/>
                                        <p:tgtEl>
                                          <p:spTgt spid="4"/>
                                        </p:tgtEl>
                                      </p:cBhvr>
                                    </p:animEffect>
                                  </p:childTnLst>
                                </p:cTn>
                              </p:par>
                            </p:childTnLst>
                          </p:cTn>
                        </p:par>
                        <p:par>
                          <p:cTn id="12" fill="hold">
                            <p:stCondLst>
                              <p:cond delay="5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3"/>
  <p:tag name="MMPROD_UIDATA" val="&lt;database version=&quot;10.0&quot;&gt;&lt;object type=&quot;1&quot; unique_id=&quot;10001&quot;&gt;&lt;object type=&quot;2&quot; unique_id=&quot;14888&quot;&gt;&lt;object type=&quot;3&quot; unique_id=&quot;14890&quot;&gt;&lt;property id=&quot;20148&quot; value=&quot;5&quot;/&gt;&lt;property id=&quot;20300&quot; value=&quot;Diapositiva 2&quot;/&gt;&lt;property id=&quot;20307&quot; value=&quot;316&quot;/&gt;&lt;/object&gt;&lt;object type=&quot;3&quot; unique_id=&quot;14891&quot;&gt;&lt;property id=&quot;20148&quot; value=&quot;5&quot;/&gt;&lt;property id=&quot;20300&quot; value=&quot;Diapositiva 3&quot;/&gt;&lt;property id=&quot;20307&quot; value=&quot;319&quot;/&gt;&lt;/object&gt;&lt;object type=&quot;3&quot; unique_id=&quot;14892&quot;&gt;&lt;property id=&quot;20148&quot; value=&quot;5&quot;/&gt;&lt;property id=&quot;20300&quot; value=&quot;Diapositiva 4&quot;/&gt;&lt;property id=&quot;20307&quot; value=&quot;515&quot;/&gt;&lt;/object&gt;&lt;object type=&quot;3&quot; unique_id=&quot;14893&quot;&gt;&lt;property id=&quot;20148&quot; value=&quot;5&quot;/&gt;&lt;property id=&quot;20300&quot; value=&quot;Diapositiva 5&quot;/&gt;&lt;property id=&quot;20307&quot; value=&quot;516&quot;/&gt;&lt;/object&gt;&lt;object type=&quot;3&quot; unique_id=&quot;14894&quot;&gt;&lt;property id=&quot;20148&quot; value=&quot;5&quot;/&gt;&lt;property id=&quot;20300&quot; value=&quot;Diapositiva 6&quot;/&gt;&lt;property id=&quot;20307&quot; value=&quot;517&quot;/&gt;&lt;/object&gt;&lt;object type=&quot;3&quot; unique_id=&quot;14895&quot;&gt;&lt;property id=&quot;20148&quot; value=&quot;5&quot;/&gt;&lt;property id=&quot;20300&quot; value=&quot;Diapositiva 7&quot;/&gt;&lt;property id=&quot;20307&quot; value=&quot;518&quot;/&gt;&lt;/object&gt;&lt;object type=&quot;3&quot; unique_id=&quot;14896&quot;&gt;&lt;property id=&quot;20148&quot; value=&quot;5&quot;/&gt;&lt;property id=&quot;20300&quot; value=&quot;Diapositiva 8&quot;/&gt;&lt;property id=&quot;20307&quot; value=&quot;519&quot;/&gt;&lt;/object&gt;&lt;object type=&quot;3&quot; unique_id=&quot;14897&quot;&gt;&lt;property id=&quot;20148&quot; value=&quot;5&quot;/&gt;&lt;property id=&quot;20300&quot; value=&quot;Diapositiva 9&quot;/&gt;&lt;property id=&quot;20307&quot; value=&quot;520&quot;/&gt;&lt;/object&gt;&lt;object type=&quot;3&quot; unique_id=&quot;14898&quot;&gt;&lt;property id=&quot;20148&quot; value=&quot;5&quot;/&gt;&lt;property id=&quot;20300&quot; value=&quot;Diapositiva 10&quot;/&gt;&lt;property id=&quot;20307&quot; value=&quot;524&quot;/&gt;&lt;/object&gt;&lt;object type=&quot;3&quot; unique_id=&quot;14899&quot;&gt;&lt;property id=&quot;20148&quot; value=&quot;5&quot;/&gt;&lt;property id=&quot;20300&quot; value=&quot;Diapositiva 11&quot;/&gt;&lt;property id=&quot;20307&quot; value=&quot;521&quot;/&gt;&lt;/object&gt;&lt;object type=&quot;3&quot; unique_id=&quot;14900&quot;&gt;&lt;property id=&quot;20148&quot; value=&quot;5&quot;/&gt;&lt;property id=&quot;20300&quot; value=&quot;Diapositiva 12&quot;/&gt;&lt;property id=&quot;20307&quot; value=&quot;522&quot;/&gt;&lt;/object&gt;&lt;object type=&quot;3&quot; unique_id=&quot;14901&quot;&gt;&lt;property id=&quot;20148&quot; value=&quot;5&quot;/&gt;&lt;property id=&quot;20300&quot; value=&quot;Diapositiva 13&quot;/&gt;&lt;property id=&quot;20307&quot; value=&quot;523&quot;/&gt;&lt;/object&gt;&lt;object type=&quot;3&quot; unique_id=&quot;14902&quot;&gt;&lt;property id=&quot;20148&quot; value=&quot;5&quot;/&gt;&lt;property id=&quot;20300&quot; value=&quot;Diapositiva 14&quot;/&gt;&lt;property id=&quot;20307&quot; value=&quot;525&quot;/&gt;&lt;/object&gt;&lt;object type=&quot;3&quot; unique_id=&quot;14903&quot;&gt;&lt;property id=&quot;20148&quot; value=&quot;5&quot;/&gt;&lt;property id=&quot;20300&quot; value=&quot;Diapositiva 15&quot;/&gt;&lt;property id=&quot;20307&quot; value=&quot;526&quot;/&gt;&lt;/object&gt;&lt;object type=&quot;3&quot; unique_id=&quot;14904&quot;&gt;&lt;property id=&quot;20148&quot; value=&quot;5&quot;/&gt;&lt;property id=&quot;20300&quot; value=&quot;Diapositiva 16&quot;/&gt;&lt;property id=&quot;20307&quot; value=&quot;528&quot;/&gt;&lt;/object&gt;&lt;object type=&quot;3&quot; unique_id=&quot;14905&quot;&gt;&lt;property id=&quot;20148&quot; value=&quot;5&quot;/&gt;&lt;property id=&quot;20300&quot; value=&quot;Diapositiva 17&quot;/&gt;&lt;property id=&quot;20307&quot; value=&quot;529&quot;/&gt;&lt;/object&gt;&lt;object type=&quot;3&quot; unique_id=&quot;14906&quot;&gt;&lt;property id=&quot;20148&quot; value=&quot;5&quot;/&gt;&lt;property id=&quot;20300&quot; value=&quot;Diapositiva 18&quot;/&gt;&lt;property id=&quot;20307&quot; value=&quot;527&quot;/&gt;&lt;/object&gt;&lt;object type=&quot;3&quot; unique_id=&quot;14907&quot;&gt;&lt;property id=&quot;20148&quot; value=&quot;5&quot;/&gt;&lt;property id=&quot;20300&quot; value=&quot;Diapositiva 19&quot;/&gt;&lt;property id=&quot;20307&quot; value=&quot;532&quot;/&gt;&lt;/object&gt;&lt;object type=&quot;3&quot; unique_id=&quot;14908&quot;&gt;&lt;property id=&quot;20148&quot; value=&quot;5&quot;/&gt;&lt;property id=&quot;20300&quot; value=&quot;Diapositiva 20&quot;/&gt;&lt;property id=&quot;20307&quot; value=&quot;533&quot;/&gt;&lt;/object&gt;&lt;object type=&quot;3&quot; unique_id=&quot;14909&quot;&gt;&lt;property id=&quot;20148&quot; value=&quot;5&quot;/&gt;&lt;property id=&quot;20300&quot; value=&quot;Diapositiva 21&quot;/&gt;&lt;property id=&quot;20307&quot; value=&quot;530&quot;/&gt;&lt;/object&gt;&lt;object type=&quot;3&quot; unique_id=&quot;14910&quot;&gt;&lt;property id=&quot;20148&quot; value=&quot;5&quot;/&gt;&lt;property id=&quot;20300&quot; value=&quot;Diapositiva 22&quot;/&gt;&lt;property id=&quot;20307&quot; value=&quot;531&quot;/&gt;&lt;/object&gt;&lt;object type=&quot;3&quot; unique_id=&quot;14911&quot;&gt;&lt;property id=&quot;20148&quot; value=&quot;5&quot;/&gt;&lt;property id=&quot;20300&quot; value=&quot;Diapositiva 23&quot;/&gt;&lt;property id=&quot;20307&quot; value=&quot;535&quot;/&gt;&lt;/object&gt;&lt;object type=&quot;3&quot; unique_id=&quot;14912&quot;&gt;&lt;property id=&quot;20148&quot; value=&quot;5&quot;/&gt;&lt;property id=&quot;20300&quot; value=&quot;Diapositiva 24&quot;/&gt;&lt;property id=&quot;20307&quot; value=&quot;538&quot;/&gt;&lt;/object&gt;&lt;object type=&quot;3&quot; unique_id=&quot;14913&quot;&gt;&lt;property id=&quot;20148&quot; value=&quot;5&quot;/&gt;&lt;property id=&quot;20300&quot; value=&quot;Diapositiva 25&quot;/&gt;&lt;property id=&quot;20307&quot; value=&quot;534&quot;/&gt;&lt;/object&gt;&lt;object type=&quot;3&quot; unique_id=&quot;14914&quot;&gt;&lt;property id=&quot;20148&quot; value=&quot;5&quot;/&gt;&lt;property id=&quot;20300&quot; value=&quot;Diapositiva 26&quot;/&gt;&lt;property id=&quot;20307&quot; value=&quot;536&quot;/&gt;&lt;/object&gt;&lt;object type=&quot;3&quot; unique_id=&quot;14915&quot;&gt;&lt;property id=&quot;20148&quot; value=&quot;5&quot;/&gt;&lt;property id=&quot;20300&quot; value=&quot;Diapositiva 27&quot;/&gt;&lt;property id=&quot;20307&quot; value=&quot;537&quot;/&gt;&lt;/object&gt;&lt;object type=&quot;3&quot; unique_id=&quot;14916&quot;&gt;&lt;property id=&quot;20148&quot; value=&quot;5&quot;/&gt;&lt;property id=&quot;20300&quot; value=&quot;Diapositiva 28&quot;/&gt;&lt;property id=&quot;20307&quot; value=&quot;542&quot;/&gt;&lt;/object&gt;&lt;object type=&quot;3&quot; unique_id=&quot;14917&quot;&gt;&lt;property id=&quot;20148&quot; value=&quot;5&quot;/&gt;&lt;property id=&quot;20300&quot; value=&quot;Diapositiva 29&quot;/&gt;&lt;property id=&quot;20307&quot; value=&quot;543&quot;/&gt;&lt;/object&gt;&lt;object type=&quot;3&quot; unique_id=&quot;14918&quot;&gt;&lt;property id=&quot;20148&quot; value=&quot;5&quot;/&gt;&lt;property id=&quot;20300&quot; value=&quot;Diapositiva 30&quot;/&gt;&lt;property id=&quot;20307&quot; value=&quot;539&quot;/&gt;&lt;/object&gt;&lt;object type=&quot;3&quot; unique_id=&quot;14919&quot;&gt;&lt;property id=&quot;20148&quot; value=&quot;5&quot;/&gt;&lt;property id=&quot;20300&quot; value=&quot;Diapositiva 31&quot;/&gt;&lt;property id=&quot;20307&quot; value=&quot;544&quot;/&gt;&lt;/object&gt;&lt;object type=&quot;3&quot; unique_id=&quot;14920&quot;&gt;&lt;property id=&quot;20148&quot; value=&quot;5&quot;/&gt;&lt;property id=&quot;20300&quot; value=&quot;Diapositiva 32&quot;/&gt;&lt;property id=&quot;20307&quot; value=&quot;540&quot;/&gt;&lt;/object&gt;&lt;object type=&quot;3&quot; unique_id=&quot;14921&quot;&gt;&lt;property id=&quot;20148&quot; value=&quot;5&quot;/&gt;&lt;property id=&quot;20300&quot; value=&quot;Diapositiva 33&quot;/&gt;&lt;property id=&quot;20307&quot; value=&quot;541&quot;/&gt;&lt;/object&gt;&lt;object type=&quot;3&quot; unique_id=&quot;14922&quot;&gt;&lt;property id=&quot;20148&quot; value=&quot;5&quot;/&gt;&lt;property id=&quot;20300&quot; value=&quot;Diapositiva 34&quot;/&gt;&lt;property id=&quot;20307&quot; value=&quot;547&quot;/&gt;&lt;/object&gt;&lt;object type=&quot;3&quot; unique_id=&quot;14923&quot;&gt;&lt;property id=&quot;20148&quot; value=&quot;5&quot;/&gt;&lt;property id=&quot;20300&quot; value=&quot;Diapositiva 35&quot;/&gt;&lt;property id=&quot;20307&quot; value=&quot;548&quot;/&gt;&lt;/object&gt;&lt;object type=&quot;3&quot; unique_id=&quot;14924&quot;&gt;&lt;property id=&quot;20148&quot; value=&quot;5&quot;/&gt;&lt;property id=&quot;20300&quot; value=&quot;Diapositiva 36&quot;/&gt;&lt;property id=&quot;20307&quot; value=&quot;545&quot;/&gt;&lt;/object&gt;&lt;object type=&quot;3&quot; unique_id=&quot;14925&quot;&gt;&lt;property id=&quot;20148&quot; value=&quot;5&quot;/&gt;&lt;property id=&quot;20300&quot; value=&quot;Diapositiva 37&quot;/&gt;&lt;property id=&quot;20307&quot; value=&quot;549&quot;/&gt;&lt;/object&gt;&lt;object type=&quot;3&quot; unique_id=&quot;14926&quot;&gt;&lt;property id=&quot;20148&quot; value=&quot;5&quot;/&gt;&lt;property id=&quot;20300&quot; value=&quot;Diapositiva 38&quot;/&gt;&lt;property id=&quot;20307&quot; value=&quot;550&quot;/&gt;&lt;/object&gt;&lt;object type=&quot;3&quot; unique_id=&quot;14927&quot;&gt;&lt;property id=&quot;20148&quot; value=&quot;5&quot;/&gt;&lt;property id=&quot;20300&quot; value=&quot;Diapositiva 39&quot;/&gt;&lt;property id=&quot;20307&quot; value=&quot;552&quot;/&gt;&lt;/object&gt;&lt;object type=&quot;3&quot; unique_id=&quot;14928&quot;&gt;&lt;property id=&quot;20148&quot; value=&quot;5&quot;/&gt;&lt;property id=&quot;20300&quot; value=&quot;Diapositiva 40&quot;/&gt;&lt;property id=&quot;20307&quot; value=&quot;553&quot;/&gt;&lt;/object&gt;&lt;object type=&quot;3&quot; unique_id=&quot;14929&quot;&gt;&lt;property id=&quot;20148&quot; value=&quot;5&quot;/&gt;&lt;property id=&quot;20300&quot; value=&quot;Diapositiva 41&quot;/&gt;&lt;property id=&quot;20307&quot; value=&quot;554&quot;/&gt;&lt;/object&gt;&lt;object type=&quot;3&quot; unique_id=&quot;14930&quot;&gt;&lt;property id=&quot;20148&quot; value=&quot;5&quot;/&gt;&lt;property id=&quot;20300&quot; value=&quot;Diapositiva 42&quot;/&gt;&lt;property id=&quot;20307&quot; value=&quot;555&quot;/&gt;&lt;/object&gt;&lt;object type=&quot;3&quot; unique_id=&quot;14931&quot;&gt;&lt;property id=&quot;20148&quot; value=&quot;5&quot;/&gt;&lt;property id=&quot;20300&quot; value=&quot;Diapositiva 43&quot;/&gt;&lt;property id=&quot;20307&quot; value=&quot;546&quot;/&gt;&lt;/object&gt;&lt;object type=&quot;3&quot; unique_id=&quot;14932&quot;&gt;&lt;property id=&quot;20148&quot; value=&quot;5&quot;/&gt;&lt;property id=&quot;20300&quot; value=&quot;Diapositiva 44&quot;/&gt;&lt;property id=&quot;20307&quot; value=&quot;556&quot;/&gt;&lt;/object&gt;&lt;object type=&quot;3&quot; unique_id=&quot;14933&quot;&gt;&lt;property id=&quot;20148&quot; value=&quot;5&quot;/&gt;&lt;property id=&quot;20300&quot; value=&quot;Diapositiva 45&quot;/&gt;&lt;property id=&quot;20307&quot; value=&quot;551&quot;/&gt;&lt;/object&gt;&lt;object type=&quot;3&quot; unique_id=&quot;14934&quot;&gt;&lt;property id=&quot;20148&quot; value=&quot;5&quot;/&gt;&lt;property id=&quot;20300&quot; value=&quot;Diapositiva 46&quot;/&gt;&lt;property id=&quot;20307&quot; value=&quot;558&quot;/&gt;&lt;/object&gt;&lt;object type=&quot;3&quot; unique_id=&quot;14935&quot;&gt;&lt;property id=&quot;20148&quot; value=&quot;5&quot;/&gt;&lt;property id=&quot;20300&quot; value=&quot;Diapositiva 47&quot;/&gt;&lt;property id=&quot;20307&quot; value=&quot;559&quot;/&gt;&lt;/object&gt;&lt;object type=&quot;3&quot; unique_id=&quot;14936&quot;&gt;&lt;property id=&quot;20148&quot; value=&quot;5&quot;/&gt;&lt;property id=&quot;20300&quot; value=&quot;Diapositiva 48&quot;/&gt;&lt;property id=&quot;20307&quot; value=&quot;561&quot;/&gt;&lt;/object&gt;&lt;object type=&quot;3&quot; unique_id=&quot;14937&quot;&gt;&lt;property id=&quot;20148&quot; value=&quot;5&quot;/&gt;&lt;property id=&quot;20300&quot; value=&quot;Diapositiva 49&quot;/&gt;&lt;property id=&quot;20307&quot; value=&quot;560&quot;/&gt;&lt;/object&gt;&lt;object type=&quot;3&quot; unique_id=&quot;14938&quot;&gt;&lt;property id=&quot;20148&quot; value=&quot;5&quot;/&gt;&lt;property id=&quot;20300&quot; value=&quot;Diapositiva 50&quot;/&gt;&lt;property id=&quot;20307&quot; value=&quot;497&quot;/&gt;&lt;/object&gt;&lt;object type=&quot;3&quot; unique_id=&quot;14939&quot;&gt;&lt;property id=&quot;20148&quot; value=&quot;5&quot;/&gt;&lt;property id=&quot;20300&quot; value=&quot;Diapositiva 51&quot;/&gt;&lt;property id=&quot;20307&quot; value=&quot;318&quot;/&gt;&lt;/object&gt;&lt;object type=&quot;3&quot; unique_id=&quot;15103&quot;&gt;&lt;property id=&quot;20148&quot; value=&quot;5&quot;/&gt;&lt;property id=&quot;20300&quot; value=&quot;Diapositiva 1&quot;/&gt;&lt;property id=&quot;20307&quot; value=&quot;562&quot;/&gt;&lt;/object&gt;&lt;object type=&quot;3&quot; unique_id=&quot;15267&quot;&gt;&lt;property id=&quot;20148&quot; value=&quot;5&quot;/&gt;&lt;property id=&quot;20300&quot; value=&quot;Diapositiva 52&quot;/&gt;&lt;property id=&quot;20307&quot; value=&quot;563&quot;/&gt;&lt;/object&gt;&lt;/object&gt;&lt;object type=&quot;8&quot; unique_id=&quot;14994&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4&quot;/&gt;&lt;/TableIndex&gt;&lt;/ShapeTextInfo&gt;"/>
  <p:tag name="HTML_SHAPEINFO" val="&lt;ThreeDShapeInfo&gt;&lt;uuid val=&quot;&quot;/&gt;&lt;isInvalidForFieldText val=&quot;0&quot;/&gt;&lt;Image&gt;&lt;filename val=&quot;C:\Users\Gerhard\Documents\My Adobe Presentations\02x Es posible conocer el futuro (final)\data\asimages\{B4628167-2856-46E8-A508-7AE5874F977F}_1.png&quot;/&gt;&lt;left val=&quot;0&quot;/&gt;&lt;top val=&quot;504&quot;/&gt;&lt;width val=&quot;270&quot;/&gt;&lt;height val=&quot;41&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18053</TotalTime>
  <Words>1982</Words>
  <Application>Microsoft Office PowerPoint</Application>
  <PresentationFormat>Presentación en pantalla (4:3)</PresentationFormat>
  <Paragraphs>384</Paragraphs>
  <Slides>52</Slides>
  <Notes>52</Notes>
  <HiddenSlides>0</HiddenSlides>
  <MMClips>0</MMClips>
  <ScaleCrop>false</ScaleCrop>
  <HeadingPairs>
    <vt:vector size="6" baseType="variant">
      <vt:variant>
        <vt:lpstr>Fuentes usadas</vt:lpstr>
      </vt:variant>
      <vt:variant>
        <vt:i4>19</vt:i4>
      </vt:variant>
      <vt:variant>
        <vt:lpstr>Tema</vt:lpstr>
      </vt:variant>
      <vt:variant>
        <vt:i4>1</vt:i4>
      </vt:variant>
      <vt:variant>
        <vt:lpstr>Títulos de diapositiva</vt:lpstr>
      </vt:variant>
      <vt:variant>
        <vt:i4>52</vt:i4>
      </vt:variant>
    </vt:vector>
  </HeadingPairs>
  <TitlesOfParts>
    <vt:vector size="72" baseType="lpstr">
      <vt:lpstr>Script MT Bold</vt:lpstr>
      <vt:lpstr>Calibri</vt:lpstr>
      <vt:lpstr>Minion Pro Cond</vt:lpstr>
      <vt:lpstr>Arial</vt:lpstr>
      <vt:lpstr>Consolas</vt:lpstr>
      <vt:lpstr>Trajan Pro</vt:lpstr>
      <vt:lpstr>Impact</vt:lpstr>
      <vt:lpstr>Humnst777 BlkCn BT</vt:lpstr>
      <vt:lpstr>Love</vt:lpstr>
      <vt:lpstr>UnivrstyRoman Bd BT</vt:lpstr>
      <vt:lpstr>Myriad Pro</vt:lpstr>
      <vt:lpstr>Swis721 LtEx BT</vt:lpstr>
      <vt:lpstr>Verdana</vt:lpstr>
      <vt:lpstr>PassionsConflictROB</vt:lpstr>
      <vt:lpstr>Brushstroke Plain</vt:lpstr>
      <vt:lpstr>Vijaya</vt:lpstr>
      <vt:lpstr>Humnst777 Blk BT</vt:lpstr>
      <vt:lpstr>Adobe Gothic Std B</vt:lpstr>
      <vt:lpstr>Trajan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639</cp:revision>
  <dcterms:created xsi:type="dcterms:W3CDTF">2013-10-02T01:22:09Z</dcterms:created>
  <dcterms:modified xsi:type="dcterms:W3CDTF">2019-06-28T13:35:30Z</dcterms:modified>
</cp:coreProperties>
</file>