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570" r:id="rId2"/>
    <p:sldId id="316" r:id="rId3"/>
    <p:sldId id="319" r:id="rId4"/>
    <p:sldId id="515" r:id="rId5"/>
    <p:sldId id="518" r:id="rId6"/>
    <p:sldId id="519" r:id="rId7"/>
    <p:sldId id="520" r:id="rId8"/>
    <p:sldId id="521" r:id="rId9"/>
    <p:sldId id="522" r:id="rId10"/>
    <p:sldId id="525" r:id="rId11"/>
    <p:sldId id="524" r:id="rId12"/>
    <p:sldId id="526" r:id="rId13"/>
    <p:sldId id="523" r:id="rId14"/>
    <p:sldId id="527" r:id="rId15"/>
    <p:sldId id="531" r:id="rId16"/>
    <p:sldId id="532" r:id="rId17"/>
    <p:sldId id="528" r:id="rId18"/>
    <p:sldId id="533" r:id="rId19"/>
    <p:sldId id="534" r:id="rId20"/>
    <p:sldId id="535" r:id="rId21"/>
    <p:sldId id="536" r:id="rId22"/>
    <p:sldId id="537" r:id="rId23"/>
    <p:sldId id="538" r:id="rId24"/>
    <p:sldId id="539" r:id="rId25"/>
    <p:sldId id="540" r:id="rId26"/>
    <p:sldId id="541" r:id="rId27"/>
    <p:sldId id="542" r:id="rId28"/>
    <p:sldId id="545" r:id="rId29"/>
    <p:sldId id="546" r:id="rId30"/>
    <p:sldId id="549" r:id="rId31"/>
    <p:sldId id="547" r:id="rId32"/>
    <p:sldId id="548" r:id="rId33"/>
    <p:sldId id="550" r:id="rId34"/>
    <p:sldId id="551" r:id="rId35"/>
    <p:sldId id="552" r:id="rId36"/>
    <p:sldId id="553" r:id="rId37"/>
    <p:sldId id="567" r:id="rId38"/>
    <p:sldId id="568" r:id="rId39"/>
    <p:sldId id="569" r:id="rId40"/>
    <p:sldId id="554" r:id="rId41"/>
    <p:sldId id="555" r:id="rId42"/>
    <p:sldId id="556" r:id="rId43"/>
    <p:sldId id="557" r:id="rId44"/>
    <p:sldId id="558" r:id="rId45"/>
    <p:sldId id="559" r:id="rId46"/>
    <p:sldId id="560" r:id="rId47"/>
    <p:sldId id="561" r:id="rId48"/>
    <p:sldId id="564" r:id="rId49"/>
    <p:sldId id="562" r:id="rId50"/>
    <p:sldId id="563" r:id="rId51"/>
    <p:sldId id="543" r:id="rId52"/>
    <p:sldId id="497"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Impact" panose="020B0806030902050204" pitchFamily="34" charset="0"/>
      <p:regular r:id="rId59"/>
    </p:embeddedFont>
    <p:embeddedFont>
      <p:font typeface="Myriad Pro" panose="020B0503030403020204" pitchFamily="34" charset="0"/>
      <p:regular r:id="rId60"/>
      <p:bold r:id="rId61"/>
      <p:italic r:id="rId62"/>
      <p:boldItalic r:id="rId63"/>
    </p:embeddedFont>
    <p:embeddedFont>
      <p:font typeface="Optane" panose="020B0604020202020204"/>
      <p:regular r:id="rId64"/>
      <p:bold r:id="rId65"/>
    </p:embeddedFont>
    <p:embeddedFont>
      <p:font typeface="Optima LT ExtraBlack" panose="020B0400000000000000" pitchFamily="34" charset="0"/>
      <p:regular r:id="rId66"/>
      <p:italic r:id="rId67"/>
    </p:embeddedFont>
    <p:embeddedFont>
      <p:font typeface="Swis721 Blk BT" panose="020B0904030502020204" pitchFamily="34" charset="0"/>
      <p:regular r:id="rId68"/>
      <p:italic r:id="rId69"/>
    </p:embeddedFont>
    <p:embeddedFont>
      <p:font typeface="Swis721 BlkCn BT" panose="020B0806030502040204" pitchFamily="34" charset="0"/>
      <p:regular r:id="rId70"/>
      <p:italic r:id="rId71"/>
    </p:embeddedFont>
    <p:embeddedFont>
      <p:font typeface="Trajan Pro" panose="02020502050506020301" pitchFamily="18" charset="0"/>
      <p:regular r:id="rId72"/>
      <p:bold r:id="rId73"/>
    </p:embeddedFont>
  </p:embeddedFontLst>
  <p:custDataLst>
    <p:tags r:id="rId74"/>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D7"/>
    <a:srgbClr val="BE0EC2"/>
    <a:srgbClr val="0033CC"/>
    <a:srgbClr val="005015"/>
    <a:srgbClr val="003300"/>
    <a:srgbClr val="00CC00"/>
    <a:srgbClr val="44281C"/>
    <a:srgbClr val="452B17"/>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85864" autoAdjust="0"/>
  </p:normalViewPr>
  <p:slideViewPr>
    <p:cSldViewPr>
      <p:cViewPr varScale="1">
        <p:scale>
          <a:sx n="55" d="100"/>
          <a:sy n="55" d="100"/>
        </p:scale>
        <p:origin x="1968"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330635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ser humano está constituido por dos elementos. En primer lugar, Dios tomó materia -tierra-. Además tenemos un gran contenido de agua en nuestro cuerpo, y también proteínas, grasas y sales minerales, como: fósforo, hierro, magnesio, calcio, etc. El valor de estos elementos no es mayor de U$S 5, y este es el valor material de nuestro cuerpo.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¡Cuán poco valdríamos si no fuese que Dios añadió a esta materia el soplo de vida! La unión de estos dos elementos hizo que se produjese un ser totalmente nuevo: el hombre.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Si lo traducimos a una ecuación matemática sería:</a:t>
            </a:r>
            <a:r>
              <a:rPr lang="es-ES_tradnl"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materia (tierra) + soplo de vida = ser viviente (alma viviente).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Cuando Dios creó al hombre, este se convirtió en un alma viviente</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(ser viviente),</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no dice que Dios le puso un alma, y que el hombre tiene un alma, sino que la unión de materia y soplo de vida lo hizo ser viviente, y por lo tanto el hombre es un alma. Cuando decimos que fueron bautizadas 3.000 almas, no decimos que fueron bautizados 3.000 espíritus, sino personas.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82656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Hay diversos productos químicos que en su combinación producen una cosa totalmente diferente. Ejemplo: con la mezcla de</a:t>
            </a:r>
            <a:r>
              <a:rPr lang="es-ES_tradnl" sz="1200" b="1" kern="1200" dirty="0">
                <a:solidFill>
                  <a:schemeClr val="tx1"/>
                </a:solidFill>
                <a:effectLst/>
                <a:latin typeface="+mn-lt"/>
                <a:ea typeface="+mn-ea"/>
                <a:cs typeface="+mn-cs"/>
              </a:rPr>
              <a:t> dos partes</a:t>
            </a:r>
            <a:r>
              <a:rPr lang="es-ES_tradnl" sz="1200" kern="1200" dirty="0">
                <a:solidFill>
                  <a:schemeClr val="tx1"/>
                </a:solidFill>
                <a:effectLst/>
                <a:latin typeface="+mn-lt"/>
                <a:ea typeface="+mn-ea"/>
                <a:cs typeface="+mn-cs"/>
              </a:rPr>
              <a:t> de</a:t>
            </a:r>
            <a:r>
              <a:rPr lang="es-ES_tradnl" sz="1200" b="1" kern="1200" dirty="0">
                <a:solidFill>
                  <a:schemeClr val="tx1"/>
                </a:solidFill>
                <a:effectLst/>
                <a:latin typeface="+mn-lt"/>
                <a:ea typeface="+mn-ea"/>
                <a:cs typeface="+mn-cs"/>
              </a:rPr>
              <a:t> hidrógeno</a:t>
            </a:r>
            <a:r>
              <a:rPr lang="es-ES_tradnl" sz="1200" kern="1200" dirty="0">
                <a:solidFill>
                  <a:schemeClr val="tx1"/>
                </a:solidFill>
                <a:effectLst/>
                <a:latin typeface="+mn-lt"/>
                <a:ea typeface="+mn-ea"/>
                <a:cs typeface="+mn-cs"/>
              </a:rPr>
              <a:t> y </a:t>
            </a:r>
            <a:r>
              <a:rPr lang="es-ES_tradnl" sz="1200" b="1" kern="1200" dirty="0">
                <a:solidFill>
                  <a:schemeClr val="tx1"/>
                </a:solidFill>
                <a:effectLst/>
                <a:latin typeface="+mn-lt"/>
                <a:ea typeface="+mn-ea"/>
                <a:cs typeface="+mn-cs"/>
              </a:rPr>
              <a:t>una de oxígeno, </a:t>
            </a:r>
            <a:r>
              <a:rPr lang="es-ES_tradnl" sz="1200" kern="1200" dirty="0">
                <a:solidFill>
                  <a:schemeClr val="tx1"/>
                </a:solidFill>
                <a:effectLst/>
                <a:latin typeface="+mn-lt"/>
                <a:ea typeface="+mn-ea"/>
                <a:cs typeface="+mn-cs"/>
              </a:rPr>
              <a:t>obtenemos </a:t>
            </a:r>
            <a:r>
              <a:rPr lang="es-ES_tradnl" sz="1200" b="1" kern="1200" dirty="0">
                <a:solidFill>
                  <a:schemeClr val="tx1"/>
                </a:solidFill>
                <a:effectLst/>
                <a:latin typeface="+mn-lt"/>
                <a:ea typeface="+mn-ea"/>
                <a:cs typeface="+mn-cs"/>
              </a:rPr>
              <a:t>agua: H2O.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4319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 lámpara eléctrica si recibe electricidad, produce luz, por el fluido que llega a ella. Cuando se interrumpe la energía, se apaga la luz. La lámpara sola no alumbra y la corriente sola tampoco.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64465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 2- Siendo que el proceso de la muerte es la inversa de la vida, ¿qué sucede entonces?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56905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Eclesiastés 12:7</a:t>
            </a:r>
          </a:p>
          <a:p>
            <a:r>
              <a:rPr lang="es-ES" sz="1200" b="0" i="0" kern="1200" dirty="0">
                <a:solidFill>
                  <a:schemeClr val="tx1"/>
                </a:solidFill>
                <a:effectLst/>
                <a:latin typeface="+mn-lt"/>
                <a:ea typeface="+mn-ea"/>
                <a:cs typeface="+mn-cs"/>
              </a:rPr>
              <a:t>"Y el polvo vuelva a la tierra, como era, y el espíritu vuelva a Dios que lo dio."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Cuerpo va  a la tierra, Espíritu a Dios.</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(Salmos 104:29)</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228699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Materia (cuerpo) - soplo de vida = muerte.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Como en el caso de la lámpara, la materia queda inerte al retirar Dios la vida.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82656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¿ES CONSCIENTE EL HOMBRE EN LA MUERTE?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3- ¿Saben algo los que han muerto</a:t>
            </a:r>
            <a:r>
              <a:rPr lang="es-ES" sz="1200" b="1"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Eclesiastés 9:5</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"Porque los que viven saben que han de morir; pero los muertos nada saben, ni tienen más paga; porque su memoria es puesta en olvido."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¿Qué sucede con sus sentimientos?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Eclesiastés 9:6, 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"También su amor y su odio y su envidia fenecieron ya; y nunca más tendrán parte en todo lo que se hace debajo del sol."</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"Todo lo que te viniere a la mano para hacer, hazlo según tus fuerzas; porque en el </a:t>
            </a:r>
            <a:r>
              <a:rPr lang="es-ES" sz="1200" b="0" i="0" kern="1200" dirty="0" err="1">
                <a:solidFill>
                  <a:schemeClr val="tx1"/>
                </a:solidFill>
                <a:effectLst/>
                <a:latin typeface="+mn-lt"/>
                <a:ea typeface="+mn-ea"/>
                <a:cs typeface="+mn-cs"/>
              </a:rPr>
              <a:t>Seol</a:t>
            </a:r>
            <a:r>
              <a:rPr lang="es-ES" sz="1200" b="0" i="0" kern="1200" dirty="0">
                <a:solidFill>
                  <a:schemeClr val="tx1"/>
                </a:solidFill>
                <a:effectLst/>
                <a:latin typeface="+mn-lt"/>
                <a:ea typeface="+mn-ea"/>
                <a:cs typeface="+mn-cs"/>
              </a:rPr>
              <a:t>, adonde vas, no hay obra, ni trabajo, ni ciencia, ni sabiduría."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¿Son conscientes los que han muerto?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Salmos 146:4</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"Pues sale su aliento, y vuelve a la tierra;</a:t>
            </a:r>
            <a:br>
              <a:rPr lang="es-ES" dirty="0"/>
            </a:br>
            <a:r>
              <a:rPr lang="es-ES" sz="1200" b="0" i="0" kern="1200" dirty="0">
                <a:solidFill>
                  <a:schemeClr val="tx1"/>
                </a:solidFill>
                <a:effectLst/>
                <a:latin typeface="+mn-lt"/>
                <a:ea typeface="+mn-ea"/>
                <a:cs typeface="+mn-cs"/>
              </a:rPr>
              <a:t>En ese mismo día perecen sus pensamientos."</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Los que han muerto ¿saben algo de sus familiares?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Job 14:21</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"Sus hijos tendrán honores, pero él no lo sabrá;</a:t>
            </a:r>
            <a:br>
              <a:rPr lang="es-ES" dirty="0"/>
            </a:br>
            <a:r>
              <a:rPr lang="es-ES" sz="1200" b="0" i="0" kern="1200" dirty="0">
                <a:solidFill>
                  <a:schemeClr val="tx1"/>
                </a:solidFill>
                <a:effectLst/>
                <a:latin typeface="+mn-lt"/>
                <a:ea typeface="+mn-ea"/>
                <a:cs typeface="+mn-cs"/>
              </a:rPr>
              <a:t>O serán humillados, y no entenderá de ello."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¿Están en el cielo alabando a Dios?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Salmos 115:17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"Los muertos, los que han bajado al sepulcro,</a:t>
            </a:r>
            <a:br>
              <a:rPr lang="es-ES" dirty="0"/>
            </a:br>
            <a:r>
              <a:rPr lang="es-ES" sz="1200" b="0" i="0" kern="1200" dirty="0">
                <a:solidFill>
                  <a:schemeClr val="tx1"/>
                </a:solidFill>
                <a:effectLst/>
                <a:latin typeface="+mn-lt"/>
                <a:ea typeface="+mn-ea"/>
                <a:cs typeface="+mn-cs"/>
              </a:rPr>
              <a:t>ya no pueden alabar al Señor."</a:t>
            </a:r>
            <a:endParaRPr lang="es-ES_trad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a:t>
            </a:r>
            <a:r>
              <a:rPr lang="es-ES_tradnl" sz="1200" b="1" kern="1200" dirty="0" err="1">
                <a:solidFill>
                  <a:schemeClr val="tx1"/>
                </a:solidFill>
                <a:effectLst/>
                <a:latin typeface="+mn-lt"/>
                <a:ea typeface="+mn-ea"/>
                <a:cs typeface="+mn-cs"/>
              </a:rPr>
              <a:t>Is</a:t>
            </a:r>
            <a:r>
              <a:rPr lang="es-ES_tradnl" sz="1200" b="1" kern="1200" dirty="0">
                <a:solidFill>
                  <a:schemeClr val="tx1"/>
                </a:solidFill>
                <a:effectLst/>
                <a:latin typeface="+mn-lt"/>
                <a:ea typeface="+mn-ea"/>
                <a:cs typeface="+mn-cs"/>
              </a:rPr>
              <a:t>. 38:18, 19)</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 QUÉ SE COMPARA LA MUERTE?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8- </a:t>
            </a:r>
            <a:r>
              <a:rPr lang="es-ES" sz="1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¿Con qué la comparó Jesús?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11:11-14</a:t>
            </a:r>
          </a:p>
          <a:p>
            <a:r>
              <a:rPr lang="es-ES" sz="1200" b="0" i="0" kern="1200" dirty="0">
                <a:solidFill>
                  <a:schemeClr val="tx1"/>
                </a:solidFill>
                <a:effectLst/>
                <a:latin typeface="+mn-lt"/>
                <a:ea typeface="+mn-ea"/>
                <a:cs typeface="+mn-cs"/>
              </a:rPr>
              <a:t>"Dicho esto, les dijo después: Nuestro amigo Lázaro duerme; mas voy para despertarle.</a:t>
            </a:r>
          </a:p>
          <a:p>
            <a:r>
              <a:rPr lang="es-ES" sz="1200" b="0" i="0" kern="1200" dirty="0">
                <a:solidFill>
                  <a:schemeClr val="tx1"/>
                </a:solidFill>
                <a:effectLst/>
                <a:latin typeface="+mn-lt"/>
                <a:ea typeface="+mn-ea"/>
                <a:cs typeface="+mn-cs"/>
              </a:rPr>
              <a:t>Dijeron entonces sus discípulos: Señor, si duerme, sanará.</a:t>
            </a:r>
          </a:p>
          <a:p>
            <a:r>
              <a:rPr lang="es-ES" sz="1200" b="0" i="0" kern="1200" dirty="0">
                <a:solidFill>
                  <a:schemeClr val="tx1"/>
                </a:solidFill>
                <a:effectLst/>
                <a:latin typeface="+mn-lt"/>
                <a:ea typeface="+mn-ea"/>
                <a:cs typeface="+mn-cs"/>
              </a:rPr>
              <a:t>Pero Jesús decía esto de la muerte de Lázaro; y ellos pensaron que hablaba del reposar del sueño.</a:t>
            </a:r>
          </a:p>
          <a:p>
            <a:r>
              <a:rPr lang="es-ES" sz="1200" b="0" i="0" kern="1200" dirty="0">
                <a:solidFill>
                  <a:schemeClr val="tx1"/>
                </a:solidFill>
                <a:effectLst/>
                <a:latin typeface="+mn-lt"/>
                <a:ea typeface="+mn-ea"/>
                <a:cs typeface="+mn-cs"/>
              </a:rPr>
              <a:t>Entonces Jesús les dijo claramente: Lázaro ha muerto."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Job también la compara con un sueño. Los muertos duermen, o sea, están inconscientes hasta el despertar – resurrección.</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Job 14:10-12</a:t>
            </a:r>
            <a:endParaRPr lang="es-ES" sz="120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"Mas el hombre morirá, y será cortado;</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Perecerá el hombre, ¿y dónde estará él?</a:t>
            </a:r>
          </a:p>
          <a:p>
            <a:r>
              <a:rPr lang="es-ES" sz="1200" b="0" i="0" kern="1200" dirty="0">
                <a:solidFill>
                  <a:schemeClr val="tx1"/>
                </a:solidFill>
                <a:effectLst/>
                <a:latin typeface="+mn-lt"/>
                <a:ea typeface="+mn-ea"/>
                <a:cs typeface="+mn-cs"/>
              </a:rPr>
              <a:t>Como las aguas se van del mar,</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Y el río se agota y se seca,</a:t>
            </a:r>
          </a:p>
          <a:p>
            <a:r>
              <a:rPr lang="es-ES" sz="1200" b="0" i="0" kern="1200" dirty="0">
                <a:solidFill>
                  <a:schemeClr val="tx1"/>
                </a:solidFill>
                <a:effectLst/>
                <a:latin typeface="+mn-lt"/>
                <a:ea typeface="+mn-ea"/>
                <a:cs typeface="+mn-cs"/>
              </a:rPr>
              <a:t>Así el hombre yace y no vuelve a levantarse;</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Hasta que no haya cielo, no despertarán,</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Ni se levantarán de su sueño."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9-  ¿Qué otro ejemplo nos dan las escrituras? </a:t>
            </a:r>
            <a:endParaRPr lang="es-ES" sz="1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Job 14:1, 2</a:t>
            </a:r>
          </a:p>
          <a:p>
            <a:r>
              <a:rPr lang="es-ES" sz="1200" b="0" i="0" kern="1200" dirty="0">
                <a:solidFill>
                  <a:schemeClr val="tx1"/>
                </a:solidFill>
                <a:effectLst/>
                <a:latin typeface="+mn-lt"/>
                <a:ea typeface="+mn-ea"/>
                <a:cs typeface="+mn-cs"/>
              </a:rPr>
              <a:t>"El hombre nacido de mujer,</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Corto de días, y hastiado de sinsabores,</a:t>
            </a:r>
          </a:p>
          <a:p>
            <a:r>
              <a:rPr lang="es-ES" sz="1200" b="0" i="0" kern="1200" dirty="0">
                <a:solidFill>
                  <a:schemeClr val="tx1"/>
                </a:solidFill>
                <a:effectLst/>
                <a:latin typeface="+mn-lt"/>
                <a:ea typeface="+mn-ea"/>
                <a:cs typeface="+mn-cs"/>
              </a:rPr>
              <a:t>Sale como una flor y es cortado,</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Y huye como la sombra y no permanece."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¿VOLVEREMOS A VER A LOS QUE HAN MUERTO?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10- ¿Cuál es la gloriosa esperanza de los que mueren fieles a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26:19</a:t>
            </a:r>
          </a:p>
          <a:p>
            <a:r>
              <a:rPr lang="es-ES" sz="1200" b="0" i="0" kern="1200" dirty="0">
                <a:solidFill>
                  <a:schemeClr val="tx1"/>
                </a:solidFill>
                <a:effectLst/>
                <a:latin typeface="+mn-lt"/>
                <a:ea typeface="+mn-ea"/>
                <a:cs typeface="+mn-cs"/>
              </a:rPr>
              <a:t>"Tus muertos vivirán; sus cadáveres resucitarán. !!Despertad y cantad, moradores del polvo! porque tu rocío es cual rocío de hortalizas, y la tierra dará sus muertos."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Tesalonicenses 4:14-17</a:t>
            </a:r>
          </a:p>
          <a:p>
            <a:r>
              <a:rPr lang="es-ES" sz="1200" b="0" i="0" kern="1200" dirty="0">
                <a:solidFill>
                  <a:schemeClr val="tx1"/>
                </a:solidFill>
                <a:effectLst/>
                <a:latin typeface="+mn-lt"/>
                <a:ea typeface="+mn-ea"/>
                <a:cs typeface="+mn-cs"/>
              </a:rPr>
              <a:t>"Porque si creemos que Jesús murió y resucitó, así también traerá Dios con Jesús a los que durmieron en él.</a:t>
            </a:r>
          </a:p>
          <a:p>
            <a:r>
              <a:rPr lang="es-ES" sz="1200" b="0" i="0" kern="1200" dirty="0">
                <a:solidFill>
                  <a:schemeClr val="tx1"/>
                </a:solidFill>
                <a:effectLst/>
                <a:latin typeface="+mn-lt"/>
                <a:ea typeface="+mn-ea"/>
                <a:cs typeface="+mn-cs"/>
              </a:rPr>
              <a:t>Por lo cual os decimos esto en palabra del Señor: que nosotros que vivimos, que habremos quedado hasta la venida del Señor, no precederemos a los que durmieron.</a:t>
            </a:r>
          </a:p>
          <a:p>
            <a:r>
              <a:rPr lang="es-ES" sz="1200" b="0" i="0" kern="1200" dirty="0">
                <a:solidFill>
                  <a:schemeClr val="tx1"/>
                </a:solidFill>
                <a:effectLst/>
                <a:latin typeface="+mn-lt"/>
                <a:ea typeface="+mn-ea"/>
                <a:cs typeface="+mn-cs"/>
              </a:rPr>
              <a:t>Porque el Señor mismo con voz de mando, con voz de arcángel, y con trompeta de Dios, descenderá del cielo; y los muertos en Cristo resucitarán primero.</a:t>
            </a:r>
          </a:p>
          <a:p>
            <a:r>
              <a:rPr lang="es-ES" sz="1200" b="0" i="0" kern="1200" dirty="0">
                <a:solidFill>
                  <a:schemeClr val="tx1"/>
                </a:solidFill>
                <a:effectLst/>
                <a:latin typeface="+mn-lt"/>
                <a:ea typeface="+mn-ea"/>
                <a:cs typeface="+mn-cs"/>
              </a:rPr>
              <a:t>Luego nosotros los que vivimos, los que hayamos quedado, seremos arrebatados juntamente con ellos en las nubes para recibir al Señor en el aire, y así estaremos siempre con el Señor."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Tesalonicenses 4:14-17</a:t>
            </a:r>
          </a:p>
          <a:p>
            <a:r>
              <a:rPr lang="es-ES" sz="1200" b="0" i="0" kern="1200" dirty="0">
                <a:solidFill>
                  <a:schemeClr val="tx1"/>
                </a:solidFill>
                <a:effectLst/>
                <a:latin typeface="+mn-lt"/>
                <a:ea typeface="+mn-ea"/>
                <a:cs typeface="+mn-cs"/>
              </a:rPr>
              <a:t>"Porque si creemos que Jesús murió y resucitó, así también traerá Dios con Jesús a los que durmieron en él.</a:t>
            </a:r>
          </a:p>
          <a:p>
            <a:r>
              <a:rPr lang="es-ES" sz="1200" b="0" i="0" kern="1200" dirty="0">
                <a:solidFill>
                  <a:schemeClr val="tx1"/>
                </a:solidFill>
                <a:effectLst/>
                <a:latin typeface="+mn-lt"/>
                <a:ea typeface="+mn-ea"/>
                <a:cs typeface="+mn-cs"/>
              </a:rPr>
              <a:t>Por lo cual os decimos esto en palabra del Señor: que nosotros que vivimos, que habremos quedado hasta la venida del Señor, no precederemos a los que durmieron.</a:t>
            </a:r>
          </a:p>
          <a:p>
            <a:r>
              <a:rPr lang="es-ES" sz="1200" b="0" i="0" kern="1200" dirty="0">
                <a:solidFill>
                  <a:schemeClr val="tx1"/>
                </a:solidFill>
                <a:effectLst/>
                <a:latin typeface="+mn-lt"/>
                <a:ea typeface="+mn-ea"/>
                <a:cs typeface="+mn-cs"/>
              </a:rPr>
              <a:t>Porque el Señor mismo con voz de mando, con voz de arcángel, y con trompeta de Dios, descenderá del cielo; y los muertos en Cristo resucitarán primero.</a:t>
            </a:r>
          </a:p>
          <a:p>
            <a:r>
              <a:rPr lang="es-ES" sz="1200" b="0" i="0" kern="1200" dirty="0">
                <a:solidFill>
                  <a:schemeClr val="tx1"/>
                </a:solidFill>
                <a:effectLst/>
                <a:latin typeface="+mn-lt"/>
                <a:ea typeface="+mn-ea"/>
                <a:cs typeface="+mn-cs"/>
              </a:rPr>
              <a:t>Luego nosotros los que vivimos, los que hayamos quedado, seremos arrebatados juntamente con ellos en las nubes para recibir al Señor en el aire, y así estaremos siempre con el Señor."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Tesalonicenses 4:14-17</a:t>
            </a:r>
          </a:p>
          <a:p>
            <a:r>
              <a:rPr lang="es-ES" sz="1200" b="0" i="0" kern="1200" dirty="0">
                <a:solidFill>
                  <a:schemeClr val="tx1"/>
                </a:solidFill>
                <a:effectLst/>
                <a:latin typeface="+mn-lt"/>
                <a:ea typeface="+mn-ea"/>
                <a:cs typeface="+mn-cs"/>
              </a:rPr>
              <a:t>"Porque si creemos que Jesús murió y resucitó, así también traerá Dios con Jesús a los que durmieron en él.</a:t>
            </a:r>
          </a:p>
          <a:p>
            <a:r>
              <a:rPr lang="es-ES" sz="1200" b="0" i="0" kern="1200" dirty="0">
                <a:solidFill>
                  <a:schemeClr val="tx1"/>
                </a:solidFill>
                <a:effectLst/>
                <a:latin typeface="+mn-lt"/>
                <a:ea typeface="+mn-ea"/>
                <a:cs typeface="+mn-cs"/>
              </a:rPr>
              <a:t>Por lo cual os decimos esto en palabra del Señor: que nosotros que vivimos, que habremos quedado hasta la venida del Señor, no precederemos a los que durmieron.</a:t>
            </a:r>
          </a:p>
          <a:p>
            <a:r>
              <a:rPr lang="es-ES" sz="1200" b="0" i="0" kern="1200" dirty="0">
                <a:solidFill>
                  <a:schemeClr val="tx1"/>
                </a:solidFill>
                <a:effectLst/>
                <a:latin typeface="+mn-lt"/>
                <a:ea typeface="+mn-ea"/>
                <a:cs typeface="+mn-cs"/>
              </a:rPr>
              <a:t>Porque el Señor mismo con voz de mando, con voz de arcángel, y con trompeta de Dios, descenderá del cielo; y los muertos en Cristo resucitarán primero.</a:t>
            </a:r>
          </a:p>
          <a:p>
            <a:r>
              <a:rPr lang="es-ES" sz="1200" b="0" i="0" kern="1200" dirty="0">
                <a:solidFill>
                  <a:schemeClr val="tx1"/>
                </a:solidFill>
                <a:effectLst/>
                <a:latin typeface="+mn-lt"/>
                <a:ea typeface="+mn-ea"/>
                <a:cs typeface="+mn-cs"/>
              </a:rPr>
              <a:t>Luego nosotros los que vivimos, los que hayamos quedado, seremos arrebatados juntamente con ellos en las nubes para recibir al Señor en el aire, y así estaremos siempre con el Señor."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Tesalonicenses 4:14-17</a:t>
            </a:r>
          </a:p>
          <a:p>
            <a:r>
              <a:rPr lang="es-ES" sz="1200" b="0" i="0" kern="1200" dirty="0">
                <a:solidFill>
                  <a:schemeClr val="tx1"/>
                </a:solidFill>
                <a:effectLst/>
                <a:latin typeface="+mn-lt"/>
                <a:ea typeface="+mn-ea"/>
                <a:cs typeface="+mn-cs"/>
              </a:rPr>
              <a:t>"Porque si creemos que Jesús murió y resucitó, así también traerá Dios con Jesús a los que durmieron en él.</a:t>
            </a:r>
          </a:p>
          <a:p>
            <a:r>
              <a:rPr lang="es-ES" sz="1200" b="0" i="0" kern="1200" dirty="0">
                <a:solidFill>
                  <a:schemeClr val="tx1"/>
                </a:solidFill>
                <a:effectLst/>
                <a:latin typeface="+mn-lt"/>
                <a:ea typeface="+mn-ea"/>
                <a:cs typeface="+mn-cs"/>
              </a:rPr>
              <a:t>Por lo cual os decimos esto en palabra del Señor: que nosotros que vivimos, que habremos quedado hasta la venida del Señor, no precederemos a los que durmieron.</a:t>
            </a:r>
          </a:p>
          <a:p>
            <a:r>
              <a:rPr lang="es-ES" sz="1200" b="0" i="0" kern="1200" dirty="0">
                <a:solidFill>
                  <a:schemeClr val="tx1"/>
                </a:solidFill>
                <a:effectLst/>
                <a:latin typeface="+mn-lt"/>
                <a:ea typeface="+mn-ea"/>
                <a:cs typeface="+mn-cs"/>
              </a:rPr>
              <a:t>Porque el Señor mismo con voz de mando, con voz de arcángel, y con trompeta de Dios, descenderá del cielo; y los muertos en Cristo resucitarán primero.</a:t>
            </a:r>
          </a:p>
          <a:p>
            <a:r>
              <a:rPr lang="es-ES" sz="1200" b="0" i="0" kern="1200" dirty="0">
                <a:solidFill>
                  <a:schemeClr val="tx1"/>
                </a:solidFill>
                <a:effectLst/>
                <a:latin typeface="+mn-lt"/>
                <a:ea typeface="+mn-ea"/>
                <a:cs typeface="+mn-cs"/>
              </a:rPr>
              <a:t>Luego nosotros los que vivimos, los que hayamos quedado, seremos arrebatados juntamente con ellos en las nubes para recibir al Señor en el aire, y así estaremos siempre con el Señor."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Muchas veces nos hemos preguntado ¿qué sucede al morir? Hay quienes, luego de un accidente donde fueron prácticamente vueltos a la vida mediante masaje cardiorrespiratorio, cuentan haber vivido una cierta experiencia al momento de morir. Oímos a menudo que los muertos se manifiestan, que hay quienes hablan con ellos o, inclusive aparecen.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 razonable tener miedo a la muerte?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¿Están gozando ya de la vida eterna los fieles de antaño que han muerto?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11:39-40</a:t>
            </a:r>
          </a:p>
          <a:p>
            <a:r>
              <a:rPr lang="es-ES" sz="1200" b="0" i="0" kern="1200" dirty="0">
                <a:solidFill>
                  <a:schemeClr val="tx1"/>
                </a:solidFill>
                <a:effectLst/>
                <a:latin typeface="+mn-lt"/>
                <a:ea typeface="+mn-ea"/>
                <a:cs typeface="+mn-cs"/>
              </a:rPr>
              <a:t>"Y todos éstos, aunque alcanzaron buen testimonio mediante la fe, no recibieron lo prometido;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proveyendo Dios alguna cosa mejor para nosotros, para que no fuesen ellos perfeccionados aparte de nosotros."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12:13</a:t>
            </a:r>
          </a:p>
          <a:p>
            <a:r>
              <a:rPr lang="es-ES" sz="1200" b="0" i="0" kern="1200" dirty="0">
                <a:solidFill>
                  <a:schemeClr val="tx1"/>
                </a:solidFill>
                <a:effectLst/>
                <a:latin typeface="+mn-lt"/>
                <a:ea typeface="+mn-ea"/>
                <a:cs typeface="+mn-cs"/>
              </a:rPr>
              <a:t>"Y todos éstos, aunque alcanzaron buen testimonio mediante la fe, no recibieron lo prometido;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proveyendo Dios alguna cosa mejor para nosotros, para que no fuesen ellos perfeccionados aparte de nosotros."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Existe una insólita contradicción en muchos que predican un castigo, o recompensa inmediatos; pero también creen en la resurrección y en el juicio final. Si recibió su merecido ahora, ¿Para que vendrá Jesús a juzgar a los vivos y a los muertos? ¿Juzgar qué? ¿Lo ya recibido?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LA MAYOR Y MÁS ANTIGUA MENTIRA QUE SEDUJO A MILLONES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Dios dijo a Adán y Eva que si desobedecían morirían. (</a:t>
            </a:r>
            <a:r>
              <a:rPr lang="es-ES_tradnl" sz="1200" b="1" kern="1200" dirty="0" err="1">
                <a:solidFill>
                  <a:schemeClr val="tx1"/>
                </a:solidFill>
                <a:effectLst/>
                <a:latin typeface="+mn-lt"/>
                <a:ea typeface="+mn-ea"/>
                <a:cs typeface="+mn-cs"/>
              </a:rPr>
              <a:t>Gén</a:t>
            </a:r>
            <a:r>
              <a:rPr lang="es-ES_tradnl" sz="1200" b="1" kern="1200" dirty="0">
                <a:solidFill>
                  <a:schemeClr val="tx1"/>
                </a:solidFill>
                <a:effectLst/>
                <a:latin typeface="+mn-lt"/>
                <a:ea typeface="+mn-ea"/>
                <a:cs typeface="+mn-cs"/>
              </a:rPr>
              <a:t>. 2:16-17) Sin embargo, ¿Cuál fue la gran mentira de Satanás?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Génesis 3:4</a:t>
            </a:r>
          </a:p>
          <a:p>
            <a:r>
              <a:rPr lang="es-ES" sz="1200" b="0" i="0" kern="1200" dirty="0">
                <a:solidFill>
                  <a:schemeClr val="tx1"/>
                </a:solidFill>
                <a:effectLst/>
                <a:latin typeface="+mn-lt"/>
                <a:ea typeface="+mn-ea"/>
                <a:cs typeface="+mn-cs"/>
              </a:rPr>
              <a:t>"Entonces la serpiente dijo a la mujer: No moriréis."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 lo largo de 6.000 años, Satanás ha predicado esta mentira, que fue creída por las más variadas culturas. El culto a los muertos lo encontramos entre los egipcios, que colocaban en las tumbas de los faraones muebles, comida y valiosos tesoros. Pero también hoy, millones creen que los muertos están gozando ya de la vida eterna o sufren actualmente las penas de un purgatorio o infierno.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¿Quién solamente posee la inmortalidad?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1 Timoteo 6:15-16</a:t>
            </a:r>
          </a:p>
          <a:p>
            <a:r>
              <a:rPr lang="es-ES" sz="1200" b="0" i="1" kern="1200" dirty="0">
                <a:solidFill>
                  <a:schemeClr val="tx1"/>
                </a:solidFill>
                <a:effectLst/>
                <a:latin typeface="+mn-lt"/>
                <a:ea typeface="+mn-ea"/>
                <a:cs typeface="+mn-cs"/>
              </a:rPr>
              <a:t>"La cual a su tiempo mostrará el bienaventurado y solo Soberano, Rey de reyes, y Señor de señores, el único que tiene inmortalidad, que habita en luz inaccesible; a quien ninguno de los hombres ha visto ni puede ver, al cual sea la honra y el imperio sempiterno. Amén."</a:t>
            </a:r>
          </a:p>
          <a:p>
            <a:r>
              <a:rPr lang="es-ES_tradnl" sz="1200" kern="1200" dirty="0">
                <a:solidFill>
                  <a:schemeClr val="tx1"/>
                </a:solidFill>
                <a:effectLst/>
                <a:latin typeface="+mn-lt"/>
                <a:ea typeface="+mn-ea"/>
                <a:cs typeface="+mn-cs"/>
              </a:rPr>
              <a:t>Jesús desea también dársela a sus hijos, cuando El venga, transformando nuestros cuerpos mortales. </a:t>
            </a:r>
          </a:p>
          <a:p>
            <a:r>
              <a:rPr lang="es-ES_tradnl" sz="1200" b="1" kern="1200" dirty="0">
                <a:solidFill>
                  <a:schemeClr val="tx1"/>
                </a:solidFill>
                <a:effectLst/>
                <a:latin typeface="+mn-lt"/>
                <a:ea typeface="+mn-ea"/>
                <a:cs typeface="+mn-cs"/>
              </a:rPr>
              <a:t>1</a:t>
            </a:r>
            <a:r>
              <a:rPr lang="es-ES_tradnl" sz="1200" b="1" kern="1200" baseline="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Corintios 15:51-55.</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a:solidFill>
                  <a:schemeClr val="tx1"/>
                </a:solidFill>
                <a:effectLst/>
                <a:latin typeface="+mn-lt"/>
                <a:ea typeface="+mn-ea"/>
                <a:cs typeface="+mn-cs"/>
              </a:rPr>
              <a:t>CONCLUSIÓN</a:t>
            </a:r>
            <a:r>
              <a:rPr lang="es-ES_tradnl" sz="1200" kern="1200" dirty="0" err="1">
                <a:solidFill>
                  <a:schemeClr val="tx1"/>
                </a:solidFill>
                <a:effectLst/>
                <a:latin typeface="+mn-lt"/>
                <a:ea typeface="+mn-ea"/>
                <a:cs typeface="+mn-cs"/>
              </a:rPr>
              <a:t>La</a:t>
            </a:r>
            <a:r>
              <a:rPr lang="es-ES_tradnl" sz="1200" kern="1200" dirty="0">
                <a:solidFill>
                  <a:schemeClr val="tx1"/>
                </a:solidFill>
                <a:effectLst/>
                <a:latin typeface="+mn-lt"/>
                <a:ea typeface="+mn-ea"/>
                <a:cs typeface="+mn-cs"/>
              </a:rPr>
              <a:t> muerte es la inversa de la vida. Cuando el hombre muere deja de existir, siendo totalmente inconsciente.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Sin embargo, nuestra gran esperanza está en la venida de Jesús. El gran reencuentro con nuestros seres amados creyentes.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Al fin ¿Qué hará Jesús con la muerte?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menudo nos vemos de cara con la muerte. Cuando nos toca acompañar a un familiar o a un amigo para decir el último adiós.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Un coche fúnebre que pasa y tras él una procesión de enlutados.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Y nos preguntamos. ¿Hay vida después de la muerte?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Colocamos una ofrenda floral en la tumba y pensamos, ¿sabe algo el que ha muerto?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Una esposa, quebrantada por el dolor y anegada en lágrimas se pregunta ¿lo volveré a ver?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Existen diversas opiniones.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Unos dicen que el que muere va directamente al cielo, infierno o purgatorio. Otros creen que va al mundo de los espíritus, o que se reencarna en un ser que nace.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343776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Apocalipsis 21:4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"Enjugará Dios toda lágrima de los ojos de ellos; y ya no habrá muerte, ni habrá más llanto, ni clamor, ni dolor; porque las primeras cosas pasaron."</a:t>
            </a:r>
            <a:endParaRPr lang="es-ES_tradnl" sz="1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a:p>
            <a:r>
              <a:rPr lang="es-ES_tradnl" sz="1200" i="1" u="sng" kern="1200" dirty="0">
                <a:solidFill>
                  <a:schemeClr val="tx1"/>
                </a:solidFill>
                <a:effectLst/>
                <a:latin typeface="+mn-lt"/>
                <a:ea typeface="+mn-ea"/>
                <a:cs typeface="+mn-cs"/>
              </a:rPr>
              <a:t>No existirá más.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¡Estemos siempre preparados, pues a menudo nuestra vida pende de un hilo!</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En el Museo de </a:t>
            </a:r>
            <a:r>
              <a:rPr lang="es-ES_tradnl" sz="1200" i="1" kern="1200" dirty="0" err="1">
                <a:solidFill>
                  <a:schemeClr val="tx1"/>
                </a:solidFill>
                <a:effectLst/>
                <a:latin typeface="+mn-lt"/>
                <a:ea typeface="+mn-ea"/>
                <a:cs typeface="+mn-cs"/>
              </a:rPr>
              <a:t>Whytby</a:t>
            </a:r>
            <a:r>
              <a:rPr lang="es-ES_tradnl" sz="1200" i="1" kern="1200" dirty="0">
                <a:solidFill>
                  <a:schemeClr val="tx1"/>
                </a:solidFill>
                <a:effectLst/>
                <a:latin typeface="+mn-lt"/>
                <a:ea typeface="+mn-ea"/>
                <a:cs typeface="+mn-cs"/>
              </a:rPr>
              <a:t> hay una gran urna de cristal en la que puede verse una llave aparentemente suspendida en el aire. Un fuerte imán colocado en la parte superior la atrae, mientras  que un cabello casi invisible la retiene por debajo.</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es la vida humana, pende de un fino hilo solamente. Por eso, debemos estar siempre preparados.</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Después que acabe nuestra vida ya no hay oportunidad de buscar nuestra Salvación. Hoy es el momento de nuestra decisión. Mediante Jesucristo, quién venció la muerte, tenemos la esperanza gloriosa de la vida eterna. Demos gracias por esto, como también por la claridad con que Dios ha revelado este tema en su Palabra.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6067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¡Gracias Señor, por haber Vencido la Muerte!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Hay quienes piensan que todo se ha terminado. Otros, que el muerto no sabe nada hasta el día de la resurrección. ¿Quién tiene razón? ¿Qué dice Dios? ¿Qué responde la Biblia? ¿Volverá a vivir? </a:t>
            </a:r>
            <a:r>
              <a:rPr lang="es-ES_tradnl" sz="1200" b="1" kern="1200" dirty="0">
                <a:solidFill>
                  <a:schemeClr val="tx1"/>
                </a:solidFill>
                <a:effectLst/>
                <a:latin typeface="+mn-lt"/>
                <a:ea typeface="+mn-ea"/>
                <a:cs typeface="+mn-cs"/>
              </a:rPr>
              <a:t>Job 14:14</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"Si el hombre muriere, ¿volverá a vivir?"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342121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EL PROCESO DE LA VIDA Y LA MUERTE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Para conocer el proceso de la muerte veamos, ¿cómo se originó la vida?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86929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Génesis 2:7</a:t>
            </a:r>
          </a:p>
          <a:p>
            <a:r>
              <a:rPr lang="es-ES" sz="1200" b="0" i="0" kern="1200" dirty="0">
                <a:solidFill>
                  <a:schemeClr val="tx1"/>
                </a:solidFill>
                <a:effectLst/>
                <a:latin typeface="+mn-lt"/>
                <a:ea typeface="+mn-ea"/>
                <a:cs typeface="+mn-cs"/>
              </a:rPr>
              <a:t>"Entonces Jehová Dios formó al hombre del polvo de la tierra, y sopló en su nariz aliento de vida, y fue el hombre un ser viviente."</a:t>
            </a:r>
            <a:endParaRPr lang="es-ES_tradnl" sz="1200" b="1"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82656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2051414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6\tema 16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56869" y="332655"/>
            <a:ext cx="3139001"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MATÉRIA</a:t>
            </a:r>
          </a:p>
        </p:txBody>
      </p:sp>
      <p:sp>
        <p:nvSpPr>
          <p:cNvPr id="5" name="4 Rectángulo"/>
          <p:cNvSpPr/>
          <p:nvPr/>
        </p:nvSpPr>
        <p:spPr>
          <a:xfrm>
            <a:off x="5762572" y="1143081"/>
            <a:ext cx="3127078"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a:ln w="11430"/>
                <a:solidFill>
                  <a:srgbClr val="FF0000"/>
                </a:solidFill>
                <a:effectLst>
                  <a:outerShdw blurRad="76200" dist="50800" dir="5400000" algn="tl" rotWithShape="0">
                    <a:srgbClr val="000000">
                      <a:alpha val="65000"/>
                    </a:srgbClr>
                  </a:outerShdw>
                </a:effectLst>
                <a:latin typeface="Optane" pitchFamily="2" charset="0"/>
              </a:rPr>
              <a:t>+</a:t>
            </a:r>
          </a:p>
        </p:txBody>
      </p:sp>
      <p:sp>
        <p:nvSpPr>
          <p:cNvPr id="6" name="5 Rectángulo"/>
          <p:cNvSpPr/>
          <p:nvPr/>
        </p:nvSpPr>
        <p:spPr>
          <a:xfrm>
            <a:off x="5762572" y="1974078"/>
            <a:ext cx="312707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SOPRO DE VIDA</a:t>
            </a:r>
          </a:p>
        </p:txBody>
      </p:sp>
      <p:cxnSp>
        <p:nvCxnSpPr>
          <p:cNvPr id="7" name="6 Conector recto"/>
          <p:cNvCxnSpPr/>
          <p:nvPr/>
        </p:nvCxnSpPr>
        <p:spPr>
          <a:xfrm>
            <a:off x="5580620" y="3645024"/>
            <a:ext cx="3491880"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8 Rectángulo"/>
          <p:cNvSpPr/>
          <p:nvPr/>
        </p:nvSpPr>
        <p:spPr>
          <a:xfrm>
            <a:off x="5762572" y="3753036"/>
            <a:ext cx="3127078"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VIDA</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59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6\tema 16 ag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980728"/>
            <a:ext cx="363640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ÁGUA</a:t>
            </a:r>
          </a:p>
        </p:txBody>
      </p:sp>
      <p:sp>
        <p:nvSpPr>
          <p:cNvPr id="4" name="3 Rectángulo"/>
          <p:cNvSpPr/>
          <p:nvPr/>
        </p:nvSpPr>
        <p:spPr>
          <a:xfrm>
            <a:off x="655847" y="2475476"/>
            <a:ext cx="294343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 </a:t>
            </a:r>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Hidrogénio</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24128" y="4185084"/>
            <a:ext cx="2160240"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rPr>
              <a:t>H</a:t>
            </a:r>
            <a:r>
              <a:rPr lang="es-ES_tradnl" sz="8800" b="1" spc="50" baseline="-2500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rPr>
              <a:t>2</a:t>
            </a:r>
          </a:p>
        </p:txBody>
      </p:sp>
      <p:sp>
        <p:nvSpPr>
          <p:cNvPr id="6" name="5 Rectángulo"/>
          <p:cNvSpPr/>
          <p:nvPr/>
        </p:nvSpPr>
        <p:spPr>
          <a:xfrm>
            <a:off x="1874560" y="2952239"/>
            <a:ext cx="4507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sp>
        <p:nvSpPr>
          <p:cNvPr id="7" name="6 Rectángulo"/>
          <p:cNvSpPr/>
          <p:nvPr/>
        </p:nvSpPr>
        <p:spPr>
          <a:xfrm>
            <a:off x="6768244" y="4185084"/>
            <a:ext cx="2160240"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000" b="1" spc="5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ima LT ExtraBlack" pitchFamily="34" charset="0"/>
              </a:rPr>
              <a:t>O</a:t>
            </a:r>
            <a:endParaRPr lang="es-ES_tradnl" sz="8000" b="1" spc="50" baseline="-2500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cxnSp>
        <p:nvCxnSpPr>
          <p:cNvPr id="8" name="7 Conector recto"/>
          <p:cNvCxnSpPr/>
          <p:nvPr/>
        </p:nvCxnSpPr>
        <p:spPr>
          <a:xfrm>
            <a:off x="503548" y="2232159"/>
            <a:ext cx="3132348" cy="0"/>
          </a:xfrm>
          <a:prstGeom prst="line">
            <a:avLst/>
          </a:prstGeom>
          <a:ln w="76200">
            <a:solidFill>
              <a:srgbClr val="002060"/>
            </a:solidFill>
          </a:ln>
        </p:spPr>
        <p:style>
          <a:lnRef idx="3">
            <a:schemeClr val="accent1"/>
          </a:lnRef>
          <a:fillRef idx="0">
            <a:schemeClr val="accent1"/>
          </a:fillRef>
          <a:effectRef idx="2">
            <a:schemeClr val="accent1"/>
          </a:effectRef>
          <a:fontRef idx="minor">
            <a:schemeClr val="tx1"/>
          </a:fontRef>
        </p:style>
      </p:cxnSp>
      <p:sp>
        <p:nvSpPr>
          <p:cNvPr id="10" name="9 Rectángulo"/>
          <p:cNvSpPr/>
          <p:nvPr/>
        </p:nvSpPr>
        <p:spPr>
          <a:xfrm>
            <a:off x="931945" y="3421767"/>
            <a:ext cx="249299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Oxigénio</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40" y="3472534"/>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10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0"/>
                            </p:stCondLst>
                            <p:childTnLst>
                              <p:par>
                                <p:cTn id="39" presetID="16" presetClass="emph" presetSubtype="0" fill="hold" grpId="1" nodeType="afterEffect">
                                  <p:stCondLst>
                                    <p:cond delay="0"/>
                                  </p:stCondLst>
                                  <p:iterate type="lt">
                                    <p:tmPct val="4000"/>
                                  </p:iterate>
                                  <p:childTnLst>
                                    <p:set>
                                      <p:cBhvr override="childStyle">
                                        <p:cTn id="40" dur="2000" fill="hold"/>
                                        <p:tgtEl>
                                          <p:spTgt spid="3"/>
                                        </p:tgtEl>
                                        <p:attrNameLst>
                                          <p:attrName>style.color</p:attrName>
                                        </p:attrNameLst>
                                      </p:cBhvr>
                                      <p:to>
                                        <p:clrVal>
                                          <a:srgbClr val="002060"/>
                                        </p:clrVal>
                                      </p:to>
                                    </p:set>
                                    <p:set>
                                      <p:cBhvr>
                                        <p:cTn id="41" dur="2000" fill="hold"/>
                                        <p:tgtEl>
                                          <p:spTgt spid="3"/>
                                        </p:tgtEl>
                                        <p:attrNameLst>
                                          <p:attrName>fillcolor</p:attrName>
                                        </p:attrNameLst>
                                      </p:cBhvr>
                                      <p:to>
                                        <p:clrVal>
                                          <a:srgbClr val="002060"/>
                                        </p:clrVal>
                                      </p:to>
                                    </p:set>
                                    <p:set>
                                      <p:cBhvr>
                                        <p:cTn id="42" dur="2000" fill="hold"/>
                                        <p:tgtEl>
                                          <p:spTgt spid="3"/>
                                        </p:tgtEl>
                                        <p:attrNameLst>
                                          <p:attrName>fill.type</p:attrName>
                                        </p:attrNameLst>
                                      </p:cBhvr>
                                      <p:to>
                                        <p:strVal val="solid"/>
                                      </p:to>
                                    </p:set>
                                  </p:childTnLst>
                                </p:cTn>
                              </p:par>
                            </p:childTnLst>
                          </p:cTn>
                        </p:par>
                        <p:par>
                          <p:cTn id="43" fill="hold">
                            <p:stCondLst>
                              <p:cond delay="7240"/>
                            </p:stCondLst>
                            <p:childTnLst>
                              <p:par>
                                <p:cTn id="44" presetID="22" presetClass="entr" presetSubtype="1"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6\tema 16 foco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J:\Mis Docs\_Multimedia IMS\Curso Biblico PPS\Tema 16\tema 16 focop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532" y="319008"/>
            <a:ext cx="363640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LUZ</a:t>
            </a:r>
          </a:p>
        </p:txBody>
      </p:sp>
      <p:sp>
        <p:nvSpPr>
          <p:cNvPr id="5" name="4 Rectángulo"/>
          <p:cNvSpPr/>
          <p:nvPr/>
        </p:nvSpPr>
        <p:spPr>
          <a:xfrm>
            <a:off x="619843" y="1813756"/>
            <a:ext cx="203773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Lâmpada</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1475656" y="2290519"/>
            <a:ext cx="4507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cxnSp>
        <p:nvCxnSpPr>
          <p:cNvPr id="7" name="6 Conector recto"/>
          <p:cNvCxnSpPr/>
          <p:nvPr/>
        </p:nvCxnSpPr>
        <p:spPr>
          <a:xfrm>
            <a:off x="536750" y="1570439"/>
            <a:ext cx="2199046" cy="0"/>
          </a:xfrm>
          <a:prstGeom prst="line">
            <a:avLst/>
          </a:prstGeom>
          <a:ln w="76200">
            <a:solidFill>
              <a:srgbClr val="FF0000"/>
            </a:solidFill>
          </a:ln>
        </p:spPr>
        <p:style>
          <a:lnRef idx="3">
            <a:schemeClr val="accent1"/>
          </a:lnRef>
          <a:fillRef idx="0">
            <a:schemeClr val="accent1"/>
          </a:fillRef>
          <a:effectRef idx="2">
            <a:schemeClr val="accent1"/>
          </a:effectRef>
          <a:fontRef idx="minor">
            <a:schemeClr val="tx1"/>
          </a:fontRef>
        </p:style>
      </p:cxnSp>
      <p:sp>
        <p:nvSpPr>
          <p:cNvPr id="8" name="7 Rectángulo"/>
          <p:cNvSpPr/>
          <p:nvPr/>
        </p:nvSpPr>
        <p:spPr>
          <a:xfrm>
            <a:off x="431540" y="2760047"/>
            <a:ext cx="286649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Electricidade</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9"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35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500"/>
                            </p:stCondLst>
                            <p:childTnLst>
                              <p:par>
                                <p:cTn id="23" presetID="10" presetClass="entr" presetSubtype="0" fill="hold" nodeType="afterEffect">
                                  <p:stCondLst>
                                    <p:cond delay="1000"/>
                                  </p:stCondLst>
                                  <p:childTnLst>
                                    <p:set>
                                      <p:cBhvr>
                                        <p:cTn id="24" dur="1" fill="hold">
                                          <p:stCondLst>
                                            <p:cond delay="0"/>
                                          </p:stCondLst>
                                        </p:cTn>
                                        <p:tgtEl>
                                          <p:spTgt spid="9219"/>
                                        </p:tgtEl>
                                        <p:attrNameLst>
                                          <p:attrName>style.visibility</p:attrName>
                                        </p:attrNameLst>
                                      </p:cBhvr>
                                      <p:to>
                                        <p:strVal val="visible"/>
                                      </p:to>
                                    </p:set>
                                    <p:animEffect transition="in" filter="fade">
                                      <p:cBhvr>
                                        <p:cTn id="25" dur="1000"/>
                                        <p:tgtEl>
                                          <p:spTgt spid="9219"/>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0"/>
                            </p:stCondLst>
                            <p:childTnLst>
                              <p:par>
                                <p:cTn id="31" presetID="16" presetClass="emph" presetSubtype="0" fill="hold" grpId="1" nodeType="afterEffect">
                                  <p:stCondLst>
                                    <p:cond delay="0"/>
                                  </p:stCondLst>
                                  <p:iterate type="lt">
                                    <p:tmPct val="4000"/>
                                  </p:iterate>
                                  <p:childTnLst>
                                    <p:set>
                                      <p:cBhvr override="childStyle">
                                        <p:cTn id="32" dur="2000" fill="hold"/>
                                        <p:tgtEl>
                                          <p:spTgt spid="4"/>
                                        </p:tgtEl>
                                        <p:attrNameLst>
                                          <p:attrName>style.color</p:attrName>
                                        </p:attrNameLst>
                                      </p:cBhvr>
                                      <p:to>
                                        <p:clrVal>
                                          <a:srgbClr val="FFC000"/>
                                        </p:clrVal>
                                      </p:to>
                                    </p:set>
                                    <p:set>
                                      <p:cBhvr>
                                        <p:cTn id="33" dur="2000" fill="hold"/>
                                        <p:tgtEl>
                                          <p:spTgt spid="4"/>
                                        </p:tgtEl>
                                        <p:attrNameLst>
                                          <p:attrName>fillcolor</p:attrName>
                                        </p:attrNameLst>
                                      </p:cBhvr>
                                      <p:to>
                                        <p:clrVal>
                                          <a:srgbClr val="FFC000"/>
                                        </p:clrVal>
                                      </p:to>
                                    </p:set>
                                    <p:set>
                                      <p:cBhvr>
                                        <p:cTn id="34" dur="2000" fill="hold"/>
                                        <p:tgtEl>
                                          <p:spTgt spid="4"/>
                                        </p:tgtEl>
                                        <p:attrNameLst>
                                          <p:attrName>fill.type</p:attrName>
                                        </p:attrNameLst>
                                      </p:cBhvr>
                                      <p:to>
                                        <p:strVal val="solid"/>
                                      </p:to>
                                    </p:set>
                                  </p:childTnLst>
                                </p:cTn>
                              </p:par>
                            </p:childTnLst>
                          </p:cTn>
                        </p:par>
                        <p:par>
                          <p:cTn id="35" fill="hold">
                            <p:stCondLst>
                              <p:cond delay="716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6\tema 16 luzr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541124"/>
            <a:ext cx="4752528"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Sendo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que o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processo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da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morte</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é o inverso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da vida, o que acontece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então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na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morte</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05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6\tema 16 cemen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6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6512" y="1232756"/>
            <a:ext cx="3960440" cy="47525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o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pó</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volte</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o era, e o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espírito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volte</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Deus, que o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deu</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344998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Eclesiastes</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12:7</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86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Mis Docs\_Multimedia IMS\Curso Biblico PPS\Tema 16\tema 16 focop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Mis Docs\_Multimedia IMS\Curso Biblico PPS\Tema 16\tema 16 focoa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20865" y="224644"/>
            <a:ext cx="3139001"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MATÉRIA</a:t>
            </a:r>
          </a:p>
        </p:txBody>
      </p:sp>
      <p:sp>
        <p:nvSpPr>
          <p:cNvPr id="5" name="4 Rectángulo"/>
          <p:cNvSpPr/>
          <p:nvPr/>
        </p:nvSpPr>
        <p:spPr>
          <a:xfrm>
            <a:off x="5726568" y="728701"/>
            <a:ext cx="3127078"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a:ln w="11430"/>
                <a:solidFill>
                  <a:srgbClr val="FF0000"/>
                </a:solidFill>
                <a:effectLst>
                  <a:outerShdw blurRad="76200" dist="50800" dir="5400000" algn="tl" rotWithShape="0">
                    <a:srgbClr val="000000">
                      <a:alpha val="65000"/>
                    </a:srgbClr>
                  </a:outerShdw>
                </a:effectLst>
                <a:latin typeface="Optane" pitchFamily="2" charset="0"/>
              </a:rPr>
              <a:t>-</a:t>
            </a:r>
            <a:endParaRPr lang="es-ES_tradnl" sz="5400" b="1" spc="50" dirty="0">
              <a:ln w="11430"/>
              <a:solidFill>
                <a:srgbClr val="FF0000"/>
              </a:soli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5726568" y="1484785"/>
            <a:ext cx="312707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SOPRO DE VIDA</a:t>
            </a:r>
          </a:p>
        </p:txBody>
      </p:sp>
      <p:cxnSp>
        <p:nvCxnSpPr>
          <p:cNvPr id="7" name="6 Conector recto"/>
          <p:cNvCxnSpPr/>
          <p:nvPr/>
        </p:nvCxnSpPr>
        <p:spPr>
          <a:xfrm>
            <a:off x="5544616" y="3155731"/>
            <a:ext cx="3491880"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8 Rectángulo"/>
          <p:cNvSpPr/>
          <p:nvPr/>
        </p:nvSpPr>
        <p:spPr>
          <a:xfrm>
            <a:off x="5436096" y="3263743"/>
            <a:ext cx="36004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MORTE</a:t>
            </a: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540" y="3619231"/>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71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par>
                          <p:cTn id="30" fill="hold">
                            <p:stCondLst>
                              <p:cond delay="5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24" presetClass="emph" presetSubtype="0" fill="hold" grpId="1" nodeType="afterEffect">
                                  <p:stCondLst>
                                    <p:cond delay="500"/>
                                  </p:stCondLst>
                                  <p:childTnLst>
                                    <p:animClr clrSpc="hsl" dir="cw">
                                      <p:cBhvr override="childStyle">
                                        <p:cTn id="38" dur="2000" fill="hold"/>
                                        <p:tgtEl>
                                          <p:spTgt spid="9"/>
                                        </p:tgtEl>
                                        <p:attrNameLst>
                                          <p:attrName>style.color</p:attrName>
                                        </p:attrNameLst>
                                      </p:cBhvr>
                                      <p:by>
                                        <p:hsl h="0" s="-12549" l="-25098"/>
                                      </p:by>
                                    </p:animClr>
                                    <p:animClr clrSpc="hsl" dir="cw">
                                      <p:cBhvr>
                                        <p:cTn id="39" dur="2000" fill="hold"/>
                                        <p:tgtEl>
                                          <p:spTgt spid="9"/>
                                        </p:tgtEl>
                                        <p:attrNameLst>
                                          <p:attrName>fillcolor</p:attrName>
                                        </p:attrNameLst>
                                      </p:cBhvr>
                                      <p:by>
                                        <p:hsl h="0" s="-12549" l="-25098"/>
                                      </p:by>
                                    </p:animClr>
                                    <p:animClr clrSpc="hsl" dir="cw">
                                      <p:cBhvr>
                                        <p:cTn id="40" dur="2000" fill="hold"/>
                                        <p:tgtEl>
                                          <p:spTgt spid="9"/>
                                        </p:tgtEl>
                                        <p:attrNameLst>
                                          <p:attrName>stroke.color</p:attrName>
                                        </p:attrNameLst>
                                      </p:cBhvr>
                                      <p:by>
                                        <p:hsl h="0" s="-12549" l="-25098"/>
                                      </p:by>
                                    </p:animClr>
                                    <p:set>
                                      <p:cBhvr>
                                        <p:cTn id="41" dur="2000" fill="hold"/>
                                        <p:tgtEl>
                                          <p:spTgt spid="9"/>
                                        </p:tgtEl>
                                        <p:attrNameLst>
                                          <p:attrName>fill.type</p:attrName>
                                        </p:attrNameLst>
                                      </p:cBhvr>
                                      <p:to>
                                        <p:strVal val="solid"/>
                                      </p:to>
                                    </p:set>
                                  </p:childTnLst>
                                </p:cTn>
                              </p:par>
                            </p:childTnLst>
                          </p:cTn>
                        </p:par>
                        <p:par>
                          <p:cTn id="42" fill="hold">
                            <p:stCondLst>
                              <p:cond delay="9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86657" y="3140968"/>
            <a:ext cx="7329759" cy="3416320"/>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O HOMEM TEM CONSCIÊNCIA NA MORTE?</a:t>
            </a:r>
          </a:p>
        </p:txBody>
      </p:sp>
    </p:spTree>
    <p:extLst>
      <p:ext uri="{BB962C8B-B14F-4D97-AF65-F5344CB8AC3E}">
        <p14:creationId xmlns:p14="http://schemas.microsoft.com/office/powerpoint/2010/main" val="4268691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6\tema 16 ceme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779912" y="3573016"/>
            <a:ext cx="453650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Os que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morreram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sabem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alguma</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coisa</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spTree>
    <p:extLst>
      <p:ext uri="{BB962C8B-B14F-4D97-AF65-F5344CB8AC3E}">
        <p14:creationId xmlns:p14="http://schemas.microsoft.com/office/powerpoint/2010/main" val="3261052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ceme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935596" y="1124744"/>
            <a:ext cx="6840760" cy="47525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os vivos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sabem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hão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morrer</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mas os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sabem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coisa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tampouco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terão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eles recompensa, porque a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memória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jaz</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esquecimento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318869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Eclesiastes</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9:5</a:t>
            </a:r>
          </a:p>
        </p:txBody>
      </p:sp>
    </p:spTree>
    <p:extLst>
      <p:ext uri="{BB962C8B-B14F-4D97-AF65-F5344CB8AC3E}">
        <p14:creationId xmlns:p14="http://schemas.microsoft.com/office/powerpoint/2010/main" val="196593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xit" presetSubtype="0" fill="hold" nodeType="afterEffect">
                                  <p:stCondLst>
                                    <p:cond delay="0"/>
                                  </p:stCondLst>
                                  <p:childTnLst>
                                    <p:animEffect transition="out" filter="fade">
                                      <p:cBhvr>
                                        <p:cTn id="16" dur="6000"/>
                                        <p:tgtEl>
                                          <p:spTgt spid="4"/>
                                        </p:tgtEl>
                                      </p:cBhvr>
                                    </p:animEffect>
                                    <p:set>
                                      <p:cBhvr>
                                        <p:cTn id="17" dur="1" fill="hold">
                                          <p:stCondLst>
                                            <p:cond delay="5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6\tema 16 n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5"/>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91580" y="4977172"/>
            <a:ext cx="7416824"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 que sucede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os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sentimentos</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dos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mortos</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p:txBody>
      </p:sp>
    </p:spTree>
    <p:extLst>
      <p:ext uri="{BB962C8B-B14F-4D97-AF65-F5344CB8AC3E}">
        <p14:creationId xmlns:p14="http://schemas.microsoft.com/office/powerpoint/2010/main" val="4127419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J:\Mis Docs\_Multimedia IMS\Curso Biblico PPS\Tema 16\tema 16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467544" y="3924436"/>
            <a:ext cx="7596844" cy="31049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contourW="6350" prstMaterial="plastic">
              <a:bevelT w="20320" h="20320" prst="angle"/>
              <a:contourClr>
                <a:srgbClr val="E200D7"/>
              </a:contourClr>
            </a:sp3d>
          </a:bodyPr>
          <a:lstStyle/>
          <a:p>
            <a: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Um </a:t>
            </a:r>
            <a:r>
              <a:rPr lang="en-US" sz="5400" b="1" u="none" cap="all" dirty="0" err="1">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momento</a:t>
            </a:r>
            <a: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 </a:t>
            </a:r>
            <a:b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br>
            <a: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de </a:t>
            </a:r>
            <a:r>
              <a:rPr lang="en-US" sz="5400" b="1" cap="all" dirty="0" err="1">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O</a:t>
            </a:r>
            <a:r>
              <a:rPr lang="en-US" sz="5400" b="1" u="none" cap="all" dirty="0" err="1">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raÇÃO</a:t>
            </a:r>
            <a:endPar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32" y="3494143"/>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n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400622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Eclesiastes</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9:6, 10</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89502" y="973509"/>
            <a:ext cx="8964996" cy="56526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Amor,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ódio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inveja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eles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já</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pereceram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sempre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têm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eles parte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que se faz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debaixo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sol."</a:t>
            </a:r>
          </a:p>
          <a:p>
            <a:pPr algn="ctr"/>
            <a:endPar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ct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quanto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vier</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faze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conforme as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forças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na sepultura, para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tu vais,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obra,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projetos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conhecimento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sabedoria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927055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7000"/>
                                        <p:tgtEl>
                                          <p:spTgt spid="5"/>
                                        </p:tgtEl>
                                      </p:cBhvr>
                                    </p:animEffect>
                                    <p:set>
                                      <p:cBhvr>
                                        <p:cTn id="19" dur="1" fill="hold">
                                          <p:stCondLst>
                                            <p:cond delay="6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VE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03648" y="4977172"/>
            <a:ext cx="673274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Têm</a:t>
            </a:r>
            <a:r>
              <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consciência</a:t>
            </a:r>
            <a:r>
              <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os que </a:t>
            </a:r>
            <a:r>
              <a:rPr lang="es-ES"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morreram</a:t>
            </a:r>
            <a:r>
              <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p:txBody>
      </p:sp>
    </p:spTree>
    <p:extLst>
      <p:ext uri="{BB962C8B-B14F-4D97-AF65-F5344CB8AC3E}">
        <p14:creationId xmlns:p14="http://schemas.microsoft.com/office/powerpoint/2010/main" val="3081339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6\tema 16 VE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39552" y="3284984"/>
            <a:ext cx="7524836" cy="31323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Sai-lhes</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espírito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eles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tornam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pó</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nesse</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mesmo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perecem</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todos os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pensamentos</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972017"/>
            <a:ext cx="298671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Salmos 146:4</a:t>
            </a:r>
          </a:p>
        </p:txBody>
      </p:sp>
    </p:spTree>
    <p:extLst>
      <p:ext uri="{BB962C8B-B14F-4D97-AF65-F5344CB8AC3E}">
        <p14:creationId xmlns:p14="http://schemas.microsoft.com/office/powerpoint/2010/main" val="411401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10" presetClass="exit" presetSubtype="0" fill="hold" nodeType="afterEffect">
                                  <p:stCondLst>
                                    <p:cond delay="0"/>
                                  </p:stCondLst>
                                  <p:childTnLst>
                                    <p:animEffect transition="out" filter="fade">
                                      <p:cBhvr>
                                        <p:cTn id="14" dur="5000"/>
                                        <p:tgtEl>
                                          <p:spTgt spid="14338"/>
                                        </p:tgtEl>
                                      </p:cBhvr>
                                    </p:animEffect>
                                    <p:set>
                                      <p:cBhvr>
                                        <p:cTn id="15" dur="1" fill="hold">
                                          <p:stCondLst>
                                            <p:cond delay="4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6\tema 16 hon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62272" y="4833156"/>
            <a:ext cx="9468544"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Os que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morreram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sabem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alguma</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coisa</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dos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seus</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familiares? </a:t>
            </a:r>
          </a:p>
        </p:txBody>
      </p:sp>
    </p:spTree>
    <p:extLst>
      <p:ext uri="{BB962C8B-B14F-4D97-AF65-F5344CB8AC3E}">
        <p14:creationId xmlns:p14="http://schemas.microsoft.com/office/powerpoint/2010/main" val="2464613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hon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43508" y="3717032"/>
            <a:ext cx="9001000"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recebem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honras, e ele 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sabe</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humilhados</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ele 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percebe</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197201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Jó</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14:21</a:t>
            </a:r>
          </a:p>
        </p:txBody>
      </p:sp>
    </p:spTree>
    <p:extLst>
      <p:ext uri="{BB962C8B-B14F-4D97-AF65-F5344CB8AC3E}">
        <p14:creationId xmlns:p14="http://schemas.microsoft.com/office/powerpoint/2010/main" val="3845694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6000"/>
                                        <p:tgtEl>
                                          <p:spTgt spid="4"/>
                                        </p:tgtEl>
                                      </p:cBhvr>
                                    </p:animEffect>
                                    <p:set>
                                      <p:cBhvr>
                                        <p:cTn id="19" dur="1" fill="hold">
                                          <p:stCondLst>
                                            <p:cond delay="5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J:\Mis Docs\_Multimedia IMS\Curso Biblico PPS\Tema 16\tema 16 alaban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 y="789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5006786"/>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Estarão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no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céu</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louvando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a:p>
            <a:pPr lvl="0" algn="ct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 Deus?</a:t>
            </a:r>
          </a:p>
        </p:txBody>
      </p:sp>
    </p:spTree>
    <p:extLst>
      <p:ext uri="{BB962C8B-B14F-4D97-AF65-F5344CB8AC3E}">
        <p14:creationId xmlns:p14="http://schemas.microsoft.com/office/powerpoint/2010/main" val="712897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Mis Docs\_Multimedia IMS\Curso Biblico PPS\Tema 16\tema 16 alaban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 y="789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69396" y="4036422"/>
            <a:ext cx="865908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Os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louvam</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que </a:t>
            </a:r>
            <a:r>
              <a:rPr lang="es-ES" sz="40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descem</a:t>
            </a:r>
            <a:r>
              <a:rPr lang="es-ES"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sepultura."</a:t>
            </a:r>
          </a:p>
        </p:txBody>
      </p:sp>
      <p:sp>
        <p:nvSpPr>
          <p:cNvPr id="3" name="2 Rectángulo"/>
          <p:cNvSpPr/>
          <p:nvPr/>
        </p:nvSpPr>
        <p:spPr>
          <a:xfrm>
            <a:off x="269396" y="332655"/>
            <a:ext cx="340830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Salmos 115:17 </a:t>
            </a:r>
          </a:p>
        </p:txBody>
      </p:sp>
    </p:spTree>
    <p:extLst>
      <p:ext uri="{BB962C8B-B14F-4D97-AF65-F5344CB8AC3E}">
        <p14:creationId xmlns:p14="http://schemas.microsoft.com/office/powerpoint/2010/main" val="3805774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10" presetClass="exit" presetSubtype="0" fill="hold" nodeType="afterEffect">
                                  <p:stCondLst>
                                    <p:cond delay="0"/>
                                  </p:stCondLst>
                                  <p:childTnLst>
                                    <p:animEffect transition="out" filter="fade">
                                      <p:cBhvr>
                                        <p:cTn id="14" dur="4000"/>
                                        <p:tgtEl>
                                          <p:spTgt spid="5"/>
                                        </p:tgtEl>
                                      </p:cBhvr>
                                    </p:animEffect>
                                    <p:set>
                                      <p:cBhvr>
                                        <p:cTn id="15" dur="1" fill="hold">
                                          <p:stCondLst>
                                            <p:cond delay="3999"/>
                                          </p:stCondLst>
                                        </p:cTn>
                                        <p:tgtEl>
                                          <p:spTgt spid="5"/>
                                        </p:tgtEl>
                                        <p:attrNameLst>
                                          <p:attrName>style.visibility</p:attrName>
                                        </p:attrNameLst>
                                      </p:cBhvr>
                                      <p:to>
                                        <p:strVal val="hidden"/>
                                      </p:to>
                                    </p:set>
                                  </p:childTnLst>
                                </p:cTn>
                              </p:par>
                            </p:childTnLst>
                          </p:cTn>
                        </p:par>
                        <p:par>
                          <p:cTn id="16" fill="hold">
                            <p:stCondLst>
                              <p:cond delay="9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1" y="4257092"/>
            <a:ext cx="8712968" cy="2308324"/>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A QUE É COMPARADA A MORTE?</a:t>
            </a:r>
          </a:p>
        </p:txBody>
      </p:sp>
    </p:spTree>
    <p:extLst>
      <p:ext uri="{BB962C8B-B14F-4D97-AF65-F5344CB8AC3E}">
        <p14:creationId xmlns:p14="http://schemas.microsoft.com/office/powerpoint/2010/main" val="3468587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6\tema 16 su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5006786"/>
            <a:ext cx="9144000"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o que a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comparou</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Jesus</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spTree>
    <p:extLst>
      <p:ext uri="{BB962C8B-B14F-4D97-AF65-F5344CB8AC3E}">
        <p14:creationId xmlns:p14="http://schemas.microsoft.com/office/powerpoint/2010/main" val="3797271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6\tema 16 su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508" y="179929"/>
            <a:ext cx="315182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João 11:11-14</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647564" y="1088740"/>
            <a:ext cx="8460940" cy="50045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dizia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acrescentou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Nosso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amigo Lázaro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adormeceu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despertá</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Disseram-lhe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discípulos: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dorme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estará salvo.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falara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respeito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Lázaro; mas eles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supunham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tivesse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falado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repouso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sono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claramente: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Lázaro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morreu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4646060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6\titulo tema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16</a:t>
            </a:r>
          </a:p>
        </p:txBody>
      </p:sp>
      <p:sp>
        <p:nvSpPr>
          <p:cNvPr id="2" name="1 Rectángulo"/>
          <p:cNvSpPr/>
          <p:nvPr/>
        </p:nvSpPr>
        <p:spPr>
          <a:xfrm>
            <a:off x="251520" y="1700808"/>
            <a:ext cx="7524836" cy="415498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_tradnl" sz="8800" b="1"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EXISTE VIDA </a:t>
            </a:r>
            <a:r>
              <a:rPr lang="pt-PT" sz="8800" b="1">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APÓS A </a:t>
            </a:r>
            <a:r>
              <a:rPr lang="es-ES_tradnl" sz="8800" b="1">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MORTE</a:t>
            </a:r>
            <a:r>
              <a:rPr lang="es-ES_tradnl" sz="8800" b="1"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a:t>
            </a:r>
            <a:endParaRPr lang="es-ES" sz="8800"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6\tema 16 riose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265489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Jó </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14:10-12</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151620" y="1124744"/>
            <a:ext cx="7848872" cy="50045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fica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prostrado; expira 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está? Como as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lago se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evaporam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 rio se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esgota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seca,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deita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levanta;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enquanto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existirem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acordará,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será despertado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sono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184202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6\tema 16 f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440668"/>
            <a:ext cx="5082992"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outro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exemplo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b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b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nos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dão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as escrituras?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69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f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87524" y="764704"/>
            <a:ext cx="8784976" cy="2772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nascido de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mulher</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vive breve tempo,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cheio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inquietação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Nasce como a flor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murcha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foge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a sombra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permanece.”</a:t>
            </a:r>
          </a:p>
        </p:txBody>
      </p:sp>
      <p:sp>
        <p:nvSpPr>
          <p:cNvPr id="3" name="2 Rectángulo"/>
          <p:cNvSpPr/>
          <p:nvPr/>
        </p:nvSpPr>
        <p:spPr>
          <a:xfrm>
            <a:off x="1547664" y="5803116"/>
            <a:ext cx="213231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Jó</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14:1-2</a:t>
            </a:r>
          </a:p>
        </p:txBody>
      </p:sp>
    </p:spTree>
    <p:extLst>
      <p:ext uri="{BB962C8B-B14F-4D97-AF65-F5344CB8AC3E}">
        <p14:creationId xmlns:p14="http://schemas.microsoft.com/office/powerpoint/2010/main" val="1323284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86657" y="3248980"/>
            <a:ext cx="7329759" cy="3416320"/>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VOLTAREMOS A VER OS QUE MORRERAM?</a:t>
            </a:r>
          </a:p>
        </p:txBody>
      </p:sp>
    </p:spTree>
    <p:extLst>
      <p:ext uri="{BB962C8B-B14F-4D97-AF65-F5344CB8AC3E}">
        <p14:creationId xmlns:p14="http://schemas.microsoft.com/office/powerpoint/2010/main" val="2990596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6\tema 16 resurre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790" y="477250"/>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Qual</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é a gloriosa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esperança</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dos que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morrem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fiéis</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Deus?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05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6\tema 16 resurre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187624" y="1322056"/>
            <a:ext cx="7236804"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vossos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cadáver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viverão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ressuscitarão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despertai</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exultai</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que habitáis no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pó</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orvalho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ó</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será como 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orvalho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vida, 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dará à luz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268855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Isaías 26:19</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32" y="3428524"/>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925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p:cNvSpPr>
            <a:spLocks noChangeArrowheads="1"/>
          </p:cNvSpPr>
          <p:nvPr/>
        </p:nvSpPr>
        <p:spPr bwMode="auto">
          <a:xfrm>
            <a:off x="305907" y="3861048"/>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cremos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morreu</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ressuscitou</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Deus, mediante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trará</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companhia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os que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dormem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521969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Tessalonicensses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4:14-17</a:t>
            </a: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Señor: que nosotros que vivimos,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habremos quedado hasta la venida del Señor, no precederemos a los que durmieron.</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nubes para recibir al Señor en el aire,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así estaremos siempre con el Señor."</a:t>
            </a:r>
          </a:p>
        </p:txBody>
      </p:sp>
    </p:spTree>
    <p:extLst>
      <p:ext uri="{BB962C8B-B14F-4D97-AF65-F5344CB8AC3E}">
        <p14:creationId xmlns:p14="http://schemas.microsoft.com/office/powerpoint/2010/main" val="35899218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4"/>
                                        </p:tgtEl>
                                      </p:cBhvr>
                                    </p:animEffect>
                                    <p:anim calcmode="lin" valueType="num">
                                      <p:cBhvr>
                                        <p:cTn id="24" dur="1000"/>
                                        <p:tgtEl>
                                          <p:spTgt spid="4"/>
                                        </p:tgtEl>
                                        <p:attrNameLst>
                                          <p:attrName>ppt_x</p:attrName>
                                        </p:attrNameLst>
                                      </p:cBhvr>
                                      <p:tavLst>
                                        <p:tav tm="0">
                                          <p:val>
                                            <p:strVal val="ppt_x"/>
                                          </p:val>
                                        </p:tav>
                                        <p:tav tm="100000">
                                          <p:val>
                                            <p:strVal val="ppt_x"/>
                                          </p:val>
                                        </p:tav>
                                      </p:tavLst>
                                    </p:anim>
                                    <p:anim calcmode="lin" valueType="num">
                                      <p:cBhvr>
                                        <p:cTn id="25" dur="1000"/>
                                        <p:tgtEl>
                                          <p:spTgt spid="4"/>
                                        </p:tgtEl>
                                        <p:attrNameLst>
                                          <p:attrName>ppt_y</p:attrName>
                                        </p:attrNameLst>
                                      </p:cBhvr>
                                      <p:tavLst>
                                        <p:tav tm="0">
                                          <p:val>
                                            <p:strVal val="ppt_y"/>
                                          </p:val>
                                        </p:tav>
                                        <p:tav tm="100000">
                                          <p:val>
                                            <p:strVal val="ppt_y-.1"/>
                                          </p:val>
                                        </p:tav>
                                      </p:tavLst>
                                    </p:anim>
                                    <p:set>
                                      <p:cBhvr>
                                        <p:cTn id="26" dur="1" fill="hold">
                                          <p:stCondLst>
                                            <p:cond delay="999"/>
                                          </p:stCondLst>
                                        </p:cTn>
                                        <p:tgtEl>
                                          <p:spTgt spid="4"/>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5"/>
                                        </p:tgtEl>
                                      </p:cBhvr>
                                    </p:animEffect>
                                    <p:anim calcmode="lin" valueType="num">
                                      <p:cBhvr>
                                        <p:cTn id="37" dur="1000"/>
                                        <p:tgtEl>
                                          <p:spTgt spid="5"/>
                                        </p:tgtEl>
                                        <p:attrNameLst>
                                          <p:attrName>ppt_x</p:attrName>
                                        </p:attrNameLst>
                                      </p:cBhvr>
                                      <p:tavLst>
                                        <p:tav tm="0">
                                          <p:val>
                                            <p:strVal val="ppt_x"/>
                                          </p:val>
                                        </p:tav>
                                        <p:tav tm="100000">
                                          <p:val>
                                            <p:strVal val="ppt_x"/>
                                          </p:val>
                                        </p:tav>
                                      </p:tavLst>
                                    </p:anim>
                                    <p:anim calcmode="lin" valueType="num">
                                      <p:cBhvr>
                                        <p:cTn id="38" dur="1000"/>
                                        <p:tgtEl>
                                          <p:spTgt spid="5"/>
                                        </p:tgtEl>
                                        <p:attrNameLst>
                                          <p:attrName>ppt_y</p:attrName>
                                        </p:attrNameLst>
                                      </p:cBhvr>
                                      <p:tavLst>
                                        <p:tav tm="0">
                                          <p:val>
                                            <p:strVal val="ppt_y"/>
                                          </p:val>
                                        </p:tav>
                                        <p:tav tm="100000">
                                          <p:val>
                                            <p:strVal val="ppt_y-.1"/>
                                          </p:val>
                                        </p:tav>
                                      </p:tavLst>
                                    </p:anim>
                                    <p:set>
                                      <p:cBhvr>
                                        <p:cTn id="39" dur="1" fill="hold">
                                          <p:stCondLst>
                                            <p:cond delay="999"/>
                                          </p:stCondLst>
                                        </p:cTn>
                                        <p:tgtEl>
                                          <p:spTgt spid="5"/>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p>
        </p:txBody>
      </p:sp>
      <p:sp>
        <p:nvSpPr>
          <p:cNvPr id="3" name="2 Rectángulo"/>
          <p:cNvSpPr/>
          <p:nvPr/>
        </p:nvSpPr>
        <p:spPr>
          <a:xfrm>
            <a:off x="269396" y="332655"/>
            <a:ext cx="521969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Tessalonicensses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4:14-17</a:t>
            </a:r>
          </a:p>
        </p:txBody>
      </p:sp>
      <p:sp>
        <p:nvSpPr>
          <p:cNvPr id="4" name="Rectangle 3"/>
          <p:cNvSpPr>
            <a:spLocks noChangeArrowheads="1"/>
          </p:cNvSpPr>
          <p:nvPr/>
        </p:nvSpPr>
        <p:spPr bwMode="auto">
          <a:xfrm>
            <a:off x="293356" y="3615005"/>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Ora,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ainda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vos declaramos, por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palavra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os vivos, os que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ficarmos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até à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vinda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 modo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algum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precederemos os que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dormem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nubes para recibir al Señor en el aire,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así estaremos siempre con el Señor."</a:t>
            </a:r>
          </a:p>
        </p:txBody>
      </p:sp>
    </p:spTree>
    <p:extLst>
      <p:ext uri="{BB962C8B-B14F-4D97-AF65-F5344CB8AC3E}">
        <p14:creationId xmlns:p14="http://schemas.microsoft.com/office/powerpoint/2010/main" val="971056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p>
        </p:txBody>
      </p:sp>
      <p:sp>
        <p:nvSpPr>
          <p:cNvPr id="3" name="2 Rectángulo"/>
          <p:cNvSpPr/>
          <p:nvPr/>
        </p:nvSpPr>
        <p:spPr>
          <a:xfrm>
            <a:off x="269396" y="332655"/>
            <a:ext cx="521969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Tessalonicensses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4:14-17</a:t>
            </a: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Señor: que nosotros que vivimos,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habremos quedado hasta la venida del Señor, no precederemos a los que durmieron.</a:t>
            </a:r>
          </a:p>
        </p:txBody>
      </p:sp>
      <p:sp>
        <p:nvSpPr>
          <p:cNvPr id="5" name="Rectangle 3"/>
          <p:cNvSpPr>
            <a:spLocks noChangeArrowheads="1"/>
          </p:cNvSpPr>
          <p:nvPr/>
        </p:nvSpPr>
        <p:spPr bwMode="auto">
          <a:xfrm>
            <a:off x="269396" y="3615005"/>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Porquanto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dada a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palavra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ordem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ouvida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 voz do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arcanjo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ressoada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trombeta</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 Deus,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descerá</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Cristo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ressuscitarão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a:p>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nubes para recibir al Señor en el aire,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así estaremos siempre con el Señor."</a:t>
            </a:r>
          </a:p>
        </p:txBody>
      </p:sp>
    </p:spTree>
    <p:extLst>
      <p:ext uri="{BB962C8B-B14F-4D97-AF65-F5344CB8AC3E}">
        <p14:creationId xmlns:p14="http://schemas.microsoft.com/office/powerpoint/2010/main" val="1065251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p>
        </p:txBody>
      </p:sp>
      <p:sp>
        <p:nvSpPr>
          <p:cNvPr id="3" name="2 Rectángulo"/>
          <p:cNvSpPr/>
          <p:nvPr/>
        </p:nvSpPr>
        <p:spPr>
          <a:xfrm>
            <a:off x="269396" y="332655"/>
            <a:ext cx="5219699"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Tessalonicensses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4:14-17</a:t>
            </a: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Señor: que nosotros que vivimos,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habremos quedado hasta la venida del Señor, no precederemos a los que durmieron.</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os vivos, os que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ficarmos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seremos arrebatados juntamente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eles, entre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nuvens</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para 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encontro</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nos ares, e,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estaremos para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sempre</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66027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16\tema 16 tu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75556" y="3429000"/>
            <a:ext cx="5864106" cy="193899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_tradnl" sz="60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Tem</a:t>
            </a:r>
            <a:r>
              <a:rPr lang="es-ES_tradnl"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sentido ter </a:t>
            </a:r>
          </a:p>
          <a:p>
            <a:pPr lvl="0"/>
            <a:r>
              <a:rPr lang="es-ES_tradnl"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medo da </a:t>
            </a:r>
            <a:r>
              <a:rPr lang="es-ES_tradnl" sz="6000" b="1" spc="50" dirty="0" err="1">
                <a:ln w="11430"/>
                <a:solidFill>
                  <a:srgbClr val="FF0000"/>
                </a:solidFill>
                <a:effectLst>
                  <a:outerShdw blurRad="76200" dist="50800" dir="5400000" algn="tl" rotWithShape="0">
                    <a:srgbClr val="000000">
                      <a:alpha val="65000"/>
                    </a:srgbClr>
                  </a:outerShdw>
                </a:effectLst>
                <a:latin typeface="Optane" pitchFamily="2" charset="0"/>
              </a:rPr>
              <a:t>morte</a:t>
            </a:r>
            <a:r>
              <a:rPr lang="es-ES_tradnl" sz="6000" b="1" spc="50" dirty="0">
                <a:ln w="11430"/>
                <a:solidFill>
                  <a:srgbClr val="FF0000"/>
                </a:solidFill>
                <a:effectLst>
                  <a:outerShdw blurRad="76200" dist="50800" dir="5400000" algn="tl" rotWithShape="0">
                    <a:srgbClr val="000000">
                      <a:alpha val="65000"/>
                    </a:srgbClr>
                  </a:outerShdw>
                </a:effectLst>
                <a:latin typeface="Optane" pitchFamily="2" charset="0"/>
              </a:rPr>
              <a:t>?</a:t>
            </a:r>
            <a:endParaRPr lang="es-ES" sz="6000" b="1" spc="50" dirty="0">
              <a:ln w="11430"/>
              <a:solidFill>
                <a:srgbClr val="FF0000"/>
              </a:solidFill>
              <a:effectLst>
                <a:outerShdw blurRad="76200" dist="50800" dir="5400000" algn="tl" rotWithShape="0">
                  <a:srgbClr val="000000">
                    <a:alpha val="65000"/>
                  </a:srgbClr>
                </a:outerShdw>
              </a:effectLst>
              <a:latin typeface="Optane" pitchFamily="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40" y="3408442"/>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Mis Docs\_Multimedia IMS\Curso Biblico PPS\Tema 16\tema 16 tu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790" y="3897052"/>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Estão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os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fiéis</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que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já</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morreram</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gozar de vida eterna? </a:t>
            </a:r>
          </a:p>
        </p:txBody>
      </p:sp>
    </p:spTree>
    <p:extLst>
      <p:ext uri="{BB962C8B-B14F-4D97-AF65-F5344CB8AC3E}">
        <p14:creationId xmlns:p14="http://schemas.microsoft.com/office/powerpoint/2010/main" val="323491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tu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56540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Hebreus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11:39-40</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07504" y="1276222"/>
            <a:ext cx="8928991" cy="560791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Ora,todos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obtiveram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bom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testemunho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fé</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obtiveram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contudo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concretização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promessa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provido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superior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nosso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respeito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eles,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fossem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aperfeiçoados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185790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6"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3573016"/>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979712" y="3428999"/>
            <a:ext cx="6768752" cy="22682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segue</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caminho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até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descansarás e,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levantarás para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receber</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ES"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262443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Daniel 12:13</a:t>
            </a:r>
          </a:p>
        </p:txBody>
      </p:sp>
    </p:spTree>
    <p:extLst>
      <p:ext uri="{BB962C8B-B14F-4D97-AF65-F5344CB8AC3E}">
        <p14:creationId xmlns:p14="http://schemas.microsoft.com/office/powerpoint/2010/main" val="1317918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43608" y="3032956"/>
            <a:ext cx="7329759" cy="2862322"/>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60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A MAIOR E MAIS ANTIGA MENTIRA QUE SEDUZIU  MILHÕES</a:t>
            </a:r>
          </a:p>
        </p:txBody>
      </p:sp>
    </p:spTree>
    <p:extLst>
      <p:ext uri="{BB962C8B-B14F-4D97-AF65-F5344CB8AC3E}">
        <p14:creationId xmlns:p14="http://schemas.microsoft.com/office/powerpoint/2010/main" val="1193795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6\tema 16 serpi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59532" y="332656"/>
            <a:ext cx="8352420"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Deus </a:t>
            </a:r>
            <a:r>
              <a:rPr lang="es-ES" sz="32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disse</a:t>
            </a:r>
            <a:r>
              <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a:t>
            </a:r>
            <a:r>
              <a:rPr lang="es-ES" sz="32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Adão</a:t>
            </a:r>
            <a:r>
              <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e Eva que se </a:t>
            </a:r>
            <a:r>
              <a:rPr lang="es-ES" sz="32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desobedecessem</a:t>
            </a:r>
            <a:r>
              <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32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morreriam</a:t>
            </a:r>
            <a:r>
              <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No </a:t>
            </a:r>
            <a:r>
              <a:rPr lang="es-ES" sz="32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entanto</a:t>
            </a:r>
            <a:r>
              <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lgn="ct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Qual</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foi</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grande mentira</a:t>
            </a:r>
          </a:p>
          <a:p>
            <a:pPr lvl="0" algn="ct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de Satanás?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18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serpi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139952" y="2708920"/>
            <a:ext cx="4572508"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serpente</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mulher</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certo</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morrereis</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269396" y="332655"/>
            <a:ext cx="237276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Génesis 3:4</a:t>
            </a:r>
          </a:p>
        </p:txBody>
      </p:sp>
    </p:spTree>
    <p:extLst>
      <p:ext uri="{BB962C8B-B14F-4D97-AF65-F5344CB8AC3E}">
        <p14:creationId xmlns:p14="http://schemas.microsoft.com/office/powerpoint/2010/main" val="654155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4833156"/>
            <a:ext cx="835242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Unicamente</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quem</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possui</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imortalidade</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978102"/>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15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B0F0">
                <a:lumMod val="41000"/>
                <a:lumOff val="59000"/>
              </a:srgbClr>
            </a:gs>
            <a:gs pos="51000">
              <a:schemeClr val="bg1"/>
            </a:gs>
            <a:gs pos="10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560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68402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Timóteo</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6:15-16</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935596" y="625042"/>
            <a:ext cx="7884876"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qual</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suas</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épocas determinadas,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ser revelada pelo bendito e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único Soberano, 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Rei</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dos reis 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senhores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único 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possui</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imortalidade</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habita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luz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inacessível</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jamais</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viu</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capaz de ver. A ele honra e poder eterno. </a:t>
            </a:r>
            <a:r>
              <a:rPr lang="es-ES" sz="3600" b="1" i="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Amém</a:t>
            </a:r>
            <a:r>
              <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781157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6000"/>
                                        <p:tgtEl>
                                          <p:spTgt spid="25602"/>
                                        </p:tgtEl>
                                      </p:cBhvr>
                                    </p:animEffect>
                                    <p:set>
                                      <p:cBhvr>
                                        <p:cTn id="19" dur="1" fill="hold">
                                          <p:stCondLst>
                                            <p:cond delay="5999"/>
                                          </p:stCondLst>
                                        </p:cTn>
                                        <p:tgtEl>
                                          <p:spTgt spid="256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79612" y="4005064"/>
            <a:ext cx="7329759" cy="1200329"/>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CONCLUSÃO</a:t>
            </a:r>
          </a:p>
        </p:txBody>
      </p:sp>
    </p:spTree>
    <p:extLst>
      <p:ext uri="{BB962C8B-B14F-4D97-AF65-F5344CB8AC3E}">
        <p14:creationId xmlns:p14="http://schemas.microsoft.com/office/powerpoint/2010/main" val="2249898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6\tema 16 n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81076" y="650302"/>
            <a:ext cx="835242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No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final,o</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que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fará</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Jesus</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com</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morte</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40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6\tema 16 entier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 y="4232"/>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339752" y="5550331"/>
            <a:ext cx="5303055"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_tradnl"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Voltarei</a:t>
            </a:r>
            <a:r>
              <a:rPr lang="es-ES_tradnl"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a:t>
            </a:r>
            <a:r>
              <a:rPr lang="es-ES_tradnl"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vê</a:t>
            </a:r>
            <a:r>
              <a:rPr lang="es-ES_tradnl"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-lo?</a:t>
            </a:r>
            <a:endPar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2249161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lumMod val="41000"/>
                <a:lumOff val="59000"/>
              </a:srgbClr>
            </a:gs>
            <a:gs pos="51000">
              <a:schemeClr val="bg1"/>
            </a:gs>
            <a:gs pos="100000">
              <a:schemeClr val="tx2">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7650" name="Picture 2" descr="J:\Mis Docs\_Multimedia IMS\Curso Biblico PPS\Tema 16\tema 16 n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7012" y="0"/>
            <a:ext cx="9151013" cy="31683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enxugará</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olhos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toda a lágrima, e a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morte</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existirá,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luto,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pranto</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dor</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as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primeiras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passaram</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3" name="2 Rectángulo"/>
          <p:cNvSpPr/>
          <p:nvPr/>
        </p:nvSpPr>
        <p:spPr>
          <a:xfrm>
            <a:off x="5076056" y="3136611"/>
            <a:ext cx="333296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Apocalipse</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21:4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5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Mis Docs\_Multimedia IMS\Curso Biblico PPS\Tema 16\tema 16 l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77534" y="5913276"/>
            <a:ext cx="8388932" cy="830997"/>
          </a:xfrm>
          <a:prstGeom prst="rect">
            <a:avLst/>
          </a:prstGeom>
        </p:spPr>
        <p:txBody>
          <a:bodyPr wrap="square">
            <a:spAutoFit/>
          </a:bodyPr>
          <a:lstStyle/>
          <a:p>
            <a:pPr algn="ctr"/>
            <a:r>
              <a:rPr lang="es-ES_tradnl"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A </a:t>
            </a:r>
            <a:r>
              <a:rPr lang="es-ES_tradnl" sz="4800" dirty="0" err="1">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nossa</a:t>
            </a:r>
            <a:r>
              <a:rPr lang="es-ES_tradnl"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 vida está por </a:t>
            </a:r>
            <a:r>
              <a:rPr lang="es-ES_tradnl" sz="4800" dirty="0" err="1">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um</a:t>
            </a:r>
            <a:r>
              <a:rPr lang="es-ES_tradnl"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 fio!</a:t>
            </a:r>
            <a:endParaRPr lang="es-ES"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endParaRPr>
          </a:p>
        </p:txBody>
      </p:sp>
    </p:spTree>
    <p:extLst>
      <p:ext uri="{BB962C8B-B14F-4D97-AF65-F5344CB8AC3E}">
        <p14:creationId xmlns:p14="http://schemas.microsoft.com/office/powerpoint/2010/main" val="3542329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32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87524" y="2708920"/>
            <a:ext cx="8100900" cy="3376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vencer</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Morte</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6\tema 16 c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44524" y="4044643"/>
            <a:ext cx="8028892" cy="221827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Morrendo</a:t>
            </a:r>
            <a:r>
              <a:rPr lang="es-ES"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40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porventura</a:t>
            </a:r>
            <a:r>
              <a:rPr lang="es-ES"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voltará</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viver</a:t>
            </a:r>
            <a:r>
              <a:rPr lang="es-ES" sz="40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269396" y="332655"/>
            <a:ext cx="1784463"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Jó</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14:14</a:t>
            </a:r>
            <a:endParaRPr lang="es-ES" sz="1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44177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7240" y="4181016"/>
            <a:ext cx="8791188" cy="2308324"/>
          </a:xfrm>
          <a:prstGeom prst="rect">
            <a:avLst/>
          </a:prstGeom>
        </p:spPr>
        <p:txBody>
          <a:bodyPr wrap="non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_tradnl"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O PROCESSO DA VIDA </a:t>
            </a:r>
          </a:p>
          <a:p>
            <a:pPr algn="ctr">
              <a:defRPr/>
            </a:pPr>
            <a:r>
              <a:rPr lang="es-ES_tradnl"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E DA MORTE</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3621221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6\tema 16 ori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3438736"/>
            <a:ext cx="8254903"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Para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conhecer</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o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processo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da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morte</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vejamos </a:t>
            </a:r>
            <a:r>
              <a:rPr lang="es-ES" sz="48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primeiro</a:t>
            </a:r>
            <a:r>
              <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como se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originou</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 vida</a:t>
            </a:r>
          </a:p>
        </p:txBody>
      </p:sp>
    </p:spTree>
    <p:extLst>
      <p:ext uri="{BB962C8B-B14F-4D97-AF65-F5344CB8AC3E}">
        <p14:creationId xmlns:p14="http://schemas.microsoft.com/office/powerpoint/2010/main" val="2169557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6\tema 16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78434" y="2024844"/>
            <a:ext cx="7183681"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formou</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pó</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soprou</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nas</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narinas o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fôlego</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vida, e o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passou</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ser alma </a:t>
            </a:r>
            <a:r>
              <a:rPr lang="es-ES" sz="3600" b="1" i="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vivente</a:t>
            </a:r>
            <a:r>
              <a:rPr lang="es-ES"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269396" y="332655"/>
            <a:ext cx="237276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Génesis 2:7</a:t>
            </a:r>
          </a:p>
        </p:txBody>
      </p:sp>
    </p:spTree>
    <p:extLst>
      <p:ext uri="{BB962C8B-B14F-4D97-AF65-F5344CB8AC3E}">
        <p14:creationId xmlns:p14="http://schemas.microsoft.com/office/powerpoint/2010/main" val="802724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10.0&quot;&gt;&lt;object type=&quot;1&quot; unique_id=&quot;10001&quot;&gt;&lt;object type=&quot;2&quot; unique_id=&quot;15484&quot;&gt;&lt;object type=&quot;3&quot; unique_id=&quot;15486&quot;&gt;&lt;property id=&quot;20148&quot; value=&quot;5&quot;/&gt;&lt;property id=&quot;20300&quot; value=&quot;Diapositiva 2&quot;/&gt;&lt;property id=&quot;20307&quot; value=&quot;316&quot;/&gt;&lt;/object&gt;&lt;object type=&quot;3&quot; unique_id=&quot;15487&quot;&gt;&lt;property id=&quot;20148&quot; value=&quot;5&quot;/&gt;&lt;property id=&quot;20300&quot; value=&quot;Diapositiva 3&quot;/&gt;&lt;property id=&quot;20307&quot; value=&quot;319&quot;/&gt;&lt;/object&gt;&lt;object type=&quot;3&quot; unique_id=&quot;15488&quot;&gt;&lt;property id=&quot;20148&quot; value=&quot;5&quot;/&gt;&lt;property id=&quot;20300&quot; value=&quot;Diapositiva 4&quot;/&gt;&lt;property id=&quot;20307&quot; value=&quot;515&quot;/&gt;&lt;/object&gt;&lt;object type=&quot;3&quot; unique_id=&quot;15489&quot;&gt;&lt;property id=&quot;20148&quot; value=&quot;5&quot;/&gt;&lt;property id=&quot;20300&quot; value=&quot;Diapositiva 5&quot;/&gt;&lt;property id=&quot;20307&quot; value=&quot;518&quot;/&gt;&lt;/object&gt;&lt;object type=&quot;3&quot; unique_id=&quot;15490&quot;&gt;&lt;property id=&quot;20148&quot; value=&quot;5&quot;/&gt;&lt;property id=&quot;20300&quot; value=&quot;Diapositiva 6&quot;/&gt;&lt;property id=&quot;20307&quot; value=&quot;519&quot;/&gt;&lt;/object&gt;&lt;object type=&quot;3&quot; unique_id=&quot;15491&quot;&gt;&lt;property id=&quot;20148&quot; value=&quot;5&quot;/&gt;&lt;property id=&quot;20300&quot; value=&quot;Diapositiva 7&quot;/&gt;&lt;property id=&quot;20307&quot; value=&quot;520&quot;/&gt;&lt;/object&gt;&lt;object type=&quot;3&quot; unique_id=&quot;15492&quot;&gt;&lt;property id=&quot;20148&quot; value=&quot;5&quot;/&gt;&lt;property id=&quot;20300&quot; value=&quot;Diapositiva 8&quot;/&gt;&lt;property id=&quot;20307&quot; value=&quot;521&quot;/&gt;&lt;/object&gt;&lt;object type=&quot;3&quot; unique_id=&quot;15493&quot;&gt;&lt;property id=&quot;20148&quot; value=&quot;5&quot;/&gt;&lt;property id=&quot;20300&quot; value=&quot;Diapositiva 9&quot;/&gt;&lt;property id=&quot;20307&quot; value=&quot;522&quot;/&gt;&lt;/object&gt;&lt;object type=&quot;3&quot; unique_id=&quot;15494&quot;&gt;&lt;property id=&quot;20148&quot; value=&quot;5&quot;/&gt;&lt;property id=&quot;20300&quot; value=&quot;Diapositiva 10&quot;/&gt;&lt;property id=&quot;20307&quot; value=&quot;525&quot;/&gt;&lt;/object&gt;&lt;object type=&quot;3&quot; unique_id=&quot;15495&quot;&gt;&lt;property id=&quot;20148&quot; value=&quot;5&quot;/&gt;&lt;property id=&quot;20300&quot; value=&quot;Diapositiva 11&quot;/&gt;&lt;property id=&quot;20307&quot; value=&quot;524&quot;/&gt;&lt;/object&gt;&lt;object type=&quot;3&quot; unique_id=&quot;15496&quot;&gt;&lt;property id=&quot;20148&quot; value=&quot;5&quot;/&gt;&lt;property id=&quot;20300&quot; value=&quot;Diapositiva 12&quot;/&gt;&lt;property id=&quot;20307&quot; value=&quot;526&quot;/&gt;&lt;/object&gt;&lt;object type=&quot;3&quot; unique_id=&quot;15497&quot;&gt;&lt;property id=&quot;20148&quot; value=&quot;5&quot;/&gt;&lt;property id=&quot;20300&quot; value=&quot;Diapositiva 13&quot;/&gt;&lt;property id=&quot;20307&quot; value=&quot;523&quot;/&gt;&lt;/object&gt;&lt;object type=&quot;3&quot; unique_id=&quot;15498&quot;&gt;&lt;property id=&quot;20148&quot; value=&quot;5&quot;/&gt;&lt;property id=&quot;20300&quot; value=&quot;Diapositiva 14&quot;/&gt;&lt;property id=&quot;20307&quot; value=&quot;527&quot;/&gt;&lt;/object&gt;&lt;object type=&quot;3&quot; unique_id=&quot;15499&quot;&gt;&lt;property id=&quot;20148&quot; value=&quot;5&quot;/&gt;&lt;property id=&quot;20300&quot; value=&quot;Diapositiva 15&quot;/&gt;&lt;property id=&quot;20307&quot; value=&quot;531&quot;/&gt;&lt;/object&gt;&lt;object type=&quot;3&quot; unique_id=&quot;15500&quot;&gt;&lt;property id=&quot;20148&quot; value=&quot;5&quot;/&gt;&lt;property id=&quot;20300&quot; value=&quot;Diapositiva 16&quot;/&gt;&lt;property id=&quot;20307&quot; value=&quot;532&quot;/&gt;&lt;/object&gt;&lt;object type=&quot;3&quot; unique_id=&quot;15501&quot;&gt;&lt;property id=&quot;20148&quot; value=&quot;5&quot;/&gt;&lt;property id=&quot;20300&quot; value=&quot;Diapositiva 17&quot;/&gt;&lt;property id=&quot;20307&quot; value=&quot;528&quot;/&gt;&lt;/object&gt;&lt;object type=&quot;3&quot; unique_id=&quot;15502&quot;&gt;&lt;property id=&quot;20148&quot; value=&quot;5&quot;/&gt;&lt;property id=&quot;20300&quot; value=&quot;Diapositiva 18&quot;/&gt;&lt;property id=&quot;20307&quot; value=&quot;533&quot;/&gt;&lt;/object&gt;&lt;object type=&quot;3&quot; unique_id=&quot;15503&quot;&gt;&lt;property id=&quot;20148&quot; value=&quot;5&quot;/&gt;&lt;property id=&quot;20300&quot; value=&quot;Diapositiva 19&quot;/&gt;&lt;property id=&quot;20307&quot; value=&quot;534&quot;/&gt;&lt;/object&gt;&lt;object type=&quot;3&quot; unique_id=&quot;15504&quot;&gt;&lt;property id=&quot;20148&quot; value=&quot;5&quot;/&gt;&lt;property id=&quot;20300&quot; value=&quot;Diapositiva 20&quot;/&gt;&lt;property id=&quot;20307&quot; value=&quot;535&quot;/&gt;&lt;/object&gt;&lt;object type=&quot;3&quot; unique_id=&quot;15505&quot;&gt;&lt;property id=&quot;20148&quot; value=&quot;5&quot;/&gt;&lt;property id=&quot;20300&quot; value=&quot;Diapositiva 21&quot;/&gt;&lt;property id=&quot;20307&quot; value=&quot;536&quot;/&gt;&lt;/object&gt;&lt;object type=&quot;3&quot; unique_id=&quot;15506&quot;&gt;&lt;property id=&quot;20148&quot; value=&quot;5&quot;/&gt;&lt;property id=&quot;20300&quot; value=&quot;Diapositiva 22&quot;/&gt;&lt;property id=&quot;20307&quot; value=&quot;537&quot;/&gt;&lt;/object&gt;&lt;object type=&quot;3&quot; unique_id=&quot;15507&quot;&gt;&lt;property id=&quot;20148&quot; value=&quot;5&quot;/&gt;&lt;property id=&quot;20300&quot; value=&quot;Diapositiva 23&quot;/&gt;&lt;property id=&quot;20307&quot; value=&quot;538&quot;/&gt;&lt;/object&gt;&lt;object type=&quot;3&quot; unique_id=&quot;15508&quot;&gt;&lt;property id=&quot;20148&quot; value=&quot;5&quot;/&gt;&lt;property id=&quot;20300&quot; value=&quot;Diapositiva 24&quot;/&gt;&lt;property id=&quot;20307&quot; value=&quot;539&quot;/&gt;&lt;/object&gt;&lt;object type=&quot;3&quot; unique_id=&quot;15509&quot;&gt;&lt;property id=&quot;20148&quot; value=&quot;5&quot;/&gt;&lt;property id=&quot;20300&quot; value=&quot;Diapositiva 25&quot;/&gt;&lt;property id=&quot;20307&quot; value=&quot;540&quot;/&gt;&lt;/object&gt;&lt;object type=&quot;3&quot; unique_id=&quot;15510&quot;&gt;&lt;property id=&quot;20148&quot; value=&quot;5&quot;/&gt;&lt;property id=&quot;20300&quot; value=&quot;Diapositiva 26&quot;/&gt;&lt;property id=&quot;20307&quot; value=&quot;541&quot;/&gt;&lt;/object&gt;&lt;object type=&quot;3&quot; unique_id=&quot;15511&quot;&gt;&lt;property id=&quot;20148&quot; value=&quot;5&quot;/&gt;&lt;property id=&quot;20300&quot; value=&quot;Diapositiva 27&quot;/&gt;&lt;property id=&quot;20307&quot; value=&quot;542&quot;/&gt;&lt;/object&gt;&lt;object type=&quot;3&quot; unique_id=&quot;15512&quot;&gt;&lt;property id=&quot;20148&quot; value=&quot;5&quot;/&gt;&lt;property id=&quot;20300&quot; value=&quot;Diapositiva 28&quot;/&gt;&lt;property id=&quot;20307&quot; value=&quot;545&quot;/&gt;&lt;/object&gt;&lt;object type=&quot;3&quot; unique_id=&quot;15513&quot;&gt;&lt;property id=&quot;20148&quot; value=&quot;5&quot;/&gt;&lt;property id=&quot;20300&quot; value=&quot;Diapositiva 29&quot;/&gt;&lt;property id=&quot;20307&quot; value=&quot;546&quot;/&gt;&lt;/object&gt;&lt;object type=&quot;3&quot; unique_id=&quot;15514&quot;&gt;&lt;property id=&quot;20148&quot; value=&quot;5&quot;/&gt;&lt;property id=&quot;20300&quot; value=&quot;Diapositiva 30&quot;/&gt;&lt;property id=&quot;20307&quot; value=&quot;549&quot;/&gt;&lt;/object&gt;&lt;object type=&quot;3&quot; unique_id=&quot;15515&quot;&gt;&lt;property id=&quot;20148&quot; value=&quot;5&quot;/&gt;&lt;property id=&quot;20300&quot; value=&quot;Diapositiva 31&quot;/&gt;&lt;property id=&quot;20307&quot; value=&quot;547&quot;/&gt;&lt;/object&gt;&lt;object type=&quot;3&quot; unique_id=&quot;15516&quot;&gt;&lt;property id=&quot;20148&quot; value=&quot;5&quot;/&gt;&lt;property id=&quot;20300&quot; value=&quot;Diapositiva 32&quot;/&gt;&lt;property id=&quot;20307&quot; value=&quot;548&quot;/&gt;&lt;/object&gt;&lt;object type=&quot;3&quot; unique_id=&quot;15517&quot;&gt;&lt;property id=&quot;20148&quot; value=&quot;5&quot;/&gt;&lt;property id=&quot;20300&quot; value=&quot;Diapositiva 33&quot;/&gt;&lt;property id=&quot;20307&quot; value=&quot;550&quot;/&gt;&lt;/object&gt;&lt;object type=&quot;3&quot; unique_id=&quot;15518&quot;&gt;&lt;property id=&quot;20148&quot; value=&quot;5&quot;/&gt;&lt;property id=&quot;20300&quot; value=&quot;Diapositiva 34&quot;/&gt;&lt;property id=&quot;20307&quot; value=&quot;551&quot;/&gt;&lt;/object&gt;&lt;object type=&quot;3&quot; unique_id=&quot;15519&quot;&gt;&lt;property id=&quot;20148&quot; value=&quot;5&quot;/&gt;&lt;property id=&quot;20300&quot; value=&quot;Diapositiva 35&quot;/&gt;&lt;property id=&quot;20307&quot; value=&quot;552&quot;/&gt;&lt;/object&gt;&lt;object type=&quot;3&quot; unique_id=&quot;15520&quot;&gt;&lt;property id=&quot;20148&quot; value=&quot;5&quot;/&gt;&lt;property id=&quot;20300&quot; value=&quot;Diapositiva 36&quot;/&gt;&lt;property id=&quot;20307&quot; value=&quot;553&quot;/&gt;&lt;/object&gt;&lt;object type=&quot;3&quot; unique_id=&quot;15521&quot;&gt;&lt;property id=&quot;20148&quot; value=&quot;5&quot;/&gt;&lt;property id=&quot;20300&quot; value=&quot;Diapositiva 40&quot;/&gt;&lt;property id=&quot;20307&quot; value=&quot;554&quot;/&gt;&lt;/object&gt;&lt;object type=&quot;3&quot; unique_id=&quot;15522&quot;&gt;&lt;property id=&quot;20148&quot; value=&quot;5&quot;/&gt;&lt;property id=&quot;20300&quot; value=&quot;Diapositiva 41&quot;/&gt;&lt;property id=&quot;20307&quot; value=&quot;555&quot;/&gt;&lt;/object&gt;&lt;object type=&quot;3&quot; unique_id=&quot;15523&quot;&gt;&lt;property id=&quot;20148&quot; value=&quot;5&quot;/&gt;&lt;property id=&quot;20300&quot; value=&quot;Diapositiva 42&quot;/&gt;&lt;property id=&quot;20307&quot; value=&quot;556&quot;/&gt;&lt;/object&gt;&lt;object type=&quot;3&quot; unique_id=&quot;15524&quot;&gt;&lt;property id=&quot;20148&quot; value=&quot;5&quot;/&gt;&lt;property id=&quot;20300&quot; value=&quot;Diapositiva 43&quot;/&gt;&lt;property id=&quot;20307&quot; value=&quot;557&quot;/&gt;&lt;/object&gt;&lt;object type=&quot;3&quot; unique_id=&quot;15525&quot;&gt;&lt;property id=&quot;20148&quot; value=&quot;5&quot;/&gt;&lt;property id=&quot;20300&quot; value=&quot;Diapositiva 44&quot;/&gt;&lt;property id=&quot;20307&quot; value=&quot;558&quot;/&gt;&lt;/object&gt;&lt;object type=&quot;3&quot; unique_id=&quot;15526&quot;&gt;&lt;property id=&quot;20148&quot; value=&quot;5&quot;/&gt;&lt;property id=&quot;20300&quot; value=&quot;Diapositiva 45&quot;/&gt;&lt;property id=&quot;20307&quot; value=&quot;559&quot;/&gt;&lt;/object&gt;&lt;object type=&quot;3&quot; unique_id=&quot;15527&quot;&gt;&lt;property id=&quot;20148&quot; value=&quot;5&quot;/&gt;&lt;property id=&quot;20300&quot; value=&quot;Diapositiva 46&quot;/&gt;&lt;property id=&quot;20307&quot; value=&quot;560&quot;/&gt;&lt;/object&gt;&lt;object type=&quot;3&quot; unique_id=&quot;15528&quot;&gt;&lt;property id=&quot;20148&quot; value=&quot;5&quot;/&gt;&lt;property id=&quot;20300&quot; value=&quot;Diapositiva 47&quot;/&gt;&lt;property id=&quot;20307&quot; value=&quot;561&quot;/&gt;&lt;/object&gt;&lt;object type=&quot;3&quot; unique_id=&quot;15529&quot;&gt;&lt;property id=&quot;20148&quot; value=&quot;5&quot;/&gt;&lt;property id=&quot;20300&quot; value=&quot;Diapositiva 48&quot;/&gt;&lt;property id=&quot;20307&quot; value=&quot;564&quot;/&gt;&lt;/object&gt;&lt;object type=&quot;3&quot; unique_id=&quot;15530&quot;&gt;&lt;property id=&quot;20148&quot; value=&quot;5&quot;/&gt;&lt;property id=&quot;20300&quot; value=&quot;Diapositiva 49&quot;/&gt;&lt;property id=&quot;20307&quot; value=&quot;562&quot;/&gt;&lt;/object&gt;&lt;object type=&quot;3&quot; unique_id=&quot;15531&quot;&gt;&lt;property id=&quot;20148&quot; value=&quot;5&quot;/&gt;&lt;property id=&quot;20300&quot; value=&quot;Diapositiva 50&quot;/&gt;&lt;property id=&quot;20307&quot; value=&quot;563&quot;/&gt;&lt;/object&gt;&lt;object type=&quot;3&quot; unique_id=&quot;15532&quot;&gt;&lt;property id=&quot;20148&quot; value=&quot;5&quot;/&gt;&lt;property id=&quot;20300&quot; value=&quot;Diapositiva 51&quot;/&gt;&lt;property id=&quot;20307&quot; value=&quot;543&quot;/&gt;&lt;/object&gt;&lt;object type=&quot;3&quot; unique_id=&quot;15533&quot;&gt;&lt;property id=&quot;20148&quot; value=&quot;5&quot;/&gt;&lt;property id=&quot;20300&quot; value=&quot;Diapositiva 52&quot;/&gt;&lt;property id=&quot;20307&quot; value=&quot;497&quot;/&gt;&lt;/object&gt;&lt;object type=&quot;3&quot; unique_id=&quot;15534&quot;&gt;&lt;property id=&quot;20148&quot; value=&quot;5&quot;/&gt;&lt;property id=&quot;20300&quot; value=&quot;Diapositiva 53&quot;/&gt;&lt;property id=&quot;20307&quot; value=&quot;318&quot;/&gt;&lt;/object&gt;&lt;object type=&quot;3&quot; unique_id=&quot;15535&quot;&gt;&lt;property id=&quot;20148&quot; value=&quot;5&quot;/&gt;&lt;property id=&quot;20300&quot; value=&quot;Diapositiva 54&quot;/&gt;&lt;property id=&quot;20307&quot; value=&quot;408&quot;/&gt;&lt;/object&gt;&lt;object type=&quot;3&quot; unique_id=&quot;16122&quot;&gt;&lt;property id=&quot;20148&quot; value=&quot;5&quot;/&gt;&lt;property id=&quot;20300&quot; value=&quot;Diapositiva 1&quot;/&gt;&lt;property id=&quot;20307&quot; value=&quot;565&quot;/&gt;&lt;/object&gt;&lt;object type=&quot;3&quot; unique_id=&quot;16123&quot;&gt;&lt;property id=&quot;20148&quot; value=&quot;5&quot;/&gt;&lt;property id=&quot;20300&quot; value=&quot;Diapositiva 37&quot;/&gt;&lt;property id=&quot;20307&quot; value=&quot;567&quot;/&gt;&lt;/object&gt;&lt;object type=&quot;3&quot; unique_id=&quot;16124&quot;&gt;&lt;property id=&quot;20148&quot; value=&quot;5&quot;/&gt;&lt;property id=&quot;20300&quot; value=&quot;Diapositiva 38&quot;/&gt;&lt;property id=&quot;20307&quot; value=&quot;568&quot;/&gt;&lt;/object&gt;&lt;object type=&quot;3&quot; unique_id=&quot;16125&quot;&gt;&lt;property id=&quot;20148&quot; value=&quot;5&quot;/&gt;&lt;property id=&quot;20300&quot; value=&quot;Diapositiva 39&quot;/&gt;&lt;property id=&quot;20307&quot; value=&quot;569&quot;/&gt;&lt;/object&gt;&lt;/object&gt;&lt;object type=&quot;8&quot; unique_id=&quot;15588&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20265</TotalTime>
  <Words>3822</Words>
  <Application>Microsoft Office PowerPoint</Application>
  <PresentationFormat>Presentación en pantalla (4:3)</PresentationFormat>
  <Paragraphs>275</Paragraphs>
  <Slides>52</Slides>
  <Notes>52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52</vt:i4>
      </vt:variant>
    </vt:vector>
  </HeadingPairs>
  <TitlesOfParts>
    <vt:vector size="62" baseType="lpstr">
      <vt:lpstr>Impact</vt:lpstr>
      <vt:lpstr>Trajan Pro</vt:lpstr>
      <vt:lpstr>Calibri</vt:lpstr>
      <vt:lpstr>Myriad Pro</vt:lpstr>
      <vt:lpstr>Swis721 Blk BT</vt:lpstr>
      <vt:lpstr>Optane</vt:lpstr>
      <vt:lpstr>Optima LT ExtraBlack</vt:lpstr>
      <vt:lpstr>Arial</vt:lpstr>
      <vt:lpstr>Swis721 BlkCn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691</cp:revision>
  <dcterms:created xsi:type="dcterms:W3CDTF">2013-10-02T01:22:09Z</dcterms:created>
  <dcterms:modified xsi:type="dcterms:W3CDTF">2022-01-20T13:54:54Z</dcterms:modified>
</cp:coreProperties>
</file>