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9"/>
  </p:notesMasterIdLst>
  <p:sldIdLst>
    <p:sldId id="574" r:id="rId2"/>
    <p:sldId id="316" r:id="rId3"/>
    <p:sldId id="319" r:id="rId4"/>
    <p:sldId id="515" r:id="rId5"/>
    <p:sldId id="518" r:id="rId6"/>
    <p:sldId id="519" r:id="rId7"/>
    <p:sldId id="520" r:id="rId8"/>
    <p:sldId id="521" r:id="rId9"/>
    <p:sldId id="522" r:id="rId10"/>
    <p:sldId id="525" r:id="rId11"/>
    <p:sldId id="524" r:id="rId12"/>
    <p:sldId id="526" r:id="rId13"/>
    <p:sldId id="523" r:id="rId14"/>
    <p:sldId id="527" r:id="rId15"/>
    <p:sldId id="531" r:id="rId16"/>
    <p:sldId id="532" r:id="rId17"/>
    <p:sldId id="528" r:id="rId18"/>
    <p:sldId id="533" r:id="rId19"/>
    <p:sldId id="534" r:id="rId20"/>
    <p:sldId id="535" r:id="rId21"/>
    <p:sldId id="536" r:id="rId22"/>
    <p:sldId id="537" r:id="rId23"/>
    <p:sldId id="538" r:id="rId24"/>
    <p:sldId id="539" r:id="rId25"/>
    <p:sldId id="540" r:id="rId26"/>
    <p:sldId id="541" r:id="rId27"/>
    <p:sldId id="542" r:id="rId28"/>
    <p:sldId id="545" r:id="rId29"/>
    <p:sldId id="546" r:id="rId30"/>
    <p:sldId id="549" r:id="rId31"/>
    <p:sldId id="547" r:id="rId32"/>
    <p:sldId id="548" r:id="rId33"/>
    <p:sldId id="550" r:id="rId34"/>
    <p:sldId id="551" r:id="rId35"/>
    <p:sldId id="552" r:id="rId36"/>
    <p:sldId id="553" r:id="rId37"/>
    <p:sldId id="567" r:id="rId38"/>
    <p:sldId id="568" r:id="rId39"/>
    <p:sldId id="569" r:id="rId40"/>
    <p:sldId id="554" r:id="rId41"/>
    <p:sldId id="555" r:id="rId42"/>
    <p:sldId id="556" r:id="rId43"/>
    <p:sldId id="557" r:id="rId44"/>
    <p:sldId id="558" r:id="rId45"/>
    <p:sldId id="559" r:id="rId46"/>
    <p:sldId id="560" r:id="rId47"/>
    <p:sldId id="561" r:id="rId48"/>
    <p:sldId id="570" r:id="rId49"/>
    <p:sldId id="571" r:id="rId50"/>
    <p:sldId id="572" r:id="rId51"/>
    <p:sldId id="564" r:id="rId52"/>
    <p:sldId id="562" r:id="rId53"/>
    <p:sldId id="563" r:id="rId54"/>
    <p:sldId id="543" r:id="rId55"/>
    <p:sldId id="497" r:id="rId56"/>
    <p:sldId id="318" r:id="rId57"/>
    <p:sldId id="573" r:id="rId58"/>
  </p:sldIdLst>
  <p:sldSz cx="9144000" cy="6858000" type="screen4x3"/>
  <p:notesSz cx="6858000" cy="9144000"/>
  <p:embeddedFontLst>
    <p:embeddedFont>
      <p:font typeface="Calibri" panose="020F0502020204030204" pitchFamily="34" charset="0"/>
      <p:regular r:id="rId60"/>
      <p:bold r:id="rId61"/>
      <p:italic r:id="rId62"/>
      <p:boldItalic r:id="rId63"/>
    </p:embeddedFont>
    <p:embeddedFont>
      <p:font typeface="Consolas" panose="020B0609020204030204" pitchFamily="49" charset="0"/>
      <p:regular r:id="rId64"/>
      <p:bold r:id="rId65"/>
      <p:italic r:id="rId66"/>
      <p:boldItalic r:id="rId67"/>
    </p:embeddedFont>
    <p:embeddedFont>
      <p:font typeface="Trajan Pro" panose="02020502050506020301" pitchFamily="18" charset="0"/>
      <p:regular r:id="rId68"/>
      <p:bold r:id="rId69"/>
    </p:embeddedFont>
    <p:embeddedFont>
      <p:font typeface="Impact" panose="020B0806030902050204" pitchFamily="34" charset="0"/>
      <p:regular r:id="rId70"/>
    </p:embeddedFont>
    <p:embeddedFont>
      <p:font typeface="Swis721 BlkCn BT" panose="020B0806030502040204" pitchFamily="34" charset="0"/>
      <p:regular r:id="rId71"/>
    </p:embeddedFont>
    <p:embeddedFont>
      <p:font typeface="Myriad Pro" panose="020B0503030403020204" pitchFamily="34" charset="0"/>
      <p:regular r:id="rId72"/>
      <p:bold r:id="rId73"/>
      <p:italic r:id="rId74"/>
      <p:boldItalic r:id="rId75"/>
    </p:embeddedFont>
    <p:embeddedFont>
      <p:font typeface="Swis721 LtEx BT" panose="020B0505020202020204" pitchFamily="34" charset="0"/>
      <p:regular r:id="rId76"/>
    </p:embeddedFont>
    <p:embeddedFont>
      <p:font typeface="Optane" panose="020B0604020202020204"/>
      <p:regular r:id="rId77"/>
      <p:bold r:id="rId78"/>
      <p:italic r:id="rId79"/>
      <p:boldItalic r:id="rId80"/>
    </p:embeddedFont>
    <p:embeddedFont>
      <p:font typeface="Verdana" panose="020B0604030504040204" pitchFamily="34" charset="0"/>
      <p:regular r:id="rId81"/>
      <p:bold r:id="rId82"/>
      <p:italic r:id="rId83"/>
      <p:boldItalic r:id="rId84"/>
    </p:embeddedFont>
    <p:embeddedFont>
      <p:font typeface="Optima LT ExtraBlack" panose="020B0400000000000000" pitchFamily="34" charset="0"/>
      <p:regular r:id="rId85"/>
      <p:italic r:id="rId86"/>
    </p:embeddedFont>
    <p:embeddedFont>
      <p:font typeface="Vijaya" panose="020B0604020202020204" charset="0"/>
      <p:regular r:id="rId87"/>
      <p:bold r:id="rId88"/>
    </p:embeddedFont>
  </p:embeddedFontLst>
  <p:custDataLst>
    <p:tags r:id="rId89"/>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00D7"/>
    <a:srgbClr val="BE0EC2"/>
    <a:srgbClr val="0033CC"/>
    <a:srgbClr val="005015"/>
    <a:srgbClr val="003300"/>
    <a:srgbClr val="00CC00"/>
    <a:srgbClr val="44281C"/>
    <a:srgbClr val="452B17"/>
    <a:srgbClr val="FF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11" autoAdjust="0"/>
    <p:restoredTop sz="70893" autoAdjust="0"/>
  </p:normalViewPr>
  <p:slideViewPr>
    <p:cSldViewPr>
      <p:cViewPr varScale="1">
        <p:scale>
          <a:sx n="52" d="100"/>
          <a:sy n="52" d="100"/>
        </p:scale>
        <p:origin x="2028"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938"/>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font" Target="fonts/font25.fntdata"/><Relationship Id="rId89" Type="http://schemas.openxmlformats.org/officeDocument/2006/relationships/tags" Target="tags/tag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font" Target="fonts/font26.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font" Target="fonts/font29.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font" Target="fonts/font12.fntdata"/><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7.fntdata"/><Relationship Id="rId87" Type="http://schemas.openxmlformats.org/officeDocument/2006/relationships/font" Target="fonts/font28.fntdata"/><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28/06/2019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Le corps humain est composé de ces deux éléments. Dieu a pris le premier élément de la terre. Le corps humain est composé de protéine, de graisse, de minéraux comme le phosphore, le fer, le magnésium, le calcium, etc., et un pourcentage élevé d’eau. La valeur de notre corps ne vaut pas plus que quelques dollars.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Sans le souffle de vie de Dieu nous n’avons vraiment aucune valeur ! L’union de ces deux éléments a fait qu’un être totalement nouveau fut créé : l’homme.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Si nous démontrons cela par une équation mathématique nous pouvons dire :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Matière (terre) + souffle de vie = âme vivante.</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Quand Dieu a créé l’homme, il devint une âme vivante (être humain). Dieu n’a pas mis une âme dans sa créature ; mais l’union de la matière et le souffle de vie l’a fait devenir une âme vivante ; ainsi l’homme est une âme. Quand nous disons que 3000 âmes furent baptisées, nous disons qu’elles étaient 3000 personnes, pas des esprits.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1826568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_tradnl" sz="1200" kern="1200" dirty="0" smtClean="0">
                <a:solidFill>
                  <a:schemeClr val="tx1"/>
                </a:solidFill>
                <a:effectLst/>
                <a:latin typeface="+mn-lt"/>
                <a:ea typeface="+mn-ea"/>
                <a:cs typeface="+mn-cs"/>
              </a:rPr>
              <a:t>c)</a:t>
            </a:r>
            <a:r>
              <a:rPr lang="es-ES_tradnl"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Il y a beaucoup de produits chimiques qui, quand ils sont mélangés, produisent quelque chose de totalement différents. Par exemple, en mélangeant deux atomes d’hydrogène et un d’oxygène, nous avons de l’eau : H2O.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243197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_tradnl" sz="1200" kern="1200" dirty="0" smtClean="0">
                <a:solidFill>
                  <a:schemeClr val="tx1"/>
                </a:solidFill>
                <a:effectLst/>
                <a:latin typeface="+mn-lt"/>
                <a:ea typeface="+mn-ea"/>
                <a:cs typeface="+mn-cs"/>
              </a:rPr>
              <a:t>d)</a:t>
            </a:r>
            <a:r>
              <a:rPr lang="es-ES_tradnl"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Une ampoule électrique reçoit du courant électrique et produit de la lumière. Quand l’énergie est coupée, la lumière s’éteint. L’ampoule ne peut pas donner de la lumière par elle-même, l’électricité non plus.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2644650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 2- </a:t>
            </a:r>
            <a:r>
              <a:rPr lang="fr-FR" sz="1200" b="1" kern="1200" dirty="0" smtClean="0">
                <a:solidFill>
                  <a:schemeClr val="tx1"/>
                </a:solidFill>
                <a:effectLst/>
                <a:latin typeface="+mn-lt"/>
                <a:ea typeface="+mn-ea"/>
                <a:cs typeface="+mn-cs"/>
              </a:rPr>
              <a:t>Puisque mourir est le contraire de vivre, que se passe-t-il quand quelqu’un meurt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569057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Ecclésiaste </a:t>
            </a:r>
            <a:r>
              <a:rPr lang="es-ES_tradnl" sz="1200" b="1" kern="1200" dirty="0" smtClean="0">
                <a:solidFill>
                  <a:schemeClr val="tx1"/>
                </a:solidFill>
                <a:effectLst/>
                <a:latin typeface="+mn-lt"/>
                <a:ea typeface="+mn-ea"/>
                <a:cs typeface="+mn-cs"/>
              </a:rPr>
              <a:t>12 : 7</a:t>
            </a:r>
          </a:p>
          <a:p>
            <a:r>
              <a:rPr lang="fr-FR" sz="1200" b="0" i="0" kern="1200" dirty="0" smtClean="0">
                <a:solidFill>
                  <a:schemeClr val="tx1"/>
                </a:solidFill>
                <a:effectLst/>
                <a:latin typeface="+mn-lt"/>
                <a:ea typeface="+mn-ea"/>
                <a:cs typeface="+mn-cs"/>
              </a:rPr>
              <a:t>« avant que la poussière retourne à la terre, comme elle y était, et que l'esprit retourne à Dieu qui l'a donné. »</a:t>
            </a:r>
          </a:p>
          <a:p>
            <a:endParaRPr lang="fr-FR" sz="1200" b="0" i="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Le corps retourne à la poussière et l’esprit retourne à Dieu.</a:t>
            </a:r>
            <a:endParaRPr lang="es-AR"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t>
            </a:r>
            <a:r>
              <a:rPr lang="fr-FR" sz="1200" b="1" kern="1200" dirty="0" smtClean="0">
                <a:solidFill>
                  <a:schemeClr val="tx1"/>
                </a:solidFill>
                <a:effectLst/>
                <a:latin typeface="+mn-lt"/>
                <a:ea typeface="+mn-ea"/>
                <a:cs typeface="+mn-cs"/>
              </a:rPr>
              <a:t>Psaume </a:t>
            </a:r>
            <a:r>
              <a:rPr lang="es-ES_tradnl" sz="1200" b="1" kern="1200" dirty="0" smtClean="0">
                <a:solidFill>
                  <a:schemeClr val="tx1"/>
                </a:solidFill>
                <a:effectLst/>
                <a:latin typeface="+mn-lt"/>
                <a:ea typeface="+mn-ea"/>
                <a:cs typeface="+mn-cs"/>
              </a:rPr>
              <a:t>104 : 29)</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2286994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Matière (corps) – souffle de vie = mort.</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Comme dans le cas de l’ampoule, la matière devient inactive quand Dieu retire le souffle de vie.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1826568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DANS LA MORT Y A-T-IL UN ÉTAT CONSCIENT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3832295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3- </a:t>
            </a:r>
            <a:r>
              <a:rPr lang="fr-FR" sz="1200" b="1" kern="1200" dirty="0" smtClean="0">
                <a:solidFill>
                  <a:schemeClr val="tx1"/>
                </a:solidFill>
                <a:effectLst/>
                <a:latin typeface="+mn-lt"/>
                <a:ea typeface="+mn-ea"/>
                <a:cs typeface="+mn-cs"/>
              </a:rPr>
              <a:t>Les morts savent-ils quelque chose ?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Ecclésiaste </a:t>
            </a:r>
            <a:r>
              <a:rPr lang="es-ES_tradnl" sz="1200" b="1" kern="1200" dirty="0" smtClean="0">
                <a:solidFill>
                  <a:schemeClr val="tx1"/>
                </a:solidFill>
                <a:effectLst/>
                <a:latin typeface="+mn-lt"/>
                <a:ea typeface="+mn-ea"/>
                <a:cs typeface="+mn-cs"/>
              </a:rPr>
              <a:t>9 : 5</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 Les vivants, en effet, savent qu'ils mourront; mais les morts ne savent rien, et il n'y a pour eux plus de salaire, puisque leur mémoire est oubliée.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4- </a:t>
            </a:r>
            <a:r>
              <a:rPr lang="fr-FR" sz="1200" b="1" kern="1200" dirty="0" smtClean="0">
                <a:solidFill>
                  <a:schemeClr val="tx1"/>
                </a:solidFill>
                <a:effectLst/>
                <a:latin typeface="+mn-lt"/>
                <a:ea typeface="+mn-ea"/>
                <a:cs typeface="+mn-cs"/>
              </a:rPr>
              <a:t>Qu’arrive-t-il aux sentiments de l’homme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smtClean="0">
                <a:solidFill>
                  <a:schemeClr val="tx1"/>
                </a:solidFill>
                <a:effectLst/>
                <a:latin typeface="+mn-lt"/>
                <a:ea typeface="+mn-ea"/>
                <a:cs typeface="+mn-cs"/>
              </a:rPr>
              <a:t>Un Moment De Prière</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Ecclésiaste </a:t>
            </a:r>
            <a:r>
              <a:rPr lang="es-ES_tradnl" sz="1200" b="1" kern="1200" dirty="0" smtClean="0">
                <a:solidFill>
                  <a:schemeClr val="tx1"/>
                </a:solidFill>
                <a:effectLst/>
                <a:latin typeface="+mn-lt"/>
                <a:ea typeface="+mn-ea"/>
                <a:cs typeface="+mn-cs"/>
              </a:rPr>
              <a:t>9 : 6, 10</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 Et leur amour, et leur haine, et leur envie, ont déjà péri; et ils n'auront plus jamais aucune part à tout ce qui se fait sous le soleil.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 Tout ce que ta main trouve à faire avec ta force, fais-le; car il n'y a ni </a:t>
            </a:r>
            <a:r>
              <a:rPr lang="fr-FR" sz="1200" b="0" i="0" kern="1200" dirty="0" err="1" smtClean="0">
                <a:solidFill>
                  <a:schemeClr val="tx1"/>
                </a:solidFill>
                <a:effectLst/>
                <a:latin typeface="+mn-lt"/>
                <a:ea typeface="+mn-ea"/>
                <a:cs typeface="+mn-cs"/>
              </a:rPr>
              <a:t>oeuvre</a:t>
            </a:r>
            <a:r>
              <a:rPr lang="fr-FR" sz="1200" b="0" i="0" kern="1200" dirty="0" smtClean="0">
                <a:solidFill>
                  <a:schemeClr val="tx1"/>
                </a:solidFill>
                <a:effectLst/>
                <a:latin typeface="+mn-lt"/>
                <a:ea typeface="+mn-ea"/>
                <a:cs typeface="+mn-cs"/>
              </a:rPr>
              <a:t>, ni pensée, ni science, ni sagesse, dans le séjour des morts, où tu vas.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5- </a:t>
            </a:r>
            <a:r>
              <a:rPr lang="fr-FR" sz="1200" b="1" kern="1200" dirty="0" smtClean="0">
                <a:solidFill>
                  <a:schemeClr val="tx1"/>
                </a:solidFill>
                <a:effectLst/>
                <a:latin typeface="+mn-lt"/>
                <a:ea typeface="+mn-ea"/>
                <a:cs typeface="+mn-cs"/>
              </a:rPr>
              <a:t>Les morts sont-ils dans un état conscient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Psaume </a:t>
            </a:r>
            <a:r>
              <a:rPr lang="es-ES_tradnl" sz="1200" b="1" kern="1200" dirty="0" smtClean="0">
                <a:solidFill>
                  <a:schemeClr val="tx1"/>
                </a:solidFill>
                <a:effectLst/>
                <a:latin typeface="+mn-lt"/>
                <a:ea typeface="+mn-ea"/>
                <a:cs typeface="+mn-cs"/>
              </a:rPr>
              <a:t>146 : 4</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 Leur souffle s'en va, ils rentrent dans la terre, Et ce même jour leurs desseins périssent.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6- </a:t>
            </a:r>
            <a:r>
              <a:rPr lang="fr-FR" sz="1200" b="1" kern="1200" dirty="0" smtClean="0">
                <a:solidFill>
                  <a:schemeClr val="tx1"/>
                </a:solidFill>
                <a:effectLst/>
                <a:latin typeface="+mn-lt"/>
                <a:ea typeface="+mn-ea"/>
                <a:cs typeface="+mn-cs"/>
              </a:rPr>
              <a:t>Les morts savent-ils quelque chose au sujet de leurs parents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Job 14 : 21</a:t>
            </a:r>
            <a:endParaRPr lang="fr-FR"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baseline="0" dirty="0" smtClean="0">
                <a:solidFill>
                  <a:schemeClr val="tx1"/>
                </a:solidFill>
                <a:effectLst/>
                <a:latin typeface="+mn-lt"/>
                <a:ea typeface="+mn-ea"/>
                <a:cs typeface="+mn-cs"/>
              </a:rPr>
              <a:t>« Q</a:t>
            </a:r>
            <a:r>
              <a:rPr lang="fr-FR" sz="1200" b="0" i="0" kern="1200" dirty="0" smtClean="0">
                <a:solidFill>
                  <a:schemeClr val="tx1"/>
                </a:solidFill>
                <a:effectLst/>
                <a:latin typeface="+mn-lt"/>
                <a:ea typeface="+mn-ea"/>
                <a:cs typeface="+mn-cs"/>
              </a:rPr>
              <a:t>ue ses fils soient honorés, il n'en sait rien ; Qu'ils soient dans l'abaissement, il l'ignore.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7- </a:t>
            </a:r>
            <a:r>
              <a:rPr lang="fr-FR" sz="1200" b="1" kern="1200" dirty="0" smtClean="0">
                <a:solidFill>
                  <a:schemeClr val="tx1"/>
                </a:solidFill>
                <a:effectLst/>
                <a:latin typeface="+mn-lt"/>
                <a:ea typeface="+mn-ea"/>
                <a:cs typeface="+mn-cs"/>
              </a:rPr>
              <a:t>Sont-ils au ciel adorant Dieu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Psaume </a:t>
            </a:r>
            <a:r>
              <a:rPr lang="es-ES_tradnl" sz="1200" b="1" kern="1200" dirty="0" smtClean="0">
                <a:solidFill>
                  <a:schemeClr val="tx1"/>
                </a:solidFill>
                <a:effectLst/>
                <a:latin typeface="+mn-lt"/>
                <a:ea typeface="+mn-ea"/>
                <a:cs typeface="+mn-cs"/>
              </a:rPr>
              <a:t>115 : 17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 Ce ne sont pas les morts qui célèbrent l'Éternel, Ce n'est aucun de ceux qui descendent dans le lieu du silence.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a:t>
            </a:r>
            <a:r>
              <a:rPr lang="fr-FR" sz="1200" b="1" kern="1200" dirty="0" smtClean="0">
                <a:solidFill>
                  <a:schemeClr val="tx1"/>
                </a:solidFill>
                <a:effectLst/>
                <a:latin typeface="+mn-lt"/>
                <a:ea typeface="+mn-ea"/>
                <a:cs typeface="+mn-cs"/>
              </a:rPr>
              <a:t>Esaïe </a:t>
            </a:r>
            <a:r>
              <a:rPr lang="es-ES_tradnl" sz="1200" b="1" kern="1200" dirty="0" smtClean="0">
                <a:solidFill>
                  <a:schemeClr val="tx1"/>
                </a:solidFill>
                <a:effectLst/>
                <a:latin typeface="+mn-lt"/>
                <a:ea typeface="+mn-ea"/>
                <a:cs typeface="+mn-cs"/>
              </a:rPr>
              <a:t> 38 : 18, 19)</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À QUOI LA MORT EST-ELLE COMPARÉE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3832295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8- </a:t>
            </a:r>
            <a:r>
              <a:rPr lang="fr-FR" sz="1200" b="1" kern="1200" dirty="0" smtClean="0">
                <a:solidFill>
                  <a:schemeClr val="tx1"/>
                </a:solidFill>
                <a:effectLst/>
                <a:latin typeface="+mn-lt"/>
                <a:ea typeface="+mn-ea"/>
                <a:cs typeface="+mn-cs"/>
              </a:rPr>
              <a:t>À quoi Jésus a-t-il comparé la mort ? </a:t>
            </a:r>
            <a:endParaRPr lang="es-ES" sz="12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ima LT ExtraBlack"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Jean 11 : 11 - 14</a:t>
            </a:r>
          </a:p>
          <a:p>
            <a:r>
              <a:rPr lang="fr-FR" sz="1200" b="0" i="0" kern="1200" dirty="0" smtClean="0">
                <a:solidFill>
                  <a:schemeClr val="tx1"/>
                </a:solidFill>
                <a:effectLst/>
                <a:latin typeface="+mn-lt"/>
                <a:ea typeface="+mn-ea"/>
                <a:cs typeface="+mn-cs"/>
              </a:rPr>
              <a:t>« Après ces paroles, il leur dit: Lazare, notre ami, dort; mais je vais le réveiller.</a:t>
            </a:r>
          </a:p>
          <a:p>
            <a:r>
              <a:rPr lang="fr-FR" sz="1200" b="0" i="0" kern="1200" dirty="0" smtClean="0">
                <a:solidFill>
                  <a:schemeClr val="tx1"/>
                </a:solidFill>
                <a:effectLst/>
                <a:latin typeface="+mn-lt"/>
                <a:ea typeface="+mn-ea"/>
                <a:cs typeface="+mn-cs"/>
              </a:rPr>
              <a:t>Les disciples lui dirent: Seigneur, s'il dort, il sera guéri.</a:t>
            </a:r>
          </a:p>
          <a:p>
            <a:r>
              <a:rPr lang="fr-FR" sz="1200" b="0" i="0" kern="1200" dirty="0" smtClean="0">
                <a:solidFill>
                  <a:schemeClr val="tx1"/>
                </a:solidFill>
                <a:effectLst/>
                <a:latin typeface="+mn-lt"/>
                <a:ea typeface="+mn-ea"/>
                <a:cs typeface="+mn-cs"/>
              </a:rPr>
              <a:t>Jésus avait parlé de sa mort, mais ils crurent qu'il parlait de l'assoupissement du sommeil.</a:t>
            </a:r>
          </a:p>
          <a:p>
            <a:r>
              <a:rPr lang="fr-FR" sz="1200" b="0" i="0" kern="1200" dirty="0" smtClean="0">
                <a:solidFill>
                  <a:schemeClr val="tx1"/>
                </a:solidFill>
                <a:effectLst/>
                <a:latin typeface="+mn-lt"/>
                <a:ea typeface="+mn-ea"/>
                <a:cs typeface="+mn-cs"/>
              </a:rPr>
              <a:t>Alors Jésus leur dit ouvertement: Lazare est mort.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dirty="0" err="1" smtClean="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50800" dist="38100" dir="2700000" algn="tl" rotWithShape="0">
                    <a:prstClr val="black">
                      <a:alpha val="40000"/>
                    </a:prstClr>
                  </a:outerShdw>
                </a:effectLst>
                <a:latin typeface="Optane" pitchFamily="2" charset="0"/>
              </a:rPr>
              <a:t>Chapitre</a:t>
            </a:r>
            <a:r>
              <a:rPr lang="es-ES_tradnl" sz="1200" b="1" dirty="0" smtClean="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50800" dist="38100" dir="2700000" algn="tl" rotWithShape="0">
                    <a:prstClr val="black">
                      <a:alpha val="40000"/>
                    </a:prstClr>
                  </a:outerShdw>
                </a:effectLst>
                <a:latin typeface="Optane" pitchFamily="2" charset="0"/>
              </a:rPr>
              <a:t> 16</a:t>
            </a:r>
          </a:p>
          <a:p>
            <a:r>
              <a:rPr lang="fr-FR" sz="1200" b="1" kern="1200" dirty="0" smtClean="0">
                <a:solidFill>
                  <a:schemeClr val="tx1"/>
                </a:solidFill>
                <a:effectLst/>
                <a:latin typeface="+mn-lt"/>
                <a:ea typeface="+mn-ea"/>
                <a:cs typeface="+mn-cs"/>
              </a:rPr>
              <a:t>Y A-T-IL LA VIE APRÈS LA MORT ?</a:t>
            </a:r>
            <a:endParaRPr lang="es-AR"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Job aussi a comparé la mort au sommeil. Les morts dorment ; ils sont inconscients jusqu’au jour de la résurrection. Job 14 : 10-12. </a:t>
            </a:r>
            <a:endParaRPr lang="es-AR"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Job 14 : 10 - 12</a:t>
            </a:r>
            <a:endParaRPr lang="es-ES" sz="120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 Mais l'homme meurt, et il perd sa force; L'homme expire, et où est-il?</a:t>
            </a:r>
          </a:p>
          <a:p>
            <a:r>
              <a:rPr lang="fr-FR" sz="1200" b="0" i="0" kern="1200" dirty="0" smtClean="0">
                <a:solidFill>
                  <a:schemeClr val="tx1"/>
                </a:solidFill>
                <a:effectLst/>
                <a:latin typeface="+mn-lt"/>
                <a:ea typeface="+mn-ea"/>
                <a:cs typeface="+mn-cs"/>
              </a:rPr>
              <a:t>Les eaux des lacs s'évanouissent, Les fleuves tarissent et se dessèchent;</a:t>
            </a:r>
          </a:p>
          <a:p>
            <a:r>
              <a:rPr lang="fr-FR" sz="1200" b="0" i="0" kern="1200" dirty="0" smtClean="0">
                <a:solidFill>
                  <a:schemeClr val="tx1"/>
                </a:solidFill>
                <a:effectLst/>
                <a:latin typeface="+mn-lt"/>
                <a:ea typeface="+mn-ea"/>
                <a:cs typeface="+mn-cs"/>
              </a:rPr>
              <a:t>Ainsi l'homme se couche et ne se relèvera plus, Il ne se réveillera pas tant que les cieux subsisteront, Il ne sortira pas de son sommeil.</a:t>
            </a:r>
            <a:r>
              <a:rPr lang="es-ES" sz="1200" b="0" i="0" kern="1200" dirty="0" smtClean="0">
                <a:solidFill>
                  <a:schemeClr val="tx1"/>
                </a:solidFill>
                <a:effectLst/>
                <a:latin typeface="+mn-lt"/>
                <a:ea typeface="+mn-ea"/>
                <a:cs typeface="+mn-cs"/>
              </a:rPr>
              <a:t>»</a:t>
            </a:r>
            <a:endParaRPr lang="fr-FR"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9-  </a:t>
            </a:r>
            <a:r>
              <a:rPr lang="fr-FR" sz="1200" b="1" kern="1200" dirty="0" smtClean="0">
                <a:solidFill>
                  <a:schemeClr val="tx1"/>
                </a:solidFill>
                <a:effectLst/>
                <a:latin typeface="+mn-lt"/>
                <a:ea typeface="+mn-ea"/>
                <a:cs typeface="+mn-cs"/>
              </a:rPr>
              <a:t>Quel autre exemple nous donnent les Écritures ? </a:t>
            </a:r>
            <a:endParaRPr lang="es-ES" sz="12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ima LT ExtraBlack"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Job 14 : 1, 2</a:t>
            </a:r>
          </a:p>
          <a:p>
            <a:r>
              <a:rPr lang="fr-FR" sz="1200" b="0" i="0" kern="1200" dirty="0" smtClean="0">
                <a:solidFill>
                  <a:schemeClr val="tx1"/>
                </a:solidFill>
                <a:effectLst/>
                <a:latin typeface="+mn-lt"/>
                <a:ea typeface="+mn-ea"/>
                <a:cs typeface="+mn-cs"/>
              </a:rPr>
              <a:t>« L'homme né de la femme! Sa vie est courte, sans cesse agitée.</a:t>
            </a:r>
            <a:r>
              <a:rPr lang="fr-FR" sz="1200" b="1" i="0" kern="1200" baseline="300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Il naît, il est coupé comme une fleur ; Il fuit et disparaît comme une ombre.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REVERRONS-NOUS CEUX QUI SONT MORTS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3832295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10- </a:t>
            </a:r>
            <a:r>
              <a:rPr lang="fr-FR" sz="1200" b="1" kern="1200" dirty="0" smtClean="0">
                <a:solidFill>
                  <a:schemeClr val="tx1"/>
                </a:solidFill>
                <a:effectLst/>
                <a:latin typeface="+mn-lt"/>
                <a:ea typeface="+mn-ea"/>
                <a:cs typeface="+mn-cs"/>
              </a:rPr>
              <a:t>Quelle est la glorieuse espérance d’une personne qui meurt croyant en Dieu ?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Ésaïe </a:t>
            </a:r>
            <a:r>
              <a:rPr lang="es-ES_tradnl" sz="1200" b="1" kern="1200" dirty="0" smtClean="0">
                <a:solidFill>
                  <a:schemeClr val="tx1"/>
                </a:solidFill>
                <a:effectLst/>
                <a:latin typeface="+mn-lt"/>
                <a:ea typeface="+mn-ea"/>
                <a:cs typeface="+mn-cs"/>
              </a:rPr>
              <a:t>26 : 19</a:t>
            </a:r>
          </a:p>
          <a:p>
            <a:r>
              <a:rPr lang="fr-FR" sz="1200" b="0" i="0" kern="1200" dirty="0" smtClean="0">
                <a:solidFill>
                  <a:schemeClr val="tx1"/>
                </a:solidFill>
                <a:effectLst/>
                <a:latin typeface="+mn-lt"/>
                <a:ea typeface="+mn-ea"/>
                <a:cs typeface="+mn-cs"/>
              </a:rPr>
              <a:t>« Que tes morts revivent! Que mes cadavres se relèvent! -Réveillez-vous et tressaillez de joie, habitants de la poussière ! Car ta rosée est une rosée vivifiante, Et la terre redonnera le jour aux ombres.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a:t>
            </a:r>
            <a:r>
              <a:rPr lang="fr-FR" sz="1200" b="1" kern="1200" dirty="0" smtClean="0">
                <a:solidFill>
                  <a:schemeClr val="tx1"/>
                </a:solidFill>
                <a:effectLst/>
                <a:latin typeface="+mn-lt"/>
                <a:ea typeface="+mn-ea"/>
                <a:cs typeface="+mn-cs"/>
              </a:rPr>
              <a:t>Thessaloniciens </a:t>
            </a:r>
            <a:r>
              <a:rPr lang="es-ES_tradnl" sz="1200" b="1" kern="1200" dirty="0" smtClean="0">
                <a:solidFill>
                  <a:schemeClr val="tx1"/>
                </a:solidFill>
                <a:effectLst/>
                <a:latin typeface="+mn-lt"/>
                <a:ea typeface="+mn-ea"/>
                <a:cs typeface="+mn-cs"/>
              </a:rPr>
              <a:t>4 : 14 - 17</a:t>
            </a:r>
          </a:p>
          <a:p>
            <a:r>
              <a:rPr lang="fr-FR" sz="1200" b="0" i="0" kern="1200" dirty="0" smtClean="0">
                <a:solidFill>
                  <a:schemeClr val="tx1"/>
                </a:solidFill>
                <a:effectLst/>
                <a:latin typeface="+mn-lt"/>
                <a:ea typeface="+mn-ea"/>
                <a:cs typeface="+mn-cs"/>
              </a:rPr>
              <a:t>« Car, si nous croyons que Jésus est mort et qu'il est ressuscité, croyons aussi que Dieu ramènera par Jésus et avec lui ceux qui sont morts.</a:t>
            </a:r>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a:t>
            </a:r>
            <a:r>
              <a:rPr lang="es-ES_tradnl" sz="1200" b="1" spc="50" dirty="0" err="1"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Thessaloniciens</a:t>
            </a:r>
            <a:r>
              <a:rPr lang="es-ES_tradnl" sz="1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1200" b="1" kern="1200" dirty="0" smtClean="0">
                <a:solidFill>
                  <a:schemeClr val="tx1"/>
                </a:solidFill>
                <a:effectLst/>
                <a:latin typeface="+mn-lt"/>
                <a:ea typeface="+mn-ea"/>
                <a:cs typeface="+mn-cs"/>
              </a:rPr>
              <a:t>4 : 14 - 17</a:t>
            </a:r>
          </a:p>
          <a:p>
            <a:endParaRPr lang="es-ES_tradnl" sz="1200" b="1"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Voici, en effet, ce que nous vous déclarons d'après la parole du Seigneur: nous les vivants, restés pour l'avènement du Seigneur, nous ne devancerons pas ceux qui sont morts.</a:t>
            </a:r>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a:t>
            </a:r>
            <a:r>
              <a:rPr lang="es-ES_tradnl" sz="1200" b="1" spc="50" dirty="0" err="1"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Thessaloniciens</a:t>
            </a:r>
            <a:r>
              <a:rPr lang="es-ES_tradnl" sz="1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1200" b="1" kern="1200" dirty="0" smtClean="0">
                <a:solidFill>
                  <a:schemeClr val="tx1"/>
                </a:solidFill>
                <a:effectLst/>
                <a:latin typeface="+mn-lt"/>
                <a:ea typeface="+mn-ea"/>
                <a:cs typeface="+mn-cs"/>
              </a:rPr>
              <a:t>4 : 14 - 17</a:t>
            </a:r>
          </a:p>
          <a:p>
            <a:endParaRPr lang="es-ES"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Car le Seigneur lui-même, à un signal donné, à la voix d'un archange, et au son de la trompette de Dieu, descendra du ciel, et les morts en Christ ressusciteront premièrement.</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a:t>
            </a:r>
            <a:r>
              <a:rPr lang="es-ES_tradnl" sz="1200" b="1" spc="50" dirty="0" err="1"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Thessaloniciens</a:t>
            </a:r>
            <a:r>
              <a:rPr lang="es-ES_tradnl" sz="1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1200" b="1" kern="1200" dirty="0" smtClean="0">
                <a:solidFill>
                  <a:schemeClr val="tx1"/>
                </a:solidFill>
                <a:effectLst/>
                <a:latin typeface="+mn-lt"/>
                <a:ea typeface="+mn-ea"/>
                <a:cs typeface="+mn-cs"/>
              </a:rPr>
              <a:t>4 : 14 - 17</a:t>
            </a:r>
          </a:p>
          <a:p>
            <a:endParaRPr lang="es-ES"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Ensuite, nous les vivants, qui seront restés, nous serons tous ensemble enlevés avec eux sur des nuées, à la rencontre du Seigneur dans les airs, et ainsi nous serons toujours avec le Seigneur. »</a:t>
            </a:r>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Souvent nous nous demandons ce qui arrive après la mort. Il y a certaines personnes qui racontent leur expérience après être « mortes » dans un accident et avoir été ramenées à la vie par les efforts d’un médecin. Nous entendons souvent que des gens décédés font des révélations ou même apparaissent et parlent aux vivants.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Est-ce raisonnable d’avoir peur de la mort ?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3178385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11- </a:t>
            </a:r>
            <a:r>
              <a:rPr lang="fr-FR" sz="1200" b="1" kern="1200" dirty="0" smtClean="0">
                <a:solidFill>
                  <a:schemeClr val="tx1"/>
                </a:solidFill>
                <a:effectLst/>
                <a:latin typeface="+mn-lt"/>
                <a:ea typeface="+mn-ea"/>
                <a:cs typeface="+mn-cs"/>
              </a:rPr>
              <a:t>Ceux qui sont morts dans la foi, jouissent-ils déjà de la vie éternelle ?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Hébreux </a:t>
            </a:r>
            <a:r>
              <a:rPr lang="es-ES_tradnl" sz="1200" b="1" kern="1200" dirty="0" smtClean="0">
                <a:solidFill>
                  <a:schemeClr val="tx1"/>
                </a:solidFill>
                <a:effectLst/>
                <a:latin typeface="+mn-lt"/>
                <a:ea typeface="+mn-ea"/>
                <a:cs typeface="+mn-cs"/>
              </a:rPr>
              <a:t>11 : 39-40</a:t>
            </a:r>
          </a:p>
          <a:p>
            <a:r>
              <a:rPr lang="fr-FR" sz="1200" b="0" i="0" kern="1200" dirty="0" smtClean="0">
                <a:solidFill>
                  <a:schemeClr val="tx1"/>
                </a:solidFill>
                <a:effectLst/>
                <a:latin typeface="+mn-lt"/>
                <a:ea typeface="+mn-ea"/>
                <a:cs typeface="+mn-cs"/>
              </a:rPr>
              <a:t>« Tous ceux-là, à la foi desquels il a été rendu témoignage, n'ont pas obtenu ce qui leur était promis,</a:t>
            </a:r>
            <a:r>
              <a:rPr lang="fr-FR" sz="1200" b="0" i="0" kern="1200" baseline="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Dieu ayant en vue quelque chose de meilleur pour nous, afin qu'ils ne parvinssent pas sans nous à la perfection.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12 : 13</a:t>
            </a:r>
          </a:p>
          <a:p>
            <a:r>
              <a:rPr lang="fr-FR" sz="1200" b="0" i="0" kern="1200" dirty="0" smtClean="0">
                <a:solidFill>
                  <a:schemeClr val="tx1"/>
                </a:solidFill>
                <a:effectLst/>
                <a:latin typeface="+mn-lt"/>
                <a:ea typeface="+mn-ea"/>
                <a:cs typeface="+mn-cs"/>
              </a:rPr>
              <a:t>« Et toi, marche vers ta fin; tu te reposeras, et tu seras debout pour ton héritage à la fin des jours. »</a:t>
            </a:r>
          </a:p>
          <a:p>
            <a:endParaRPr lang="fr-FR" sz="1200" b="0" i="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Il y a une contradiction parmi ceux qui enseignent le châtiment ou la récompense immédiate et en même temps croient en une résurrection et au jugement. Si une personne reçoit sa récompense quand elle meurt, pourquoi Jésus devrait-il revenir pour juger les morts et les vivants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LE PLUS GRAND ET LE PLUS ANCIEN MENSONGE QUI A TROMPÉ DES MILLIONS DE GENS.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3832295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12- </a:t>
            </a:r>
            <a:r>
              <a:rPr lang="fr-FR" sz="1200" b="1" kern="1200" dirty="0" smtClean="0">
                <a:solidFill>
                  <a:schemeClr val="tx1"/>
                </a:solidFill>
                <a:effectLst/>
                <a:latin typeface="+mn-lt"/>
                <a:ea typeface="+mn-ea"/>
                <a:cs typeface="+mn-cs"/>
              </a:rPr>
              <a:t>Dieu avait dit à Adam et Ève que s’ils n’obéissaient pas ils mourraient, (Genèse 2 : 16, 17), mais quel a été le plus grand mensonge de Satan ?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Genèse </a:t>
            </a:r>
            <a:r>
              <a:rPr lang="es-ES_tradnl" sz="1200" b="1" kern="1200" dirty="0" smtClean="0">
                <a:solidFill>
                  <a:schemeClr val="tx1"/>
                </a:solidFill>
                <a:effectLst/>
                <a:latin typeface="+mn-lt"/>
                <a:ea typeface="+mn-ea"/>
                <a:cs typeface="+mn-cs"/>
              </a:rPr>
              <a:t>3 : 4</a:t>
            </a:r>
          </a:p>
          <a:p>
            <a:r>
              <a:rPr lang="fr-FR" sz="1200" b="0" i="0" kern="1200" dirty="0" smtClean="0">
                <a:solidFill>
                  <a:schemeClr val="tx1"/>
                </a:solidFill>
                <a:effectLst/>
                <a:latin typeface="+mn-lt"/>
                <a:ea typeface="+mn-ea"/>
                <a:cs typeface="+mn-cs"/>
              </a:rPr>
              <a:t>« Alors le serpent dit à la femme : Vous ne mourrez point. »</a:t>
            </a:r>
          </a:p>
          <a:p>
            <a:endParaRPr lang="fr-FR" sz="1200" b="0" i="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Pendant 6000 ans, ce mensonge de Satan a été accepté par la plupart des cultures. Le culte des morts existait parmi les Égyptiens, qui plaçaient des meubles, de la nourriture et des trésors de valeur dans les tombeaux des Pharaons. Il y a aujourd’hui beaucoup de gens qui croient que les morts jouissent de la vie éternelle ou souffrent du châtiment au purgatoire ou en enfer.</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13- </a:t>
            </a:r>
            <a:r>
              <a:rPr lang="fr-FR" sz="1200" b="1" kern="1200" dirty="0" smtClean="0">
                <a:solidFill>
                  <a:schemeClr val="tx1"/>
                </a:solidFill>
                <a:effectLst/>
                <a:latin typeface="+mn-lt"/>
                <a:ea typeface="+mn-ea"/>
                <a:cs typeface="+mn-cs"/>
              </a:rPr>
              <a:t>Qui est le seul être immortel ?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ima LT ExtraBlack" pitchFamily="34" charset="0"/>
              </a:rPr>
              <a:t>1 </a:t>
            </a:r>
            <a:r>
              <a:rPr lang="fr-FR" sz="1200" b="1" kern="1200" dirty="0" smtClean="0">
                <a:solidFill>
                  <a:schemeClr val="tx1"/>
                </a:solidFill>
                <a:effectLst/>
                <a:latin typeface="+mn-lt"/>
                <a:ea typeface="+mn-ea"/>
                <a:cs typeface="+mn-cs"/>
              </a:rPr>
              <a:t>Timothée </a:t>
            </a:r>
            <a:r>
              <a:rPr lang="es-ES_tradnl" sz="1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ima LT ExtraBlack" pitchFamily="34" charset="0"/>
              </a:rPr>
              <a:t>6 : 15 - 16</a:t>
            </a:r>
          </a:p>
          <a:p>
            <a:r>
              <a:rPr lang="fr-FR" sz="1200" b="0" i="0" kern="1200" dirty="0" smtClean="0">
                <a:solidFill>
                  <a:schemeClr val="tx1"/>
                </a:solidFill>
                <a:effectLst/>
                <a:latin typeface="+mn-lt"/>
                <a:ea typeface="+mn-ea"/>
                <a:cs typeface="+mn-cs"/>
              </a:rPr>
              <a:t>« que manifestera en son temps le bienheureux et seul souverain, le roi des rois, et le Seigneur des seigneurs,</a:t>
            </a:r>
            <a:r>
              <a:rPr lang="fr-FR" sz="1200" b="0" i="0" kern="1200" baseline="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qui seul possède l'immortalité, qui habite une lumière inaccessible, que nul homme n'a vu ni ne peut voir, à qui appartiennent l'honneur et la puissance éternelle. Amen ! »</a:t>
            </a:r>
          </a:p>
          <a:p>
            <a:endParaRPr lang="es-ES" sz="1200" b="0" i="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Jésus veut donner l’immortalité à ses enfants à son avènement en transformant leurs corps mortels en corps immortels. 1 Corinthiens 15 : 51-55.</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indent="-228600">
              <a:buAutoNum type="arabicPeriod" startAt="14"/>
            </a:pPr>
            <a:r>
              <a:rPr lang="es-AR" b="1" dirty="0" smtClean="0"/>
              <a:t> </a:t>
            </a:r>
            <a:r>
              <a:rPr lang="fr-FR" sz="1200" b="1" kern="1200" dirty="0" smtClean="0">
                <a:solidFill>
                  <a:schemeClr val="tx1"/>
                </a:solidFill>
                <a:effectLst/>
                <a:latin typeface="+mn-lt"/>
                <a:ea typeface="+mn-ea"/>
                <a:cs typeface="+mn-cs"/>
              </a:rPr>
              <a:t>Avons-nous déjà l’immortalité, ou la cherchons-nous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21044073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err="1" smtClean="0"/>
              <a:t>Romains</a:t>
            </a:r>
            <a:r>
              <a:rPr lang="es-AR" dirty="0" smtClean="0"/>
              <a:t> 2 : 7</a:t>
            </a:r>
          </a:p>
          <a:p>
            <a:endParaRPr lang="es-ES" dirty="0" smtClean="0"/>
          </a:p>
          <a:p>
            <a:r>
              <a:rPr lang="fr-FR" sz="1200" b="0" i="0" kern="1200" dirty="0" smtClean="0">
                <a:solidFill>
                  <a:schemeClr val="tx1"/>
                </a:solidFill>
                <a:effectLst/>
                <a:latin typeface="+mn-lt"/>
                <a:ea typeface="+mn-ea"/>
                <a:cs typeface="+mn-cs"/>
              </a:rPr>
              <a:t>« réservant la vie éternelle à ceux qui, par la persévérance à bien faire, cherchent l'honneur, la gloire et l'immortalité.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1822221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Nous rencontrons souvent la mort – quand nous allons à l’enterrement d’un ami ou d’un parent ou quand nous voyons un corbillard suivi par une procession de gens vêtus de noir.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Nous pensons : Y a-t-il la vie après la mort ?</a:t>
            </a:r>
          </a:p>
          <a:p>
            <a:r>
              <a:rPr lang="fr-FR" sz="1200" kern="1200" dirty="0" smtClean="0">
                <a:solidFill>
                  <a:schemeClr val="tx1"/>
                </a:solidFill>
                <a:effectLst/>
                <a:latin typeface="+mn-lt"/>
                <a:ea typeface="+mn-ea"/>
                <a:cs typeface="+mn-cs"/>
              </a:rPr>
              <a:t>Quand nous plaçons une gerbe de fleurs sur une tombe, nous nous demandons : Une personne morte, est-elle consciente ? </a:t>
            </a:r>
          </a:p>
          <a:p>
            <a:endParaRPr lang="fr-FR" sz="120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Une femme, </a:t>
            </a:r>
            <a:r>
              <a:rPr lang="es-ES" sz="1200" b="1" kern="1200" dirty="0" err="1" smtClean="0">
                <a:solidFill>
                  <a:schemeClr val="tx1"/>
                </a:solidFill>
                <a:effectLst/>
                <a:latin typeface="+mn-lt"/>
                <a:ea typeface="+mn-ea"/>
                <a:cs typeface="+mn-cs"/>
              </a:rPr>
              <a:t>brisée</a:t>
            </a:r>
            <a:r>
              <a:rPr lang="es-ES" sz="1200" b="1" kern="1200" dirty="0" smtClean="0">
                <a:solidFill>
                  <a:schemeClr val="tx1"/>
                </a:solidFill>
                <a:effectLst/>
                <a:latin typeface="+mn-lt"/>
                <a:ea typeface="+mn-ea"/>
                <a:cs typeface="+mn-cs"/>
              </a:rPr>
              <a:t> par la </a:t>
            </a:r>
            <a:r>
              <a:rPr lang="es-ES" sz="1200" b="1" kern="1200" dirty="0" err="1" smtClean="0">
                <a:solidFill>
                  <a:schemeClr val="tx1"/>
                </a:solidFill>
                <a:effectLst/>
                <a:latin typeface="+mn-lt"/>
                <a:ea typeface="+mn-ea"/>
                <a:cs typeface="+mn-cs"/>
              </a:rPr>
              <a:t>douleur</a:t>
            </a:r>
            <a:r>
              <a:rPr lang="es-ES" sz="1200" b="1" kern="1200" dirty="0" smtClean="0">
                <a:solidFill>
                  <a:schemeClr val="tx1"/>
                </a:solidFill>
                <a:effectLst/>
                <a:latin typeface="+mn-lt"/>
                <a:ea typeface="+mn-ea"/>
                <a:cs typeface="+mn-cs"/>
              </a:rPr>
              <a:t> et </a:t>
            </a:r>
            <a:r>
              <a:rPr lang="es-ES" sz="1200" b="1" kern="1200" dirty="0" err="1" smtClean="0">
                <a:solidFill>
                  <a:schemeClr val="tx1"/>
                </a:solidFill>
                <a:effectLst/>
                <a:latin typeface="+mn-lt"/>
                <a:ea typeface="+mn-ea"/>
                <a:cs typeface="+mn-cs"/>
              </a:rPr>
              <a:t>inondée</a:t>
            </a:r>
            <a:r>
              <a:rPr lang="es-ES" sz="1200" b="1" kern="1200" dirty="0" smtClean="0">
                <a:solidFill>
                  <a:schemeClr val="tx1"/>
                </a:solidFill>
                <a:effectLst/>
                <a:latin typeface="+mn-lt"/>
                <a:ea typeface="+mn-ea"/>
                <a:cs typeface="+mn-cs"/>
              </a:rPr>
              <a:t> de </a:t>
            </a:r>
            <a:r>
              <a:rPr lang="es-ES" sz="1200" b="1" kern="1200" dirty="0" err="1" smtClean="0">
                <a:solidFill>
                  <a:schemeClr val="tx1"/>
                </a:solidFill>
                <a:effectLst/>
                <a:latin typeface="+mn-lt"/>
                <a:ea typeface="+mn-ea"/>
                <a:cs typeface="+mn-cs"/>
              </a:rPr>
              <a:t>larmes</a:t>
            </a:r>
            <a:r>
              <a:rPr lang="es-ES" sz="1200" b="1" kern="1200" dirty="0" smtClean="0">
                <a:solidFill>
                  <a:schemeClr val="tx1"/>
                </a:solidFill>
                <a:effectLst/>
                <a:latin typeface="+mn-lt"/>
                <a:ea typeface="+mn-ea"/>
                <a:cs typeface="+mn-cs"/>
              </a:rPr>
              <a:t>, des </a:t>
            </a:r>
            <a:r>
              <a:rPr lang="es-ES" sz="1200" b="1" kern="1200" dirty="0" err="1" smtClean="0">
                <a:solidFill>
                  <a:schemeClr val="tx1"/>
                </a:solidFill>
                <a:effectLst/>
                <a:latin typeface="+mn-lt"/>
                <a:ea typeface="+mn-ea"/>
                <a:cs typeface="+mn-cs"/>
              </a:rPr>
              <a:t>merveilles</a:t>
            </a:r>
            <a:r>
              <a:rPr lang="es-ES" sz="1200" b="1" kern="1200" dirty="0" smtClean="0">
                <a:solidFill>
                  <a:schemeClr val="tx1"/>
                </a:solidFill>
                <a:effectLst/>
                <a:latin typeface="+mn-lt"/>
                <a:ea typeface="+mn-ea"/>
                <a:cs typeface="+mn-cs"/>
              </a:rPr>
              <a:t>, le </a:t>
            </a:r>
            <a:r>
              <a:rPr lang="es-ES" sz="1200" b="1" kern="1200" dirty="0" err="1" smtClean="0">
                <a:solidFill>
                  <a:schemeClr val="tx1"/>
                </a:solidFill>
                <a:effectLst/>
                <a:latin typeface="+mn-lt"/>
                <a:ea typeface="+mn-ea"/>
                <a:cs typeface="+mn-cs"/>
              </a:rPr>
              <a:t>verrai</a:t>
            </a:r>
            <a:r>
              <a:rPr lang="es-ES" sz="1200" b="1" kern="1200" dirty="0" smtClean="0">
                <a:solidFill>
                  <a:schemeClr val="tx1"/>
                </a:solidFill>
                <a:effectLst/>
                <a:latin typeface="+mn-lt"/>
                <a:ea typeface="+mn-ea"/>
                <a:cs typeface="+mn-cs"/>
              </a:rPr>
              <a:t>-je à </a:t>
            </a:r>
            <a:r>
              <a:rPr lang="es-ES" sz="1200" b="1" kern="1200" dirty="0" err="1" smtClean="0">
                <a:solidFill>
                  <a:schemeClr val="tx1"/>
                </a:solidFill>
                <a:effectLst/>
                <a:latin typeface="+mn-lt"/>
                <a:ea typeface="+mn-ea"/>
                <a:cs typeface="+mn-cs"/>
              </a:rPr>
              <a:t>nouveau</a:t>
            </a:r>
            <a:r>
              <a:rPr lang="es-ES" sz="1200" b="1"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Il y a différentes opinions à ce sujet. Certaines personnes disent que quand on meurt on va directement au ciel, au purgatoire ou en enfer ; d’autres croient qu’on va dans le monde des esprits pour être réincarné plus tard dans une nouvelle créature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1343776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dirty="0" smtClean="0"/>
              <a:t>Les Saintes Écritures disent que quelqu’un qui a le Fils a la vie. (1 Jean 5 : 11-13). Notre vie est cachée en Christ.</a:t>
            </a:r>
          </a:p>
          <a:p>
            <a:r>
              <a:rPr lang="fr-FR" dirty="0" smtClean="0"/>
              <a:t>Il y a deux façons de mourir : dans le péché ou en Christ pour la vie éternelle. Quand nous cherchons la vie éternelle, nous sommes capables de l’obtenir avec l’aide du Saint-Esprit. L’évangile nous prépare pour qu’au dernier appel nous ressuscitions quand Jésus reviendra. « Je suis le pain de vie. Celui qui vient à moi n’aura jamais faim, et celui qui croit en moi n’aura jamais soif. » Jean 6 : 35.  </a:t>
            </a:r>
          </a:p>
          <a:p>
            <a:r>
              <a:rPr lang="fr-FR" dirty="0" smtClean="0"/>
              <a:t>Il a aussi dit : « Je suis la résurrection et la vie. Celui qui croit en moi vivra, quand même il serait mort. » Jean 11 : 25.</a:t>
            </a:r>
          </a:p>
          <a:p>
            <a:endParaRPr lang="fr-FR"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2137277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CONCLUSION</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mort est l’opposé de la vie. Quand l’homme meurt il n’existe plus ; il perd conscience. Malgré cela, notre espérance est dans le second avènement de Jésus, quand nous retrouverons nos bien-aimés qui sont morts en Christ.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3832295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15- </a:t>
            </a:r>
            <a:r>
              <a:rPr lang="fr-FR" sz="1200" b="1" kern="1200" dirty="0" smtClean="0">
                <a:solidFill>
                  <a:schemeClr val="tx1"/>
                </a:solidFill>
                <a:effectLst/>
                <a:latin typeface="+mn-lt"/>
                <a:ea typeface="+mn-ea"/>
                <a:cs typeface="+mn-cs"/>
              </a:rPr>
              <a:t>Que fera Jésus finalement avec la mort ?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Apocalypse </a:t>
            </a:r>
            <a:r>
              <a:rPr lang="es-ES_tradnl" sz="1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ima LT ExtraBlack" pitchFamily="34" charset="0"/>
              </a:rPr>
              <a:t>21 : 4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ima LT ExtraBlack" pitchFamily="34" charset="0"/>
              </a:rPr>
              <a:t>« Il essuiera toute larme de leurs yeux, et la mort ne sera plus, et il n'y aura plus ni deuil, ni cri, ni douleur, car les premières choses ont disparu. »</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ima LT ExtraBlack" pitchFamily="34" charset="0"/>
            </a:endParaRPr>
          </a:p>
          <a:p>
            <a:r>
              <a:rPr lang="es-ES_tradnl" sz="1200" i="1" u="sng" kern="1200" dirty="0" err="1" smtClean="0">
                <a:solidFill>
                  <a:schemeClr val="tx1"/>
                </a:solidFill>
                <a:effectLst/>
                <a:latin typeface="+mn-lt"/>
                <a:ea typeface="+mn-ea"/>
                <a:cs typeface="+mn-cs"/>
              </a:rPr>
              <a:t>Il</a:t>
            </a:r>
            <a:r>
              <a:rPr lang="es-ES_tradnl" sz="1200" i="1" u="sng" kern="1200" dirty="0" smtClean="0">
                <a:solidFill>
                  <a:schemeClr val="tx1"/>
                </a:solidFill>
                <a:effectLst/>
                <a:latin typeface="+mn-lt"/>
                <a:ea typeface="+mn-ea"/>
                <a:cs typeface="+mn-cs"/>
              </a:rPr>
              <a:t> la </a:t>
            </a:r>
            <a:r>
              <a:rPr lang="es-ES_tradnl" sz="1200" i="1" u="sng" kern="1200" dirty="0" err="1" smtClean="0">
                <a:solidFill>
                  <a:schemeClr val="tx1"/>
                </a:solidFill>
                <a:effectLst/>
                <a:latin typeface="+mn-lt"/>
                <a:ea typeface="+mn-ea"/>
                <a:cs typeface="+mn-cs"/>
              </a:rPr>
              <a:t>détruira</a:t>
            </a:r>
            <a:r>
              <a:rPr lang="es-ES_tradnl" sz="1200" i="1" u="sng" kern="1200" dirty="0" smtClean="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a:p>
        </p:txBody>
      </p:sp>
    </p:spTree>
    <p:extLst>
      <p:ext uri="{BB962C8B-B14F-4D97-AF65-F5344CB8AC3E}">
        <p14:creationId xmlns:p14="http://schemas.microsoft.com/office/powerpoint/2010/main" val="11163849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Soyons toujours près car notre vie ne tient qu’à un fil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Au musée de </a:t>
            </a:r>
            <a:r>
              <a:rPr lang="fr-FR" sz="1200" i="1" kern="1200" dirty="0" err="1" smtClean="0">
                <a:solidFill>
                  <a:schemeClr val="tx1"/>
                </a:solidFill>
                <a:effectLst/>
                <a:latin typeface="+mn-lt"/>
                <a:ea typeface="+mn-ea"/>
                <a:cs typeface="+mn-cs"/>
              </a:rPr>
              <a:t>Whytby</a:t>
            </a:r>
            <a:r>
              <a:rPr lang="fr-FR" sz="1200" i="1" kern="1200" dirty="0" smtClean="0">
                <a:solidFill>
                  <a:schemeClr val="tx1"/>
                </a:solidFill>
                <a:effectLst/>
                <a:latin typeface="+mn-lt"/>
                <a:ea typeface="+mn-ea"/>
                <a:cs typeface="+mn-cs"/>
              </a:rPr>
              <a:t> en Angleterre, il y a une grande boite en verre où on peut voir une clé qui semble être suspendue en l’air. C’est difficile de comprendre comment c’est possible. En effet un aimant est placé au-dessus de la clé et un fil très fin presque invisible tient la clé depuis le bas.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Notre vie tient à un fil comme celui-là, et pour cette raison, nous devons toujours être prêts pour la mort.</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Une fois que notre vie est finie, il n’y a plus d’occasion pour chercher le salut. Aujourd’hui est le jour pour prendre une décision. Par Christ qui a vaincu la mort, nous avons la glorieuse espérance d’hériter la vie éternelle. Nous devons remercier Dieu pour cela et aussi pour la manière attentive avec laquelle il révèle ce sujet dans sa Parole.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54</a:t>
            </a:fld>
            <a:endParaRPr lang="es-ES"/>
          </a:p>
        </p:txBody>
      </p:sp>
    </p:spTree>
    <p:extLst>
      <p:ext uri="{BB962C8B-B14F-4D97-AF65-F5344CB8AC3E}">
        <p14:creationId xmlns:p14="http://schemas.microsoft.com/office/powerpoint/2010/main" val="60679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kern="1200" dirty="0" err="1" smtClean="0">
                <a:solidFill>
                  <a:schemeClr val="tx1"/>
                </a:solidFill>
                <a:effectLst/>
                <a:latin typeface="+mn-lt"/>
                <a:ea typeface="+mn-ea"/>
                <a:cs typeface="+mn-cs"/>
              </a:rPr>
              <a:t>Merci</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Seigneur</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d'avoir</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vaincu</a:t>
            </a:r>
            <a:r>
              <a:rPr lang="es-ES" sz="1200" b="1" kern="1200" dirty="0" smtClean="0">
                <a:solidFill>
                  <a:schemeClr val="tx1"/>
                </a:solidFill>
                <a:effectLst/>
                <a:latin typeface="+mn-lt"/>
                <a:ea typeface="+mn-ea"/>
                <a:cs typeface="+mn-cs"/>
              </a:rPr>
              <a:t> la </a:t>
            </a:r>
            <a:r>
              <a:rPr lang="es-ES" sz="1200" b="1" kern="1200" dirty="0" err="1" smtClean="0">
                <a:solidFill>
                  <a:schemeClr val="tx1"/>
                </a:solidFill>
                <a:effectLst/>
                <a:latin typeface="+mn-lt"/>
                <a:ea typeface="+mn-ea"/>
                <a:cs typeface="+mn-cs"/>
              </a:rPr>
              <a:t>Mort</a:t>
            </a:r>
            <a:r>
              <a:rPr lang="es-ES" sz="1200" b="1"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55</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2000" b="1" i="1"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QUE DIEU VOUS BENISSE !</a:t>
            </a:r>
          </a:p>
          <a:p>
            <a:pPr marL="0" marR="0" lvl="0" indent="0" algn="l" defTabSz="914400" rtl="0" eaLnBrk="1" fontAlgn="auto" latinLnBrk="0" hangingPunct="1">
              <a:lnSpc>
                <a:spcPct val="100000"/>
              </a:lnSpc>
              <a:spcBef>
                <a:spcPts val="1200"/>
              </a:spcBef>
              <a:spcAft>
                <a:spcPts val="0"/>
              </a:spcAft>
              <a:buClrTx/>
              <a:buSzTx/>
              <a:buFontTx/>
              <a:buNone/>
              <a:tabLst/>
              <a:defRPr/>
            </a:pPr>
            <a:endParaRPr lang="es-ES" sz="2000" b="1" dirty="0" smtClean="0">
              <a:solidFill>
                <a:prstClr val="black"/>
              </a:solidFill>
              <a:effectLst>
                <a:outerShdw blurRad="50800" dist="38100" dir="2700000" algn="tl" rotWithShape="0">
                  <a:prstClr val="black">
                    <a:alpha val="40000"/>
                  </a:prstClr>
                </a:outerShdw>
              </a:effectLst>
              <a:latin typeface="Myriad Pro" pitchFamily="34" charset="0"/>
            </a:endParaRPr>
          </a:p>
          <a:p>
            <a:pPr lvl="0">
              <a:spcBef>
                <a:spcPts val="1200"/>
              </a:spcBef>
            </a:pPr>
            <a:r>
              <a:rPr lang="es-ES" sz="2000" b="1" dirty="0" err="1" smtClean="0">
                <a:solidFill>
                  <a:prstClr val="black"/>
                </a:solidFill>
                <a:effectLst>
                  <a:outerShdw blurRad="50800" dist="38100" dir="2700000" algn="tl" rotWithShape="0">
                    <a:prstClr val="black">
                      <a:alpha val="40000"/>
                    </a:prstClr>
                  </a:outerShdw>
                </a:effectLst>
                <a:latin typeface="Myriad Pro" pitchFamily="34" charset="0"/>
              </a:rPr>
              <a:t>Notre</a:t>
            </a:r>
            <a:r>
              <a:rPr lang="es-ES" sz="2000" b="1" dirty="0" smtClean="0">
                <a:solidFill>
                  <a:prstClr val="black"/>
                </a:solidFill>
                <a:effectLst>
                  <a:outerShdw blurRad="50800" dist="38100" dir="2700000" algn="tl" rotWithShape="0">
                    <a:prstClr val="black">
                      <a:alpha val="40000"/>
                    </a:prstClr>
                  </a:outerShdw>
                </a:effectLst>
                <a:latin typeface="Myriad Pro" pitchFamily="34" charset="0"/>
              </a:rPr>
              <a:t> </a:t>
            </a:r>
            <a:r>
              <a:rPr lang="es-ES" sz="2000" b="1" dirty="0" err="1" smtClean="0">
                <a:solidFill>
                  <a:prstClr val="black"/>
                </a:solidFill>
                <a:effectLst>
                  <a:outerShdw blurRad="50800" dist="38100" dir="2700000" algn="tl" rotWithShape="0">
                    <a:prstClr val="black">
                      <a:alpha val="40000"/>
                    </a:prstClr>
                  </a:outerShdw>
                </a:effectLst>
                <a:latin typeface="Myriad Pro" pitchFamily="34" charset="0"/>
              </a:rPr>
              <a:t>prochain</a:t>
            </a:r>
            <a:r>
              <a:rPr lang="es-ES" sz="2000" b="1" dirty="0" smtClean="0">
                <a:solidFill>
                  <a:prstClr val="black"/>
                </a:solidFill>
                <a:effectLst>
                  <a:outerShdw blurRad="50800" dist="38100" dir="2700000" algn="tl" rotWithShape="0">
                    <a:prstClr val="black">
                      <a:alpha val="40000"/>
                    </a:prstClr>
                  </a:outerShdw>
                </a:effectLst>
                <a:latin typeface="Myriad Pro" pitchFamily="34" charset="0"/>
              </a:rPr>
              <a:t> </a:t>
            </a:r>
            <a:r>
              <a:rPr lang="es-ES" sz="2000" b="1" dirty="0" err="1" smtClean="0">
                <a:solidFill>
                  <a:prstClr val="black"/>
                </a:solidFill>
                <a:effectLst>
                  <a:outerShdw blurRad="50800" dist="38100" dir="2700000" algn="tl" rotWithShape="0">
                    <a:prstClr val="black">
                      <a:alpha val="40000"/>
                    </a:prstClr>
                  </a:outerShdw>
                </a:effectLst>
                <a:latin typeface="Myriad Pro" pitchFamily="34" charset="0"/>
              </a:rPr>
              <a:t>thème</a:t>
            </a:r>
            <a:r>
              <a:rPr lang="es-ES" sz="2000" b="1" dirty="0" smtClean="0">
                <a:solidFill>
                  <a:prstClr val="black"/>
                </a:solidFill>
                <a:effectLst>
                  <a:outerShdw blurRad="50800" dist="38100" dir="2700000" algn="tl" rotWithShape="0">
                    <a:prstClr val="black">
                      <a:alpha val="40000"/>
                    </a:prstClr>
                  </a:outerShdw>
                </a:effectLst>
                <a:latin typeface="Myriad Pro" pitchFamily="34" charset="0"/>
              </a:rPr>
              <a:t> : </a:t>
            </a:r>
            <a:r>
              <a:rPr lang="fr-FR" sz="2000" b="1" dirty="0" smtClean="0">
                <a:solidFill>
                  <a:prstClr val="black"/>
                </a:solidFill>
                <a:effectLst>
                  <a:outerShdw blurRad="50800" dist="38100" dir="2700000" algn="tl" rotWithShape="0">
                    <a:prstClr val="black">
                      <a:alpha val="40000"/>
                    </a:prstClr>
                  </a:outerShdw>
                </a:effectLst>
                <a:latin typeface="Myriad Pro" pitchFamily="34" charset="0"/>
              </a:rPr>
              <a:t>« Un conseil divin contre des forces mystérieuses. »</a:t>
            </a:r>
          </a:p>
          <a:p>
            <a:pPr lvl="0">
              <a:spcBef>
                <a:spcPts val="1200"/>
              </a:spcBef>
            </a:pPr>
            <a:r>
              <a:rPr lang="fr-FR" sz="2000" b="1" dirty="0" smtClean="0">
                <a:solidFill>
                  <a:prstClr val="black"/>
                </a:solidFill>
                <a:effectLst>
                  <a:outerShdw blurRad="50800" dist="38100" dir="2700000" algn="tl" rotWithShape="0">
                    <a:prstClr val="black">
                      <a:alpha val="40000"/>
                    </a:prstClr>
                  </a:outerShdw>
                </a:effectLst>
                <a:latin typeface="Myriad Pro" pitchFamily="34" charset="0"/>
              </a:rPr>
              <a:t>Il y a dans le monde beaucoup de choses mystérieuses qui nous étonnent. Il y a des gens qui disent qu’ils peuvent parler avec les morts. Il y a certaines forces qui peuvent faire le bien ou le mal ; certaines de ces forces malignes ont apporté la misère et la mort dans bien des familles. Comment pouvons-nous nous protéger de ces forces ? </a:t>
            </a:r>
          </a:p>
          <a:p>
            <a:pPr lvl="0">
              <a:spcBef>
                <a:spcPts val="1200"/>
              </a:spcBef>
            </a:pPr>
            <a:r>
              <a:rPr lang="fr-FR" sz="2000" b="1" dirty="0" smtClean="0">
                <a:solidFill>
                  <a:prstClr val="black"/>
                </a:solidFill>
                <a:effectLst>
                  <a:outerShdw blurRad="50800" dist="38100" dir="2700000" algn="tl" rotWithShape="0">
                    <a:prstClr val="black">
                      <a:alpha val="40000"/>
                    </a:prstClr>
                  </a:outerShdw>
                </a:effectLst>
                <a:latin typeface="Myriad Pro" pitchFamily="34" charset="0"/>
              </a:rPr>
              <a:t>Nous verrons le conseil biblique à ce sujet et nous connaitrons la collection du diable. Un thème vraiment intéressant.</a:t>
            </a:r>
          </a:p>
          <a:p>
            <a:pPr lvl="0">
              <a:spcBef>
                <a:spcPts val="1200"/>
              </a:spcBef>
            </a:pPr>
            <a:endParaRPr lang="fr-FR" sz="2000" b="1" dirty="0" smtClean="0">
              <a:solidFill>
                <a:prstClr val="black"/>
              </a:solidFill>
              <a:effectLst>
                <a:outerShdw blurRad="50800" dist="38100" dir="2700000" algn="tl" rotWithShape="0">
                  <a:prstClr val="black">
                    <a:alpha val="40000"/>
                  </a:prst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56</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info@labiblearaison.org</a:t>
            </a: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57</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d’autres disent que l’homme mort ne sait rien jusqu’au jour de la résurrection. Qui a raison ? Que dit Dieu ? Quelles réponses donne la Bible ? Reviendrons-nous à la vie ? </a:t>
            </a:r>
            <a:r>
              <a:rPr lang="fr-FR" sz="1200" b="1" kern="1200" dirty="0" smtClean="0">
                <a:solidFill>
                  <a:schemeClr val="tx1"/>
                </a:solidFill>
                <a:effectLst/>
                <a:latin typeface="+mn-lt"/>
                <a:ea typeface="+mn-ea"/>
                <a:cs typeface="+mn-cs"/>
              </a:rPr>
              <a:t>Job 14 : 14.</a:t>
            </a:r>
          </a:p>
          <a:p>
            <a:endParaRPr lang="es-A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 Si l'homme une fois mort pouvait revivre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3421213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LE COURS DE LA VIE ET DE LA MORT</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3832295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a:t>
            </a:r>
            <a:r>
              <a:rPr lang="fr-FR" sz="1200" b="1" kern="1200" dirty="0" smtClean="0">
                <a:solidFill>
                  <a:schemeClr val="tx1"/>
                </a:solidFill>
                <a:effectLst/>
                <a:latin typeface="+mn-lt"/>
                <a:ea typeface="+mn-ea"/>
                <a:cs typeface="+mn-cs"/>
              </a:rPr>
              <a:t>Pour comprendre la mort, nous devons d’abord voir comment la vie a commencé.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1869291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Genèse </a:t>
            </a:r>
            <a:r>
              <a:rPr lang="es-ES_tradnl" sz="1200" b="1" kern="1200" dirty="0" smtClean="0">
                <a:solidFill>
                  <a:schemeClr val="tx1"/>
                </a:solidFill>
                <a:effectLst/>
                <a:latin typeface="+mn-lt"/>
                <a:ea typeface="+mn-ea"/>
                <a:cs typeface="+mn-cs"/>
              </a:rPr>
              <a:t>2 : 7</a:t>
            </a:r>
          </a:p>
          <a:p>
            <a:r>
              <a:rPr lang="fr-FR" sz="1200" b="0" i="0" kern="1200" dirty="0" smtClean="0">
                <a:solidFill>
                  <a:schemeClr val="tx1"/>
                </a:solidFill>
                <a:effectLst/>
                <a:latin typeface="+mn-lt"/>
                <a:ea typeface="+mn-ea"/>
                <a:cs typeface="+mn-cs"/>
              </a:rPr>
              <a:t>« L'Éternel Dieu forma l'homme de la poussière de la terre, il souffla dans ses narines un souffle de vie et l'homme devint un être vivant.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1826568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28/06/2019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2" descr="C:\Users\Gerhard\Documents\_Estudios Biblicos PPT\_Frances\A los pies de JesusF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2053"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err="1">
                <a:latin typeface="Swis721 LtEx BT" pitchFamily="34" charset="0"/>
              </a:rPr>
              <a:t>Association</a:t>
            </a:r>
            <a:r>
              <a:rPr lang="es-ES" sz="1200" b="0" u="none" dirty="0">
                <a:latin typeface="Swis721 LtEx BT" pitchFamily="34" charset="0"/>
              </a:rPr>
              <a:t> G</a:t>
            </a:r>
            <a:r>
              <a:rPr lang="es-ES" sz="1200" b="0" u="none" dirty="0" smtClean="0">
                <a:latin typeface="Swis721 LtEx BT" pitchFamily="34" charset="0"/>
              </a:rPr>
              <a:t>énérale</a:t>
            </a:r>
            <a:endParaRPr lang="es-ES" sz="1200" b="0" u="none" dirty="0">
              <a:latin typeface="Swis721 LtEx BT" pitchFamily="34" charset="0"/>
            </a:endParaRPr>
          </a:p>
          <a:p>
            <a:pPr algn="ctr" eaLnBrk="1" hangingPunct="1"/>
            <a:r>
              <a:rPr lang="es-ES" sz="1200" b="0" u="none" dirty="0" err="1">
                <a:latin typeface="Swis721 LtEx BT" pitchFamily="34" charset="0"/>
              </a:rPr>
              <a:t>Département</a:t>
            </a:r>
            <a:r>
              <a:rPr lang="es-ES" sz="1200" b="0" u="none" dirty="0">
                <a:latin typeface="Swis721 LtEx BT" pitchFamily="34" charset="0"/>
              </a:rPr>
              <a:t> </a:t>
            </a:r>
            <a:r>
              <a:rPr lang="es-ES" sz="1200" b="0" u="none" dirty="0" err="1" smtClean="0">
                <a:latin typeface="Swis721 LtEx BT" pitchFamily="34" charset="0"/>
              </a:rPr>
              <a:t>Multimédia</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3220544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6\tema 16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695955" y="332655"/>
            <a:ext cx="3260829" cy="92333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MATIÈRE </a:t>
            </a:r>
            <a:endParaRPr lang="es-ES_tradnl" sz="54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5" name="4 Rectángulo"/>
          <p:cNvSpPr/>
          <p:nvPr/>
        </p:nvSpPr>
        <p:spPr>
          <a:xfrm>
            <a:off x="5762572" y="1143081"/>
            <a:ext cx="3127078"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50" dirty="0" smtClean="0">
                <a:ln w="11430"/>
                <a:solidFill>
                  <a:srgbClr val="FF0000"/>
                </a:solidFill>
                <a:effectLst>
                  <a:outerShdw blurRad="76200" dist="50800" dir="5400000" algn="tl" rotWithShape="0">
                    <a:srgbClr val="000000">
                      <a:alpha val="65000"/>
                    </a:srgbClr>
                  </a:outerShdw>
                </a:effectLst>
                <a:latin typeface="Optane" pitchFamily="2" charset="0"/>
              </a:rPr>
              <a:t>+</a:t>
            </a:r>
            <a:endParaRPr lang="es-ES_tradnl" sz="5400" b="1" spc="50" dirty="0">
              <a:ln w="11430"/>
              <a:solidFill>
                <a:srgbClr val="FF0000"/>
              </a:solidFill>
              <a:effectLst>
                <a:outerShdw blurRad="76200" dist="50800" dir="5400000" algn="tl" rotWithShape="0">
                  <a:srgbClr val="000000">
                    <a:alpha val="65000"/>
                  </a:srgbClr>
                </a:outerShdw>
              </a:effectLst>
              <a:latin typeface="Optane" pitchFamily="2" charset="0"/>
            </a:endParaRPr>
          </a:p>
        </p:txBody>
      </p:sp>
      <p:sp>
        <p:nvSpPr>
          <p:cNvPr id="6" name="5 Rectángulo"/>
          <p:cNvSpPr/>
          <p:nvPr/>
        </p:nvSpPr>
        <p:spPr>
          <a:xfrm>
            <a:off x="5762572" y="1974078"/>
            <a:ext cx="3127078" cy="175432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SOUFFLE DE VIE </a:t>
            </a:r>
            <a:endParaRPr lang="es-ES_tradnl" sz="54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cxnSp>
        <p:nvCxnSpPr>
          <p:cNvPr id="7" name="6 Conector recto"/>
          <p:cNvCxnSpPr/>
          <p:nvPr/>
        </p:nvCxnSpPr>
        <p:spPr>
          <a:xfrm>
            <a:off x="5580620" y="3645024"/>
            <a:ext cx="3491880" cy="0"/>
          </a:xfrm>
          <a:prstGeom prst="line">
            <a:avLst/>
          </a:prstGeom>
          <a:ln w="76200">
            <a:solidFill>
              <a:srgbClr val="C00000"/>
            </a:solidFill>
          </a:ln>
        </p:spPr>
        <p:style>
          <a:lnRef idx="3">
            <a:schemeClr val="accent2"/>
          </a:lnRef>
          <a:fillRef idx="0">
            <a:schemeClr val="accent2"/>
          </a:fillRef>
          <a:effectRef idx="2">
            <a:schemeClr val="accent2"/>
          </a:effectRef>
          <a:fontRef idx="minor">
            <a:schemeClr val="tx1"/>
          </a:fontRef>
        </p:style>
      </p:cxnSp>
      <p:sp>
        <p:nvSpPr>
          <p:cNvPr id="9" name="8 Rectángulo"/>
          <p:cNvSpPr/>
          <p:nvPr/>
        </p:nvSpPr>
        <p:spPr>
          <a:xfrm>
            <a:off x="5580620" y="3753036"/>
            <a:ext cx="349188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ÂME VIVANTE</a:t>
            </a:r>
            <a:endParaRPr lang="es-ES_tradnl" sz="6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26997595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22" presetClass="entr" presetSubtype="1"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16\tema 16 agu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15516" y="980728"/>
            <a:ext cx="5148572" cy="132343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8000" b="1" spc="50" dirty="0" smtClean="0">
                <a:ln w="1143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DE L’EAU</a:t>
            </a:r>
            <a:endParaRPr lang="es-ES_tradnl" sz="8000" b="1" spc="50" dirty="0">
              <a:ln w="1143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4" name="3 Rectángulo"/>
          <p:cNvSpPr/>
          <p:nvPr/>
        </p:nvSpPr>
        <p:spPr>
          <a:xfrm>
            <a:off x="655847" y="2475476"/>
            <a:ext cx="333617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2 </a:t>
            </a:r>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d’hydrogène</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endPar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5" name="4 Rectángulo"/>
          <p:cNvSpPr/>
          <p:nvPr/>
        </p:nvSpPr>
        <p:spPr>
          <a:xfrm>
            <a:off x="5724128" y="4185084"/>
            <a:ext cx="2160240"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8800" b="1" spc="50" dirty="0" smtClean="0">
                <a:ln w="11430"/>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effectLst>
                  <a:outerShdw blurRad="76200" dist="50800" dir="5400000" algn="tl" rotWithShape="0">
                    <a:srgbClr val="000000">
                      <a:alpha val="65000"/>
                    </a:srgbClr>
                  </a:outerShdw>
                </a:effectLst>
                <a:latin typeface="Optane" pitchFamily="2" charset="0"/>
              </a:rPr>
              <a:t>H</a:t>
            </a:r>
            <a:r>
              <a:rPr lang="es-ES_tradnl" sz="8800" b="1" spc="50" baseline="-25000" dirty="0" smtClean="0">
                <a:ln w="11430"/>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effectLst>
                  <a:outerShdw blurRad="76200" dist="50800" dir="5400000" algn="tl" rotWithShape="0">
                    <a:srgbClr val="000000">
                      <a:alpha val="65000"/>
                    </a:srgbClr>
                  </a:outerShdw>
                </a:effectLst>
                <a:latin typeface="Optane" pitchFamily="2" charset="0"/>
              </a:rPr>
              <a:t>2</a:t>
            </a:r>
            <a:endParaRPr lang="es-ES_tradnl" sz="8800" b="1" spc="50" baseline="-25000" dirty="0">
              <a:ln w="11430"/>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6" name="5 Rectángulo"/>
          <p:cNvSpPr/>
          <p:nvPr/>
        </p:nvSpPr>
        <p:spPr>
          <a:xfrm>
            <a:off x="1874560" y="2952239"/>
            <a:ext cx="45076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t>
            </a:r>
          </a:p>
        </p:txBody>
      </p:sp>
      <p:sp>
        <p:nvSpPr>
          <p:cNvPr id="7" name="6 Rectángulo"/>
          <p:cNvSpPr/>
          <p:nvPr/>
        </p:nvSpPr>
        <p:spPr>
          <a:xfrm>
            <a:off x="6768244" y="4185084"/>
            <a:ext cx="2160240" cy="132343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8000" b="1" spc="50" dirty="0" smtClean="0">
                <a:ln w="11430"/>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effectLst>
                  <a:outerShdw blurRad="76200" dist="50800" dir="5400000" algn="tl" rotWithShape="0">
                    <a:srgbClr val="000000">
                      <a:alpha val="65000"/>
                    </a:srgbClr>
                  </a:outerShdw>
                </a:effectLst>
                <a:latin typeface="Optima LT ExtraBlack" pitchFamily="34" charset="0"/>
              </a:rPr>
              <a:t>O</a:t>
            </a:r>
            <a:endParaRPr lang="es-ES_tradnl" sz="8000" b="1" spc="50" baseline="-25000" dirty="0">
              <a:ln w="11430"/>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effectLst>
                <a:outerShdw blurRad="76200" dist="50800" dir="5400000" algn="tl" rotWithShape="0">
                  <a:srgbClr val="000000">
                    <a:alpha val="65000"/>
                  </a:srgbClr>
                </a:outerShdw>
              </a:effectLst>
              <a:latin typeface="Optima LT ExtraBlack" pitchFamily="34" charset="0"/>
            </a:endParaRPr>
          </a:p>
        </p:txBody>
      </p:sp>
      <p:cxnSp>
        <p:nvCxnSpPr>
          <p:cNvPr id="8" name="7 Conector recto"/>
          <p:cNvCxnSpPr/>
          <p:nvPr/>
        </p:nvCxnSpPr>
        <p:spPr>
          <a:xfrm>
            <a:off x="503548" y="2232159"/>
            <a:ext cx="3132348" cy="0"/>
          </a:xfrm>
          <a:prstGeom prst="line">
            <a:avLst/>
          </a:prstGeom>
          <a:ln w="76200">
            <a:solidFill>
              <a:srgbClr val="002060"/>
            </a:solidFill>
          </a:ln>
        </p:spPr>
        <p:style>
          <a:lnRef idx="3">
            <a:schemeClr val="accent1"/>
          </a:lnRef>
          <a:fillRef idx="0">
            <a:schemeClr val="accent1"/>
          </a:fillRef>
          <a:effectRef idx="2">
            <a:schemeClr val="accent1"/>
          </a:effectRef>
          <a:fontRef idx="minor">
            <a:schemeClr val="tx1"/>
          </a:fontRef>
        </p:style>
      </p:cxnSp>
      <p:sp>
        <p:nvSpPr>
          <p:cNvPr id="10" name="9 Rectángulo"/>
          <p:cNvSpPr/>
          <p:nvPr/>
        </p:nvSpPr>
        <p:spPr>
          <a:xfrm>
            <a:off x="931945" y="3421767"/>
            <a:ext cx="270298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 </a:t>
            </a:r>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d’oxygène</a:t>
            </a:r>
            <a:endPar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710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par>
                          <p:cTn id="38" fill="hold">
                            <p:stCondLst>
                              <p:cond delay="5000"/>
                            </p:stCondLst>
                            <p:childTnLst>
                              <p:par>
                                <p:cTn id="39" presetID="16" presetClass="emph" presetSubtype="0" fill="hold" grpId="1" nodeType="afterEffect">
                                  <p:stCondLst>
                                    <p:cond delay="0"/>
                                  </p:stCondLst>
                                  <p:iterate type="lt">
                                    <p:tmPct val="4000"/>
                                  </p:iterate>
                                  <p:childTnLst>
                                    <p:set>
                                      <p:cBhvr override="childStyle">
                                        <p:cTn id="40" dur="2000" fill="hold"/>
                                        <p:tgtEl>
                                          <p:spTgt spid="3"/>
                                        </p:tgtEl>
                                        <p:attrNameLst>
                                          <p:attrName>style.color</p:attrName>
                                        </p:attrNameLst>
                                      </p:cBhvr>
                                      <p:to>
                                        <p:clrVal>
                                          <a:srgbClr val="002060"/>
                                        </p:clrVal>
                                      </p:to>
                                    </p:set>
                                    <p:set>
                                      <p:cBhvr>
                                        <p:cTn id="41" dur="2000" fill="hold"/>
                                        <p:tgtEl>
                                          <p:spTgt spid="3"/>
                                        </p:tgtEl>
                                        <p:attrNameLst>
                                          <p:attrName>fillcolor</p:attrName>
                                        </p:attrNameLst>
                                      </p:cBhvr>
                                      <p:to>
                                        <p:clrVal>
                                          <a:srgbClr val="002060"/>
                                        </p:clrVal>
                                      </p:to>
                                    </p:set>
                                    <p:set>
                                      <p:cBhvr>
                                        <p:cTn id="42" dur="2000" fill="hold"/>
                                        <p:tgtEl>
                                          <p:spTgt spid="3"/>
                                        </p:tgtEl>
                                        <p:attrNameLst>
                                          <p:attrName>fill.type</p:attrName>
                                        </p:attrNameLst>
                                      </p:cBhvr>
                                      <p:to>
                                        <p:strVal val="solid"/>
                                      </p:to>
                                    </p:set>
                                  </p:childTnLst>
                                </p:cTn>
                              </p:par>
                            </p:childTnLst>
                          </p:cTn>
                        </p:par>
                        <p:par>
                          <p:cTn id="43" fill="hold">
                            <p:stCondLst>
                              <p:cond delay="7480"/>
                            </p:stCondLst>
                            <p:childTnLst>
                              <p:par>
                                <p:cTn id="44" presetID="22" presetClass="entr" presetSubtype="1"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up)">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6"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16\tema 16 foco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J:\Mis Docs\_Multimedia IMS\Curso Biblico PPS\Tema 16\tema 16 focopr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681" y="312463"/>
            <a:ext cx="3749589"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50" dirty="0" smtClean="0">
                <a:ln w="1143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LUMIÈRE</a:t>
            </a:r>
            <a:endParaRPr lang="es-ES_tradnl" sz="8800" b="1" spc="50" dirty="0">
              <a:ln w="1143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5" name="4 Rectángulo"/>
          <p:cNvSpPr/>
          <p:nvPr/>
        </p:nvSpPr>
        <p:spPr>
          <a:xfrm>
            <a:off x="619843" y="1813756"/>
            <a:ext cx="248818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L’ampoule</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endPar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6" name="5 Rectángulo"/>
          <p:cNvSpPr/>
          <p:nvPr/>
        </p:nvSpPr>
        <p:spPr>
          <a:xfrm>
            <a:off x="1475656" y="2290519"/>
            <a:ext cx="45076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t>
            </a:r>
          </a:p>
        </p:txBody>
      </p:sp>
      <p:cxnSp>
        <p:nvCxnSpPr>
          <p:cNvPr id="7" name="6 Conector recto"/>
          <p:cNvCxnSpPr/>
          <p:nvPr/>
        </p:nvCxnSpPr>
        <p:spPr>
          <a:xfrm>
            <a:off x="536750" y="1570439"/>
            <a:ext cx="2571275" cy="0"/>
          </a:xfrm>
          <a:prstGeom prst="line">
            <a:avLst/>
          </a:prstGeom>
          <a:ln w="76200">
            <a:solidFill>
              <a:srgbClr val="FF0000"/>
            </a:solidFill>
          </a:ln>
        </p:spPr>
        <p:style>
          <a:lnRef idx="3">
            <a:schemeClr val="accent1"/>
          </a:lnRef>
          <a:fillRef idx="0">
            <a:schemeClr val="accent1"/>
          </a:fillRef>
          <a:effectRef idx="2">
            <a:schemeClr val="accent1"/>
          </a:effectRef>
          <a:fontRef idx="minor">
            <a:schemeClr val="tx1"/>
          </a:fontRef>
        </p:style>
      </p:cxnSp>
      <p:sp>
        <p:nvSpPr>
          <p:cNvPr id="8" name="7 Rectángulo"/>
          <p:cNvSpPr/>
          <p:nvPr/>
        </p:nvSpPr>
        <p:spPr>
          <a:xfrm>
            <a:off x="431540" y="2760047"/>
            <a:ext cx="269336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l’électricité</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endPar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9"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2356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2500"/>
                            </p:stCondLst>
                            <p:childTnLst>
                              <p:par>
                                <p:cTn id="23" presetID="10" presetClass="entr" presetSubtype="0" fill="hold" nodeType="afterEffect">
                                  <p:stCondLst>
                                    <p:cond delay="1000"/>
                                  </p:stCondLst>
                                  <p:childTnLst>
                                    <p:set>
                                      <p:cBhvr>
                                        <p:cTn id="24" dur="1" fill="hold">
                                          <p:stCondLst>
                                            <p:cond delay="0"/>
                                          </p:stCondLst>
                                        </p:cTn>
                                        <p:tgtEl>
                                          <p:spTgt spid="9219"/>
                                        </p:tgtEl>
                                        <p:attrNameLst>
                                          <p:attrName>style.visibility</p:attrName>
                                        </p:attrNameLst>
                                      </p:cBhvr>
                                      <p:to>
                                        <p:strVal val="visible"/>
                                      </p:to>
                                    </p:set>
                                    <p:animEffect transition="in" filter="fade">
                                      <p:cBhvr>
                                        <p:cTn id="25" dur="1000"/>
                                        <p:tgtEl>
                                          <p:spTgt spid="9219"/>
                                        </p:tgtEl>
                                      </p:cBhvr>
                                    </p:animEffect>
                                  </p:childTnLst>
                                </p:cTn>
                              </p:par>
                            </p:childTnLst>
                          </p:cTn>
                        </p:par>
                        <p:par>
                          <p:cTn id="26" fill="hold">
                            <p:stCondLst>
                              <p:cond delay="4500"/>
                            </p:stCondLst>
                            <p:childTnLst>
                              <p:par>
                                <p:cTn id="27" presetID="22" presetClass="entr" presetSubtype="8"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0"/>
                            </p:stCondLst>
                            <p:childTnLst>
                              <p:par>
                                <p:cTn id="31" presetID="16" presetClass="emph" presetSubtype="0" fill="hold" grpId="1" nodeType="afterEffect">
                                  <p:stCondLst>
                                    <p:cond delay="0"/>
                                  </p:stCondLst>
                                  <p:iterate type="lt">
                                    <p:tmPct val="4000"/>
                                  </p:iterate>
                                  <p:childTnLst>
                                    <p:set>
                                      <p:cBhvr override="childStyle">
                                        <p:cTn id="32" dur="2000" fill="hold"/>
                                        <p:tgtEl>
                                          <p:spTgt spid="4"/>
                                        </p:tgtEl>
                                        <p:attrNameLst>
                                          <p:attrName>style.color</p:attrName>
                                        </p:attrNameLst>
                                      </p:cBhvr>
                                      <p:to>
                                        <p:clrVal>
                                          <a:srgbClr val="FFC000"/>
                                        </p:clrVal>
                                      </p:to>
                                    </p:set>
                                    <p:set>
                                      <p:cBhvr>
                                        <p:cTn id="33" dur="2000" fill="hold"/>
                                        <p:tgtEl>
                                          <p:spTgt spid="4"/>
                                        </p:tgtEl>
                                        <p:attrNameLst>
                                          <p:attrName>fillcolor</p:attrName>
                                        </p:attrNameLst>
                                      </p:cBhvr>
                                      <p:to>
                                        <p:clrVal>
                                          <a:srgbClr val="FFC000"/>
                                        </p:clrVal>
                                      </p:to>
                                    </p:set>
                                    <p:set>
                                      <p:cBhvr>
                                        <p:cTn id="34" dur="2000" fill="hold"/>
                                        <p:tgtEl>
                                          <p:spTgt spid="4"/>
                                        </p:tgtEl>
                                        <p:attrNameLst>
                                          <p:attrName>fill.type</p:attrName>
                                        </p:attrNameLst>
                                      </p:cBhvr>
                                      <p:to>
                                        <p:strVal val="solid"/>
                                      </p:to>
                                    </p:set>
                                  </p:childTnLst>
                                </p:cTn>
                              </p:par>
                            </p:childTnLst>
                          </p:cTn>
                        </p:par>
                        <p:par>
                          <p:cTn id="35" fill="hold">
                            <p:stCondLst>
                              <p:cond delay="7480"/>
                            </p:stCondLst>
                            <p:childTnLst>
                              <p:par>
                                <p:cTn id="36" presetID="22" presetClass="entr" presetSubtype="1"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Mis Docs\_Multimedia IMS\Curso Biblico PPS\Tema 16\tema 16 luzra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59531" y="541124"/>
            <a:ext cx="4410743" cy="526297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Puisque mourir est le contraire de vivre</a:t>
            </a:r>
            <a:r>
              <a:rPr lang="fr-FR" sz="48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t>
            </a:r>
          </a:p>
          <a:p>
            <a:pPr lvl="0"/>
            <a:r>
              <a:rPr lang="fr-F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que se passe-t-il quand quelqu’un meurt ?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056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6\tema 16 cemen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63"/>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36512" y="1232756"/>
            <a:ext cx="4932548" cy="47525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avant que la poussière retourne à la terre, comme elle y était, et que l'esprit retourne à Dieu qui l'a donné. »</a:t>
            </a:r>
          </a:p>
        </p:txBody>
      </p:sp>
      <p:sp>
        <p:nvSpPr>
          <p:cNvPr id="3" name="2 Rectángulo"/>
          <p:cNvSpPr/>
          <p:nvPr/>
        </p:nvSpPr>
        <p:spPr>
          <a:xfrm>
            <a:off x="269396" y="332655"/>
            <a:ext cx="3820277"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Ecclésiaste</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12 : 7</a:t>
            </a:r>
            <a:endPar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8863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anim calcmode="lin" valueType="num">
                                      <p:cBhvr>
                                        <p:cTn id="12" dur="1500" fill="hold"/>
                                        <p:tgtEl>
                                          <p:spTgt spid="2"/>
                                        </p:tgtEl>
                                        <p:attrNameLst>
                                          <p:attrName>ppt_x</p:attrName>
                                        </p:attrNameLst>
                                      </p:cBhvr>
                                      <p:tavLst>
                                        <p:tav tm="0">
                                          <p:val>
                                            <p:strVal val="#ppt_x"/>
                                          </p:val>
                                        </p:tav>
                                        <p:tav tm="100000">
                                          <p:val>
                                            <p:strVal val="#ppt_x"/>
                                          </p:val>
                                        </p:tav>
                                      </p:tavLst>
                                    </p:anim>
                                    <p:anim calcmode="lin" valueType="num">
                                      <p:cBhvr>
                                        <p:cTn id="13" dur="1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J:\Mis Docs\_Multimedia IMS\Curso Biblico PPS\Tema 16\tema 16 focopr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J:\Mis Docs\_Multimedia IMS\Curso Biblico PPS\Tema 16\tema 16 focoap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720865" y="224644"/>
            <a:ext cx="3260829" cy="92333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54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MATIÈRE </a:t>
            </a:r>
            <a:endParaRPr lang="es-ES_tradnl" sz="54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5" name="4 Rectángulo"/>
          <p:cNvSpPr/>
          <p:nvPr/>
        </p:nvSpPr>
        <p:spPr>
          <a:xfrm>
            <a:off x="5726568" y="728701"/>
            <a:ext cx="3127078"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50" dirty="0" smtClean="0">
                <a:ln w="11430"/>
                <a:solidFill>
                  <a:srgbClr val="FF0000"/>
                </a:solidFill>
                <a:effectLst>
                  <a:outerShdw blurRad="76200" dist="50800" dir="5400000" algn="tl" rotWithShape="0">
                    <a:srgbClr val="000000">
                      <a:alpha val="65000"/>
                    </a:srgbClr>
                  </a:outerShdw>
                </a:effectLst>
                <a:latin typeface="Optane" pitchFamily="2" charset="0"/>
              </a:rPr>
              <a:t>-</a:t>
            </a:r>
            <a:endParaRPr lang="es-ES_tradnl" sz="5400" b="1" spc="50" dirty="0">
              <a:ln w="11430"/>
              <a:solidFill>
                <a:srgbClr val="FF0000"/>
              </a:solidFill>
              <a:effectLst>
                <a:outerShdw blurRad="76200" dist="50800" dir="5400000" algn="tl" rotWithShape="0">
                  <a:srgbClr val="000000">
                    <a:alpha val="65000"/>
                  </a:srgbClr>
                </a:outerShdw>
              </a:effectLst>
              <a:latin typeface="Optane" pitchFamily="2" charset="0"/>
            </a:endParaRPr>
          </a:p>
        </p:txBody>
      </p:sp>
      <p:sp>
        <p:nvSpPr>
          <p:cNvPr id="6" name="5 Rectángulo"/>
          <p:cNvSpPr/>
          <p:nvPr/>
        </p:nvSpPr>
        <p:spPr>
          <a:xfrm>
            <a:off x="5726568" y="1484785"/>
            <a:ext cx="3127078" cy="175432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SOUFFLE DE VIE </a:t>
            </a:r>
            <a:endParaRPr lang="es-ES_tradnl" sz="54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cxnSp>
        <p:nvCxnSpPr>
          <p:cNvPr id="7" name="6 Conector recto"/>
          <p:cNvCxnSpPr/>
          <p:nvPr/>
        </p:nvCxnSpPr>
        <p:spPr>
          <a:xfrm>
            <a:off x="5436096" y="3248980"/>
            <a:ext cx="3491880" cy="0"/>
          </a:xfrm>
          <a:prstGeom prst="line">
            <a:avLst/>
          </a:prstGeom>
          <a:ln w="76200">
            <a:solidFill>
              <a:srgbClr val="C00000"/>
            </a:solidFill>
          </a:ln>
        </p:spPr>
        <p:style>
          <a:lnRef idx="3">
            <a:schemeClr val="accent2"/>
          </a:lnRef>
          <a:fillRef idx="0">
            <a:schemeClr val="accent2"/>
          </a:fillRef>
          <a:effectRef idx="2">
            <a:schemeClr val="accent2"/>
          </a:effectRef>
          <a:fontRef idx="minor">
            <a:schemeClr val="tx1"/>
          </a:fontRef>
        </p:style>
      </p:cxnSp>
      <p:sp>
        <p:nvSpPr>
          <p:cNvPr id="9" name="8 Rectángulo"/>
          <p:cNvSpPr/>
          <p:nvPr/>
        </p:nvSpPr>
        <p:spPr>
          <a:xfrm>
            <a:off x="5436096" y="3263743"/>
            <a:ext cx="36004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MORT</a:t>
            </a:r>
            <a:endParaRPr lang="es-ES_tradnl" sz="6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1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8715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000"/>
                                        <p:tgtEl>
                                          <p:spTgt spid="10"/>
                                        </p:tgtEl>
                                      </p:cBhvr>
                                    </p:animEffect>
                                  </p:childTnLst>
                                </p:cTn>
                              </p:par>
                            </p:childTnLst>
                          </p:cTn>
                        </p:par>
                        <p:par>
                          <p:cTn id="30" fill="hold">
                            <p:stCondLst>
                              <p:cond delay="550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500"/>
                            </p:stCondLst>
                            <p:childTnLst>
                              <p:par>
                                <p:cTn id="37" presetID="24" presetClass="emph" presetSubtype="0" fill="hold" grpId="1" nodeType="afterEffect">
                                  <p:stCondLst>
                                    <p:cond delay="500"/>
                                  </p:stCondLst>
                                  <p:childTnLst>
                                    <p:animClr clrSpc="hsl" dir="cw">
                                      <p:cBhvr override="childStyle">
                                        <p:cTn id="38" dur="2000" fill="hold"/>
                                        <p:tgtEl>
                                          <p:spTgt spid="9"/>
                                        </p:tgtEl>
                                        <p:attrNameLst>
                                          <p:attrName>style.color</p:attrName>
                                        </p:attrNameLst>
                                      </p:cBhvr>
                                      <p:by>
                                        <p:hsl h="0" s="-12549" l="-25098"/>
                                      </p:by>
                                    </p:animClr>
                                    <p:animClr clrSpc="hsl" dir="cw">
                                      <p:cBhvr>
                                        <p:cTn id="39" dur="2000" fill="hold"/>
                                        <p:tgtEl>
                                          <p:spTgt spid="9"/>
                                        </p:tgtEl>
                                        <p:attrNameLst>
                                          <p:attrName>fillcolor</p:attrName>
                                        </p:attrNameLst>
                                      </p:cBhvr>
                                      <p:by>
                                        <p:hsl h="0" s="-12549" l="-25098"/>
                                      </p:by>
                                    </p:animClr>
                                    <p:animClr clrSpc="hsl" dir="cw">
                                      <p:cBhvr>
                                        <p:cTn id="40" dur="2000" fill="hold"/>
                                        <p:tgtEl>
                                          <p:spTgt spid="9"/>
                                        </p:tgtEl>
                                        <p:attrNameLst>
                                          <p:attrName>stroke.color</p:attrName>
                                        </p:attrNameLst>
                                      </p:cBhvr>
                                      <p:by>
                                        <p:hsl h="0" s="-12549" l="-25098"/>
                                      </p:by>
                                    </p:animClr>
                                    <p:set>
                                      <p:cBhvr>
                                        <p:cTn id="41" dur="2000" fill="hold"/>
                                        <p:tgtEl>
                                          <p:spTgt spid="9"/>
                                        </p:tgtEl>
                                        <p:attrNameLst>
                                          <p:attrName>fill.type</p:attrName>
                                        </p:attrNameLst>
                                      </p:cBhvr>
                                      <p:to>
                                        <p:strVal val="solid"/>
                                      </p:to>
                                    </p:set>
                                  </p:childTnLst>
                                </p:cTn>
                              </p:par>
                            </p:childTnLst>
                          </p:cTn>
                        </p:par>
                        <p:par>
                          <p:cTn id="42" fill="hold">
                            <p:stCondLst>
                              <p:cond delay="9000"/>
                            </p:stCondLst>
                            <p:childTnLst>
                              <p:par>
                                <p:cTn id="43" presetID="22" presetClass="entr" presetSubtype="1"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up)">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907119" y="2891621"/>
            <a:ext cx="7329759" cy="4524315"/>
          </a:xfrm>
          <a:prstGeom prst="rect">
            <a:avLst/>
          </a:prstGeom>
        </p:spPr>
        <p:txBody>
          <a:bodyPr wrap="square">
            <a:spAutoFit/>
            <a:scene3d>
              <a:camera prst="orthographicFront"/>
              <a:lightRig rig="flat" dir="tl">
                <a:rot lat="0" lon="0" rev="6600000"/>
              </a:lightRig>
            </a:scene3d>
            <a:sp3d extrusionH="25400" contourW="8890">
              <a:bevelT w="38100" h="31750"/>
              <a:contourClr>
                <a:srgbClr val="E200D7"/>
              </a:contourClr>
            </a:sp3d>
          </a:bodyPr>
          <a:lstStyle/>
          <a:p>
            <a:pPr algn="ctr">
              <a:defRPr/>
            </a:pPr>
            <a:r>
              <a:rPr lang="fr-FR"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DANS LA MORT Y A-T-IL UN ÉTAT CONSCIENT ?</a:t>
            </a:r>
            <a:endParaRPr lang="es-ES"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endParaRPr>
          </a:p>
        </p:txBody>
      </p:sp>
    </p:spTree>
    <p:extLst>
      <p:ext uri="{BB962C8B-B14F-4D97-AF65-F5344CB8AC3E}">
        <p14:creationId xmlns:p14="http://schemas.microsoft.com/office/powerpoint/2010/main" val="42686917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21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Mis Docs\_Multimedia IMS\Curso Biblico PPS\Tema 16\tema 16 cement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779912" y="3645024"/>
            <a:ext cx="4788532"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r"/>
            <a:r>
              <a:rPr lang="fr-FR"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Les morts savent-ils quelque chose ? </a:t>
            </a:r>
            <a:endPar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32610528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6\tema 16 cement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971600" y="1808820"/>
            <a:ext cx="6840760" cy="47525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Les vivants, en effet, savent qu'ils mourront; mais les morts ne savent rien, et il n'y a pour eux plus de salaire, </a:t>
            </a:r>
            <a:r>
              <a:rPr lang="fr-F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puisque leur mémoire est oubliée</a:t>
            </a:r>
            <a:r>
              <a:rPr lang="fr-FR"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sp>
        <p:nvSpPr>
          <p:cNvPr id="3" name="2 Rectángulo"/>
          <p:cNvSpPr/>
          <p:nvPr/>
        </p:nvSpPr>
        <p:spPr>
          <a:xfrm>
            <a:off x="269396" y="332655"/>
            <a:ext cx="3558988"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Ecclésiaste</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9 : 5</a:t>
            </a:r>
            <a:endPar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9347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anim calcmode="lin" valueType="num">
                                      <p:cBhvr>
                                        <p:cTn id="12" dur="1500" fill="hold"/>
                                        <p:tgtEl>
                                          <p:spTgt spid="2"/>
                                        </p:tgtEl>
                                        <p:attrNameLst>
                                          <p:attrName>ppt_x</p:attrName>
                                        </p:attrNameLst>
                                      </p:cBhvr>
                                      <p:tavLst>
                                        <p:tav tm="0">
                                          <p:val>
                                            <p:strVal val="#ppt_x"/>
                                          </p:val>
                                        </p:tav>
                                        <p:tav tm="100000">
                                          <p:val>
                                            <p:strVal val="#ppt_x"/>
                                          </p:val>
                                        </p:tav>
                                      </p:tavLst>
                                    </p:anim>
                                    <p:anim calcmode="lin" valueType="num">
                                      <p:cBhvr>
                                        <p:cTn id="13" dur="1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3000"/>
                            </p:stCondLst>
                            <p:childTnLst>
                              <p:par>
                                <p:cTn id="19" presetID="10" presetClass="exit" presetSubtype="0" fill="hold" nodeType="afterEffect">
                                  <p:stCondLst>
                                    <p:cond delay="0"/>
                                  </p:stCondLst>
                                  <p:childTnLst>
                                    <p:animEffect transition="out" filter="fade">
                                      <p:cBhvr>
                                        <p:cTn id="20" dur="6000"/>
                                        <p:tgtEl>
                                          <p:spTgt spid="4"/>
                                        </p:tgtEl>
                                      </p:cBhvr>
                                    </p:animEffect>
                                    <p:set>
                                      <p:cBhvr>
                                        <p:cTn id="21" dur="1" fill="hold">
                                          <p:stCondLst>
                                            <p:cond delay="5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Mis Docs\_Multimedia IMS\Curso Biblico PPS\Tema 16\tema 16 ne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15"/>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899592" y="4473116"/>
            <a:ext cx="756084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fr-FR"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Qu’arrive-t-il aux sentiments de l’homme ? </a:t>
            </a:r>
            <a:endPar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41274198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J:\Mis Docs\_Multimedia IMS\Curso Biblico PPS\Tema 16\tema 16 orac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467544" y="3924436"/>
            <a:ext cx="7596844" cy="31049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brightRoom" dir="t"/>
            </a:scene3d>
            <a:sp3d contourW="6350" prstMaterial="plastic">
              <a:bevelT w="20320" h="20320" prst="angle"/>
              <a:contourClr>
                <a:srgbClr val="E200D7"/>
              </a:contourClr>
            </a:sp3d>
          </a:bodyPr>
          <a:lstStyle/>
          <a:p>
            <a:r>
              <a:rPr lang="en-US" sz="5400" b="1" cap="all" dirty="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Optane" pitchFamily="2" charset="0"/>
                <a:cs typeface="Vijaya" pitchFamily="34" charset="0"/>
              </a:rPr>
              <a:t>Un Moment </a:t>
            </a:r>
            <a:endParaRPr lang="en-US" sz="5400" b="1" cap="all" dirty="0" smtClean="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Optane" pitchFamily="2" charset="0"/>
              <a:cs typeface="Vijaya" pitchFamily="34" charset="0"/>
            </a:endParaRPr>
          </a:p>
          <a:p>
            <a:r>
              <a:rPr lang="en-US" sz="5400" b="1" cap="all" dirty="0" smtClean="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Optane" pitchFamily="2" charset="0"/>
                <a:cs typeface="Vijaya" pitchFamily="34" charset="0"/>
              </a:rPr>
              <a:t>De </a:t>
            </a:r>
            <a:r>
              <a:rPr lang="en-US" sz="5400" b="1" cap="all" dirty="0" err="1">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Optane" pitchFamily="2" charset="0"/>
                <a:cs typeface="Vijaya" pitchFamily="34" charset="0"/>
              </a:rPr>
              <a:t>Prière</a:t>
            </a:r>
            <a:endParaRPr lang="en-US" sz="5400" b="1" cap="all" dirty="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Optane" pitchFamily="2"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6\tema 16 ne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15"/>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69396" y="332655"/>
            <a:ext cx="437651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Ecclésiaste</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9 : 6, 10</a:t>
            </a:r>
            <a:endPar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980728"/>
            <a:ext cx="9144000" cy="56526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Et leur amour,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et leur haine, et leur envie, ont déjà péri</a:t>
            </a:r>
            <a:r>
              <a:rPr lang="fr-FR"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et ils n'auront plus jamais aucune part à tout ce qui se fait sous le soleil. »</a:t>
            </a:r>
          </a:p>
          <a:p>
            <a:pPr algn="ctr"/>
            <a:endParaRPr lang="es-ES"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pPr algn="ctr"/>
            <a:r>
              <a:rPr lang="fr-FR"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Tout ce que ta main trouve à faire avec ta force, fais-le; car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il n'y a ni </a:t>
            </a:r>
            <a:r>
              <a:rPr lang="fr-FR"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oeuvre</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ni pensée, ni science, ni sagesse, dans le séjour des morts, où tu vas</a:t>
            </a:r>
            <a:r>
              <a:rPr lang="fr-FR"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spTree>
    <p:extLst>
      <p:ext uri="{BB962C8B-B14F-4D97-AF65-F5344CB8AC3E}">
        <p14:creationId xmlns:p14="http://schemas.microsoft.com/office/powerpoint/2010/main" val="19270557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5500"/>
                            </p:stCondLst>
                            <p:childTnLst>
                              <p:par>
                                <p:cTn id="17" presetID="10" presetClass="exit" presetSubtype="0" fill="hold" nodeType="afterEffect">
                                  <p:stCondLst>
                                    <p:cond delay="0"/>
                                  </p:stCondLst>
                                  <p:childTnLst>
                                    <p:animEffect transition="out" filter="fade">
                                      <p:cBhvr>
                                        <p:cTn id="18" dur="7000"/>
                                        <p:tgtEl>
                                          <p:spTgt spid="5"/>
                                        </p:tgtEl>
                                      </p:cBhvr>
                                    </p:animEffect>
                                    <p:set>
                                      <p:cBhvr>
                                        <p:cTn id="19" dur="1" fill="hold">
                                          <p:stCondLst>
                                            <p:cond delay="6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6\tema 16 VE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9"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 y="4221088"/>
            <a:ext cx="9132851" cy="175432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fr-FR" sz="54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Les morts sont-ils dans un état conscient ? </a:t>
            </a:r>
            <a:endParaRPr lang="es-ES" sz="54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30813395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Mis Docs\_Multimedia IMS\Curso Biblico PPS\Tema 16\tema 16 VE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9"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539552" y="3284984"/>
            <a:ext cx="7524836" cy="31323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Leur souffle s'en va, ils rentrent dans la terre, Et ce même jour </a:t>
            </a:r>
            <a:r>
              <a:rPr lang="fr-F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leurs desseins périssent</a:t>
            </a:r>
            <a:r>
              <a:rPr lang="fr-FR"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sp>
        <p:nvSpPr>
          <p:cNvPr id="3" name="2 Rectángulo"/>
          <p:cNvSpPr/>
          <p:nvPr/>
        </p:nvSpPr>
        <p:spPr>
          <a:xfrm>
            <a:off x="269396" y="972017"/>
            <a:ext cx="343876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Psaume</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146 : 4</a:t>
            </a:r>
            <a:endPar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011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5500"/>
                            </p:stCondLst>
                            <p:childTnLst>
                              <p:par>
                                <p:cTn id="17" presetID="10" presetClass="exit" presetSubtype="0" fill="hold" nodeType="afterEffect">
                                  <p:stCondLst>
                                    <p:cond delay="0"/>
                                  </p:stCondLst>
                                  <p:childTnLst>
                                    <p:animEffect transition="out" filter="fade">
                                      <p:cBhvr>
                                        <p:cTn id="18" dur="5000"/>
                                        <p:tgtEl>
                                          <p:spTgt spid="14338"/>
                                        </p:tgtEl>
                                      </p:cBhvr>
                                    </p:animEffect>
                                    <p:set>
                                      <p:cBhvr>
                                        <p:cTn id="19" dur="1" fill="hold">
                                          <p:stCondLst>
                                            <p:cond delay="4999"/>
                                          </p:stCondLst>
                                        </p:cTn>
                                        <p:tgtEl>
                                          <p:spTgt spid="143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J:\Mis Docs\_Multimedia IMS\Curso Biblico PPS\Tema 16\tema 16 hono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4257092"/>
            <a:ext cx="9144000"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fr-FR"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Les morts savent-ils quelque chose au sujet de leurs parents ? </a:t>
            </a:r>
          </a:p>
        </p:txBody>
      </p:sp>
    </p:spTree>
    <p:extLst>
      <p:ext uri="{BB962C8B-B14F-4D97-AF65-F5344CB8AC3E}">
        <p14:creationId xmlns:p14="http://schemas.microsoft.com/office/powerpoint/2010/main" val="24646135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6\tema 16 hono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69396" y="332655"/>
            <a:ext cx="255390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Job </a:t>
            </a:r>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14 : 21</a:t>
            </a:r>
            <a:endPar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485420" y="3717032"/>
            <a:ext cx="8659088" cy="32403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ses fils soient honorés, </a:t>
            </a:r>
            <a:r>
              <a:rPr lang="fr-F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il n'en sait </a:t>
            </a:r>
            <a:r>
              <a:rPr lang="fr-FR" sz="40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rien </a:t>
            </a:r>
            <a:r>
              <a:rPr lang="fr-FR" sz="40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fr-FR"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Qu'ils soient dans l'abaissement, </a:t>
            </a:r>
            <a:r>
              <a:rPr lang="fr-F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il l'ignore</a:t>
            </a:r>
            <a:r>
              <a:rPr lang="fr-FR"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spTree>
    <p:extLst>
      <p:ext uri="{BB962C8B-B14F-4D97-AF65-F5344CB8AC3E}">
        <p14:creationId xmlns:p14="http://schemas.microsoft.com/office/powerpoint/2010/main" val="38456944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5500"/>
                            </p:stCondLst>
                            <p:childTnLst>
                              <p:par>
                                <p:cTn id="17" presetID="10" presetClass="exit" presetSubtype="0" fill="hold" nodeType="afterEffect">
                                  <p:stCondLst>
                                    <p:cond delay="0"/>
                                  </p:stCondLst>
                                  <p:childTnLst>
                                    <p:animEffect transition="out" filter="fade">
                                      <p:cBhvr>
                                        <p:cTn id="18" dur="6000"/>
                                        <p:tgtEl>
                                          <p:spTgt spid="4"/>
                                        </p:tgtEl>
                                      </p:cBhvr>
                                    </p:animEffect>
                                    <p:set>
                                      <p:cBhvr>
                                        <p:cTn id="19" dur="1" fill="hold">
                                          <p:stCondLst>
                                            <p:cond delay="5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J:\Mis Docs\_Multimedia IMS\Curso Biblico PPS\Tema 16\tema 16 alabanz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 y="7898"/>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5006786"/>
            <a:ext cx="9144000"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fr-FR"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Sont-ils au ciel adorant Dieu ? </a:t>
            </a:r>
            <a:endPar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7128978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Mis Docs\_Multimedia IMS\Curso Biblico PPS\Tema 16\tema 16 alabanz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 y="789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69396" y="332655"/>
            <a:ext cx="386035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Psaume</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115 : 17 </a:t>
            </a:r>
            <a:endPar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269396" y="3429000"/>
            <a:ext cx="8659088" cy="33123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Ce ne sont pas les morts qui célèbrent l'Éternel, Ce n'est aucun de ceux qui descendent </a:t>
            </a:r>
            <a:r>
              <a:rPr lang="fr-F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dans le lieu du silence</a:t>
            </a:r>
            <a:r>
              <a:rPr lang="fr-FR" sz="40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spTree>
    <p:extLst>
      <p:ext uri="{BB962C8B-B14F-4D97-AF65-F5344CB8AC3E}">
        <p14:creationId xmlns:p14="http://schemas.microsoft.com/office/powerpoint/2010/main" val="38057742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10" presetClass="exit" presetSubtype="0" fill="hold" nodeType="afterEffect">
                                  <p:stCondLst>
                                    <p:cond delay="0"/>
                                  </p:stCondLst>
                                  <p:childTnLst>
                                    <p:animEffect transition="out" filter="fade">
                                      <p:cBhvr>
                                        <p:cTn id="14" dur="4000"/>
                                        <p:tgtEl>
                                          <p:spTgt spid="5"/>
                                        </p:tgtEl>
                                      </p:cBhvr>
                                    </p:animEffect>
                                    <p:set>
                                      <p:cBhvr>
                                        <p:cTn id="15" dur="1" fill="hold">
                                          <p:stCondLst>
                                            <p:cond delay="3999"/>
                                          </p:stCondLst>
                                        </p:cTn>
                                        <p:tgtEl>
                                          <p:spTgt spid="5"/>
                                        </p:tgtEl>
                                        <p:attrNameLst>
                                          <p:attrName>style.visibility</p:attrName>
                                        </p:attrNameLst>
                                      </p:cBhvr>
                                      <p:to>
                                        <p:strVal val="hidden"/>
                                      </p:to>
                                    </p:set>
                                  </p:childTnLst>
                                </p:cTn>
                              </p:par>
                            </p:childTnLst>
                          </p:cTn>
                        </p:par>
                        <p:par>
                          <p:cTn id="16" fill="hold">
                            <p:stCondLst>
                              <p:cond delay="90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51521" y="4077072"/>
            <a:ext cx="8712968" cy="3416320"/>
          </a:xfrm>
          <a:prstGeom prst="rect">
            <a:avLst/>
          </a:prstGeom>
        </p:spPr>
        <p:txBody>
          <a:bodyPr wrap="square">
            <a:spAutoFit/>
            <a:scene3d>
              <a:camera prst="orthographicFront"/>
              <a:lightRig rig="flat" dir="tl">
                <a:rot lat="0" lon="0" rev="6600000"/>
              </a:lightRig>
            </a:scene3d>
            <a:sp3d extrusionH="25400" contourW="8890">
              <a:bevelT w="38100" h="31750"/>
              <a:contourClr>
                <a:srgbClr val="E200D7"/>
              </a:contourClr>
            </a:sp3d>
          </a:bodyPr>
          <a:lstStyle/>
          <a:p>
            <a:pPr algn="ctr">
              <a:defRPr/>
            </a:pPr>
            <a:r>
              <a:rPr lang="fr-FR"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À QUOI LA MORT EST-ELLE COMPARÉE ?</a:t>
            </a:r>
            <a:endParaRPr lang="es-ES"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endParaRPr>
          </a:p>
        </p:txBody>
      </p:sp>
    </p:spTree>
    <p:extLst>
      <p:ext uri="{BB962C8B-B14F-4D97-AF65-F5344CB8AC3E}">
        <p14:creationId xmlns:p14="http://schemas.microsoft.com/office/powerpoint/2010/main" val="34685873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8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Mis Docs\_Multimedia IMS\Curso Biblico PPS\Tema 16\tema 16 sue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55576" y="4941168"/>
            <a:ext cx="799238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fr-FR"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À quoi Jésus a-t-il comparé la mort ? </a:t>
            </a:r>
            <a:endPar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37972710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6\tema 16 sue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3508" y="179929"/>
            <a:ext cx="3767378"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Jean 11 : 11 - 14</a:t>
            </a:r>
            <a:endPar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2051720" y="800708"/>
            <a:ext cx="7092788" cy="50045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2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fr-FR"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Après ces paroles, il leur dit: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Lazare, notre ami, dort</a:t>
            </a:r>
            <a:r>
              <a:rPr lang="fr-FR"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mais je vais le réveiller.</a:t>
            </a:r>
          </a:p>
          <a:p>
            <a:pPr algn="r"/>
            <a:r>
              <a:rPr lang="fr-FR"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Les disciples lui dirent: Seigneur, s'il dort, il sera guéri.</a:t>
            </a:r>
          </a:p>
          <a:p>
            <a:pPr algn="r"/>
            <a:r>
              <a:rPr lang="fr-FR"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Jésus avait parlé de sa mort, mais ils crurent qu'il parlait de l'assoupissement du sommeil.</a:t>
            </a:r>
          </a:p>
          <a:p>
            <a:pPr algn="r"/>
            <a:r>
              <a:rPr lang="fr-FR"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Alors Jésus leur dit ouvertement: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Lazare est mort</a:t>
            </a:r>
            <a:r>
              <a:rPr lang="fr-FR"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spTree>
    <p:extLst>
      <p:ext uri="{BB962C8B-B14F-4D97-AF65-F5344CB8AC3E}">
        <p14:creationId xmlns:p14="http://schemas.microsoft.com/office/powerpoint/2010/main" val="34646060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6\titulo tema 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16</a:t>
            </a:r>
          </a:p>
        </p:txBody>
      </p:sp>
      <p:sp>
        <p:nvSpPr>
          <p:cNvPr id="2" name="1 Rectángulo"/>
          <p:cNvSpPr/>
          <p:nvPr/>
        </p:nvSpPr>
        <p:spPr>
          <a:xfrm>
            <a:off x="265406" y="1196752"/>
            <a:ext cx="7524836" cy="4154984"/>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8800" b="1" dirty="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50800" dist="38100" dir="2700000" algn="tl" rotWithShape="0">
                    <a:prstClr val="black">
                      <a:alpha val="40000"/>
                    </a:prstClr>
                  </a:outerShdw>
                </a:effectLst>
                <a:latin typeface="Optane" pitchFamily="2" charset="0"/>
              </a:rPr>
              <a:t>Y A-T-IL </a:t>
            </a:r>
            <a:endParaRPr lang="fr-FR" sz="8800" b="1" dirty="0" smtClean="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50800" dist="38100" dir="2700000" algn="tl" rotWithShape="0">
                  <a:prstClr val="black">
                    <a:alpha val="40000"/>
                  </a:prstClr>
                </a:outerShdw>
              </a:effectLst>
              <a:latin typeface="Optane" pitchFamily="2" charset="0"/>
            </a:endParaRPr>
          </a:p>
          <a:p>
            <a:r>
              <a:rPr lang="fr-FR" sz="8800" b="1" dirty="0" smtClean="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50800" dist="38100" dir="2700000" algn="tl" rotWithShape="0">
                    <a:prstClr val="black">
                      <a:alpha val="40000"/>
                    </a:prstClr>
                  </a:outerShdw>
                </a:effectLst>
                <a:latin typeface="Optane" pitchFamily="2" charset="0"/>
              </a:rPr>
              <a:t>LA </a:t>
            </a:r>
            <a:r>
              <a:rPr lang="fr-FR" sz="8800" b="1" dirty="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50800" dist="38100" dir="2700000" algn="tl" rotWithShape="0">
                    <a:prstClr val="black">
                      <a:alpha val="40000"/>
                    </a:prstClr>
                  </a:outerShdw>
                </a:effectLst>
                <a:latin typeface="Optane" pitchFamily="2" charset="0"/>
              </a:rPr>
              <a:t>VIE APRÈS LA MORT ?</a:t>
            </a:r>
            <a:endParaRPr lang="es-ES" sz="8800" dirty="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50800" dist="38100" dir="2700000" algn="tl" rotWithShape="0">
                  <a:prstClr val="black">
                    <a:alpha val="40000"/>
                  </a:prstClr>
                </a:outerShdw>
              </a:effectLst>
              <a:latin typeface="Optane" pitchFamily="2" charset="0"/>
            </a:endParaRPr>
          </a:p>
        </p:txBody>
      </p:sp>
    </p:spTree>
    <p:extLst>
      <p:ext uri="{BB962C8B-B14F-4D97-AF65-F5344CB8AC3E}">
        <p14:creationId xmlns:p14="http://schemas.microsoft.com/office/powerpoint/2010/main" val="716217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16\tema 16 riosec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69396" y="332655"/>
            <a:ext cx="355738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Job </a:t>
            </a:r>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14 : 10 - 12</a:t>
            </a:r>
            <a:endPar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151620" y="1124744"/>
            <a:ext cx="7848872" cy="50045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Mais l'homme meurt, et il perd sa force; L'homme expire, et où est-il?</a:t>
            </a:r>
          </a:p>
          <a:p>
            <a:pPr algn="r"/>
            <a:r>
              <a:rPr lang="fr-FR"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Les eaux des lacs s'évanouissent, Les fleuves tarissent et se dessèchent;</a:t>
            </a:r>
          </a:p>
          <a:p>
            <a:pPr algn="r"/>
            <a:r>
              <a:rPr lang="fr-FR"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Ainsi l'homme se couche et ne se relèvera plus, Il ne se réveillera pas tant que les cieux subsisteront,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Il ne sortira pas de son sommeil</a:t>
            </a:r>
            <a:r>
              <a:rPr lang="fr-FR" sz="32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endParaRPr lang="fr-FR"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184202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Mis Docs\_Multimedia IMS\Curso Biblico PPS\Tema 16\tema 16 f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03548" y="440668"/>
            <a:ext cx="5082992"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Quel autre exemple nous donnent les Écritures ? </a:t>
            </a:r>
            <a:endPar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069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6\tema 16 f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215516" y="296652"/>
            <a:ext cx="8784976" cy="2772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L'homme né de la femme! Sa vie est courte, sans cesse agitée.  Il naît, il est coupé comme une </a:t>
            </a:r>
            <a:r>
              <a:rPr lang="fr-FR" sz="32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fleur ; </a:t>
            </a:r>
            <a:r>
              <a:rPr lang="fr-FR"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Il fuit et disparaît comme une ombre. »</a:t>
            </a:r>
          </a:p>
        </p:txBody>
      </p:sp>
      <p:sp>
        <p:nvSpPr>
          <p:cNvPr id="3" name="2 Rectángulo"/>
          <p:cNvSpPr/>
          <p:nvPr/>
        </p:nvSpPr>
        <p:spPr>
          <a:xfrm>
            <a:off x="1547664" y="5803116"/>
            <a:ext cx="303480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Job </a:t>
            </a:r>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14 : 1 - 2</a:t>
            </a:r>
            <a:endPar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2845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986657" y="3248980"/>
            <a:ext cx="7329759" cy="4524315"/>
          </a:xfrm>
          <a:prstGeom prst="rect">
            <a:avLst/>
          </a:prstGeom>
        </p:spPr>
        <p:txBody>
          <a:bodyPr wrap="square">
            <a:spAutoFit/>
            <a:scene3d>
              <a:camera prst="orthographicFront"/>
              <a:lightRig rig="flat" dir="tl">
                <a:rot lat="0" lon="0" rev="6600000"/>
              </a:lightRig>
            </a:scene3d>
            <a:sp3d extrusionH="25400" contourW="8890">
              <a:bevelT w="38100" h="31750"/>
              <a:contourClr>
                <a:srgbClr val="E200D7"/>
              </a:contourClr>
            </a:sp3d>
          </a:bodyPr>
          <a:lstStyle/>
          <a:p>
            <a:pPr algn="ctr">
              <a:defRPr/>
            </a:pPr>
            <a:r>
              <a:rPr lang="fr-FR"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REVERRONS-NOUS CEUX QUI SONT MORTS ?</a:t>
            </a:r>
            <a:endParaRPr lang="es-ES"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endParaRPr>
          </a:p>
        </p:txBody>
      </p:sp>
    </p:spTree>
    <p:extLst>
      <p:ext uri="{BB962C8B-B14F-4D97-AF65-F5344CB8AC3E}">
        <p14:creationId xmlns:p14="http://schemas.microsoft.com/office/powerpoint/2010/main" val="29905969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J:\Mis Docs\_Multimedia IMS\Curso Biblico PPS\Tema 16\tema 16 resurrec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5"/>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95790" y="477250"/>
            <a:ext cx="8352420"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fr-FR"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Quelle est la glorieuse espérance d’une personne qui meurt croyant en Dieu ? </a:t>
            </a:r>
            <a:endPar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605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Mis Docs\_Multimedia IMS\Curso Biblico PPS\Tema 16\tema 16 resurrec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5"/>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115616" y="620688"/>
            <a:ext cx="7236804" cy="29883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2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fr-FR"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tes morts revivent! Que mes cadavres se relèvent! -Réveillez-vous et tressaillez de joie, habitants de la </a:t>
            </a:r>
            <a:r>
              <a:rPr lang="fr-FR" sz="32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poussière ! </a:t>
            </a:r>
            <a:r>
              <a:rPr lang="fr-FR"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Car ta rosée est une rosée vivifiante,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Et la terre redonnera le jour aux ombres</a:t>
            </a:r>
            <a:r>
              <a:rPr lang="fr-FR"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sp>
        <p:nvSpPr>
          <p:cNvPr id="3" name="2 Rectángulo"/>
          <p:cNvSpPr/>
          <p:nvPr/>
        </p:nvSpPr>
        <p:spPr>
          <a:xfrm>
            <a:off x="269396" y="332655"/>
            <a:ext cx="289855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Ésaïe</a:t>
            </a:r>
            <a:r>
              <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6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26 : 19</a:t>
            </a:r>
            <a:endParaRPr lang="es-ES_tradnl" sz="36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9252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6\tema 16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70156" y="3861048"/>
            <a:ext cx="8604195" cy="2736304"/>
          </a:xfrm>
          <a:prstGeom prst="rect">
            <a:avLst/>
          </a:prstGeom>
          <a:gradFill>
            <a:gsLst>
              <a:gs pos="0">
                <a:schemeClr val="accent1">
                  <a:tint val="50000"/>
                  <a:satMod val="300000"/>
                  <a:alpha val="48000"/>
                </a:schemeClr>
              </a:gs>
              <a:gs pos="35000">
                <a:schemeClr val="accent1">
                  <a:tint val="37000"/>
                  <a:satMod val="300000"/>
                  <a:alpha val="52000"/>
                </a:schemeClr>
              </a:gs>
              <a:gs pos="100000">
                <a:schemeClr val="accent1">
                  <a:tint val="15000"/>
                  <a:satMod val="350000"/>
                  <a:alpha val="49000"/>
                </a:schemeClr>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2" name="Rectangle 3"/>
          <p:cNvSpPr>
            <a:spLocks noChangeArrowheads="1"/>
          </p:cNvSpPr>
          <p:nvPr/>
        </p:nvSpPr>
        <p:spPr bwMode="auto">
          <a:xfrm>
            <a:off x="288032" y="4149080"/>
            <a:ext cx="8568444" cy="23042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Car, si nous croyons que Jésus est mort et qu'il est ressuscité, croyons aussi que Dieu ramènera par Jésus et avec lui ceux qui sont morts.</a:t>
            </a:r>
          </a:p>
        </p:txBody>
      </p:sp>
      <p:sp>
        <p:nvSpPr>
          <p:cNvPr id="3" name="2 Rectángulo"/>
          <p:cNvSpPr/>
          <p:nvPr/>
        </p:nvSpPr>
        <p:spPr>
          <a:xfrm>
            <a:off x="269396" y="332655"/>
            <a:ext cx="5607625"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 </a:t>
            </a:r>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Thessaloniciens</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4 : 14 - 17</a:t>
            </a:r>
            <a:endPar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4" name="Rectangle 3" hidden="1"/>
          <p:cNvSpPr>
            <a:spLocks noChangeArrowheads="1"/>
          </p:cNvSpPr>
          <p:nvPr/>
        </p:nvSpPr>
        <p:spPr bwMode="auto">
          <a:xfrm>
            <a:off x="288032"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 lo cual os decimos esto en palabra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del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Señor: que nosotros que vivimos,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que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habremos quedado hasta la venida del Señor, no precederemos a los que durmieron.</a:t>
            </a:r>
          </a:p>
        </p:txBody>
      </p:sp>
      <p:sp>
        <p:nvSpPr>
          <p:cNvPr id="5" name="Rectangle 3" hidden="1"/>
          <p:cNvSpPr>
            <a:spLocks noChangeArrowheads="1"/>
          </p:cNvSpPr>
          <p:nvPr/>
        </p:nvSpPr>
        <p:spPr bwMode="auto">
          <a:xfrm>
            <a:off x="269396"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Porque el Señor mismo con voz de mando, con voz de arcángel, y con trompeta de Dios, descenderá del cielo; y los muertos en Cristo resucitarán primero.</a:t>
            </a:r>
          </a:p>
        </p:txBody>
      </p:sp>
      <p:sp>
        <p:nvSpPr>
          <p:cNvPr id="6" name="Rectangle 3" hidden="1"/>
          <p:cNvSpPr>
            <a:spLocks noChangeArrowheads="1"/>
          </p:cNvSpPr>
          <p:nvPr/>
        </p:nvSpPr>
        <p:spPr bwMode="auto">
          <a:xfrm>
            <a:off x="251483" y="3645024"/>
            <a:ext cx="8855968"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Luego nosotros los que vivimos,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los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que hayamos quedado, seremos arrebatados juntamente con ellos en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las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nubes para recibir al Señor en el aire,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así estaremos siempre con el Señor."</a:t>
            </a:r>
          </a:p>
        </p:txBody>
      </p:sp>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9218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4"/>
                                        </p:tgtEl>
                                      </p:cBhvr>
                                    </p:animEffect>
                                    <p:anim calcmode="lin" valueType="num">
                                      <p:cBhvr>
                                        <p:cTn id="24" dur="1000"/>
                                        <p:tgtEl>
                                          <p:spTgt spid="4"/>
                                        </p:tgtEl>
                                        <p:attrNameLst>
                                          <p:attrName>ppt_x</p:attrName>
                                        </p:attrNameLst>
                                      </p:cBhvr>
                                      <p:tavLst>
                                        <p:tav tm="0">
                                          <p:val>
                                            <p:strVal val="ppt_x"/>
                                          </p:val>
                                        </p:tav>
                                        <p:tav tm="100000">
                                          <p:val>
                                            <p:strVal val="ppt_x"/>
                                          </p:val>
                                        </p:tav>
                                      </p:tavLst>
                                    </p:anim>
                                    <p:anim calcmode="lin" valueType="num">
                                      <p:cBhvr>
                                        <p:cTn id="25" dur="1000"/>
                                        <p:tgtEl>
                                          <p:spTgt spid="4"/>
                                        </p:tgtEl>
                                        <p:attrNameLst>
                                          <p:attrName>ppt_y</p:attrName>
                                        </p:attrNameLst>
                                      </p:cBhvr>
                                      <p:tavLst>
                                        <p:tav tm="0">
                                          <p:val>
                                            <p:strVal val="ppt_y"/>
                                          </p:val>
                                        </p:tav>
                                        <p:tav tm="100000">
                                          <p:val>
                                            <p:strVal val="ppt_y-.1"/>
                                          </p:val>
                                        </p:tav>
                                      </p:tavLst>
                                    </p:anim>
                                    <p:set>
                                      <p:cBhvr>
                                        <p:cTn id="26" dur="1" fill="hold">
                                          <p:stCondLst>
                                            <p:cond delay="999"/>
                                          </p:stCondLst>
                                        </p:cTn>
                                        <p:tgtEl>
                                          <p:spTgt spid="4"/>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1" nodeType="clickEffect">
                                  <p:stCondLst>
                                    <p:cond delay="0"/>
                                  </p:stCondLst>
                                  <p:childTnLst>
                                    <p:animEffect transition="out" filter="fade">
                                      <p:cBhvr>
                                        <p:cTn id="36" dur="1000"/>
                                        <p:tgtEl>
                                          <p:spTgt spid="5"/>
                                        </p:tgtEl>
                                      </p:cBhvr>
                                    </p:animEffect>
                                    <p:anim calcmode="lin" valueType="num">
                                      <p:cBhvr>
                                        <p:cTn id="37" dur="1000"/>
                                        <p:tgtEl>
                                          <p:spTgt spid="5"/>
                                        </p:tgtEl>
                                        <p:attrNameLst>
                                          <p:attrName>ppt_x</p:attrName>
                                        </p:attrNameLst>
                                      </p:cBhvr>
                                      <p:tavLst>
                                        <p:tav tm="0">
                                          <p:val>
                                            <p:strVal val="ppt_x"/>
                                          </p:val>
                                        </p:tav>
                                        <p:tav tm="100000">
                                          <p:val>
                                            <p:strVal val="ppt_x"/>
                                          </p:val>
                                        </p:tav>
                                      </p:tavLst>
                                    </p:anim>
                                    <p:anim calcmode="lin" valueType="num">
                                      <p:cBhvr>
                                        <p:cTn id="38" dur="1000"/>
                                        <p:tgtEl>
                                          <p:spTgt spid="5"/>
                                        </p:tgtEl>
                                        <p:attrNameLst>
                                          <p:attrName>ppt_y</p:attrName>
                                        </p:attrNameLst>
                                      </p:cBhvr>
                                      <p:tavLst>
                                        <p:tav tm="0">
                                          <p:val>
                                            <p:strVal val="ppt_y"/>
                                          </p:val>
                                        </p:tav>
                                        <p:tav tm="100000">
                                          <p:val>
                                            <p:strVal val="ppt_y-.1"/>
                                          </p:val>
                                        </p:tav>
                                      </p:tavLst>
                                    </p:anim>
                                    <p:set>
                                      <p:cBhvr>
                                        <p:cTn id="39" dur="1" fill="hold">
                                          <p:stCondLst>
                                            <p:cond delay="999"/>
                                          </p:stCondLst>
                                        </p:cTn>
                                        <p:tgtEl>
                                          <p:spTgt spid="5"/>
                                        </p:tgtEl>
                                        <p:attrNameLst>
                                          <p:attrName>style.visibility</p:attrName>
                                        </p:attrNameLst>
                                      </p:cBhvr>
                                      <p:to>
                                        <p:strVal val="hidden"/>
                                      </p:to>
                                    </p:set>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22" presetClass="entr" presetSubtype="1"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up)">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5" grpId="0"/>
      <p:bldP spid="5" grpId="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6\tema 16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70156" y="3861048"/>
            <a:ext cx="8604195" cy="2736304"/>
          </a:xfrm>
          <a:prstGeom prst="rect">
            <a:avLst/>
          </a:prstGeom>
          <a:gradFill>
            <a:gsLst>
              <a:gs pos="0">
                <a:schemeClr val="accent1">
                  <a:tint val="50000"/>
                  <a:satMod val="300000"/>
                  <a:alpha val="48000"/>
                </a:schemeClr>
              </a:gs>
              <a:gs pos="35000">
                <a:schemeClr val="accent1">
                  <a:tint val="37000"/>
                  <a:satMod val="300000"/>
                  <a:alpha val="52000"/>
                </a:schemeClr>
              </a:gs>
              <a:gs pos="100000">
                <a:schemeClr val="accent1">
                  <a:tint val="15000"/>
                  <a:satMod val="350000"/>
                  <a:alpha val="49000"/>
                </a:schemeClr>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2" name="Rectangle 3" hidden="1"/>
          <p:cNvSpPr>
            <a:spLocks noChangeArrowheads="1"/>
          </p:cNvSpPr>
          <p:nvPr/>
        </p:nvSpPr>
        <p:spPr bwMode="auto">
          <a:xfrm>
            <a:off x="288032" y="4149080"/>
            <a:ext cx="8568444" cy="23042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"Porque si creemos que Jesús murió y resucitó, así también traerá Dios con Jesús a los que durmieron en él</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3" name="2 Rectángulo"/>
          <p:cNvSpPr/>
          <p:nvPr/>
        </p:nvSpPr>
        <p:spPr>
          <a:xfrm>
            <a:off x="269396" y="332655"/>
            <a:ext cx="5607625"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 </a:t>
            </a:r>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Thessaloniciens</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4 : 14 - 17</a:t>
            </a:r>
            <a:endPar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4" name="Rectangle 3"/>
          <p:cNvSpPr>
            <a:spLocks noChangeArrowheads="1"/>
          </p:cNvSpPr>
          <p:nvPr/>
        </p:nvSpPr>
        <p:spPr bwMode="auto">
          <a:xfrm>
            <a:off x="288032" y="3600400"/>
            <a:ext cx="8855968" cy="28529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Voici, en effet, ce que nous vous déclarons d'après la parole du Seigneur: nous les vivants, restés pour l'avènement du Seigneur, nous ne devancerons pas ceux qui sont </a:t>
            </a:r>
            <a:r>
              <a:rPr lang="fr-FR"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morts</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5" name="Rectangle 3" hidden="1"/>
          <p:cNvSpPr>
            <a:spLocks noChangeArrowheads="1"/>
          </p:cNvSpPr>
          <p:nvPr/>
        </p:nvSpPr>
        <p:spPr bwMode="auto">
          <a:xfrm>
            <a:off x="269396"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Porque el Señor mismo con voz de mando, con voz de arcángel, y con trompeta de Dios, descenderá del cielo; y los muertos en Cristo resucitarán primero.</a:t>
            </a:r>
          </a:p>
        </p:txBody>
      </p:sp>
      <p:sp>
        <p:nvSpPr>
          <p:cNvPr id="6" name="Rectangle 3" hidden="1"/>
          <p:cNvSpPr>
            <a:spLocks noChangeArrowheads="1"/>
          </p:cNvSpPr>
          <p:nvPr/>
        </p:nvSpPr>
        <p:spPr bwMode="auto">
          <a:xfrm>
            <a:off x="251483" y="3645024"/>
            <a:ext cx="8855968"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Luego nosotros los que vivimos,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los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que hayamos quedado, seremos arrebatados juntamente con ellos en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las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nubes para recibir al Señor en el aire,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así estaremos siempre con el Señor."</a:t>
            </a:r>
          </a:p>
        </p:txBody>
      </p:sp>
    </p:spTree>
    <p:extLst>
      <p:ext uri="{BB962C8B-B14F-4D97-AF65-F5344CB8AC3E}">
        <p14:creationId xmlns:p14="http://schemas.microsoft.com/office/powerpoint/2010/main" val="971056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xit" presetSubtype="0" fill="hold" grpId="1" nodeType="clickEffect">
                                  <p:stCondLst>
                                    <p:cond delay="0"/>
                                  </p:stCondLst>
                                  <p:childTnLst>
                                    <p:animEffect transition="out" filter="fade">
                                      <p:cBhvr>
                                        <p:cTn id="25" dur="1000"/>
                                        <p:tgtEl>
                                          <p:spTgt spid="5"/>
                                        </p:tgtEl>
                                      </p:cBhvr>
                                    </p:animEffect>
                                    <p:anim calcmode="lin" valueType="num">
                                      <p:cBhvr>
                                        <p:cTn id="26" dur="1000"/>
                                        <p:tgtEl>
                                          <p:spTgt spid="5"/>
                                        </p:tgtEl>
                                        <p:attrNameLst>
                                          <p:attrName>ppt_x</p:attrName>
                                        </p:attrNameLst>
                                      </p:cBhvr>
                                      <p:tavLst>
                                        <p:tav tm="0">
                                          <p:val>
                                            <p:strVal val="ppt_x"/>
                                          </p:val>
                                        </p:tav>
                                        <p:tav tm="100000">
                                          <p:val>
                                            <p:strVal val="ppt_x"/>
                                          </p:val>
                                        </p:tav>
                                      </p:tavLst>
                                    </p:anim>
                                    <p:anim calcmode="lin" valueType="num">
                                      <p:cBhvr>
                                        <p:cTn id="27" dur="1000"/>
                                        <p:tgtEl>
                                          <p:spTgt spid="5"/>
                                        </p:tgtEl>
                                        <p:attrNameLst>
                                          <p:attrName>ppt_y</p:attrName>
                                        </p:attrNameLst>
                                      </p:cBhvr>
                                      <p:tavLst>
                                        <p:tav tm="0">
                                          <p:val>
                                            <p:strVal val="ppt_y"/>
                                          </p:val>
                                        </p:tav>
                                        <p:tav tm="100000">
                                          <p:val>
                                            <p:strVal val="ppt_y-.1"/>
                                          </p:val>
                                        </p:tav>
                                      </p:tavLst>
                                    </p:anim>
                                    <p:set>
                                      <p:cBhvr>
                                        <p:cTn id="28" dur="1" fill="hold">
                                          <p:stCondLst>
                                            <p:cond delay="999"/>
                                          </p:stCondLst>
                                        </p:cTn>
                                        <p:tgtEl>
                                          <p:spTgt spid="5"/>
                                        </p:tgtEl>
                                        <p:attrNameLst>
                                          <p:attrName>style.visibility</p:attrName>
                                        </p:attrNameLst>
                                      </p:cBhvr>
                                      <p:to>
                                        <p:strVal val="hidden"/>
                                      </p:to>
                                    </p:se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22" presetClass="entr" presetSubtype="1"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5" grpId="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6\tema 16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hidden="1"/>
          <p:cNvSpPr>
            <a:spLocks noChangeArrowheads="1"/>
          </p:cNvSpPr>
          <p:nvPr/>
        </p:nvSpPr>
        <p:spPr bwMode="auto">
          <a:xfrm>
            <a:off x="288032" y="4149080"/>
            <a:ext cx="8568444" cy="23042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"Porque si creemos que Jesús murió y resucitó, así también traerá Dios con Jesús a los que durmieron en él</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3" name="2 Rectángulo"/>
          <p:cNvSpPr/>
          <p:nvPr/>
        </p:nvSpPr>
        <p:spPr>
          <a:xfrm>
            <a:off x="269396" y="332655"/>
            <a:ext cx="5607625"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 </a:t>
            </a:r>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Thessaloniciens</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4 : 14 - 17</a:t>
            </a:r>
            <a:endPar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4" name="Rectangle 3" hidden="1"/>
          <p:cNvSpPr>
            <a:spLocks noChangeArrowheads="1"/>
          </p:cNvSpPr>
          <p:nvPr/>
        </p:nvSpPr>
        <p:spPr bwMode="auto">
          <a:xfrm>
            <a:off x="288032"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 lo cual os decimos esto en palabra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del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Señor: que nosotros que vivimos,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que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habremos quedado hasta la venida del Señor, no precederemos a los que durmieron.</a:t>
            </a:r>
          </a:p>
        </p:txBody>
      </p:sp>
      <p:sp>
        <p:nvSpPr>
          <p:cNvPr id="6" name="Rectangle 3" hidden="1"/>
          <p:cNvSpPr>
            <a:spLocks noChangeArrowheads="1"/>
          </p:cNvSpPr>
          <p:nvPr/>
        </p:nvSpPr>
        <p:spPr bwMode="auto">
          <a:xfrm>
            <a:off x="251483" y="3645024"/>
            <a:ext cx="8855968"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Luego nosotros los que vivimos,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los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que hayamos quedado, seremos arrebatados juntamente con ellos en </a:t>
            </a:r>
            <a:b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las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nubes para recibir al Señor en el aire,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así estaremos siempre con el Señor."</a:t>
            </a:r>
          </a:p>
        </p:txBody>
      </p:sp>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70156" y="3717032"/>
            <a:ext cx="8604195" cy="2736304"/>
          </a:xfrm>
          <a:prstGeom prst="rect">
            <a:avLst/>
          </a:prstGeom>
          <a:gradFill>
            <a:gsLst>
              <a:gs pos="0">
                <a:schemeClr val="accent1">
                  <a:tint val="50000"/>
                  <a:satMod val="300000"/>
                  <a:alpha val="48000"/>
                </a:schemeClr>
              </a:gs>
              <a:gs pos="35000">
                <a:schemeClr val="accent1">
                  <a:tint val="37000"/>
                  <a:satMod val="300000"/>
                  <a:alpha val="52000"/>
                </a:schemeClr>
              </a:gs>
              <a:gs pos="100000">
                <a:schemeClr val="accent1">
                  <a:tint val="15000"/>
                  <a:satMod val="350000"/>
                  <a:alpha val="49000"/>
                </a:schemeClr>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5" name="Rectangle 3"/>
          <p:cNvSpPr>
            <a:spLocks noChangeArrowheads="1"/>
          </p:cNvSpPr>
          <p:nvPr/>
        </p:nvSpPr>
        <p:spPr bwMode="auto">
          <a:xfrm>
            <a:off x="269396" y="350100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Car le Seigneur lui-même, à un signal donné, à la voix d'un archange, et au son de la trompette de Dieu, descendra du ciel, et les morts en Christ ressusciteront premièrement.</a:t>
            </a:r>
            <a:endPar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065251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6\tema 16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70156" y="3861048"/>
            <a:ext cx="8604195" cy="2736304"/>
          </a:xfrm>
          <a:prstGeom prst="rect">
            <a:avLst/>
          </a:prstGeom>
          <a:gradFill>
            <a:gsLst>
              <a:gs pos="0">
                <a:schemeClr val="accent1">
                  <a:tint val="50000"/>
                  <a:satMod val="300000"/>
                  <a:alpha val="48000"/>
                </a:schemeClr>
              </a:gs>
              <a:gs pos="35000">
                <a:schemeClr val="accent1">
                  <a:tint val="37000"/>
                  <a:satMod val="300000"/>
                  <a:alpha val="52000"/>
                </a:schemeClr>
              </a:gs>
              <a:gs pos="100000">
                <a:schemeClr val="accent1">
                  <a:tint val="15000"/>
                  <a:satMod val="350000"/>
                  <a:alpha val="49000"/>
                </a:schemeClr>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2" name="Rectangle 3" hidden="1"/>
          <p:cNvSpPr>
            <a:spLocks noChangeArrowheads="1"/>
          </p:cNvSpPr>
          <p:nvPr/>
        </p:nvSpPr>
        <p:spPr bwMode="auto">
          <a:xfrm>
            <a:off x="288032" y="4149080"/>
            <a:ext cx="8568444" cy="23042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"Porque si creemos que Jesús murió y resucitó, así también traerá Dios con Jesús a los que durmieron en él</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3" name="2 Rectángulo"/>
          <p:cNvSpPr/>
          <p:nvPr/>
        </p:nvSpPr>
        <p:spPr>
          <a:xfrm>
            <a:off x="269396" y="332655"/>
            <a:ext cx="5607625"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 </a:t>
            </a:r>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Thessaloniciens</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4 : 14 - 17</a:t>
            </a:r>
            <a:endPar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
        <p:nvSpPr>
          <p:cNvPr id="4" name="Rectangle 3" hidden="1"/>
          <p:cNvSpPr>
            <a:spLocks noChangeArrowheads="1"/>
          </p:cNvSpPr>
          <p:nvPr/>
        </p:nvSpPr>
        <p:spPr bwMode="auto">
          <a:xfrm>
            <a:off x="288032"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 lo cual os decimos esto en palabra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del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Señor: que nosotros que vivimos, </a:t>
            </a: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
            </a:r>
            <a:b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que </a:t>
            </a:r>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habremos quedado hasta la venida del Señor, no precederemos a los que durmieron.</a:t>
            </a:r>
          </a:p>
        </p:txBody>
      </p:sp>
      <p:sp>
        <p:nvSpPr>
          <p:cNvPr id="5" name="Rectangle 3" hidden="1"/>
          <p:cNvSpPr>
            <a:spLocks noChangeArrowheads="1"/>
          </p:cNvSpPr>
          <p:nvPr/>
        </p:nvSpPr>
        <p:spPr bwMode="auto">
          <a:xfrm>
            <a:off x="269396" y="3861048"/>
            <a:ext cx="8855968" cy="25922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Porque el Señor mismo con voz de mando, con voz de arcángel, y con trompeta de Dios, descenderá del cielo; y los muertos en Cristo resucitarán primero.</a:t>
            </a:r>
          </a:p>
        </p:txBody>
      </p:sp>
      <p:sp>
        <p:nvSpPr>
          <p:cNvPr id="6" name="Rectangle 3"/>
          <p:cNvSpPr>
            <a:spLocks noChangeArrowheads="1"/>
          </p:cNvSpPr>
          <p:nvPr/>
        </p:nvSpPr>
        <p:spPr bwMode="auto">
          <a:xfrm>
            <a:off x="251483" y="3645024"/>
            <a:ext cx="8855968"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33CC"/>
                </a:solidFill>
                <a:effectLst>
                  <a:outerShdw blurRad="76200" dist="50800" dir="5400000" algn="tl" rotWithShape="0">
                    <a:srgbClr val="000000">
                      <a:alpha val="65000"/>
                    </a:srgbClr>
                  </a:outerShdw>
                </a:effectLst>
                <a:latin typeface="Myriad Pro" pitchFamily="34" charset="0"/>
                <a:cs typeface="Consolas" pitchFamily="49" charset="0"/>
              </a:rPr>
              <a:t>Ensuite, nous les vivants, qui seront restés, nous serons tous ensemble enlevés avec eux sur des nuées, à la rencontre du Seigneur dans les airs, et ainsi nous serons toujours avec le Seigneur. »</a:t>
            </a:r>
          </a:p>
        </p:txBody>
      </p:sp>
    </p:spTree>
    <p:extLst>
      <p:ext uri="{BB962C8B-B14F-4D97-AF65-F5344CB8AC3E}">
        <p14:creationId xmlns:p14="http://schemas.microsoft.com/office/powerpoint/2010/main" val="466027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Mis Docs\_Multimedia IMS\Curso Biblico PPS\Tema 16\tema 16 tun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043608" y="1997839"/>
            <a:ext cx="6660740" cy="286232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60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Est-ce raisonnable </a:t>
            </a:r>
            <a:endParaRPr lang="fr-FR" sz="60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r>
              <a:rPr lang="fr-FR" sz="60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d’avoir </a:t>
            </a:r>
            <a:r>
              <a:rPr lang="fr-FR" sz="60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peur de </a:t>
            </a:r>
            <a:r>
              <a:rPr lang="fr-FR" sz="60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r>
            <a:br>
              <a:rPr lang="fr-FR" sz="60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br>
            <a:r>
              <a:rPr lang="fr-FR" sz="6000" b="1" spc="50" dirty="0" smtClean="0">
                <a:ln w="11430"/>
                <a:solidFill>
                  <a:srgbClr val="FF0000"/>
                </a:solidFill>
                <a:effectLst>
                  <a:outerShdw blurRad="76200" dist="50800" dir="5400000" algn="tl" rotWithShape="0">
                    <a:srgbClr val="000000">
                      <a:alpha val="65000"/>
                    </a:srgbClr>
                  </a:outerShdw>
                </a:effectLst>
                <a:latin typeface="Optane" pitchFamily="2" charset="0"/>
              </a:rPr>
              <a:t>la </a:t>
            </a:r>
            <a:r>
              <a:rPr lang="fr-FR" sz="6000" b="1" spc="50" dirty="0">
                <a:ln w="11430"/>
                <a:solidFill>
                  <a:srgbClr val="FF0000"/>
                </a:solidFill>
                <a:effectLst>
                  <a:outerShdw blurRad="76200" dist="50800" dir="5400000" algn="tl" rotWithShape="0">
                    <a:srgbClr val="000000">
                      <a:alpha val="65000"/>
                    </a:srgbClr>
                  </a:outerShdw>
                </a:effectLst>
                <a:latin typeface="Optane" pitchFamily="2" charset="0"/>
              </a:rPr>
              <a:t>mort</a:t>
            </a:r>
            <a:r>
              <a:rPr lang="fr-FR" sz="60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5378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J:\Mis Docs\_Multimedia IMS\Curso Biblico PPS\Tema 16\tema 16 tum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32048" y="4401108"/>
            <a:ext cx="8352420"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fr-FR"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Ceux qui sont morts dans la foi, jouissent-ils déjà de la vie éternelle ? </a:t>
            </a:r>
            <a:endParaRPr lang="es-ES"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323491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6\tema 16 tum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69396" y="332655"/>
            <a:ext cx="3897221"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Hébreux</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11 : 39-40</a:t>
            </a:r>
            <a:endPar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4179440" y="800708"/>
            <a:ext cx="4929063" cy="560791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Tous ceux-là, à la foi desquels il a été rendu témoignage,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n'ont pas obtenu ce qui leur était promis</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Dieu ayant en vue quelque chose de meilleur pour nous, afin qu'ils ne parvinssent pas sans nous à la perfection. »</a:t>
            </a:r>
          </a:p>
        </p:txBody>
      </p:sp>
    </p:spTree>
    <p:extLst>
      <p:ext uri="{BB962C8B-B14F-4D97-AF65-F5344CB8AC3E}">
        <p14:creationId xmlns:p14="http://schemas.microsoft.com/office/powerpoint/2010/main" val="21857901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6\tema 16 cie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6"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799692" y="4473116"/>
            <a:ext cx="7164796" cy="22682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2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Et toi, marche vers ta fin; tu te reposeras, et tu seras debout pour ton héritage à la fin des jours. »</a:t>
            </a:r>
          </a:p>
        </p:txBody>
      </p:sp>
      <p:sp>
        <p:nvSpPr>
          <p:cNvPr id="3" name="2 Rectángulo"/>
          <p:cNvSpPr/>
          <p:nvPr/>
        </p:nvSpPr>
        <p:spPr>
          <a:xfrm>
            <a:off x="269396" y="332655"/>
            <a:ext cx="2912977"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Daniel </a:t>
            </a:r>
            <a:r>
              <a:rPr lang="es-ES_tradnl" sz="3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12 : 13</a:t>
            </a:r>
            <a:endPar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13179181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19087" y="1844824"/>
            <a:ext cx="7905823" cy="4708981"/>
          </a:xfrm>
          <a:prstGeom prst="rect">
            <a:avLst/>
          </a:prstGeom>
        </p:spPr>
        <p:txBody>
          <a:bodyPr wrap="square">
            <a:spAutoFit/>
            <a:scene3d>
              <a:camera prst="orthographicFront"/>
              <a:lightRig rig="flat" dir="tl">
                <a:rot lat="0" lon="0" rev="6600000"/>
              </a:lightRig>
            </a:scene3d>
            <a:sp3d extrusionH="25400" contourW="8890">
              <a:bevelT w="38100" h="31750"/>
              <a:contourClr>
                <a:srgbClr val="E200D7"/>
              </a:contourClr>
            </a:sp3d>
          </a:bodyPr>
          <a:lstStyle/>
          <a:p>
            <a:pPr algn="ctr">
              <a:defRPr/>
            </a:pPr>
            <a:r>
              <a:rPr lang="fr-FR" sz="60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LE PLUS GRAND ET LE PLUS ANCIEN MENSONGE QUI A TROMPÉ DES MILLIONS DE GENS.</a:t>
            </a:r>
            <a:endParaRPr lang="es-ES" sz="60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endParaRPr>
          </a:p>
        </p:txBody>
      </p:sp>
    </p:spTree>
    <p:extLst>
      <p:ext uri="{BB962C8B-B14F-4D97-AF65-F5344CB8AC3E}">
        <p14:creationId xmlns:p14="http://schemas.microsoft.com/office/powerpoint/2010/main" val="11937950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16 Vida despues de muerte\serpien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670"/>
            <a:ext cx="9121774" cy="68413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59532" y="332656"/>
            <a:ext cx="8352420" cy="624786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32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Dieu avait dit à Adam et Ève que s’ils n’obéissaient pas ils mourraient, </a:t>
            </a:r>
            <a:endParaRPr lang="es-ES" sz="32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endParaRPr lang="es-ES" sz="32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endParaRPr lang="es-ES" sz="32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endParaRPr lang="es-ES" sz="32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endParaRPr lang="es-ES" sz="32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endParaRPr lang="es-ES" sz="32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endParaRPr lang="es-ES" sz="3200" b="1" spc="50" dirty="0" smtClean="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endPar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r>
              <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mais </a:t>
            </a: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quel a été le plus grand mensonge de Satan ? </a:t>
            </a:r>
          </a:p>
        </p:txBody>
      </p:sp>
    </p:spTree>
    <p:extLst>
      <p:ext uri="{BB962C8B-B14F-4D97-AF65-F5344CB8AC3E}">
        <p14:creationId xmlns:p14="http://schemas.microsoft.com/office/powerpoint/2010/main" val="40667187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Gerhard\Documents\_Estudios Biblicos PPT\16 Vida despues de muerte\serpien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670"/>
            <a:ext cx="9121774" cy="68413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07504" y="4329100"/>
            <a:ext cx="6408712" cy="219965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6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fr-FR"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Alors le serpent dit à la </a:t>
            </a:r>
            <a:r>
              <a:rPr lang="fr-FR" sz="36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femme :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Vous ne mourrez point</a:t>
            </a:r>
            <a:r>
              <a:rPr lang="fr-FR"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sp>
        <p:nvSpPr>
          <p:cNvPr id="3" name="2 Rectángulo"/>
          <p:cNvSpPr/>
          <p:nvPr/>
        </p:nvSpPr>
        <p:spPr>
          <a:xfrm>
            <a:off x="269396" y="332655"/>
            <a:ext cx="2584362"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Genèse</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3 : 4</a:t>
            </a:r>
            <a:endPar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6541557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3000"/>
                                        <p:tgtEl>
                                          <p:spTgt spid="2"/>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6\tema 16 cie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95789" y="3429000"/>
            <a:ext cx="835242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Qui est le seul </a:t>
            </a:r>
            <a:endPar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a:p>
            <a:pPr lvl="0" algn="ctr"/>
            <a:r>
              <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être </a:t>
            </a: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immortel ?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5154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00B0F0">
                <a:lumMod val="41000"/>
                <a:lumOff val="59000"/>
              </a:srgbClr>
            </a:gs>
            <a:gs pos="51000">
              <a:schemeClr val="bg1"/>
            </a:gs>
            <a:gs pos="100000">
              <a:schemeClr val="tx2">
                <a:lumMod val="60000"/>
                <a:lumOff val="4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5602" name="Picture 2" descr="J:\Mis Docs\_Multimedia IMS\Curso Biblico PPS\Tema 16\tema 16 cie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69396" y="332655"/>
            <a:ext cx="4471096"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 </a:t>
            </a:r>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Timothée</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6 : 15 - 16</a:t>
            </a:r>
            <a:endPar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971600" y="1160748"/>
            <a:ext cx="7884876" cy="49685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manifestera en son temps le bienheureux et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seul souverain, le roi des rois, et le Seigneur des seigneurs, qui seul possède l'immortalité</a:t>
            </a:r>
            <a:r>
              <a:rPr lang="fr-FR"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qui habite une lumière inaccessible, que nul homme n'a vu ni ne peut voir, à qui appartiennent l'honneur et la puissance éternelle. </a:t>
            </a:r>
            <a:r>
              <a:rPr lang="fr-FR" sz="36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Amen !</a:t>
            </a:r>
            <a:r>
              <a:rPr lang="fr-FR" sz="36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spTree>
    <p:extLst>
      <p:ext uri="{BB962C8B-B14F-4D97-AF65-F5344CB8AC3E}">
        <p14:creationId xmlns:p14="http://schemas.microsoft.com/office/powerpoint/2010/main" val="7811572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3000"/>
                                        <p:tgtEl>
                                          <p:spTgt spid="2"/>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6\tema 16 cie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5789" y="3429000"/>
            <a:ext cx="8352420"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Avons-nous déjà l’immortalité, ou la cherchons-nous </a:t>
            </a:r>
            <a:r>
              <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t>
            </a:r>
            <a:endParaRPr lang="es-A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13539771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6\tema 16 cie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69396" y="332655"/>
            <a:ext cx="2795958"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Romains</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2 : 7</a:t>
            </a:r>
            <a:endPar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971600" y="1160748"/>
            <a:ext cx="7884876" cy="49685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4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réservant la vie éternelle à ceux qui, par la persévérance à bien faire, </a:t>
            </a:r>
            <a:r>
              <a:rPr lang="fr-FR" sz="4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cherchent</a:t>
            </a:r>
            <a:r>
              <a:rPr lang="fr-FR" sz="44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l'honneur, la gloire et </a:t>
            </a:r>
            <a:r>
              <a:rPr lang="fr-FR" sz="4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l'immortalité</a:t>
            </a:r>
            <a:r>
              <a:rPr lang="fr-FR" sz="44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spTree>
    <p:extLst>
      <p:ext uri="{BB962C8B-B14F-4D97-AF65-F5344CB8AC3E}">
        <p14:creationId xmlns:p14="http://schemas.microsoft.com/office/powerpoint/2010/main" val="13479759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6\tema 16 entier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0" y="4232"/>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39652" y="5485400"/>
            <a:ext cx="7300396" cy="92333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_tradnl" sz="54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le </a:t>
            </a:r>
            <a:r>
              <a:rPr lang="es-ES_tradnl" sz="54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verrai</a:t>
            </a:r>
            <a:r>
              <a:rPr lang="es-ES_tradnl" sz="54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-je à </a:t>
            </a:r>
            <a:r>
              <a:rPr lang="es-ES_tradnl" sz="5400" b="1" spc="50" dirty="0" err="1">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nouveau</a:t>
            </a:r>
            <a:r>
              <a:rPr lang="es-ES_tradnl" sz="54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t>
            </a:r>
          </a:p>
        </p:txBody>
      </p:sp>
    </p:spTree>
    <p:extLst>
      <p:ext uri="{BB962C8B-B14F-4D97-AF65-F5344CB8AC3E}">
        <p14:creationId xmlns:p14="http://schemas.microsoft.com/office/powerpoint/2010/main" val="2249161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46530" y="260648"/>
            <a:ext cx="8797470" cy="21236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400" b="1" spc="50" dirty="0">
                <a:ln w="11430"/>
                <a:solidFill>
                  <a:srgbClr val="FF0000"/>
                </a:solidFill>
                <a:effectLst>
                  <a:outerShdw blurRad="76200" dist="50800" dir="5400000" algn="tl" rotWithShape="0">
                    <a:srgbClr val="000000">
                      <a:alpha val="65000"/>
                    </a:srgbClr>
                  </a:outerShdw>
                </a:effectLst>
              </a:rPr>
              <a:t>Il y a deux façons de mourir : dans le péché ou en Christ pour la vie éternelle. </a:t>
            </a:r>
            <a:endParaRPr lang="es-AR" sz="4400" b="1" spc="50" dirty="0">
              <a:ln w="11430"/>
              <a:solidFill>
                <a:srgbClr val="FF0000"/>
              </a:solidFill>
              <a:effectLst>
                <a:outerShdw blurRad="76200" dist="50800" dir="5400000" algn="tl" rotWithShape="0">
                  <a:srgbClr val="000000">
                    <a:alpha val="65000"/>
                  </a:srgbClr>
                </a:outerShdw>
              </a:effectLst>
            </a:endParaRPr>
          </a:p>
        </p:txBody>
      </p:sp>
      <p:sp>
        <p:nvSpPr>
          <p:cNvPr id="5" name="4 Rectángulo"/>
          <p:cNvSpPr/>
          <p:nvPr/>
        </p:nvSpPr>
        <p:spPr>
          <a:xfrm>
            <a:off x="458720" y="2233360"/>
            <a:ext cx="2492990"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Jean 11 : 25</a:t>
            </a:r>
            <a:endPar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400375" y="3068960"/>
            <a:ext cx="7168069" cy="33123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54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Celui </a:t>
            </a:r>
            <a:r>
              <a:rPr lang="fr-FR" sz="54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qui croit en moi </a:t>
            </a:r>
            <a:r>
              <a:rPr lang="fr-FR" sz="5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vivra</a:t>
            </a:r>
            <a:r>
              <a:rPr lang="fr-FR" sz="54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quand même il serait </a:t>
            </a:r>
            <a:r>
              <a:rPr lang="fr-FR" sz="5400" b="1" i="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mort »</a:t>
            </a:r>
            <a:endParaRPr lang="es-AR" sz="5400" b="1" i="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525822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079612" y="4005064"/>
            <a:ext cx="7329759" cy="1200329"/>
          </a:xfrm>
          <a:prstGeom prst="rect">
            <a:avLst/>
          </a:prstGeom>
        </p:spPr>
        <p:txBody>
          <a:bodyPr wrap="square">
            <a:spAutoFit/>
            <a:scene3d>
              <a:camera prst="orthographicFront"/>
              <a:lightRig rig="flat" dir="tl">
                <a:rot lat="0" lon="0" rev="6600000"/>
              </a:lightRig>
            </a:scene3d>
            <a:sp3d extrusionH="25400" contourW="8890">
              <a:bevelT w="38100" h="31750"/>
              <a:contourClr>
                <a:srgbClr val="E200D7"/>
              </a:contourClr>
            </a:sp3d>
          </a:bodyPr>
          <a:lstStyle/>
          <a:p>
            <a:pPr algn="ctr">
              <a:defRPr/>
            </a:pPr>
            <a:r>
              <a:rPr lang="es-ES" sz="7200" b="1" dirty="0" smtClean="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CONCLUSION</a:t>
            </a:r>
            <a:endParaRPr lang="es-ES"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8986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9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6\tema 16 nom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81076" y="650302"/>
            <a:ext cx="835242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Que fera Jésus finalement avec la mort ?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240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lumMod val="41000"/>
                <a:lumOff val="59000"/>
              </a:srgbClr>
            </a:gs>
            <a:gs pos="51000">
              <a:schemeClr val="bg1"/>
            </a:gs>
            <a:gs pos="100000">
              <a:schemeClr val="tx2">
                <a:lumMod val="60000"/>
                <a:lumOff val="4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7650" name="Picture 2" descr="J:\Mis Docs\_Multimedia IMS\Curso Biblico PPS\Tema 16\tema 16 nom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 y="-135396"/>
            <a:ext cx="9151013" cy="31683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Il essuiera toute larme de leurs yeux, et la mort ne sera plus, et il n'y aura plus ni deuil, ni cri, ni douleur, car les premières choses ont disparu. »</a:t>
            </a:r>
          </a:p>
        </p:txBody>
      </p:sp>
      <p:sp>
        <p:nvSpPr>
          <p:cNvPr id="3" name="2 Rectángulo"/>
          <p:cNvSpPr/>
          <p:nvPr/>
        </p:nvSpPr>
        <p:spPr>
          <a:xfrm>
            <a:off x="5100576" y="2520189"/>
            <a:ext cx="3711272"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Apocalypse</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21 : 4 </a:t>
            </a:r>
            <a:endPar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252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3000"/>
                                        <p:tgtEl>
                                          <p:spTgt spid="2"/>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J:\Mis Docs\_Multimedia IMS\Curso Biblico PPS\Tema 16\tema 16 ll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5121188"/>
            <a:ext cx="9144000" cy="1569660"/>
          </a:xfrm>
          <a:prstGeom prst="rect">
            <a:avLst/>
          </a:prstGeom>
        </p:spPr>
        <p:txBody>
          <a:bodyPr wrap="square">
            <a:spAutoFit/>
          </a:bodyPr>
          <a:lstStyle/>
          <a:p>
            <a:pPr algn="ctr"/>
            <a:r>
              <a:rPr lang="fr-FR" sz="4800" dirty="0">
                <a:ln w="10160">
                  <a:solidFill>
                    <a:schemeClr val="accent1"/>
                  </a:solidFill>
                  <a:prstDash val="solid"/>
                </a:ln>
                <a:gradFill flip="none" rotWithShape="1">
                  <a:gsLst>
                    <a:gs pos="17000">
                      <a:schemeClr val="tx1"/>
                    </a:gs>
                    <a:gs pos="40000">
                      <a:srgbClr val="FF0000"/>
                    </a:gs>
                    <a:gs pos="68000">
                      <a:schemeClr val="bg1"/>
                    </a:gs>
                  </a:gsLst>
                  <a:lin ang="16200000" scaled="1"/>
                  <a:tileRect/>
                </a:gradFill>
                <a:effectLst>
                  <a:outerShdw blurRad="38100" dist="32000" dir="5400000" algn="tl">
                    <a:srgbClr val="000000">
                      <a:alpha val="30000"/>
                    </a:srgbClr>
                  </a:outerShdw>
                </a:effectLst>
                <a:latin typeface="Impact" pitchFamily="34" charset="0"/>
              </a:rPr>
              <a:t>Soyons toujours près car notre vie ne tient qu’à un fil !</a:t>
            </a:r>
          </a:p>
        </p:txBody>
      </p:sp>
    </p:spTree>
    <p:extLst>
      <p:ext uri="{BB962C8B-B14F-4D97-AF65-F5344CB8AC3E}">
        <p14:creationId xmlns:p14="http://schemas.microsoft.com/office/powerpoint/2010/main" val="3542329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5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6\tema 16 orac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87524" y="2708920"/>
            <a:ext cx="6624736" cy="33762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Merci, </a:t>
            </a:r>
            <a:r>
              <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Seigneur, </a:t>
            </a:r>
          </a:p>
          <a:p>
            <a:r>
              <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d'avoir </a:t>
            </a:r>
            <a:r>
              <a:rPr lang="fr-FR"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vaincu la </a:t>
            </a:r>
            <a:r>
              <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Mort !</a:t>
            </a:r>
            <a:endPar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57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J:\Mis Docs\_Multimedia IMS\Curso Biblico PPS\Tema 16\mister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 y="0"/>
            <a:ext cx="932758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67544" y="80628"/>
            <a:ext cx="6192688" cy="6480720"/>
          </a:xfrm>
          <a:prstGeom prst="rect">
            <a:avLst/>
          </a:prstGeom>
          <a:gradFill>
            <a:gsLst>
              <a:gs pos="1000">
                <a:srgbClr val="03D4A8">
                  <a:alpha val="18000"/>
                </a:srgbClr>
              </a:gs>
              <a:gs pos="25000">
                <a:srgbClr val="21D6E0">
                  <a:alpha val="16000"/>
                </a:srgbClr>
              </a:gs>
              <a:gs pos="75000">
                <a:srgbClr val="0087E6">
                  <a:alpha val="29000"/>
                </a:srgbClr>
              </a:gs>
              <a:gs pos="100000">
                <a:srgbClr val="005CBF">
                  <a:alpha val="22000"/>
                </a:srgbClr>
              </a:gs>
            </a:gsLst>
            <a:lin ang="16200000" scaled="0"/>
          </a:gradFill>
        </p:spPr>
        <p:style>
          <a:lnRef idx="0">
            <a:schemeClr val="accent6"/>
          </a:lnRef>
          <a:fillRef idx="3">
            <a:schemeClr val="accent6"/>
          </a:fillRef>
          <a:effectRef idx="3">
            <a:schemeClr val="accent6"/>
          </a:effectRef>
          <a:fontRef idx="minor">
            <a:schemeClr val="lt1"/>
          </a:fontRef>
        </p:style>
        <p:txBody>
          <a:bodyPr lIns="324000" tIns="252000" rtlCol="0" anchor="t"/>
          <a:lstStyle/>
          <a:p>
            <a:pPr lvl="0">
              <a:spcBef>
                <a:spcPts val="1200"/>
              </a:spcBef>
            </a:pPr>
            <a:r>
              <a:rPr lang="es-ES" sz="3200" b="1" dirty="0" err="1">
                <a:solidFill>
                  <a:srgbClr val="FFC000"/>
                </a:solidFill>
                <a:effectLst>
                  <a:outerShdw blurRad="50800" dist="38100" dir="2700000" algn="tl" rotWithShape="0">
                    <a:prstClr val="black">
                      <a:alpha val="40000"/>
                    </a:prstClr>
                  </a:outerShdw>
                </a:effectLst>
                <a:latin typeface="Myriad Pro" pitchFamily="34" charset="0"/>
              </a:rPr>
              <a:t>Notre</a:t>
            </a:r>
            <a:r>
              <a:rPr lang="es-ES" sz="3200" b="1" dirty="0">
                <a:solidFill>
                  <a:srgbClr val="FFC000"/>
                </a:solidFill>
                <a:effectLst>
                  <a:outerShdw blurRad="50800" dist="38100" dir="2700000" algn="tl" rotWithShape="0">
                    <a:prstClr val="black">
                      <a:alpha val="40000"/>
                    </a:prstClr>
                  </a:outerShdw>
                </a:effectLst>
                <a:latin typeface="Myriad Pro" pitchFamily="34" charset="0"/>
              </a:rPr>
              <a:t> </a:t>
            </a:r>
            <a:r>
              <a:rPr lang="es-ES" sz="3200" b="1" dirty="0" err="1">
                <a:solidFill>
                  <a:srgbClr val="FFC000"/>
                </a:solidFill>
                <a:effectLst>
                  <a:outerShdw blurRad="50800" dist="38100" dir="2700000" algn="tl" rotWithShape="0">
                    <a:prstClr val="black">
                      <a:alpha val="40000"/>
                    </a:prstClr>
                  </a:outerShdw>
                </a:effectLst>
                <a:latin typeface="Myriad Pro" pitchFamily="34" charset="0"/>
              </a:rPr>
              <a:t>prochain</a:t>
            </a:r>
            <a:r>
              <a:rPr lang="es-ES" sz="3200" b="1" dirty="0">
                <a:solidFill>
                  <a:srgbClr val="FFC000"/>
                </a:solidFill>
                <a:effectLst>
                  <a:outerShdw blurRad="50800" dist="38100" dir="2700000" algn="tl" rotWithShape="0">
                    <a:prstClr val="black">
                      <a:alpha val="40000"/>
                    </a:prstClr>
                  </a:outerShdw>
                </a:effectLst>
                <a:latin typeface="Myriad Pro" pitchFamily="34" charset="0"/>
              </a:rPr>
              <a:t> </a:t>
            </a:r>
            <a:r>
              <a:rPr lang="es-ES" sz="3200" b="1" dirty="0" err="1" smtClean="0">
                <a:solidFill>
                  <a:srgbClr val="FFC000"/>
                </a:solidFill>
                <a:effectLst>
                  <a:outerShdw blurRad="50800" dist="38100" dir="2700000" algn="tl" rotWithShape="0">
                    <a:prstClr val="black">
                      <a:alpha val="40000"/>
                    </a:prstClr>
                  </a:outerShdw>
                </a:effectLst>
                <a:latin typeface="Myriad Pro" pitchFamily="34" charset="0"/>
              </a:rPr>
              <a:t>thème</a:t>
            </a:r>
            <a:r>
              <a:rPr lang="es-ES" sz="3200" b="1" dirty="0" smtClean="0">
                <a:solidFill>
                  <a:srgbClr val="FFC000"/>
                </a:solidFill>
                <a:effectLst>
                  <a:outerShdw blurRad="50800" dist="38100" dir="2700000" algn="tl" rotWithShape="0">
                    <a:prstClr val="black">
                      <a:alpha val="40000"/>
                    </a:prstClr>
                  </a:outerShdw>
                </a:effectLst>
                <a:latin typeface="Myriad Pro" pitchFamily="34" charset="0"/>
              </a:rPr>
              <a:t> : </a:t>
            </a:r>
            <a:r>
              <a:rPr lang="es-ES" sz="3200" b="1" dirty="0">
                <a:solidFill>
                  <a:prstClr val="black"/>
                </a:solidFill>
                <a:effectLst>
                  <a:outerShdw blurRad="50800" dist="38100" dir="2700000" algn="tl" rotWithShape="0">
                    <a:prstClr val="black">
                      <a:alpha val="40000"/>
                    </a:prstClr>
                  </a:outerShdw>
                </a:effectLst>
                <a:latin typeface="Myriad Pro" pitchFamily="34" charset="0"/>
              </a:rPr>
              <a:t/>
            </a:r>
            <a:br>
              <a:rPr lang="es-ES" sz="3200" b="1" dirty="0">
                <a:solidFill>
                  <a:prstClr val="black"/>
                </a:solidFill>
                <a:effectLst>
                  <a:outerShdw blurRad="50800" dist="38100" dir="2700000" algn="tl" rotWithShape="0">
                    <a:prstClr val="black">
                      <a:alpha val="40000"/>
                    </a:prstClr>
                  </a:outerShdw>
                </a:effectLst>
                <a:latin typeface="Myriad Pro" pitchFamily="34" charset="0"/>
              </a:rPr>
            </a:br>
            <a:r>
              <a:rPr lang="fr-FR" sz="3200" b="1" i="1" dirty="0"/>
              <a:t>« Un conseil divin contre des forces mystérieuses. </a:t>
            </a:r>
            <a:r>
              <a:rPr lang="fr-FR" sz="3200" b="1" i="1" dirty="0" smtClean="0"/>
              <a:t>»</a:t>
            </a:r>
          </a:p>
          <a:p>
            <a:pPr lvl="0">
              <a:spcBef>
                <a:spcPts val="1200"/>
              </a:spcBef>
            </a:pPr>
            <a:r>
              <a:rPr lang="fr-FR" sz="2800" i="1" dirty="0" smtClean="0"/>
              <a:t>Il y a dans le monde beaucoup de choses mystérieuses qui nous étonnent. Il y a des gens qui disent qu’ils peuvent parler avec les morts</a:t>
            </a:r>
            <a:r>
              <a:rPr lang="es-ES_tradnl" sz="2800" i="1" dirty="0" smtClean="0"/>
              <a:t>. </a:t>
            </a:r>
            <a:r>
              <a:rPr lang="fr-FR" sz="2800" i="1" dirty="0" smtClean="0"/>
              <a:t>Il y a certaines forces qui peuvent faire le bien ou le mal; </a:t>
            </a:r>
            <a:r>
              <a:rPr lang="fr-FR" sz="2800" i="1" dirty="0"/>
              <a:t>Comment pouvons-nous nous protéger de ces forces ? Nous verrons le conseil biblique à ce sujet et nous connaitrons la collection du diable. </a:t>
            </a:r>
            <a:endParaRPr lang="es-ES" sz="2800" dirty="0"/>
          </a:p>
        </p:txBody>
      </p:sp>
      <p:sp>
        <p:nvSpPr>
          <p:cNvPr id="2" name="1 Rectángulo"/>
          <p:cNvSpPr/>
          <p:nvPr/>
        </p:nvSpPr>
        <p:spPr>
          <a:xfrm>
            <a:off x="-252536" y="5949280"/>
            <a:ext cx="9577064" cy="684275"/>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3429000"/>
            <a:ext cx="10261140" cy="3449558"/>
          </a:xfrm>
          <a:prstGeom prst="rect">
            <a:avLst/>
          </a:prstGeom>
          <a:noFill/>
          <a:extLst>
            <a:ext uri="{909E8E84-426E-40DD-AFC4-6F175D3DCCD1}">
              <a14:hiddenFill xmlns:a14="http://schemas.microsoft.com/office/drawing/2010/main">
                <a:solidFill>
                  <a:srgbClr val="FFFFFF"/>
                </a:solidFill>
              </a14:hiddenFill>
            </a:ext>
          </a:extLst>
        </p:spPr>
      </p:pic>
      <p:sp>
        <p:nvSpPr>
          <p:cNvPr id="39942" name="Rectangle 6"/>
          <p:cNvSpPr>
            <a:spLocks noChangeArrowheads="1"/>
          </p:cNvSpPr>
          <p:nvPr/>
        </p:nvSpPr>
        <p:spPr bwMode="auto">
          <a:xfrm>
            <a:off x="215516" y="5985085"/>
            <a:ext cx="8748972"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QUE DIEU VOUS </a:t>
            </a:r>
            <a:r>
              <a:rPr lang="en-US" sz="3200" b="1" i="1"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BENISSE !</a:t>
            </a:r>
            <a:endParaRPr lang="en-US" sz="3200" b="1" i="1"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0474335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250"/>
                                        <p:tgtEl>
                                          <p:spTgt spid="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39942"/>
                                        </p:tgtEl>
                                        <p:attrNameLst>
                                          <p:attrName>style.visibility</p:attrName>
                                        </p:attrNameLst>
                                      </p:cBhvr>
                                      <p:to>
                                        <p:strVal val="visible"/>
                                      </p:to>
                                    </p:set>
                                    <p:anim calcmode="lin" valueType="num">
                                      <p:cBhvr>
                                        <p:cTn id="10" dur="1000" fill="hold"/>
                                        <p:tgtEl>
                                          <p:spTgt spid="39942"/>
                                        </p:tgtEl>
                                        <p:attrNameLst>
                                          <p:attrName>ppt_x</p:attrName>
                                        </p:attrNameLst>
                                      </p:cBhvr>
                                      <p:tavLst>
                                        <p:tav tm="0">
                                          <p:val>
                                            <p:strVal val="#ppt_x-.2"/>
                                          </p:val>
                                        </p:tav>
                                        <p:tav tm="100000">
                                          <p:val>
                                            <p:strVal val="#ppt_x"/>
                                          </p:val>
                                        </p:tav>
                                      </p:tavLst>
                                    </p:anim>
                                    <p:anim calcmode="lin" valueType="num">
                                      <p:cBhvr>
                                        <p:cTn id="11"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9942"/>
                                        </p:tgtEl>
                                      </p:cBhvr>
                                    </p:animEffect>
                                  </p:childTnLst>
                                </p:cTn>
                              </p:par>
                            </p:childTnLst>
                          </p:cTn>
                        </p:par>
                        <p:par>
                          <p:cTn id="13" fill="hold">
                            <p:stCondLst>
                              <p:cond delay="1250"/>
                            </p:stCondLst>
                            <p:childTnLst>
                              <p:par>
                                <p:cTn id="14" presetID="42" presetClass="entr" presetSubtype="0" fill="hold" grpId="0" nodeType="afterEffect">
                                  <p:stCondLst>
                                    <p:cond delay="1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anim calcmode="lin" valueType="num">
                                      <p:cBhvr>
                                        <p:cTn id="17" dur="1500" fill="hold"/>
                                        <p:tgtEl>
                                          <p:spTgt spid="3"/>
                                        </p:tgtEl>
                                        <p:attrNameLst>
                                          <p:attrName>ppt_x</p:attrName>
                                        </p:attrNameLst>
                                      </p:cBhvr>
                                      <p:tavLst>
                                        <p:tav tm="0">
                                          <p:val>
                                            <p:strVal val="#ppt_x"/>
                                          </p:val>
                                        </p:tav>
                                        <p:tav tm="100000">
                                          <p:val>
                                            <p:strVal val="#ppt_x"/>
                                          </p:val>
                                        </p:tav>
                                      </p:tavLst>
                                    </p:anim>
                                    <p:anim calcmode="lin" valueType="num">
                                      <p:cBhvr>
                                        <p:cTn id="18" dur="1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375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3994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8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labiblearaison.org</a:t>
            </a:r>
            <a:endParaRPr lang="en-U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info@labiblearaison.org</a:t>
            </a: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94740912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6\tema 16 c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3059832" y="3642650"/>
            <a:ext cx="5832648" cy="21649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endParaRPr lang="fr-FR" sz="40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pPr algn="r"/>
            <a:r>
              <a:rPr lang="fr-FR" sz="40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Si l'homme une fois mort </a:t>
            </a:r>
            <a:r>
              <a:rPr lang="fr-F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pouvait revivre</a:t>
            </a:r>
            <a:r>
              <a:rPr lang="fr-FR" sz="40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sp>
        <p:nvSpPr>
          <p:cNvPr id="4" name="3 Rectángulo"/>
          <p:cNvSpPr/>
          <p:nvPr/>
        </p:nvSpPr>
        <p:spPr>
          <a:xfrm>
            <a:off x="269396" y="332655"/>
            <a:ext cx="2307042"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Job </a:t>
            </a:r>
            <a:r>
              <a:rPr lang="es-ES_tradnl" sz="3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14 : 14</a:t>
            </a:r>
            <a:endParaRPr lang="es-ES" sz="1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441773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6\tema 16 subti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17541" y="2744924"/>
            <a:ext cx="6750566" cy="3416320"/>
          </a:xfrm>
          <a:prstGeom prst="rect">
            <a:avLst/>
          </a:prstGeom>
        </p:spPr>
        <p:txBody>
          <a:bodyPr wrap="none">
            <a:spAutoFit/>
            <a:scene3d>
              <a:camera prst="orthographicFront"/>
              <a:lightRig rig="flat" dir="tl">
                <a:rot lat="0" lon="0" rev="6600000"/>
              </a:lightRig>
            </a:scene3d>
            <a:sp3d extrusionH="25400" contourW="8890">
              <a:bevelT w="38100" h="31750"/>
              <a:contourClr>
                <a:srgbClr val="E200D7"/>
              </a:contourClr>
            </a:sp3d>
          </a:bodyPr>
          <a:lstStyle/>
          <a:p>
            <a:pPr algn="ctr">
              <a:defRPr/>
            </a:pPr>
            <a:r>
              <a:rPr lang="fr-FR"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LE COURS DE </a:t>
            </a:r>
            <a:endParaRPr lang="fr-FR" sz="7200" b="1" dirty="0" smtClean="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endParaRPr>
          </a:p>
          <a:p>
            <a:pPr algn="ctr">
              <a:defRPr/>
            </a:pPr>
            <a:r>
              <a:rPr lang="fr-FR" sz="7200" b="1" dirty="0" smtClean="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LA </a:t>
            </a:r>
            <a:r>
              <a:rPr lang="fr-FR"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VIE ET </a:t>
            </a:r>
            <a:endParaRPr lang="fr-FR" sz="7200" b="1" dirty="0" smtClean="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endParaRPr>
          </a:p>
          <a:p>
            <a:pPr algn="ctr">
              <a:defRPr/>
            </a:pPr>
            <a:r>
              <a:rPr lang="fr-FR" sz="7200" b="1" dirty="0" smtClean="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DE </a:t>
            </a:r>
            <a:r>
              <a:rPr lang="fr-FR"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rPr>
              <a:t>LA MORT</a:t>
            </a:r>
            <a:endParaRPr lang="es-ES" sz="7200" b="1" dirty="0">
              <a:ln w="11430">
                <a:solidFill>
                  <a:srgbClr val="7030A0"/>
                </a:solidFill>
              </a:ln>
              <a:gradFill>
                <a:gsLst>
                  <a:gs pos="0">
                    <a:srgbClr val="E200D7">
                      <a:lumMod val="39000"/>
                      <a:lumOff val="61000"/>
                    </a:srgbClr>
                  </a:gs>
                  <a:gs pos="63000">
                    <a:srgbClr val="E200D7"/>
                  </a:gs>
                  <a:gs pos="87000">
                    <a:srgbClr val="BE0EC2">
                      <a:lumMod val="59000"/>
                    </a:srgbClr>
                  </a:gs>
                </a:gsLst>
                <a:lin ang="5400000"/>
              </a:gradFill>
              <a:effectLst>
                <a:outerShdw blurRad="50800" dist="39000" dir="5460000" algn="tl">
                  <a:srgbClr val="000000">
                    <a:alpha val="38000"/>
                  </a:srgbClr>
                </a:outerShdw>
              </a:effectLst>
              <a:latin typeface="Swis721 BlkCn BT" panose="020B0806030502040204" pitchFamily="34" charset="0"/>
            </a:endParaRPr>
          </a:p>
        </p:txBody>
      </p:sp>
    </p:spTree>
    <p:extLst>
      <p:ext uri="{BB962C8B-B14F-4D97-AF65-F5344CB8AC3E}">
        <p14:creationId xmlns:p14="http://schemas.microsoft.com/office/powerpoint/2010/main" val="3621221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6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6\tema 16 ori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871700" y="3284984"/>
            <a:ext cx="6742735"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r"/>
            <a:r>
              <a:rPr lang="fr-FR" sz="4800" b="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Pour comprendre la mort, nous devons d’abord voir comment la vie a commencé. </a:t>
            </a:r>
            <a:endPar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21695571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6\tema 16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40551"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852815" y="3392996"/>
            <a:ext cx="7183681" cy="33483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600" b="1" i="1" spc="50" dirty="0">
                <a:ln w="11430"/>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L'Éternel Dieu forma l'homme de la poussière de la terre, il souffla dans ses narines un souffle de vie et l'homme devint un être vivant. »</a:t>
            </a:r>
          </a:p>
        </p:txBody>
      </p:sp>
      <p:sp>
        <p:nvSpPr>
          <p:cNvPr id="4" name="3 Rectángulo"/>
          <p:cNvSpPr/>
          <p:nvPr/>
        </p:nvSpPr>
        <p:spPr>
          <a:xfrm>
            <a:off x="269396" y="332655"/>
            <a:ext cx="2584362"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200" b="1" spc="50" dirty="0" err="1">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Genèse</a:t>
            </a:r>
            <a:r>
              <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 </a:t>
            </a:r>
            <a:r>
              <a:rPr lang="es-ES_tradnl" sz="3200" b="1" spc="50" dirty="0" smtClean="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rPr>
              <a:t>2 : 7</a:t>
            </a:r>
            <a:endParaRPr lang="es-ES_tradnl" sz="3200" b="1" spc="50" dirty="0">
              <a:ln w="11430"/>
              <a:gradFill flip="none" rotWithShape="1">
                <a:gsLst>
                  <a:gs pos="0">
                    <a:srgbClr val="E200D7">
                      <a:shade val="30000"/>
                      <a:satMod val="115000"/>
                    </a:srgbClr>
                  </a:gs>
                  <a:gs pos="50000">
                    <a:srgbClr val="E200D7">
                      <a:shade val="67500"/>
                      <a:satMod val="115000"/>
                    </a:srgbClr>
                  </a:gs>
                  <a:gs pos="100000">
                    <a:srgbClr val="E200D7">
                      <a:shade val="100000"/>
                      <a:satMod val="115000"/>
                    </a:srgbClr>
                  </a:gs>
                </a:gsLst>
                <a:lin ang="16200000" scaled="1"/>
                <a:tileRect/>
              </a:gradFill>
              <a:effectLst>
                <a:outerShdw blurRad="76200" dist="50800" dir="5400000" algn="tl" rotWithShape="0">
                  <a:srgbClr val="000000">
                    <a:alpha val="65000"/>
                  </a:srgbClr>
                </a:outerShdw>
              </a:effectLst>
              <a:latin typeface="Optane" pitchFamily="2" charset="0"/>
            </a:endParaRPr>
          </a:p>
        </p:txBody>
      </p:sp>
    </p:spTree>
    <p:extLst>
      <p:ext uri="{BB962C8B-B14F-4D97-AF65-F5344CB8AC3E}">
        <p14:creationId xmlns:p14="http://schemas.microsoft.com/office/powerpoint/2010/main" val="8027245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4"/>
  <p:tag name="MMPROD_UIDATA" val="&lt;database version=&quot;10.0&quot;&gt;&lt;object type=&quot;1&quot; unique_id=&quot;10001&quot;&gt;&lt;object type=&quot;2&quot; unique_id=&quot;15484&quot;&gt;&lt;object type=&quot;3&quot; unique_id=&quot;15486&quot;&gt;&lt;property id=&quot;20148&quot; value=&quot;5&quot;/&gt;&lt;property id=&quot;20300&quot; value=&quot;Diapositiva 2&quot;/&gt;&lt;property id=&quot;20307&quot; value=&quot;316&quot;/&gt;&lt;/object&gt;&lt;object type=&quot;3&quot; unique_id=&quot;15487&quot;&gt;&lt;property id=&quot;20148&quot; value=&quot;5&quot;/&gt;&lt;property id=&quot;20300&quot; value=&quot;Diapositiva 3&quot;/&gt;&lt;property id=&quot;20307&quot; value=&quot;319&quot;/&gt;&lt;/object&gt;&lt;object type=&quot;3&quot; unique_id=&quot;15488&quot;&gt;&lt;property id=&quot;20148&quot; value=&quot;5&quot;/&gt;&lt;property id=&quot;20300&quot; value=&quot;Diapositiva 4&quot;/&gt;&lt;property id=&quot;20307&quot; value=&quot;515&quot;/&gt;&lt;/object&gt;&lt;object type=&quot;3&quot; unique_id=&quot;15489&quot;&gt;&lt;property id=&quot;20148&quot; value=&quot;5&quot;/&gt;&lt;property id=&quot;20300&quot; value=&quot;Diapositiva 5&quot;/&gt;&lt;property id=&quot;20307&quot; value=&quot;518&quot;/&gt;&lt;/object&gt;&lt;object type=&quot;3&quot; unique_id=&quot;15490&quot;&gt;&lt;property id=&quot;20148&quot; value=&quot;5&quot;/&gt;&lt;property id=&quot;20300&quot; value=&quot;Diapositiva 6&quot;/&gt;&lt;property id=&quot;20307&quot; value=&quot;519&quot;/&gt;&lt;/object&gt;&lt;object type=&quot;3&quot; unique_id=&quot;15491&quot;&gt;&lt;property id=&quot;20148&quot; value=&quot;5&quot;/&gt;&lt;property id=&quot;20300&quot; value=&quot;Diapositiva 7&quot;/&gt;&lt;property id=&quot;20307&quot; value=&quot;520&quot;/&gt;&lt;/object&gt;&lt;object type=&quot;3&quot; unique_id=&quot;15492&quot;&gt;&lt;property id=&quot;20148&quot; value=&quot;5&quot;/&gt;&lt;property id=&quot;20300&quot; value=&quot;Diapositiva 8&quot;/&gt;&lt;property id=&quot;20307&quot; value=&quot;521&quot;/&gt;&lt;/object&gt;&lt;object type=&quot;3&quot; unique_id=&quot;15493&quot;&gt;&lt;property id=&quot;20148&quot; value=&quot;5&quot;/&gt;&lt;property id=&quot;20300&quot; value=&quot;Diapositiva 9&quot;/&gt;&lt;property id=&quot;20307&quot; value=&quot;522&quot;/&gt;&lt;/object&gt;&lt;object type=&quot;3&quot; unique_id=&quot;15494&quot;&gt;&lt;property id=&quot;20148&quot; value=&quot;5&quot;/&gt;&lt;property id=&quot;20300&quot; value=&quot;Diapositiva 10&quot;/&gt;&lt;property id=&quot;20307&quot; value=&quot;525&quot;/&gt;&lt;/object&gt;&lt;object type=&quot;3&quot; unique_id=&quot;15495&quot;&gt;&lt;property id=&quot;20148&quot; value=&quot;5&quot;/&gt;&lt;property id=&quot;20300&quot; value=&quot;Diapositiva 11&quot;/&gt;&lt;property id=&quot;20307&quot; value=&quot;524&quot;/&gt;&lt;/object&gt;&lt;object type=&quot;3&quot; unique_id=&quot;15496&quot;&gt;&lt;property id=&quot;20148&quot; value=&quot;5&quot;/&gt;&lt;property id=&quot;20300&quot; value=&quot;Diapositiva 12&quot;/&gt;&lt;property id=&quot;20307&quot; value=&quot;526&quot;/&gt;&lt;/object&gt;&lt;object type=&quot;3&quot; unique_id=&quot;15497&quot;&gt;&lt;property id=&quot;20148&quot; value=&quot;5&quot;/&gt;&lt;property id=&quot;20300&quot; value=&quot;Diapositiva 13&quot;/&gt;&lt;property id=&quot;20307&quot; value=&quot;523&quot;/&gt;&lt;/object&gt;&lt;object type=&quot;3&quot; unique_id=&quot;15498&quot;&gt;&lt;property id=&quot;20148&quot; value=&quot;5&quot;/&gt;&lt;property id=&quot;20300&quot; value=&quot;Diapositiva 14&quot;/&gt;&lt;property id=&quot;20307&quot; value=&quot;527&quot;/&gt;&lt;/object&gt;&lt;object type=&quot;3&quot; unique_id=&quot;15499&quot;&gt;&lt;property id=&quot;20148&quot; value=&quot;5&quot;/&gt;&lt;property id=&quot;20300&quot; value=&quot;Diapositiva 15&quot;/&gt;&lt;property id=&quot;20307&quot; value=&quot;531&quot;/&gt;&lt;/object&gt;&lt;object type=&quot;3&quot; unique_id=&quot;15500&quot;&gt;&lt;property id=&quot;20148&quot; value=&quot;5&quot;/&gt;&lt;property id=&quot;20300&quot; value=&quot;Diapositiva 16&quot;/&gt;&lt;property id=&quot;20307&quot; value=&quot;532&quot;/&gt;&lt;/object&gt;&lt;object type=&quot;3&quot; unique_id=&quot;15501&quot;&gt;&lt;property id=&quot;20148&quot; value=&quot;5&quot;/&gt;&lt;property id=&quot;20300&quot; value=&quot;Diapositiva 17&quot;/&gt;&lt;property id=&quot;20307&quot; value=&quot;528&quot;/&gt;&lt;/object&gt;&lt;object type=&quot;3&quot; unique_id=&quot;15502&quot;&gt;&lt;property id=&quot;20148&quot; value=&quot;5&quot;/&gt;&lt;property id=&quot;20300&quot; value=&quot;Diapositiva 18&quot;/&gt;&lt;property id=&quot;20307&quot; value=&quot;533&quot;/&gt;&lt;/object&gt;&lt;object type=&quot;3&quot; unique_id=&quot;15503&quot;&gt;&lt;property id=&quot;20148&quot; value=&quot;5&quot;/&gt;&lt;property id=&quot;20300&quot; value=&quot;Diapositiva 19&quot;/&gt;&lt;property id=&quot;20307&quot; value=&quot;534&quot;/&gt;&lt;/object&gt;&lt;object type=&quot;3&quot; unique_id=&quot;15504&quot;&gt;&lt;property id=&quot;20148&quot; value=&quot;5&quot;/&gt;&lt;property id=&quot;20300&quot; value=&quot;Diapositiva 20&quot;/&gt;&lt;property id=&quot;20307&quot; value=&quot;535&quot;/&gt;&lt;/object&gt;&lt;object type=&quot;3&quot; unique_id=&quot;15505&quot;&gt;&lt;property id=&quot;20148&quot; value=&quot;5&quot;/&gt;&lt;property id=&quot;20300&quot; value=&quot;Diapositiva 21&quot;/&gt;&lt;property id=&quot;20307&quot; value=&quot;536&quot;/&gt;&lt;/object&gt;&lt;object type=&quot;3&quot; unique_id=&quot;15506&quot;&gt;&lt;property id=&quot;20148&quot; value=&quot;5&quot;/&gt;&lt;property id=&quot;20300&quot; value=&quot;Diapositiva 22&quot;/&gt;&lt;property id=&quot;20307&quot; value=&quot;537&quot;/&gt;&lt;/object&gt;&lt;object type=&quot;3&quot; unique_id=&quot;15507&quot;&gt;&lt;property id=&quot;20148&quot; value=&quot;5&quot;/&gt;&lt;property id=&quot;20300&quot; value=&quot;Diapositiva 23&quot;/&gt;&lt;property id=&quot;20307&quot; value=&quot;538&quot;/&gt;&lt;/object&gt;&lt;object type=&quot;3&quot; unique_id=&quot;15508&quot;&gt;&lt;property id=&quot;20148&quot; value=&quot;5&quot;/&gt;&lt;property id=&quot;20300&quot; value=&quot;Diapositiva 24&quot;/&gt;&lt;property id=&quot;20307&quot; value=&quot;539&quot;/&gt;&lt;/object&gt;&lt;object type=&quot;3&quot; unique_id=&quot;15509&quot;&gt;&lt;property id=&quot;20148&quot; value=&quot;5&quot;/&gt;&lt;property id=&quot;20300&quot; value=&quot;Diapositiva 25&quot;/&gt;&lt;property id=&quot;20307&quot; value=&quot;540&quot;/&gt;&lt;/object&gt;&lt;object type=&quot;3&quot; unique_id=&quot;15510&quot;&gt;&lt;property id=&quot;20148&quot; value=&quot;5&quot;/&gt;&lt;property id=&quot;20300&quot; value=&quot;Diapositiva 26&quot;/&gt;&lt;property id=&quot;20307&quot; value=&quot;541&quot;/&gt;&lt;/object&gt;&lt;object type=&quot;3&quot; unique_id=&quot;15511&quot;&gt;&lt;property id=&quot;20148&quot; value=&quot;5&quot;/&gt;&lt;property id=&quot;20300&quot; value=&quot;Diapositiva 27&quot;/&gt;&lt;property id=&quot;20307&quot; value=&quot;542&quot;/&gt;&lt;/object&gt;&lt;object type=&quot;3&quot; unique_id=&quot;15512&quot;&gt;&lt;property id=&quot;20148&quot; value=&quot;5&quot;/&gt;&lt;property id=&quot;20300&quot; value=&quot;Diapositiva 28&quot;/&gt;&lt;property id=&quot;20307&quot; value=&quot;545&quot;/&gt;&lt;/object&gt;&lt;object type=&quot;3&quot; unique_id=&quot;15513&quot;&gt;&lt;property id=&quot;20148&quot; value=&quot;5&quot;/&gt;&lt;property id=&quot;20300&quot; value=&quot;Diapositiva 29&quot;/&gt;&lt;property id=&quot;20307&quot; value=&quot;546&quot;/&gt;&lt;/object&gt;&lt;object type=&quot;3&quot; unique_id=&quot;15514&quot;&gt;&lt;property id=&quot;20148&quot; value=&quot;5&quot;/&gt;&lt;property id=&quot;20300&quot; value=&quot;Diapositiva 30&quot;/&gt;&lt;property id=&quot;20307&quot; value=&quot;549&quot;/&gt;&lt;/object&gt;&lt;object type=&quot;3&quot; unique_id=&quot;15515&quot;&gt;&lt;property id=&quot;20148&quot; value=&quot;5&quot;/&gt;&lt;property id=&quot;20300&quot; value=&quot;Diapositiva 31&quot;/&gt;&lt;property id=&quot;20307&quot; value=&quot;547&quot;/&gt;&lt;/object&gt;&lt;object type=&quot;3&quot; unique_id=&quot;15516&quot;&gt;&lt;property id=&quot;20148&quot; value=&quot;5&quot;/&gt;&lt;property id=&quot;20300&quot; value=&quot;Diapositiva 32&quot;/&gt;&lt;property id=&quot;20307&quot; value=&quot;548&quot;/&gt;&lt;/object&gt;&lt;object type=&quot;3&quot; unique_id=&quot;15517&quot;&gt;&lt;property id=&quot;20148&quot; value=&quot;5&quot;/&gt;&lt;property id=&quot;20300&quot; value=&quot;Diapositiva 33&quot;/&gt;&lt;property id=&quot;20307&quot; value=&quot;550&quot;/&gt;&lt;/object&gt;&lt;object type=&quot;3&quot; unique_id=&quot;15518&quot;&gt;&lt;property id=&quot;20148&quot; value=&quot;5&quot;/&gt;&lt;property id=&quot;20300&quot; value=&quot;Diapositiva 34&quot;/&gt;&lt;property id=&quot;20307&quot; value=&quot;551&quot;/&gt;&lt;/object&gt;&lt;object type=&quot;3&quot; unique_id=&quot;15519&quot;&gt;&lt;property id=&quot;20148&quot; value=&quot;5&quot;/&gt;&lt;property id=&quot;20300&quot; value=&quot;Diapositiva 35&quot;/&gt;&lt;property id=&quot;20307&quot; value=&quot;552&quot;/&gt;&lt;/object&gt;&lt;object type=&quot;3&quot; unique_id=&quot;15520&quot;&gt;&lt;property id=&quot;20148&quot; value=&quot;5&quot;/&gt;&lt;property id=&quot;20300&quot; value=&quot;Diapositiva 36&quot;/&gt;&lt;property id=&quot;20307&quot; value=&quot;553&quot;/&gt;&lt;/object&gt;&lt;object type=&quot;3&quot; unique_id=&quot;15521&quot;&gt;&lt;property id=&quot;20148&quot; value=&quot;5&quot;/&gt;&lt;property id=&quot;20300&quot; value=&quot;Diapositiva 40&quot;/&gt;&lt;property id=&quot;20307&quot; value=&quot;554&quot;/&gt;&lt;/object&gt;&lt;object type=&quot;3&quot; unique_id=&quot;15522&quot;&gt;&lt;property id=&quot;20148&quot; value=&quot;5&quot;/&gt;&lt;property id=&quot;20300&quot; value=&quot;Diapositiva 41&quot;/&gt;&lt;property id=&quot;20307&quot; value=&quot;555&quot;/&gt;&lt;/object&gt;&lt;object type=&quot;3&quot; unique_id=&quot;15523&quot;&gt;&lt;property id=&quot;20148&quot; value=&quot;5&quot;/&gt;&lt;property id=&quot;20300&quot; value=&quot;Diapositiva 42&quot;/&gt;&lt;property id=&quot;20307&quot; value=&quot;556&quot;/&gt;&lt;/object&gt;&lt;object type=&quot;3&quot; unique_id=&quot;15524&quot;&gt;&lt;property id=&quot;20148&quot; value=&quot;5&quot;/&gt;&lt;property id=&quot;20300&quot; value=&quot;Diapositiva 43&quot;/&gt;&lt;property id=&quot;20307&quot; value=&quot;557&quot;/&gt;&lt;/object&gt;&lt;object type=&quot;3&quot; unique_id=&quot;15525&quot;&gt;&lt;property id=&quot;20148&quot; value=&quot;5&quot;/&gt;&lt;property id=&quot;20300&quot; value=&quot;Diapositiva 44&quot;/&gt;&lt;property id=&quot;20307&quot; value=&quot;558&quot;/&gt;&lt;/object&gt;&lt;object type=&quot;3&quot; unique_id=&quot;15526&quot;&gt;&lt;property id=&quot;20148&quot; value=&quot;5&quot;/&gt;&lt;property id=&quot;20300&quot; value=&quot;Diapositiva 45&quot;/&gt;&lt;property id=&quot;20307&quot; value=&quot;559&quot;/&gt;&lt;/object&gt;&lt;object type=&quot;3&quot; unique_id=&quot;15527&quot;&gt;&lt;property id=&quot;20148&quot; value=&quot;5&quot;/&gt;&lt;property id=&quot;20300&quot; value=&quot;Diapositiva 46&quot;/&gt;&lt;property id=&quot;20307&quot; value=&quot;560&quot;/&gt;&lt;/object&gt;&lt;object type=&quot;3&quot; unique_id=&quot;15528&quot;&gt;&lt;property id=&quot;20148&quot; value=&quot;5&quot;/&gt;&lt;property id=&quot;20300&quot; value=&quot;Diapositiva 47&quot;/&gt;&lt;property id=&quot;20307&quot; value=&quot;561&quot;/&gt;&lt;/object&gt;&lt;object type=&quot;3&quot; unique_id=&quot;15529&quot;&gt;&lt;property id=&quot;20148&quot; value=&quot;5&quot;/&gt;&lt;property id=&quot;20300&quot; value=&quot;Diapositiva 51&quot;/&gt;&lt;property id=&quot;20307&quot; value=&quot;564&quot;/&gt;&lt;/object&gt;&lt;object type=&quot;3&quot; unique_id=&quot;15530&quot;&gt;&lt;property id=&quot;20148&quot; value=&quot;5&quot;/&gt;&lt;property id=&quot;20300&quot; value=&quot;Diapositiva 52&quot;/&gt;&lt;property id=&quot;20307&quot; value=&quot;562&quot;/&gt;&lt;/object&gt;&lt;object type=&quot;3&quot; unique_id=&quot;15531&quot;&gt;&lt;property id=&quot;20148&quot; value=&quot;5&quot;/&gt;&lt;property id=&quot;20300&quot; value=&quot;Diapositiva 53&quot;/&gt;&lt;property id=&quot;20307&quot; value=&quot;563&quot;/&gt;&lt;/object&gt;&lt;object type=&quot;3&quot; unique_id=&quot;15532&quot;&gt;&lt;property id=&quot;20148&quot; value=&quot;5&quot;/&gt;&lt;property id=&quot;20300&quot; value=&quot;Diapositiva 54&quot;/&gt;&lt;property id=&quot;20307&quot; value=&quot;543&quot;/&gt;&lt;/object&gt;&lt;object type=&quot;3&quot; unique_id=&quot;15533&quot;&gt;&lt;property id=&quot;20148&quot; value=&quot;5&quot;/&gt;&lt;property id=&quot;20300&quot; value=&quot;Diapositiva 55&quot;/&gt;&lt;property id=&quot;20307&quot; value=&quot;497&quot;/&gt;&lt;/object&gt;&lt;object type=&quot;3&quot; unique_id=&quot;15534&quot;&gt;&lt;property id=&quot;20148&quot; value=&quot;5&quot;/&gt;&lt;property id=&quot;20300&quot; value=&quot;Diapositiva 56&quot;/&gt;&lt;property id=&quot;20307&quot; value=&quot;318&quot;/&gt;&lt;/object&gt;&lt;object type=&quot;3&quot; unique_id=&quot;16122&quot;&gt;&lt;property id=&quot;20148&quot; value=&quot;5&quot;/&gt;&lt;property id=&quot;20300&quot; value=&quot;Diapositiva 1&quot;/&gt;&lt;property id=&quot;20307&quot; value=&quot;565&quot;/&gt;&lt;/object&gt;&lt;object type=&quot;3&quot; unique_id=&quot;16123&quot;&gt;&lt;property id=&quot;20148&quot; value=&quot;5&quot;/&gt;&lt;property id=&quot;20300&quot; value=&quot;Diapositiva 37&quot;/&gt;&lt;property id=&quot;20307&quot; value=&quot;567&quot;/&gt;&lt;/object&gt;&lt;object type=&quot;3&quot; unique_id=&quot;16124&quot;&gt;&lt;property id=&quot;20148&quot; value=&quot;5&quot;/&gt;&lt;property id=&quot;20300&quot; value=&quot;Diapositiva 38&quot;/&gt;&lt;property id=&quot;20307&quot; value=&quot;568&quot;/&gt;&lt;/object&gt;&lt;object type=&quot;3&quot; unique_id=&quot;16125&quot;&gt;&lt;property id=&quot;20148&quot; value=&quot;5&quot;/&gt;&lt;property id=&quot;20300&quot; value=&quot;Diapositiva 39&quot;/&gt;&lt;property id=&quot;20307&quot; value=&quot;569&quot;/&gt;&lt;/object&gt;&lt;object type=&quot;3&quot; unique_id=&quot;16127&quot;&gt;&lt;property id=&quot;20148&quot; value=&quot;5&quot;/&gt;&lt;property id=&quot;20300&quot; value=&quot;Diapositiva 48&quot;/&gt;&lt;property id=&quot;20307&quot; value=&quot;570&quot;/&gt;&lt;/object&gt;&lt;object type=&quot;3&quot; unique_id=&quot;16128&quot;&gt;&lt;property id=&quot;20148&quot; value=&quot;5&quot;/&gt;&lt;property id=&quot;20300&quot; value=&quot;Diapositiva 49&quot;/&gt;&lt;property id=&quot;20307&quot; value=&quot;571&quot;/&gt;&lt;/object&gt;&lt;object type=&quot;3&quot; unique_id=&quot;16129&quot;&gt;&lt;property id=&quot;20148&quot; value=&quot;5&quot;/&gt;&lt;property id=&quot;20300&quot; value=&quot;Diapositiva 50&quot;/&gt;&lt;property id=&quot;20307&quot; value=&quot;572&quot;/&gt;&lt;/object&gt;&lt;object type=&quot;3&quot; unique_id=&quot;16415&quot;&gt;&lt;property id=&quot;20148&quot; value=&quot;5&quot;/&gt;&lt;property id=&quot;20300&quot; value=&quot;Diapositiva 57&quot;/&gt;&lt;property id=&quot;20307&quot; value=&quot;573&quot;/&gt;&lt;/object&gt;&lt;/object&gt;&lt;object type=&quot;8&quot; unique_id=&quot;15588&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24&quot;/&gt;&lt;/TableIndex&gt;&lt;/ShapeTextInfo&gt;"/>
  <p:tag name="HTML_SHAPEINFO" val="&lt;ThreeDShapeInfo&gt;&lt;uuid val=&quot;&quot;/&gt;&lt;isInvalidForFieldText val=&quot;0&quot;/&gt;&lt;Image&gt;&lt;filename val=&quot;C:\Users\Gerhard\Documents\My Adobe Presentations\02x Es posible conocer el futuro (final)\data\asimages\{B4628167-2856-46E8-A508-7AE5874F977F}_1.png&quot;/&gt;&lt;left val=&quot;0&quot;/&gt;&lt;top val=&quot;504&quot;/&gt;&lt;width val=&quot;270&quot;/&gt;&lt;height val=&quot;41&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20395</TotalTime>
  <Words>1820</Words>
  <Application>Microsoft Office PowerPoint</Application>
  <PresentationFormat>Presentación en pantalla (4:3)</PresentationFormat>
  <Paragraphs>322</Paragraphs>
  <Slides>57</Slides>
  <Notes>57</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57</vt:i4>
      </vt:variant>
    </vt:vector>
  </HeadingPairs>
  <TitlesOfParts>
    <vt:vector size="70" baseType="lpstr">
      <vt:lpstr>Calibri</vt:lpstr>
      <vt:lpstr>Arial</vt:lpstr>
      <vt:lpstr>Consolas</vt:lpstr>
      <vt:lpstr>Trajan Pro</vt:lpstr>
      <vt:lpstr>Impact</vt:lpstr>
      <vt:lpstr>Swis721 BlkCn BT</vt:lpstr>
      <vt:lpstr>Myriad Pro</vt:lpstr>
      <vt:lpstr>Swis721 LtEx BT</vt:lpstr>
      <vt:lpstr>Optane</vt:lpstr>
      <vt:lpstr>Verdana</vt:lpstr>
      <vt:lpstr>Optima LT ExtraBlack</vt:lpstr>
      <vt:lpstr>Vijaya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Rodolfo Murua</cp:lastModifiedBy>
  <cp:revision>695</cp:revision>
  <dcterms:created xsi:type="dcterms:W3CDTF">2013-10-02T01:22:09Z</dcterms:created>
  <dcterms:modified xsi:type="dcterms:W3CDTF">2019-06-28T13:45:37Z</dcterms:modified>
</cp:coreProperties>
</file>