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4"/>
  </p:notesMasterIdLst>
  <p:sldIdLst>
    <p:sldId id="579" r:id="rId2"/>
    <p:sldId id="316" r:id="rId3"/>
    <p:sldId id="319" r:id="rId4"/>
    <p:sldId id="515" r:id="rId5"/>
    <p:sldId id="523" r:id="rId6"/>
    <p:sldId id="524" r:id="rId7"/>
    <p:sldId id="525" r:id="rId8"/>
    <p:sldId id="528" r:id="rId9"/>
    <p:sldId id="529" r:id="rId10"/>
    <p:sldId id="530" r:id="rId11"/>
    <p:sldId id="531" r:id="rId12"/>
    <p:sldId id="532" r:id="rId13"/>
    <p:sldId id="533" r:id="rId14"/>
    <p:sldId id="536" r:id="rId15"/>
    <p:sldId id="538" r:id="rId16"/>
    <p:sldId id="537" r:id="rId17"/>
    <p:sldId id="571" r:id="rId18"/>
    <p:sldId id="572" r:id="rId19"/>
    <p:sldId id="539" r:id="rId20"/>
    <p:sldId id="540" r:id="rId21"/>
    <p:sldId id="542" r:id="rId22"/>
    <p:sldId id="543" r:id="rId23"/>
    <p:sldId id="544" r:id="rId24"/>
    <p:sldId id="545" r:id="rId25"/>
    <p:sldId id="546" r:id="rId26"/>
    <p:sldId id="527" r:id="rId27"/>
    <p:sldId id="547" r:id="rId28"/>
    <p:sldId id="548" r:id="rId29"/>
    <p:sldId id="550" r:id="rId30"/>
    <p:sldId id="574" r:id="rId31"/>
    <p:sldId id="575" r:id="rId32"/>
    <p:sldId id="551" r:id="rId33"/>
    <p:sldId id="552" r:id="rId34"/>
    <p:sldId id="577" r:id="rId35"/>
    <p:sldId id="578" r:id="rId36"/>
    <p:sldId id="553" r:id="rId37"/>
    <p:sldId id="554" r:id="rId38"/>
    <p:sldId id="555" r:id="rId39"/>
    <p:sldId id="556" r:id="rId40"/>
    <p:sldId id="557" r:id="rId41"/>
    <p:sldId id="558" r:id="rId42"/>
    <p:sldId id="559" r:id="rId43"/>
    <p:sldId id="560" r:id="rId44"/>
    <p:sldId id="561" r:id="rId45"/>
    <p:sldId id="562" r:id="rId46"/>
    <p:sldId id="563" r:id="rId47"/>
    <p:sldId id="564" r:id="rId48"/>
    <p:sldId id="565" r:id="rId49"/>
    <p:sldId id="566" r:id="rId50"/>
    <p:sldId id="567" r:id="rId51"/>
    <p:sldId id="568" r:id="rId52"/>
    <p:sldId id="497" r:id="rId53"/>
  </p:sldIdLst>
  <p:sldSz cx="9144000" cy="6858000" type="screen4x3"/>
  <p:notesSz cx="6858000" cy="9144000"/>
  <p:embeddedFontLst>
    <p:embeddedFont>
      <p:font typeface="Arial Black" panose="020B0A04020102020204" pitchFamily="34" charset="0"/>
      <p:bold r:id="rId55"/>
    </p:embeddedFont>
    <p:embeddedFont>
      <p:font typeface="Calibri" panose="020F0502020204030204" pitchFamily="34" charset="0"/>
      <p:regular r:id="rId56"/>
      <p:bold r:id="rId57"/>
      <p:italic r:id="rId58"/>
      <p:boldItalic r:id="rId59"/>
    </p:embeddedFont>
    <p:embeddedFont>
      <p:font typeface="Impact" panose="020B0806030902050204" pitchFamily="34" charset="0"/>
      <p:regular r:id="rId60"/>
    </p:embeddedFont>
    <p:embeddedFont>
      <p:font typeface="Myriad Pro" panose="020B0503030403020204" pitchFamily="34" charset="0"/>
      <p:regular r:id="rId61"/>
      <p:bold r:id="rId62"/>
      <p:italic r:id="rId63"/>
      <p:boldItalic r:id="rId64"/>
    </p:embeddedFont>
    <p:embeddedFont>
      <p:font typeface="Script MT Bold" panose="03040602040607080904" pitchFamily="66" charset="0"/>
      <p:bold r:id="rId65"/>
    </p:embeddedFont>
    <p:embeddedFont>
      <p:font typeface="Swis721 Blk BT" panose="020B0904030502020204" pitchFamily="34" charset="0"/>
      <p:regular r:id="rId66"/>
      <p:italic r:id="rId67"/>
    </p:embeddedFont>
    <p:embeddedFont>
      <p:font typeface="Trajan Pro" panose="02020502050506020301" pitchFamily="18" charset="0"/>
      <p:regular r:id="rId68"/>
      <p:bold r:id="rId69"/>
    </p:embeddedFont>
  </p:embeddedFontLst>
  <p:custDataLst>
    <p:tags r:id="rId70"/>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00D7"/>
    <a:srgbClr val="BE0EC2"/>
    <a:srgbClr val="FE7300"/>
    <a:srgbClr val="FF9900"/>
    <a:srgbClr val="0033CC"/>
    <a:srgbClr val="005015"/>
    <a:srgbClr val="003300"/>
    <a:srgbClr val="00CC00"/>
    <a:srgbClr val="44281C"/>
    <a:srgbClr val="452B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4" autoAdjust="0"/>
    <p:restoredTop sz="86562" autoAdjust="0"/>
  </p:normalViewPr>
  <p:slideViewPr>
    <p:cSldViewPr>
      <p:cViewPr varScale="1">
        <p:scale>
          <a:sx n="55" d="100"/>
          <a:sy n="55" d="100"/>
        </p:scale>
        <p:origin x="1968" y="4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0938"/>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9.fntdata"/><Relationship Id="rId68"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1.fntdata"/><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57D632-879E-4D42-A576-A70B40EFB8AB}" type="datetimeFigureOut">
              <a:rPr lang="es-ES" smtClean="0"/>
              <a:t>20/01/2022</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3F3815-8C45-474B-8311-815D479DA600}" type="slidenum">
              <a:rPr lang="es-ES" smtClean="0"/>
              <a:t>‹Nº›</a:t>
            </a:fld>
            <a:endParaRPr lang="es-ES"/>
          </a:p>
        </p:txBody>
      </p:sp>
    </p:spTree>
    <p:extLst>
      <p:ext uri="{BB962C8B-B14F-4D97-AF65-F5344CB8AC3E}">
        <p14:creationId xmlns:p14="http://schemas.microsoft.com/office/powerpoint/2010/main" val="154848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i="1" baseline="3000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a:p>
        </p:txBody>
      </p:sp>
    </p:spTree>
    <p:extLst>
      <p:ext uri="{BB962C8B-B14F-4D97-AF65-F5344CB8AC3E}">
        <p14:creationId xmlns:p14="http://schemas.microsoft.com/office/powerpoint/2010/main" val="2225575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_tradnl" sz="1200" b="1" kern="1200" dirty="0">
                <a:solidFill>
                  <a:schemeClr val="tx1"/>
                </a:solidFill>
                <a:effectLst/>
                <a:latin typeface="+mn-lt"/>
                <a:ea typeface="+mn-ea"/>
                <a:cs typeface="+mn-cs"/>
              </a:rPr>
              <a:t>Deuteronomio 18:10-12</a:t>
            </a:r>
          </a:p>
          <a:p>
            <a:r>
              <a:rPr lang="es-ES" sz="1200" kern="1200" dirty="0">
                <a:solidFill>
                  <a:schemeClr val="tx1"/>
                </a:solidFill>
                <a:effectLst/>
                <a:latin typeface="+mn-lt"/>
                <a:ea typeface="+mn-ea"/>
                <a:cs typeface="+mn-cs"/>
              </a:rPr>
              <a:t>“No sea hallado en ti quien haga pasar a su hijo o a su hija por el fuego, ni quien practique adivinación, ni agorero, ni sortílego, ni hechicero, ni encantador, ni adivino, ni mago, ni quien consulte a los muertos.</a:t>
            </a:r>
          </a:p>
          <a:p>
            <a:r>
              <a:rPr lang="es-ES" sz="1200" kern="1200" dirty="0">
                <a:solidFill>
                  <a:schemeClr val="tx1"/>
                </a:solidFill>
                <a:effectLst/>
                <a:latin typeface="+mn-lt"/>
                <a:ea typeface="+mn-ea"/>
                <a:cs typeface="+mn-cs"/>
              </a:rPr>
              <a:t>Porque es abominación para con Jehová cualquiera que hace estas cosas, y por estas abominaciones Jehová tu Dios echa estas naciones de delante de ti.”</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11</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3. Si no son revelaciones de Dios, ni son los muertos, ¿Quiénes, entonces, son los que influyen sobre los gobernantes?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12</a:t>
            </a:fld>
            <a:endParaRPr lang="es-ES"/>
          </a:p>
        </p:txBody>
      </p:sp>
    </p:spTree>
    <p:extLst>
      <p:ext uri="{BB962C8B-B14F-4D97-AF65-F5344CB8AC3E}">
        <p14:creationId xmlns:p14="http://schemas.microsoft.com/office/powerpoint/2010/main" val="1526890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_tradnl" sz="1200" b="1" kern="1200" dirty="0">
                <a:solidFill>
                  <a:schemeClr val="tx1"/>
                </a:solidFill>
                <a:effectLst/>
                <a:latin typeface="+mn-lt"/>
                <a:ea typeface="+mn-ea"/>
                <a:cs typeface="+mn-cs"/>
              </a:rPr>
              <a:t>Apocalipsis 16:14 </a:t>
            </a:r>
          </a:p>
          <a:p>
            <a:r>
              <a:rPr lang="es-ES_tradnl" sz="1200" kern="1200" dirty="0">
                <a:solidFill>
                  <a:schemeClr val="tx1"/>
                </a:solidFill>
                <a:effectLst/>
                <a:latin typeface="+mn-lt"/>
                <a:ea typeface="+mn-ea"/>
                <a:cs typeface="+mn-cs"/>
              </a:rPr>
              <a:t>“Pues son espíritus de demonios, que hacen señales, y van a los reyes de la tierra en todo el mundo, para reunirlos a la batalla de aquel gran día del Dios Todopoderoso.”</a:t>
            </a:r>
          </a:p>
          <a:p>
            <a:r>
              <a:rPr lang="es-ES_tradnl" sz="1200" kern="1200" dirty="0">
                <a:solidFill>
                  <a:schemeClr val="tx1"/>
                </a:solidFill>
                <a:effectLst/>
                <a:latin typeface="+mn-lt"/>
                <a:ea typeface="+mn-ea"/>
                <a:cs typeface="+mn-cs"/>
              </a:rPr>
              <a:t>a)</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Estos espíritus de demonios, son ángeles caídos, que se rebelaron contra Dios, (</a:t>
            </a:r>
            <a:r>
              <a:rPr lang="es-ES_tradnl" sz="1200" kern="1200" dirty="0" err="1">
                <a:solidFill>
                  <a:schemeClr val="tx1"/>
                </a:solidFill>
                <a:effectLst/>
                <a:latin typeface="+mn-lt"/>
                <a:ea typeface="+mn-ea"/>
                <a:cs typeface="+mn-cs"/>
              </a:rPr>
              <a:t>Ezeq</a:t>
            </a:r>
            <a:r>
              <a:rPr lang="es-ES_tradnl" sz="1200" kern="1200" dirty="0">
                <a:solidFill>
                  <a:schemeClr val="tx1"/>
                </a:solidFill>
                <a:effectLst/>
                <a:latin typeface="+mn-lt"/>
                <a:ea typeface="+mn-ea"/>
                <a:cs typeface="+mn-cs"/>
              </a:rPr>
              <a:t>. 28:13-18).</a:t>
            </a:r>
            <a:endParaRPr lang="es-ES"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Satanás había sido el principal de los ángeles y era perfecto en todo. Estaba junto al trono de Dios. En  forma para nosotros inexplicable surgió en su corazón el mal, la ambición de ocupar el lugar de Dios. El hecho de no haber sido llamado a la planificación de la creación, le produjo celos contagiando a la tercera parte de los ángeles de Dios.</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b)</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La tercera parte de los ángeles fue expulsada del cielo,</a:t>
            </a:r>
            <a:r>
              <a:rPr lang="es-ES_tradnl" sz="1200" b="1" kern="1200" dirty="0">
                <a:solidFill>
                  <a:schemeClr val="tx1"/>
                </a:solidFill>
                <a:effectLst/>
                <a:latin typeface="+mn-lt"/>
                <a:ea typeface="+mn-ea"/>
                <a:cs typeface="+mn-cs"/>
              </a:rPr>
              <a:t> Apocalipsis 12:9,12.</a:t>
            </a:r>
            <a:endParaRPr lang="es-ES"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Estos espíritus malignos, pertenecientes a las huestes de Satanás, son los que incitan a los seres humanos al mal, pueden tomar posesión de una persona y se manifiestan de las más variadas maneras.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13</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4. En los ejemplos bíblicos de personas endemoniadas, ¿que solían declarar los espíritus?</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14</a:t>
            </a:fld>
            <a:endParaRPr lang="es-ES"/>
          </a:p>
        </p:txBody>
      </p:sp>
    </p:spTree>
    <p:extLst>
      <p:ext uri="{BB962C8B-B14F-4D97-AF65-F5344CB8AC3E}">
        <p14:creationId xmlns:p14="http://schemas.microsoft.com/office/powerpoint/2010/main" val="1526890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Marcar lo correcto:</a:t>
            </a:r>
            <a:endParaRPr lang="es-ES" sz="1200" kern="1200" dirty="0">
              <a:solidFill>
                <a:schemeClr val="tx1"/>
              </a:solidFill>
              <a:effectLst/>
              <a:latin typeface="+mn-lt"/>
              <a:ea typeface="+mn-ea"/>
              <a:cs typeface="+mn-cs"/>
            </a:endParaRPr>
          </a:p>
          <a:p>
            <a:pPr marL="228600" indent="-228600">
              <a:buFont typeface="+mj-lt"/>
              <a:buAutoNum type="arabicPeriod"/>
            </a:pPr>
            <a:r>
              <a:rPr lang="es-ES_tradnl" sz="1200" kern="1200" dirty="0">
                <a:solidFill>
                  <a:schemeClr val="tx1"/>
                </a:solidFill>
                <a:effectLst/>
                <a:latin typeface="+mn-lt"/>
                <a:ea typeface="+mn-ea"/>
                <a:cs typeface="+mn-cs"/>
              </a:rPr>
              <a:t>Decían mentiras.</a:t>
            </a:r>
            <a:endParaRPr lang="es-ES" sz="1200" kern="1200" dirty="0">
              <a:solidFill>
                <a:schemeClr val="tx1"/>
              </a:solidFill>
              <a:effectLst/>
              <a:latin typeface="+mn-lt"/>
              <a:ea typeface="+mn-ea"/>
              <a:cs typeface="+mn-cs"/>
            </a:endParaRPr>
          </a:p>
          <a:p>
            <a:pPr marL="228600" indent="-228600">
              <a:buFont typeface="+mj-lt"/>
              <a:buAutoNum type="arabicPeriod"/>
            </a:pPr>
            <a:r>
              <a:rPr lang="es-ES_tradnl" sz="1200" kern="1200" dirty="0">
                <a:solidFill>
                  <a:schemeClr val="tx1"/>
                </a:solidFill>
                <a:effectLst/>
                <a:latin typeface="+mn-lt"/>
                <a:ea typeface="+mn-ea"/>
                <a:cs typeface="+mn-cs"/>
              </a:rPr>
              <a:t>Decían cosas sin importancia.</a:t>
            </a:r>
            <a:endParaRPr lang="es-ES" sz="1200" kern="1200" dirty="0">
              <a:solidFill>
                <a:schemeClr val="tx1"/>
              </a:solidFill>
              <a:effectLst/>
              <a:latin typeface="+mn-lt"/>
              <a:ea typeface="+mn-ea"/>
              <a:cs typeface="+mn-cs"/>
            </a:endParaRPr>
          </a:p>
          <a:p>
            <a:pPr marL="228600" indent="-228600">
              <a:buFont typeface="+mj-lt"/>
              <a:buAutoNum type="arabicPeriod"/>
            </a:pPr>
            <a:r>
              <a:rPr lang="es-ES_tradnl" sz="1200" kern="1200" dirty="0">
                <a:solidFill>
                  <a:schemeClr val="tx1"/>
                </a:solidFill>
                <a:effectLst/>
                <a:latin typeface="+mn-lt"/>
                <a:ea typeface="+mn-ea"/>
                <a:cs typeface="+mn-cs"/>
              </a:rPr>
              <a:t>Mezclaban verdades en sus declaraciones.</a:t>
            </a:r>
            <a:endParaRPr lang="es-ES" sz="1200"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15</a:t>
            </a:fld>
            <a:endParaRPr lang="es-ES"/>
          </a:p>
        </p:txBody>
      </p:sp>
    </p:spTree>
    <p:extLst>
      <p:ext uri="{BB962C8B-B14F-4D97-AF65-F5344CB8AC3E}">
        <p14:creationId xmlns:p14="http://schemas.microsoft.com/office/powerpoint/2010/main" val="3112341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_tradnl" sz="1200" b="1" kern="1200" dirty="0">
                <a:solidFill>
                  <a:schemeClr val="tx1"/>
                </a:solidFill>
                <a:effectLst/>
                <a:latin typeface="+mn-lt"/>
                <a:ea typeface="+mn-ea"/>
                <a:cs typeface="+mn-cs"/>
              </a:rPr>
              <a:t>Hechos 16:16-18</a:t>
            </a:r>
          </a:p>
          <a:p>
            <a:r>
              <a:rPr lang="es-ES" sz="1200" kern="1200" dirty="0">
                <a:solidFill>
                  <a:schemeClr val="tx1"/>
                </a:solidFill>
                <a:effectLst/>
                <a:latin typeface="+mn-lt"/>
                <a:ea typeface="+mn-ea"/>
                <a:cs typeface="+mn-cs"/>
              </a:rPr>
              <a:t>“Aconteció que mientras íbamos a la oración, nos salió al encuentro una muchacha que tenía espíritu de adivinación, la cual daba gran ganancia a sus amos, adivinando.</a:t>
            </a:r>
          </a:p>
          <a:p>
            <a:r>
              <a:rPr lang="es-ES" sz="1200" kern="1200" dirty="0">
                <a:solidFill>
                  <a:schemeClr val="tx1"/>
                </a:solidFill>
                <a:effectLst/>
                <a:latin typeface="+mn-lt"/>
                <a:ea typeface="+mn-ea"/>
                <a:cs typeface="+mn-cs"/>
              </a:rPr>
              <a:t>Esta, siguiendo a Pablo y a nosotros, daba voces, diciendo: Estos hombres son siervos del Dios Altísimo, quienes os anuncian el camino de salvación.</a:t>
            </a:r>
          </a:p>
          <a:p>
            <a:r>
              <a:rPr lang="es-ES" sz="1200" kern="1200" dirty="0">
                <a:solidFill>
                  <a:schemeClr val="tx1"/>
                </a:solidFill>
                <a:effectLst/>
                <a:latin typeface="+mn-lt"/>
                <a:ea typeface="+mn-ea"/>
                <a:cs typeface="+mn-cs"/>
              </a:rPr>
              <a:t>Y esto lo hacía por muchos días; mas desagradando a Pablo, éste se volvió y dijo al espíritu: Te mando en el nombre de Jesucristo, que salgas de ella. Y salió en aquella misma hora.”</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16</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_tradnl" sz="1200" b="1" kern="1200" dirty="0">
                <a:solidFill>
                  <a:schemeClr val="tx1"/>
                </a:solidFill>
                <a:effectLst/>
                <a:latin typeface="+mn-lt"/>
                <a:ea typeface="+mn-ea"/>
                <a:cs typeface="+mn-cs"/>
              </a:rPr>
              <a:t>Hechos 16:16-18</a:t>
            </a:r>
          </a:p>
          <a:p>
            <a:r>
              <a:rPr lang="es-ES" sz="1200" kern="1200" dirty="0">
                <a:solidFill>
                  <a:schemeClr val="tx1"/>
                </a:solidFill>
                <a:effectLst/>
                <a:latin typeface="+mn-lt"/>
                <a:ea typeface="+mn-ea"/>
                <a:cs typeface="+mn-cs"/>
              </a:rPr>
              <a:t>“Aconteció que mientras íbamos a la oración, nos salió al encuentro una muchacha que tenía espíritu de adivinación, la cual daba gran ganancia a sus amos, adivinando.</a:t>
            </a:r>
          </a:p>
          <a:p>
            <a:r>
              <a:rPr lang="es-ES" sz="1200" kern="1200" dirty="0">
                <a:solidFill>
                  <a:schemeClr val="tx1"/>
                </a:solidFill>
                <a:effectLst/>
                <a:latin typeface="+mn-lt"/>
                <a:ea typeface="+mn-ea"/>
                <a:cs typeface="+mn-cs"/>
              </a:rPr>
              <a:t>Esta, siguiendo a Pablo y a nosotros, daba voces, diciendo: Estos hombres son siervos del Dios Altísimo, quienes os anuncian el camino de salvación.</a:t>
            </a:r>
          </a:p>
          <a:p>
            <a:r>
              <a:rPr lang="es-ES" sz="1200" kern="1200" dirty="0">
                <a:solidFill>
                  <a:schemeClr val="tx1"/>
                </a:solidFill>
                <a:effectLst/>
                <a:latin typeface="+mn-lt"/>
                <a:ea typeface="+mn-ea"/>
                <a:cs typeface="+mn-cs"/>
              </a:rPr>
              <a:t>Y esto lo hacía por muchos días; mas desagradando a Pablo, éste se volvió y dijo al espíritu: Te mando en el nombre de Jesucristo, que salgas de ella. Y salió en aquella misma hora.”</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17</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_tradnl" sz="1200" b="1" kern="1200" dirty="0">
                <a:solidFill>
                  <a:schemeClr val="tx1"/>
                </a:solidFill>
                <a:effectLst/>
                <a:latin typeface="+mn-lt"/>
                <a:ea typeface="+mn-ea"/>
                <a:cs typeface="+mn-cs"/>
              </a:rPr>
              <a:t>Hechos 16:16-18</a:t>
            </a:r>
          </a:p>
          <a:p>
            <a:r>
              <a:rPr lang="es-ES" sz="1200" kern="1200" dirty="0">
                <a:solidFill>
                  <a:schemeClr val="tx1"/>
                </a:solidFill>
                <a:effectLst/>
                <a:latin typeface="+mn-lt"/>
                <a:ea typeface="+mn-ea"/>
                <a:cs typeface="+mn-cs"/>
              </a:rPr>
              <a:t>“Aconteció que mientras íbamos a la oración, nos salió al encuentro una muchacha que tenía espíritu de adivinación, la cual daba gran ganancia a sus amos, adivinando.</a:t>
            </a:r>
          </a:p>
          <a:p>
            <a:r>
              <a:rPr lang="es-ES" sz="1200" kern="1200" dirty="0">
                <a:solidFill>
                  <a:schemeClr val="tx1"/>
                </a:solidFill>
                <a:effectLst/>
                <a:latin typeface="+mn-lt"/>
                <a:ea typeface="+mn-ea"/>
                <a:cs typeface="+mn-cs"/>
              </a:rPr>
              <a:t>Esta, siguiendo a Pablo y a nosotros, daba voces, diciendo: Estos hombres son siervos del Dios Altísimo, quienes os anuncian el camino de salvación.</a:t>
            </a:r>
          </a:p>
          <a:p>
            <a:r>
              <a:rPr lang="es-ES" sz="1200" kern="1200" dirty="0">
                <a:solidFill>
                  <a:schemeClr val="tx1"/>
                </a:solidFill>
                <a:effectLst/>
                <a:latin typeface="+mn-lt"/>
                <a:ea typeface="+mn-ea"/>
                <a:cs typeface="+mn-cs"/>
              </a:rPr>
              <a:t>Y esto lo hacía por muchos días; mas desagradando a Pablo, éste se volvió y dijo al espíritu: Te mando en el nombre de Jesucristo, que salgas de ella. Y salió en aquella misma hora.”</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18</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5. ¿Qué le sucedió al rey Saúl por consultar a una adivina, después que Dios lo rechazó?</a:t>
            </a:r>
          </a:p>
          <a:p>
            <a:r>
              <a:rPr lang="es-ES_tradnl" sz="1200" b="1" kern="1200" dirty="0">
                <a:solidFill>
                  <a:schemeClr val="tx1"/>
                </a:solidFill>
                <a:effectLst/>
                <a:latin typeface="+mn-lt"/>
                <a:ea typeface="+mn-ea"/>
                <a:cs typeface="+mn-cs"/>
              </a:rPr>
              <a:t>(1 Samuel 28:3, 6-8, 11-15)</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19</a:t>
            </a:fld>
            <a:endParaRPr lang="es-ES"/>
          </a:p>
        </p:txBody>
      </p:sp>
    </p:spTree>
    <p:extLst>
      <p:ext uri="{BB962C8B-B14F-4D97-AF65-F5344CB8AC3E}">
        <p14:creationId xmlns:p14="http://schemas.microsoft.com/office/powerpoint/2010/main" val="1526890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_tradnl" sz="1200" b="1" kern="1200" dirty="0">
                <a:solidFill>
                  <a:schemeClr val="tx1"/>
                </a:solidFill>
                <a:effectLst/>
                <a:latin typeface="+mn-lt"/>
                <a:ea typeface="+mn-ea"/>
                <a:cs typeface="+mn-cs"/>
              </a:rPr>
              <a:t>1 Crónicas 10:13-14</a:t>
            </a:r>
          </a:p>
          <a:p>
            <a:r>
              <a:rPr lang="es-ES" sz="1200" kern="1200" dirty="0">
                <a:solidFill>
                  <a:schemeClr val="tx1"/>
                </a:solidFill>
                <a:effectLst/>
                <a:latin typeface="+mn-lt"/>
                <a:ea typeface="+mn-ea"/>
                <a:cs typeface="+mn-cs"/>
              </a:rPr>
              <a:t>“Así murió Saúl por su rebelión con que prevaricó contra Jehová, contra la palabra de Jehová, la cual no guardó, y porque consultó a una adivina, y no consultó a Jehová; por esta causa lo mató, y traspasó el reino a David hijo de Isaí.”</a:t>
            </a:r>
          </a:p>
          <a:p>
            <a:r>
              <a:rPr lang="es-ES_tradnl" sz="1200" i="1" kern="1200" dirty="0">
                <a:solidFill>
                  <a:schemeClr val="tx1"/>
                </a:solidFill>
                <a:effectLst/>
                <a:latin typeface="+mn-lt"/>
                <a:ea typeface="+mn-ea"/>
                <a:cs typeface="+mn-cs"/>
              </a:rPr>
              <a:t>El rey Saúl había sido rechazado por Dios, en lugar de buscarlo con arrepentimiento, buscó una adivina, con la pretensión de que le hiciera aparecer al fallecido profeta Samuel para consultarle.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20</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a:solidFill>
                  <a:schemeClr val="tx1"/>
                </a:solidFill>
                <a:effectLst/>
                <a:latin typeface="+mn-lt"/>
                <a:ea typeface="+mn-ea"/>
                <a:cs typeface="+mn-cs"/>
              </a:rPr>
              <a:t>La</a:t>
            </a:r>
            <a:r>
              <a:rPr lang="es-ES" sz="1200" kern="1200" baseline="0" dirty="0">
                <a:solidFill>
                  <a:schemeClr val="tx1"/>
                </a:solidFill>
                <a:effectLst/>
                <a:latin typeface="+mn-lt"/>
                <a:ea typeface="+mn-ea"/>
                <a:cs typeface="+mn-cs"/>
              </a:rPr>
              <a:t> colección del Diablo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21</a:t>
            </a:fld>
            <a:endParaRPr lang="es-ES"/>
          </a:p>
        </p:txBody>
      </p:sp>
    </p:spTree>
    <p:extLst>
      <p:ext uri="{BB962C8B-B14F-4D97-AF65-F5344CB8AC3E}">
        <p14:creationId xmlns:p14="http://schemas.microsoft.com/office/powerpoint/2010/main" val="3178385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6. ¿Cuál es una señal de los postreros días?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22</a:t>
            </a:fld>
            <a:endParaRPr lang="es-ES"/>
          </a:p>
        </p:txBody>
      </p:sp>
    </p:spTree>
    <p:extLst>
      <p:ext uri="{BB962C8B-B14F-4D97-AF65-F5344CB8AC3E}">
        <p14:creationId xmlns:p14="http://schemas.microsoft.com/office/powerpoint/2010/main" val="15268908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_tradnl" sz="12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1 Timoteo 4:1</a:t>
            </a: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s-ES" sz="1200" b="0" kern="1200" dirty="0">
                <a:solidFill>
                  <a:schemeClr val="tx1"/>
                </a:solidFill>
                <a:effectLst/>
                <a:latin typeface="+mn-lt"/>
                <a:ea typeface="+mn-ea"/>
                <a:cs typeface="+mn-cs"/>
              </a:rPr>
              <a:t>“Pero el Espíritu dice claramente que en los postreros tiempos algunos apostatarán de la fe, escuchando a espíritus engañadores y a doctrinas de demonios."</a:t>
            </a:r>
          </a:p>
          <a:p>
            <a:r>
              <a:rPr lang="es-ES_tradnl" sz="1200" kern="1200" dirty="0">
                <a:solidFill>
                  <a:schemeClr val="tx1"/>
                </a:solidFill>
                <a:effectLst/>
                <a:latin typeface="+mn-lt"/>
                <a:ea typeface="+mn-ea"/>
                <a:cs typeface="+mn-cs"/>
              </a:rPr>
              <a:t>a) No solamente existe el Espiritismo organizado, la hechicería y la adivinación, sino que se ha mezclado también sutilmente con religiones cristianas. </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b) El primer médium usado fue la serpiente, (</a:t>
            </a:r>
            <a:r>
              <a:rPr lang="es-ES_tradnl" sz="1200" kern="1200" dirty="0" err="1">
                <a:solidFill>
                  <a:schemeClr val="tx1"/>
                </a:solidFill>
                <a:effectLst/>
                <a:latin typeface="+mn-lt"/>
                <a:ea typeface="+mn-ea"/>
                <a:cs typeface="+mn-cs"/>
              </a:rPr>
              <a:t>Gén</a:t>
            </a:r>
            <a:r>
              <a:rPr lang="es-ES_tradnl" sz="1200" kern="1200" dirty="0">
                <a:solidFill>
                  <a:schemeClr val="tx1"/>
                </a:solidFill>
                <a:effectLst/>
                <a:latin typeface="+mn-lt"/>
                <a:ea typeface="+mn-ea"/>
                <a:cs typeface="+mn-cs"/>
              </a:rPr>
              <a:t>. 3:1-4)</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Los médiums son personas, por las cuales hablan, en estado de trance, los espíritus malignos. Aparentan hacer hablar a los muertos, pueden mover mesas u otros objetos pesados, hacer curaciones, presentar mensajes, etc..</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23</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7. ¿Cómo se puede identificar la verdad y distinguirla del error?</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24</a:t>
            </a:fld>
            <a:endParaRPr lang="es-ES"/>
          </a:p>
        </p:txBody>
      </p:sp>
    </p:spTree>
    <p:extLst>
      <p:ext uri="{BB962C8B-B14F-4D97-AF65-F5344CB8AC3E}">
        <p14:creationId xmlns:p14="http://schemas.microsoft.com/office/powerpoint/2010/main" val="15268908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_tradnl" sz="1200" b="1" kern="1200" dirty="0">
                <a:solidFill>
                  <a:schemeClr val="tx1"/>
                </a:solidFill>
                <a:effectLst/>
                <a:latin typeface="+mn-lt"/>
                <a:ea typeface="+mn-ea"/>
                <a:cs typeface="+mn-cs"/>
              </a:rPr>
              <a:t>Isaías 8:19-20</a:t>
            </a:r>
          </a:p>
          <a:p>
            <a:pPr>
              <a:defRPr/>
            </a:pPr>
            <a:r>
              <a:rPr lang="es-ES" sz="1200" b="0" i="1" kern="1200" dirty="0">
                <a:solidFill>
                  <a:schemeClr val="tx1"/>
                </a:solidFill>
                <a:effectLst/>
                <a:latin typeface="+mn-lt"/>
                <a:ea typeface="+mn-ea"/>
                <a:cs typeface="+mn-cs"/>
              </a:rPr>
              <a:t>“Y si os dijeren: Preguntad a los encantadores y a los adivinos, que susurran hablando, responded: ¿No consultará el pueblo a su Dios? ¿Consultará a los muertos por los vivos?</a:t>
            </a:r>
          </a:p>
          <a:p>
            <a:pPr>
              <a:defRPr/>
            </a:pPr>
            <a:r>
              <a:rPr lang="es-ES" sz="1200" b="0" i="1" kern="1200" dirty="0">
                <a:solidFill>
                  <a:schemeClr val="tx1"/>
                </a:solidFill>
                <a:effectLst/>
                <a:latin typeface="+mn-lt"/>
                <a:ea typeface="+mn-ea"/>
                <a:cs typeface="+mn-cs"/>
              </a:rPr>
              <a:t>¡A la ley y al testimonio! Si no dijeren conforme a esto, es porque no les ha amanecido.”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El pretendido mensajero de Dios, debe estar en todo de acuerdo con </a:t>
            </a:r>
            <a:r>
              <a:rPr lang="es-ES_tradnl" sz="1200" i="1" u="sng" kern="1200" dirty="0">
                <a:solidFill>
                  <a:schemeClr val="tx1"/>
                </a:solidFill>
                <a:effectLst/>
                <a:latin typeface="+mn-lt"/>
                <a:ea typeface="+mn-ea"/>
                <a:cs typeface="+mn-cs"/>
              </a:rPr>
              <a:t>la ley</a:t>
            </a:r>
            <a:r>
              <a:rPr lang="es-ES_tradnl" sz="1200" kern="1200" dirty="0">
                <a:solidFill>
                  <a:schemeClr val="tx1"/>
                </a:solidFill>
                <a:effectLst/>
                <a:latin typeface="+mn-lt"/>
                <a:ea typeface="+mn-ea"/>
                <a:cs typeface="+mn-cs"/>
              </a:rPr>
              <a:t>  y el </a:t>
            </a:r>
            <a:r>
              <a:rPr lang="es-ES_tradnl" sz="1200" i="1" u="sng" kern="1200" dirty="0">
                <a:solidFill>
                  <a:schemeClr val="tx1"/>
                </a:solidFill>
                <a:effectLst/>
                <a:latin typeface="+mn-lt"/>
                <a:ea typeface="+mn-ea"/>
                <a:cs typeface="+mn-cs"/>
              </a:rPr>
              <a:t>testimonio</a:t>
            </a:r>
            <a:r>
              <a:rPr lang="es-ES_tradnl" sz="1200" kern="1200" dirty="0">
                <a:solidFill>
                  <a:schemeClr val="tx1"/>
                </a:solidFill>
                <a:effectLst/>
                <a:latin typeface="+mn-lt"/>
                <a:ea typeface="+mn-ea"/>
                <a:cs typeface="+mn-cs"/>
              </a:rPr>
              <a:t>  o sea, debe coincidir con lo que Dios ya testificó en tiempos pasados en su Palabra.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25</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Pregúntese:</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¿Cree, el pretendido mensajero, en Jesucristo como el Hijo de Dios, o lo considera simplemente un gran maestro o médium?</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¿Cree en la creación como la relata la Biblia, en 6 días?</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Si una persona puede actuar para bien y para mal, ¿puede ser de Dios?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26</a:t>
            </a:fld>
            <a:endParaRPr lang="es-ES"/>
          </a:p>
        </p:txBody>
      </p:sp>
    </p:spTree>
    <p:extLst>
      <p:ext uri="{BB962C8B-B14F-4D97-AF65-F5344CB8AC3E}">
        <p14:creationId xmlns:p14="http://schemas.microsoft.com/office/powerpoint/2010/main" val="17800008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8. ¿Qué dice la Biblia de aquellos que buscan la solución a sus problemas en esas fuerzas misteriosas?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27</a:t>
            </a:fld>
            <a:endParaRPr lang="es-ES"/>
          </a:p>
        </p:txBody>
      </p:sp>
    </p:spTree>
    <p:extLst>
      <p:ext uri="{BB962C8B-B14F-4D97-AF65-F5344CB8AC3E}">
        <p14:creationId xmlns:p14="http://schemas.microsoft.com/office/powerpoint/2010/main" val="15268908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_tradnl" sz="1200" b="1" kern="1200" dirty="0">
                <a:solidFill>
                  <a:schemeClr val="tx1"/>
                </a:solidFill>
                <a:effectLst/>
                <a:latin typeface="+mn-lt"/>
                <a:ea typeface="+mn-ea"/>
                <a:cs typeface="+mn-cs"/>
              </a:rPr>
              <a:t>Jeremías 2:13</a:t>
            </a:r>
          </a:p>
          <a:p>
            <a:r>
              <a:rPr lang="es-ES_tradnl" sz="1200" kern="1200" dirty="0">
                <a:solidFill>
                  <a:schemeClr val="tx1"/>
                </a:solidFill>
                <a:effectLst/>
                <a:latin typeface="+mn-lt"/>
                <a:ea typeface="+mn-ea"/>
                <a:cs typeface="+mn-cs"/>
              </a:rPr>
              <a:t>“Porque dos males ha hecho mi pueblo: me dejaron a mí, fuente de agua viva, y cavaron para sí cisternas, cisternas rotas que no retienen agua.”</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28</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En términos modernos se habla de Parapsicología. Hay quienes pasan por el fuego sin quemarse, argumentando que es por los poderes de la mente. Esto fue prohibido por Dios, (Deuteronomio 18:9-14).</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El tirar las cartas es adivinación.</a:t>
            </a:r>
            <a:endParaRPr lang="es-E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El hipnotismo, el péndulo y la varilla mágica, las curaciones por palabras aunque sean practicadas con buenas intenciones, no son aprobadas por Dios.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29</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En términos modernos se habla de Parapsicología. Hay quienes pasan por el fuego sin quemarse, argumentando que es por los poderes de la mente. Esto fue prohibido por Dios, (Deuteronomio 18:9-14).</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El tirar las cartas es adivinación.</a:t>
            </a:r>
            <a:endParaRPr lang="es-E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El hipnotismo, el péndulo y la varilla mágica, las curaciones por palabras aunque sean practicadas con buenas intenciones, no son aprobadas por Dios.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30</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En términos modernos se habla de Parapsicología. Hay quienes pasan por el fuego sin quemarse, argumentando que es por los poderes de la mente. Esto fue prohibido por Dios, (Deuteronomio 18:9-14).</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El tirar las cartas es adivinación.</a:t>
            </a:r>
            <a:endParaRPr lang="es-E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El hipnotismo, el péndulo y la varilla mágica, las curaciones por palabras aunque sean practicadas con buenas intenciones, no son aprobadas por Dios.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31</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9. ¿Qué dice la Biblia de los que practican y consultan la Astrología?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32</a:t>
            </a:fld>
            <a:endParaRPr lang="es-ES"/>
          </a:p>
        </p:txBody>
      </p:sp>
    </p:spTree>
    <p:extLst>
      <p:ext uri="{BB962C8B-B14F-4D97-AF65-F5344CB8AC3E}">
        <p14:creationId xmlns:p14="http://schemas.microsoft.com/office/powerpoint/2010/main" val="15268908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Isaías 47:13-15</a:t>
            </a:r>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“Te has fatigado en tus muchos consejos. Comparezcan ahora y te defiendan los contempladores de los cielos, los que observan las estrellas, los que cuentan los meses, para pronosticar lo que vendrá sobre ti.</a:t>
            </a:r>
          </a:p>
          <a:p>
            <a:r>
              <a:rPr lang="es-ES" sz="1200" kern="1200" dirty="0">
                <a:solidFill>
                  <a:schemeClr val="tx1"/>
                </a:solidFill>
                <a:effectLst/>
                <a:latin typeface="+mn-lt"/>
                <a:ea typeface="+mn-ea"/>
                <a:cs typeface="+mn-cs"/>
              </a:rPr>
              <a:t>He aquí que serán como tamo; fuego los quemará, no salvarán sus vidas del poder de la llama; no quedará brasa para calentarse, ni lumbre a la cual se sienten.</a:t>
            </a:r>
          </a:p>
          <a:p>
            <a:r>
              <a:rPr lang="es-ES" sz="1200" kern="1200" dirty="0">
                <a:solidFill>
                  <a:schemeClr val="tx1"/>
                </a:solidFill>
                <a:effectLst/>
                <a:latin typeface="+mn-lt"/>
                <a:ea typeface="+mn-ea"/>
                <a:cs typeface="+mn-cs"/>
              </a:rPr>
              <a:t>Así te serán aquellos con quienes te fatigaste, los que traficaron contigo desde tu juventud; cada uno irá por su camino, no habrá quien te salve.”</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i="1" kern="1200" dirty="0">
                <a:solidFill>
                  <a:schemeClr val="tx1"/>
                </a:solidFill>
                <a:effectLst/>
                <a:latin typeface="+mn-lt"/>
                <a:ea typeface="+mn-ea"/>
                <a:cs typeface="+mn-cs"/>
              </a:rPr>
              <a:t>El ser humano tiene la tendencia de querer conocer el futuro. El creer que mi destino está en las estrellas es descargar en cierto modo la responsabilidad que me incumbe de tomar las decisiones correctas. Si Ud. compara diversos horóscopos de un mismo día para un mismo signo, podrá descubrir contradicciones y ambigüedades. Muchos los consultan a diario, y aunque parezca inofensivo, está desaprobado por Dios.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33</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Isaías 47:13-15</a:t>
            </a:r>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“Te has fatigado en tus muchos consejos. Comparezcan ahora y te defiendan los contempladores de los cielos, los que observan las estrellas, los que cuentan los meses, para pronosticar lo que vendrá sobre ti.</a:t>
            </a:r>
          </a:p>
          <a:p>
            <a:r>
              <a:rPr lang="es-ES" sz="1200" kern="1200" dirty="0">
                <a:solidFill>
                  <a:schemeClr val="tx1"/>
                </a:solidFill>
                <a:effectLst/>
                <a:latin typeface="+mn-lt"/>
                <a:ea typeface="+mn-ea"/>
                <a:cs typeface="+mn-cs"/>
              </a:rPr>
              <a:t>He aquí que serán como tamo; fuego los quemará, no salvarán sus vidas del poder de la llama; no quedará brasa para calentarse, ni lumbre a la cual se sienten.</a:t>
            </a:r>
          </a:p>
          <a:p>
            <a:r>
              <a:rPr lang="es-ES" sz="1200" kern="1200" dirty="0">
                <a:solidFill>
                  <a:schemeClr val="tx1"/>
                </a:solidFill>
                <a:effectLst/>
                <a:latin typeface="+mn-lt"/>
                <a:ea typeface="+mn-ea"/>
                <a:cs typeface="+mn-cs"/>
              </a:rPr>
              <a:t>Así te serán aquellos con quienes te fatigaste, los que traficaron contigo desde tu juventud; cada uno irá por su camino, no habrá quien te salve.”</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i="1" kern="1200" dirty="0">
                <a:solidFill>
                  <a:schemeClr val="tx1"/>
                </a:solidFill>
                <a:effectLst/>
                <a:latin typeface="+mn-lt"/>
                <a:ea typeface="+mn-ea"/>
                <a:cs typeface="+mn-cs"/>
              </a:rPr>
              <a:t>El ser humano tiene la tendencia de querer conocer el futuro. El creer que mi destino está en las estrellas es descargar en cierto modo la responsabilidad que me incumbe de tomar las decisiones correctas. Si Ud. compara diversos horóscopos de un mismo día para un mismo signo, podrá descubrir contradicciones y ambigüedades. Muchos los consultan a diario, y aunque parezca inofensivo, está desaprobado por Dios.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34</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Isaías 47:13-15</a:t>
            </a:r>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“Te has fatigado en tus muchos consejos. Comparezcan ahora y te defiendan los contempladores de los cielos, los que observan las estrellas, los que cuentan los meses, para pronosticar lo que vendrá sobre ti.</a:t>
            </a:r>
          </a:p>
          <a:p>
            <a:r>
              <a:rPr lang="es-ES" sz="1200" kern="1200" dirty="0">
                <a:solidFill>
                  <a:schemeClr val="tx1"/>
                </a:solidFill>
                <a:effectLst/>
                <a:latin typeface="+mn-lt"/>
                <a:ea typeface="+mn-ea"/>
                <a:cs typeface="+mn-cs"/>
              </a:rPr>
              <a:t>He aquí que serán como tamo; fuego los quemará, no salvarán sus vidas del poder de la llama; no quedará brasa para calentarse, ni lumbre a la cual se sienten.</a:t>
            </a:r>
          </a:p>
          <a:p>
            <a:r>
              <a:rPr lang="es-ES" sz="1200" kern="1200" dirty="0">
                <a:solidFill>
                  <a:schemeClr val="tx1"/>
                </a:solidFill>
                <a:effectLst/>
                <a:latin typeface="+mn-lt"/>
                <a:ea typeface="+mn-ea"/>
                <a:cs typeface="+mn-cs"/>
              </a:rPr>
              <a:t>Así te serán aquellos con quienes te fatigaste, los que traficaron contigo desde tu juventud; cada uno irá por su camino, no habrá quien te salve.”</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i="1" kern="1200" dirty="0">
                <a:solidFill>
                  <a:schemeClr val="tx1"/>
                </a:solidFill>
                <a:effectLst/>
                <a:latin typeface="+mn-lt"/>
                <a:ea typeface="+mn-ea"/>
                <a:cs typeface="+mn-cs"/>
              </a:rPr>
              <a:t>El ser humano tiene la tendencia de querer conocer el futuro. El creer que mi destino está en las estrellas es descargar en cierto modo la responsabilidad que me incumbe de tomar las decisiones correctas. Si Ud. compara diversos horóscopos de un mismo día para un mismo signo, podrá descubrir contradicciones y ambigüedades. Muchos los consultan a diario, y aunque parezca inofensivo, está desaprobado por Dios.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35</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kern="1200" dirty="0">
                <a:solidFill>
                  <a:schemeClr val="tx1"/>
                </a:solidFill>
                <a:effectLst/>
                <a:latin typeface="+mn-lt"/>
                <a:ea typeface="+mn-ea"/>
                <a:cs typeface="+mn-cs"/>
              </a:rPr>
              <a:t>10. Los falsos milagros hechos en los últimos días serán tan sutiles que amenazan hasta a los  escogidos.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36</a:t>
            </a:fld>
            <a:endParaRPr lang="es-ES"/>
          </a:p>
        </p:txBody>
      </p:sp>
    </p:spTree>
    <p:extLst>
      <p:ext uri="{BB962C8B-B14F-4D97-AF65-F5344CB8AC3E}">
        <p14:creationId xmlns:p14="http://schemas.microsoft.com/office/powerpoint/2010/main" val="15268908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_tradnl" sz="12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Mateo 24:24</a:t>
            </a:r>
          </a:p>
          <a:p>
            <a:r>
              <a:rPr lang="es-ES" sz="1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“Porque se levantarán falsos Cristos, y falsos profetas, y harán grandes señales y prodigios, de tal manera que engañarán, si fuere posible, aun a los escogidos.”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s-ES_tradnl" sz="1200" kern="1200" dirty="0">
                <a:solidFill>
                  <a:schemeClr val="tx1"/>
                </a:solidFill>
                <a:effectLst/>
                <a:latin typeface="+mn-lt"/>
                <a:ea typeface="+mn-ea"/>
                <a:cs typeface="+mn-cs"/>
              </a:rPr>
              <a:t>Hay cosas que quizá Ud. no considera tan malas pero pueden estar sobre el límite, de lo que desagrada a Dios y aunque Ud. no lo crea, Ud. está siendo dirigido por un poder oculto. Es preferible distanciarse.</a:t>
            </a: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s-ES_tradnl" sz="1200" i="1" kern="1200" dirty="0">
                <a:solidFill>
                  <a:schemeClr val="tx1"/>
                </a:solidFill>
                <a:effectLst/>
                <a:latin typeface="+mn-lt"/>
                <a:ea typeface="+mn-ea"/>
                <a:cs typeface="+mn-cs"/>
              </a:rPr>
              <a:t>En 2 Corintios 11:14-15, se nos informa que Satanás se transfigura en ángel de luz o ministro de justicia. ¿A quién se manifiesta Dios? A los que guardan sus mandamientos. (Juan 14:15-16, 21; Hechos 5:32).</a:t>
            </a:r>
            <a:endParaRPr lang="es-E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37</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11. ¿Trabaja gratis Satanás, o cobra algún precio por sus favores?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38</a:t>
            </a:fld>
            <a:endParaRPr lang="es-ES"/>
          </a:p>
        </p:txBody>
      </p:sp>
    </p:spTree>
    <p:extLst>
      <p:ext uri="{BB962C8B-B14F-4D97-AF65-F5344CB8AC3E}">
        <p14:creationId xmlns:p14="http://schemas.microsoft.com/office/powerpoint/2010/main" val="15268908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_tradnl" sz="1200" b="1" kern="1200" dirty="0">
                <a:solidFill>
                  <a:schemeClr val="tx1"/>
                </a:solidFill>
                <a:effectLst/>
                <a:latin typeface="+mn-lt"/>
                <a:ea typeface="+mn-ea"/>
                <a:cs typeface="+mn-cs"/>
              </a:rPr>
              <a:t>Romanos 6:16</a:t>
            </a:r>
          </a:p>
          <a:p>
            <a:r>
              <a:rPr lang="es-ES" sz="1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s-ES_tradnl" sz="1200" b="1" kern="1200" dirty="0">
                <a:solidFill>
                  <a:schemeClr val="tx1"/>
                </a:solidFill>
                <a:effectLst/>
                <a:latin typeface="+mn-lt"/>
                <a:ea typeface="+mn-ea"/>
                <a:cs typeface="+mn-cs"/>
              </a:rPr>
              <a:t>“</a:t>
            </a:r>
            <a:r>
              <a:rPr lang="es-ES_tradnl" sz="1200" kern="1200" dirty="0">
                <a:solidFill>
                  <a:schemeClr val="tx1"/>
                </a:solidFill>
                <a:effectLst/>
                <a:latin typeface="+mn-lt"/>
                <a:ea typeface="+mn-ea"/>
                <a:cs typeface="+mn-cs"/>
              </a:rPr>
              <a:t>¿No sabéis que si os sometéis a alguien como esclavos para obedecerle, sois esclavos de aquel a quien obedecéis, sea del pecado para muerte, o sea de la obediencia para justicia?"</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39</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_tradnl" sz="1200" b="1" kern="1200" dirty="0">
                <a:solidFill>
                  <a:schemeClr val="tx1"/>
                </a:solidFill>
                <a:effectLst/>
                <a:latin typeface="+mn-lt"/>
                <a:ea typeface="+mn-ea"/>
                <a:cs typeface="+mn-cs"/>
              </a:rPr>
              <a:t>Romanos 6:16</a:t>
            </a:r>
          </a:p>
          <a:p>
            <a:r>
              <a:rPr lang="es-ES" sz="1200" b="0"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“Vosotros sois de vuestro padre el diablo, y los deseos de vuestro padre queréis hacer. El ha sido homicida desde el principio, y no ha permanecido en la verdad, porque no hay verdad en él. Cuando habla mentira, de suyo habla; porque </a:t>
            </a:r>
            <a:br>
              <a:rPr lang="es-ES" sz="1200" b="0"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br>
            <a:r>
              <a:rPr lang="es-ES" sz="1200" b="0"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es mentiroso, y padre de mentira.”</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40</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Existen muchas cosas misteriosas en el mundo que nos llena de curiosidad...</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Hablar con los muertos, fuerzas que pueden actuar para hacer bien o mal, curaciones milagrosas, etc.</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Existen sesiones donde el médium es posesionado por un espíritu. Se mueve o se levanta una mesa de tres patas, u otros objetos.  </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Casas literalmente endemoniadas, se prenden luces a media noche, se oyen ruidos, cosas que ruedan, golpes, etc.</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Fuerzas misteriosas que han arrojado a personas a la miseria, la enfermedad, la separación de su familia y a la muerte.</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Incluso gobernantes, negociantes y artistas consultan a adivinos. Millones leen diariamente el horóscopo. Otros se hacen tirar las cartas, pero son engañados.</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¿De dónde provienen todas estas cosas? ¿Cómo defenderse de eso? </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único que conoce realmente el futuro es Dios. Lo ha revelado en la Biblia mediante 2.300 profecías.</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Los adivinos conocen mejor el presente y el pasado, y esto sorprende a la gente. El motivo es que trabajan con espíritus que no vemos, pero ellos están a nuestro lado.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a:t>
            </a:fld>
            <a:endParaRPr lang="es-ES"/>
          </a:p>
        </p:txBody>
      </p:sp>
    </p:spTree>
    <p:extLst>
      <p:ext uri="{BB962C8B-B14F-4D97-AF65-F5344CB8AC3E}">
        <p14:creationId xmlns:p14="http://schemas.microsoft.com/office/powerpoint/2010/main" val="31783859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El diablo cobra un precio caro a quien le consulta. Puede padecer de:</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Incredulidad, dudas, falta de fe en la Palabra de Dios y en la oración.</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Depresiones, angustias, hasta intentos de suicidio.</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Enfermedades mentales, complejos, idas de persecución-</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Desviaciones sexuales, adulterio, alcoholismo, drogadicción.</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Ira incontrolable.</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Posesión de malos espíritus.</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Enfermedades, pobreza, etc.</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41</a:t>
            </a:fld>
            <a:endParaRPr lang="es-ES"/>
          </a:p>
        </p:txBody>
      </p:sp>
    </p:spTree>
    <p:extLst>
      <p:ext uri="{BB962C8B-B14F-4D97-AF65-F5344CB8AC3E}">
        <p14:creationId xmlns:p14="http://schemas.microsoft.com/office/powerpoint/2010/main" val="17800008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RECETA DIVINA CONTRA FUERZAS MISTERIOSAS</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Después de pedir perdón a Dios por haber consultado a esta clase de personas o buscar ayuda en otro que no sea Dios, y decidirse a no hacerlo más..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42</a:t>
            </a:fld>
            <a:endParaRPr lang="es-ES"/>
          </a:p>
        </p:txBody>
      </p:sp>
    </p:spTree>
    <p:extLst>
      <p:ext uri="{BB962C8B-B14F-4D97-AF65-F5344CB8AC3E}">
        <p14:creationId xmlns:p14="http://schemas.microsoft.com/office/powerpoint/2010/main" val="31783859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12. ¿Qué debe hacerse con los libros de magia o similares?</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43</a:t>
            </a:fld>
            <a:endParaRPr lang="es-ES"/>
          </a:p>
        </p:txBody>
      </p:sp>
    </p:spTree>
    <p:extLst>
      <p:ext uri="{BB962C8B-B14F-4D97-AF65-F5344CB8AC3E}">
        <p14:creationId xmlns:p14="http://schemas.microsoft.com/office/powerpoint/2010/main" val="15268908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_tradnl" sz="12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Hechos 19:19</a:t>
            </a:r>
          </a:p>
          <a:p>
            <a:r>
              <a:rPr lang="es-ES_tradnl" sz="1200" kern="1200" dirty="0">
                <a:solidFill>
                  <a:schemeClr val="tx1"/>
                </a:solidFill>
                <a:effectLst/>
                <a:latin typeface="+mn-lt"/>
                <a:ea typeface="+mn-ea"/>
                <a:cs typeface="+mn-cs"/>
              </a:rPr>
              <a:t>“Asimismo muchos de los que habían practicado la magia trajeron los libros y los quemaron delante de todos; y hecha la cuenta de su precio, hallaron que era cincuenta mil piezas de plata.”</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44</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13. ¿Cuál es la receta divina para librarse de toda influencia satánica?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45</a:t>
            </a:fld>
            <a:endParaRPr lang="es-ES"/>
          </a:p>
        </p:txBody>
      </p:sp>
    </p:spTree>
    <p:extLst>
      <p:ext uri="{BB962C8B-B14F-4D97-AF65-F5344CB8AC3E}">
        <p14:creationId xmlns:p14="http://schemas.microsoft.com/office/powerpoint/2010/main" val="15268908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_tradnl" sz="12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Santiago 4:7</a:t>
            </a:r>
          </a:p>
          <a:p>
            <a:r>
              <a:rPr lang="es-ES_tradnl" sz="1200" kern="1200" dirty="0">
                <a:solidFill>
                  <a:schemeClr val="tx1"/>
                </a:solidFill>
                <a:effectLst/>
                <a:latin typeface="+mn-lt"/>
                <a:ea typeface="+mn-ea"/>
                <a:cs typeface="+mn-cs"/>
              </a:rPr>
              <a:t>“Someteos, pues, a Dios; resistid al diablo, y huirá de vosotros.”</a:t>
            </a:r>
          </a:p>
          <a:p>
            <a:r>
              <a:rPr lang="es-ES_tradnl" sz="1200" kern="1200" dirty="0">
                <a:solidFill>
                  <a:schemeClr val="tx1"/>
                </a:solidFill>
                <a:effectLst/>
                <a:latin typeface="+mn-lt"/>
                <a:ea typeface="+mn-ea"/>
                <a:cs typeface="+mn-cs"/>
              </a:rPr>
              <a:t>a)</a:t>
            </a:r>
            <a:r>
              <a:rPr lang="es-ES_tradnl" sz="1200" b="1" kern="1200" dirty="0">
                <a:solidFill>
                  <a:schemeClr val="tx1"/>
                </a:solidFill>
                <a:effectLst/>
                <a:latin typeface="+mn-lt"/>
                <a:ea typeface="+mn-ea"/>
                <a:cs typeface="+mn-cs"/>
              </a:rPr>
              <a:t> </a:t>
            </a:r>
            <a:r>
              <a:rPr lang="es-ES_tradnl" sz="1200" i="1" u="sng" kern="1200" dirty="0">
                <a:solidFill>
                  <a:schemeClr val="tx1"/>
                </a:solidFill>
                <a:effectLst/>
                <a:latin typeface="+mn-lt"/>
                <a:ea typeface="+mn-ea"/>
                <a:cs typeface="+mn-cs"/>
              </a:rPr>
              <a:t>Someterse</a:t>
            </a:r>
            <a:r>
              <a:rPr lang="es-ES_tradnl" sz="1200" kern="1200" dirty="0">
                <a:solidFill>
                  <a:schemeClr val="tx1"/>
                </a:solidFill>
                <a:effectLst/>
                <a:latin typeface="+mn-lt"/>
                <a:ea typeface="+mn-ea"/>
                <a:cs typeface="+mn-cs"/>
              </a:rPr>
              <a:t>  a Dios.</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b)</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Resistir al   </a:t>
            </a:r>
            <a:r>
              <a:rPr lang="es-ES_tradnl" sz="1200" i="1" u="sng" kern="1200" dirty="0">
                <a:solidFill>
                  <a:schemeClr val="tx1"/>
                </a:solidFill>
                <a:effectLst/>
                <a:latin typeface="+mn-lt"/>
                <a:ea typeface="+mn-ea"/>
                <a:cs typeface="+mn-cs"/>
              </a:rPr>
              <a:t>diablo</a:t>
            </a:r>
            <a:r>
              <a:rPr lang="es-ES_tradnl" sz="1200" kern="1200" dirty="0">
                <a:solidFill>
                  <a:schemeClr val="tx1"/>
                </a:solidFill>
                <a:effectLst/>
                <a:latin typeface="+mn-lt"/>
                <a:ea typeface="+mn-ea"/>
                <a:cs typeface="+mn-cs"/>
              </a:rPr>
              <a:t>   no creer, ni prestarle oídos.</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c) El diablo  </a:t>
            </a:r>
            <a:r>
              <a:rPr lang="es-ES_tradnl" sz="1200" i="1" u="sng" kern="1200" dirty="0">
                <a:solidFill>
                  <a:schemeClr val="tx1"/>
                </a:solidFill>
                <a:effectLst/>
                <a:latin typeface="+mn-lt"/>
                <a:ea typeface="+mn-ea"/>
                <a:cs typeface="+mn-cs"/>
              </a:rPr>
              <a:t>huirá de vosotros</a:t>
            </a:r>
            <a:r>
              <a:rPr lang="es-ES_tradnl" sz="1200" kern="1200" dirty="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46</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14. ¿En qué debemos confiar para obtener la victoria completa?</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47</a:t>
            </a:fld>
            <a:endParaRPr lang="es-ES"/>
          </a:p>
        </p:txBody>
      </p:sp>
    </p:spTree>
    <p:extLst>
      <p:ext uri="{BB962C8B-B14F-4D97-AF65-F5344CB8AC3E}">
        <p14:creationId xmlns:p14="http://schemas.microsoft.com/office/powerpoint/2010/main" val="15268908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_tradnl" sz="1200" b="1" kern="1200" dirty="0">
                <a:solidFill>
                  <a:schemeClr val="tx1"/>
                </a:solidFill>
                <a:effectLst/>
                <a:latin typeface="+mn-lt"/>
                <a:ea typeface="+mn-ea"/>
                <a:cs typeface="+mn-cs"/>
              </a:rPr>
              <a:t>Apocalipsis 12:10-11</a:t>
            </a:r>
          </a:p>
          <a:p>
            <a:r>
              <a:rPr lang="es-ES" sz="1200" kern="1200" dirty="0">
                <a:solidFill>
                  <a:schemeClr val="tx1"/>
                </a:solidFill>
                <a:effectLst/>
                <a:latin typeface="+mn-lt"/>
                <a:ea typeface="+mn-ea"/>
                <a:cs typeface="+mn-cs"/>
              </a:rPr>
              <a:t>“Entonces oí una gran voz en el cielo, que decía: Ahora ha venido la salvación, el poder, y el reino de nuestro Dios, y la autoridad de su Cristo; porque ha sido lanzado fuera el acusador de nuestros hermanos, el que los acusaba delante de nuestro Dios día y noche.</a:t>
            </a:r>
          </a:p>
          <a:p>
            <a:r>
              <a:rPr lang="es-ES" sz="1200" kern="1200" dirty="0">
                <a:solidFill>
                  <a:schemeClr val="tx1"/>
                </a:solidFill>
                <a:effectLst/>
                <a:latin typeface="+mn-lt"/>
                <a:ea typeface="+mn-ea"/>
                <a:cs typeface="+mn-cs"/>
              </a:rPr>
              <a:t>Y ellos le han vencido por medio de la sangre del Cordero y de la palabra del testimonio de ellos, y menospreciaron sus vidas hasta la muerte.”</a:t>
            </a:r>
          </a:p>
          <a:p>
            <a:r>
              <a:rPr lang="es-ES_tradnl" sz="1200" i="1" kern="1200" dirty="0">
                <a:solidFill>
                  <a:schemeClr val="tx1"/>
                </a:solidFill>
                <a:effectLst/>
                <a:latin typeface="+mn-lt"/>
                <a:ea typeface="+mn-ea"/>
                <a:cs typeface="+mn-cs"/>
              </a:rPr>
              <a:t>Satanás promueve nuestra esclavitud, pero el Señor Jesucristo ha provisto nuestra liberación, (Romanos 8:2-3, 13-15; Gálatas 5:1).</a:t>
            </a:r>
            <a:endParaRPr lang="es-ES"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En el Salmo 91 se nos describe la nueva vida del hombre libertado. Cuando tenga tiempo lea este hermoso Salmo y medite en las maravillosas promesas de nuestro Dios.</a:t>
            </a:r>
            <a:endParaRPr lang="es-ES"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En el Señor Jesucristo tenemos asegurada la libertad y la seguridad, </a:t>
            </a:r>
            <a:r>
              <a:rPr lang="es-ES_tradnl" sz="1200" b="1" i="1" kern="1200" dirty="0">
                <a:solidFill>
                  <a:schemeClr val="tx1"/>
                </a:solidFill>
                <a:effectLst/>
                <a:latin typeface="+mn-lt"/>
                <a:ea typeface="+mn-ea"/>
                <a:cs typeface="+mn-cs"/>
              </a:rPr>
              <a:t>Juan 8:32, 34, 36.</a:t>
            </a:r>
            <a:r>
              <a:rPr lang="es-ES_tradnl" sz="1200" i="1" kern="1200" dirty="0">
                <a:solidFill>
                  <a:schemeClr val="tx1"/>
                </a:solidFill>
                <a:effectLst/>
                <a:latin typeface="+mn-lt"/>
                <a:ea typeface="+mn-ea"/>
                <a:cs typeface="+mn-cs"/>
              </a:rPr>
              <a:t> Entreguémonos a El cada día, confiemos en su gracia perdonadora, en su sangre redentora y en su amor sin igual.</a:t>
            </a:r>
            <a:endParaRPr lang="es-ES"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¿Cuál será nuestra decisión? Decidámonos por Jesucristo y seremos libres de toda esclavitud. Su precio no es el sufrimiento sino la vida eterna. ¿Desea también Ud. mostrarle su amor uniéndose solamente a El?</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48</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CONCLUSIÓN</a:t>
            </a:r>
          </a:p>
          <a:p>
            <a:r>
              <a:rPr lang="es-ES_tradnl" sz="1200" kern="1200" dirty="0">
                <a:solidFill>
                  <a:schemeClr val="tx1"/>
                </a:solidFill>
                <a:effectLst/>
                <a:latin typeface="+mn-lt"/>
                <a:ea typeface="+mn-ea"/>
                <a:cs typeface="+mn-cs"/>
              </a:rPr>
              <a:t>* Cuando Adán y Eva se apartaron de Dios, fue prometido que Cristo, vencería a Satanás y le pisaría la cabeza (Génesis 3:15). Esto sucedió con la muerte de Jesús.</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desea defenderle, ayudarle, perdonarle y esconderle en sus brazos de amor.</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49</a:t>
            </a:fld>
            <a:endParaRPr lang="es-ES"/>
          </a:p>
        </p:txBody>
      </p:sp>
    </p:spTree>
    <p:extLst>
      <p:ext uri="{BB962C8B-B14F-4D97-AF65-F5344CB8AC3E}">
        <p14:creationId xmlns:p14="http://schemas.microsoft.com/office/powerpoint/2010/main" val="31783859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15. Después de libertar al endemoniado </a:t>
            </a:r>
            <a:r>
              <a:rPr lang="es-ES_tradnl" sz="1200" b="1" kern="1200" dirty="0" err="1">
                <a:solidFill>
                  <a:schemeClr val="tx1"/>
                </a:solidFill>
                <a:effectLst/>
                <a:latin typeface="+mn-lt"/>
                <a:ea typeface="+mn-ea"/>
                <a:cs typeface="+mn-cs"/>
              </a:rPr>
              <a:t>gadareno</a:t>
            </a:r>
            <a:r>
              <a:rPr lang="es-ES_tradnl" sz="1200" b="1" kern="1200" dirty="0">
                <a:solidFill>
                  <a:schemeClr val="tx1"/>
                </a:solidFill>
                <a:effectLst/>
                <a:latin typeface="+mn-lt"/>
                <a:ea typeface="+mn-ea"/>
                <a:cs typeface="+mn-cs"/>
              </a:rPr>
              <a:t> (Lucas 8:26-28), ¿qué consejo le dio Jesús?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50</a:t>
            </a:fld>
            <a:endParaRPr lang="es-ES"/>
          </a:p>
        </p:txBody>
      </p:sp>
    </p:spTree>
    <p:extLst>
      <p:ext uri="{BB962C8B-B14F-4D97-AF65-F5344CB8AC3E}">
        <p14:creationId xmlns:p14="http://schemas.microsoft.com/office/powerpoint/2010/main" val="1526890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s-ES_tradnl" sz="1200" kern="1200" dirty="0">
                <a:solidFill>
                  <a:schemeClr val="tx1"/>
                </a:solidFill>
                <a:effectLst/>
                <a:latin typeface="+mn-lt"/>
                <a:ea typeface="+mn-ea"/>
                <a:cs typeface="+mn-cs"/>
              </a:rPr>
              <a:t>Son los mismos espíritus que aparecen en las sesiones del espiritismo, </a:t>
            </a: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s-ES_tradnl" sz="1200" b="1" kern="1200" dirty="0">
                <a:solidFill>
                  <a:schemeClr val="tx1"/>
                </a:solidFill>
                <a:effectLst/>
                <a:latin typeface="+mn-lt"/>
                <a:ea typeface="+mn-ea"/>
                <a:cs typeface="+mn-cs"/>
              </a:rPr>
              <a:t>Isaías 8:19</a:t>
            </a: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s-ES_tradnl" sz="1200" b="1" kern="1200" dirty="0">
                <a:solidFill>
                  <a:schemeClr val="tx1"/>
                </a:solidFill>
                <a:effectLst/>
                <a:latin typeface="+mn-lt"/>
                <a:ea typeface="+mn-ea"/>
                <a:cs typeface="+mn-cs"/>
              </a:rPr>
              <a:t>"</a:t>
            </a:r>
            <a:r>
              <a:rPr lang="es-ES_tradnl" sz="1200" kern="1200" dirty="0">
                <a:solidFill>
                  <a:schemeClr val="tx1"/>
                </a:solidFill>
                <a:effectLst/>
                <a:latin typeface="+mn-lt"/>
                <a:ea typeface="+mn-ea"/>
                <a:cs typeface="+mn-cs"/>
              </a:rPr>
              <a:t>Y si os dijeren: Preguntad a los encantadores y a los adivinos, que susurran hablando, responded: ¿No consultará el pueblo a su Dios? ¿Consultará a los muertos por los vivos?</a:t>
            </a:r>
            <a:r>
              <a:rPr lang="es-ES" sz="1200" kern="1200" dirty="0">
                <a:solidFill>
                  <a:schemeClr val="tx1"/>
                </a:solidFill>
                <a:effectLst/>
                <a:latin typeface="+mn-lt"/>
                <a:ea typeface="+mn-ea"/>
                <a:cs typeface="+mn-cs"/>
              </a:rPr>
              <a:t>"</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_tradnl" sz="12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Lucas 8:38-39</a:t>
            </a:r>
          </a:p>
          <a:p>
            <a:r>
              <a:rPr lang="es-ES" sz="1200" kern="1200" dirty="0">
                <a:solidFill>
                  <a:schemeClr val="tx1"/>
                </a:solidFill>
                <a:effectLst/>
                <a:latin typeface="+mn-lt"/>
                <a:ea typeface="+mn-ea"/>
                <a:cs typeface="+mn-cs"/>
              </a:rPr>
              <a:t>“Y el hombre de quien habían salido los demonios le rogaba que le dejase estar con él; pero Jesús le despidió, diciendo:</a:t>
            </a:r>
          </a:p>
          <a:p>
            <a:r>
              <a:rPr lang="es-ES" sz="1200" kern="1200" dirty="0">
                <a:solidFill>
                  <a:schemeClr val="tx1"/>
                </a:solidFill>
                <a:effectLst/>
                <a:latin typeface="+mn-lt"/>
                <a:ea typeface="+mn-ea"/>
                <a:cs typeface="+mn-cs"/>
              </a:rPr>
              <a:t>Vuélvete a tu casa, y cuenta cuán grandes cosas ha hecho Dios contigo. Y él se fue, publicando por toda la ciudad cuán grandes cosas había hecho Jesús con él.”</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51</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¡Gracias Señor, por Desenmascarar estos Engaños!</a:t>
            </a:r>
            <a:endParaRPr lang="es-ES" sz="16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52</a:t>
            </a:fld>
            <a:endParaRPr lang="es-ES"/>
          </a:p>
        </p:txBody>
      </p:sp>
    </p:spTree>
    <p:extLst>
      <p:ext uri="{BB962C8B-B14F-4D97-AF65-F5344CB8AC3E}">
        <p14:creationId xmlns:p14="http://schemas.microsoft.com/office/powerpoint/2010/main" val="3888006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 ¿Pueden ser los espíritus de los muertos? ¿Qué dice la Biblia de ellos?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a:t>
            </a:fld>
            <a:endParaRPr lang="es-ES"/>
          </a:p>
        </p:txBody>
      </p:sp>
    </p:spTree>
    <p:extLst>
      <p:ext uri="{BB962C8B-B14F-4D97-AF65-F5344CB8AC3E}">
        <p14:creationId xmlns:p14="http://schemas.microsoft.com/office/powerpoint/2010/main" val="1526890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_tradnl" sz="12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Eclesiastés 9:5-6 </a:t>
            </a: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s-ES" sz="1200" b="0" kern="1200" dirty="0">
                <a:solidFill>
                  <a:schemeClr val="tx1"/>
                </a:solidFill>
                <a:effectLst/>
                <a:latin typeface="+mn-lt"/>
                <a:ea typeface="+mn-ea"/>
                <a:cs typeface="+mn-cs"/>
              </a:rPr>
              <a:t>“Porque los que viven saben que han de morir; pero los muertos nada saben, ni tienen más paga; porque su memoria es puesta en olvido.</a:t>
            </a: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s-ES" sz="1200" b="0" kern="1200" dirty="0">
                <a:solidFill>
                  <a:schemeClr val="tx1"/>
                </a:solidFill>
                <a:effectLst/>
                <a:latin typeface="+mn-lt"/>
                <a:ea typeface="+mn-ea"/>
                <a:cs typeface="+mn-cs"/>
              </a:rPr>
              <a:t>También su amor y su odio y su envidia fenecieron ya; y nunca más tendrán parte en todo lo que se hace debajo del sol.”</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8</a:t>
            </a:fld>
            <a:endParaRPr lang="es-ES"/>
          </a:p>
        </p:txBody>
      </p:sp>
    </p:spTree>
    <p:extLst>
      <p:ext uri="{BB962C8B-B14F-4D97-AF65-F5344CB8AC3E}">
        <p14:creationId xmlns:p14="http://schemas.microsoft.com/office/powerpoint/2010/main" val="1507726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2. ¿Puede ser Dios quien los guía? ¿Qué orden fue dada por El?</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9</a:t>
            </a:fld>
            <a:endParaRPr lang="es-ES"/>
          </a:p>
        </p:txBody>
      </p:sp>
    </p:spTree>
    <p:extLst>
      <p:ext uri="{BB962C8B-B14F-4D97-AF65-F5344CB8AC3E}">
        <p14:creationId xmlns:p14="http://schemas.microsoft.com/office/powerpoint/2010/main" val="1526890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_tradnl" sz="1200" b="1" kern="1200" dirty="0">
                <a:solidFill>
                  <a:schemeClr val="tx1"/>
                </a:solidFill>
                <a:effectLst/>
                <a:latin typeface="+mn-lt"/>
                <a:ea typeface="+mn-ea"/>
                <a:cs typeface="+mn-cs"/>
              </a:rPr>
              <a:t>Levíticos 20:27</a:t>
            </a:r>
          </a:p>
          <a:p>
            <a:r>
              <a:rPr lang="es-ES" sz="1200" kern="1200" dirty="0">
                <a:solidFill>
                  <a:schemeClr val="tx1"/>
                </a:solidFill>
                <a:effectLst/>
                <a:latin typeface="+mn-lt"/>
                <a:ea typeface="+mn-ea"/>
                <a:cs typeface="+mn-cs"/>
              </a:rPr>
              <a:t>“Y el hombre o la mujer que evocare espíritus de muertos o se entregare a la adivinación, ha de morir; serán apedreados; su sangre será sobre ellos.”</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10</a:t>
            </a:fld>
            <a:endParaRPr lang="es-ES"/>
          </a:p>
        </p:txBody>
      </p:sp>
    </p:spTree>
    <p:extLst>
      <p:ext uri="{BB962C8B-B14F-4D97-AF65-F5344CB8AC3E}">
        <p14:creationId xmlns:p14="http://schemas.microsoft.com/office/powerpoint/2010/main" val="1507726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41051789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4215662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6747781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0186951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2799883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1257542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8932795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3528334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2814932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8462524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5822831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CDC87-140F-4FB9-8131-42EAC3962AF7}" type="datetimeFigureOut">
              <a:rPr lang="es-ES" smtClean="0"/>
              <a:t>20/01/2022</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6C538-319D-4353-B6DD-0834C40CB35E}" type="slidenum">
              <a:rPr lang="es-ES" smtClean="0"/>
              <a:t>‹Nº›</a:t>
            </a:fld>
            <a:endParaRPr lang="es-ES"/>
          </a:p>
        </p:txBody>
      </p:sp>
    </p:spTree>
    <p:extLst>
      <p:ext uri="{BB962C8B-B14F-4D97-AF65-F5344CB8AC3E}">
        <p14:creationId xmlns:p14="http://schemas.microsoft.com/office/powerpoint/2010/main" val="2996072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9.jpeg"/><Relationship Id="rId7"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0.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9.jpeg"/><Relationship Id="rId7"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0.jpe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9.jpeg"/><Relationship Id="rId7"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0.jpe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2" descr="J:\Mis Docs\_Multimedia IMS\Curso Biblico PPS\titulo princip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6301208" y="4222368"/>
            <a:ext cx="7632848" cy="2349361"/>
          </a:xfrm>
          <a:prstGeom prst="rect">
            <a:avLst/>
          </a:prstGeom>
          <a:noFill/>
          <a:effectLst>
            <a:glow rad="736600">
              <a:schemeClr val="bg1">
                <a:alpha val="54000"/>
              </a:schemeClr>
            </a:glow>
            <a:softEdge rad="190500"/>
          </a:effectLst>
        </p:spPr>
        <p:txBody>
          <a:bodyPr wrap="square">
            <a:spAutoFit/>
            <a:scene3d>
              <a:camera prst="perspectiveHeroicExtremeRightFacing" fov="2700000">
                <a:rot lat="799365" lon="19240058" rev="106935"/>
              </a:camera>
              <a:lightRig rig="contrasting" dir="t">
                <a:rot lat="0" lon="0" rev="6600000"/>
              </a:lightRig>
            </a:scene3d>
            <a:sp3d extrusionH="57150" contourW="6350" prstMaterial="metal">
              <a:bevelT w="127000" h="31750" prst="hardEdge"/>
              <a:contourClr>
                <a:srgbClr val="4471A6"/>
              </a:contourClr>
            </a:sp3d>
          </a:bodyPr>
          <a:lstStyle/>
          <a:p>
            <a:pPr algn="ctr">
              <a:lnSpc>
                <a:spcPts val="8800"/>
              </a:lnSpc>
            </a:pP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aos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pÉs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b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b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de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jesus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endParaRPr lang="es-ES" sz="8800" b="1"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endParaRPr>
          </a:p>
        </p:txBody>
      </p:sp>
    </p:spTree>
    <p:extLst>
      <p:ext uri="{BB962C8B-B14F-4D97-AF65-F5344CB8AC3E}">
        <p14:creationId xmlns:p14="http://schemas.microsoft.com/office/powerpoint/2010/main" val="15672991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1.38889E-6 0.01734 L 0.73229 -0.20648 " pathEditMode="relative" rAng="0" ptsTypes="AA">
                                      <p:cBhvr>
                                        <p:cTn id="6" dur="3000" fill="hold"/>
                                        <p:tgtEl>
                                          <p:spTgt spid="9"/>
                                        </p:tgtEl>
                                        <p:attrNameLst>
                                          <p:attrName>ppt_x</p:attrName>
                                          <p:attrName>ppt_y</p:attrName>
                                        </p:attrNameLst>
                                      </p:cBhvr>
                                      <p:rCtr x="36615" y="-111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7\tema 17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75656" y="946465"/>
            <a:ext cx="2869696"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Levítico 20:27</a:t>
            </a:r>
          </a:p>
        </p:txBody>
      </p:sp>
      <p:sp>
        <p:nvSpPr>
          <p:cNvPr id="5" name="Rectangle 3"/>
          <p:cNvSpPr>
            <a:spLocks noChangeArrowheads="1"/>
          </p:cNvSpPr>
          <p:nvPr/>
        </p:nvSpPr>
        <p:spPr bwMode="auto">
          <a:xfrm>
            <a:off x="1223628" y="1772816"/>
            <a:ext cx="6012668" cy="38164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“O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homem</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ou</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mulher</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sejam</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necromantes</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ou</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sejam</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feiticeiros</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serão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mortos</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serão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apedrejados</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seu</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sangue</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cairá</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sobre eles.”</a:t>
            </a:r>
          </a:p>
        </p:txBody>
      </p:sp>
    </p:spTree>
    <p:extLst>
      <p:ext uri="{BB962C8B-B14F-4D97-AF65-F5344CB8AC3E}">
        <p14:creationId xmlns:p14="http://schemas.microsoft.com/office/powerpoint/2010/main" val="6484413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92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7\tema 17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75656" y="946465"/>
            <a:ext cx="4482317"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_tradnl" sz="36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Deuteronómio</a:t>
            </a:r>
            <a:r>
              <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18:10-12</a:t>
            </a:r>
          </a:p>
        </p:txBody>
      </p:sp>
      <p:sp>
        <p:nvSpPr>
          <p:cNvPr id="5" name="Rectangle 3"/>
          <p:cNvSpPr>
            <a:spLocks noChangeArrowheads="1"/>
          </p:cNvSpPr>
          <p:nvPr/>
        </p:nvSpPr>
        <p:spPr bwMode="auto">
          <a:xfrm>
            <a:off x="-4269" y="1412776"/>
            <a:ext cx="9148269" cy="38164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se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achará</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entre ti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quem</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faça</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passar</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pelo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fogo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seu</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filho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ou</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sua</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filha</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adivinhador</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prognosticador</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agoureiro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feiticeiro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encantador,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necromante</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mágico,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quem</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consulte os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mortos</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pois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todo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aquele</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que faz tal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coisa</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é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abominação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SENHOR</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por estas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abominações</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 SENHOR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teu</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Deus, os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lança</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diante</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 ti.”</a:t>
            </a:r>
          </a:p>
        </p:txBody>
      </p:sp>
    </p:spTree>
    <p:extLst>
      <p:ext uri="{BB962C8B-B14F-4D97-AF65-F5344CB8AC3E}">
        <p14:creationId xmlns:p14="http://schemas.microsoft.com/office/powerpoint/2010/main" val="10879093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165"/>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J:\Mis Docs\_Multimedia IMS\Curso Biblico PPS\Tema 17\tema 17 gobern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59532" y="4643261"/>
            <a:ext cx="8460940" cy="206210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s-ES" sz="3200" b="1" spc="50" dirty="0">
                <a:ln w="11430"/>
                <a:solidFill>
                  <a:srgbClr val="C00000"/>
                </a:solidFill>
                <a:effectLst>
                  <a:outerShdw blurRad="76200" dist="50800" dir="5400000" algn="tl" rotWithShape="0">
                    <a:srgbClr val="000000">
                      <a:alpha val="65000"/>
                    </a:srgbClr>
                  </a:outerShdw>
                </a:effectLst>
                <a:latin typeface="Script MT Bold" pitchFamily="66" charset="0"/>
              </a:rPr>
              <a:t>Se </a:t>
            </a:r>
            <a:r>
              <a:rPr lang="es-ES" sz="3200" b="1" spc="50" dirty="0" err="1">
                <a:ln w="11430"/>
                <a:solidFill>
                  <a:srgbClr val="C00000"/>
                </a:solidFill>
                <a:effectLst>
                  <a:outerShdw blurRad="76200" dist="50800" dir="5400000" algn="tl" rotWithShape="0">
                    <a:srgbClr val="000000">
                      <a:alpha val="65000"/>
                    </a:srgbClr>
                  </a:outerShdw>
                </a:effectLst>
                <a:latin typeface="Script MT Bold" pitchFamily="66" charset="0"/>
              </a:rPr>
              <a:t>não</a:t>
            </a:r>
            <a:r>
              <a:rPr lang="es-ES" sz="3200" b="1" spc="50" dirty="0">
                <a:ln w="11430"/>
                <a:solidFill>
                  <a:srgbClr val="C00000"/>
                </a:solidFill>
                <a:effectLst>
                  <a:outerShdw blurRad="76200" dist="50800" dir="5400000" algn="tl" rotWithShape="0">
                    <a:srgbClr val="000000">
                      <a:alpha val="65000"/>
                    </a:srgbClr>
                  </a:outerShdw>
                </a:effectLst>
                <a:latin typeface="Script MT Bold" pitchFamily="66" charset="0"/>
              </a:rPr>
              <a:t> </a:t>
            </a:r>
            <a:r>
              <a:rPr lang="es-ES" sz="3200" b="1" spc="50" dirty="0" err="1">
                <a:ln w="11430"/>
                <a:solidFill>
                  <a:srgbClr val="C00000"/>
                </a:solidFill>
                <a:effectLst>
                  <a:outerShdw blurRad="76200" dist="50800" dir="5400000" algn="tl" rotWithShape="0">
                    <a:srgbClr val="000000">
                      <a:alpha val="65000"/>
                    </a:srgbClr>
                  </a:outerShdw>
                </a:effectLst>
                <a:latin typeface="Script MT Bold" pitchFamily="66" charset="0"/>
              </a:rPr>
              <a:t>são</a:t>
            </a:r>
            <a:r>
              <a:rPr lang="es-ES" sz="3200" b="1" spc="50" dirty="0">
                <a:ln w="11430"/>
                <a:solidFill>
                  <a:srgbClr val="C00000"/>
                </a:solidFill>
                <a:effectLst>
                  <a:outerShdw blurRad="76200" dist="50800" dir="5400000" algn="tl" rotWithShape="0">
                    <a:srgbClr val="000000">
                      <a:alpha val="65000"/>
                    </a:srgbClr>
                  </a:outerShdw>
                </a:effectLst>
                <a:latin typeface="Script MT Bold" pitchFamily="66" charset="0"/>
              </a:rPr>
              <a:t> </a:t>
            </a:r>
            <a:r>
              <a:rPr lang="es-ES" sz="3200" b="1" spc="50" dirty="0" err="1">
                <a:ln w="11430"/>
                <a:solidFill>
                  <a:srgbClr val="C00000"/>
                </a:solidFill>
                <a:effectLst>
                  <a:outerShdw blurRad="76200" dist="50800" dir="5400000" algn="tl" rotWithShape="0">
                    <a:srgbClr val="000000">
                      <a:alpha val="65000"/>
                    </a:srgbClr>
                  </a:outerShdw>
                </a:effectLst>
                <a:latin typeface="Script MT Bold" pitchFamily="66" charset="0"/>
              </a:rPr>
              <a:t>revelações</a:t>
            </a:r>
            <a:r>
              <a:rPr lang="es-ES" sz="3200" b="1" spc="50" dirty="0">
                <a:ln w="11430"/>
                <a:solidFill>
                  <a:srgbClr val="C00000"/>
                </a:solidFill>
                <a:effectLst>
                  <a:outerShdw blurRad="76200" dist="50800" dir="5400000" algn="tl" rotWithShape="0">
                    <a:srgbClr val="000000">
                      <a:alpha val="65000"/>
                    </a:srgbClr>
                  </a:outerShdw>
                </a:effectLst>
                <a:latin typeface="Script MT Bold" pitchFamily="66" charset="0"/>
              </a:rPr>
              <a:t> de Deus, </a:t>
            </a:r>
            <a:r>
              <a:rPr lang="es-ES" sz="3200" b="1" spc="50" dirty="0" err="1">
                <a:ln w="11430"/>
                <a:solidFill>
                  <a:srgbClr val="C00000"/>
                </a:solidFill>
                <a:effectLst>
                  <a:outerShdw blurRad="76200" dist="50800" dir="5400000" algn="tl" rotWithShape="0">
                    <a:srgbClr val="000000">
                      <a:alpha val="65000"/>
                    </a:srgbClr>
                  </a:outerShdw>
                </a:effectLst>
                <a:latin typeface="Script MT Bold" pitchFamily="66" charset="0"/>
              </a:rPr>
              <a:t>nem</a:t>
            </a:r>
            <a:r>
              <a:rPr lang="es-ES" sz="3200" b="1" spc="50" dirty="0">
                <a:ln w="11430"/>
                <a:solidFill>
                  <a:srgbClr val="C00000"/>
                </a:solidFill>
                <a:effectLst>
                  <a:outerShdw blurRad="76200" dist="50800" dir="5400000" algn="tl" rotWithShape="0">
                    <a:srgbClr val="000000">
                      <a:alpha val="65000"/>
                    </a:srgbClr>
                  </a:outerShdw>
                </a:effectLst>
                <a:latin typeface="Script MT Bold" pitchFamily="66" charset="0"/>
              </a:rPr>
              <a:t> </a:t>
            </a:r>
            <a:r>
              <a:rPr lang="es-ES" sz="3200" b="1" spc="50" dirty="0" err="1">
                <a:ln w="11430"/>
                <a:solidFill>
                  <a:srgbClr val="C00000"/>
                </a:solidFill>
                <a:effectLst>
                  <a:outerShdw blurRad="76200" dist="50800" dir="5400000" algn="tl" rotWithShape="0">
                    <a:srgbClr val="000000">
                      <a:alpha val="65000"/>
                    </a:srgbClr>
                  </a:outerShdw>
                </a:effectLst>
                <a:latin typeface="Script MT Bold" pitchFamily="66" charset="0"/>
              </a:rPr>
              <a:t>são</a:t>
            </a:r>
            <a:r>
              <a:rPr lang="es-ES" sz="3200" b="1" spc="50" dirty="0">
                <a:ln w="11430"/>
                <a:solidFill>
                  <a:srgbClr val="C00000"/>
                </a:solidFill>
                <a:effectLst>
                  <a:outerShdw blurRad="76200" dist="50800" dir="5400000" algn="tl" rotWithShape="0">
                    <a:srgbClr val="000000">
                      <a:alpha val="65000"/>
                    </a:srgbClr>
                  </a:outerShdw>
                </a:effectLst>
                <a:latin typeface="Script MT Bold" pitchFamily="66" charset="0"/>
              </a:rPr>
              <a:t> os </a:t>
            </a:r>
            <a:r>
              <a:rPr lang="es-ES" sz="3200" b="1" spc="50" dirty="0" err="1">
                <a:ln w="11430"/>
                <a:solidFill>
                  <a:srgbClr val="C00000"/>
                </a:solidFill>
                <a:effectLst>
                  <a:outerShdw blurRad="76200" dist="50800" dir="5400000" algn="tl" rotWithShape="0">
                    <a:srgbClr val="000000">
                      <a:alpha val="65000"/>
                    </a:srgbClr>
                  </a:outerShdw>
                </a:effectLst>
                <a:latin typeface="Script MT Bold" pitchFamily="66" charset="0"/>
              </a:rPr>
              <a:t>mortos</a:t>
            </a:r>
            <a:r>
              <a:rPr lang="es-ES" sz="3200" b="1" spc="50" dirty="0">
                <a:ln w="11430"/>
                <a:solidFill>
                  <a:srgbClr val="C00000"/>
                </a:solidFill>
                <a:effectLst>
                  <a:outerShdw blurRad="76200" dist="50800" dir="5400000" algn="tl" rotWithShape="0">
                    <a:srgbClr val="000000">
                      <a:alpha val="65000"/>
                    </a:srgbClr>
                  </a:outerShdw>
                </a:effectLst>
                <a:latin typeface="Script MT Bold" pitchFamily="66" charset="0"/>
              </a:rPr>
              <a:t>, </a:t>
            </a:r>
            <a:b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b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Então</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quem</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são</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os que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influenciam</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os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governantes</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p>
        </p:txBody>
      </p:sp>
    </p:spTree>
    <p:extLst>
      <p:ext uri="{BB962C8B-B14F-4D97-AF65-F5344CB8AC3E}">
        <p14:creationId xmlns:p14="http://schemas.microsoft.com/office/powerpoint/2010/main" val="16493826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337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7\tema 17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75656" y="946465"/>
            <a:ext cx="3545266"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_tradnl" sz="36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Apocalipse</a:t>
            </a:r>
            <a:r>
              <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16:14 </a:t>
            </a:r>
          </a:p>
        </p:txBody>
      </p:sp>
      <p:sp>
        <p:nvSpPr>
          <p:cNvPr id="5" name="Rectangle 3"/>
          <p:cNvSpPr>
            <a:spLocks noChangeArrowheads="1"/>
          </p:cNvSpPr>
          <p:nvPr/>
        </p:nvSpPr>
        <p:spPr bwMode="auto">
          <a:xfrm>
            <a:off x="1223628" y="1772816"/>
            <a:ext cx="6912768" cy="38164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“Porque eles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são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espíritos</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demónios</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operadores de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sinais</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se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dirigem</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aos</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reis do mundo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inteiro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com</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fim</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ajuntá</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-los para a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peleja</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 grande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dia</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 Deus Todo-Poderoso.”</a:t>
            </a:r>
          </a:p>
        </p:txBody>
      </p:sp>
    </p:spTree>
    <p:extLst>
      <p:ext uri="{BB962C8B-B14F-4D97-AF65-F5344CB8AC3E}">
        <p14:creationId xmlns:p14="http://schemas.microsoft.com/office/powerpoint/2010/main" val="895614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99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J:\Mis Docs\_Multimedia IMS\Curso Biblico PPS\Tema 17\tema 17 fond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923928" y="866321"/>
            <a:ext cx="4716524" cy="452431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r"/>
            <a:r>
              <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Nos </a:t>
            </a:r>
            <a:r>
              <a:rPr lang="es-ES" sz="48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exemplos</a:t>
            </a:r>
            <a:r>
              <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bíblicos de </a:t>
            </a:r>
            <a:r>
              <a:rPr lang="es-ES" sz="48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pessoas</a:t>
            </a:r>
            <a:r>
              <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 sz="48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endemoninhadas</a:t>
            </a:r>
            <a:r>
              <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o que </a:t>
            </a:r>
            <a:r>
              <a:rPr lang="es-ES" sz="48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declaravam</a:t>
            </a:r>
            <a:r>
              <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os </a:t>
            </a:r>
            <a:r>
              <a:rPr lang="es-ES" sz="4800" b="1" spc="50" dirty="0" err="1">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espíritos</a:t>
            </a:r>
            <a:r>
              <a:rPr lang="es-ES" sz="48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a:t>
            </a:r>
          </a:p>
        </p:txBody>
      </p:sp>
    </p:spTree>
    <p:extLst>
      <p:ext uri="{BB962C8B-B14F-4D97-AF65-F5344CB8AC3E}">
        <p14:creationId xmlns:p14="http://schemas.microsoft.com/office/powerpoint/2010/main" val="34024062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288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J:\Mis Docs\_Multimedia IMS\Curso Biblico PPS\Tema 17\tema 17 fon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5" y="-8554"/>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215516" y="1700808"/>
            <a:ext cx="8748972"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742950" indent="-742950">
              <a:buFont typeface="+mj-lt"/>
              <a:buAutoNum type="arabicPeriod"/>
            </a:pPr>
            <a:r>
              <a:rPr lang="es-ES" sz="4800" b="1" spc="50" dirty="0" err="1">
                <a:ln w="11430"/>
                <a:solidFill>
                  <a:srgbClr val="002060"/>
                </a:solidFill>
                <a:effectLst>
                  <a:outerShdw blurRad="76200" dist="50800" dir="5400000" algn="tl" rotWithShape="0">
                    <a:srgbClr val="000000">
                      <a:alpha val="65000"/>
                    </a:srgbClr>
                  </a:outerShdw>
                </a:effectLst>
                <a:latin typeface="Script MT Bold" pitchFamily="66" charset="0"/>
              </a:rPr>
              <a:t>Diziam</a:t>
            </a:r>
            <a:r>
              <a:rPr lang="es-ES" sz="4800" b="1" spc="50" dirty="0">
                <a:ln w="11430"/>
                <a:solidFill>
                  <a:srgbClr val="002060"/>
                </a:solidFill>
                <a:effectLst>
                  <a:outerShdw blurRad="76200" dist="50800" dir="5400000" algn="tl" rotWithShape="0">
                    <a:srgbClr val="000000">
                      <a:alpha val="65000"/>
                    </a:srgbClr>
                  </a:outerShdw>
                </a:effectLst>
                <a:latin typeface="Script MT Bold" pitchFamily="66" charset="0"/>
              </a:rPr>
              <a:t> mentiras.</a:t>
            </a:r>
          </a:p>
          <a:p>
            <a:pPr marL="742950" indent="-742950">
              <a:buFont typeface="+mj-lt"/>
              <a:buAutoNum type="arabicPeriod"/>
            </a:pPr>
            <a:r>
              <a:rPr lang="es-ES" sz="4800" b="1" spc="50" dirty="0" err="1">
                <a:ln w="11430"/>
                <a:solidFill>
                  <a:srgbClr val="002060"/>
                </a:solidFill>
                <a:effectLst>
                  <a:outerShdw blurRad="76200" dist="50800" dir="5400000" algn="tl" rotWithShape="0">
                    <a:srgbClr val="000000">
                      <a:alpha val="65000"/>
                    </a:srgbClr>
                  </a:outerShdw>
                </a:effectLst>
                <a:latin typeface="Script MT Bold" pitchFamily="66" charset="0"/>
              </a:rPr>
              <a:t>Diziam</a:t>
            </a:r>
            <a:r>
              <a:rPr lang="es-ES" sz="4800" b="1" spc="50" dirty="0">
                <a:ln w="11430"/>
                <a:solidFill>
                  <a:srgbClr val="002060"/>
                </a:solidFill>
                <a:effectLst>
                  <a:outerShdw blurRad="76200" dist="50800" dir="5400000" algn="tl" rotWithShape="0">
                    <a:srgbClr val="000000">
                      <a:alpha val="65000"/>
                    </a:srgbClr>
                  </a:outerShdw>
                </a:effectLst>
                <a:latin typeface="Script MT Bold" pitchFamily="66" charset="0"/>
              </a:rPr>
              <a:t> </a:t>
            </a:r>
            <a:r>
              <a:rPr lang="es-ES" sz="4800" b="1" spc="50" dirty="0" err="1">
                <a:ln w="11430"/>
                <a:solidFill>
                  <a:srgbClr val="002060"/>
                </a:solidFill>
                <a:effectLst>
                  <a:outerShdw blurRad="76200" dist="50800" dir="5400000" algn="tl" rotWithShape="0">
                    <a:srgbClr val="000000">
                      <a:alpha val="65000"/>
                    </a:srgbClr>
                  </a:outerShdw>
                </a:effectLst>
                <a:latin typeface="Script MT Bold" pitchFamily="66" charset="0"/>
              </a:rPr>
              <a:t>coisas</a:t>
            </a:r>
            <a:r>
              <a:rPr lang="es-ES" sz="4800" b="1" spc="50" dirty="0">
                <a:ln w="11430"/>
                <a:solidFill>
                  <a:srgbClr val="002060"/>
                </a:solidFill>
                <a:effectLst>
                  <a:outerShdw blurRad="76200" dist="50800" dir="5400000" algn="tl" rotWithShape="0">
                    <a:srgbClr val="000000">
                      <a:alpha val="65000"/>
                    </a:srgbClr>
                  </a:outerShdw>
                </a:effectLst>
                <a:latin typeface="Script MT Bold" pitchFamily="66" charset="0"/>
              </a:rPr>
              <a:t> </a:t>
            </a:r>
            <a:r>
              <a:rPr lang="es-ES" sz="4800" b="1" spc="50" dirty="0" err="1">
                <a:ln w="11430"/>
                <a:solidFill>
                  <a:srgbClr val="002060"/>
                </a:solidFill>
                <a:effectLst>
                  <a:outerShdw blurRad="76200" dist="50800" dir="5400000" algn="tl" rotWithShape="0">
                    <a:srgbClr val="000000">
                      <a:alpha val="65000"/>
                    </a:srgbClr>
                  </a:outerShdw>
                </a:effectLst>
                <a:latin typeface="Script MT Bold" pitchFamily="66" charset="0"/>
              </a:rPr>
              <a:t>sem</a:t>
            </a:r>
            <a:r>
              <a:rPr lang="es-ES" sz="4800" b="1" spc="50" dirty="0">
                <a:ln w="11430"/>
                <a:solidFill>
                  <a:srgbClr val="002060"/>
                </a:solidFill>
                <a:effectLst>
                  <a:outerShdw blurRad="76200" dist="50800" dir="5400000" algn="tl" rotWithShape="0">
                    <a:srgbClr val="000000">
                      <a:alpha val="65000"/>
                    </a:srgbClr>
                  </a:outerShdw>
                </a:effectLst>
                <a:latin typeface="Script MT Bold" pitchFamily="66" charset="0"/>
              </a:rPr>
              <a:t> </a:t>
            </a:r>
            <a:r>
              <a:rPr lang="es-ES" sz="4800" b="1" spc="50" dirty="0" err="1">
                <a:ln w="11430"/>
                <a:solidFill>
                  <a:srgbClr val="002060"/>
                </a:solidFill>
                <a:effectLst>
                  <a:outerShdw blurRad="76200" dist="50800" dir="5400000" algn="tl" rotWithShape="0">
                    <a:srgbClr val="000000">
                      <a:alpha val="65000"/>
                    </a:srgbClr>
                  </a:outerShdw>
                </a:effectLst>
                <a:latin typeface="Script MT Bold" pitchFamily="66" charset="0"/>
              </a:rPr>
              <a:t>importância</a:t>
            </a:r>
            <a:r>
              <a:rPr lang="es-ES" sz="4800" b="1" spc="50" dirty="0">
                <a:ln w="11430"/>
                <a:solidFill>
                  <a:srgbClr val="002060"/>
                </a:solidFill>
                <a:effectLst>
                  <a:outerShdw blurRad="76200" dist="50800" dir="5400000" algn="tl" rotWithShape="0">
                    <a:srgbClr val="000000">
                      <a:alpha val="65000"/>
                    </a:srgbClr>
                  </a:outerShdw>
                </a:effectLst>
                <a:latin typeface="Script MT Bold" pitchFamily="66" charset="0"/>
              </a:rPr>
              <a:t>.</a:t>
            </a:r>
          </a:p>
          <a:p>
            <a:pPr marL="742950" indent="-742950">
              <a:buFont typeface="+mj-lt"/>
              <a:buAutoNum type="arabicPeriod"/>
            </a:pPr>
            <a:r>
              <a:rPr lang="es-ES" sz="4800" b="1" spc="50" dirty="0" err="1">
                <a:ln w="11430"/>
                <a:solidFill>
                  <a:srgbClr val="002060"/>
                </a:solidFill>
                <a:effectLst>
                  <a:outerShdw blurRad="76200" dist="50800" dir="5400000" algn="tl" rotWithShape="0">
                    <a:srgbClr val="000000">
                      <a:alpha val="65000"/>
                    </a:srgbClr>
                  </a:outerShdw>
                </a:effectLst>
                <a:latin typeface="Script MT Bold" pitchFamily="66" charset="0"/>
              </a:rPr>
              <a:t>Misturavam</a:t>
            </a:r>
            <a:r>
              <a:rPr lang="es-ES" sz="4800" b="1" spc="50" dirty="0">
                <a:ln w="11430"/>
                <a:solidFill>
                  <a:srgbClr val="002060"/>
                </a:solidFill>
                <a:effectLst>
                  <a:outerShdw blurRad="76200" dist="50800" dir="5400000" algn="tl" rotWithShape="0">
                    <a:srgbClr val="000000">
                      <a:alpha val="65000"/>
                    </a:srgbClr>
                  </a:outerShdw>
                </a:effectLst>
                <a:latin typeface="Script MT Bold" pitchFamily="66" charset="0"/>
              </a:rPr>
              <a:t> verdades e mentiras </a:t>
            </a:r>
            <a:r>
              <a:rPr lang="es-ES" sz="4800" b="1" spc="50" dirty="0" err="1">
                <a:ln w="11430"/>
                <a:solidFill>
                  <a:srgbClr val="002060"/>
                </a:solidFill>
                <a:effectLst>
                  <a:outerShdw blurRad="76200" dist="50800" dir="5400000" algn="tl" rotWithShape="0">
                    <a:srgbClr val="000000">
                      <a:alpha val="65000"/>
                    </a:srgbClr>
                  </a:outerShdw>
                </a:effectLst>
                <a:latin typeface="Script MT Bold" pitchFamily="66" charset="0"/>
              </a:rPr>
              <a:t>em</a:t>
            </a:r>
            <a:r>
              <a:rPr lang="es-ES" sz="4800" b="1" spc="50" dirty="0">
                <a:ln w="11430"/>
                <a:solidFill>
                  <a:srgbClr val="002060"/>
                </a:solidFill>
                <a:effectLst>
                  <a:outerShdw blurRad="76200" dist="50800" dir="5400000" algn="tl" rotWithShape="0">
                    <a:srgbClr val="000000">
                      <a:alpha val="65000"/>
                    </a:srgbClr>
                  </a:outerShdw>
                </a:effectLst>
                <a:latin typeface="Script MT Bold" pitchFamily="66" charset="0"/>
              </a:rPr>
              <a:t> </a:t>
            </a:r>
            <a:r>
              <a:rPr lang="es-ES" sz="4800" b="1" spc="50" dirty="0" err="1">
                <a:ln w="11430"/>
                <a:solidFill>
                  <a:srgbClr val="002060"/>
                </a:solidFill>
                <a:effectLst>
                  <a:outerShdw blurRad="76200" dist="50800" dir="5400000" algn="tl" rotWithShape="0">
                    <a:srgbClr val="000000">
                      <a:alpha val="65000"/>
                    </a:srgbClr>
                  </a:outerShdw>
                </a:effectLst>
                <a:latin typeface="Script MT Bold" pitchFamily="66" charset="0"/>
              </a:rPr>
              <a:t>suas</a:t>
            </a:r>
            <a:r>
              <a:rPr lang="es-ES" sz="4800" b="1" spc="50" dirty="0">
                <a:ln w="11430"/>
                <a:solidFill>
                  <a:srgbClr val="002060"/>
                </a:solidFill>
                <a:effectLst>
                  <a:outerShdw blurRad="76200" dist="50800" dir="5400000" algn="tl" rotWithShape="0">
                    <a:srgbClr val="000000">
                      <a:alpha val="65000"/>
                    </a:srgbClr>
                  </a:outerShdw>
                </a:effectLst>
                <a:latin typeface="Script MT Bold" pitchFamily="66" charset="0"/>
              </a:rPr>
              <a:t> </a:t>
            </a:r>
            <a:r>
              <a:rPr lang="es-ES" sz="4800" b="1" spc="50" dirty="0" err="1">
                <a:ln w="11430"/>
                <a:solidFill>
                  <a:srgbClr val="002060"/>
                </a:solidFill>
                <a:effectLst>
                  <a:outerShdw blurRad="76200" dist="50800" dir="5400000" algn="tl" rotWithShape="0">
                    <a:srgbClr val="000000">
                      <a:alpha val="65000"/>
                    </a:srgbClr>
                  </a:outerShdw>
                </a:effectLst>
                <a:latin typeface="Script MT Bold" pitchFamily="66" charset="0"/>
              </a:rPr>
              <a:t>declarações</a:t>
            </a:r>
            <a:r>
              <a:rPr lang="es-ES" sz="4800" b="1" spc="50" dirty="0">
                <a:ln w="11430"/>
                <a:solidFill>
                  <a:srgbClr val="002060"/>
                </a:solidFill>
                <a:effectLst>
                  <a:outerShdw blurRad="76200" dist="50800" dir="5400000" algn="tl" rotWithShape="0">
                    <a:srgbClr val="000000">
                      <a:alpha val="65000"/>
                    </a:srgbClr>
                  </a:outerShdw>
                </a:effectLst>
                <a:latin typeface="Script MT Bold" pitchFamily="66" charset="0"/>
              </a:rPr>
              <a:t>.</a:t>
            </a:r>
          </a:p>
        </p:txBody>
      </p:sp>
      <p:sp>
        <p:nvSpPr>
          <p:cNvPr id="4" name="3 Rectángulo"/>
          <p:cNvSpPr/>
          <p:nvPr/>
        </p:nvSpPr>
        <p:spPr>
          <a:xfrm>
            <a:off x="755576" y="5121188"/>
            <a:ext cx="7085594" cy="76944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44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Qual</a:t>
            </a:r>
            <a:r>
              <a:rPr lang="es-ES_tradnl"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é a </a:t>
            </a:r>
            <a:r>
              <a:rPr lang="es-ES_tradnl" sz="44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opção</a:t>
            </a:r>
            <a:r>
              <a:rPr lang="es-ES_tradnl"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correcta?</a:t>
            </a:r>
            <a:endParaRPr lang="es-ES" sz="4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32353879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1500"/>
                                        <p:tgtEl>
                                          <p:spTgt spid="5">
                                            <p:txEl>
                                              <p:pRg st="0" end="0"/>
                                            </p:txEl>
                                          </p:spTgt>
                                        </p:tgtEl>
                                      </p:cBhvr>
                                    </p:animEffect>
                                  </p:childTnLst>
                                </p:cTn>
                              </p:par>
                            </p:childTnLst>
                          </p:cTn>
                        </p:par>
                        <p:par>
                          <p:cTn id="8" fill="hold">
                            <p:stCondLst>
                              <p:cond delay="1500"/>
                            </p:stCondLst>
                            <p:childTnLst>
                              <p:par>
                                <p:cTn id="9" presetID="22" presetClass="entr" presetSubtype="1"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up)">
                                      <p:cBhvr>
                                        <p:cTn id="11" dur="1500"/>
                                        <p:tgtEl>
                                          <p:spTgt spid="5">
                                            <p:txEl>
                                              <p:pRg st="1" end="1"/>
                                            </p:txEl>
                                          </p:spTgt>
                                        </p:tgtEl>
                                      </p:cBhvr>
                                    </p:animEffect>
                                  </p:childTnLst>
                                </p:cTn>
                              </p:par>
                            </p:childTnLst>
                          </p:cTn>
                        </p:par>
                        <p:par>
                          <p:cTn id="12" fill="hold">
                            <p:stCondLst>
                              <p:cond delay="3000"/>
                            </p:stCondLst>
                            <p:childTnLst>
                              <p:par>
                                <p:cTn id="13" presetID="22" presetClass="entr" presetSubtype="1"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up)">
                                      <p:cBhvr>
                                        <p:cTn id="15" dur="1500"/>
                                        <p:tgtEl>
                                          <p:spTgt spid="5">
                                            <p:txEl>
                                              <p:pRg st="2" end="2"/>
                                            </p:txEl>
                                          </p:spTgt>
                                        </p:tgtEl>
                                      </p:cBhvr>
                                    </p:animEffect>
                                  </p:childTnLst>
                                </p:cTn>
                              </p:par>
                            </p:childTnLst>
                          </p:cTn>
                        </p:par>
                        <p:par>
                          <p:cTn id="16" fill="hold">
                            <p:stCondLst>
                              <p:cond delay="4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500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7\tema 17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75656" y="946465"/>
            <a:ext cx="2767104"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_tradnl" sz="36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Atos</a:t>
            </a:r>
            <a:r>
              <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16:16-18</a:t>
            </a:r>
          </a:p>
        </p:txBody>
      </p:sp>
      <p:sp>
        <p:nvSpPr>
          <p:cNvPr id="5" name="Rectangle 3"/>
          <p:cNvSpPr>
            <a:spLocks noChangeArrowheads="1"/>
          </p:cNvSpPr>
          <p:nvPr/>
        </p:nvSpPr>
        <p:spPr bwMode="auto">
          <a:xfrm>
            <a:off x="179512" y="1880828"/>
            <a:ext cx="8496944" cy="38164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Aconteceu</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indo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nós</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para o lugar de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oração</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nos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saiu</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ao</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encontro</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uma</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jovem</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possessa</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espírito</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adivinhador</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qual</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adivinhando</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dava</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grande lucro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aos</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seus</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senhores</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7" name="Rectangle 3" hidden="1"/>
          <p:cNvSpPr>
            <a:spLocks noChangeArrowheads="1"/>
          </p:cNvSpPr>
          <p:nvPr/>
        </p:nvSpPr>
        <p:spPr bwMode="auto">
          <a:xfrm>
            <a:off x="215516" y="1967203"/>
            <a:ext cx="8496944" cy="3478021"/>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Esta, siguiendo a Pablo y a nosotros, daba voces, diciendo: Estos hombres son siervos del Dios Altísimo, quienes os anuncian el camino de salvación.</a:t>
            </a:r>
          </a:p>
        </p:txBody>
      </p:sp>
      <p:sp>
        <p:nvSpPr>
          <p:cNvPr id="8" name="Rectangle 3" hidden="1"/>
          <p:cNvSpPr>
            <a:spLocks noChangeArrowheads="1"/>
          </p:cNvSpPr>
          <p:nvPr/>
        </p:nvSpPr>
        <p:spPr bwMode="auto">
          <a:xfrm>
            <a:off x="207684" y="1736812"/>
            <a:ext cx="8496944" cy="38164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Y esto lo hacía por muchos días; mas desagradando a Pablo, éste se volvió y dijo al espíritu: Te mando en el nombre de Jesucristo, que salgas de ella. Y salió en aquella misma hora.”</a:t>
            </a:r>
          </a:p>
        </p:txBody>
      </p:sp>
    </p:spTree>
    <p:extLst>
      <p:ext uri="{BB962C8B-B14F-4D97-AF65-F5344CB8AC3E}">
        <p14:creationId xmlns:p14="http://schemas.microsoft.com/office/powerpoint/2010/main" val="22883056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885"/>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885"/>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xit" presetSubtype="0" fill="hold" grpId="1" nodeType="clickEffect">
                                  <p:stCondLst>
                                    <p:cond delay="0"/>
                                  </p:stCondLst>
                                  <p:childTnLst>
                                    <p:animEffect transition="out" filter="fade">
                                      <p:cBhvr>
                                        <p:cTn id="23" dur="1000"/>
                                        <p:tgtEl>
                                          <p:spTgt spid="7"/>
                                        </p:tgtEl>
                                      </p:cBhvr>
                                    </p:animEffect>
                                    <p:anim calcmode="lin" valueType="num">
                                      <p:cBhvr>
                                        <p:cTn id="24" dur="1000"/>
                                        <p:tgtEl>
                                          <p:spTgt spid="7"/>
                                        </p:tgtEl>
                                        <p:attrNameLst>
                                          <p:attrName>ppt_x</p:attrName>
                                        </p:attrNameLst>
                                      </p:cBhvr>
                                      <p:tavLst>
                                        <p:tav tm="0">
                                          <p:val>
                                            <p:strVal val="ppt_x"/>
                                          </p:val>
                                        </p:tav>
                                        <p:tav tm="100000">
                                          <p:val>
                                            <p:strVal val="ppt_x"/>
                                          </p:val>
                                        </p:tav>
                                      </p:tavLst>
                                    </p:anim>
                                    <p:anim calcmode="lin" valueType="num">
                                      <p:cBhvr>
                                        <p:cTn id="25" dur="1000"/>
                                        <p:tgtEl>
                                          <p:spTgt spid="7"/>
                                        </p:tgtEl>
                                        <p:attrNameLst>
                                          <p:attrName>ppt_y</p:attrName>
                                        </p:attrNameLst>
                                      </p:cBhvr>
                                      <p:tavLst>
                                        <p:tav tm="0">
                                          <p:val>
                                            <p:strVal val="ppt_y"/>
                                          </p:val>
                                        </p:tav>
                                        <p:tav tm="100000">
                                          <p:val>
                                            <p:strVal val="ppt_y-.1"/>
                                          </p:val>
                                        </p:tav>
                                      </p:tavLst>
                                    </p:anim>
                                    <p:set>
                                      <p:cBhvr>
                                        <p:cTn id="26" dur="1" fill="hold">
                                          <p:stCondLst>
                                            <p:cond delay="999"/>
                                          </p:stCondLst>
                                        </p:cTn>
                                        <p:tgtEl>
                                          <p:spTgt spid="7"/>
                                        </p:tgtEl>
                                        <p:attrNameLst>
                                          <p:attrName>style.visibility</p:attrName>
                                        </p:attrNameLst>
                                      </p:cBhvr>
                                      <p:to>
                                        <p:strVal val="hidden"/>
                                      </p:to>
                                    </p:set>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22" presetClass="entr" presetSubtype="1"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up)">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7" grpId="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7\tema 17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75656" y="946465"/>
            <a:ext cx="2767104"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_tradnl" sz="36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Atos</a:t>
            </a:r>
            <a:r>
              <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16:16-18</a:t>
            </a:r>
          </a:p>
        </p:txBody>
      </p:sp>
      <p:sp>
        <p:nvSpPr>
          <p:cNvPr id="5" name="Rectangle 3" hidden="1"/>
          <p:cNvSpPr>
            <a:spLocks noChangeArrowheads="1"/>
          </p:cNvSpPr>
          <p:nvPr/>
        </p:nvSpPr>
        <p:spPr bwMode="auto">
          <a:xfrm>
            <a:off x="215516" y="1700808"/>
            <a:ext cx="8496944" cy="38164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“Aconteció que mientras íbamos a la oración, nos salió al encuentro una muchacha que tenía espíritu de adivinación, la cual daba gran ganancia a sus amos, adivinando.</a:t>
            </a:r>
          </a:p>
        </p:txBody>
      </p:sp>
      <p:sp>
        <p:nvSpPr>
          <p:cNvPr id="7" name="Rectangle 3"/>
          <p:cNvSpPr>
            <a:spLocks noChangeArrowheads="1"/>
          </p:cNvSpPr>
          <p:nvPr/>
        </p:nvSpPr>
        <p:spPr bwMode="auto">
          <a:xfrm>
            <a:off x="215516" y="1967203"/>
            <a:ext cx="8496944" cy="3478021"/>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Seguindo</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 Paulo e a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nós</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clamava</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dizendo</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Estes</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homens</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são</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servos do Deus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altíssimo</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vos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anunciam</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caminho</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da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salvação</a:t>
            </a:r>
            <a:endPar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8" name="Rectangle 3" hidden="1"/>
          <p:cNvSpPr>
            <a:spLocks noChangeArrowheads="1"/>
          </p:cNvSpPr>
          <p:nvPr/>
        </p:nvSpPr>
        <p:spPr bwMode="auto">
          <a:xfrm>
            <a:off x="207684" y="1736812"/>
            <a:ext cx="8496944" cy="38164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Y esto lo hacía por muchos días; mas desagradando a Pablo, éste se volvió y dijo al espíritu: Te mando en el nombre de Jesucristo, que salgas de ella. Y salió en aquella misma hora.”</a:t>
            </a:r>
          </a:p>
        </p:txBody>
      </p:sp>
    </p:spTree>
    <p:extLst>
      <p:ext uri="{BB962C8B-B14F-4D97-AF65-F5344CB8AC3E}">
        <p14:creationId xmlns:p14="http://schemas.microsoft.com/office/powerpoint/2010/main" val="18489581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22" presetClass="entr" presetSubtype="1"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7\tema 17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75656" y="946465"/>
            <a:ext cx="2767104"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_tradnl" sz="36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Atos</a:t>
            </a:r>
            <a:r>
              <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16:16-18</a:t>
            </a:r>
          </a:p>
        </p:txBody>
      </p:sp>
      <p:sp>
        <p:nvSpPr>
          <p:cNvPr id="5" name="Rectangle 3" hidden="1"/>
          <p:cNvSpPr>
            <a:spLocks noChangeArrowheads="1"/>
          </p:cNvSpPr>
          <p:nvPr/>
        </p:nvSpPr>
        <p:spPr bwMode="auto">
          <a:xfrm>
            <a:off x="215516" y="1700808"/>
            <a:ext cx="8496944" cy="38164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“Aconteció que mientras íbamos a la oración, nos salió al encuentro una muchacha que tenía espíritu de adivinación, la cual daba gran ganancia a sus amos, adivinando.</a:t>
            </a:r>
          </a:p>
        </p:txBody>
      </p:sp>
      <p:sp>
        <p:nvSpPr>
          <p:cNvPr id="7" name="Rectangle 3" hidden="1"/>
          <p:cNvSpPr>
            <a:spLocks noChangeArrowheads="1"/>
          </p:cNvSpPr>
          <p:nvPr/>
        </p:nvSpPr>
        <p:spPr bwMode="auto">
          <a:xfrm>
            <a:off x="215516" y="1967203"/>
            <a:ext cx="8496944" cy="3478021"/>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Esta, siguiendo a Pablo y a nosotros, daba voces, diciendo: Estos hombres son siervos del Dios Altísimo, quienes os anuncian el camino de salvación.</a:t>
            </a:r>
          </a:p>
        </p:txBody>
      </p:sp>
      <p:sp>
        <p:nvSpPr>
          <p:cNvPr id="8" name="Rectangle 3"/>
          <p:cNvSpPr>
            <a:spLocks noChangeArrowheads="1"/>
          </p:cNvSpPr>
          <p:nvPr/>
        </p:nvSpPr>
        <p:spPr bwMode="auto">
          <a:xfrm>
            <a:off x="207684" y="1736812"/>
            <a:ext cx="8496944" cy="38164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Isto</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se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repetia</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por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muitos</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dias</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Então</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Paulo,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já</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indignado,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voltando</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disse</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ao</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espírito</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Em</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nome</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Jesus</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Cristo,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eu</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te mando: retira-te dela. E ele, na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mesma</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hora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saiu</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6485408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22" presetClass="entr" presetSubtype="1"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J:\Mis Docs\_Multimedia IMS\Curso Biblico PPS\Tema 17\tema 17 adivi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690" y="4145012"/>
            <a:ext cx="9143999" cy="1569660"/>
          </a:xfrm>
          <a:prstGeom prst="rect">
            <a:avLst/>
          </a:prstGeom>
          <a:solidFill>
            <a:schemeClr val="bg1">
              <a:alpha val="1000"/>
            </a:schemeClr>
          </a:solidFill>
          <a:effectLst>
            <a:glow rad="139700">
              <a:schemeClr val="bg1">
                <a:alpha val="34000"/>
              </a:schemeClr>
            </a:glow>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s-ES"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O que </a:t>
            </a:r>
            <a:r>
              <a:rPr lang="es-ES" sz="48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sucedeu</a:t>
            </a:r>
            <a:r>
              <a:rPr lang="es-ES"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 sz="48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ao</a:t>
            </a:r>
            <a:r>
              <a:rPr lang="es-ES"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 sz="48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rei</a:t>
            </a:r>
            <a:r>
              <a:rPr lang="es-ES"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 sz="48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Saul</a:t>
            </a:r>
            <a:r>
              <a:rPr lang="es-ES"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br>
              <a:rPr lang="es-ES"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br>
            <a:r>
              <a:rPr lang="es-ES"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por consultar </a:t>
            </a:r>
            <a:r>
              <a:rPr lang="es-ES" sz="48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uma</a:t>
            </a:r>
            <a:r>
              <a:rPr lang="es-ES"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 sz="48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adivinha</a:t>
            </a:r>
            <a:r>
              <a:rPr lang="es-ES"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a:t>
            </a:r>
          </a:p>
        </p:txBody>
      </p:sp>
      <p:sp>
        <p:nvSpPr>
          <p:cNvPr id="2" name="1 Rectángulo"/>
          <p:cNvSpPr/>
          <p:nvPr/>
        </p:nvSpPr>
        <p:spPr>
          <a:xfrm>
            <a:off x="6192180" y="6479028"/>
            <a:ext cx="2890791" cy="369332"/>
          </a:xfrm>
          <a:prstGeom prst="rect">
            <a:avLst/>
          </a:prstGeom>
        </p:spPr>
        <p:txBody>
          <a:bodyPr wrap="none">
            <a:spAutoFit/>
          </a:bodyPr>
          <a:lstStyle/>
          <a:p>
            <a:r>
              <a:rPr lang="es-ES_tradnl" b="1" i="1" dirty="0">
                <a:solidFill>
                  <a:schemeClr val="bg1"/>
                </a:solidFill>
                <a:latin typeface="Myriad Pro" pitchFamily="34" charset="0"/>
              </a:rPr>
              <a:t>(1 Samuel 28:3, 6-8, 11-15)</a:t>
            </a:r>
            <a:endParaRPr lang="es-ES" i="1" dirty="0">
              <a:solidFill>
                <a:schemeClr val="bg1"/>
              </a:solidFill>
              <a:latin typeface="Myriad Pro" pitchFamily="34" charset="0"/>
            </a:endParaRPr>
          </a:p>
        </p:txBody>
      </p:sp>
    </p:spTree>
    <p:extLst>
      <p:ext uri="{BB962C8B-B14F-4D97-AF65-F5344CB8AC3E}">
        <p14:creationId xmlns:p14="http://schemas.microsoft.com/office/powerpoint/2010/main" val="5803497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2005"/>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2" descr="J:\Mis Docs\_Multimedia IMS\Curso Biblico PPS\Tema 17\tema 17 or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73"/>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nvSpPr>
        <p:spPr bwMode="auto">
          <a:xfrm>
            <a:off x="539552" y="4149080"/>
            <a:ext cx="7596844" cy="310496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brightRoom" dir="t"/>
            </a:scene3d>
            <a:sp3d contourW="6350" prstMaterial="plastic">
              <a:bevelT w="20320" h="20320" prst="angle"/>
              <a:contourClr>
                <a:srgbClr val="E200D7"/>
              </a:contourClr>
            </a:sp3d>
          </a:bodyPr>
          <a:lstStyle/>
          <a:p>
            <a:r>
              <a:rPr lang="en-US" sz="5400" b="1" u="none" cap="all" dirty="0">
                <a:ln>
                  <a:solidFill>
                    <a:srgbClr val="FF9900"/>
                  </a:solidFill>
                </a:ln>
                <a:solidFill>
                  <a:srgbClr val="FFC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Nueva Std" pitchFamily="34" charset="0"/>
                <a:cs typeface="Vijaya" pitchFamily="34" charset="0"/>
              </a:rPr>
              <a:t>Um </a:t>
            </a:r>
            <a:r>
              <a:rPr lang="en-US" sz="5400" b="1" u="none" cap="all" dirty="0" err="1">
                <a:ln>
                  <a:solidFill>
                    <a:srgbClr val="FF9900"/>
                  </a:solidFill>
                </a:ln>
                <a:solidFill>
                  <a:srgbClr val="FFC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Nueva Std" pitchFamily="34" charset="0"/>
                <a:cs typeface="Vijaya" pitchFamily="34" charset="0"/>
              </a:rPr>
              <a:t>momento</a:t>
            </a:r>
            <a:r>
              <a:rPr lang="en-US" sz="5400" b="1" u="none" cap="all" dirty="0">
                <a:ln>
                  <a:solidFill>
                    <a:srgbClr val="FF9900"/>
                  </a:solidFill>
                </a:ln>
                <a:solidFill>
                  <a:srgbClr val="FFC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Nueva Std" pitchFamily="34" charset="0"/>
                <a:cs typeface="Vijaya" pitchFamily="34" charset="0"/>
              </a:rPr>
              <a:t> </a:t>
            </a:r>
            <a:br>
              <a:rPr lang="en-US" sz="5400" b="1" u="none" cap="all" dirty="0">
                <a:ln>
                  <a:solidFill>
                    <a:srgbClr val="FF9900"/>
                  </a:solidFill>
                </a:ln>
                <a:solidFill>
                  <a:srgbClr val="FFC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Nueva Std" pitchFamily="34" charset="0"/>
                <a:cs typeface="Vijaya" pitchFamily="34" charset="0"/>
              </a:rPr>
            </a:br>
            <a:r>
              <a:rPr lang="en-US" sz="5400" b="1" u="none" cap="all" dirty="0">
                <a:ln>
                  <a:solidFill>
                    <a:srgbClr val="FF9900"/>
                  </a:solidFill>
                </a:ln>
                <a:solidFill>
                  <a:srgbClr val="FFC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Nueva Std" pitchFamily="34" charset="0"/>
                <a:cs typeface="Vijaya" pitchFamily="34" charset="0"/>
              </a:rPr>
              <a:t>de </a:t>
            </a:r>
            <a:r>
              <a:rPr lang="en-US" sz="5400" b="1" cap="all" dirty="0" err="1">
                <a:ln>
                  <a:solidFill>
                    <a:srgbClr val="FF9900"/>
                  </a:solidFill>
                </a:ln>
                <a:solidFill>
                  <a:srgbClr val="FFC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Nueva Std" pitchFamily="34" charset="0"/>
                <a:cs typeface="Vijaya" pitchFamily="34" charset="0"/>
              </a:rPr>
              <a:t>O</a:t>
            </a:r>
            <a:r>
              <a:rPr lang="en-US" sz="5400" b="1" u="none" cap="all" dirty="0" err="1">
                <a:ln>
                  <a:solidFill>
                    <a:srgbClr val="FF9900"/>
                  </a:solidFill>
                </a:ln>
                <a:solidFill>
                  <a:srgbClr val="FFC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Nueva Std" pitchFamily="34" charset="0"/>
                <a:cs typeface="Vijaya" pitchFamily="34" charset="0"/>
              </a:rPr>
              <a:t>raÇÃO</a:t>
            </a:r>
            <a:endParaRPr lang="en-US" sz="5400" b="1" u="none" cap="all" dirty="0">
              <a:ln>
                <a:solidFill>
                  <a:srgbClr val="FF9900"/>
                </a:solidFill>
              </a:ln>
              <a:solidFill>
                <a:srgbClr val="FFC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Nueva Std" pitchFamily="34" charset="0"/>
              <a:cs typeface="Vijaya" pitchFamily="34" charset="0"/>
            </a:endParaRPr>
          </a:p>
        </p:txBody>
      </p:sp>
    </p:spTree>
    <p:extLst>
      <p:ext uri="{BB962C8B-B14F-4D97-AF65-F5344CB8AC3E}">
        <p14:creationId xmlns:p14="http://schemas.microsoft.com/office/powerpoint/2010/main" val="2170804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fade">
                                      <p:cBhvr>
                                        <p:cTn id="7" dur="1000"/>
                                        <p:tgtEl>
                                          <p:spTgt spid="43011"/>
                                        </p:tgtEl>
                                      </p:cBhvr>
                                    </p:animEffect>
                                    <p:anim calcmode="lin" valueType="num">
                                      <p:cBhvr>
                                        <p:cTn id="8" dur="1000" fill="hold"/>
                                        <p:tgtEl>
                                          <p:spTgt spid="43011"/>
                                        </p:tgtEl>
                                        <p:attrNameLst>
                                          <p:attrName>ppt_x</p:attrName>
                                        </p:attrNameLst>
                                      </p:cBhvr>
                                      <p:tavLst>
                                        <p:tav tm="0">
                                          <p:val>
                                            <p:strVal val="#ppt_x"/>
                                          </p:val>
                                        </p:tav>
                                        <p:tav tm="100000">
                                          <p:val>
                                            <p:strVal val="#ppt_x"/>
                                          </p:val>
                                        </p:tav>
                                      </p:tavLst>
                                    </p:anim>
                                    <p:anim calcmode="lin" valueType="num">
                                      <p:cBhvr>
                                        <p:cTn id="9" dur="1000" fill="hold"/>
                                        <p:tgtEl>
                                          <p:spTgt spid="430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7\tema 17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 y="-2"/>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535796" y="946465"/>
            <a:ext cx="3828292"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1 Crónicas 10:13-14</a:t>
            </a:r>
          </a:p>
        </p:txBody>
      </p:sp>
      <p:sp>
        <p:nvSpPr>
          <p:cNvPr id="5" name="Rectangle 3"/>
          <p:cNvSpPr>
            <a:spLocks noChangeArrowheads="1"/>
          </p:cNvSpPr>
          <p:nvPr/>
        </p:nvSpPr>
        <p:spPr bwMode="auto">
          <a:xfrm>
            <a:off x="215516" y="1520786"/>
            <a:ext cx="8784976" cy="38164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Assim</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morreu</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Saul</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por causa da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sua</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transgressão</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com</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transgrediu</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contra o SENHOR… porque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buscou</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adivinhadora</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para a consultar, e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buscou</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o SENHOR, pelo que o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matou</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transferiu</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 reino a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Davi</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filho</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Jessé</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39691965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06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7\tema 17 cos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95536" y="1881406"/>
            <a:ext cx="5040560" cy="212365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6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A equipa </a:t>
            </a:r>
          </a:p>
          <a:p>
            <a:pPr lvl="0"/>
            <a:r>
              <a:rPr lang="es-ES" sz="6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do </a:t>
            </a:r>
            <a:r>
              <a:rPr lang="es-ES" sz="6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diabo</a:t>
            </a:r>
            <a:endParaRPr lang="es-ES" sz="6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endParaRPr>
          </a:p>
        </p:txBody>
      </p:sp>
    </p:spTree>
    <p:extLst>
      <p:ext uri="{BB962C8B-B14F-4D97-AF65-F5344CB8AC3E}">
        <p14:creationId xmlns:p14="http://schemas.microsoft.com/office/powerpoint/2010/main" val="28907874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J:\Mis Docs\_Multimedia IMS\Curso Biblico PPS\Tema 17\tema 17 señ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266"/>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23528" y="620688"/>
            <a:ext cx="5004556" cy="230832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Que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sinal</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temos</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para os últimos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dias</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2196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7\tema 17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75656" y="946465"/>
            <a:ext cx="2671052"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1 </a:t>
            </a:r>
            <a:r>
              <a:rPr lang="es-ES_tradnl" sz="36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Timóteo</a:t>
            </a:r>
            <a:r>
              <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4:1</a:t>
            </a:r>
          </a:p>
        </p:txBody>
      </p:sp>
      <p:sp>
        <p:nvSpPr>
          <p:cNvPr id="5" name="Rectangle 3"/>
          <p:cNvSpPr>
            <a:spLocks noChangeArrowheads="1"/>
          </p:cNvSpPr>
          <p:nvPr/>
        </p:nvSpPr>
        <p:spPr bwMode="auto">
          <a:xfrm>
            <a:off x="827584" y="2060848"/>
            <a:ext cx="7380820" cy="35283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“Ora, o Espírito afirma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expressamente</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nos últimos tempos,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alguns</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apostatarão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da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fé</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por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obedecerem</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espíritos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enganadores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e a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ensinos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demónios</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576" y="4005064"/>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7691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3000"/>
                                        <p:tgtEl>
                                          <p:spTgt spid="5"/>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J:\Mis Docs\_Multimedia IMS\Curso Biblico PPS\Tema 17\tema 17 cru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6"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863588" y="1988840"/>
            <a:ext cx="3960440" cy="378565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Como se pode identificar </a:t>
            </a:r>
            <a:br>
              <a:rPr lang="es-ES"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br>
            <a:r>
              <a:rPr lang="es-ES"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a </a:t>
            </a:r>
            <a:r>
              <a:rPr lang="es-ES" sz="48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verdade</a:t>
            </a:r>
            <a:r>
              <a:rPr lang="es-ES"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e </a:t>
            </a:r>
            <a:r>
              <a:rPr lang="es-ES" sz="48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distingui</a:t>
            </a:r>
            <a:r>
              <a:rPr lang="es-ES"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-la </a:t>
            </a:r>
            <a:br>
              <a:rPr lang="es-ES"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br>
            <a:r>
              <a:rPr lang="es-ES"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do erro?	</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9265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7\tema 17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75656" y="946465"/>
            <a:ext cx="3039037"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Isaías 8:19-20</a:t>
            </a:r>
          </a:p>
        </p:txBody>
      </p:sp>
      <p:sp>
        <p:nvSpPr>
          <p:cNvPr id="5" name="Rectangle 3"/>
          <p:cNvSpPr>
            <a:spLocks noChangeArrowheads="1"/>
          </p:cNvSpPr>
          <p:nvPr/>
        </p:nvSpPr>
        <p:spPr bwMode="auto">
          <a:xfrm>
            <a:off x="683568" y="1556792"/>
            <a:ext cx="8424936"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Quando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vos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disserem</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Consultai</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os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necromantes</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os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adivinhos</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chilreiam</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murmuram</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acaso,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consultará o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povo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seu</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Deus? A favor dos vivos se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consultarão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os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mortos</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À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lei</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testemunho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Se eles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falarem</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desta</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maneira</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jamais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verão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alva</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a:p>
            <a:endPar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5557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3000"/>
                                        <p:tgtEl>
                                          <p:spTgt spid="5"/>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J:\Mis Docs\_Multimedia IMS\Curso Biblico PPS\Tema 17\tema 17 ma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863588" y="325442"/>
            <a:ext cx="7596844" cy="622478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179705" indent="-179705">
              <a:spcBef>
                <a:spcPts val="285"/>
              </a:spcBef>
              <a:spcAft>
                <a:spcPts val="0"/>
              </a:spcAft>
            </a:pPr>
            <a:r>
              <a:rPr lang="es-ES_tradnl" sz="4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cript MT Bold" pitchFamily="66" charset="0"/>
                <a:ea typeface="Times New Roman"/>
              </a:rPr>
              <a:t>Pergunte</a:t>
            </a:r>
            <a:r>
              <a:rPr lang="es-ES_tradnl"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cript MT Bold" pitchFamily="66" charset="0"/>
                <a:ea typeface="Times New Roman"/>
              </a:rPr>
              <a:t>-se:</a:t>
            </a:r>
          </a:p>
          <a:p>
            <a:pPr marL="179705" indent="-179705">
              <a:spcBef>
                <a:spcPts val="285"/>
              </a:spcBef>
              <a:spcAft>
                <a:spcPts val="0"/>
              </a:spcAft>
            </a:pP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cript MT Bold" pitchFamily="66" charset="0"/>
              <a:ea typeface="Times New Roman"/>
            </a:endParaRPr>
          </a:p>
          <a:p>
            <a:pPr marL="457200" indent="-457200">
              <a:spcAft>
                <a:spcPts val="0"/>
              </a:spcAft>
              <a:buFont typeface="Arial" pitchFamily="34" charset="0"/>
              <a:buChar char="•"/>
            </a:pPr>
            <a:r>
              <a:rPr lang="es-ES_tradnl" sz="32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a typeface="Times New Roman"/>
              </a:rPr>
              <a:t>Crê</a:t>
            </a:r>
            <a:r>
              <a:rPr lang="es-ES_tradnl" sz="32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a typeface="Times New Roman"/>
              </a:rPr>
              <a:t>, o pretendido </a:t>
            </a:r>
            <a:r>
              <a:rPr lang="es-ES_tradnl" sz="32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a typeface="Times New Roman"/>
              </a:rPr>
              <a:t>mensageiro</a:t>
            </a:r>
            <a:r>
              <a:rPr lang="es-ES_tradnl" sz="32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a typeface="Times New Roman"/>
              </a:rPr>
              <a:t>, </a:t>
            </a:r>
            <a:r>
              <a:rPr lang="es-ES_tradnl" sz="32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a typeface="Times New Roman"/>
              </a:rPr>
              <a:t>em</a:t>
            </a:r>
            <a:r>
              <a:rPr lang="es-ES_tradnl" sz="32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a typeface="Times New Roman"/>
              </a:rPr>
              <a:t> </a:t>
            </a:r>
            <a:r>
              <a:rPr lang="es-ES_tradnl" sz="32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a typeface="Times New Roman"/>
              </a:rPr>
              <a:t>Jesus</a:t>
            </a:r>
            <a:r>
              <a:rPr lang="es-ES_tradnl" sz="32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a typeface="Times New Roman"/>
              </a:rPr>
              <a:t> Cristo como o </a:t>
            </a:r>
            <a:r>
              <a:rPr lang="es-ES_tradnl" sz="32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a typeface="Times New Roman"/>
              </a:rPr>
              <a:t>Filho</a:t>
            </a:r>
            <a:r>
              <a:rPr lang="es-ES_tradnl" sz="32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a typeface="Times New Roman"/>
              </a:rPr>
              <a:t> de Deus, </a:t>
            </a:r>
            <a:r>
              <a:rPr lang="es-ES_tradnl" sz="32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a typeface="Times New Roman"/>
              </a:rPr>
              <a:t>ou</a:t>
            </a:r>
            <a:r>
              <a:rPr lang="es-ES_tradnl" sz="32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a typeface="Times New Roman"/>
              </a:rPr>
              <a:t> considera-o </a:t>
            </a:r>
            <a:r>
              <a:rPr lang="es-ES_tradnl" sz="32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a typeface="Times New Roman"/>
              </a:rPr>
              <a:t>simplesmente</a:t>
            </a:r>
            <a:r>
              <a:rPr lang="es-ES_tradnl" sz="32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a typeface="Times New Roman"/>
              </a:rPr>
              <a:t> </a:t>
            </a:r>
            <a:r>
              <a:rPr lang="es-ES_tradnl" sz="32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a typeface="Times New Roman"/>
              </a:rPr>
              <a:t>um</a:t>
            </a:r>
            <a:r>
              <a:rPr lang="es-ES_tradnl" sz="32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a typeface="Times New Roman"/>
              </a:rPr>
              <a:t> grande </a:t>
            </a:r>
            <a:r>
              <a:rPr lang="es-ES_tradnl" sz="32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a typeface="Times New Roman"/>
              </a:rPr>
              <a:t>mestre</a:t>
            </a:r>
            <a:r>
              <a:rPr lang="es-ES_tradnl" sz="32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a typeface="Times New Roman"/>
              </a:rPr>
              <a:t> </a:t>
            </a:r>
            <a:r>
              <a:rPr lang="es-ES_tradnl" sz="32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a typeface="Times New Roman"/>
              </a:rPr>
              <a:t>ou</a:t>
            </a:r>
            <a:r>
              <a:rPr lang="es-ES_tradnl" sz="32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a typeface="Times New Roman"/>
              </a:rPr>
              <a:t> médium?</a:t>
            </a:r>
            <a:endParaRPr lang="es-ES" sz="32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a typeface="Times New Roman"/>
            </a:endParaRPr>
          </a:p>
          <a:p>
            <a:pPr marL="457200" indent="-457200">
              <a:spcAft>
                <a:spcPts val="0"/>
              </a:spcAft>
              <a:buFont typeface="Arial" pitchFamily="34" charset="0"/>
              <a:buChar char="•"/>
            </a:pPr>
            <a:r>
              <a:rPr lang="es-ES_tradnl" sz="32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a typeface="Times New Roman"/>
              </a:rPr>
              <a:t>Crê</a:t>
            </a:r>
            <a:r>
              <a:rPr lang="es-ES_tradnl" sz="32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a typeface="Times New Roman"/>
              </a:rPr>
              <a:t> na </a:t>
            </a:r>
            <a:r>
              <a:rPr lang="es-ES_tradnl" sz="32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a typeface="Times New Roman"/>
              </a:rPr>
              <a:t>criação</a:t>
            </a:r>
            <a:r>
              <a:rPr lang="es-ES_tradnl" sz="32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a typeface="Times New Roman"/>
              </a:rPr>
              <a:t> como relata a </a:t>
            </a:r>
            <a:r>
              <a:rPr lang="es-ES_tradnl" sz="32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a typeface="Times New Roman"/>
              </a:rPr>
              <a:t>Bíblia</a:t>
            </a:r>
            <a:r>
              <a:rPr lang="es-ES_tradnl" sz="32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a typeface="Times New Roman"/>
              </a:rPr>
              <a:t>, </a:t>
            </a:r>
            <a:r>
              <a:rPr lang="es-ES_tradnl" sz="32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a typeface="Times New Roman"/>
              </a:rPr>
              <a:t>em</a:t>
            </a:r>
            <a:r>
              <a:rPr lang="es-ES_tradnl" sz="32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a typeface="Times New Roman"/>
              </a:rPr>
              <a:t> 6 </a:t>
            </a:r>
            <a:r>
              <a:rPr lang="es-ES_tradnl" sz="32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a typeface="Times New Roman"/>
              </a:rPr>
              <a:t>dias</a:t>
            </a:r>
            <a:r>
              <a:rPr lang="es-ES_tradnl" sz="32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a typeface="Times New Roman"/>
              </a:rPr>
              <a:t>?</a:t>
            </a:r>
            <a:endParaRPr lang="es-ES" sz="32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a typeface="Times New Roman"/>
            </a:endParaRPr>
          </a:p>
          <a:p>
            <a:pPr marL="457200" indent="-457200">
              <a:spcAft>
                <a:spcPts val="0"/>
              </a:spcAft>
              <a:buFont typeface="Arial" pitchFamily="34" charset="0"/>
              <a:buChar char="•"/>
            </a:pPr>
            <a:r>
              <a:rPr lang="es-ES_tradnl" sz="32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a typeface="Times New Roman"/>
              </a:rPr>
              <a:t>Se </a:t>
            </a:r>
            <a:r>
              <a:rPr lang="es-ES_tradnl" sz="32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a typeface="Times New Roman"/>
              </a:rPr>
              <a:t>uma</a:t>
            </a:r>
            <a:r>
              <a:rPr lang="es-ES_tradnl" sz="32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a typeface="Times New Roman"/>
              </a:rPr>
              <a:t> </a:t>
            </a:r>
            <a:r>
              <a:rPr lang="es-ES_tradnl" sz="32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a typeface="Times New Roman"/>
              </a:rPr>
              <a:t>pessoa</a:t>
            </a:r>
            <a:r>
              <a:rPr lang="es-ES_tradnl" sz="32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a typeface="Times New Roman"/>
              </a:rPr>
              <a:t> pode </a:t>
            </a:r>
            <a:r>
              <a:rPr lang="es-ES_tradnl" sz="32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a typeface="Times New Roman"/>
              </a:rPr>
              <a:t>atuar</a:t>
            </a:r>
            <a:r>
              <a:rPr lang="es-ES_tradnl" sz="32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a typeface="Times New Roman"/>
              </a:rPr>
              <a:t> para </a:t>
            </a:r>
            <a:r>
              <a:rPr lang="es-ES_tradnl" sz="32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a typeface="Times New Roman"/>
              </a:rPr>
              <a:t>bem</a:t>
            </a:r>
            <a:r>
              <a:rPr lang="es-ES_tradnl" sz="32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a typeface="Times New Roman"/>
              </a:rPr>
              <a:t> e para o mal, pode ser de Deus?</a:t>
            </a:r>
            <a:endParaRPr lang="es-ES" sz="32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a typeface="Times New Roman"/>
            </a:endParaRPr>
          </a:p>
        </p:txBody>
      </p:sp>
    </p:spTree>
    <p:extLst>
      <p:ext uri="{BB962C8B-B14F-4D97-AF65-F5344CB8AC3E}">
        <p14:creationId xmlns:p14="http://schemas.microsoft.com/office/powerpoint/2010/main" val="21287029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1000"/>
                                        <p:tgtEl>
                                          <p:spTgt spid="3">
                                            <p:txEl>
                                              <p:pRg st="2" end="2"/>
                                            </p:txEl>
                                          </p:spTgt>
                                        </p:tgtEl>
                                      </p:cBhvr>
                                    </p:animEffect>
                                  </p:childTnLst>
                                </p:cTn>
                              </p:par>
                            </p:childTnLst>
                          </p:cTn>
                        </p:par>
                        <p:par>
                          <p:cTn id="12" fill="hold">
                            <p:stCondLst>
                              <p:cond delay="2000"/>
                            </p:stCondLst>
                            <p:childTnLst>
                              <p:par>
                                <p:cTn id="13" presetID="10" presetClass="entr" presetSubtype="0" fill="hold" grpId="0" nodeType="afterEffect">
                                  <p:stCondLst>
                                    <p:cond delay="200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1000"/>
                                        <p:tgtEl>
                                          <p:spTgt spid="3">
                                            <p:txEl>
                                              <p:pRg st="3" end="3"/>
                                            </p:txEl>
                                          </p:spTgt>
                                        </p:tgtEl>
                                      </p:cBhvr>
                                    </p:animEffect>
                                  </p:childTnLst>
                                </p:cTn>
                              </p:par>
                            </p:childTnLst>
                          </p:cTn>
                        </p:par>
                        <p:par>
                          <p:cTn id="16" fill="hold">
                            <p:stCondLst>
                              <p:cond delay="5000"/>
                            </p:stCondLst>
                            <p:childTnLst>
                              <p:par>
                                <p:cTn id="17" presetID="10" presetClass="entr" presetSubtype="0" fill="hold" grpId="0" nodeType="afterEffect">
                                  <p:stCondLst>
                                    <p:cond delay="150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J:\Mis Docs\_Multimedia IMS\Curso Biblico PPS\Tema 17\tema 17 man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467544" y="3212976"/>
            <a:ext cx="8424936"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O que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diz</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Bíblia</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daqueles</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que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buscam</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solução</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para os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seus</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problemas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nessas</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forças</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misteriosas?</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0502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7\tema 17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75656" y="946465"/>
            <a:ext cx="2792752"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_tradnl" sz="36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Jeremias</a:t>
            </a:r>
            <a:r>
              <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2:13</a:t>
            </a:r>
          </a:p>
        </p:txBody>
      </p:sp>
      <p:sp>
        <p:nvSpPr>
          <p:cNvPr id="5" name="Rectangle 3"/>
          <p:cNvSpPr>
            <a:spLocks noChangeArrowheads="1"/>
          </p:cNvSpPr>
          <p:nvPr/>
        </p:nvSpPr>
        <p:spPr bwMode="auto">
          <a:xfrm>
            <a:off x="920036" y="2096852"/>
            <a:ext cx="6696744" cy="45005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“Porque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dois</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males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cometeu</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meu</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povo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mim</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me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deixaram</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manancial</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águas</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vivas,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cavaram</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cisternas, cisternas rotas</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retêm</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as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águas</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28482842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J:\Mis Docs\_Multimedia IMS\Curso Biblico PPS\Tema 17\tema 17 ba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15"/>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J:\Mis Docs\_Multimedia IMS\Curso Biblico PPS\Tema 17\poder-mental-siglo-xxi.jpg"/>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16638" r="16554"/>
          <a:stretch/>
        </p:blipFill>
        <p:spPr bwMode="auto">
          <a:xfrm>
            <a:off x="884126" y="3102766"/>
            <a:ext cx="3147814" cy="35305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323528" y="332656"/>
            <a:ext cx="8496944" cy="38164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Utilizando termos modernos, fala-se de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Parapsicologia</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Há</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quem</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passe</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pelo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fogo</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sem</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queimar</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 argumentando que é pelos poderes da mente.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Isto</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foi</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proibido</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por Deus,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Deuteronómio</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18:9-14).</a:t>
            </a:r>
          </a:p>
        </p:txBody>
      </p:sp>
      <p:sp>
        <p:nvSpPr>
          <p:cNvPr id="7" name="Rectangle 3" hidden="1"/>
          <p:cNvSpPr>
            <a:spLocks noChangeArrowheads="1"/>
          </p:cNvSpPr>
          <p:nvPr/>
        </p:nvSpPr>
        <p:spPr bwMode="auto">
          <a:xfrm>
            <a:off x="359532" y="476672"/>
            <a:ext cx="8496944" cy="2728131"/>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El tirar las cartas es adivinación.</a:t>
            </a:r>
          </a:p>
        </p:txBody>
      </p:sp>
      <p:sp>
        <p:nvSpPr>
          <p:cNvPr id="8" name="Rectangle 3" hidden="1"/>
          <p:cNvSpPr>
            <a:spLocks noChangeArrowheads="1"/>
          </p:cNvSpPr>
          <p:nvPr/>
        </p:nvSpPr>
        <p:spPr bwMode="auto">
          <a:xfrm>
            <a:off x="395536" y="-135396"/>
            <a:ext cx="8496944" cy="32043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El hipnotismo, el péndulo y la varilla mágica, las curaciones por palabras aunque sean practicadas con buenas intenciones, no son aprobadas por Dios.</a:t>
            </a:r>
          </a:p>
        </p:txBody>
      </p:sp>
      <p:pic>
        <p:nvPicPr>
          <p:cNvPr id="16388" name="Picture 4" descr="J:\Mis Docs\_Multimedia IMS\Curso Biblico PPS\Tema 17\Tarot21-1024x768.jpg" hidden="1"/>
          <p:cNvPicPr>
            <a:picLocks noChangeAspect="1" noChangeArrowheads="1"/>
          </p:cNvPicPr>
          <p:nvPr/>
        </p:nvPicPr>
        <p:blipFill rotWithShape="1">
          <a:blip r:embed="rId7">
            <a:extLst>
              <a:ext uri="{28A0092B-C50C-407E-A947-70E740481C1C}">
                <a14:useLocalDpi xmlns:a14="http://schemas.microsoft.com/office/drawing/2010/main" val="0"/>
              </a:ext>
            </a:extLst>
          </a:blip>
          <a:srcRect l="16518" r="24199"/>
          <a:stretch/>
        </p:blipFill>
        <p:spPr bwMode="auto">
          <a:xfrm>
            <a:off x="2987468" y="2744924"/>
            <a:ext cx="3060696" cy="387210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6389" name="Picture 5" descr="J:\Mis Docs\_Multimedia IMS\Curso Biblico PPS\Tema 17\hipnotismo_03.jpg" hidden="1"/>
          <p:cNvPicPr>
            <a:picLocks noChangeAspect="1" noChangeArrowheads="1"/>
          </p:cNvPicPr>
          <p:nvPr/>
        </p:nvPicPr>
        <p:blipFill rotWithShape="1">
          <a:blip r:embed="rId8">
            <a:extLst>
              <a:ext uri="{28A0092B-C50C-407E-A947-70E740481C1C}">
                <a14:useLocalDpi xmlns:a14="http://schemas.microsoft.com/office/drawing/2010/main" val="0"/>
              </a:ext>
            </a:extLst>
          </a:blip>
          <a:srcRect l="14858" r="18275"/>
          <a:stretch/>
        </p:blipFill>
        <p:spPr bwMode="auto">
          <a:xfrm>
            <a:off x="5014952" y="2780928"/>
            <a:ext cx="3841524" cy="382998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7329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387"/>
                                        </p:tgtEl>
                                        <p:attrNameLst>
                                          <p:attrName>style.visibility</p:attrName>
                                        </p:attrNameLst>
                                      </p:cBhvr>
                                      <p:to>
                                        <p:strVal val="visible"/>
                                      </p:to>
                                    </p:set>
                                    <p:animEffect transition="in" filter="fade">
                                      <p:cBhvr>
                                        <p:cTn id="13" dur="1000"/>
                                        <p:tgtEl>
                                          <p:spTgt spid="16387"/>
                                        </p:tgtEl>
                                      </p:cBhvr>
                                    </p:animEffect>
                                    <p:anim calcmode="lin" valueType="num">
                                      <p:cBhvr>
                                        <p:cTn id="14" dur="1000" fill="hold"/>
                                        <p:tgtEl>
                                          <p:spTgt spid="16387"/>
                                        </p:tgtEl>
                                        <p:attrNameLst>
                                          <p:attrName>ppt_x</p:attrName>
                                        </p:attrNameLst>
                                      </p:cBhvr>
                                      <p:tavLst>
                                        <p:tav tm="0">
                                          <p:val>
                                            <p:strVal val="#ppt_x"/>
                                          </p:val>
                                        </p:tav>
                                        <p:tav tm="100000">
                                          <p:val>
                                            <p:strVal val="#ppt_x"/>
                                          </p:val>
                                        </p:tav>
                                      </p:tavLst>
                                    </p:anim>
                                    <p:anim calcmode="lin" valueType="num">
                                      <p:cBhvr>
                                        <p:cTn id="15" dur="1000" fill="hold"/>
                                        <p:tgtEl>
                                          <p:spTgt spid="1638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6388"/>
                                        </p:tgtEl>
                                        <p:attrNameLst>
                                          <p:attrName>style.visibility</p:attrName>
                                        </p:attrNameLst>
                                      </p:cBhvr>
                                      <p:to>
                                        <p:strVal val="visible"/>
                                      </p:to>
                                    </p:set>
                                    <p:animEffect transition="in" filter="fade">
                                      <p:cBhvr>
                                        <p:cTn id="25" dur="1000"/>
                                        <p:tgtEl>
                                          <p:spTgt spid="16388"/>
                                        </p:tgtEl>
                                      </p:cBhvr>
                                    </p:animEffect>
                                    <p:anim calcmode="lin" valueType="num">
                                      <p:cBhvr>
                                        <p:cTn id="26" dur="1000" fill="hold"/>
                                        <p:tgtEl>
                                          <p:spTgt spid="16388"/>
                                        </p:tgtEl>
                                        <p:attrNameLst>
                                          <p:attrName>ppt_x</p:attrName>
                                        </p:attrNameLst>
                                      </p:cBhvr>
                                      <p:tavLst>
                                        <p:tav tm="0">
                                          <p:val>
                                            <p:strVal val="#ppt_x"/>
                                          </p:val>
                                        </p:tav>
                                        <p:tav tm="100000">
                                          <p:val>
                                            <p:strVal val="#ppt_x"/>
                                          </p:val>
                                        </p:tav>
                                      </p:tavLst>
                                    </p:anim>
                                    <p:anim calcmode="lin" valueType="num">
                                      <p:cBhvr>
                                        <p:cTn id="27" dur="1000" fill="hold"/>
                                        <p:tgtEl>
                                          <p:spTgt spid="1638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xit" presetSubtype="0" fill="hold" grpId="1" nodeType="clickEffect">
                                  <p:stCondLst>
                                    <p:cond delay="0"/>
                                  </p:stCondLst>
                                  <p:childTnLst>
                                    <p:animEffect transition="out" filter="fade">
                                      <p:cBhvr>
                                        <p:cTn id="31" dur="1000"/>
                                        <p:tgtEl>
                                          <p:spTgt spid="7"/>
                                        </p:tgtEl>
                                      </p:cBhvr>
                                    </p:animEffect>
                                    <p:anim calcmode="lin" valueType="num">
                                      <p:cBhvr>
                                        <p:cTn id="32" dur="1000"/>
                                        <p:tgtEl>
                                          <p:spTgt spid="7"/>
                                        </p:tgtEl>
                                        <p:attrNameLst>
                                          <p:attrName>ppt_x</p:attrName>
                                        </p:attrNameLst>
                                      </p:cBhvr>
                                      <p:tavLst>
                                        <p:tav tm="0">
                                          <p:val>
                                            <p:strVal val="ppt_x"/>
                                          </p:val>
                                        </p:tav>
                                        <p:tav tm="100000">
                                          <p:val>
                                            <p:strVal val="ppt_x"/>
                                          </p:val>
                                        </p:tav>
                                      </p:tavLst>
                                    </p:anim>
                                    <p:anim calcmode="lin" valueType="num">
                                      <p:cBhvr>
                                        <p:cTn id="33" dur="1000"/>
                                        <p:tgtEl>
                                          <p:spTgt spid="7"/>
                                        </p:tgtEl>
                                        <p:attrNameLst>
                                          <p:attrName>ppt_y</p:attrName>
                                        </p:attrNameLst>
                                      </p:cBhvr>
                                      <p:tavLst>
                                        <p:tav tm="0">
                                          <p:val>
                                            <p:strVal val="ppt_y"/>
                                          </p:val>
                                        </p:tav>
                                        <p:tav tm="100000">
                                          <p:val>
                                            <p:strVal val="ppt_y-.1"/>
                                          </p:val>
                                        </p:tav>
                                      </p:tavLst>
                                    </p:anim>
                                    <p:set>
                                      <p:cBhvr>
                                        <p:cTn id="34" dur="1" fill="hold">
                                          <p:stCondLst>
                                            <p:cond delay="999"/>
                                          </p:stCondLst>
                                        </p:cTn>
                                        <p:tgtEl>
                                          <p:spTgt spid="7"/>
                                        </p:tgtEl>
                                        <p:attrNameLst>
                                          <p:attrName>style.visibility</p:attrName>
                                        </p:attrNameLst>
                                      </p:cBhvr>
                                      <p:to>
                                        <p:strVal val="hidden"/>
                                      </p:to>
                                    </p:set>
                                  </p:childTnLst>
                                </p:cTn>
                              </p:par>
                            </p:childTnLst>
                          </p:cTn>
                        </p:par>
                        <p:par>
                          <p:cTn id="35" fill="hold">
                            <p:stCondLst>
                              <p:cond delay="1000"/>
                            </p:stCondLst>
                            <p:childTnLst>
                              <p:par>
                                <p:cTn id="36" presetID="42" presetClass="entr" presetSubtype="0" fill="hold" nodeType="afterEffect">
                                  <p:stCondLst>
                                    <p:cond delay="0"/>
                                  </p:stCondLst>
                                  <p:childTnLst>
                                    <p:set>
                                      <p:cBhvr>
                                        <p:cTn id="37" dur="1" fill="hold">
                                          <p:stCondLst>
                                            <p:cond delay="0"/>
                                          </p:stCondLst>
                                        </p:cTn>
                                        <p:tgtEl>
                                          <p:spTgt spid="16389"/>
                                        </p:tgtEl>
                                        <p:attrNameLst>
                                          <p:attrName>style.visibility</p:attrName>
                                        </p:attrNameLst>
                                      </p:cBhvr>
                                      <p:to>
                                        <p:strVal val="visible"/>
                                      </p:to>
                                    </p:set>
                                    <p:animEffect transition="in" filter="fade">
                                      <p:cBhvr>
                                        <p:cTn id="38" dur="1000"/>
                                        <p:tgtEl>
                                          <p:spTgt spid="16389"/>
                                        </p:tgtEl>
                                      </p:cBhvr>
                                    </p:animEffect>
                                    <p:anim calcmode="lin" valueType="num">
                                      <p:cBhvr>
                                        <p:cTn id="39" dur="1000" fill="hold"/>
                                        <p:tgtEl>
                                          <p:spTgt spid="16389"/>
                                        </p:tgtEl>
                                        <p:attrNameLst>
                                          <p:attrName>ppt_x</p:attrName>
                                        </p:attrNameLst>
                                      </p:cBhvr>
                                      <p:tavLst>
                                        <p:tav tm="0">
                                          <p:val>
                                            <p:strVal val="#ppt_x"/>
                                          </p:val>
                                        </p:tav>
                                        <p:tav tm="100000">
                                          <p:val>
                                            <p:strVal val="#ppt_x"/>
                                          </p:val>
                                        </p:tav>
                                      </p:tavLst>
                                    </p:anim>
                                    <p:anim calcmode="lin" valueType="num">
                                      <p:cBhvr>
                                        <p:cTn id="40" dur="1000" fill="hold"/>
                                        <p:tgtEl>
                                          <p:spTgt spid="16389"/>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anim calcmode="lin" valueType="num">
                                      <p:cBhvr>
                                        <p:cTn id="45" dur="1000" fill="hold"/>
                                        <p:tgtEl>
                                          <p:spTgt spid="8"/>
                                        </p:tgtEl>
                                        <p:attrNameLst>
                                          <p:attrName>ppt_x</p:attrName>
                                        </p:attrNameLst>
                                      </p:cBhvr>
                                      <p:tavLst>
                                        <p:tav tm="0">
                                          <p:val>
                                            <p:strVal val="#ppt_x"/>
                                          </p:val>
                                        </p:tav>
                                        <p:tav tm="100000">
                                          <p:val>
                                            <p:strVal val="#ppt_x"/>
                                          </p:val>
                                        </p:tav>
                                      </p:tavLst>
                                    </p:anim>
                                    <p:anim calcmode="lin" valueType="num">
                                      <p:cBhvr>
                                        <p:cTn id="46" dur="1000" fill="hold"/>
                                        <p:tgtEl>
                                          <p:spTgt spid="8"/>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22" presetClass="entr" presetSubtype="1" fill="hold"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up)">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7" grpId="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J:\Mis Docs\_Multimedia IMS\Curso Biblico PPS\Tema 17\titulo tema 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15"/>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p:cNvSpPr>
            <a:spLocks noChangeArrowheads="1"/>
          </p:cNvSpPr>
          <p:nvPr/>
        </p:nvSpPr>
        <p:spPr bwMode="auto">
          <a:xfrm>
            <a:off x="7056276" y="333077"/>
            <a:ext cx="2268252"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17</a:t>
            </a:r>
          </a:p>
        </p:txBody>
      </p:sp>
      <p:sp>
        <p:nvSpPr>
          <p:cNvPr id="2" name="1 Rectángulo"/>
          <p:cNvSpPr/>
          <p:nvPr/>
        </p:nvSpPr>
        <p:spPr>
          <a:xfrm>
            <a:off x="143508" y="313484"/>
            <a:ext cx="7524836" cy="6247864"/>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ES" sz="8000" b="1" dirty="0" err="1">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50800" dist="38100" dir="2700000" algn="tl" rotWithShape="0">
                    <a:prstClr val="black">
                      <a:alpha val="40000"/>
                    </a:prstClr>
                  </a:outerShdw>
                </a:effectLst>
                <a:latin typeface="Script MT Bold" pitchFamily="66" charset="0"/>
              </a:rPr>
              <a:t>Receita</a:t>
            </a:r>
            <a:r>
              <a:rPr lang="es-ES" sz="8000" b="1" dirty="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50800" dist="38100" dir="2700000" algn="tl" rotWithShape="0">
                    <a:prstClr val="black">
                      <a:alpha val="40000"/>
                    </a:prstClr>
                  </a:outerShdw>
                </a:effectLst>
                <a:latin typeface="Script MT Bold" pitchFamily="66" charset="0"/>
              </a:rPr>
              <a:t> </a:t>
            </a:r>
          </a:p>
          <a:p>
            <a:r>
              <a:rPr lang="es-ES" sz="8000" b="1" dirty="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50800" dist="38100" dir="2700000" algn="tl" rotWithShape="0">
                    <a:prstClr val="black">
                      <a:alpha val="40000"/>
                    </a:prstClr>
                  </a:outerShdw>
                </a:effectLst>
                <a:latin typeface="Script MT Bold" pitchFamily="66" charset="0"/>
              </a:rPr>
              <a:t> Divina</a:t>
            </a:r>
          </a:p>
          <a:p>
            <a:r>
              <a:rPr lang="es-ES" sz="8000" b="1" dirty="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50800" dist="38100" dir="2700000" algn="tl" rotWithShape="0">
                    <a:prstClr val="black">
                      <a:alpha val="40000"/>
                    </a:prstClr>
                  </a:outerShdw>
                </a:effectLst>
                <a:latin typeface="Script MT Bold" pitchFamily="66" charset="0"/>
              </a:rPr>
              <a:t>  Contra</a:t>
            </a:r>
          </a:p>
          <a:p>
            <a:r>
              <a:rPr lang="es-ES" sz="8000" b="1" dirty="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50800" dist="38100" dir="2700000" algn="tl" rotWithShape="0">
                    <a:prstClr val="black">
                      <a:alpha val="40000"/>
                    </a:prstClr>
                  </a:outerShdw>
                </a:effectLst>
                <a:latin typeface="Script MT Bold" pitchFamily="66" charset="0"/>
              </a:rPr>
              <a:t>   </a:t>
            </a:r>
            <a:r>
              <a:rPr lang="es-ES" sz="8000" b="1" dirty="0" err="1">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50800" dist="38100" dir="2700000" algn="tl" rotWithShape="0">
                    <a:prstClr val="black">
                      <a:alpha val="40000"/>
                    </a:prstClr>
                  </a:outerShdw>
                </a:effectLst>
                <a:latin typeface="Script MT Bold" pitchFamily="66" charset="0"/>
              </a:rPr>
              <a:t>Forças</a:t>
            </a:r>
            <a:endParaRPr lang="es-ES" sz="8000" b="1" dirty="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50800" dist="38100" dir="2700000" algn="tl" rotWithShape="0">
                  <a:prstClr val="black">
                    <a:alpha val="40000"/>
                  </a:prstClr>
                </a:outerShdw>
              </a:effectLst>
              <a:latin typeface="Script MT Bold" pitchFamily="66" charset="0"/>
            </a:endParaRPr>
          </a:p>
          <a:p>
            <a:r>
              <a:rPr lang="es-ES" sz="8000" b="1" dirty="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50800" dist="38100" dir="2700000" algn="tl" rotWithShape="0">
                    <a:prstClr val="black">
                      <a:alpha val="40000"/>
                    </a:prstClr>
                  </a:outerShdw>
                </a:effectLst>
                <a:latin typeface="Script MT Bold" pitchFamily="66" charset="0"/>
              </a:rPr>
              <a:t>    Misteriosas</a:t>
            </a:r>
          </a:p>
        </p:txBody>
      </p:sp>
    </p:spTree>
    <p:extLst>
      <p:ext uri="{BB962C8B-B14F-4D97-AF65-F5344CB8AC3E}">
        <p14:creationId xmlns:p14="http://schemas.microsoft.com/office/powerpoint/2010/main" val="7162173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left)">
                                      <p:cBhvr>
                                        <p:cTn id="13" dur="500"/>
                                        <p:tgtEl>
                                          <p:spTgt spid="2">
                                            <p:txEl>
                                              <p:pRg st="0" end="0"/>
                                            </p:txEl>
                                          </p:spTgt>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wipe(left)">
                                      <p:cBhvr>
                                        <p:cTn id="21" dur="500"/>
                                        <p:tgtEl>
                                          <p:spTgt spid="2">
                                            <p:txEl>
                                              <p:pRg st="2" end="2"/>
                                            </p:txEl>
                                          </p:spTgt>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wipe(left)">
                                      <p:cBhvr>
                                        <p:cTn id="25" dur="500"/>
                                        <p:tgtEl>
                                          <p:spTgt spid="2">
                                            <p:txEl>
                                              <p:pRg st="3" end="3"/>
                                            </p:txEl>
                                          </p:spTgt>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wipe(left)">
                                      <p:cBhvr>
                                        <p:cTn id="2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J:\Mis Docs\_Multimedia IMS\Curso Biblico PPS\Tema 17\tema 17 ba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15"/>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J:\Mis Docs\_Multimedia IMS\Curso Biblico PPS\Tema 17\poder-mental-siglo-xxi.jpg"/>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16638" r="16554"/>
          <a:stretch/>
        </p:blipFill>
        <p:spPr bwMode="auto">
          <a:xfrm>
            <a:off x="884126" y="3102766"/>
            <a:ext cx="3147814" cy="35305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5" name="Rectangle 3" hidden="1"/>
          <p:cNvSpPr>
            <a:spLocks noChangeArrowheads="1"/>
          </p:cNvSpPr>
          <p:nvPr/>
        </p:nvSpPr>
        <p:spPr bwMode="auto">
          <a:xfrm>
            <a:off x="359532" y="-135396"/>
            <a:ext cx="8496944" cy="38164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En términos modernos se habla de Parapsicología. Hay quienes pasan por el fuego sin quemarse, argumentando que es por los poderes de la mente. Esto fue prohibido por Dios, (Deuteronomio 18:9-14).</a:t>
            </a:r>
          </a:p>
        </p:txBody>
      </p:sp>
      <p:sp>
        <p:nvSpPr>
          <p:cNvPr id="7" name="Rectangle 3"/>
          <p:cNvSpPr>
            <a:spLocks noChangeArrowheads="1"/>
          </p:cNvSpPr>
          <p:nvPr/>
        </p:nvSpPr>
        <p:spPr bwMode="auto">
          <a:xfrm>
            <a:off x="359532" y="476672"/>
            <a:ext cx="8496944" cy="2728131"/>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 consulta de cartas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tarôt</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é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adivinhação</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8" name="Rectangle 3" hidden="1"/>
          <p:cNvSpPr>
            <a:spLocks noChangeArrowheads="1"/>
          </p:cNvSpPr>
          <p:nvPr/>
        </p:nvSpPr>
        <p:spPr bwMode="auto">
          <a:xfrm>
            <a:off x="395536" y="-135396"/>
            <a:ext cx="8496944" cy="32043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El hipnotismo, el péndulo y la varilla mágica, las curaciones por palabras aunque sean practicadas con buenas intenciones, no son aprobadas por Dios.</a:t>
            </a:r>
          </a:p>
        </p:txBody>
      </p:sp>
      <p:pic>
        <p:nvPicPr>
          <p:cNvPr id="16388" name="Picture 4" descr="J:\Mis Docs\_Multimedia IMS\Curso Biblico PPS\Tema 17\Tarot21-1024x768.jpg"/>
          <p:cNvPicPr>
            <a:picLocks noChangeAspect="1" noChangeArrowheads="1"/>
          </p:cNvPicPr>
          <p:nvPr/>
        </p:nvPicPr>
        <p:blipFill rotWithShape="1">
          <a:blip r:embed="rId7">
            <a:extLst>
              <a:ext uri="{28A0092B-C50C-407E-A947-70E740481C1C}">
                <a14:useLocalDpi xmlns:a14="http://schemas.microsoft.com/office/drawing/2010/main" val="0"/>
              </a:ext>
            </a:extLst>
          </a:blip>
          <a:srcRect l="16518" r="24199"/>
          <a:stretch/>
        </p:blipFill>
        <p:spPr bwMode="auto">
          <a:xfrm>
            <a:off x="2987468" y="2744924"/>
            <a:ext cx="3060696" cy="387210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6389" name="Picture 5" descr="J:\Mis Docs\_Multimedia IMS\Curso Biblico PPS\Tema 17\hipnotismo_03.jpg" hidden="1"/>
          <p:cNvPicPr>
            <a:picLocks noChangeAspect="1" noChangeArrowheads="1"/>
          </p:cNvPicPr>
          <p:nvPr/>
        </p:nvPicPr>
        <p:blipFill rotWithShape="1">
          <a:blip r:embed="rId8">
            <a:extLst>
              <a:ext uri="{28A0092B-C50C-407E-A947-70E740481C1C}">
                <a14:useLocalDpi xmlns:a14="http://schemas.microsoft.com/office/drawing/2010/main" val="0"/>
              </a:ext>
            </a:extLst>
          </a:blip>
          <a:srcRect l="14858" r="18275"/>
          <a:stretch/>
        </p:blipFill>
        <p:spPr bwMode="auto">
          <a:xfrm>
            <a:off x="5014952" y="2780928"/>
            <a:ext cx="3841524" cy="382998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2450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6388"/>
                                        </p:tgtEl>
                                        <p:attrNameLst>
                                          <p:attrName>style.visibility</p:attrName>
                                        </p:attrNameLst>
                                      </p:cBhvr>
                                      <p:to>
                                        <p:strVal val="visible"/>
                                      </p:to>
                                    </p:set>
                                    <p:animEffect transition="in" filter="fade">
                                      <p:cBhvr>
                                        <p:cTn id="19" dur="1000"/>
                                        <p:tgtEl>
                                          <p:spTgt spid="16388"/>
                                        </p:tgtEl>
                                      </p:cBhvr>
                                    </p:animEffect>
                                    <p:anim calcmode="lin" valueType="num">
                                      <p:cBhvr>
                                        <p:cTn id="20" dur="1000" fill="hold"/>
                                        <p:tgtEl>
                                          <p:spTgt spid="16388"/>
                                        </p:tgtEl>
                                        <p:attrNameLst>
                                          <p:attrName>ppt_x</p:attrName>
                                        </p:attrNameLst>
                                      </p:cBhvr>
                                      <p:tavLst>
                                        <p:tav tm="0">
                                          <p:val>
                                            <p:strVal val="#ppt_x"/>
                                          </p:val>
                                        </p:tav>
                                        <p:tav tm="100000">
                                          <p:val>
                                            <p:strVal val="#ppt_x"/>
                                          </p:val>
                                        </p:tav>
                                      </p:tavLst>
                                    </p:anim>
                                    <p:anim calcmode="lin" valueType="num">
                                      <p:cBhvr>
                                        <p:cTn id="21" dur="1000" fill="hold"/>
                                        <p:tgtEl>
                                          <p:spTgt spid="1638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6389"/>
                                        </p:tgtEl>
                                        <p:attrNameLst>
                                          <p:attrName>style.visibility</p:attrName>
                                        </p:attrNameLst>
                                      </p:cBhvr>
                                      <p:to>
                                        <p:strVal val="visible"/>
                                      </p:to>
                                    </p:set>
                                    <p:animEffect transition="in" filter="fade">
                                      <p:cBhvr>
                                        <p:cTn id="25" dur="1000"/>
                                        <p:tgtEl>
                                          <p:spTgt spid="16389"/>
                                        </p:tgtEl>
                                      </p:cBhvr>
                                    </p:animEffect>
                                    <p:anim calcmode="lin" valueType="num">
                                      <p:cBhvr>
                                        <p:cTn id="26" dur="1000" fill="hold"/>
                                        <p:tgtEl>
                                          <p:spTgt spid="16389"/>
                                        </p:tgtEl>
                                        <p:attrNameLst>
                                          <p:attrName>ppt_x</p:attrName>
                                        </p:attrNameLst>
                                      </p:cBhvr>
                                      <p:tavLst>
                                        <p:tav tm="0">
                                          <p:val>
                                            <p:strVal val="#ppt_x"/>
                                          </p:val>
                                        </p:tav>
                                        <p:tav tm="100000">
                                          <p:val>
                                            <p:strVal val="#ppt_x"/>
                                          </p:val>
                                        </p:tav>
                                      </p:tavLst>
                                    </p:anim>
                                    <p:anim calcmode="lin" valueType="num">
                                      <p:cBhvr>
                                        <p:cTn id="27" dur="1000" fill="hold"/>
                                        <p:tgtEl>
                                          <p:spTgt spid="16389"/>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22" presetClass="entr" presetSubtype="1"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up)">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J:\Mis Docs\_Multimedia IMS\Curso Biblico PPS\Tema 17\tema 17 ba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15"/>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J:\Mis Docs\_Multimedia IMS\Curso Biblico PPS\Tema 17\poder-mental-siglo-xxi.jpg"/>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16638" r="16554"/>
          <a:stretch/>
        </p:blipFill>
        <p:spPr bwMode="auto">
          <a:xfrm>
            <a:off x="884126" y="3102766"/>
            <a:ext cx="3147814" cy="35305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5" name="Rectangle 3" hidden="1"/>
          <p:cNvSpPr>
            <a:spLocks noChangeArrowheads="1"/>
          </p:cNvSpPr>
          <p:nvPr/>
        </p:nvSpPr>
        <p:spPr bwMode="auto">
          <a:xfrm>
            <a:off x="359532" y="-135396"/>
            <a:ext cx="8496944" cy="38164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En términos modernos se habla de Parapsicología. Hay quienes pasan por el fuego sin quemarse, argumentando que es por los poderes de la mente. Esto fue prohibido por Dios, (Deuteronomio 18:9-14).</a:t>
            </a:r>
          </a:p>
        </p:txBody>
      </p:sp>
      <p:sp>
        <p:nvSpPr>
          <p:cNvPr id="7" name="Rectangle 3" hidden="1"/>
          <p:cNvSpPr>
            <a:spLocks noChangeArrowheads="1"/>
          </p:cNvSpPr>
          <p:nvPr/>
        </p:nvSpPr>
        <p:spPr bwMode="auto">
          <a:xfrm>
            <a:off x="359532" y="476672"/>
            <a:ext cx="8496944" cy="2728131"/>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El tirar las cartas es adivinación.</a:t>
            </a:r>
          </a:p>
        </p:txBody>
      </p:sp>
      <p:sp>
        <p:nvSpPr>
          <p:cNvPr id="8" name="Rectangle 3"/>
          <p:cNvSpPr>
            <a:spLocks noChangeArrowheads="1"/>
          </p:cNvSpPr>
          <p:nvPr/>
        </p:nvSpPr>
        <p:spPr bwMode="auto">
          <a:xfrm>
            <a:off x="395536" y="-135396"/>
            <a:ext cx="8496944" cy="32043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O hipnotismo, o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pêndulo</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a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varinha</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mágica, as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curações</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por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palavras</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ainda</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sejam</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praticadas</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com</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boas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intenções</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são</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aprovadas</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por Deus.</a:t>
            </a:r>
          </a:p>
        </p:txBody>
      </p:sp>
      <p:pic>
        <p:nvPicPr>
          <p:cNvPr id="16388" name="Picture 4" descr="J:\Mis Docs\_Multimedia IMS\Curso Biblico PPS\Tema 17\Tarot21-1024x768.jpg"/>
          <p:cNvPicPr>
            <a:picLocks noChangeAspect="1" noChangeArrowheads="1"/>
          </p:cNvPicPr>
          <p:nvPr/>
        </p:nvPicPr>
        <p:blipFill rotWithShape="1">
          <a:blip r:embed="rId7">
            <a:extLst>
              <a:ext uri="{28A0092B-C50C-407E-A947-70E740481C1C}">
                <a14:useLocalDpi xmlns:a14="http://schemas.microsoft.com/office/drawing/2010/main" val="0"/>
              </a:ext>
            </a:extLst>
          </a:blip>
          <a:srcRect l="16518" r="24199"/>
          <a:stretch/>
        </p:blipFill>
        <p:spPr bwMode="auto">
          <a:xfrm>
            <a:off x="2987645" y="3135148"/>
            <a:ext cx="3060696" cy="34658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6389" name="Picture 5" descr="J:\Mis Docs\_Multimedia IMS\Curso Biblico PPS\Tema 17\hipnotismo_03.jpg"/>
          <p:cNvPicPr>
            <a:picLocks noChangeAspect="1" noChangeArrowheads="1"/>
          </p:cNvPicPr>
          <p:nvPr/>
        </p:nvPicPr>
        <p:blipFill rotWithShape="1">
          <a:blip r:embed="rId8">
            <a:extLst>
              <a:ext uri="{28A0092B-C50C-407E-A947-70E740481C1C}">
                <a14:useLocalDpi xmlns:a14="http://schemas.microsoft.com/office/drawing/2010/main" val="0"/>
              </a:ext>
            </a:extLst>
          </a:blip>
          <a:srcRect l="14858" r="18275"/>
          <a:stretch/>
        </p:blipFill>
        <p:spPr bwMode="auto">
          <a:xfrm>
            <a:off x="5479779" y="3207156"/>
            <a:ext cx="3348118" cy="339381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6714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6389"/>
                                        </p:tgtEl>
                                        <p:attrNameLst>
                                          <p:attrName>style.visibility</p:attrName>
                                        </p:attrNameLst>
                                      </p:cBhvr>
                                      <p:to>
                                        <p:strVal val="visible"/>
                                      </p:to>
                                    </p:set>
                                    <p:animEffect transition="in" filter="fade">
                                      <p:cBhvr>
                                        <p:cTn id="19" dur="1000"/>
                                        <p:tgtEl>
                                          <p:spTgt spid="16389"/>
                                        </p:tgtEl>
                                      </p:cBhvr>
                                    </p:animEffect>
                                    <p:anim calcmode="lin" valueType="num">
                                      <p:cBhvr>
                                        <p:cTn id="20" dur="1000" fill="hold"/>
                                        <p:tgtEl>
                                          <p:spTgt spid="16389"/>
                                        </p:tgtEl>
                                        <p:attrNameLst>
                                          <p:attrName>ppt_x</p:attrName>
                                        </p:attrNameLst>
                                      </p:cBhvr>
                                      <p:tavLst>
                                        <p:tav tm="0">
                                          <p:val>
                                            <p:strVal val="#ppt_x"/>
                                          </p:val>
                                        </p:tav>
                                        <p:tav tm="100000">
                                          <p:val>
                                            <p:strVal val="#ppt_x"/>
                                          </p:val>
                                        </p:tav>
                                      </p:tavLst>
                                    </p:anim>
                                    <p:anim calcmode="lin" valueType="num">
                                      <p:cBhvr>
                                        <p:cTn id="21" dur="1000" fill="hold"/>
                                        <p:tgtEl>
                                          <p:spTgt spid="1638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22" presetClass="entr" presetSubtype="1"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J:\Mis Docs\_Multimedia IMS\Curso Biblico PPS\Tema 17\tema 17 astrolo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95"/>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7524" y="224644"/>
            <a:ext cx="8496944"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O que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diz</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Bíblia</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dos que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praticam</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e </a:t>
            </a:r>
            <a:b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b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consultam</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b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b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a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Astrologia</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292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7\tema 17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75656" y="946465"/>
            <a:ext cx="3304110"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Isaías 47:13-15</a:t>
            </a:r>
          </a:p>
        </p:txBody>
      </p:sp>
      <p:sp>
        <p:nvSpPr>
          <p:cNvPr id="5" name="Rectangle 3"/>
          <p:cNvSpPr>
            <a:spLocks noChangeArrowheads="1"/>
          </p:cNvSpPr>
          <p:nvPr/>
        </p:nvSpPr>
        <p:spPr bwMode="auto">
          <a:xfrm>
            <a:off x="215516" y="1700808"/>
            <a:ext cx="8496944" cy="38164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Já</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estás cansada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com</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multidão</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das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tuas</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consultas!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Levantem</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pois</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agora</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os que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dissecam</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os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céus</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fitam</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os astros, os que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em</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cada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lua</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nova te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predizem</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 que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há</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vir</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sobre ti.</a:t>
            </a:r>
          </a:p>
        </p:txBody>
      </p:sp>
      <p:sp>
        <p:nvSpPr>
          <p:cNvPr id="7" name="Rectangle 3" hidden="1"/>
          <p:cNvSpPr>
            <a:spLocks noChangeArrowheads="1"/>
          </p:cNvSpPr>
          <p:nvPr/>
        </p:nvSpPr>
        <p:spPr bwMode="auto">
          <a:xfrm>
            <a:off x="215516" y="1967203"/>
            <a:ext cx="8496944" cy="3478021"/>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He aquí que serán como tamo; </a:t>
            </a:r>
            <a:b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br>
            <a:r>
              <a:rPr lang="es-ES" sz="3600" b="1" i="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fuego los quemará, no salvarán sus vidas del poder de la llama</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b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b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no quedará brasa para calentarse, </a:t>
            </a:r>
            <a:b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b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ni lumbre a la cual se sienten.</a:t>
            </a:r>
          </a:p>
        </p:txBody>
      </p:sp>
      <p:sp>
        <p:nvSpPr>
          <p:cNvPr id="8" name="Rectangle 3" hidden="1"/>
          <p:cNvSpPr>
            <a:spLocks noChangeArrowheads="1"/>
          </p:cNvSpPr>
          <p:nvPr/>
        </p:nvSpPr>
        <p:spPr bwMode="auto">
          <a:xfrm>
            <a:off x="207684" y="1736812"/>
            <a:ext cx="8496944" cy="38164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Así te serán aquellos con quienes te fatigaste, los que traficaron contigo desde tu juventud; </a:t>
            </a:r>
            <a:r>
              <a:rPr lang="es-ES" sz="3600" b="1" i="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cada uno irá por su camino, no habrá quien te salve</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40879435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955"/>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955"/>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xit" presetSubtype="0" fill="hold" grpId="1" nodeType="clickEffect">
                                  <p:stCondLst>
                                    <p:cond delay="0"/>
                                  </p:stCondLst>
                                  <p:childTnLst>
                                    <p:animEffect transition="out" filter="fade">
                                      <p:cBhvr>
                                        <p:cTn id="23" dur="1000"/>
                                        <p:tgtEl>
                                          <p:spTgt spid="7"/>
                                        </p:tgtEl>
                                      </p:cBhvr>
                                    </p:animEffect>
                                    <p:anim calcmode="lin" valueType="num">
                                      <p:cBhvr>
                                        <p:cTn id="24" dur="1000"/>
                                        <p:tgtEl>
                                          <p:spTgt spid="7"/>
                                        </p:tgtEl>
                                        <p:attrNameLst>
                                          <p:attrName>ppt_x</p:attrName>
                                        </p:attrNameLst>
                                      </p:cBhvr>
                                      <p:tavLst>
                                        <p:tav tm="0">
                                          <p:val>
                                            <p:strVal val="ppt_x"/>
                                          </p:val>
                                        </p:tav>
                                        <p:tav tm="100000">
                                          <p:val>
                                            <p:strVal val="ppt_x"/>
                                          </p:val>
                                        </p:tav>
                                      </p:tavLst>
                                    </p:anim>
                                    <p:anim calcmode="lin" valueType="num">
                                      <p:cBhvr>
                                        <p:cTn id="25" dur="1000"/>
                                        <p:tgtEl>
                                          <p:spTgt spid="7"/>
                                        </p:tgtEl>
                                        <p:attrNameLst>
                                          <p:attrName>ppt_y</p:attrName>
                                        </p:attrNameLst>
                                      </p:cBhvr>
                                      <p:tavLst>
                                        <p:tav tm="0">
                                          <p:val>
                                            <p:strVal val="ppt_y"/>
                                          </p:val>
                                        </p:tav>
                                        <p:tav tm="100000">
                                          <p:val>
                                            <p:strVal val="ppt_y-.1"/>
                                          </p:val>
                                        </p:tav>
                                      </p:tavLst>
                                    </p:anim>
                                    <p:set>
                                      <p:cBhvr>
                                        <p:cTn id="26" dur="1" fill="hold">
                                          <p:stCondLst>
                                            <p:cond delay="999"/>
                                          </p:stCondLst>
                                        </p:cTn>
                                        <p:tgtEl>
                                          <p:spTgt spid="7"/>
                                        </p:tgtEl>
                                        <p:attrNameLst>
                                          <p:attrName>style.visibility</p:attrName>
                                        </p:attrNameLst>
                                      </p:cBhvr>
                                      <p:to>
                                        <p:strVal val="hidden"/>
                                      </p:to>
                                    </p:set>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7" grpId="1"/>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7\tema 17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75656" y="946465"/>
            <a:ext cx="3304110"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Isaías 47:13-15</a:t>
            </a:r>
          </a:p>
        </p:txBody>
      </p:sp>
      <p:sp>
        <p:nvSpPr>
          <p:cNvPr id="5" name="Rectangle 3" hidden="1"/>
          <p:cNvSpPr>
            <a:spLocks noChangeArrowheads="1"/>
          </p:cNvSpPr>
          <p:nvPr/>
        </p:nvSpPr>
        <p:spPr bwMode="auto">
          <a:xfrm>
            <a:off x="215516" y="1700808"/>
            <a:ext cx="8496944" cy="38164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“Te has fatigado en tus muchos consejos. Comparezcan ahora y te defiendan los contempladores de los cielos, los que observan las estrellas, los que cuentan los meses, para pronosticar lo que vendrá sobre ti.</a:t>
            </a:r>
          </a:p>
        </p:txBody>
      </p:sp>
      <p:sp>
        <p:nvSpPr>
          <p:cNvPr id="7" name="Rectangle 3"/>
          <p:cNvSpPr>
            <a:spLocks noChangeArrowheads="1"/>
          </p:cNvSpPr>
          <p:nvPr/>
        </p:nvSpPr>
        <p:spPr bwMode="auto">
          <a:xfrm>
            <a:off x="215516" y="1967203"/>
            <a:ext cx="8496944" cy="3478021"/>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Eis</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serão</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como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restolho</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fogo</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os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queimará</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poderão</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livrar</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 do poder das chamas</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nenhuma</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brasa restará para se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aquentarem</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fogo</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para que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diante</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dele se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assentem</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8" name="Rectangle 3" hidden="1"/>
          <p:cNvSpPr>
            <a:spLocks noChangeArrowheads="1"/>
          </p:cNvSpPr>
          <p:nvPr/>
        </p:nvSpPr>
        <p:spPr bwMode="auto">
          <a:xfrm>
            <a:off x="207684" y="1736812"/>
            <a:ext cx="8496944" cy="38164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Así te serán aquellos con quienes te fatigaste, los que traficaron contigo desde tu juventud; </a:t>
            </a:r>
            <a:r>
              <a:rPr lang="es-ES" sz="3600" b="1" i="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cada uno irá por su camino, no habrá quien te salve</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11796866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7\tema 17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75656" y="946465"/>
            <a:ext cx="3304110"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Isaías 47:13-15</a:t>
            </a:r>
          </a:p>
        </p:txBody>
      </p:sp>
      <p:sp>
        <p:nvSpPr>
          <p:cNvPr id="5" name="Rectangle 3" hidden="1"/>
          <p:cNvSpPr>
            <a:spLocks noChangeArrowheads="1"/>
          </p:cNvSpPr>
          <p:nvPr/>
        </p:nvSpPr>
        <p:spPr bwMode="auto">
          <a:xfrm>
            <a:off x="215516" y="1700808"/>
            <a:ext cx="8496944" cy="38164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“Te has fatigado en tus muchos consejos. Comparezcan ahora y te defiendan los contempladores de los cielos, los que observan las estrellas, los que cuentan los meses, para pronosticar lo que vendrá sobre ti.</a:t>
            </a:r>
          </a:p>
        </p:txBody>
      </p:sp>
      <p:sp>
        <p:nvSpPr>
          <p:cNvPr id="7" name="Rectangle 3" hidden="1"/>
          <p:cNvSpPr>
            <a:spLocks noChangeArrowheads="1"/>
          </p:cNvSpPr>
          <p:nvPr/>
        </p:nvSpPr>
        <p:spPr bwMode="auto">
          <a:xfrm>
            <a:off x="215516" y="1967203"/>
            <a:ext cx="8496944" cy="3478021"/>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He aquí que serán como tamo; </a:t>
            </a:r>
            <a:b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br>
            <a:r>
              <a:rPr lang="es-ES" sz="3600" b="1" i="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fuego los quemará, no salvarán sus vidas del poder de la llama</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b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b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no quedará brasa para calentarse, </a:t>
            </a:r>
            <a:b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b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ni lumbre a la cual se sienten.</a:t>
            </a:r>
          </a:p>
        </p:txBody>
      </p:sp>
      <p:sp>
        <p:nvSpPr>
          <p:cNvPr id="8" name="Rectangle 3"/>
          <p:cNvSpPr>
            <a:spLocks noChangeArrowheads="1"/>
          </p:cNvSpPr>
          <p:nvPr/>
        </p:nvSpPr>
        <p:spPr bwMode="auto">
          <a:xfrm>
            <a:off x="207684" y="1736812"/>
            <a:ext cx="8496944" cy="38164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Assim</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serão</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para contigo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aqueles</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com</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quem</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te fatigaste;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aqueles</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com</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quem</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negociaste desde a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tua</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mocidade</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dispersar-se-</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ão</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cambaleantes</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cada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qual</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pelo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seu</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caminho</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ninguém</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te salvará</a:t>
            </a:r>
            <a:r>
              <a:rPr lang="es-ES" sz="36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28635153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J:\Mis Docs\_Multimedia IMS\Curso Biblico PPS\Tema 17\tema 17 engani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959932" y="1334373"/>
            <a:ext cx="4752528" cy="526297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Os falsos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milagres</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feitos</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nos últimos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dias</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serão</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tão</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subtis</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que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ameaçarão</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inclusivamente os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escolhidos</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p>
        </p:txBody>
      </p:sp>
    </p:spTree>
    <p:extLst>
      <p:ext uri="{BB962C8B-B14F-4D97-AF65-F5344CB8AC3E}">
        <p14:creationId xmlns:p14="http://schemas.microsoft.com/office/powerpoint/2010/main" val="26904715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7\tema 17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75656" y="946465"/>
            <a:ext cx="2896947"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_tradnl" sz="36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Mateus</a:t>
            </a:r>
            <a:r>
              <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24:24</a:t>
            </a:r>
          </a:p>
        </p:txBody>
      </p:sp>
      <p:sp>
        <p:nvSpPr>
          <p:cNvPr id="5" name="Rectangle 3"/>
          <p:cNvSpPr>
            <a:spLocks noChangeArrowheads="1"/>
          </p:cNvSpPr>
          <p:nvPr/>
        </p:nvSpPr>
        <p:spPr bwMode="auto">
          <a:xfrm>
            <a:off x="1223628" y="1988840"/>
            <a:ext cx="6084676" cy="35283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“Porque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surgirão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falsos cristos e falsos profetas operando grandes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sinais</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prodígios</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para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enganar</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se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possível</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os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próprios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escolhidos</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5310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3000"/>
                                        <p:tgtEl>
                                          <p:spTgt spid="5"/>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Mis Docs\_Multimedia IMS\Curso Biblico PPS\Tema 17\tema 17 caden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0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15516" y="332656"/>
            <a:ext cx="4068452" cy="452431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Satanás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trabalha</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gratuitamente,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ou</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cobra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algum</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preço</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por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seus</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favores? </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106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7\tema 17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75656" y="946465"/>
            <a:ext cx="2925801"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Romanos 6:16</a:t>
            </a:r>
          </a:p>
        </p:txBody>
      </p:sp>
      <p:sp>
        <p:nvSpPr>
          <p:cNvPr id="5" name="Rectangle 3"/>
          <p:cNvSpPr>
            <a:spLocks noChangeArrowheads="1"/>
          </p:cNvSpPr>
          <p:nvPr/>
        </p:nvSpPr>
        <p:spPr bwMode="auto">
          <a:xfrm>
            <a:off x="841317" y="1664803"/>
            <a:ext cx="7452828" cy="35283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sabeis</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daquele</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quem</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vos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ofereceis</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como servos para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obediência</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desse</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mesmo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quem</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obedeceis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sois servos</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seja</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 pecado para a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morte</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ou</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da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obediência</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para a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justiça</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2155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3000"/>
                                        <p:tgtEl>
                                          <p:spTgt spid="5"/>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7\tema 17 cos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79512" y="1736812"/>
            <a:ext cx="5040560" cy="378565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Existem</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muitas</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coisas</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misteriosas no mundo que nos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enchem</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de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curiosidade</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5378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7\tema 17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75656" y="946465"/>
            <a:ext cx="2095445"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João 8:44</a:t>
            </a:r>
          </a:p>
        </p:txBody>
      </p:sp>
      <p:sp>
        <p:nvSpPr>
          <p:cNvPr id="5" name="Rectangle 3"/>
          <p:cNvSpPr>
            <a:spLocks noChangeArrowheads="1"/>
          </p:cNvSpPr>
          <p:nvPr/>
        </p:nvSpPr>
        <p:spPr bwMode="auto">
          <a:xfrm>
            <a:off x="323529" y="1520788"/>
            <a:ext cx="8640960" cy="43564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Vós</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sois do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diabo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é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vosso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pai</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quereis</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satisfazer-lhe</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os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desejos</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Ele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foi</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homicída</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desde o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princípio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jamais</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se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firmou</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na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verdade</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porque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nele</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há</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verdade</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Quando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ele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profere</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mentira, fala do que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lhe</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é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próprio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porque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é mentiroso</a:t>
            </a:r>
          </a:p>
          <a:p>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pai</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da mentira</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7192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3000"/>
                                        <p:tgtEl>
                                          <p:spTgt spid="5"/>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7\tema 17 angu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431540" y="282126"/>
            <a:ext cx="8676964" cy="563231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spcBef>
                <a:spcPts val="285"/>
              </a:spcBef>
              <a:spcAft>
                <a:spcPts val="0"/>
              </a:spcAft>
            </a:pPr>
            <a:r>
              <a:rPr lang="es-E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cript MT Bold" pitchFamily="66" charset="0"/>
                <a:ea typeface="Times New Roman"/>
              </a:rPr>
              <a:t>O </a:t>
            </a:r>
            <a:r>
              <a:rPr lang="es-ES"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cript MT Bold" pitchFamily="66" charset="0"/>
                <a:ea typeface="Times New Roman"/>
              </a:rPr>
              <a:t>diabo</a:t>
            </a:r>
            <a:r>
              <a:rPr lang="es-E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cript MT Bold" pitchFamily="66" charset="0"/>
                <a:ea typeface="Times New Roman"/>
              </a:rPr>
              <a:t> cobra </a:t>
            </a:r>
            <a:r>
              <a:rPr lang="es-ES"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cript MT Bold" pitchFamily="66" charset="0"/>
                <a:ea typeface="Times New Roman"/>
              </a:rPr>
              <a:t>um</a:t>
            </a:r>
            <a:r>
              <a:rPr lang="es-E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cript MT Bold" pitchFamily="66" charset="0"/>
                <a:ea typeface="Times New Roman"/>
              </a:rPr>
              <a:t> </a:t>
            </a:r>
            <a:r>
              <a:rPr lang="es-ES"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cript MT Bold" pitchFamily="66" charset="0"/>
                <a:ea typeface="Times New Roman"/>
              </a:rPr>
              <a:t>preço</a:t>
            </a:r>
            <a:r>
              <a:rPr lang="es-E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cript MT Bold" pitchFamily="66" charset="0"/>
                <a:ea typeface="Times New Roman"/>
              </a:rPr>
              <a:t> caro a </a:t>
            </a:r>
            <a:r>
              <a:rPr lang="es-ES"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cript MT Bold" pitchFamily="66" charset="0"/>
                <a:ea typeface="Times New Roman"/>
              </a:rPr>
              <a:t>quem</a:t>
            </a:r>
            <a:r>
              <a:rPr lang="es-E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cript MT Bold" pitchFamily="66" charset="0"/>
                <a:ea typeface="Times New Roman"/>
              </a:rPr>
              <a:t> </a:t>
            </a:r>
            <a:br>
              <a:rPr lang="es-E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cript MT Bold" pitchFamily="66" charset="0"/>
                <a:ea typeface="Times New Roman"/>
              </a:rPr>
            </a:br>
            <a:r>
              <a:rPr lang="es-E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Script MT Bold" pitchFamily="66" charset="0"/>
                <a:ea typeface="Times New Roman"/>
              </a:rPr>
              <a:t>o consulta. Pode padecer de:</a:t>
            </a:r>
          </a:p>
          <a:p>
            <a:pPr marL="457200" indent="-457200">
              <a:spcAft>
                <a:spcPts val="0"/>
              </a:spcAft>
              <a:buFont typeface="Arial" pitchFamily="34" charset="0"/>
              <a:buChar char="•"/>
            </a:pPr>
            <a:r>
              <a:rPr lang="es-ES" sz="2800"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Black" pitchFamily="34" charset="0"/>
                <a:ea typeface="Times New Roman"/>
              </a:rPr>
              <a:t>Incredulidade</a:t>
            </a:r>
            <a:r>
              <a:rPr lang="es-ES" sz="2800"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Black" pitchFamily="34" charset="0"/>
                <a:ea typeface="Times New Roman"/>
              </a:rPr>
              <a:t>, </a:t>
            </a:r>
            <a:r>
              <a:rPr lang="es-ES" sz="2800"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Black" pitchFamily="34" charset="0"/>
                <a:ea typeface="Times New Roman"/>
              </a:rPr>
              <a:t>dúvidas</a:t>
            </a:r>
            <a:r>
              <a:rPr lang="es-ES" sz="2800"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Black" pitchFamily="34" charset="0"/>
                <a:ea typeface="Times New Roman"/>
              </a:rPr>
              <a:t>, falta de </a:t>
            </a:r>
            <a:r>
              <a:rPr lang="es-ES" sz="2800"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Black" pitchFamily="34" charset="0"/>
                <a:ea typeface="Times New Roman"/>
              </a:rPr>
              <a:t>fé</a:t>
            </a:r>
            <a:r>
              <a:rPr lang="es-ES" sz="2800"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Black" pitchFamily="34" charset="0"/>
                <a:ea typeface="Times New Roman"/>
              </a:rPr>
              <a:t> na </a:t>
            </a:r>
            <a:r>
              <a:rPr lang="es-ES" sz="2800"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Black" pitchFamily="34" charset="0"/>
                <a:ea typeface="Times New Roman"/>
              </a:rPr>
              <a:t>Palavra</a:t>
            </a:r>
            <a:r>
              <a:rPr lang="es-ES" sz="2800"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Black" pitchFamily="34" charset="0"/>
                <a:ea typeface="Times New Roman"/>
              </a:rPr>
              <a:t> de Deus e na </a:t>
            </a:r>
            <a:r>
              <a:rPr lang="es-ES" sz="2800"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Black" pitchFamily="34" charset="0"/>
                <a:ea typeface="Times New Roman"/>
              </a:rPr>
              <a:t>oração</a:t>
            </a:r>
            <a:r>
              <a:rPr lang="es-ES" sz="2800"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Black" pitchFamily="34" charset="0"/>
                <a:ea typeface="Times New Roman"/>
              </a:rPr>
              <a:t>.</a:t>
            </a:r>
          </a:p>
          <a:p>
            <a:pPr marL="457200" indent="-457200">
              <a:spcAft>
                <a:spcPts val="0"/>
              </a:spcAft>
              <a:buFont typeface="Arial" pitchFamily="34" charset="0"/>
              <a:buChar char="•"/>
            </a:pPr>
            <a:r>
              <a:rPr lang="es-ES" sz="2800" spc="50" dirty="0" err="1">
                <a:ln w="11430"/>
                <a:solidFill>
                  <a:srgbClr val="BE0EC2"/>
                </a:solidFill>
                <a:effectLst>
                  <a:outerShdw blurRad="76200" dist="50800" dir="5400000" algn="tl" rotWithShape="0">
                    <a:srgbClr val="000000">
                      <a:alpha val="65000"/>
                    </a:srgbClr>
                  </a:outerShdw>
                </a:effectLst>
                <a:latin typeface="Arial Black" pitchFamily="34" charset="0"/>
                <a:ea typeface="Times New Roman"/>
              </a:rPr>
              <a:t>Depressões</a:t>
            </a:r>
            <a:r>
              <a:rPr lang="es-ES" sz="2800" spc="50" dirty="0">
                <a:ln w="11430"/>
                <a:solidFill>
                  <a:srgbClr val="BE0EC2"/>
                </a:solidFill>
                <a:effectLst>
                  <a:outerShdw blurRad="76200" dist="50800" dir="5400000" algn="tl" rotWithShape="0">
                    <a:srgbClr val="000000">
                      <a:alpha val="65000"/>
                    </a:srgbClr>
                  </a:outerShdw>
                </a:effectLst>
                <a:latin typeface="Arial Black" pitchFamily="34" charset="0"/>
                <a:ea typeface="Times New Roman"/>
              </a:rPr>
              <a:t>, </a:t>
            </a:r>
            <a:r>
              <a:rPr lang="es-ES" sz="2800" spc="50" dirty="0" err="1">
                <a:ln w="11430"/>
                <a:solidFill>
                  <a:srgbClr val="BE0EC2"/>
                </a:solidFill>
                <a:effectLst>
                  <a:outerShdw blurRad="76200" dist="50800" dir="5400000" algn="tl" rotWithShape="0">
                    <a:srgbClr val="000000">
                      <a:alpha val="65000"/>
                    </a:srgbClr>
                  </a:outerShdw>
                </a:effectLst>
                <a:latin typeface="Arial Black" pitchFamily="34" charset="0"/>
                <a:ea typeface="Times New Roman"/>
              </a:rPr>
              <a:t>angústias</a:t>
            </a:r>
            <a:r>
              <a:rPr lang="es-ES" sz="2800" spc="50" dirty="0">
                <a:ln w="11430"/>
                <a:solidFill>
                  <a:srgbClr val="BE0EC2"/>
                </a:solidFill>
                <a:effectLst>
                  <a:outerShdw blurRad="76200" dist="50800" dir="5400000" algn="tl" rotWithShape="0">
                    <a:srgbClr val="000000">
                      <a:alpha val="65000"/>
                    </a:srgbClr>
                  </a:outerShdw>
                </a:effectLst>
                <a:latin typeface="Arial Black" pitchFamily="34" charset="0"/>
                <a:ea typeface="Times New Roman"/>
              </a:rPr>
              <a:t>, </a:t>
            </a:r>
            <a:br>
              <a:rPr lang="es-ES" sz="2800" spc="50" dirty="0">
                <a:ln w="11430"/>
                <a:solidFill>
                  <a:srgbClr val="BE0EC2"/>
                </a:solidFill>
                <a:effectLst>
                  <a:outerShdw blurRad="76200" dist="50800" dir="5400000" algn="tl" rotWithShape="0">
                    <a:srgbClr val="000000">
                      <a:alpha val="65000"/>
                    </a:srgbClr>
                  </a:outerShdw>
                </a:effectLst>
                <a:latin typeface="Arial Black" pitchFamily="34" charset="0"/>
                <a:ea typeface="Times New Roman"/>
              </a:rPr>
            </a:br>
            <a:r>
              <a:rPr lang="es-ES" sz="2800" spc="50" dirty="0">
                <a:ln w="11430"/>
                <a:solidFill>
                  <a:srgbClr val="BE0EC2"/>
                </a:solidFill>
                <a:effectLst>
                  <a:outerShdw blurRad="76200" dist="50800" dir="5400000" algn="tl" rotWithShape="0">
                    <a:srgbClr val="000000">
                      <a:alpha val="65000"/>
                    </a:srgbClr>
                  </a:outerShdw>
                </a:effectLst>
                <a:latin typeface="Arial Black" pitchFamily="34" charset="0"/>
                <a:ea typeface="Times New Roman"/>
              </a:rPr>
              <a:t>tentativas de </a:t>
            </a:r>
            <a:r>
              <a:rPr lang="es-ES" sz="2800" spc="50" dirty="0" err="1">
                <a:ln w="11430"/>
                <a:solidFill>
                  <a:srgbClr val="E200D7"/>
                </a:solidFill>
                <a:effectLst>
                  <a:outerShdw blurRad="76200" dist="50800" dir="5400000" algn="tl" rotWithShape="0">
                    <a:srgbClr val="000000">
                      <a:alpha val="65000"/>
                    </a:srgbClr>
                  </a:outerShdw>
                </a:effectLst>
                <a:latin typeface="Arial Black" pitchFamily="34" charset="0"/>
                <a:ea typeface="Times New Roman"/>
              </a:rPr>
              <a:t>suicídio</a:t>
            </a:r>
            <a:r>
              <a:rPr lang="es-ES" sz="2800" spc="50" dirty="0">
                <a:ln w="11430"/>
                <a:solidFill>
                  <a:srgbClr val="E200D7"/>
                </a:solidFill>
                <a:effectLst>
                  <a:outerShdw blurRad="76200" dist="50800" dir="5400000" algn="tl" rotWithShape="0">
                    <a:srgbClr val="000000">
                      <a:alpha val="65000"/>
                    </a:srgbClr>
                  </a:outerShdw>
                </a:effectLst>
                <a:latin typeface="Arial Black" pitchFamily="34" charset="0"/>
                <a:ea typeface="Times New Roman"/>
              </a:rPr>
              <a:t>.</a:t>
            </a:r>
          </a:p>
          <a:p>
            <a:pPr marL="457200" indent="-457200">
              <a:spcAft>
                <a:spcPts val="0"/>
              </a:spcAft>
              <a:buFont typeface="Arial" pitchFamily="34" charset="0"/>
              <a:buChar char="•"/>
            </a:pPr>
            <a:r>
              <a:rPr lang="es-ES" sz="2800"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Black" pitchFamily="34" charset="0"/>
                <a:ea typeface="Times New Roman"/>
              </a:rPr>
              <a:t>Doenças</a:t>
            </a:r>
            <a:r>
              <a:rPr lang="es-ES" sz="2800"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Black" pitchFamily="34" charset="0"/>
                <a:ea typeface="Times New Roman"/>
              </a:rPr>
              <a:t> </a:t>
            </a:r>
            <a:r>
              <a:rPr lang="es-ES" sz="2800"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Black" pitchFamily="34" charset="0"/>
                <a:ea typeface="Times New Roman"/>
              </a:rPr>
              <a:t>mentais</a:t>
            </a:r>
            <a:r>
              <a:rPr lang="es-ES" sz="2800"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Black" pitchFamily="34" charset="0"/>
                <a:ea typeface="Times New Roman"/>
              </a:rPr>
              <a:t>, complexos.</a:t>
            </a:r>
          </a:p>
          <a:p>
            <a:pPr marL="457200" indent="-457200">
              <a:spcAft>
                <a:spcPts val="0"/>
              </a:spcAft>
              <a:buFont typeface="Arial" pitchFamily="34" charset="0"/>
              <a:buChar char="•"/>
            </a:pPr>
            <a:r>
              <a:rPr lang="es-ES" sz="2800" spc="50" dirty="0" err="1">
                <a:ln w="11430"/>
                <a:solidFill>
                  <a:srgbClr val="BE0EC2"/>
                </a:solidFill>
                <a:effectLst>
                  <a:outerShdw blurRad="76200" dist="50800" dir="5400000" algn="tl" rotWithShape="0">
                    <a:srgbClr val="000000">
                      <a:alpha val="65000"/>
                    </a:srgbClr>
                  </a:outerShdw>
                </a:effectLst>
                <a:latin typeface="Arial Black" pitchFamily="34" charset="0"/>
                <a:ea typeface="Times New Roman"/>
              </a:rPr>
              <a:t>Desvios</a:t>
            </a:r>
            <a:r>
              <a:rPr lang="es-ES" sz="2800" spc="50" dirty="0">
                <a:ln w="11430"/>
                <a:solidFill>
                  <a:srgbClr val="BE0EC2"/>
                </a:solidFill>
                <a:effectLst>
                  <a:outerShdw blurRad="76200" dist="50800" dir="5400000" algn="tl" rotWithShape="0">
                    <a:srgbClr val="000000">
                      <a:alpha val="65000"/>
                    </a:srgbClr>
                  </a:outerShdw>
                </a:effectLst>
                <a:latin typeface="Arial Black" pitchFamily="34" charset="0"/>
                <a:ea typeface="Times New Roman"/>
              </a:rPr>
              <a:t> </a:t>
            </a:r>
            <a:r>
              <a:rPr lang="es-ES" sz="2800" spc="50" dirty="0" err="1">
                <a:ln w="11430"/>
                <a:solidFill>
                  <a:srgbClr val="BE0EC2"/>
                </a:solidFill>
                <a:effectLst>
                  <a:outerShdw blurRad="76200" dist="50800" dir="5400000" algn="tl" rotWithShape="0">
                    <a:srgbClr val="000000">
                      <a:alpha val="65000"/>
                    </a:srgbClr>
                  </a:outerShdw>
                </a:effectLst>
                <a:latin typeface="Arial Black" pitchFamily="34" charset="0"/>
                <a:ea typeface="Times New Roman"/>
              </a:rPr>
              <a:t>sexuais</a:t>
            </a:r>
            <a:r>
              <a:rPr lang="es-ES" sz="2800" spc="50" dirty="0">
                <a:ln w="11430"/>
                <a:solidFill>
                  <a:srgbClr val="BE0EC2"/>
                </a:solidFill>
                <a:effectLst>
                  <a:outerShdw blurRad="76200" dist="50800" dir="5400000" algn="tl" rotWithShape="0">
                    <a:srgbClr val="000000">
                      <a:alpha val="65000"/>
                    </a:srgbClr>
                  </a:outerShdw>
                </a:effectLst>
                <a:latin typeface="Arial Black" pitchFamily="34" charset="0"/>
                <a:ea typeface="Times New Roman"/>
              </a:rPr>
              <a:t>, </a:t>
            </a:r>
            <a:r>
              <a:rPr lang="es-ES" sz="2800" spc="50" dirty="0" err="1">
                <a:ln w="11430"/>
                <a:solidFill>
                  <a:srgbClr val="BE0EC2"/>
                </a:solidFill>
                <a:effectLst>
                  <a:outerShdw blurRad="76200" dist="50800" dir="5400000" algn="tl" rotWithShape="0">
                    <a:srgbClr val="000000">
                      <a:alpha val="65000"/>
                    </a:srgbClr>
                  </a:outerShdw>
                </a:effectLst>
                <a:latin typeface="Arial Black" pitchFamily="34" charset="0"/>
                <a:ea typeface="Times New Roman"/>
              </a:rPr>
              <a:t>adultério</a:t>
            </a:r>
            <a:r>
              <a:rPr lang="es-ES" sz="2800" spc="50" dirty="0">
                <a:ln w="11430"/>
                <a:solidFill>
                  <a:srgbClr val="BE0EC2"/>
                </a:solidFill>
                <a:effectLst>
                  <a:outerShdw blurRad="76200" dist="50800" dir="5400000" algn="tl" rotWithShape="0">
                    <a:srgbClr val="000000">
                      <a:alpha val="65000"/>
                    </a:srgbClr>
                  </a:outerShdw>
                </a:effectLst>
                <a:latin typeface="Arial Black" pitchFamily="34" charset="0"/>
                <a:ea typeface="Times New Roman"/>
              </a:rPr>
              <a:t>, </a:t>
            </a:r>
            <a:br>
              <a:rPr lang="es-ES" sz="2800" spc="50" dirty="0">
                <a:ln w="11430"/>
                <a:solidFill>
                  <a:srgbClr val="BE0EC2"/>
                </a:solidFill>
                <a:effectLst>
                  <a:outerShdw blurRad="76200" dist="50800" dir="5400000" algn="tl" rotWithShape="0">
                    <a:srgbClr val="000000">
                      <a:alpha val="65000"/>
                    </a:srgbClr>
                  </a:outerShdw>
                </a:effectLst>
                <a:latin typeface="Arial Black" pitchFamily="34" charset="0"/>
                <a:ea typeface="Times New Roman"/>
              </a:rPr>
            </a:br>
            <a:r>
              <a:rPr lang="es-ES" sz="2800" spc="50" dirty="0" err="1">
                <a:ln w="11430"/>
                <a:solidFill>
                  <a:srgbClr val="BE0EC2"/>
                </a:solidFill>
                <a:effectLst>
                  <a:outerShdw blurRad="76200" dist="50800" dir="5400000" algn="tl" rotWithShape="0">
                    <a:srgbClr val="000000">
                      <a:alpha val="65000"/>
                    </a:srgbClr>
                  </a:outerShdw>
                </a:effectLst>
                <a:latin typeface="Arial Black" pitchFamily="34" charset="0"/>
                <a:ea typeface="Times New Roman"/>
              </a:rPr>
              <a:t>alcolismo</a:t>
            </a:r>
            <a:r>
              <a:rPr lang="es-ES" sz="2800" spc="50" dirty="0">
                <a:ln w="11430"/>
                <a:solidFill>
                  <a:srgbClr val="BE0EC2"/>
                </a:solidFill>
                <a:effectLst>
                  <a:outerShdw blurRad="76200" dist="50800" dir="5400000" algn="tl" rotWithShape="0">
                    <a:srgbClr val="000000">
                      <a:alpha val="65000"/>
                    </a:srgbClr>
                  </a:outerShdw>
                </a:effectLst>
                <a:latin typeface="Arial Black" pitchFamily="34" charset="0"/>
                <a:ea typeface="Times New Roman"/>
              </a:rPr>
              <a:t>, </a:t>
            </a:r>
            <a:r>
              <a:rPr lang="es-ES" sz="2800" spc="50" dirty="0" err="1">
                <a:ln w="11430"/>
                <a:solidFill>
                  <a:srgbClr val="BE0EC2"/>
                </a:solidFill>
                <a:effectLst>
                  <a:outerShdw blurRad="76200" dist="50800" dir="5400000" algn="tl" rotWithShape="0">
                    <a:srgbClr val="000000">
                      <a:alpha val="65000"/>
                    </a:srgbClr>
                  </a:outerShdw>
                </a:effectLst>
                <a:latin typeface="Arial Black" pitchFamily="34" charset="0"/>
                <a:ea typeface="Times New Roman"/>
              </a:rPr>
              <a:t>toxicodependência</a:t>
            </a:r>
            <a:r>
              <a:rPr lang="es-ES" sz="2800" spc="50" dirty="0">
                <a:ln w="11430"/>
                <a:solidFill>
                  <a:srgbClr val="BE0EC2"/>
                </a:solidFill>
                <a:effectLst>
                  <a:outerShdw blurRad="76200" dist="50800" dir="5400000" algn="tl" rotWithShape="0">
                    <a:srgbClr val="000000">
                      <a:alpha val="65000"/>
                    </a:srgbClr>
                  </a:outerShdw>
                </a:effectLst>
                <a:latin typeface="Arial Black" pitchFamily="34" charset="0"/>
                <a:ea typeface="Times New Roman"/>
              </a:rPr>
              <a:t>.</a:t>
            </a:r>
          </a:p>
          <a:p>
            <a:pPr marL="457200" indent="-457200">
              <a:spcAft>
                <a:spcPts val="0"/>
              </a:spcAft>
              <a:buFont typeface="Arial" pitchFamily="34" charset="0"/>
              <a:buChar char="•"/>
            </a:pPr>
            <a:r>
              <a:rPr lang="es-ES" sz="2800"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Black" pitchFamily="34" charset="0"/>
                <a:ea typeface="Times New Roman"/>
              </a:rPr>
              <a:t>Ira </a:t>
            </a:r>
            <a:r>
              <a:rPr lang="es-ES" sz="2800"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Black" pitchFamily="34" charset="0"/>
                <a:ea typeface="Times New Roman"/>
              </a:rPr>
              <a:t>incontrolável</a:t>
            </a:r>
            <a:r>
              <a:rPr lang="es-ES" sz="2800"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Black" pitchFamily="34" charset="0"/>
                <a:ea typeface="Times New Roman"/>
              </a:rPr>
              <a:t>.</a:t>
            </a:r>
          </a:p>
          <a:p>
            <a:pPr marL="457200" indent="-457200">
              <a:spcAft>
                <a:spcPts val="0"/>
              </a:spcAft>
              <a:buFont typeface="Arial" pitchFamily="34" charset="0"/>
              <a:buChar char="•"/>
            </a:pPr>
            <a:r>
              <a:rPr lang="es-ES" sz="2800" spc="50" dirty="0" err="1">
                <a:ln w="11430"/>
                <a:solidFill>
                  <a:srgbClr val="BE0EC2"/>
                </a:solidFill>
                <a:effectLst>
                  <a:outerShdw blurRad="76200" dist="50800" dir="5400000" algn="tl" rotWithShape="0">
                    <a:srgbClr val="000000">
                      <a:alpha val="65000"/>
                    </a:srgbClr>
                  </a:outerShdw>
                </a:effectLst>
                <a:latin typeface="Arial Black" pitchFamily="34" charset="0"/>
                <a:ea typeface="Times New Roman"/>
              </a:rPr>
              <a:t>Possessão</a:t>
            </a:r>
            <a:r>
              <a:rPr lang="es-ES" sz="2800" spc="50" dirty="0">
                <a:ln w="11430"/>
                <a:solidFill>
                  <a:srgbClr val="BE0EC2"/>
                </a:solidFill>
                <a:effectLst>
                  <a:outerShdw blurRad="76200" dist="50800" dir="5400000" algn="tl" rotWithShape="0">
                    <a:srgbClr val="000000">
                      <a:alpha val="65000"/>
                    </a:srgbClr>
                  </a:outerShdw>
                </a:effectLst>
                <a:latin typeface="Arial Black" pitchFamily="34" charset="0"/>
                <a:ea typeface="Times New Roman"/>
              </a:rPr>
              <a:t> demoníaca.</a:t>
            </a:r>
          </a:p>
          <a:p>
            <a:pPr marL="457200" indent="-457200">
              <a:spcAft>
                <a:spcPts val="0"/>
              </a:spcAft>
              <a:buFont typeface="Arial" pitchFamily="34" charset="0"/>
              <a:buChar char="•"/>
            </a:pPr>
            <a:r>
              <a:rPr lang="es-ES" sz="2800"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Black" pitchFamily="34" charset="0"/>
                <a:ea typeface="Times New Roman"/>
              </a:rPr>
              <a:t>Doenças</a:t>
            </a:r>
            <a:r>
              <a:rPr lang="es-ES" sz="2800"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Arial Black" pitchFamily="34" charset="0"/>
                <a:ea typeface="Times New Roman"/>
              </a:rPr>
              <a:t>, pobreza, etc.</a:t>
            </a:r>
          </a:p>
        </p:txBody>
      </p:sp>
    </p:spTree>
    <p:extLst>
      <p:ext uri="{BB962C8B-B14F-4D97-AF65-F5344CB8AC3E}">
        <p14:creationId xmlns:p14="http://schemas.microsoft.com/office/powerpoint/2010/main" val="7107043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100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500"/>
                                        <p:tgtEl>
                                          <p:spTgt spid="3">
                                            <p:txEl>
                                              <p:pRg st="1" end="1"/>
                                            </p:txEl>
                                          </p:spTgt>
                                        </p:tgtEl>
                                      </p:cBhvr>
                                    </p:animEffect>
                                    <p:anim calcmode="lin" valueType="num">
                                      <p:cBhvr>
                                        <p:cTn id="14"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3500"/>
                            </p:stCondLst>
                            <p:childTnLst>
                              <p:par>
                                <p:cTn id="17" presetID="42" presetClass="entr" presetSubtype="0" fill="hold" grpId="0" nodeType="afterEffect">
                                  <p:stCondLst>
                                    <p:cond delay="100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500"/>
                                        <p:tgtEl>
                                          <p:spTgt spid="3">
                                            <p:txEl>
                                              <p:pRg st="2" end="2"/>
                                            </p:txEl>
                                          </p:spTgt>
                                        </p:tgtEl>
                                      </p:cBhvr>
                                    </p:animEffect>
                                    <p:anim calcmode="lin" valueType="num">
                                      <p:cBhvr>
                                        <p:cTn id="20" dur="1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6000"/>
                            </p:stCondLst>
                            <p:childTnLst>
                              <p:par>
                                <p:cTn id="23" presetID="42" presetClass="entr" presetSubtype="0" fill="hold" grpId="0" nodeType="afterEffect">
                                  <p:stCondLst>
                                    <p:cond delay="100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500"/>
                                        <p:tgtEl>
                                          <p:spTgt spid="3">
                                            <p:txEl>
                                              <p:pRg st="3" end="3"/>
                                            </p:txEl>
                                          </p:spTgt>
                                        </p:tgtEl>
                                      </p:cBhvr>
                                    </p:animEffect>
                                    <p:anim calcmode="lin" valueType="num">
                                      <p:cBhvr>
                                        <p:cTn id="26" dur="1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8500"/>
                            </p:stCondLst>
                            <p:childTnLst>
                              <p:par>
                                <p:cTn id="29" presetID="42" presetClass="entr" presetSubtype="0" fill="hold" grpId="0" nodeType="afterEffect">
                                  <p:stCondLst>
                                    <p:cond delay="100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500"/>
                                        <p:tgtEl>
                                          <p:spTgt spid="3">
                                            <p:txEl>
                                              <p:pRg st="4" end="4"/>
                                            </p:txEl>
                                          </p:spTgt>
                                        </p:tgtEl>
                                      </p:cBhvr>
                                    </p:animEffect>
                                    <p:anim calcmode="lin" valueType="num">
                                      <p:cBhvr>
                                        <p:cTn id="32" dur="1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11000"/>
                            </p:stCondLst>
                            <p:childTnLst>
                              <p:par>
                                <p:cTn id="35" presetID="42" presetClass="entr" presetSubtype="0" fill="hold" grpId="0" nodeType="afterEffect">
                                  <p:stCondLst>
                                    <p:cond delay="100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500"/>
                                        <p:tgtEl>
                                          <p:spTgt spid="3">
                                            <p:txEl>
                                              <p:pRg st="5" end="5"/>
                                            </p:txEl>
                                          </p:spTgt>
                                        </p:tgtEl>
                                      </p:cBhvr>
                                    </p:animEffect>
                                    <p:anim calcmode="lin" valueType="num">
                                      <p:cBhvr>
                                        <p:cTn id="38" dur="1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13500"/>
                            </p:stCondLst>
                            <p:childTnLst>
                              <p:par>
                                <p:cTn id="41" presetID="42" presetClass="entr" presetSubtype="0" fill="hold" grpId="0" nodeType="afterEffect">
                                  <p:stCondLst>
                                    <p:cond delay="100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500"/>
                                        <p:tgtEl>
                                          <p:spTgt spid="3">
                                            <p:txEl>
                                              <p:pRg st="6" end="6"/>
                                            </p:txEl>
                                          </p:spTgt>
                                        </p:tgtEl>
                                      </p:cBhvr>
                                    </p:animEffect>
                                    <p:anim calcmode="lin" valueType="num">
                                      <p:cBhvr>
                                        <p:cTn id="44" dur="1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16000"/>
                            </p:stCondLst>
                            <p:childTnLst>
                              <p:par>
                                <p:cTn id="47" presetID="42" presetClass="entr" presetSubtype="0" fill="hold" grpId="0" nodeType="afterEffect">
                                  <p:stCondLst>
                                    <p:cond delay="100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500"/>
                                        <p:tgtEl>
                                          <p:spTgt spid="3">
                                            <p:txEl>
                                              <p:pRg st="7" end="7"/>
                                            </p:txEl>
                                          </p:spTgt>
                                        </p:tgtEl>
                                      </p:cBhvr>
                                    </p:animEffect>
                                    <p:anim calcmode="lin" valueType="num">
                                      <p:cBhvr>
                                        <p:cTn id="50" dur="1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7\tema 17 cos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95536" y="1881406"/>
            <a:ext cx="5040560" cy="415498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6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Receita</a:t>
            </a:r>
            <a:r>
              <a:rPr lang="es-ES" sz="6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Divina contra </a:t>
            </a:r>
            <a:r>
              <a:rPr lang="es-ES" sz="6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Forças</a:t>
            </a:r>
            <a:r>
              <a:rPr lang="es-ES" sz="6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Misteriosas</a:t>
            </a:r>
          </a:p>
        </p:txBody>
      </p:sp>
    </p:spTree>
    <p:extLst>
      <p:ext uri="{BB962C8B-B14F-4D97-AF65-F5344CB8AC3E}">
        <p14:creationId xmlns:p14="http://schemas.microsoft.com/office/powerpoint/2010/main" val="35829305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7\tema 17 libr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9" y="-2102"/>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539552" y="455184"/>
            <a:ext cx="7920880" cy="156966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O que se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deve</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fazer</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com</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os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livros</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de magia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ou</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similares?</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755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7\tema 17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75656" y="946465"/>
            <a:ext cx="2172390"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_tradnl" sz="36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Atos</a:t>
            </a:r>
            <a:r>
              <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19:19</a:t>
            </a:r>
          </a:p>
        </p:txBody>
      </p:sp>
      <p:sp>
        <p:nvSpPr>
          <p:cNvPr id="5" name="Rectangle 3"/>
          <p:cNvSpPr>
            <a:spLocks noChangeArrowheads="1"/>
          </p:cNvSpPr>
          <p:nvPr/>
        </p:nvSpPr>
        <p:spPr bwMode="auto">
          <a:xfrm>
            <a:off x="503548" y="1772816"/>
            <a:ext cx="7812868" cy="35283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Também</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muitos</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dos que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haviam</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praticado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artes mágicas,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reunindo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os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seus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livros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os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queimaram</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diante</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 todos. Calculados os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seus</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preços</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achou</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 que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montavam</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cinquenta</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mil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denários</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8531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3000"/>
                                        <p:tgtEl>
                                          <p:spTgt spid="5"/>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J:\Mis Docs\_Multimedia IMS\Curso Biblico PPS\Tema 17\tema 17 humild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719572" y="1011500"/>
            <a:ext cx="4752528" cy="507831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54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Qual</a:t>
            </a:r>
            <a:r>
              <a:rPr lang="es-ES" sz="5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é a </a:t>
            </a:r>
            <a:br>
              <a:rPr lang="es-ES" sz="5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br>
            <a:r>
              <a:rPr lang="es-ES" sz="54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receita</a:t>
            </a:r>
            <a:r>
              <a:rPr lang="es-ES" sz="5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divina </a:t>
            </a:r>
            <a:br>
              <a:rPr lang="es-ES" sz="5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br>
            <a:r>
              <a:rPr lang="es-ES" sz="5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para </a:t>
            </a:r>
            <a:r>
              <a:rPr lang="es-ES" sz="54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livrar</a:t>
            </a:r>
            <a:r>
              <a:rPr lang="es-ES" sz="5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-se </a:t>
            </a:r>
            <a:br>
              <a:rPr lang="es-ES" sz="5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br>
            <a:r>
              <a:rPr lang="es-ES" sz="5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de toda </a:t>
            </a:r>
            <a:br>
              <a:rPr lang="es-ES" sz="5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br>
            <a:r>
              <a:rPr lang="es-ES" sz="54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influência</a:t>
            </a:r>
            <a:r>
              <a:rPr lang="es-ES" sz="5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 sz="54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satanica</a:t>
            </a:r>
            <a:r>
              <a:rPr lang="es-ES" sz="5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0651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7\tema 17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75656" y="946465"/>
            <a:ext cx="2037866"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_tradnl" sz="36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Tiago</a:t>
            </a:r>
            <a:r>
              <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4:7</a:t>
            </a:r>
          </a:p>
        </p:txBody>
      </p:sp>
      <p:sp>
        <p:nvSpPr>
          <p:cNvPr id="5" name="Rectangle 3"/>
          <p:cNvSpPr>
            <a:spLocks noChangeArrowheads="1"/>
          </p:cNvSpPr>
          <p:nvPr/>
        </p:nvSpPr>
        <p:spPr bwMode="auto">
          <a:xfrm>
            <a:off x="683568" y="2204864"/>
            <a:ext cx="7524836" cy="35283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0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s-ES"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Sujeitai</a:t>
            </a:r>
            <a:r>
              <a:rPr lang="es-ES"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-vos</a:t>
            </a:r>
            <a:r>
              <a:rPr lang="es-ES" sz="40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portanto</a:t>
            </a:r>
            <a:r>
              <a:rPr lang="es-ES" sz="40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 Deus, </a:t>
            </a:r>
            <a:r>
              <a:rPr lang="es-ES"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resisti</a:t>
            </a:r>
            <a:r>
              <a:rPr lang="es-ES"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ao</a:t>
            </a:r>
            <a:r>
              <a:rPr lang="es-ES" sz="40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diabo</a:t>
            </a:r>
            <a:r>
              <a:rPr lang="es-ES" sz="40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ele </a:t>
            </a:r>
            <a:r>
              <a:rPr lang="es-ES"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fugirá</a:t>
            </a:r>
            <a:r>
              <a:rPr lang="es-ES" sz="40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40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vós</a:t>
            </a:r>
            <a:r>
              <a:rPr lang="es-ES" sz="40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10983313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7\tema 17 confianz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2" y="1145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951820" y="4257092"/>
            <a:ext cx="5904656" cy="230832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Em</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quem</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devemos</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confiar para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obter</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vitória</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completa?</a:t>
            </a:r>
          </a:p>
        </p:txBody>
      </p:sp>
    </p:spTree>
    <p:extLst>
      <p:ext uri="{BB962C8B-B14F-4D97-AF65-F5344CB8AC3E}">
        <p14:creationId xmlns:p14="http://schemas.microsoft.com/office/powerpoint/2010/main" val="23055618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7\tema 17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615311" y="584684"/>
            <a:ext cx="3958841"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_tradnl" sz="36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Apocalipse</a:t>
            </a:r>
            <a:r>
              <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12:10-11</a:t>
            </a:r>
          </a:p>
        </p:txBody>
      </p:sp>
      <p:sp>
        <p:nvSpPr>
          <p:cNvPr id="5" name="Rectangle 3"/>
          <p:cNvSpPr>
            <a:spLocks noChangeArrowheads="1"/>
          </p:cNvSpPr>
          <p:nvPr/>
        </p:nvSpPr>
        <p:spPr bwMode="auto">
          <a:xfrm>
            <a:off x="6087" y="1016732"/>
            <a:ext cx="9148269" cy="395957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Então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ouvi</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uma</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grande voz do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céu</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proclamando: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agora</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veio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salvação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 poder, o reino do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nosso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Deus e a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autoridade</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seu</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Cristo,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pois</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foi</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expulso o acusador de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nossos</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irmãos</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mesmo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os acusa de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dia</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de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noite</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diante</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do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nosso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Deus.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Eles,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pois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o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venceram</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por causa do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sangue</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do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Cordeiro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e por causa da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palavra</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do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testemunho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deram</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mesmo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em</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face</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da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morte</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amaram</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própria</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vida.”</a:t>
            </a:r>
          </a:p>
        </p:txBody>
      </p:sp>
    </p:spTree>
    <p:extLst>
      <p:ext uri="{BB962C8B-B14F-4D97-AF65-F5344CB8AC3E}">
        <p14:creationId xmlns:p14="http://schemas.microsoft.com/office/powerpoint/2010/main" val="2613258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6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7\tema 17 cru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 y="-40105"/>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367644" y="1772816"/>
            <a:ext cx="504056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6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Conclusão</a:t>
            </a:r>
            <a:endParaRPr lang="es-ES" sz="6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4369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J:\Mis Docs\_Multimedia IMS\Curso Biblico PPS\Tema 17\tema 17 ses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21"/>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787738" y="370401"/>
            <a:ext cx="2388218"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Isaías 8:19</a:t>
            </a:r>
          </a:p>
        </p:txBody>
      </p:sp>
      <p:sp>
        <p:nvSpPr>
          <p:cNvPr id="5" name="Rectangle 3"/>
          <p:cNvSpPr>
            <a:spLocks noChangeArrowheads="1"/>
          </p:cNvSpPr>
          <p:nvPr/>
        </p:nvSpPr>
        <p:spPr bwMode="auto">
          <a:xfrm>
            <a:off x="5896" y="2823920"/>
            <a:ext cx="8712968" cy="2218271"/>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Quando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vos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disserem</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Consultai</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os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necromantes</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os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adivinhos</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chilreiam</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murmuram</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acaso,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consultará o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povo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seu</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Deus? A favor dos vivos se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consultarão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os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mortos</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36730745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17\tema 17 gadaren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31475" y="224644"/>
            <a:ext cx="4752528" cy="378565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Depois</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de libertar o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endemoninhado</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gadareno</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b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b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que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conselho</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b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b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lhe</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deu</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Jesus</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1215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7\tema 17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75656" y="946465"/>
            <a:ext cx="2999539"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Lucas 8:38-39</a:t>
            </a:r>
          </a:p>
        </p:txBody>
      </p:sp>
      <p:sp>
        <p:nvSpPr>
          <p:cNvPr id="5" name="Rectangle 3"/>
          <p:cNvSpPr>
            <a:spLocks noChangeArrowheads="1"/>
          </p:cNvSpPr>
          <p:nvPr/>
        </p:nvSpPr>
        <p:spPr bwMode="auto">
          <a:xfrm>
            <a:off x="535791" y="1449214"/>
            <a:ext cx="7924641" cy="395957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“O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homem</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quem</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tinham</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saído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demónios</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rogou-lhe</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o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deixasse</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estar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com</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ele;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Jesus</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porém</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o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despediu</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dizendo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Volta para casa 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conta</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aos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teus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tudo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o que Deus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fez</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por ti</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Então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foi</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ele anunciando por toda a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cidade</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todas as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coisas</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Jesus</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lhe</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tinha</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feito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9995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6000"/>
                                        <p:tgtEl>
                                          <p:spTgt spid="5"/>
                                        </p:tgtEl>
                                      </p:cBhvr>
                                    </p:animEffect>
                                  </p:childTnLst>
                                </p:cTn>
                              </p:par>
                            </p:childTnLst>
                          </p:cTn>
                        </p:par>
                        <p:par>
                          <p:cTn id="12" fill="hold">
                            <p:stCondLst>
                              <p:cond delay="6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J:\Mis Docs\_Multimedia IMS\Curso Biblico PPS\Tema 17\tema 17 je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59532" y="1996988"/>
            <a:ext cx="7920880" cy="337622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8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Obrigado</a:t>
            </a:r>
            <a:b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br>
            <a:r>
              <a:rPr lang="es-ES" sz="48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Senhor</a:t>
            </a:r>
            <a: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t>
            </a:r>
            <a:b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br>
            <a: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por </a:t>
            </a:r>
            <a:b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br>
            <a:r>
              <a:rPr lang="es-ES" sz="48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Desmascarar</a:t>
            </a:r>
            <a:b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br>
            <a:r>
              <a:rPr lang="es-ES" sz="48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estes</a:t>
            </a:r>
            <a: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t>
            </a:r>
            <a:r>
              <a:rPr lang="es-ES" sz="48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enganos</a:t>
            </a:r>
            <a: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a:t>
            </a:r>
            <a:endParaRPr lang="es-ES" sz="60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1572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500"/>
                                        <p:tgtEl>
                                          <p:spTgt spid="3"/>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7\tema 17 sub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65"/>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367644" y="3653172"/>
            <a:ext cx="5904656" cy="287217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a:t>
            </a:r>
            <a:r>
              <a:rPr lang="es-ES" sz="48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Quem</a:t>
            </a:r>
            <a: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t>
            </a:r>
            <a:r>
              <a:rPr lang="es-ES" sz="48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são</a:t>
            </a:r>
            <a: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t>
            </a:r>
            <a:r>
              <a:rPr lang="es-ES" sz="48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essas</a:t>
            </a:r>
            <a: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t>
            </a:r>
            <a:r>
              <a:rPr lang="es-ES" sz="48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Forças</a:t>
            </a:r>
            <a: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Misteriosas?</a:t>
            </a:r>
            <a:endParaRPr lang="es-ES" sz="60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spTree>
    <p:extLst>
      <p:ext uri="{BB962C8B-B14F-4D97-AF65-F5344CB8AC3E}">
        <p14:creationId xmlns:p14="http://schemas.microsoft.com/office/powerpoint/2010/main" val="14896787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7\tema 17 espi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503548" y="944724"/>
            <a:ext cx="4752528" cy="378565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Podem</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ser os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espíritos</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dos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mortos</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b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b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O que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diz</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Bíblia</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deles? </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179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7\tema 17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75656" y="946465"/>
            <a:ext cx="3470822"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_tradnl" sz="3600" b="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Eclesiastes</a:t>
            </a:r>
            <a:r>
              <a:rPr lang="es-ES_tradnl" sz="3600" b="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9:5-6 </a:t>
            </a:r>
          </a:p>
        </p:txBody>
      </p:sp>
      <p:sp>
        <p:nvSpPr>
          <p:cNvPr id="5" name="Rectangle 3"/>
          <p:cNvSpPr>
            <a:spLocks noChangeArrowheads="1"/>
          </p:cNvSpPr>
          <p:nvPr/>
        </p:nvSpPr>
        <p:spPr bwMode="auto">
          <a:xfrm>
            <a:off x="395536" y="1376772"/>
            <a:ext cx="7956884" cy="3960441"/>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“Porque os vivos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sabem</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hão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morrer</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mas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os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mortos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sabem</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coisa</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nenhuma</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tampouco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terão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eles recompensa, porque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sua</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memória</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jaz</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no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esquecimento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Amor,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ódio</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inveja</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para eles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já</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pereceram</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para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sempre</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têm</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eles parte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em</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coisa</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alguma</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do que se faz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debaixo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do sol</a:t>
            </a:r>
            <a:r>
              <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t>
            </a:r>
          </a:p>
          <a:p>
            <a:endParaRPr lang="es-ES" sz="3200" b="1" i="1" spc="50" dirty="0">
              <a:ln w="11430"/>
              <a:gradFill flip="none" rotWithShape="1">
                <a:gsLst>
                  <a:gs pos="0">
                    <a:srgbClr val="FE7300">
                      <a:shade val="30000"/>
                      <a:satMod val="115000"/>
                    </a:srgbClr>
                  </a:gs>
                  <a:gs pos="50000">
                    <a:srgbClr val="FE7300">
                      <a:shade val="67500"/>
                      <a:satMod val="115000"/>
                    </a:srgbClr>
                  </a:gs>
                  <a:gs pos="100000">
                    <a:srgbClr val="FE73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13626511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17\tema 17 flas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6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3933056"/>
            <a:ext cx="9973107" cy="2945502"/>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51520" y="332656"/>
            <a:ext cx="5688632" cy="156966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Poderá</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ser Deus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quem</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os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guia</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a:t>
            </a:r>
          </a:p>
        </p:txBody>
      </p:sp>
      <p:sp>
        <p:nvSpPr>
          <p:cNvPr id="5" name="4 Rectángulo"/>
          <p:cNvSpPr/>
          <p:nvPr/>
        </p:nvSpPr>
        <p:spPr>
          <a:xfrm>
            <a:off x="3347864" y="5099700"/>
            <a:ext cx="5580620" cy="156966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Que </a:t>
            </a: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ordem</a:t>
            </a:r>
            <a:b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br>
            <a:r>
              <a:rPr lang="es-ES" sz="4800" b="1" spc="50" dirty="0" err="1">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foi</a:t>
            </a:r>
            <a:r>
              <a:rPr lang="es-ES" sz="4800" b="1" spc="50" dirty="0">
                <a:ln w="11430"/>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16200000" scaled="1"/>
                  <a:tileRect/>
                </a:gradFill>
                <a:effectLst>
                  <a:outerShdw blurRad="76200" dist="50800" dir="5400000" algn="tl" rotWithShape="0">
                    <a:srgbClr val="000000">
                      <a:alpha val="65000"/>
                    </a:srgbClr>
                  </a:outerShdw>
                </a:effectLst>
                <a:latin typeface="Script MT Bold" pitchFamily="66" charset="0"/>
              </a:rPr>
              <a:t> dada por Deus?</a:t>
            </a:r>
          </a:p>
        </p:txBody>
      </p:sp>
    </p:spTree>
    <p:extLst>
      <p:ext uri="{BB962C8B-B14F-4D97-AF65-F5344CB8AC3E}">
        <p14:creationId xmlns:p14="http://schemas.microsoft.com/office/powerpoint/2010/main" val="36229539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305"/>
                            </p:stCondLst>
                            <p:childTnLst>
                              <p:par>
                                <p:cTn id="9" presetID="10" presetClass="entr" presetSubtype="0" fill="hold" grpId="0" nodeType="afterEffect">
                                  <p:stCondLst>
                                    <p:cond delay="0"/>
                                  </p:stCondLst>
                                  <p:iterate type="lt">
                                    <p:tmPct val="7000"/>
                                  </p:iterate>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2575"/>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2&quot; unique_id=&quot;10002&quot;&gt;&lt;object type=&quot;3&quot; unique_id=&quot;10004&quot;&gt;&lt;property id=&quot;20148&quot; value=&quot;5&quot;/&gt;&lt;property id=&quot;20300&quot; value=&quot;Diapositiva 2&quot;/&gt;&lt;property id=&quot;20307&quot; value=&quot;316&quot;/&gt;&lt;/object&gt;&lt;object type=&quot;3&quot; unique_id=&quot;10005&quot;&gt;&lt;property id=&quot;20148&quot; value=&quot;5&quot;/&gt;&lt;property id=&quot;20300&quot; value=&quot;Diapositiva 3&quot;/&gt;&lt;property id=&quot;20307&quot; value=&quot;319&quot;/&gt;&lt;/object&gt;&lt;object type=&quot;3&quot; unique_id=&quot;10006&quot;&gt;&lt;property id=&quot;20148&quot; value=&quot;5&quot;/&gt;&lt;property id=&quot;20300&quot; value=&quot;Diapositiva 4&quot;/&gt;&lt;property id=&quot;20307&quot; value=&quot;515&quot;/&gt;&lt;/object&gt;&lt;object type=&quot;3&quot; unique_id=&quot;10007&quot;&gt;&lt;property id=&quot;20148&quot; value=&quot;5&quot;/&gt;&lt;property id=&quot;20300&quot; value=&quot;Diapositiva 5&quot;/&gt;&lt;property id=&quot;20307&quot; value=&quot;523&quot;/&gt;&lt;/object&gt;&lt;object type=&quot;3&quot; unique_id=&quot;10008&quot;&gt;&lt;property id=&quot;20148&quot; value=&quot;5&quot;/&gt;&lt;property id=&quot;20300&quot; value=&quot;Diapositiva 6&quot;/&gt;&lt;property id=&quot;20307&quot; value=&quot;524&quot;/&gt;&lt;/object&gt;&lt;object type=&quot;3&quot; unique_id=&quot;10009&quot;&gt;&lt;property id=&quot;20148&quot; value=&quot;5&quot;/&gt;&lt;property id=&quot;20300&quot; value=&quot;Diapositiva 7&quot;/&gt;&lt;property id=&quot;20307&quot; value=&quot;525&quot;/&gt;&lt;/object&gt;&lt;object type=&quot;3&quot; unique_id=&quot;10010&quot;&gt;&lt;property id=&quot;20148&quot; value=&quot;5&quot;/&gt;&lt;property id=&quot;20300&quot; value=&quot;Diapositiva 8&quot;/&gt;&lt;property id=&quot;20307&quot; value=&quot;528&quot;/&gt;&lt;/object&gt;&lt;object type=&quot;3&quot; unique_id=&quot;10011&quot;&gt;&lt;property id=&quot;20148&quot; value=&quot;5&quot;/&gt;&lt;property id=&quot;20300&quot; value=&quot;Diapositiva 9&quot;/&gt;&lt;property id=&quot;20307&quot; value=&quot;529&quot;/&gt;&lt;/object&gt;&lt;object type=&quot;3&quot; unique_id=&quot;10012&quot;&gt;&lt;property id=&quot;20148&quot; value=&quot;5&quot;/&gt;&lt;property id=&quot;20300&quot; value=&quot;Diapositiva 10&quot;/&gt;&lt;property id=&quot;20307&quot; value=&quot;530&quot;/&gt;&lt;/object&gt;&lt;object type=&quot;3&quot; unique_id=&quot;10013&quot;&gt;&lt;property id=&quot;20148&quot; value=&quot;5&quot;/&gt;&lt;property id=&quot;20300&quot; value=&quot;Diapositiva 11&quot;/&gt;&lt;property id=&quot;20307&quot; value=&quot;531&quot;/&gt;&lt;/object&gt;&lt;object type=&quot;3&quot; unique_id=&quot;10014&quot;&gt;&lt;property id=&quot;20148&quot; value=&quot;5&quot;/&gt;&lt;property id=&quot;20300&quot; value=&quot;Diapositiva 12&quot;/&gt;&lt;property id=&quot;20307&quot; value=&quot;532&quot;/&gt;&lt;/object&gt;&lt;object type=&quot;3&quot; unique_id=&quot;10015&quot;&gt;&lt;property id=&quot;20148&quot; value=&quot;5&quot;/&gt;&lt;property id=&quot;20300&quot; value=&quot;Diapositiva 13&quot;/&gt;&lt;property id=&quot;20307&quot; value=&quot;533&quot;/&gt;&lt;/object&gt;&lt;object type=&quot;3&quot; unique_id=&quot;10016&quot;&gt;&lt;property id=&quot;20148&quot; value=&quot;5&quot;/&gt;&lt;property id=&quot;20300&quot; value=&quot;Diapositiva 14&quot;/&gt;&lt;property id=&quot;20307&quot; value=&quot;536&quot;/&gt;&lt;/object&gt;&lt;object type=&quot;3&quot; unique_id=&quot;10017&quot;&gt;&lt;property id=&quot;20148&quot; value=&quot;5&quot;/&gt;&lt;property id=&quot;20300&quot; value=&quot;Diapositiva 15&quot;/&gt;&lt;property id=&quot;20307&quot; value=&quot;538&quot;/&gt;&lt;/object&gt;&lt;object type=&quot;3&quot; unique_id=&quot;10018&quot;&gt;&lt;property id=&quot;20148&quot; value=&quot;5&quot;/&gt;&lt;property id=&quot;20300&quot; value=&quot;Diapositiva 16&quot;/&gt;&lt;property id=&quot;20307&quot; value=&quot;537&quot;/&gt;&lt;/object&gt;&lt;object type=&quot;3&quot; unique_id=&quot;10019&quot;&gt;&lt;property id=&quot;20148&quot; value=&quot;5&quot;/&gt;&lt;property id=&quot;20300&quot; value=&quot;Diapositiva 19&quot;/&gt;&lt;property id=&quot;20307&quot; value=&quot;539&quot;/&gt;&lt;/object&gt;&lt;object type=&quot;3&quot; unique_id=&quot;10020&quot;&gt;&lt;property id=&quot;20148&quot; value=&quot;5&quot;/&gt;&lt;property id=&quot;20300&quot; value=&quot;Diapositiva 20&quot;/&gt;&lt;property id=&quot;20307&quot; value=&quot;540&quot;/&gt;&lt;/object&gt;&lt;object type=&quot;3&quot; unique_id=&quot;10021&quot;&gt;&lt;property id=&quot;20148&quot; value=&quot;5&quot;/&gt;&lt;property id=&quot;20300&quot; value=&quot;Diapositiva 21&quot;/&gt;&lt;property id=&quot;20307&quot; value=&quot;541&quot;/&gt;&lt;/object&gt;&lt;object type=&quot;3&quot; unique_id=&quot;10022&quot;&gt;&lt;property id=&quot;20148&quot; value=&quot;5&quot;/&gt;&lt;property id=&quot;20300&quot; value=&quot;Diapositiva 22&quot;/&gt;&lt;property id=&quot;20307&quot; value=&quot;542&quot;/&gt;&lt;/object&gt;&lt;object type=&quot;3&quot; unique_id=&quot;10023&quot;&gt;&lt;property id=&quot;20148&quot; value=&quot;5&quot;/&gt;&lt;property id=&quot;20300&quot; value=&quot;Diapositiva 23&quot;/&gt;&lt;property id=&quot;20307&quot; value=&quot;543&quot;/&gt;&lt;/object&gt;&lt;object type=&quot;3&quot; unique_id=&quot;10024&quot;&gt;&lt;property id=&quot;20148&quot; value=&quot;5&quot;/&gt;&lt;property id=&quot;20300&quot; value=&quot;Diapositiva 24&quot;/&gt;&lt;property id=&quot;20307&quot; value=&quot;544&quot;/&gt;&lt;/object&gt;&lt;object type=&quot;3&quot; unique_id=&quot;10025&quot;&gt;&lt;property id=&quot;20148&quot; value=&quot;5&quot;/&gt;&lt;property id=&quot;20300&quot; value=&quot;Diapositiva 25&quot;/&gt;&lt;property id=&quot;20307&quot; value=&quot;545&quot;/&gt;&lt;/object&gt;&lt;object type=&quot;3&quot; unique_id=&quot;10026&quot;&gt;&lt;property id=&quot;20148&quot; value=&quot;5&quot;/&gt;&lt;property id=&quot;20300&quot; value=&quot;Diapositiva 26&quot;/&gt;&lt;property id=&quot;20307&quot; value=&quot;546&quot;/&gt;&lt;/object&gt;&lt;object type=&quot;3&quot; unique_id=&quot;10027&quot;&gt;&lt;property id=&quot;20148&quot; value=&quot;5&quot;/&gt;&lt;property id=&quot;20300&quot; value=&quot;Diapositiva 27&quot;/&gt;&lt;property id=&quot;20307&quot; value=&quot;527&quot;/&gt;&lt;/object&gt;&lt;object type=&quot;3&quot; unique_id=&quot;10028&quot;&gt;&lt;property id=&quot;20148&quot; value=&quot;5&quot;/&gt;&lt;property id=&quot;20300&quot; value=&quot;Diapositiva 28&quot;/&gt;&lt;property id=&quot;20307&quot; value=&quot;547&quot;/&gt;&lt;/object&gt;&lt;object type=&quot;3&quot; unique_id=&quot;10029&quot;&gt;&lt;property id=&quot;20148&quot; value=&quot;5&quot;/&gt;&lt;property id=&quot;20300&quot; value=&quot;Diapositiva 29&quot;/&gt;&lt;property id=&quot;20307&quot; value=&quot;548&quot;/&gt;&lt;/object&gt;&lt;object type=&quot;3&quot; unique_id=&quot;10030&quot;&gt;&lt;property id=&quot;20148&quot; value=&quot;5&quot;/&gt;&lt;property id=&quot;20300&quot; value=&quot;Diapositiva 30&quot;/&gt;&lt;property id=&quot;20307&quot; value=&quot;550&quot;/&gt;&lt;/object&gt;&lt;object type=&quot;3&quot; unique_id=&quot;10031&quot;&gt;&lt;property id=&quot;20148&quot; value=&quot;5&quot;/&gt;&lt;property id=&quot;20300&quot; value=&quot;Diapositiva 33&quot;/&gt;&lt;property id=&quot;20307&quot; value=&quot;551&quot;/&gt;&lt;/object&gt;&lt;object type=&quot;3&quot; unique_id=&quot;10032&quot;&gt;&lt;property id=&quot;20148&quot; value=&quot;5&quot;/&gt;&lt;property id=&quot;20300&quot; value=&quot;Diapositiva 34&quot;/&gt;&lt;property id=&quot;20307&quot; value=&quot;552&quot;/&gt;&lt;/object&gt;&lt;object type=&quot;3&quot; unique_id=&quot;10033&quot;&gt;&lt;property id=&quot;20148&quot; value=&quot;5&quot;/&gt;&lt;property id=&quot;20300&quot; value=&quot;Diapositiva 37&quot;/&gt;&lt;property id=&quot;20307&quot; value=&quot;553&quot;/&gt;&lt;/object&gt;&lt;object type=&quot;3&quot; unique_id=&quot;10034&quot;&gt;&lt;property id=&quot;20148&quot; value=&quot;5&quot;/&gt;&lt;property id=&quot;20300&quot; value=&quot;Diapositiva 38&quot;/&gt;&lt;property id=&quot;20307&quot; value=&quot;554&quot;/&gt;&lt;/object&gt;&lt;object type=&quot;3&quot; unique_id=&quot;10035&quot;&gt;&lt;property id=&quot;20148&quot; value=&quot;5&quot;/&gt;&lt;property id=&quot;20300&quot; value=&quot;Diapositiva 39&quot;/&gt;&lt;property id=&quot;20307&quot; value=&quot;555&quot;/&gt;&lt;/object&gt;&lt;object type=&quot;3&quot; unique_id=&quot;10036&quot;&gt;&lt;property id=&quot;20148&quot; value=&quot;5&quot;/&gt;&lt;property id=&quot;20300&quot; value=&quot;Diapositiva 40&quot;/&gt;&lt;property id=&quot;20307&quot; value=&quot;556&quot;/&gt;&lt;/object&gt;&lt;object type=&quot;3&quot; unique_id=&quot;10037&quot;&gt;&lt;property id=&quot;20148&quot; value=&quot;5&quot;/&gt;&lt;property id=&quot;20300&quot; value=&quot;Diapositiva 41&quot;/&gt;&lt;property id=&quot;20307&quot; value=&quot;557&quot;/&gt;&lt;/object&gt;&lt;object type=&quot;3&quot; unique_id=&quot;10038&quot;&gt;&lt;property id=&quot;20148&quot; value=&quot;5&quot;/&gt;&lt;property id=&quot;20300&quot; value=&quot;Diapositiva 42&quot;/&gt;&lt;property id=&quot;20307&quot; value=&quot;558&quot;/&gt;&lt;/object&gt;&lt;object type=&quot;3&quot; unique_id=&quot;10039&quot;&gt;&lt;property id=&quot;20148&quot; value=&quot;5&quot;/&gt;&lt;property id=&quot;20300&quot; value=&quot;Diapositiva 43&quot;/&gt;&lt;property id=&quot;20307&quot; value=&quot;559&quot;/&gt;&lt;/object&gt;&lt;object type=&quot;3&quot; unique_id=&quot;10040&quot;&gt;&lt;property id=&quot;20148&quot; value=&quot;5&quot;/&gt;&lt;property id=&quot;20300&quot; value=&quot;Diapositiva 44&quot;/&gt;&lt;property id=&quot;20307&quot; value=&quot;560&quot;/&gt;&lt;/object&gt;&lt;object type=&quot;3&quot; unique_id=&quot;10041&quot;&gt;&lt;property id=&quot;20148&quot; value=&quot;5&quot;/&gt;&lt;property id=&quot;20300&quot; value=&quot;Diapositiva 45&quot;/&gt;&lt;property id=&quot;20307&quot; value=&quot;561&quot;/&gt;&lt;/object&gt;&lt;object type=&quot;3&quot; unique_id=&quot;10042&quot;&gt;&lt;property id=&quot;20148&quot; value=&quot;5&quot;/&gt;&lt;property id=&quot;20300&quot; value=&quot;Diapositiva 46&quot;/&gt;&lt;property id=&quot;20307&quot; value=&quot;562&quot;/&gt;&lt;/object&gt;&lt;object type=&quot;3&quot; unique_id=&quot;10043&quot;&gt;&lt;property id=&quot;20148&quot; value=&quot;5&quot;/&gt;&lt;property id=&quot;20300&quot; value=&quot;Diapositiva 47&quot;/&gt;&lt;property id=&quot;20307&quot; value=&quot;563&quot;/&gt;&lt;/object&gt;&lt;object type=&quot;3&quot; unique_id=&quot;10044&quot;&gt;&lt;property id=&quot;20148&quot; value=&quot;5&quot;/&gt;&lt;property id=&quot;20300&quot; value=&quot;Diapositiva 48&quot;/&gt;&lt;property id=&quot;20307&quot; value=&quot;564&quot;/&gt;&lt;/object&gt;&lt;object type=&quot;3&quot; unique_id=&quot;10045&quot;&gt;&lt;property id=&quot;20148&quot; value=&quot;5&quot;/&gt;&lt;property id=&quot;20300&quot; value=&quot;Diapositiva 49&quot;/&gt;&lt;property id=&quot;20307&quot; value=&quot;565&quot;/&gt;&lt;/object&gt;&lt;object type=&quot;3&quot; unique_id=&quot;10046&quot;&gt;&lt;property id=&quot;20148&quot; value=&quot;5&quot;/&gt;&lt;property id=&quot;20300&quot; value=&quot;Diapositiva 50&quot;/&gt;&lt;property id=&quot;20307&quot; value=&quot;566&quot;/&gt;&lt;/object&gt;&lt;object type=&quot;3&quot; unique_id=&quot;10047&quot;&gt;&lt;property id=&quot;20148&quot; value=&quot;5&quot;/&gt;&lt;property id=&quot;20300&quot; value=&quot;Diapositiva 51&quot;/&gt;&lt;property id=&quot;20307&quot; value=&quot;567&quot;/&gt;&lt;/object&gt;&lt;object type=&quot;3&quot; unique_id=&quot;10048&quot;&gt;&lt;property id=&quot;20148&quot; value=&quot;5&quot;/&gt;&lt;property id=&quot;20300&quot; value=&quot;Diapositiva 52&quot;/&gt;&lt;property id=&quot;20307&quot; value=&quot;568&quot;/&gt;&lt;/object&gt;&lt;object type=&quot;3&quot; unique_id=&quot;10049&quot;&gt;&lt;property id=&quot;20148&quot; value=&quot;5&quot;/&gt;&lt;property id=&quot;20300&quot; value=&quot;Diapositiva 53&quot;/&gt;&lt;property id=&quot;20307&quot; value=&quot;497&quot;/&gt;&lt;/object&gt;&lt;object type=&quot;3&quot; unique_id=&quot;10050&quot;&gt;&lt;property id=&quot;20148&quot; value=&quot;5&quot;/&gt;&lt;property id=&quot;20300&quot; value=&quot;Diapositiva 54&quot;/&gt;&lt;property id=&quot;20307&quot; value=&quot;318&quot;/&gt;&lt;/object&gt;&lt;object type=&quot;3&quot; unique_id=&quot;10051&quot;&gt;&lt;property id=&quot;20148&quot; value=&quot;5&quot;/&gt;&lt;property id=&quot;20300&quot; value=&quot;Diapositiva 55&quot;/&gt;&lt;property id=&quot;20307&quot; value=&quot;408&quot;/&gt;&lt;/object&gt;&lt;object type=&quot;3&quot; unique_id=&quot;16795&quot;&gt;&lt;property id=&quot;20148&quot; value=&quot;5&quot;/&gt;&lt;property id=&quot;20300&quot; value=&quot;Diapositiva 1&quot;/&gt;&lt;property id=&quot;20307&quot; value=&quot;569&quot;/&gt;&lt;/object&gt;&lt;object type=&quot;3&quot; unique_id=&quot;16796&quot;&gt;&lt;property id=&quot;20148&quot; value=&quot;5&quot;/&gt;&lt;property id=&quot;20300&quot; value=&quot;Diapositiva 17&quot;/&gt;&lt;property id=&quot;20307&quot; value=&quot;571&quot;/&gt;&lt;/object&gt;&lt;object type=&quot;3&quot; unique_id=&quot;16797&quot;&gt;&lt;property id=&quot;20148&quot; value=&quot;5&quot;/&gt;&lt;property id=&quot;20300&quot; value=&quot;Diapositiva 18&quot;/&gt;&lt;property id=&quot;20307&quot; value=&quot;572&quot;/&gt;&lt;/object&gt;&lt;object type=&quot;3&quot; unique_id=&quot;16798&quot;&gt;&lt;property id=&quot;20148&quot; value=&quot;5&quot;/&gt;&lt;property id=&quot;20300&quot; value=&quot;Diapositiva 31&quot;/&gt;&lt;property id=&quot;20307&quot; value=&quot;574&quot;/&gt;&lt;/object&gt;&lt;object type=&quot;3&quot; unique_id=&quot;16799&quot;&gt;&lt;property id=&quot;20148&quot; value=&quot;5&quot;/&gt;&lt;property id=&quot;20300&quot; value=&quot;Diapositiva 32&quot;/&gt;&lt;property id=&quot;20307&quot; value=&quot;575&quot;/&gt;&lt;/object&gt;&lt;object type=&quot;3&quot; unique_id=&quot;16800&quot;&gt;&lt;property id=&quot;20148&quot; value=&quot;5&quot;/&gt;&lt;property id=&quot;20300&quot; value=&quot;Diapositiva 35&quot;/&gt;&lt;property id=&quot;20307&quot; value=&quot;577&quot;/&gt;&lt;/object&gt;&lt;object type=&quot;3&quot; unique_id=&quot;16801&quot;&gt;&lt;property id=&quot;20148&quot; value=&quot;5&quot;/&gt;&lt;property id=&quot;20300&quot; value=&quot;Diapositiva 36&quot;/&gt;&lt;property id=&quot;20307&quot; value=&quot;578&quot;/&gt;&lt;/object&gt;&lt;/object&gt;&lt;object type=&quot;8&quot; unique_id=&quot;10102&quot;&gt;&lt;/object&gt;&lt;/object&gt;&lt;/database&gt;"/>
  <p:tag name="SECTOMILLISECCONVERTED" val="1"/>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23425</TotalTime>
  <Words>5240</Words>
  <Application>Microsoft Office PowerPoint</Application>
  <PresentationFormat>Presentación en pantalla (4:3)</PresentationFormat>
  <Paragraphs>306</Paragraphs>
  <Slides>52</Slides>
  <Notes>51</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52</vt:i4>
      </vt:variant>
    </vt:vector>
  </HeadingPairs>
  <TitlesOfParts>
    <vt:vector size="62" baseType="lpstr">
      <vt:lpstr>Impact</vt:lpstr>
      <vt:lpstr>Calibri</vt:lpstr>
      <vt:lpstr>Trajan Pro</vt:lpstr>
      <vt:lpstr>Myriad Pro</vt:lpstr>
      <vt:lpstr>Swis721 Blk BT</vt:lpstr>
      <vt:lpstr>Arial Black</vt:lpstr>
      <vt:lpstr>Script MT Bold</vt:lpstr>
      <vt:lpstr>Arial</vt:lpstr>
      <vt:lpstr>Nueva Std</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Rudy</dc:creator>
  <cp:lastModifiedBy>Rodolfo Murua</cp:lastModifiedBy>
  <cp:revision>747</cp:revision>
  <dcterms:created xsi:type="dcterms:W3CDTF">2013-10-02T01:22:09Z</dcterms:created>
  <dcterms:modified xsi:type="dcterms:W3CDTF">2022-01-20T13:59:26Z</dcterms:modified>
</cp:coreProperties>
</file>