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7"/>
  </p:notesMasterIdLst>
  <p:sldIdLst>
    <p:sldId id="580" r:id="rId2"/>
    <p:sldId id="316" r:id="rId3"/>
    <p:sldId id="319" r:id="rId4"/>
    <p:sldId id="515" r:id="rId5"/>
    <p:sldId id="523" r:id="rId6"/>
    <p:sldId id="524" r:id="rId7"/>
    <p:sldId id="525" r:id="rId8"/>
    <p:sldId id="528" r:id="rId9"/>
    <p:sldId id="529" r:id="rId10"/>
    <p:sldId id="530" r:id="rId11"/>
    <p:sldId id="531" r:id="rId12"/>
    <p:sldId id="532" r:id="rId13"/>
    <p:sldId id="533" r:id="rId14"/>
    <p:sldId id="536" r:id="rId15"/>
    <p:sldId id="537" r:id="rId16"/>
    <p:sldId id="571" r:id="rId17"/>
    <p:sldId id="572" r:id="rId18"/>
    <p:sldId id="538" r:id="rId19"/>
    <p:sldId id="539" r:id="rId20"/>
    <p:sldId id="540" r:id="rId21"/>
    <p:sldId id="541" r:id="rId22"/>
    <p:sldId id="542" r:id="rId23"/>
    <p:sldId id="543" r:id="rId24"/>
    <p:sldId id="544" r:id="rId25"/>
    <p:sldId id="545" r:id="rId26"/>
    <p:sldId id="546" r:id="rId27"/>
    <p:sldId id="527" r:id="rId28"/>
    <p:sldId id="547" r:id="rId29"/>
    <p:sldId id="548" r:id="rId30"/>
    <p:sldId id="550" r:id="rId31"/>
    <p:sldId id="574" r:id="rId32"/>
    <p:sldId id="575" r:id="rId33"/>
    <p:sldId id="551" r:id="rId34"/>
    <p:sldId id="552" r:id="rId35"/>
    <p:sldId id="577" r:id="rId36"/>
    <p:sldId id="578" r:id="rId37"/>
    <p:sldId id="553" r:id="rId38"/>
    <p:sldId id="554" r:id="rId39"/>
    <p:sldId id="555" r:id="rId40"/>
    <p:sldId id="556" r:id="rId41"/>
    <p:sldId id="557" r:id="rId42"/>
    <p:sldId id="558" r:id="rId43"/>
    <p:sldId id="559" r:id="rId44"/>
    <p:sldId id="560" r:id="rId45"/>
    <p:sldId id="561" r:id="rId46"/>
    <p:sldId id="562" r:id="rId47"/>
    <p:sldId id="563" r:id="rId48"/>
    <p:sldId id="564" r:id="rId49"/>
    <p:sldId id="565" r:id="rId50"/>
    <p:sldId id="566" r:id="rId51"/>
    <p:sldId id="567" r:id="rId52"/>
    <p:sldId id="568" r:id="rId53"/>
    <p:sldId id="497" r:id="rId54"/>
    <p:sldId id="318" r:id="rId55"/>
    <p:sldId id="579" r:id="rId56"/>
  </p:sldIdLst>
  <p:sldSz cx="9144000" cy="6858000" type="screen4x3"/>
  <p:notesSz cx="6858000" cy="9144000"/>
  <p:embeddedFontLst>
    <p:embeddedFont>
      <p:font typeface="Script MT Bold" panose="020B0604020202020204" charset="0"/>
      <p:bold r:id="rId58"/>
    </p:embeddedFont>
    <p:embeddedFont>
      <p:font typeface="Calibri" panose="020F0502020204030204" pitchFamily="34" charset="0"/>
      <p:regular r:id="rId59"/>
      <p:bold r:id="rId60"/>
      <p:italic r:id="rId61"/>
      <p:boldItalic r:id="rId62"/>
    </p:embeddedFont>
    <p:embeddedFont>
      <p:font typeface="Myriad Pro" panose="020B0503030403020204" pitchFamily="34" charset="0"/>
      <p:regular r:id="rId63"/>
      <p:bold r:id="rId64"/>
      <p:italic r:id="rId65"/>
      <p:boldItalic r:id="rId66"/>
    </p:embeddedFont>
    <p:embeddedFont>
      <p:font typeface="Swis721 LtEx BT" panose="020B0505020202020204" pitchFamily="34" charset="0"/>
      <p:regular r:id="rId67"/>
    </p:embeddedFont>
    <p:embeddedFont>
      <p:font typeface="Consolas" panose="020B0609020204030204" pitchFamily="49" charset="0"/>
      <p:regular r:id="rId68"/>
      <p:bold r:id="rId69"/>
      <p:italic r:id="rId70"/>
      <p:boldItalic r:id="rId71"/>
    </p:embeddedFont>
    <p:embeddedFont>
      <p:font typeface="Impact" panose="020B0806030902050204" pitchFamily="34" charset="0"/>
      <p:regular r:id="rId72"/>
    </p:embeddedFont>
    <p:embeddedFont>
      <p:font typeface="Verdana" panose="020B0604030504040204" pitchFamily="34" charset="0"/>
      <p:regular r:id="rId73"/>
      <p:bold r:id="rId74"/>
      <p:italic r:id="rId75"/>
      <p:boldItalic r:id="rId76"/>
    </p:embeddedFont>
    <p:embeddedFont>
      <p:font typeface="Arial Black" panose="020B0A04020102020204" pitchFamily="34" charset="0"/>
      <p:bold r:id="rId77"/>
    </p:embeddedFont>
    <p:embeddedFont>
      <p:font typeface="Nueva Std" panose="020B0503070504090203" pitchFamily="34" charset="0"/>
      <p:bold r:id="rId78"/>
      <p:italic r:id="rId79"/>
    </p:embeddedFont>
    <p:embeddedFont>
      <p:font typeface="Vijaya" panose="020B0604020202020204" charset="0"/>
      <p:regular r:id="rId80"/>
      <p:bold r:id="rId81"/>
    </p:embeddedFont>
    <p:embeddedFont>
      <p:font typeface="Trajan Pro" panose="02020502050506020301" pitchFamily="18" charset="0"/>
      <p:regular r:id="rId82"/>
      <p:bold r:id="rId83"/>
    </p:embeddedFont>
  </p:embeddedFontLst>
  <p:custDataLst>
    <p:tags r:id="rId84"/>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0D7"/>
    <a:srgbClr val="BE0EC2"/>
    <a:srgbClr val="FE7300"/>
    <a:srgbClr val="FF9900"/>
    <a:srgbClr val="0033CC"/>
    <a:srgbClr val="005015"/>
    <a:srgbClr val="003300"/>
    <a:srgbClr val="00CC00"/>
    <a:srgbClr val="44281C"/>
    <a:srgbClr val="452B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61" autoAdjust="0"/>
    <p:restoredTop sz="72911" autoAdjust="0"/>
  </p:normalViewPr>
  <p:slideViewPr>
    <p:cSldViewPr>
      <p:cViewPr varScale="1">
        <p:scale>
          <a:sx n="53" d="100"/>
          <a:sy n="53" d="100"/>
        </p:scale>
        <p:origin x="205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theme" Target="theme/theme1.xml"/><Relationship Id="rId61" Type="http://schemas.openxmlformats.org/officeDocument/2006/relationships/font" Target="fonts/font4.fntdata"/><Relationship Id="rId82"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28/06/2019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Lévitique </a:t>
            </a:r>
            <a:r>
              <a:rPr lang="es-ES_tradnl" sz="1200" b="1" kern="1200" dirty="0" smtClean="0">
                <a:solidFill>
                  <a:schemeClr val="tx1"/>
                </a:solidFill>
                <a:effectLst/>
                <a:latin typeface="+mn-lt"/>
                <a:ea typeface="+mn-ea"/>
                <a:cs typeface="+mn-cs"/>
              </a:rPr>
              <a:t>20 : 27</a:t>
            </a:r>
          </a:p>
          <a:p>
            <a:r>
              <a:rPr lang="fr-FR" sz="1200" b="0" i="0" kern="1200" dirty="0" smtClean="0">
                <a:solidFill>
                  <a:schemeClr val="tx1"/>
                </a:solidFill>
                <a:effectLst/>
                <a:latin typeface="+mn-lt"/>
                <a:ea typeface="+mn-ea"/>
                <a:cs typeface="+mn-cs"/>
              </a:rPr>
              <a:t>« Si un homme ou une femme ont en eux l'esprit d'un mort ou un esprit de divination, ils seront punis de mort; on les lapidera: leur sang retombera sur eux.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Deutéronome </a:t>
            </a:r>
            <a:r>
              <a:rPr lang="es-ES_tradnl" sz="1200" b="1" kern="1200" dirty="0" smtClean="0">
                <a:solidFill>
                  <a:schemeClr val="tx1"/>
                </a:solidFill>
                <a:effectLst/>
                <a:latin typeface="+mn-lt"/>
                <a:ea typeface="+mn-ea"/>
                <a:cs typeface="+mn-cs"/>
              </a:rPr>
              <a:t>18 : 10 - 12</a:t>
            </a:r>
          </a:p>
          <a:p>
            <a:r>
              <a:rPr lang="fr-FR" sz="1200" b="0" i="0" kern="1200" dirty="0" smtClean="0">
                <a:solidFill>
                  <a:schemeClr val="tx1"/>
                </a:solidFill>
                <a:effectLst/>
                <a:latin typeface="+mn-lt"/>
                <a:ea typeface="+mn-ea"/>
                <a:cs typeface="+mn-cs"/>
              </a:rPr>
              <a:t>« Qu'on ne trouve chez toi personne qui fasse passer son fils ou sa fille par le feu, personne qui exerce le métier de devin, d'astrologue, d'augure, de magicien, d'enchanteur, personne qui consulte ceux qui évoquent les esprits ou disent la bonne aventure, personne qui interroge les morts. Car quiconque fait ces choses est en abomination à l'Éternel; et c'est à cause de ces abominations que l'Éternel, ton Dieu, va chasser ces nations devant toi.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fr-FR" sz="1200" b="1" kern="1200" dirty="0" smtClean="0">
                <a:solidFill>
                  <a:schemeClr val="tx1"/>
                </a:solidFill>
                <a:effectLst/>
                <a:latin typeface="+mn-lt"/>
                <a:ea typeface="+mn-ea"/>
                <a:cs typeface="+mn-cs"/>
              </a:rPr>
              <a:t>Si ces révélations ne viennent ni de Dieu ni des morts, qui cherche à influencer les politiciens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16 : 14 </a:t>
            </a:r>
          </a:p>
          <a:p>
            <a:r>
              <a:rPr lang="fr-FR" sz="1200" b="0" i="0" kern="1200" dirty="0" smtClean="0">
                <a:solidFill>
                  <a:schemeClr val="tx1"/>
                </a:solidFill>
                <a:effectLst/>
                <a:latin typeface="+mn-lt"/>
                <a:ea typeface="+mn-ea"/>
                <a:cs typeface="+mn-cs"/>
              </a:rPr>
              <a:t>« Car ce sont des esprits de démons, qui font des prodiges, et qui vont vers les rois de toute la terre, afin de les rassembler pour le combat du grand jour du Dieu tout puissant. »</a:t>
            </a:r>
            <a:endParaRPr lang="es-ES_tradnl"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 Ces esprits de démons sont les anges déchus qui se sont rebellés contre Dieu. (Ezéchiel 28 : 13-18).</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 l’origine, Satan était le premier parmi les anges, et il était parfait en tout. Il se tenait près du trône de Dieu. Il nous est impossible de comprendre comment le mal est né dans son cœur et qu’il a désiré occuper la place de Dieu. Le fait qu’il n’avait pas été consulté concernant le plan de la création de la terre le rendit jaloux, et un tiers des anges de Dieu fut influencé par lui.</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 Un tiers des anges fut exclu du ciel. Apocalypse 12 : 9, 12.</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Ces esprits maléfiques appartiennent à l’armée de Satan, et ils font tout leur possible pour conduire les êtres humains au mal ; ils peuvent même posséder une personne et se manifester dans cette personne de différentes manières.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fr-FR" sz="1200" b="1" kern="1200" dirty="0" smtClean="0">
                <a:solidFill>
                  <a:schemeClr val="tx1"/>
                </a:solidFill>
                <a:effectLst/>
                <a:latin typeface="+mn-lt"/>
                <a:ea typeface="+mn-ea"/>
                <a:cs typeface="+mn-cs"/>
              </a:rPr>
              <a:t>Dans les exemples que nous lisons dans la Bible au sujet de personnes possédées par des esprits, que déclarent ces esprits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Actes </a:t>
            </a:r>
            <a:r>
              <a:rPr lang="es-ES_tradnl" sz="1200" b="1" kern="1200" dirty="0" smtClean="0">
                <a:solidFill>
                  <a:schemeClr val="tx1"/>
                </a:solidFill>
                <a:effectLst/>
                <a:latin typeface="+mn-lt"/>
                <a:ea typeface="+mn-ea"/>
                <a:cs typeface="+mn-cs"/>
              </a:rPr>
              <a:t>16 : 16 - 18</a:t>
            </a:r>
          </a:p>
          <a:p>
            <a:r>
              <a:rPr lang="fr-FR" sz="1200" b="0" i="0" kern="1200" dirty="0" smtClean="0">
                <a:solidFill>
                  <a:schemeClr val="tx1"/>
                </a:solidFill>
                <a:effectLst/>
                <a:latin typeface="+mn-lt"/>
                <a:ea typeface="+mn-ea"/>
                <a:cs typeface="+mn-cs"/>
              </a:rPr>
              <a:t>« Comme nous allions au lieu de prière, une servante qui avait un esprit de Python, et qui, en devinant, procurait un grand profit à ses maîtres, vint au-devant de nous,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err="1"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Actes</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1200" b="1" kern="1200" dirty="0" smtClean="0">
                <a:solidFill>
                  <a:schemeClr val="tx1"/>
                </a:solidFill>
                <a:effectLst/>
                <a:latin typeface="+mn-lt"/>
                <a:ea typeface="+mn-ea"/>
                <a:cs typeface="+mn-cs"/>
              </a:rPr>
              <a:t>16:16-18</a:t>
            </a:r>
          </a:p>
          <a:p>
            <a:pPr>
              <a:defRPr/>
            </a:pPr>
            <a:endParaRPr lang="es-ES_tradnl" sz="1200" b="1"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et se mit à nous suivre, Paul et nous. Elle criait : Ces hommes sont les serviteurs du Dieu Très Haut, et ils vous annoncent la voie du salut.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err="1"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Actes</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1200" b="1" kern="1200" dirty="0" smtClean="0">
                <a:solidFill>
                  <a:schemeClr val="tx1"/>
                </a:solidFill>
                <a:effectLst/>
                <a:latin typeface="+mn-lt"/>
                <a:ea typeface="+mn-ea"/>
                <a:cs typeface="+mn-cs"/>
              </a:rPr>
              <a:t>16 : 16 - 18</a:t>
            </a:r>
          </a:p>
          <a:p>
            <a:endParaRPr lang="es-ES"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Elle fit cela pendant plusieurs jours. Paul fatigué se retourna, et dit à l'esprit: Je t'ordonne, au nom de Jésus Christ, de sortir d'elle. Et il sortit à l'heure même.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Marquez la réponse correcte :</a:t>
            </a:r>
          </a:p>
          <a:p>
            <a:pPr marL="228600" indent="-228600">
              <a:buFont typeface="+mj-lt"/>
              <a:buAutoNum type="arabicPeriod"/>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Ils disaient des mensonges</a:t>
            </a:r>
          </a:p>
          <a:p>
            <a:pPr marL="228600" indent="-228600">
              <a:buFont typeface="+mj-lt"/>
              <a:buAutoNum type="arabicPeriod"/>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Ils ont dit des choses insignifiantes</a:t>
            </a:r>
          </a:p>
          <a:p>
            <a:pPr marL="228600" indent="-228600">
              <a:buFont typeface="+mj-lt"/>
              <a:buAutoNum type="arabicPeriod"/>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Il y avait quelque vérité dans leurs déclarations.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3112341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fr-FR" sz="1200" b="1" kern="1200" dirty="0" smtClean="0">
                <a:solidFill>
                  <a:schemeClr val="tx1"/>
                </a:solidFill>
                <a:effectLst/>
                <a:latin typeface="+mn-lt"/>
                <a:ea typeface="+mn-ea"/>
                <a:cs typeface="+mn-cs"/>
              </a:rPr>
              <a:t>Qu’arriva-t-il au roi Saül quand il consulta «une femme qui évoque les morts » après que Dieu l’avait rejeté ? </a:t>
            </a:r>
            <a:r>
              <a:rPr lang="es-ES_tradnl" sz="1200" b="1" kern="1200" dirty="0" smtClean="0">
                <a:solidFill>
                  <a:schemeClr val="tx1"/>
                </a:solidFill>
                <a:effectLst/>
                <a:latin typeface="+mn-lt"/>
                <a:ea typeface="+mn-ea"/>
                <a:cs typeface="+mn-cs"/>
              </a:rPr>
              <a:t>(1 Samuel 28:3, 6-8, 11-15)</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smtClean="0">
                <a:solidFill>
                  <a:schemeClr val="tx1"/>
                </a:solidFill>
                <a:effectLst/>
                <a:latin typeface="+mn-lt"/>
                <a:ea typeface="+mn-ea"/>
                <a:cs typeface="+mn-cs"/>
              </a:rPr>
              <a:t>Un Moment De Prière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Chroniques </a:t>
            </a:r>
            <a:r>
              <a:rPr lang="es-ES_tradnl" sz="1200" b="1" kern="1200" dirty="0" smtClean="0">
                <a:solidFill>
                  <a:schemeClr val="tx1"/>
                </a:solidFill>
                <a:effectLst/>
                <a:latin typeface="+mn-lt"/>
                <a:ea typeface="+mn-ea"/>
                <a:cs typeface="+mn-cs"/>
              </a:rPr>
              <a:t>10 : 13 - 14</a:t>
            </a:r>
          </a:p>
          <a:p>
            <a:r>
              <a:rPr lang="fr-FR" sz="1200" b="0" i="0" kern="1200" dirty="0" smtClean="0">
                <a:solidFill>
                  <a:schemeClr val="tx1"/>
                </a:solidFill>
                <a:effectLst/>
                <a:latin typeface="+mn-lt"/>
                <a:ea typeface="+mn-ea"/>
                <a:cs typeface="+mn-cs"/>
              </a:rPr>
              <a:t>« Saül mourut, parce qu'il se rendit coupable d'infidélité envers l'Éternel, dont il n'observa point la parole, et parce qu'il interrogea et consulta ceux qui évoquent les morts.</a:t>
            </a:r>
          </a:p>
          <a:p>
            <a:r>
              <a:rPr lang="fr-FR" sz="1200" b="0" i="0" kern="1200" dirty="0" smtClean="0">
                <a:solidFill>
                  <a:schemeClr val="tx1"/>
                </a:solidFill>
                <a:effectLst/>
                <a:latin typeface="+mn-lt"/>
                <a:ea typeface="+mn-ea"/>
                <a:cs typeface="+mn-cs"/>
              </a:rPr>
              <a:t>Il ne consulta point l'Éternel; alors l'Éternel le fit mourir, et transféra la royauté à David, fils d'</a:t>
            </a:r>
            <a:r>
              <a:rPr lang="fr-FR" sz="1200" b="0" i="0" kern="1200" dirty="0" err="1" smtClean="0">
                <a:solidFill>
                  <a:schemeClr val="tx1"/>
                </a:solidFill>
                <a:effectLst/>
                <a:latin typeface="+mn-lt"/>
                <a:ea typeface="+mn-ea"/>
                <a:cs typeface="+mn-cs"/>
              </a:rPr>
              <a:t>Isaï</a:t>
            </a:r>
            <a:r>
              <a:rPr lang="fr-FR" sz="1200" b="0" i="0"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Le roi Saül avait été rejeté par Dieu. Au lieu de se repentir et de chercher Dieu, il consulta une magicienne, qui supposément fit apparaître le défunt prophète Samuel.</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i="1" kern="1200" dirty="0" err="1" smtClean="0">
                <a:solidFill>
                  <a:schemeClr val="tx1"/>
                </a:solidFill>
                <a:effectLst/>
                <a:latin typeface="+mn-lt"/>
                <a:ea typeface="+mn-ea"/>
                <a:cs typeface="+mn-cs"/>
              </a:rPr>
              <a:t>Notez</a:t>
            </a:r>
            <a:r>
              <a:rPr lang="es-ES_tradnl" sz="1200" b="1" i="1" kern="1200" dirty="0" smtClean="0">
                <a:solidFill>
                  <a:schemeClr val="tx1"/>
                </a:solidFill>
                <a:effectLst/>
                <a:latin typeface="+mn-lt"/>
                <a:ea typeface="+mn-ea"/>
                <a:cs typeface="+mn-cs"/>
              </a:rPr>
              <a:t> la </a:t>
            </a:r>
            <a:r>
              <a:rPr lang="es-ES_tradnl" sz="1200" b="1" i="1" kern="1200" dirty="0" err="1" smtClean="0">
                <a:solidFill>
                  <a:schemeClr val="tx1"/>
                </a:solidFill>
                <a:effectLst/>
                <a:latin typeface="+mn-lt"/>
                <a:ea typeface="+mn-ea"/>
                <a:cs typeface="+mn-cs"/>
              </a:rPr>
              <a:t>tromperie</a:t>
            </a:r>
            <a:r>
              <a:rPr lang="es-ES_tradnl" sz="1200" b="1" i="1" kern="1200" dirty="0" smtClean="0">
                <a:solidFill>
                  <a:schemeClr val="tx1"/>
                </a:solidFill>
                <a:effectLst/>
                <a:latin typeface="+mn-lt"/>
                <a:ea typeface="+mn-ea"/>
                <a:cs typeface="+mn-cs"/>
              </a:rPr>
              <a:t>:</a:t>
            </a:r>
          </a:p>
          <a:p>
            <a:r>
              <a:rPr lang="fr-FR" sz="1200" i="1" kern="1200" dirty="0" smtClean="0">
                <a:solidFill>
                  <a:schemeClr val="tx1"/>
                </a:solidFill>
                <a:effectLst/>
                <a:latin typeface="+mn-lt"/>
                <a:ea typeface="+mn-ea"/>
                <a:cs typeface="+mn-cs"/>
              </a:rPr>
              <a:t>1. Saül alla de nuit et déguisé. S’il agissait d’après la volonté de Dieu, pourquoi a-t-il agi de cette façon ?</a:t>
            </a:r>
          </a:p>
          <a:p>
            <a:r>
              <a:rPr lang="fr-FR" sz="1200" i="1" kern="1200" dirty="0" smtClean="0">
                <a:solidFill>
                  <a:schemeClr val="tx1"/>
                </a:solidFill>
                <a:effectLst/>
                <a:latin typeface="+mn-lt"/>
                <a:ea typeface="+mn-ea"/>
                <a:cs typeface="+mn-cs"/>
              </a:rPr>
              <a:t>2. Le prophète apparaît comme venant de la terre. Supposément il était allé au ciel.</a:t>
            </a:r>
          </a:p>
          <a:p>
            <a:r>
              <a:rPr lang="fr-FR" sz="1200" i="1" kern="1200" dirty="0" smtClean="0">
                <a:solidFill>
                  <a:schemeClr val="tx1"/>
                </a:solidFill>
                <a:effectLst/>
                <a:latin typeface="+mn-lt"/>
                <a:ea typeface="+mn-ea"/>
                <a:cs typeface="+mn-cs"/>
              </a:rPr>
              <a:t>3. Bien que cet esprit ne fût pas venu de Dieu, il parlait comme s’il en venait. Satan continua de prêcher son premier et son dernier mensonge : « Vous ne mourrez point » : l’enseignement de l’immortalité de l’âme.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La collection du Diable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fr-FR" sz="1200" b="1" kern="1200" dirty="0" smtClean="0">
                <a:solidFill>
                  <a:schemeClr val="tx1"/>
                </a:solidFill>
                <a:effectLst/>
                <a:latin typeface="+mn-lt"/>
                <a:ea typeface="+mn-ea"/>
                <a:cs typeface="+mn-cs"/>
              </a:rPr>
              <a:t>Quel est un signe des derniers jours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 </a:t>
            </a:r>
            <a:r>
              <a:rPr lang="fr-FR" sz="1200" b="1" kern="1200" dirty="0" smtClean="0">
                <a:solidFill>
                  <a:schemeClr val="tx1"/>
                </a:solidFill>
                <a:effectLst/>
                <a:latin typeface="+mn-lt"/>
                <a:ea typeface="+mn-ea"/>
                <a:cs typeface="+mn-cs"/>
              </a:rPr>
              <a:t>Timothée </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4 : 1</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fr-FR" sz="1200" b="0" i="0" kern="1200" dirty="0" smtClean="0">
                <a:solidFill>
                  <a:schemeClr val="tx1"/>
                </a:solidFill>
                <a:effectLst/>
                <a:latin typeface="+mn-lt"/>
                <a:ea typeface="+mn-ea"/>
                <a:cs typeface="+mn-cs"/>
              </a:rPr>
              <a:t>« Mais l'Esprit dit expressément que, dans les derniers temps, quelques-uns abandonneront la foi, pour s'attacher à des esprits séducteurs et à des doctrines de démons.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fr-F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s-ES_tradnl" sz="1200" kern="1200" dirty="0" smtClean="0">
                <a:solidFill>
                  <a:schemeClr val="tx1"/>
                </a:solidFill>
                <a:effectLst/>
                <a:latin typeface="+mn-lt"/>
                <a:ea typeface="+mn-ea"/>
                <a:cs typeface="+mn-cs"/>
              </a:rPr>
              <a:t>a) </a:t>
            </a:r>
            <a:r>
              <a:rPr lang="fr-FR" sz="1200" kern="1200" dirty="0" smtClean="0">
                <a:solidFill>
                  <a:schemeClr val="tx1"/>
                </a:solidFill>
                <a:effectLst/>
                <a:latin typeface="+mn-lt"/>
                <a:ea typeface="+mn-ea"/>
                <a:cs typeface="+mn-cs"/>
              </a:rPr>
              <a:t>Non seulement le spiritualisme organisé, la sorcellerie et la divination existent, mais ils ont aussi infiltré les églises chrétiennes.</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fr-FR" sz="1200" kern="1200" dirty="0" smtClean="0">
                <a:solidFill>
                  <a:schemeClr val="tx1"/>
                </a:solidFill>
                <a:effectLst/>
                <a:latin typeface="+mn-lt"/>
                <a:ea typeface="+mn-ea"/>
                <a:cs typeface="+mn-cs"/>
              </a:rPr>
              <a:t>b)</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 premier médium jamais utilisé fut le serpent. Genèse 3 : 1-4.</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fr-FR" sz="1200" kern="1200" dirty="0" smtClean="0">
                <a:solidFill>
                  <a:schemeClr val="tx1"/>
                </a:solidFill>
                <a:effectLst/>
                <a:latin typeface="+mn-lt"/>
                <a:ea typeface="+mn-ea"/>
                <a:cs typeface="+mn-cs"/>
              </a:rPr>
              <a:t>Les médiums sont des gens qui entrent en extase et les esprits parlent à travers eux. Ils prétendent qu’ils peuvent faire parler les morts, faire bouger des objets sans les toucher, guérir les gens, donner des messages, etc.</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fr-FR" sz="1200" b="1" kern="1200" dirty="0" smtClean="0">
                <a:solidFill>
                  <a:schemeClr val="tx1"/>
                </a:solidFill>
                <a:effectLst/>
                <a:latin typeface="+mn-lt"/>
                <a:ea typeface="+mn-ea"/>
                <a:cs typeface="+mn-cs"/>
              </a:rPr>
              <a:t>Comment pouvons-nous reconnaître la vérité de l’erreur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 Si l'on vous dit : Consultez ceux qui évoquent les morts et ceux qui prédisent l'avenir, Qui poussent des sifflements et des soupirs, Répondez : Un peuple ne consultera-t-il pas son Dieu ? S'adressera-t-il aux morts en faveur des vivants ?</a:t>
            </a:r>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A la loi et au témoignage ! Si l'on ne parle pas ainsi, Il n'y aura point d'aurore pour le peuple. »</a:t>
            </a:r>
          </a:p>
          <a:p>
            <a:pPr>
              <a:defRPr/>
            </a:pPr>
            <a:endParaRPr lang="es-ES" sz="1200" b="0" i="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messager de Dieu sera entièrement en accord avec </a:t>
            </a:r>
            <a:r>
              <a:rPr lang="fr-FR" sz="1200" i="1" kern="1200" dirty="0" smtClean="0">
                <a:solidFill>
                  <a:schemeClr val="tx1"/>
                </a:solidFill>
                <a:effectLst/>
                <a:latin typeface="+mn-lt"/>
                <a:ea typeface="+mn-ea"/>
                <a:cs typeface="+mn-cs"/>
              </a:rPr>
              <a:t>la loi</a:t>
            </a:r>
            <a:r>
              <a:rPr lang="fr-FR" sz="1200" kern="1200" dirty="0" smtClean="0">
                <a:solidFill>
                  <a:schemeClr val="tx1"/>
                </a:solidFill>
                <a:effectLst/>
                <a:latin typeface="+mn-lt"/>
                <a:ea typeface="+mn-ea"/>
                <a:cs typeface="+mn-cs"/>
              </a:rPr>
              <a:t>, et </a:t>
            </a:r>
            <a:r>
              <a:rPr lang="fr-FR" sz="1200" i="1" kern="1200" dirty="0" smtClean="0">
                <a:solidFill>
                  <a:schemeClr val="tx1"/>
                </a:solidFill>
                <a:effectLst/>
                <a:latin typeface="+mn-lt"/>
                <a:ea typeface="+mn-ea"/>
                <a:cs typeface="+mn-cs"/>
              </a:rPr>
              <a:t>le témoignage</a:t>
            </a:r>
            <a:r>
              <a:rPr lang="fr-FR" sz="1200" kern="1200" dirty="0" smtClean="0">
                <a:solidFill>
                  <a:schemeClr val="tx1"/>
                </a:solidFill>
                <a:effectLst/>
                <a:latin typeface="+mn-lt"/>
                <a:ea typeface="+mn-ea"/>
                <a:cs typeface="+mn-cs"/>
              </a:rPr>
              <a:t> qu’il donne sera en accord avec ce que Dieu a déjà témoigné dans le passé par sa Parole.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Nous devons nous demander : </a:t>
            </a:r>
          </a:p>
          <a:p>
            <a:r>
              <a:rPr lang="fr-FR" sz="1200" b="0" kern="1200" dirty="0" smtClean="0">
                <a:solidFill>
                  <a:schemeClr val="tx1"/>
                </a:solidFill>
                <a:effectLst/>
                <a:latin typeface="+mn-lt"/>
                <a:ea typeface="+mn-ea"/>
                <a:cs typeface="+mn-cs"/>
              </a:rPr>
              <a:t>Le soi-disant messager croit-il que Jésus-Christ est le Fils de Dieu ou que Jésus est seulement un maitre ou un médium ?</a:t>
            </a:r>
          </a:p>
          <a:p>
            <a:r>
              <a:rPr lang="fr-FR" sz="1200" b="0" kern="1200" dirty="0" smtClean="0">
                <a:solidFill>
                  <a:schemeClr val="tx1"/>
                </a:solidFill>
                <a:effectLst/>
                <a:latin typeface="+mn-lt"/>
                <a:ea typeface="+mn-ea"/>
                <a:cs typeface="+mn-cs"/>
              </a:rPr>
              <a:t>Croit-il que le monde a été créé en six jours, comme il est écrit dans la Bible ?</a:t>
            </a:r>
          </a:p>
          <a:p>
            <a:r>
              <a:rPr lang="fr-FR" sz="1200" b="0" kern="1200" dirty="0" smtClean="0">
                <a:solidFill>
                  <a:schemeClr val="tx1"/>
                </a:solidFill>
                <a:effectLst/>
                <a:latin typeface="+mn-lt"/>
                <a:ea typeface="+mn-ea"/>
                <a:cs typeface="+mn-cs"/>
              </a:rPr>
              <a:t>Si une personne fait et le bien et le mal, peut-elle venir de Dieu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780000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8. </a:t>
            </a:r>
            <a:r>
              <a:rPr lang="fr-FR" sz="1200" b="1" kern="1200" dirty="0" smtClean="0">
                <a:solidFill>
                  <a:schemeClr val="tx1"/>
                </a:solidFill>
                <a:effectLst/>
                <a:latin typeface="+mn-lt"/>
                <a:ea typeface="+mn-ea"/>
                <a:cs typeface="+mn-cs"/>
              </a:rPr>
              <a:t>Que dit la Bible au sujet de ceux qui cherchent une solution à leurs problèmes dans ces forces mystérieuses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Jérémie </a:t>
            </a:r>
            <a:r>
              <a:rPr lang="es-ES_tradnl" sz="1200" b="1" kern="1200" dirty="0" smtClean="0">
                <a:solidFill>
                  <a:schemeClr val="tx1"/>
                </a:solidFill>
                <a:effectLst/>
                <a:latin typeface="+mn-lt"/>
                <a:ea typeface="+mn-ea"/>
                <a:cs typeface="+mn-cs"/>
              </a:rPr>
              <a:t>2 : 13</a:t>
            </a: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Car mon peuple a commis un double péché: Ils m'ont abandonné, moi qui suis une source d'eau vive, Pour se creuser des citernes, des citernes crevassées, Qui ne retiennent pas l'eau.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dirty="0" err="1" smtClean="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Chapitre</a:t>
            </a:r>
            <a:r>
              <a:rPr lang="es-AR" sz="1200" b="1" dirty="0" smtClean="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17</a:t>
            </a:r>
          </a:p>
          <a:p>
            <a:r>
              <a:rPr lang="fr-FR" sz="1200" b="1" kern="1200" dirty="0" smtClean="0">
                <a:solidFill>
                  <a:schemeClr val="tx1"/>
                </a:solidFill>
                <a:effectLst/>
                <a:latin typeface="+mn-lt"/>
                <a:ea typeface="+mn-ea"/>
                <a:cs typeface="+mn-cs"/>
              </a:rPr>
              <a:t>Un Conseil Divin Contre des Forces Mystérieuses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Dans nos termes modernes nous parlons de la parapsychologie. Il y a des gens qui passent à travers le feu sans être brûlés et ils disent qu’ils peuvent le faire par le pouvoir de l’esprit. </a:t>
            </a:r>
            <a:r>
              <a:rPr lang="es-ES" sz="1200" kern="1200" dirty="0" smtClean="0">
                <a:solidFill>
                  <a:schemeClr val="tx1"/>
                </a:solidFill>
                <a:effectLst/>
                <a:latin typeface="+mn-lt"/>
                <a:ea typeface="+mn-ea"/>
                <a:cs typeface="+mn-cs"/>
              </a:rPr>
              <a:t>Cela </a:t>
            </a:r>
            <a:r>
              <a:rPr lang="es-ES" sz="1200" kern="1200" dirty="0" err="1" smtClean="0">
                <a:solidFill>
                  <a:schemeClr val="tx1"/>
                </a:solidFill>
                <a:effectLst/>
                <a:latin typeface="+mn-lt"/>
                <a:ea typeface="+mn-ea"/>
                <a:cs typeface="+mn-cs"/>
              </a:rPr>
              <a:t>était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défendu</a:t>
            </a:r>
            <a:r>
              <a:rPr lang="es-ES" sz="1200" kern="1200" dirty="0" smtClean="0">
                <a:solidFill>
                  <a:schemeClr val="tx1"/>
                </a:solidFill>
                <a:effectLst/>
                <a:latin typeface="+mn-lt"/>
                <a:ea typeface="+mn-ea"/>
                <a:cs typeface="+mn-cs"/>
              </a:rPr>
              <a:t> par </a:t>
            </a:r>
            <a:r>
              <a:rPr lang="es-ES" sz="1200" kern="1200" dirty="0" err="1" smtClean="0">
                <a:solidFill>
                  <a:schemeClr val="tx1"/>
                </a:solidFill>
                <a:effectLst/>
                <a:latin typeface="+mn-lt"/>
                <a:ea typeface="+mn-ea"/>
                <a:cs typeface="+mn-cs"/>
              </a:rPr>
              <a:t>Dieu</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Deutéronome</a:t>
            </a:r>
            <a:r>
              <a:rPr lang="es-ES" sz="1200" kern="1200" dirty="0" smtClean="0">
                <a:solidFill>
                  <a:schemeClr val="tx1"/>
                </a:solidFill>
                <a:effectLst/>
                <a:latin typeface="+mn-lt"/>
                <a:ea typeface="+mn-ea"/>
                <a:cs typeface="+mn-cs"/>
              </a:rPr>
              <a:t> 18 : 9-14.</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Lire les cartes c’est de la divination.</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L’hypnotisme, le pendule, et la baguette magique, ainsi que de guérir avec des mots magiques, même fait dans de bonnes intentions, sont des choses que Dieu désapprouve.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Lire les cartes c’est de la divination.</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L’hypnotisme, le pendule, et la baguette magique, ainsi que de guérir avec des mots magiques, même fait dans de bonnes intentions, sont des choses que Dieu désapprouve.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L’hypnotisme, le pendule, et la baguette magique, ainsi que de guérir avec des mots magiques, même fait dans de bonnes intentions, sont des choses que Dieu désapprouve.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9. </a:t>
            </a:r>
            <a:r>
              <a:rPr lang="fr-FR" sz="1200" b="1" kern="1200" dirty="0" smtClean="0">
                <a:solidFill>
                  <a:schemeClr val="tx1"/>
                </a:solidFill>
                <a:effectLst/>
                <a:latin typeface="+mn-lt"/>
                <a:ea typeface="+mn-ea"/>
                <a:cs typeface="+mn-cs"/>
              </a:rPr>
              <a:t>Que dit la Bible de ceux qui pratiquent l’astrologie et consultent des astrologues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Ésaïe </a:t>
            </a:r>
            <a:r>
              <a:rPr lang="es-ES_tradnl" sz="1200" b="1" kern="1200" dirty="0" smtClean="0">
                <a:solidFill>
                  <a:schemeClr val="tx1"/>
                </a:solidFill>
                <a:effectLst/>
                <a:latin typeface="+mn-lt"/>
                <a:ea typeface="+mn-ea"/>
                <a:cs typeface="+mn-cs"/>
              </a:rPr>
              <a:t>47 : 13 - 15</a:t>
            </a:r>
            <a:endParaRPr lang="es-ES"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Tu t'es fatiguée à force de consulter: Qu'ils se lèvent donc et qu'ils te sauvent, Ceux qui connaissent le ciel, Qui observent les astres, Qui annoncent, d'après les nouvelles lunes, Ce qui doit t'arriver!</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err="1"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Ésaïe</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1200" b="1" kern="1200" dirty="0" smtClean="0">
                <a:solidFill>
                  <a:schemeClr val="tx1"/>
                </a:solidFill>
                <a:effectLst/>
                <a:latin typeface="+mn-lt"/>
                <a:ea typeface="+mn-ea"/>
                <a:cs typeface="+mn-cs"/>
              </a:rPr>
              <a:t>47:13-15</a:t>
            </a:r>
            <a:endParaRPr lang="es-ES"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Voici, ils sont comme de la paille, le feu les consume, Ils ne sauveront pas leur vie des flammes : Ce ne sera pas du charbon dont on se chauffe, Ni un feu auprès duquel on s'assied.</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err="1"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Ésaïe</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1200" b="1" kern="1200" dirty="0" smtClean="0">
                <a:solidFill>
                  <a:schemeClr val="tx1"/>
                </a:solidFill>
                <a:effectLst/>
                <a:latin typeface="+mn-lt"/>
                <a:ea typeface="+mn-ea"/>
                <a:cs typeface="+mn-cs"/>
              </a:rPr>
              <a:t>47 : 13 - 15</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Tel sera le sort de ceux que tu te fatiguais à consulter. Et ceux avec qui tu as trafiqué dès ta jeunesse Se disperseront chacun de son côté: Il n'y aura personne qui vienne à ton secours. »</a:t>
            </a:r>
          </a:p>
          <a:p>
            <a:endParaRPr lang="fr-FR" sz="1200" b="0" i="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L’être humain a tendance à vouloir connaître le futur. Croire que ma destinée est dans les étoiles est un moyen d’éviter la responsabilité que j’ai de prendre de bonnes décisions dans ma vie. Si vous comparez quelques horoscopes écrits le même jour pour le même signe, vous trouverez des contradictions et des ambigüités. Beaucoup de gens consultent leur horoscope chaque jour, et même si cela parait innocent, ce n’est pas approuvé par Dieu.</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smtClean="0">
                <a:solidFill>
                  <a:schemeClr val="tx1"/>
                </a:solidFill>
                <a:effectLst/>
                <a:latin typeface="+mn-lt"/>
                <a:ea typeface="+mn-ea"/>
                <a:cs typeface="+mn-cs"/>
              </a:rPr>
              <a:t>10. </a:t>
            </a:r>
            <a:r>
              <a:rPr lang="fr-FR" sz="1200" b="1" kern="1200" dirty="0" smtClean="0">
                <a:solidFill>
                  <a:schemeClr val="tx1"/>
                </a:solidFill>
                <a:effectLst/>
                <a:latin typeface="+mn-lt"/>
                <a:ea typeface="+mn-ea"/>
                <a:cs typeface="+mn-cs"/>
              </a:rPr>
              <a:t>Dans les derniers jours de faux miracles seront si subtiles qu’ils seront une menace même </a:t>
            </a:r>
            <a:r>
              <a:rPr lang="fr-FR" sz="1200" b="1" i="1" kern="1200" dirty="0" smtClean="0">
                <a:solidFill>
                  <a:schemeClr val="tx1"/>
                </a:solidFill>
                <a:effectLst/>
                <a:latin typeface="+mn-lt"/>
                <a:ea typeface="+mn-ea"/>
                <a:cs typeface="+mn-cs"/>
              </a:rPr>
              <a:t>pour les élus</a:t>
            </a:r>
            <a:r>
              <a:rPr lang="fr-FR" sz="1200" b="1" kern="1200" dirty="0" smtClean="0">
                <a:solidFill>
                  <a:schemeClr val="tx1"/>
                </a:solidFill>
                <a:effectLst/>
                <a:latin typeface="+mn-lt"/>
                <a:ea typeface="+mn-ea"/>
                <a:cs typeface="+mn-cs"/>
              </a:rPr>
              <a:t>.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Matthieu </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24 : 24</a:t>
            </a:r>
          </a:p>
          <a:p>
            <a:r>
              <a:rPr lang="fr-FR" sz="12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Car il s'élèvera de faux Christs et de faux prophètes; ils feront de grands prodiges et des miracles, au point de séduire, s'il était possible, même les élus. »</a:t>
            </a:r>
          </a:p>
          <a:p>
            <a:endParaRPr lang="fr-FR" sz="12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1200" kern="1200" dirty="0" smtClean="0">
                <a:solidFill>
                  <a:schemeClr val="tx1"/>
                </a:solidFill>
                <a:effectLst/>
                <a:latin typeface="+mn-lt"/>
                <a:ea typeface="+mn-ea"/>
                <a:cs typeface="+mn-cs"/>
              </a:rPr>
              <a:t>Il y a des choses que peut-être vous ne considérez pas si graves, mais elles peuvent être aux confins qui déplaisent à Dieu ; et même si vous n’y croyez pas, vous êtes conduits par le pouvoir de l’occulte. Il est mieux d’éviter de telles choses.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Dans 2 Corinthiens 11 : 14, 15, nous sommes informés que Satan se transforme en ange de lumière ou en ministre de justice. A qui Dieu se manifeste-t-il ? A ceux qui observent ses commandements</a:t>
            </a:r>
            <a:r>
              <a:rPr lang="fr-FR" sz="1200" kern="1200" dirty="0" smtClean="0">
                <a:solidFill>
                  <a:schemeClr val="tx1"/>
                </a:solidFill>
                <a:effectLst/>
                <a:latin typeface="+mn-lt"/>
                <a:ea typeface="+mn-ea"/>
                <a:cs typeface="+mn-cs"/>
              </a:rPr>
              <a:t>. (Jean 14 : 15, 16, 21 ; Actes 5 : 32).</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fr-FR" sz="1200" b="1" kern="1200" dirty="0" smtClean="0">
                <a:solidFill>
                  <a:schemeClr val="tx1"/>
                </a:solidFill>
                <a:effectLst/>
                <a:latin typeface="+mn-lt"/>
                <a:ea typeface="+mn-ea"/>
                <a:cs typeface="+mn-cs"/>
              </a:rPr>
              <a:t>Satan travaille-t-il pour rien, ou veut-il être payé pour ses « faveurs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Le monde dans lequel nous vivons est plein de choses mystérieuses qui nous étonnent.</a:t>
            </a:r>
          </a:p>
          <a:p>
            <a:r>
              <a:rPr lang="fr-FR" sz="1200" b="1" kern="1200" dirty="0" smtClean="0">
                <a:solidFill>
                  <a:schemeClr val="tx1"/>
                </a:solidFill>
                <a:effectLst/>
                <a:latin typeface="+mn-lt"/>
                <a:ea typeface="+mn-ea"/>
                <a:cs typeface="+mn-cs"/>
              </a:rPr>
              <a:t>•</a:t>
            </a:r>
            <a:r>
              <a:rPr lang="fr-FR" sz="1200" b="1" kern="1200" baseline="0" dirty="0" smtClean="0">
                <a:solidFill>
                  <a:schemeClr val="tx1"/>
                </a:solidFill>
                <a:effectLst/>
                <a:latin typeface="+mn-lt"/>
                <a:ea typeface="+mn-ea"/>
                <a:cs typeface="+mn-cs"/>
              </a:rPr>
              <a:t> </a:t>
            </a:r>
            <a:r>
              <a:rPr lang="fr-FR" sz="1200" b="0" kern="1200" dirty="0" smtClean="0">
                <a:solidFill>
                  <a:schemeClr val="tx1"/>
                </a:solidFill>
                <a:effectLst/>
                <a:latin typeface="+mn-lt"/>
                <a:ea typeface="+mn-ea"/>
                <a:cs typeface="+mn-cs"/>
              </a:rPr>
              <a:t>Il y a des gens qui « parlent » avec les morts, des forces étranges qui peuvent faire le bien ou le mal, des cures miraculeuses, etc.</a:t>
            </a:r>
          </a:p>
          <a:p>
            <a:r>
              <a:rPr lang="fr-FR" sz="1200" b="0" kern="1200" dirty="0" smtClean="0">
                <a:solidFill>
                  <a:schemeClr val="tx1"/>
                </a:solidFill>
                <a:effectLst/>
                <a:latin typeface="+mn-lt"/>
                <a:ea typeface="+mn-ea"/>
                <a:cs typeface="+mn-cs"/>
              </a:rPr>
              <a:t>•</a:t>
            </a:r>
            <a:r>
              <a:rPr lang="fr-FR" sz="1200" b="0" kern="1200" baseline="0" dirty="0" smtClean="0">
                <a:solidFill>
                  <a:schemeClr val="tx1"/>
                </a:solidFill>
                <a:effectLst/>
                <a:latin typeface="+mn-lt"/>
                <a:ea typeface="+mn-ea"/>
                <a:cs typeface="+mn-cs"/>
              </a:rPr>
              <a:t> </a:t>
            </a:r>
            <a:r>
              <a:rPr lang="fr-FR" sz="1200" b="0" kern="1200" dirty="0" smtClean="0">
                <a:solidFill>
                  <a:schemeClr val="tx1"/>
                </a:solidFill>
                <a:effectLst/>
                <a:latin typeface="+mn-lt"/>
                <a:ea typeface="+mn-ea"/>
                <a:cs typeface="+mn-cs"/>
              </a:rPr>
              <a:t>Il y a des rencontres spiritualistes où des meubles bougent comme par eux-mêmes et le médium est possédé par un esprit.</a:t>
            </a:r>
          </a:p>
          <a:p>
            <a:r>
              <a:rPr lang="fr-FR" sz="1200" b="0" kern="1200" dirty="0" smtClean="0">
                <a:solidFill>
                  <a:schemeClr val="tx1"/>
                </a:solidFill>
                <a:effectLst/>
                <a:latin typeface="+mn-lt"/>
                <a:ea typeface="+mn-ea"/>
                <a:cs typeface="+mn-cs"/>
              </a:rPr>
              <a:t>•</a:t>
            </a:r>
            <a:r>
              <a:rPr lang="fr-FR" sz="1200" b="0" kern="1200" baseline="0" dirty="0" smtClean="0">
                <a:solidFill>
                  <a:schemeClr val="tx1"/>
                </a:solidFill>
                <a:effectLst/>
                <a:latin typeface="+mn-lt"/>
                <a:ea typeface="+mn-ea"/>
                <a:cs typeface="+mn-cs"/>
              </a:rPr>
              <a:t> </a:t>
            </a:r>
            <a:r>
              <a:rPr lang="fr-FR" sz="1200" b="0" kern="1200" dirty="0" smtClean="0">
                <a:solidFill>
                  <a:schemeClr val="tx1"/>
                </a:solidFill>
                <a:effectLst/>
                <a:latin typeface="+mn-lt"/>
                <a:ea typeface="+mn-ea"/>
                <a:cs typeface="+mn-cs"/>
              </a:rPr>
              <a:t>Il y a des maisons qui sont littéralement hantées, où les lumières s’allument et des bruits étranges sont entendus au milieu de la nuit, etc.</a:t>
            </a:r>
          </a:p>
          <a:p>
            <a:r>
              <a:rPr lang="fr-FR" sz="1200" b="0" kern="1200" dirty="0" smtClean="0">
                <a:solidFill>
                  <a:schemeClr val="tx1"/>
                </a:solidFill>
                <a:effectLst/>
                <a:latin typeface="+mn-lt"/>
                <a:ea typeface="+mn-ea"/>
                <a:cs typeface="+mn-cs"/>
              </a:rPr>
              <a:t>•</a:t>
            </a:r>
            <a:r>
              <a:rPr lang="fr-FR" sz="1200" b="0" kern="1200" baseline="0" dirty="0" smtClean="0">
                <a:solidFill>
                  <a:schemeClr val="tx1"/>
                </a:solidFill>
                <a:effectLst/>
                <a:latin typeface="+mn-lt"/>
                <a:ea typeface="+mn-ea"/>
                <a:cs typeface="+mn-cs"/>
              </a:rPr>
              <a:t> </a:t>
            </a:r>
            <a:r>
              <a:rPr lang="fr-FR" sz="1200" b="0" kern="1200" dirty="0" smtClean="0">
                <a:solidFill>
                  <a:schemeClr val="tx1"/>
                </a:solidFill>
                <a:effectLst/>
                <a:latin typeface="+mn-lt"/>
                <a:ea typeface="+mn-ea"/>
                <a:cs typeface="+mn-cs"/>
              </a:rPr>
              <a:t>Il y a des forces mystérieuses qui ont conduit des familles à la pauvreté, à la maladie, à la séparation ou à la mort.</a:t>
            </a:r>
          </a:p>
          <a:p>
            <a:r>
              <a:rPr lang="fr-FR" sz="1200" b="0" kern="1200" dirty="0" smtClean="0">
                <a:solidFill>
                  <a:schemeClr val="tx1"/>
                </a:solidFill>
                <a:effectLst/>
                <a:latin typeface="+mn-lt"/>
                <a:ea typeface="+mn-ea"/>
                <a:cs typeface="+mn-cs"/>
              </a:rPr>
              <a:t>•</a:t>
            </a:r>
            <a:r>
              <a:rPr lang="fr-FR" sz="1200" b="0" kern="1200" baseline="0" dirty="0" smtClean="0">
                <a:solidFill>
                  <a:schemeClr val="tx1"/>
                </a:solidFill>
                <a:effectLst/>
                <a:latin typeface="+mn-lt"/>
                <a:ea typeface="+mn-ea"/>
                <a:cs typeface="+mn-cs"/>
              </a:rPr>
              <a:t> </a:t>
            </a:r>
            <a:r>
              <a:rPr lang="fr-FR" sz="1200" b="0" kern="1200" dirty="0" smtClean="0">
                <a:solidFill>
                  <a:schemeClr val="tx1"/>
                </a:solidFill>
                <a:effectLst/>
                <a:latin typeface="+mn-lt"/>
                <a:ea typeface="+mn-ea"/>
                <a:cs typeface="+mn-cs"/>
              </a:rPr>
              <a:t>Il y a des politiciens, des hommes d’affaires et des gens dans le milieu artistique qui consultent des diseurs de bonne aventure. Des millions de gens lisent les horoscopes ; d’autres vont pour qu’on leur lise les cartes ; mais tous sont trompés.</a:t>
            </a:r>
          </a:p>
          <a:p>
            <a:r>
              <a:rPr lang="fr-FR" sz="1200" b="0" kern="1200" dirty="0" smtClean="0">
                <a:solidFill>
                  <a:schemeClr val="tx1"/>
                </a:solidFill>
                <a:effectLst/>
                <a:latin typeface="+mn-lt"/>
                <a:ea typeface="+mn-ea"/>
                <a:cs typeface="+mn-cs"/>
              </a:rPr>
              <a:t>•</a:t>
            </a:r>
            <a:r>
              <a:rPr lang="fr-FR" sz="1200" b="0" kern="1200" baseline="0" dirty="0" smtClean="0">
                <a:solidFill>
                  <a:schemeClr val="tx1"/>
                </a:solidFill>
                <a:effectLst/>
                <a:latin typeface="+mn-lt"/>
                <a:ea typeface="+mn-ea"/>
                <a:cs typeface="+mn-cs"/>
              </a:rPr>
              <a:t> </a:t>
            </a:r>
            <a:r>
              <a:rPr lang="fr-FR" sz="1200" b="0" kern="1200" dirty="0" smtClean="0">
                <a:solidFill>
                  <a:schemeClr val="tx1"/>
                </a:solidFill>
                <a:effectLst/>
                <a:latin typeface="+mn-lt"/>
                <a:ea typeface="+mn-ea"/>
                <a:cs typeface="+mn-cs"/>
              </a:rPr>
              <a:t>D’où viennent ces forces ? Comment pouvons-nous en être protégés ? </a:t>
            </a:r>
          </a:p>
          <a:p>
            <a:r>
              <a:rPr lang="fr-FR" sz="1200" b="0" kern="1200" dirty="0" smtClean="0">
                <a:solidFill>
                  <a:schemeClr val="tx1"/>
                </a:solidFill>
                <a:effectLst/>
                <a:latin typeface="+mn-lt"/>
                <a:ea typeface="+mn-ea"/>
                <a:cs typeface="+mn-cs"/>
              </a:rPr>
              <a:t>•</a:t>
            </a:r>
            <a:r>
              <a:rPr lang="fr-FR" sz="1200" b="0" kern="1200" baseline="0" dirty="0" smtClean="0">
                <a:solidFill>
                  <a:schemeClr val="tx1"/>
                </a:solidFill>
                <a:effectLst/>
                <a:latin typeface="+mn-lt"/>
                <a:ea typeface="+mn-ea"/>
                <a:cs typeface="+mn-cs"/>
              </a:rPr>
              <a:t> </a:t>
            </a:r>
            <a:r>
              <a:rPr lang="fr-FR" sz="1200" b="0" kern="1200" dirty="0" smtClean="0">
                <a:solidFill>
                  <a:schemeClr val="tx1"/>
                </a:solidFill>
                <a:effectLst/>
                <a:latin typeface="+mn-lt"/>
                <a:ea typeface="+mn-ea"/>
                <a:cs typeface="+mn-cs"/>
              </a:rPr>
              <a:t>Dieu est le seul qui connaisse le futur. Il le révèle dans la Bible dans 2300 prophéties.</a:t>
            </a:r>
          </a:p>
          <a:p>
            <a:r>
              <a:rPr lang="fr-FR" sz="1200" b="0" kern="1200" dirty="0" smtClean="0">
                <a:solidFill>
                  <a:schemeClr val="tx1"/>
                </a:solidFill>
                <a:effectLst/>
                <a:latin typeface="+mn-lt"/>
                <a:ea typeface="+mn-ea"/>
                <a:cs typeface="+mn-cs"/>
              </a:rPr>
              <a:t>•</a:t>
            </a:r>
            <a:r>
              <a:rPr lang="fr-FR" sz="1200" b="0" kern="1200" baseline="0" dirty="0" smtClean="0">
                <a:solidFill>
                  <a:schemeClr val="tx1"/>
                </a:solidFill>
                <a:effectLst/>
                <a:latin typeface="+mn-lt"/>
                <a:ea typeface="+mn-ea"/>
                <a:cs typeface="+mn-cs"/>
              </a:rPr>
              <a:t> </a:t>
            </a:r>
            <a:r>
              <a:rPr lang="fr-FR" sz="1200" b="0" kern="1200" dirty="0" smtClean="0">
                <a:solidFill>
                  <a:schemeClr val="tx1"/>
                </a:solidFill>
                <a:effectLst/>
                <a:latin typeface="+mn-lt"/>
                <a:ea typeface="+mn-ea"/>
                <a:cs typeface="+mn-cs"/>
              </a:rPr>
              <a:t>Les diseurs de bonne aventure connaissent le présent et le passé, cela impressionne les gens. Ils peuvent faire cela parce qu’ils œuvrent par des esprits, qui sont avec nous mais que nous ne voyons pas. </a:t>
            </a:r>
            <a:endParaRPr lang="es-ES" sz="1200" b="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Romains </a:t>
            </a:r>
            <a:r>
              <a:rPr lang="es-ES_tradnl" sz="1200" b="1" kern="1200" dirty="0" smtClean="0">
                <a:solidFill>
                  <a:schemeClr val="tx1"/>
                </a:solidFill>
                <a:effectLst/>
                <a:latin typeface="+mn-lt"/>
                <a:ea typeface="+mn-ea"/>
                <a:cs typeface="+mn-cs"/>
              </a:rPr>
              <a:t>6 : 16</a:t>
            </a:r>
          </a:p>
          <a:p>
            <a:r>
              <a:rPr lang="fr-FR" sz="1200" b="0" i="0" kern="1200" dirty="0" smtClean="0">
                <a:solidFill>
                  <a:schemeClr val="tx1"/>
                </a:solidFill>
                <a:effectLst/>
                <a:latin typeface="+mn-lt"/>
                <a:ea typeface="+mn-ea"/>
                <a:cs typeface="+mn-cs"/>
              </a:rPr>
              <a:t>« Ne savez-vous pas qu'en vous livrant à quelqu'un comme esclaves pour lui obéir, vous êtes esclaves de celui à qui vous obéissez, soit du péché qui conduit à la mort, soit de l'obéissance qui conduit à la justice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Jean </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8 : 44</a:t>
            </a:r>
          </a:p>
          <a:p>
            <a:r>
              <a:rPr lang="fr-FR" sz="1200" b="0"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Vous avez pour père le diable, et vous voulez accomplir les désirs de votre père. Il a été meurtrier dès le commencement, et il ne se tient pas dans la vérité, parce qu'il n'y a pas de vérité en lui. Lorsqu'il profère le mensonge, il parle de son propre fonds; car il est menteur et le père du mensonge. »</a:t>
            </a:r>
            <a:endParaRPr lang="es-ES" sz="1200" b="0"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diable fait payer un lourd tribut à ceux qui le consultent. Il peut faire venir sur cette personne :</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L’incrédulité, le doute, le manque de foi en la Parole de Dieu et en la prière.</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La dépression, l’anxiété, même une tendance au suicide.</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La maladie mentale, des complexes et la paranoïa.</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Les déviations sexuelles, l’adultère.</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L’alcoolisme, la drogue, l’addiction à la cigarette.</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La colère incontrôlable.</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La possession par des esprits malins.</a:t>
            </a:r>
            <a:endParaRPr lang="es-AR" sz="1200" kern="1200" dirty="0" smtClean="0">
              <a:solidFill>
                <a:schemeClr val="tx1"/>
              </a:solidFill>
              <a:effectLst/>
              <a:latin typeface="+mn-lt"/>
              <a:ea typeface="+mn-ea"/>
              <a:cs typeface="+mn-cs"/>
            </a:endParaRPr>
          </a:p>
          <a:p>
            <a:pPr marL="171450" indent="-171450">
              <a:buFont typeface="Arial" pitchFamily="34" charset="0"/>
              <a:buChar char="•"/>
            </a:pPr>
            <a:r>
              <a:rPr lang="fr-FR" sz="1200" kern="1200" dirty="0" smtClean="0">
                <a:solidFill>
                  <a:schemeClr val="tx1"/>
                </a:solidFill>
                <a:effectLst/>
                <a:latin typeface="+mn-lt"/>
                <a:ea typeface="+mn-ea"/>
                <a:cs typeface="+mn-cs"/>
              </a:rPr>
              <a:t>La maladie, la pauvreté, etc.</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780000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Conseil Divin Contre Les Forces</a:t>
            </a:r>
            <a:r>
              <a:rPr lang="fr-FR" sz="1200" b="1" kern="1200" baseline="0" dirty="0" smtClean="0">
                <a:solidFill>
                  <a:schemeClr val="tx1"/>
                </a:solidFill>
                <a:effectLst/>
                <a:latin typeface="+mn-lt"/>
                <a:ea typeface="+mn-ea"/>
                <a:cs typeface="+mn-cs"/>
              </a:rPr>
              <a:t> M</a:t>
            </a:r>
            <a:r>
              <a:rPr lang="fr-FR" sz="1200" b="1" kern="1200" dirty="0" smtClean="0">
                <a:solidFill>
                  <a:schemeClr val="tx1"/>
                </a:solidFill>
                <a:effectLst/>
                <a:latin typeface="+mn-lt"/>
                <a:ea typeface="+mn-ea"/>
                <a:cs typeface="+mn-cs"/>
              </a:rPr>
              <a:t>ystérieuses</a:t>
            </a:r>
          </a:p>
          <a:p>
            <a:r>
              <a:rPr lang="fr-FR" sz="1200" kern="1200" dirty="0" smtClean="0">
                <a:solidFill>
                  <a:schemeClr val="tx1"/>
                </a:solidFill>
                <a:effectLst/>
                <a:latin typeface="+mn-lt"/>
                <a:ea typeface="+mn-ea"/>
                <a:cs typeface="+mn-cs"/>
              </a:rPr>
              <a:t>Après avoir demandé pardon à Dieu pour avoir consulté de telles personnes ou avoir cherché de l’aide auprès de personnes autres que Dieu et après avoir pris la décision de ne plus le faire.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fr-FR" sz="1200" b="1" kern="1200" dirty="0" smtClean="0">
                <a:solidFill>
                  <a:schemeClr val="tx1"/>
                </a:solidFill>
                <a:effectLst/>
                <a:latin typeface="+mn-lt"/>
                <a:ea typeface="+mn-ea"/>
                <a:cs typeface="+mn-cs"/>
              </a:rPr>
              <a:t>Que devrait-il être fait avec des livres de magie ou d’autres choses semblables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Actes </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19 : 19</a:t>
            </a:r>
          </a:p>
          <a:p>
            <a:r>
              <a:rPr lang="fr-FR" sz="1200" b="0" i="0" kern="1200" dirty="0" smtClean="0">
                <a:solidFill>
                  <a:schemeClr val="tx1"/>
                </a:solidFill>
                <a:effectLst/>
                <a:latin typeface="+mn-lt"/>
                <a:ea typeface="+mn-ea"/>
                <a:cs typeface="+mn-cs"/>
              </a:rPr>
              <a:t>« Et un certain nombre de ceux qui avaient exercé les arts magiques, ayant apporté leurs livres, les brûlèrent devant tout le monde: on en estima la valeur à cinquante mille pièces d'argent.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fr-FR" sz="1200" b="1" kern="1200" dirty="0" smtClean="0">
                <a:solidFill>
                  <a:schemeClr val="tx1"/>
                </a:solidFill>
                <a:effectLst/>
                <a:latin typeface="+mn-lt"/>
                <a:ea typeface="+mn-ea"/>
                <a:cs typeface="+mn-cs"/>
              </a:rPr>
              <a:t>Quel conseil divin nous libérera de l’influence satanique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 sz="1200" b="1" kern="1200" dirty="0" smtClean="0">
                <a:solidFill>
                  <a:schemeClr val="tx1"/>
                </a:solidFill>
                <a:effectLst/>
                <a:latin typeface="+mn-lt"/>
                <a:ea typeface="+mn-ea"/>
                <a:cs typeface="+mn-cs"/>
              </a:rPr>
              <a:t>Jacques </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4 : 7</a:t>
            </a:r>
          </a:p>
          <a:p>
            <a:r>
              <a:rPr lang="fr-FR" sz="1200" b="0" i="0" kern="1200" dirty="0" smtClean="0">
                <a:solidFill>
                  <a:schemeClr val="tx1"/>
                </a:solidFill>
                <a:effectLst/>
                <a:latin typeface="+mn-lt"/>
                <a:ea typeface="+mn-ea"/>
                <a:cs typeface="+mn-cs"/>
              </a:rPr>
              <a:t>« Soumettez-vous donc à Dieu; résistez au diable, et il fuira loin de vous. »</a:t>
            </a:r>
          </a:p>
          <a:p>
            <a:endParaRPr lang="es-ES_tradnl"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Se soumettre à Dieu</a:t>
            </a:r>
          </a:p>
          <a:p>
            <a:r>
              <a:rPr lang="fr-FR" sz="1200" kern="1200" dirty="0" smtClean="0">
                <a:solidFill>
                  <a:schemeClr val="tx1"/>
                </a:solidFill>
                <a:effectLst/>
                <a:latin typeface="+mn-lt"/>
                <a:ea typeface="+mn-ea"/>
                <a:cs typeface="+mn-cs"/>
              </a:rPr>
              <a:t>• Résister au diable. Ne pas l’écouter ou le croire.</a:t>
            </a:r>
          </a:p>
          <a:p>
            <a:r>
              <a:rPr lang="fr-FR" sz="1200" kern="1200" dirty="0" smtClean="0">
                <a:solidFill>
                  <a:schemeClr val="tx1"/>
                </a:solidFill>
                <a:effectLst/>
                <a:latin typeface="+mn-lt"/>
                <a:ea typeface="+mn-ea"/>
                <a:cs typeface="+mn-cs"/>
              </a:rPr>
              <a:t>• Le diable fuira loin de vous.</a:t>
            </a:r>
          </a:p>
          <a:p>
            <a:endParaRPr lang="fr-F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14. </a:t>
            </a:r>
            <a:r>
              <a:rPr lang="fr-FR" sz="1200" b="1" kern="1200" dirty="0" smtClean="0">
                <a:solidFill>
                  <a:schemeClr val="tx1"/>
                </a:solidFill>
                <a:effectLst/>
                <a:latin typeface="+mn-lt"/>
                <a:ea typeface="+mn-ea"/>
                <a:cs typeface="+mn-cs"/>
              </a:rPr>
              <a:t>En quoi devons-nous avoir confiance pour obtenir une complète victoire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12 : 10-11</a:t>
            </a:r>
          </a:p>
          <a:p>
            <a:r>
              <a:rPr lang="fr-FR" sz="1200" b="0" i="0" kern="1200" dirty="0" smtClean="0">
                <a:solidFill>
                  <a:schemeClr val="tx1"/>
                </a:solidFill>
                <a:effectLst/>
                <a:latin typeface="+mn-lt"/>
                <a:ea typeface="+mn-ea"/>
                <a:cs typeface="+mn-cs"/>
              </a:rPr>
              <a:t>« Et j'entendis dans le ciel une voix forte qui disait: Maintenant le salut est arrivé, et la puissance, et le règne de notre Dieu, et l'autorité de son Christ; car il a été précipité, l'accusateur de nos frères, celui qui les accusait devant notre Dieu jour et nuit.</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Ils l'ont vaincu à cause du sang de l'agneau et à cause de la parole de leur témoignage, et ils n'ont pas aimé leur vie jusqu'à craindre la mort. »</a:t>
            </a:r>
          </a:p>
          <a:p>
            <a:endParaRPr lang="es-E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Satan veut faire de nous ses esclaves, mais notre Seigneur Jésus-Christ a œuvré pour notre libération. (Romains 8 : 2, 3, 13-15 ; Galates 5 : 1).</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le Psaume 91 nous lisons au sujet de la nouvelle vie d’un homme libéré. Lisez ce Psaume et méditez sur les merveilleuses promesses de notre Dieu. En notre Seigneur Jésus-Christ nous avons la garantie de la sureté et de la liberté.</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Jean 8 : 32, 34-36. Abandonnons-nous à lui chaque jour ; croyons en sa grâce qui pardonne, en son sang qui nous rachète et en son incomparable amour.</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Quelle est votre décision ? Prenons position pour Jésus, et nous serons libres de toutes formes d’esclavage. Le prix n’est pas la souffrance mais la vie éternelle. Voulez-vous lui montrer votre amour en vous approchant de lui.</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sz="1200" kern="1200" dirty="0" smtClean="0">
                <a:solidFill>
                  <a:schemeClr val="tx1"/>
                </a:solidFill>
                <a:effectLst/>
                <a:latin typeface="+mn-lt"/>
                <a:ea typeface="+mn-ea"/>
                <a:cs typeface="+mn-cs"/>
              </a:rPr>
              <a:t>Ce sont les mêmes esprits qui apparaissent aux rencontres spiritualistes. </a:t>
            </a:r>
            <a:r>
              <a:rPr lang="fr-FR" sz="1200" b="1" kern="1200" dirty="0" smtClean="0">
                <a:solidFill>
                  <a:schemeClr val="tx1"/>
                </a:solidFill>
                <a:effectLst/>
                <a:latin typeface="+mn-lt"/>
                <a:ea typeface="+mn-ea"/>
                <a:cs typeface="+mn-cs"/>
              </a:rPr>
              <a:t>Ésaïe 8 : 19.</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fr-F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fr-FR" sz="1200" b="0" i="0" kern="1200" dirty="0" smtClean="0">
                <a:solidFill>
                  <a:schemeClr val="tx1"/>
                </a:solidFill>
                <a:effectLst/>
                <a:latin typeface="+mn-lt"/>
                <a:ea typeface="+mn-ea"/>
                <a:cs typeface="+mn-cs"/>
              </a:rPr>
              <a:t>« Si l'on vous dit: Consultez ceux qui évoquent les morts et ceux qui prédisent l'avenir, Qui poussent des sifflements et des soupirs, Répondez: Un peuple ne consultera-t-il pas son Dieu? S'adressera-t-il aux morts en faveur des vivants?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p>
          <a:p>
            <a:r>
              <a:rPr lang="fr-FR" sz="1200" kern="1200" dirty="0" smtClean="0">
                <a:solidFill>
                  <a:schemeClr val="tx1"/>
                </a:solidFill>
                <a:effectLst/>
                <a:latin typeface="+mn-lt"/>
                <a:ea typeface="+mn-ea"/>
                <a:cs typeface="+mn-cs"/>
              </a:rPr>
              <a:t>Quand Adam et Ève se sont séparés de Dieu, il leur a promis que Christ vaincrait Satan et lui écraserait la tête. (Genèse 3 : 15). Cela est arrivé à la mort de Jésus.</a:t>
            </a:r>
          </a:p>
          <a:p>
            <a:r>
              <a:rPr lang="fr-FR" sz="1200" kern="1200" dirty="0" smtClean="0">
                <a:solidFill>
                  <a:schemeClr val="tx1"/>
                </a:solidFill>
                <a:effectLst/>
                <a:latin typeface="+mn-lt"/>
                <a:ea typeface="+mn-ea"/>
                <a:cs typeface="+mn-cs"/>
              </a:rPr>
              <a:t>Jésus veut vous défendre, vous aider, vous pardonner et vous cacher dans ses bras aimants.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fr-FR" sz="1200" b="1" kern="1200" dirty="0" smtClean="0">
                <a:solidFill>
                  <a:schemeClr val="tx1"/>
                </a:solidFill>
                <a:effectLst/>
                <a:latin typeface="+mn-lt"/>
                <a:ea typeface="+mn-ea"/>
                <a:cs typeface="+mn-cs"/>
              </a:rPr>
              <a:t>Après avoir libéré l’homme possédé dans le pays des </a:t>
            </a:r>
            <a:r>
              <a:rPr lang="fr-FR" sz="1200" b="1" kern="1200" dirty="0" err="1" smtClean="0">
                <a:solidFill>
                  <a:schemeClr val="tx1"/>
                </a:solidFill>
                <a:effectLst/>
                <a:latin typeface="+mn-lt"/>
                <a:ea typeface="+mn-ea"/>
                <a:cs typeface="+mn-cs"/>
              </a:rPr>
              <a:t>Géraséniens</a:t>
            </a:r>
            <a:r>
              <a:rPr lang="fr-FR" sz="1200" b="1" kern="1200" dirty="0" smtClean="0">
                <a:solidFill>
                  <a:schemeClr val="tx1"/>
                </a:solidFill>
                <a:effectLst/>
                <a:latin typeface="+mn-lt"/>
                <a:ea typeface="+mn-ea"/>
                <a:cs typeface="+mn-cs"/>
              </a:rPr>
              <a:t> (Luc 8 : 26-28), quel conseil lui donna Jésus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err="1"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Luc</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8 : 38-39</a:t>
            </a:r>
          </a:p>
          <a:p>
            <a:r>
              <a:rPr lang="fr-FR" sz="1200" b="0" i="0" kern="1200" dirty="0" smtClean="0">
                <a:solidFill>
                  <a:schemeClr val="tx1"/>
                </a:solidFill>
                <a:effectLst/>
                <a:latin typeface="+mn-lt"/>
                <a:ea typeface="+mn-ea"/>
                <a:cs typeface="+mn-cs"/>
              </a:rPr>
              <a:t>« L'homme de qui étaient sortis les démons lui demandait la permission de rester avec lui. Mais Jésus le renvoya, en disant:</a:t>
            </a:r>
          </a:p>
          <a:p>
            <a:r>
              <a:rPr lang="fr-FR" sz="1200" b="0" i="0" kern="1200" dirty="0" smtClean="0">
                <a:solidFill>
                  <a:schemeClr val="tx1"/>
                </a:solidFill>
                <a:effectLst/>
                <a:latin typeface="+mn-lt"/>
                <a:ea typeface="+mn-ea"/>
                <a:cs typeface="+mn-cs"/>
              </a:rPr>
              <a:t>Retourne dans ta maison, et raconte tout ce que Dieu t'a fait. Il s'en alla, et publia par toute la ville tout ce que Jésus avait fait pour lui.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err="1" smtClean="0">
                <a:solidFill>
                  <a:schemeClr val="tx1"/>
                </a:solidFill>
                <a:effectLst/>
                <a:latin typeface="+mn-lt"/>
                <a:ea typeface="+mn-ea"/>
                <a:cs typeface="+mn-cs"/>
              </a:rPr>
              <a:t>Merci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Seigneur</a:t>
            </a:r>
            <a:r>
              <a:rPr lang="es-ES" sz="1200" b="1" kern="1200" dirty="0" smtClean="0">
                <a:solidFill>
                  <a:schemeClr val="tx1"/>
                </a:solidFill>
                <a:effectLst/>
                <a:latin typeface="+mn-lt"/>
                <a:ea typeface="+mn-ea"/>
                <a:cs typeface="+mn-cs"/>
              </a:rPr>
              <a:t>, de </a:t>
            </a:r>
            <a:r>
              <a:rPr lang="es-ES" sz="1200" b="1" kern="1200" dirty="0" err="1" smtClean="0">
                <a:solidFill>
                  <a:schemeClr val="tx1"/>
                </a:solidFill>
                <a:effectLst/>
                <a:latin typeface="+mn-lt"/>
                <a:ea typeface="+mn-ea"/>
                <a:cs typeface="+mn-cs"/>
              </a:rPr>
              <a:t>démasquer</a:t>
            </a:r>
            <a:r>
              <a:rPr lang="es-ES" sz="1200" b="1" kern="1200" dirty="0" smtClean="0">
                <a:solidFill>
                  <a:schemeClr val="tx1"/>
                </a:solidFill>
                <a:effectLst/>
                <a:latin typeface="+mn-lt"/>
                <a:ea typeface="+mn-ea"/>
                <a:cs typeface="+mn-cs"/>
              </a:rPr>
              <a:t> ces </a:t>
            </a:r>
            <a:r>
              <a:rPr lang="es-ES" sz="1200" b="1" kern="1200" dirty="0" err="1" smtClean="0">
                <a:solidFill>
                  <a:schemeClr val="tx1"/>
                </a:solidFill>
                <a:effectLst/>
                <a:latin typeface="+mn-lt"/>
                <a:ea typeface="+mn-ea"/>
                <a:cs typeface="+mn-cs"/>
              </a:rPr>
              <a:t>illusions</a:t>
            </a:r>
            <a:r>
              <a:rPr lang="es-ES" sz="1200" b="1"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QUE DIEU VOUS BENISSE !</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s-ES" sz="2000" b="1" dirty="0" smtClean="0">
              <a:solidFill>
                <a:prstClr val="black"/>
              </a:solidFill>
              <a:effectLst>
                <a:outerShdw blurRad="50800" dist="38100" dir="2700000" algn="tl" rotWithShape="0">
                  <a:prstClr val="black">
                    <a:alpha val="40000"/>
                  </a:prstClr>
                </a:outerShdw>
              </a:effectLst>
              <a:latin typeface="Myriad Pro" pitchFamily="34" charset="0"/>
            </a:endParaRPr>
          </a:p>
          <a:p>
            <a:r>
              <a:rPr lang="fr-FR" sz="1200" b="1" i="1" kern="1200" dirty="0" smtClean="0">
                <a:solidFill>
                  <a:schemeClr val="tx1"/>
                </a:solidFill>
                <a:effectLst/>
                <a:latin typeface="+mn-lt"/>
                <a:ea typeface="+mn-ea"/>
                <a:cs typeface="+mn-cs"/>
              </a:rPr>
              <a:t>Notre prochain thème :</a:t>
            </a:r>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 Le livre de l’Apocalypse et la destinée de notre planète. » </a:t>
            </a:r>
            <a:endParaRPr lang="es-AR" sz="1200" b="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Qu’arrivera-t-il à la fin à notre planète ? Est-ce qu’elle disparaitra ? Où habiterons-nous : sur la terre ou au ciel ? Qu’arrivera-t-il avec les réprouvés ? Que dit la Bible au sujet de la dernière guerre mondiale ? Quel sera le repos du diable ? C’est un thème très intéressant !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54</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55</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Quelles sont ces forces mystérieuses ?</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40954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Peuvent-elles être les esprits des morts ? Que dit la Bible au sujet de ceux qui sont morts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fr-FR" sz="1200" b="1" kern="1200" dirty="0" smtClean="0">
                <a:solidFill>
                  <a:schemeClr val="tx1"/>
                </a:solidFill>
                <a:effectLst/>
                <a:latin typeface="+mn-lt"/>
                <a:ea typeface="+mn-ea"/>
                <a:cs typeface="+mn-cs"/>
              </a:rPr>
              <a:t>Ecclésiaste </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9</a:t>
            </a:r>
            <a:r>
              <a:rPr lang="es-ES_tradnl" sz="1200" b="1" spc="50" baseline="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12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5 - 6 </a:t>
            </a:r>
          </a:p>
          <a:p>
            <a:r>
              <a:rPr lang="fr-FR" sz="1200" b="0" i="0" kern="1200" dirty="0" smtClean="0">
                <a:solidFill>
                  <a:schemeClr val="tx1"/>
                </a:solidFill>
                <a:effectLst/>
                <a:latin typeface="+mn-lt"/>
                <a:ea typeface="+mn-ea"/>
                <a:cs typeface="+mn-cs"/>
              </a:rPr>
              <a:t>« Les vivants, en effet, savent qu'ils mourront; mais les morts ne savent rien, et il n'y a pour eux plus de salaire, puisque leur mémoire est oubliée.</a:t>
            </a:r>
          </a:p>
          <a:p>
            <a:r>
              <a:rPr lang="fr-FR" sz="1200" b="0" i="0" kern="1200" dirty="0" smtClean="0">
                <a:solidFill>
                  <a:schemeClr val="tx1"/>
                </a:solidFill>
                <a:effectLst/>
                <a:latin typeface="+mn-lt"/>
                <a:ea typeface="+mn-ea"/>
                <a:cs typeface="+mn-cs"/>
              </a:rPr>
              <a:t>Et leur amour, et leur haine, et leur envie, ont déjà péri; et ils n'auront plus jamais aucune part à tout ce qui se fait sous le soleil.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2. </a:t>
            </a:r>
            <a:r>
              <a:rPr lang="fr-FR" sz="1200" b="1" kern="1200" dirty="0" smtClean="0">
                <a:solidFill>
                  <a:schemeClr val="tx1"/>
                </a:solidFill>
                <a:effectLst/>
                <a:latin typeface="+mn-lt"/>
                <a:ea typeface="+mn-ea"/>
                <a:cs typeface="+mn-cs"/>
              </a:rPr>
              <a:t>Dieu peut-il être celui qui les guide ? Quel ordre donna Dieu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52689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28/06/2019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220544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39868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Lévitique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20 : 27</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1223628" y="1772816"/>
            <a:ext cx="6012668"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Si un homme ou une femme ont en eux l'esprit d'un mort ou un esprit de divination, ils seront punis de mort; on les lapidera: leur sang retombera sur eux. »</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41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55"/>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955"/>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481894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Deutéronome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18 : 10 - 12</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269" y="1408176"/>
            <a:ext cx="9148269" cy="38210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Qu'on ne trouve chez toi personne qui fasse passer son fils ou sa fille par le feu, personne qui exerce le métier de devin, d'astrologue, d'augure, de magicien, d'enchanteur, personne qui consulte ceux qui évoquent les esprits ou disent la bonne aventure, personne qui interroge les morts. Car quiconque fait ces choses est en abomination à l'Éternel; et c'est à cause de ces abominations que l'Éternel, ton Dieu, va chasser ces nations devant toi. »</a:t>
            </a:r>
          </a:p>
        </p:txBody>
      </p:sp>
    </p:spTree>
    <p:extLst>
      <p:ext uri="{BB962C8B-B14F-4D97-AF65-F5344CB8AC3E}">
        <p14:creationId xmlns:p14="http://schemas.microsoft.com/office/powerpoint/2010/main" val="1087909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13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413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J:\Mis Docs\_Multimedia IMS\Curso Biblico PPS\Tema 17\tema 17 gobern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4077072"/>
            <a:ext cx="9144508"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3200" b="1" spc="50" dirty="0">
                <a:ln w="11430"/>
                <a:solidFill>
                  <a:srgbClr val="C00000"/>
                </a:solidFill>
                <a:effectLst>
                  <a:outerShdw blurRad="76200" dist="50800" dir="5400000" algn="tl" rotWithShape="0">
                    <a:srgbClr val="000000">
                      <a:alpha val="65000"/>
                    </a:srgbClr>
                  </a:outerShdw>
                </a:effectLst>
                <a:latin typeface="Script MT Bold" pitchFamily="66" charset="0"/>
              </a:rPr>
              <a:t>Si ces révélations ne viennent ni de Dieu ni des </a:t>
            </a:r>
            <a:r>
              <a:rPr lang="fr-FR" sz="3200" b="1" spc="50" dirty="0" smtClean="0">
                <a:ln w="11430"/>
                <a:solidFill>
                  <a:srgbClr val="C00000"/>
                </a:solidFill>
                <a:effectLst>
                  <a:outerShdw blurRad="76200" dist="50800" dir="5400000" algn="tl" rotWithShape="0">
                    <a:srgbClr val="000000">
                      <a:alpha val="65000"/>
                    </a:srgbClr>
                  </a:outerShdw>
                </a:effectLst>
                <a:latin typeface="Script MT Bold" pitchFamily="66" charset="0"/>
              </a:rPr>
              <a:t>morts,</a:t>
            </a:r>
          </a:p>
          <a:p>
            <a:pPr lvl="0" algn="ct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qui cherche à influencer les politiciens ?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Tree>
    <p:extLst>
      <p:ext uri="{BB962C8B-B14F-4D97-AF65-F5344CB8AC3E}">
        <p14:creationId xmlns:p14="http://schemas.microsoft.com/office/powerpoint/2010/main" val="1649382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33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91876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Apocalypse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16 : 14 </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1223628" y="1772816"/>
            <a:ext cx="6912768"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Car ce sont des esprits de démons, qui font des prodiges, et qui vont vers les rois de toute la terre, afin de les rassembler pour le combat du grand jour du Dieu tout puissant.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1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9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99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7\tema 17 fon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707904" y="343681"/>
            <a:ext cx="4932548" cy="600164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fr-FR"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Dans les exemples que nous lisons dans la Bible au sujet de personnes possédées par des esprits, que déclarent ces esprits ? </a:t>
            </a:r>
            <a:endPar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Tree>
    <p:extLst>
      <p:ext uri="{BB962C8B-B14F-4D97-AF65-F5344CB8AC3E}">
        <p14:creationId xmlns:p14="http://schemas.microsoft.com/office/powerpoint/2010/main" val="34024062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407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39548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Actes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16 : 16 - 18</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Comme nous allions au lieu de prière, une servante qui avait un esprit de Python, et qui, en devinant, procurait un grand profit à ses maîtres, vint au-devant de nous,</a:t>
            </a:r>
          </a:p>
        </p:txBody>
      </p:sp>
      <p:sp>
        <p:nvSpPr>
          <p:cNvPr id="7" name="Rectangle 3" hidden="1"/>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siguiendo a Pablo y a nosotros, daba voces, diciendo: Estos hombres son siervos del Dios Altísimo, quienes os anuncian el camino de salvación</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esto lo hacía por muchos días; mas desagradando a Pablo, éste se volvió y dijo al espíritu: Te mando en el nombre de Jesucristo, que salgas de ella. Y salió en aquella misma hora.”</a:t>
            </a:r>
          </a:p>
        </p:txBody>
      </p:sp>
    </p:spTree>
    <p:extLst>
      <p:ext uri="{BB962C8B-B14F-4D97-AF65-F5344CB8AC3E}">
        <p14:creationId xmlns:p14="http://schemas.microsoft.com/office/powerpoint/2010/main" val="2288305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2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92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7"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39548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Actes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16 : 16 - 18</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hidden="1"/>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“Aconteció que mientras íbamos a la oración, nos salió al encuentro una muchacha que tenía espíritu de adivinación, la cual daba gran ganancia a sus amos, adivinando</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et se mit à nous suivre, Paul et nous. Elle </a:t>
            </a:r>
            <a:r>
              <a:rPr lang="fr-FR"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criait : </a:t>
            </a:r>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Ces hommes sont les serviteurs du Dieu Très Haut, et ils vous annoncent la voie du salut.</a:t>
            </a:r>
            <a:endPar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esto lo hacía por muchos días; mas desagradando a Pablo, éste se volvió y dijo al espíritu: Te mando en el nombre de Jesucristo, que salgas de ella. Y salió en aquella misma hora.”</a:t>
            </a:r>
          </a:p>
        </p:txBody>
      </p:sp>
    </p:spTree>
    <p:extLst>
      <p:ext uri="{BB962C8B-B14F-4D97-AF65-F5344CB8AC3E}">
        <p14:creationId xmlns:p14="http://schemas.microsoft.com/office/powerpoint/2010/main" val="1848958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39548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Actes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16 : 16 - 18</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hidden="1"/>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“Aconteció que mientras íbamos a la oración, nos salió al encuentro una muchacha que tenía espíritu de adivinación, la cual daba gran ganancia a sus amos, adivinando</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siguiendo a Pablo y a nosotros, daba voces, diciendo: Estos hombres son siervos del Dios Altísimo, quienes os anuncian el camino de salvación</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Elle fit cela pendant plusieurs jours. Paul fatigué se retourna, et dit à l'esprit: Je t'ordonne, au nom de Jésus Christ, de sortir d'elle. Et il sortit à l'heure même. »</a:t>
            </a:r>
          </a:p>
        </p:txBody>
      </p:sp>
    </p:spTree>
    <p:extLst>
      <p:ext uri="{BB962C8B-B14F-4D97-AF65-F5344CB8AC3E}">
        <p14:creationId xmlns:p14="http://schemas.microsoft.com/office/powerpoint/2010/main" val="648540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7\tema 17 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 y="-8554"/>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539552" y="1700808"/>
            <a:ext cx="8424936"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742950" indent="-742950">
              <a:buFont typeface="+mj-lt"/>
              <a:buAutoNum type="arabicPeriod"/>
            </a:pPr>
            <a:r>
              <a:rPr lang="fr-FR" sz="4800" b="1" spc="50" dirty="0">
                <a:ln w="11430"/>
                <a:solidFill>
                  <a:srgbClr val="002060"/>
                </a:solidFill>
                <a:effectLst>
                  <a:outerShdw blurRad="76200" dist="50800" dir="5400000" algn="tl" rotWithShape="0">
                    <a:srgbClr val="000000">
                      <a:alpha val="65000"/>
                    </a:srgbClr>
                  </a:outerShdw>
                </a:effectLst>
                <a:latin typeface="Script MT Bold" pitchFamily="66" charset="0"/>
              </a:rPr>
              <a:t>Ils disaient des mensonges</a:t>
            </a:r>
          </a:p>
          <a:p>
            <a:pPr marL="742950" indent="-742950">
              <a:buFont typeface="+mj-lt"/>
              <a:buAutoNum type="arabicPeriod"/>
            </a:pPr>
            <a:r>
              <a:rPr lang="fr-FR" sz="4800" b="1" spc="50" dirty="0">
                <a:ln w="11430"/>
                <a:solidFill>
                  <a:srgbClr val="002060"/>
                </a:solidFill>
                <a:effectLst>
                  <a:outerShdw blurRad="76200" dist="50800" dir="5400000" algn="tl" rotWithShape="0">
                    <a:srgbClr val="000000">
                      <a:alpha val="65000"/>
                    </a:srgbClr>
                  </a:outerShdw>
                </a:effectLst>
                <a:latin typeface="Script MT Bold" pitchFamily="66" charset="0"/>
              </a:rPr>
              <a:t>Ils ont dit des choses insignifiantes</a:t>
            </a:r>
          </a:p>
          <a:p>
            <a:pPr marL="742950" indent="-742950">
              <a:buFont typeface="+mj-lt"/>
              <a:buAutoNum type="arabicPeriod"/>
            </a:pPr>
            <a:r>
              <a:rPr lang="fr-FR" sz="4800" b="1" spc="50" dirty="0">
                <a:ln w="11430"/>
                <a:solidFill>
                  <a:srgbClr val="002060"/>
                </a:solidFill>
                <a:effectLst>
                  <a:outerShdw blurRad="76200" dist="50800" dir="5400000" algn="tl" rotWithShape="0">
                    <a:srgbClr val="000000">
                      <a:alpha val="65000"/>
                    </a:srgbClr>
                  </a:outerShdw>
                </a:effectLst>
                <a:latin typeface="Script MT Bold" pitchFamily="66" charset="0"/>
              </a:rPr>
              <a:t>Il y avait quelque vérité dans leurs déclarations.</a:t>
            </a:r>
          </a:p>
        </p:txBody>
      </p:sp>
      <p:sp>
        <p:nvSpPr>
          <p:cNvPr id="4" name="3 Rectángulo"/>
          <p:cNvSpPr/>
          <p:nvPr/>
        </p:nvSpPr>
        <p:spPr>
          <a:xfrm>
            <a:off x="2886052" y="5611887"/>
            <a:ext cx="5538376" cy="76944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Quel est le bon choix?</a:t>
            </a:r>
            <a:endPar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235387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500"/>
                                        <p:tgtEl>
                                          <p:spTgt spid="5">
                                            <p:txEl>
                                              <p:pRg st="0" end="0"/>
                                            </p:txEl>
                                          </p:spTgt>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1500"/>
                                        <p:tgtEl>
                                          <p:spTgt spid="5">
                                            <p:txEl>
                                              <p:pRg st="1" end="1"/>
                                            </p:txEl>
                                          </p:spTgt>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1500"/>
                                        <p:tgtEl>
                                          <p:spTgt spid="5">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7\tema 17 adiv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90" y="4145012"/>
            <a:ext cx="9143999" cy="2123658"/>
          </a:xfrm>
          <a:prstGeom prst="rect">
            <a:avLst/>
          </a:prstGeom>
          <a:solidFill>
            <a:schemeClr val="bg1">
              <a:alpha val="1000"/>
            </a:schemeClr>
          </a:solidFill>
          <a:effectLst>
            <a:glow rad="139700">
              <a:schemeClr val="bg1">
                <a:alpha val="34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fr-FR" sz="4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Qu’arriva-t-il au roi Saül quand il consulta «une femme qui évoque les morts » après que Dieu l’avait rejeté ? </a:t>
            </a:r>
            <a:endParaRPr lang="es-ES" sz="4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2" name="1 Rectángulo"/>
          <p:cNvSpPr/>
          <p:nvPr/>
        </p:nvSpPr>
        <p:spPr>
          <a:xfrm>
            <a:off x="6336196" y="6408040"/>
            <a:ext cx="2890791" cy="369332"/>
          </a:xfrm>
          <a:prstGeom prst="rect">
            <a:avLst/>
          </a:prstGeom>
        </p:spPr>
        <p:txBody>
          <a:bodyPr wrap="none">
            <a:spAutoFit/>
          </a:bodyPr>
          <a:lstStyle/>
          <a:p>
            <a:r>
              <a:rPr lang="es-ES_tradnl" b="1" i="1" dirty="0">
                <a:solidFill>
                  <a:schemeClr val="bg1"/>
                </a:solidFill>
                <a:latin typeface="Myriad Pro" pitchFamily="34" charset="0"/>
              </a:rPr>
              <a:t>(1 Samuel 28:3, 6-8, 11-15)</a:t>
            </a:r>
            <a:endParaRPr lang="es-ES" i="1" dirty="0">
              <a:solidFill>
                <a:schemeClr val="bg1"/>
              </a:solidFill>
              <a:latin typeface="Myriad Pro" pitchFamily="34" charset="0"/>
            </a:endParaRPr>
          </a:p>
        </p:txBody>
      </p:sp>
    </p:spTree>
    <p:extLst>
      <p:ext uri="{BB962C8B-B14F-4D97-AF65-F5344CB8AC3E}">
        <p14:creationId xmlns:p14="http://schemas.microsoft.com/office/powerpoint/2010/main" val="580349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36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41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J:\Mis Docs\_Multimedia IMS\Curso Biblico PPS\Tema 17\tema 17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73"/>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539552" y="4149080"/>
            <a:ext cx="7596844" cy="31049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contourW="6350" prstMaterial="plastic">
              <a:bevelT w="20320" h="20320" prst="angle"/>
              <a:contourClr>
                <a:srgbClr val="E200D7"/>
              </a:contourClr>
            </a:sp3d>
          </a:bodyPr>
          <a:lstStyle/>
          <a:p>
            <a:r>
              <a:rPr lang="en-US" sz="5400" b="1" cap="all" dirty="0">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Un Moment </a:t>
            </a:r>
            <a:endParaRPr lang="en-US" sz="5400" b="1" cap="all" dirty="0" smtClean="0">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endParaRPr>
          </a:p>
          <a:p>
            <a:r>
              <a:rPr lang="en-US" sz="5400" b="1" cap="all" dirty="0" smtClean="0">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De </a:t>
            </a:r>
            <a:r>
              <a:rPr lang="en-US" sz="5400" b="1" cap="all" dirty="0" err="1">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Prière</a:t>
            </a:r>
            <a:endParaRPr lang="en-US" sz="5400" b="1" cap="all" dirty="0">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35796" y="946465"/>
            <a:ext cx="479009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 </a:t>
            </a: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Chroniques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10 : 13 - 14</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15516" y="1412776"/>
            <a:ext cx="8352928"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Saül mourut, parce qu'il se rendit coupable d'infidélité envers l'Éternel, dont il n'observa point la parole, et parce qu'il interrogea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consulta ceux qui évoquent les </a:t>
            </a:r>
            <a:r>
              <a:rPr lang="fr-F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morts. Il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 consulta point l'Éternel; alors l'Éternel le fit mourir</a:t>
            </a:r>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transféra la royauté à David, fils d'</a:t>
            </a:r>
            <a:r>
              <a:rPr lang="fr-FR"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Isaï</a:t>
            </a:r>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3969196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13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13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7\tema 17 adiv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90" y="2636912"/>
            <a:ext cx="9143999" cy="4216539"/>
          </a:xfrm>
          <a:prstGeom prst="rect">
            <a:avLst/>
          </a:prstGeom>
          <a:solidFill>
            <a:schemeClr val="bg1">
              <a:alpha val="1000"/>
            </a:schemeClr>
          </a:solidFill>
          <a:effectLst>
            <a:glow rad="139700">
              <a:schemeClr val="bg1">
                <a:alpha val="34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Notez</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la </a:t>
            </a:r>
            <a:r>
              <a:rPr lang="es-ES" sz="4800" b="1" spc="50" dirty="0" err="1"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tromperie</a:t>
            </a:r>
            <a:r>
              <a:rPr lang="es-ES" sz="4800"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
            </a:r>
            <a:endPar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a:p>
            <a:pPr lvl="1"/>
            <a:r>
              <a:rPr lang="es-ES" sz="4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r>
              <a:rPr lang="es-ES"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a:t>
            </a:r>
            <a:r>
              <a:rPr lang="fr-FR" sz="44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Saül alla de nuit et </a:t>
            </a:r>
            <a:r>
              <a:rPr lang="fr-FR"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déguisé</a:t>
            </a:r>
          </a:p>
          <a:p>
            <a:pPr lvl="1"/>
            <a:r>
              <a:rPr lang="es-ES" sz="4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r>
              <a:rPr lang="es-ES"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a:t>
            </a:r>
            <a:r>
              <a:rPr lang="fr-FR" sz="44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Le prophète apparaît comme </a:t>
            </a:r>
            <a:r>
              <a:rPr lang="fr-FR"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a:t>
            </a:r>
            <a:br>
              <a:rPr lang="fr-FR"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br>
            <a:r>
              <a:rPr lang="fr-FR"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venant </a:t>
            </a:r>
            <a:r>
              <a:rPr lang="fr-FR" sz="44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de la terre</a:t>
            </a:r>
            <a:endParaRPr lang="es-ES"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a:p>
            <a:pPr lvl="1"/>
            <a:r>
              <a:rPr lang="es-ES" sz="4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t>
            </a:r>
            <a:r>
              <a:rPr lang="es-ES"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a:t>
            </a:r>
            <a:r>
              <a:rPr lang="fr-FR" sz="44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Bien que cet esprit ne fût pas </a:t>
            </a:r>
            <a:r>
              <a:rPr lang="fr-FR"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a:r>
            <a:br>
              <a:rPr lang="fr-FR"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br>
            <a:r>
              <a:rPr lang="fr-FR" sz="44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   venu </a:t>
            </a:r>
            <a:r>
              <a:rPr lang="fr-FR" sz="44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de Dieu</a:t>
            </a:r>
            <a:endParaRPr lang="es-ES" sz="48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127830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7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60"/>
                            </p:stCondLst>
                            <p:childTnLst>
                              <p:par>
                                <p:cTn id="13" presetID="10" presetClass="entr" presetSubtype="0" fill="hold" grpId="0" nodeType="afterEffect">
                                  <p:stCondLst>
                                    <p:cond delay="0"/>
                                  </p:stCondLst>
                                  <p:iterate type="lt">
                                    <p:tmPct val="7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865"/>
                            </p:stCondLst>
                            <p:childTnLst>
                              <p:par>
                                <p:cTn id="17" presetID="10" presetClass="entr" presetSubtype="0" fill="hold" grpId="0" nodeType="afterEffect">
                                  <p:stCondLst>
                                    <p:cond delay="0"/>
                                  </p:stCondLst>
                                  <p:iterate type="lt">
                                    <p:tmPct val="7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4695"/>
                            </p:stCondLst>
                            <p:childTnLst>
                              <p:par>
                                <p:cTn id="21" presetID="10" presetClass="entr" presetSubtype="0" fill="hold" grpId="0" nodeType="afterEffect">
                                  <p:stCondLst>
                                    <p:cond delay="0"/>
                                  </p:stCondLst>
                                  <p:iterate type="lt">
                                    <p:tmPct val="7000"/>
                                  </p:iterate>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6385"/>
                            </p:stCondLst>
                            <p:childTnLst>
                              <p:par>
                                <p:cTn id="25" presetID="22" presetClass="entr" presetSubtype="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7\tema 17 cos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881406"/>
            <a:ext cx="5040560"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La </a:t>
            </a:r>
            <a:r>
              <a:rPr lang="es-ES" sz="6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collection</a:t>
            </a:r>
            <a:r>
              <a:rPr lang="es-ES"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du </a:t>
            </a:r>
            <a:r>
              <a:rPr lang="es-ES" sz="6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Diable</a:t>
            </a:r>
            <a:endParaRPr lang="es-ES"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87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7\tema 17 señ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66"/>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620688"/>
            <a:ext cx="5004556"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Quel est un signe des derniers jours ?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219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10867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 </a:t>
            </a: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Timothée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4 : 1</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827584" y="2060848"/>
            <a:ext cx="7380820"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Mais l'Esprit dit expressément que, dans les derniers temps, quelques-uns abandonneront la foi,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pour s'attacher à des esprits séducteurs et à des doctrines de démons</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691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7\tema 17 cru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6"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63588" y="1988840"/>
            <a:ext cx="396044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Comment pouvons-nous reconnaître la vérité de l’erreur ?</a:t>
            </a:r>
            <a:endPar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2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24479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Ésaïe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8 : 19 - 20</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683568" y="1556792"/>
            <a:ext cx="8424936"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Si l'on vous </a:t>
            </a:r>
            <a:r>
              <a:rPr lang="fr-FR" sz="32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dit : </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Consultez ceux qui évoquent les morts et ceux qui prédisent l'avenir, Qui poussent des sifflements et des soupirs, </a:t>
            </a:r>
            <a:r>
              <a:rPr lang="fr-FR" sz="32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Répondez : </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Un peuple ne consultera-t-il pas son </a:t>
            </a:r>
            <a:r>
              <a:rPr lang="fr-FR" sz="32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Dieu ? </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S'adressera-t-il aux morts en faveur des </a:t>
            </a:r>
            <a:r>
              <a:rPr lang="fr-FR" sz="32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vivants ?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la loi et au </a:t>
            </a:r>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témoignage !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Si l'on ne parle pas ainsi, Il n'y aura point d'aurore pour le peuple</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555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7\tema 17 ma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944724"/>
            <a:ext cx="7848872" cy="477053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9705" indent="-179705">
              <a:spcBef>
                <a:spcPts val="285"/>
              </a:spcBef>
              <a:spcAft>
                <a:spcPts val="0"/>
              </a:spcAft>
            </a:pPr>
            <a:r>
              <a:rPr lang="es-ES_tradnl"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Nous</a:t>
            </a:r>
            <a:r>
              <a:rPr lang="es-ES_tradnl"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 </a:t>
            </a:r>
            <a:r>
              <a:rPr lang="es-ES_tradnl"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devons</a:t>
            </a:r>
            <a:r>
              <a:rPr lang="es-ES_tradnl"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 </a:t>
            </a:r>
            <a:r>
              <a:rPr lang="es-ES_tradnl"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nous</a:t>
            </a:r>
            <a:r>
              <a:rPr lang="es-ES_tradnl"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 </a:t>
            </a:r>
            <a:r>
              <a:rPr lang="es-ES_tradnl"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demander</a:t>
            </a:r>
            <a:r>
              <a:rPr lang="es-ES_tradnl"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 : </a:t>
            </a:r>
          </a:p>
          <a:p>
            <a:pPr marL="457200" indent="-457200">
              <a:spcAft>
                <a:spcPts val="0"/>
              </a:spcAft>
              <a:buFont typeface="Arial" pitchFamily="34" charset="0"/>
              <a:buChar char="•"/>
            </a:pPr>
            <a:r>
              <a:rPr lang="fr-FR"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Le soi-disant messager croit-il que Jésus-Christ est le Fils de Dieu ou que Jésus est seulement un maitre ou un médium ?</a:t>
            </a:r>
          </a:p>
          <a:p>
            <a:pPr marL="457200" indent="-457200">
              <a:spcAft>
                <a:spcPts val="0"/>
              </a:spcAft>
              <a:buFont typeface="Arial" pitchFamily="34" charset="0"/>
              <a:buChar char="•"/>
            </a:pPr>
            <a:r>
              <a:rPr lang="fr-FR"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Croit-il que le monde a été créé en six jours, comme il est écrit dans la Bible ?</a:t>
            </a:r>
          </a:p>
          <a:p>
            <a:pPr marL="457200" indent="-457200">
              <a:spcAft>
                <a:spcPts val="0"/>
              </a:spcAft>
              <a:buFont typeface="Arial" pitchFamily="34" charset="0"/>
              <a:buChar char="•"/>
            </a:pPr>
            <a:r>
              <a:rPr lang="fr-FR"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Si une personne fait et le bien et le mal, peut-elle venir de Dieu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702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7\tema 17 man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3212976"/>
            <a:ext cx="842493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 dit la Bible au sujet de ceux qui cherchent une solution à leurs problèmes dans ces forces mystérieuses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050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77031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Jérémie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2 : 13</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971600" y="1808820"/>
            <a:ext cx="669674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Car mon peuple a commis un double péché: Ils m'ont abandonné, moi qui suis une source d'eau vive,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Pour se creuser des citernes, des citernes crevassées</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Qui ne retiennent pas l'eau.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284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17\titulo tema 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15"/>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17</a:t>
            </a:r>
          </a:p>
        </p:txBody>
      </p:sp>
      <p:sp>
        <p:nvSpPr>
          <p:cNvPr id="2" name="1 Rectángulo"/>
          <p:cNvSpPr/>
          <p:nvPr/>
        </p:nvSpPr>
        <p:spPr>
          <a:xfrm>
            <a:off x="251520" y="728700"/>
            <a:ext cx="7524836" cy="50167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Un </a:t>
            </a:r>
            <a:r>
              <a:rPr lang="fr-FR" sz="8000" b="1" dirty="0" smtClean="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Conseil </a:t>
            </a:r>
          </a:p>
          <a:p>
            <a:r>
              <a:rPr lang="fr-FR"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a:t>
            </a:r>
            <a:r>
              <a:rPr lang="fr-FR" sz="8000" b="1" dirty="0" smtClean="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Divin Contre </a:t>
            </a:r>
          </a:p>
          <a:p>
            <a:r>
              <a:rPr lang="fr-FR" sz="8000" b="1" dirty="0" smtClean="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des Forces</a:t>
            </a:r>
          </a:p>
          <a:p>
            <a:r>
              <a:rPr lang="fr-FR"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a:t>
            </a:r>
            <a:r>
              <a:rPr lang="fr-FR" sz="8000" b="1" dirty="0" smtClean="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Mystérieuses</a:t>
            </a:r>
            <a:r>
              <a:rPr lang="fr-FR"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a:t>
            </a: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500"/>
                                        <p:tgtEl>
                                          <p:spTgt spid="2">
                                            <p:txEl>
                                              <p:pRg st="2" end="2"/>
                                            </p:tx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7\tema 17 b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J:\Mis Docs\_Multimedia IMS\Curso Biblico PPS\Tema 17\poder-mental-siglo-xxi.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6638" r="16554"/>
          <a:stretch/>
        </p:blipFill>
        <p:spPr bwMode="auto">
          <a:xfrm>
            <a:off x="884126" y="3102766"/>
            <a:ext cx="3147814" cy="35305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59532" y="-135396"/>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Dans nos termes modernes nous parlons de la parapsychologie. Il y a des gens qui passent à travers le feu sans être brûlés et ils disent qu’ils peuvent le faire par le pouvoir de l’esprit. Cela était défendu par Dieu. Deutéronome 18 </a:t>
            </a:r>
            <a:r>
              <a:rPr lang="fr-FR"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  9 - 14</a:t>
            </a:r>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7" name="Rectangle 3" hidden="1"/>
          <p:cNvSpPr>
            <a:spLocks noChangeArrowheads="1"/>
          </p:cNvSpPr>
          <p:nvPr/>
        </p:nvSpPr>
        <p:spPr bwMode="auto">
          <a:xfrm>
            <a:off x="359532" y="476672"/>
            <a:ext cx="8496944" cy="27281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 tirar las cartas es adivinación.</a:t>
            </a:r>
          </a:p>
        </p:txBody>
      </p:sp>
      <p:sp>
        <p:nvSpPr>
          <p:cNvPr id="8" name="Rectangle 3" hidden="1"/>
          <p:cNvSpPr>
            <a:spLocks noChangeArrowheads="1"/>
          </p:cNvSpPr>
          <p:nvPr/>
        </p:nvSpPr>
        <p:spPr bwMode="auto">
          <a:xfrm>
            <a:off x="395536" y="-135396"/>
            <a:ext cx="8496944" cy="32043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 hipnotismo, el péndulo y la varilla mágica, las curaciones por palabras aunque sean practicadas con buenas intenciones, no son aprobadas por Dios.</a:t>
            </a:r>
          </a:p>
        </p:txBody>
      </p:sp>
      <p:pic>
        <p:nvPicPr>
          <p:cNvPr id="16388" name="Picture 4" descr="J:\Mis Docs\_Multimedia IMS\Curso Biblico PPS\Tema 17\Tarot21-1024x768.jpg" hidden="1"/>
          <p:cNvPicPr>
            <a:picLocks noChangeAspect="1" noChangeArrowheads="1"/>
          </p:cNvPicPr>
          <p:nvPr/>
        </p:nvPicPr>
        <p:blipFill rotWithShape="1">
          <a:blip r:embed="rId7">
            <a:extLst>
              <a:ext uri="{28A0092B-C50C-407E-A947-70E740481C1C}">
                <a14:useLocalDpi xmlns:a14="http://schemas.microsoft.com/office/drawing/2010/main" val="0"/>
              </a:ext>
            </a:extLst>
          </a:blip>
          <a:srcRect l="16518" r="24199"/>
          <a:stretch/>
        </p:blipFill>
        <p:spPr bwMode="auto">
          <a:xfrm>
            <a:off x="2987468" y="2744924"/>
            <a:ext cx="3060696" cy="38721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6389" name="Picture 5" descr="J:\Mis Docs\_Multimedia IMS\Curso Biblico PPS\Tema 17\hipnotismo_03.jpg" hidden="1"/>
          <p:cNvPicPr>
            <a:picLocks noChangeAspect="1" noChangeArrowheads="1"/>
          </p:cNvPicPr>
          <p:nvPr/>
        </p:nvPicPr>
        <p:blipFill rotWithShape="1">
          <a:blip r:embed="rId8">
            <a:extLst>
              <a:ext uri="{28A0092B-C50C-407E-A947-70E740481C1C}">
                <a14:useLocalDpi xmlns:a14="http://schemas.microsoft.com/office/drawing/2010/main" val="0"/>
              </a:ext>
            </a:extLst>
          </a:blip>
          <a:srcRect l="14858" r="18275"/>
          <a:stretch/>
        </p:blipFill>
        <p:spPr bwMode="auto">
          <a:xfrm>
            <a:off x="5014952" y="2780928"/>
            <a:ext cx="3841524" cy="38299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32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387"/>
                                        </p:tgtEl>
                                        <p:attrNameLst>
                                          <p:attrName>style.visibility</p:attrName>
                                        </p:attrNameLst>
                                      </p:cBhvr>
                                      <p:to>
                                        <p:strVal val="visible"/>
                                      </p:to>
                                    </p:set>
                                    <p:animEffect transition="in" filter="fade">
                                      <p:cBhvr>
                                        <p:cTn id="13" dur="1000"/>
                                        <p:tgtEl>
                                          <p:spTgt spid="16387"/>
                                        </p:tgtEl>
                                      </p:cBhvr>
                                    </p:animEffect>
                                    <p:anim calcmode="lin" valueType="num">
                                      <p:cBhvr>
                                        <p:cTn id="14" dur="1000" fill="hold"/>
                                        <p:tgtEl>
                                          <p:spTgt spid="16387"/>
                                        </p:tgtEl>
                                        <p:attrNameLst>
                                          <p:attrName>ppt_x</p:attrName>
                                        </p:attrNameLst>
                                      </p:cBhvr>
                                      <p:tavLst>
                                        <p:tav tm="0">
                                          <p:val>
                                            <p:strVal val="#ppt_x"/>
                                          </p:val>
                                        </p:tav>
                                        <p:tav tm="100000">
                                          <p:val>
                                            <p:strVal val="#ppt_x"/>
                                          </p:val>
                                        </p:tav>
                                      </p:tavLst>
                                    </p:anim>
                                    <p:anim calcmode="lin" valueType="num">
                                      <p:cBhvr>
                                        <p:cTn id="15" dur="1000" fill="hold"/>
                                        <p:tgtEl>
                                          <p:spTgt spid="1638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388"/>
                                        </p:tgtEl>
                                        <p:attrNameLst>
                                          <p:attrName>style.visibility</p:attrName>
                                        </p:attrNameLst>
                                      </p:cBhvr>
                                      <p:to>
                                        <p:strVal val="visible"/>
                                      </p:to>
                                    </p:set>
                                    <p:animEffect transition="in" filter="fade">
                                      <p:cBhvr>
                                        <p:cTn id="25" dur="1000"/>
                                        <p:tgtEl>
                                          <p:spTgt spid="16388"/>
                                        </p:tgtEl>
                                      </p:cBhvr>
                                    </p:animEffect>
                                    <p:anim calcmode="lin" valueType="num">
                                      <p:cBhvr>
                                        <p:cTn id="26" dur="1000" fill="hold"/>
                                        <p:tgtEl>
                                          <p:spTgt spid="16388"/>
                                        </p:tgtEl>
                                        <p:attrNameLst>
                                          <p:attrName>ppt_x</p:attrName>
                                        </p:attrNameLst>
                                      </p:cBhvr>
                                      <p:tavLst>
                                        <p:tav tm="0">
                                          <p:val>
                                            <p:strVal val="#ppt_x"/>
                                          </p:val>
                                        </p:tav>
                                        <p:tav tm="100000">
                                          <p:val>
                                            <p:strVal val="#ppt_x"/>
                                          </p:val>
                                        </p:tav>
                                      </p:tavLst>
                                    </p:anim>
                                    <p:anim calcmode="lin" valueType="num">
                                      <p:cBhvr>
                                        <p:cTn id="27"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1" nodeType="clickEffect">
                                  <p:stCondLst>
                                    <p:cond delay="0"/>
                                  </p:stCondLst>
                                  <p:childTnLst>
                                    <p:animEffect transition="out" filter="fade">
                                      <p:cBhvr>
                                        <p:cTn id="31" dur="1000"/>
                                        <p:tgtEl>
                                          <p:spTgt spid="7"/>
                                        </p:tgtEl>
                                      </p:cBhvr>
                                    </p:animEffect>
                                    <p:anim calcmode="lin" valueType="num">
                                      <p:cBhvr>
                                        <p:cTn id="32" dur="1000"/>
                                        <p:tgtEl>
                                          <p:spTgt spid="7"/>
                                        </p:tgtEl>
                                        <p:attrNameLst>
                                          <p:attrName>ppt_x</p:attrName>
                                        </p:attrNameLst>
                                      </p:cBhvr>
                                      <p:tavLst>
                                        <p:tav tm="0">
                                          <p:val>
                                            <p:strVal val="ppt_x"/>
                                          </p:val>
                                        </p:tav>
                                        <p:tav tm="100000">
                                          <p:val>
                                            <p:strVal val="ppt_x"/>
                                          </p:val>
                                        </p:tav>
                                      </p:tavLst>
                                    </p:anim>
                                    <p:anim calcmode="lin" valueType="num">
                                      <p:cBhvr>
                                        <p:cTn id="33" dur="1000"/>
                                        <p:tgtEl>
                                          <p:spTgt spid="7"/>
                                        </p:tgtEl>
                                        <p:attrNameLst>
                                          <p:attrName>ppt_y</p:attrName>
                                        </p:attrNameLst>
                                      </p:cBhvr>
                                      <p:tavLst>
                                        <p:tav tm="0">
                                          <p:val>
                                            <p:strVal val="ppt_y"/>
                                          </p:val>
                                        </p:tav>
                                        <p:tav tm="100000">
                                          <p:val>
                                            <p:strVal val="ppt_y-.1"/>
                                          </p:val>
                                        </p:tav>
                                      </p:tavLst>
                                    </p:anim>
                                    <p:set>
                                      <p:cBhvr>
                                        <p:cTn id="34" dur="1" fill="hold">
                                          <p:stCondLst>
                                            <p:cond delay="999"/>
                                          </p:stCondLst>
                                        </p:cTn>
                                        <p:tgtEl>
                                          <p:spTgt spid="7"/>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16389"/>
                                        </p:tgtEl>
                                        <p:attrNameLst>
                                          <p:attrName>style.visibility</p:attrName>
                                        </p:attrNameLst>
                                      </p:cBhvr>
                                      <p:to>
                                        <p:strVal val="visible"/>
                                      </p:to>
                                    </p:set>
                                    <p:animEffect transition="in" filter="fade">
                                      <p:cBhvr>
                                        <p:cTn id="38" dur="1000"/>
                                        <p:tgtEl>
                                          <p:spTgt spid="16389"/>
                                        </p:tgtEl>
                                      </p:cBhvr>
                                    </p:animEffect>
                                    <p:anim calcmode="lin" valueType="num">
                                      <p:cBhvr>
                                        <p:cTn id="39" dur="1000" fill="hold"/>
                                        <p:tgtEl>
                                          <p:spTgt spid="16389"/>
                                        </p:tgtEl>
                                        <p:attrNameLst>
                                          <p:attrName>ppt_x</p:attrName>
                                        </p:attrNameLst>
                                      </p:cBhvr>
                                      <p:tavLst>
                                        <p:tav tm="0">
                                          <p:val>
                                            <p:strVal val="#ppt_x"/>
                                          </p:val>
                                        </p:tav>
                                        <p:tav tm="100000">
                                          <p:val>
                                            <p:strVal val="#ppt_x"/>
                                          </p:val>
                                        </p:tav>
                                      </p:tavLst>
                                    </p:anim>
                                    <p:anim calcmode="lin" valueType="num">
                                      <p:cBhvr>
                                        <p:cTn id="40" dur="1000" fill="hold"/>
                                        <p:tgtEl>
                                          <p:spTgt spid="16389"/>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22" presetClass="entr" presetSubtype="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up)">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7\tema 17 b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J:\Mis Docs\_Multimedia IMS\Curso Biblico PPS\Tema 17\poder-mental-siglo-xxi.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6638" r="16554"/>
          <a:stretch/>
        </p:blipFill>
        <p:spPr bwMode="auto">
          <a:xfrm>
            <a:off x="884126" y="3102766"/>
            <a:ext cx="3147814" cy="35305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Rectangle 3" hidden="1"/>
          <p:cNvSpPr>
            <a:spLocks noChangeArrowheads="1"/>
          </p:cNvSpPr>
          <p:nvPr/>
        </p:nvSpPr>
        <p:spPr bwMode="auto">
          <a:xfrm>
            <a:off x="359532" y="-135396"/>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 términos modernos se habla de Parapsicología. Hay quienes pasan por el fuego sin quemarse, argumentando que es por los poderes de la mente. </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Esto </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fue prohibido por Dios, (Deuteronomio 18:9-14).</a:t>
            </a:r>
          </a:p>
        </p:txBody>
      </p:sp>
      <p:sp>
        <p:nvSpPr>
          <p:cNvPr id="7" name="Rectangle 3"/>
          <p:cNvSpPr>
            <a:spLocks noChangeArrowheads="1"/>
          </p:cNvSpPr>
          <p:nvPr/>
        </p:nvSpPr>
        <p:spPr bwMode="auto">
          <a:xfrm>
            <a:off x="359532" y="476672"/>
            <a:ext cx="8496944" cy="27281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Lire les cartes c’est de la divination.</a:t>
            </a:r>
          </a:p>
        </p:txBody>
      </p:sp>
      <p:sp>
        <p:nvSpPr>
          <p:cNvPr id="8" name="Rectangle 3" hidden="1"/>
          <p:cNvSpPr>
            <a:spLocks noChangeArrowheads="1"/>
          </p:cNvSpPr>
          <p:nvPr/>
        </p:nvSpPr>
        <p:spPr bwMode="auto">
          <a:xfrm>
            <a:off x="395536" y="-135396"/>
            <a:ext cx="8496944" cy="32043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 hipnotismo, el péndulo y la varilla mágica, las curaciones por palabras aunque sean practicadas con buenas intenciones, no son aprobadas por Dios.</a:t>
            </a:r>
          </a:p>
        </p:txBody>
      </p:sp>
      <p:pic>
        <p:nvPicPr>
          <p:cNvPr id="16388" name="Picture 4" descr="J:\Mis Docs\_Multimedia IMS\Curso Biblico PPS\Tema 17\Tarot21-1024x768.jpg"/>
          <p:cNvPicPr>
            <a:picLocks noChangeAspect="1" noChangeArrowheads="1"/>
          </p:cNvPicPr>
          <p:nvPr/>
        </p:nvPicPr>
        <p:blipFill rotWithShape="1">
          <a:blip r:embed="rId7">
            <a:extLst>
              <a:ext uri="{28A0092B-C50C-407E-A947-70E740481C1C}">
                <a14:useLocalDpi xmlns:a14="http://schemas.microsoft.com/office/drawing/2010/main" val="0"/>
              </a:ext>
            </a:extLst>
          </a:blip>
          <a:srcRect l="16518" r="24199"/>
          <a:stretch/>
        </p:blipFill>
        <p:spPr bwMode="auto">
          <a:xfrm>
            <a:off x="2987468" y="2744924"/>
            <a:ext cx="3060696" cy="38721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6389" name="Picture 5" descr="J:\Mis Docs\_Multimedia IMS\Curso Biblico PPS\Tema 17\hipnotismo_03.jpg" hidden="1"/>
          <p:cNvPicPr>
            <a:picLocks noChangeAspect="1" noChangeArrowheads="1"/>
          </p:cNvPicPr>
          <p:nvPr/>
        </p:nvPicPr>
        <p:blipFill rotWithShape="1">
          <a:blip r:embed="rId8">
            <a:extLst>
              <a:ext uri="{28A0092B-C50C-407E-A947-70E740481C1C}">
                <a14:useLocalDpi xmlns:a14="http://schemas.microsoft.com/office/drawing/2010/main" val="0"/>
              </a:ext>
            </a:extLst>
          </a:blip>
          <a:srcRect l="14858" r="18275"/>
          <a:stretch/>
        </p:blipFill>
        <p:spPr bwMode="auto">
          <a:xfrm>
            <a:off x="5014952" y="2780928"/>
            <a:ext cx="3841524" cy="38299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45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388"/>
                                        </p:tgtEl>
                                        <p:attrNameLst>
                                          <p:attrName>style.visibility</p:attrName>
                                        </p:attrNameLst>
                                      </p:cBhvr>
                                      <p:to>
                                        <p:strVal val="visible"/>
                                      </p:to>
                                    </p:set>
                                    <p:animEffect transition="in" filter="fade">
                                      <p:cBhvr>
                                        <p:cTn id="19" dur="1000"/>
                                        <p:tgtEl>
                                          <p:spTgt spid="16388"/>
                                        </p:tgtEl>
                                      </p:cBhvr>
                                    </p:animEffect>
                                    <p:anim calcmode="lin" valueType="num">
                                      <p:cBhvr>
                                        <p:cTn id="20" dur="1000" fill="hold"/>
                                        <p:tgtEl>
                                          <p:spTgt spid="16388"/>
                                        </p:tgtEl>
                                        <p:attrNameLst>
                                          <p:attrName>ppt_x</p:attrName>
                                        </p:attrNameLst>
                                      </p:cBhvr>
                                      <p:tavLst>
                                        <p:tav tm="0">
                                          <p:val>
                                            <p:strVal val="#ppt_x"/>
                                          </p:val>
                                        </p:tav>
                                        <p:tav tm="100000">
                                          <p:val>
                                            <p:strVal val="#ppt_x"/>
                                          </p:val>
                                        </p:tav>
                                      </p:tavLst>
                                    </p:anim>
                                    <p:anim calcmode="lin" valueType="num">
                                      <p:cBhvr>
                                        <p:cTn id="21" dur="1000" fill="hold"/>
                                        <p:tgtEl>
                                          <p:spTgt spid="1638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389"/>
                                        </p:tgtEl>
                                        <p:attrNameLst>
                                          <p:attrName>style.visibility</p:attrName>
                                        </p:attrNameLst>
                                      </p:cBhvr>
                                      <p:to>
                                        <p:strVal val="visible"/>
                                      </p:to>
                                    </p:set>
                                    <p:animEffect transition="in" filter="fade">
                                      <p:cBhvr>
                                        <p:cTn id="25" dur="1000"/>
                                        <p:tgtEl>
                                          <p:spTgt spid="16389"/>
                                        </p:tgtEl>
                                      </p:cBhvr>
                                    </p:animEffect>
                                    <p:anim calcmode="lin" valueType="num">
                                      <p:cBhvr>
                                        <p:cTn id="26" dur="1000" fill="hold"/>
                                        <p:tgtEl>
                                          <p:spTgt spid="16389"/>
                                        </p:tgtEl>
                                        <p:attrNameLst>
                                          <p:attrName>ppt_x</p:attrName>
                                        </p:attrNameLst>
                                      </p:cBhvr>
                                      <p:tavLst>
                                        <p:tav tm="0">
                                          <p:val>
                                            <p:strVal val="#ppt_x"/>
                                          </p:val>
                                        </p:tav>
                                        <p:tav tm="100000">
                                          <p:val>
                                            <p:strVal val="#ppt_x"/>
                                          </p:val>
                                        </p:tav>
                                      </p:tavLst>
                                    </p:anim>
                                    <p:anim calcmode="lin" valueType="num">
                                      <p:cBhvr>
                                        <p:cTn id="27" dur="1000" fill="hold"/>
                                        <p:tgtEl>
                                          <p:spTgt spid="1638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7\tema 17 b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J:\Mis Docs\_Multimedia IMS\Curso Biblico PPS\Tema 17\poder-mental-siglo-xxi.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6638" r="16554"/>
          <a:stretch/>
        </p:blipFill>
        <p:spPr bwMode="auto">
          <a:xfrm>
            <a:off x="884126" y="3102766"/>
            <a:ext cx="3147814" cy="35305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Rectangle 3" hidden="1"/>
          <p:cNvSpPr>
            <a:spLocks noChangeArrowheads="1"/>
          </p:cNvSpPr>
          <p:nvPr/>
        </p:nvSpPr>
        <p:spPr bwMode="auto">
          <a:xfrm>
            <a:off x="359532" y="-135396"/>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 términos modernos se habla de Parapsicología. Hay quienes pasan por el fuego sin quemarse, argumentando que es por los poderes de la mente. </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Esto </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fue prohibido por Dios, (Deuteronomio 18:9-14).</a:t>
            </a:r>
          </a:p>
        </p:txBody>
      </p:sp>
      <p:sp>
        <p:nvSpPr>
          <p:cNvPr id="7" name="Rectangle 3" hidden="1"/>
          <p:cNvSpPr>
            <a:spLocks noChangeArrowheads="1"/>
          </p:cNvSpPr>
          <p:nvPr/>
        </p:nvSpPr>
        <p:spPr bwMode="auto">
          <a:xfrm>
            <a:off x="359532" y="476672"/>
            <a:ext cx="8496944" cy="27281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 tirar las cartas es adivinación.</a:t>
            </a:r>
          </a:p>
        </p:txBody>
      </p:sp>
      <p:pic>
        <p:nvPicPr>
          <p:cNvPr id="16388" name="Picture 4" descr="J:\Mis Docs\_Multimedia IMS\Curso Biblico PPS\Tema 17\Tarot21-1024x768.jpg"/>
          <p:cNvPicPr>
            <a:picLocks noChangeAspect="1" noChangeArrowheads="1"/>
          </p:cNvPicPr>
          <p:nvPr/>
        </p:nvPicPr>
        <p:blipFill rotWithShape="1">
          <a:blip r:embed="rId7">
            <a:extLst>
              <a:ext uri="{28A0092B-C50C-407E-A947-70E740481C1C}">
                <a14:useLocalDpi xmlns:a14="http://schemas.microsoft.com/office/drawing/2010/main" val="0"/>
              </a:ext>
            </a:extLst>
          </a:blip>
          <a:srcRect l="16518" r="24199"/>
          <a:stretch/>
        </p:blipFill>
        <p:spPr bwMode="auto">
          <a:xfrm>
            <a:off x="2987468" y="2744924"/>
            <a:ext cx="3060696" cy="38721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6389" name="Picture 5" descr="J:\Mis Docs\_Multimedia IMS\Curso Biblico PPS\Tema 17\hipnotismo_03.jpg"/>
          <p:cNvPicPr>
            <a:picLocks noChangeAspect="1" noChangeArrowheads="1"/>
          </p:cNvPicPr>
          <p:nvPr/>
        </p:nvPicPr>
        <p:blipFill rotWithShape="1">
          <a:blip r:embed="rId8">
            <a:extLst>
              <a:ext uri="{28A0092B-C50C-407E-A947-70E740481C1C}">
                <a14:useLocalDpi xmlns:a14="http://schemas.microsoft.com/office/drawing/2010/main" val="0"/>
              </a:ext>
            </a:extLst>
          </a:blip>
          <a:srcRect l="14858" r="18275"/>
          <a:stretch/>
        </p:blipFill>
        <p:spPr bwMode="auto">
          <a:xfrm>
            <a:off x="5014952" y="2780928"/>
            <a:ext cx="3841524" cy="38299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395536" y="-135396"/>
            <a:ext cx="8496944" cy="32043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L’hypnotisme</a:t>
            </a:r>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le pendule, et la baguette magique, ainsi que de guérir avec des mots magiques, même fait dans de bonnes intentions, sont des choses que Dieu désapprouve. </a:t>
            </a:r>
            <a:endPar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013671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389"/>
                                        </p:tgtEl>
                                        <p:attrNameLst>
                                          <p:attrName>style.visibility</p:attrName>
                                        </p:attrNameLst>
                                      </p:cBhvr>
                                      <p:to>
                                        <p:strVal val="visible"/>
                                      </p:to>
                                    </p:set>
                                    <p:animEffect transition="in" filter="fade">
                                      <p:cBhvr>
                                        <p:cTn id="19" dur="1000"/>
                                        <p:tgtEl>
                                          <p:spTgt spid="16389"/>
                                        </p:tgtEl>
                                      </p:cBhvr>
                                    </p:animEffect>
                                    <p:anim calcmode="lin" valueType="num">
                                      <p:cBhvr>
                                        <p:cTn id="20" dur="1000" fill="hold"/>
                                        <p:tgtEl>
                                          <p:spTgt spid="16389"/>
                                        </p:tgtEl>
                                        <p:attrNameLst>
                                          <p:attrName>ppt_x</p:attrName>
                                        </p:attrNameLst>
                                      </p:cBhvr>
                                      <p:tavLst>
                                        <p:tav tm="0">
                                          <p:val>
                                            <p:strVal val="#ppt_x"/>
                                          </p:val>
                                        </p:tav>
                                        <p:tav tm="100000">
                                          <p:val>
                                            <p:strVal val="#ppt_x"/>
                                          </p:val>
                                        </p:tav>
                                      </p:tavLst>
                                    </p:anim>
                                    <p:anim calcmode="lin" valueType="num">
                                      <p:cBhvr>
                                        <p:cTn id="21" dur="1000" fill="hold"/>
                                        <p:tgtEl>
                                          <p:spTgt spid="1638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7\tema 17 astrol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9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7524" y="224644"/>
            <a:ext cx="8496944"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 dit la Bible de ceux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a:p>
            <a:pPr lvl="0"/>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qui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pratiquent l’astrologie et consultent des astrologues ?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29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43555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Ésaïe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47 : 13 - 15</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Tu t'es fatiguée à force de consulter: Qu'ils se lèvent donc et qu'ils te sauvent, Ceux qui connaissent le ciel, Qui observent les astres, Qui annoncent, d'après les nouvelles lunes, Ce qui doit t'arriver!</a:t>
            </a:r>
          </a:p>
        </p:txBody>
      </p:sp>
      <p:sp>
        <p:nvSpPr>
          <p:cNvPr id="7" name="Rectangle 3" hidden="1"/>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 aquí que serán como tamo; </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fuego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los quemará, no salvarán sus vidas del poder de la llama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 </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quedará brasa para calentarse, </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ni </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lumbre a la cual se sienten.</a:t>
            </a:r>
          </a:p>
        </p:txBody>
      </p:sp>
      <p:sp>
        <p:nvSpPr>
          <p:cNvPr id="8" name="Rectangle 3" hidden="1"/>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Así te serán aquellos con quienes te fatigaste, los que traficaron contigo desde tu juventud;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cada uno irá por su camino, no habrá quien te salve</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943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2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92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7" grpId="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43555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Ésaïe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47 : 13 - 15</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hidden="1"/>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 has fatigado en tus muchos consejos. Comparezcan ahora y te defiendan los contempladores de los cielos, los que observan las estrellas, los que cuentan los meses, para pronosticar lo que vendrá sobre ti.</a:t>
            </a:r>
          </a:p>
        </p:txBody>
      </p:sp>
      <p:sp>
        <p:nvSpPr>
          <p:cNvPr id="7" name="Rectangle 3"/>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Voici, ils sont comme de la paille</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le feu les consume, Ils ne sauveront pas leur vie des </a:t>
            </a:r>
            <a:r>
              <a:rPr lang="fr-F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flammes </a:t>
            </a:r>
            <a:r>
              <a:rPr lang="fr-FR"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Ce ne sera pas du charbon dont on se chauffe, Ni un feu auprès duquel on s'assied.</a:t>
            </a:r>
            <a:endPar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Así te serán aquellos con quienes te fatigaste, los que traficaron contigo desde tu juventud;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cada uno irá por su camino, no habrá quien te salve</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686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43555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Ésaïe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47 : 13 - 15</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hidden="1"/>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 has fatigado en tus muchos consejos. Comparezcan ahora y te defiendan los contempladores de los cielos, los que observan las estrellas, los que cuentan los meses, para pronosticar lo que vendrá sobre ti.</a:t>
            </a:r>
          </a:p>
        </p:txBody>
      </p:sp>
      <p:sp>
        <p:nvSpPr>
          <p:cNvPr id="7" name="Rectangle 3" hidden="1"/>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 aquí que serán como tamo; </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fuego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los quemará, no salvarán sus vidas del poder de la llama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 </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quedará brasa para calentarse, </a:t>
            </a: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r>
            <a:b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ni </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lumbre a la cual se sienten.</a:t>
            </a:r>
          </a:p>
        </p:txBody>
      </p:sp>
      <p:sp>
        <p:nvSpPr>
          <p:cNvPr id="8" name="Rectangle 3"/>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Tel sera le sort de ceux que tu te fatiguais à consulter. Et ceux avec qui tu as trafiqué dès ta jeunesse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disperseront chacun de son côté: Il n'y aura personne qui vienne à ton secours</a:t>
            </a:r>
            <a:r>
              <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endParaRPr lang="fr-FR"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515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7\tema 17 engan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671900" y="1334373"/>
            <a:ext cx="5040560"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Dans les derniers jours de faux miracles seront si subtiles qu’ils seront une menace même pour les élus.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Tree>
    <p:extLst>
      <p:ext uri="{BB962C8B-B14F-4D97-AF65-F5344CB8AC3E}">
        <p14:creationId xmlns:p14="http://schemas.microsoft.com/office/powerpoint/2010/main" val="2690471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42754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Matthieu</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24 : 24</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1223628" y="1988840"/>
            <a:ext cx="6084676"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Car il s'élèvera de faux Christs et de faux prophètes; ils feront de grands prodiges et des miracles, au point de séduire,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s'il était possible, même les élus</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531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7\tema 17 cade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332656"/>
            <a:ext cx="3960440"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Satan travaille-t-il pour rien, ou veut-il être payé pour ses « faveurs »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10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7\tema 17 cos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1536174"/>
            <a:ext cx="504056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Le monde dans lequel nous vivons est plein de choses mystérieuses qui nous </a:t>
            </a: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étonnent...</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37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07808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Romains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6 : 16</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1223628" y="1700808"/>
            <a:ext cx="6084676"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Ne savez-vous pas qu'en vous livrant à quelqu'un comme esclaves pour lui obéir,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vous êtes esclaves de celui à qui vous obéissez</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soit du péché qui conduit à la mort, soit de l'obéissance qui conduit à la </a:t>
            </a:r>
            <a:r>
              <a:rPr lang="fr-FR" sz="32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justice ?</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155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32467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Jean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8 : 44</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679299" y="1520788"/>
            <a:ext cx="8069165"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Vous avez pour père le diable, et vous voulez accomplir les désirs de votre père. Il a été meurtrier dès le commencement, et il ne se tient pas dans la vérité, parce qu'il n'y a pas de vérité en lui. Lorsqu'il profère le mensonge, il parle de son propre fonds;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car il est menteur et le père du mensonge</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719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7\tema 17 angu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540" y="282126"/>
            <a:ext cx="8676964" cy="624786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spcBef>
                <a:spcPts val="285"/>
              </a:spcBef>
              <a:spcAft>
                <a:spcPts val="0"/>
              </a:spcAft>
            </a:pPr>
            <a:r>
              <a:rPr lang="fr-F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Le diable fait payer un lourd tribut à ceux qui le consultent. Il peut faire venir sur cette </a:t>
            </a:r>
            <a:r>
              <a:rPr lang="fr-F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personne:</a:t>
            </a:r>
            <a:endParaRPr lang="fr-F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endParaRPr>
          </a:p>
          <a:p>
            <a:pPr marL="457200" indent="-457200">
              <a:spcAft>
                <a:spcPts val="0"/>
              </a:spcAft>
              <a:buFont typeface="Arial" pitchFamily="34" charset="0"/>
              <a:buChar char="•"/>
            </a:pPr>
            <a:r>
              <a:rPr lang="fr-FR"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L’incrédulité, le doute, le manque de foi en la Parole de Dieu et en la prière.</a:t>
            </a:r>
          </a:p>
          <a:p>
            <a:pPr marL="457200" indent="-457200">
              <a:spcAft>
                <a:spcPts val="0"/>
              </a:spcAft>
              <a:buFont typeface="Arial" pitchFamily="34" charset="0"/>
              <a:buChar char="•"/>
            </a:pPr>
            <a:r>
              <a:rPr lang="fr-FR"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La dépression, l’anxiété, même une tendance au suicide.</a:t>
            </a:r>
          </a:p>
          <a:p>
            <a:pPr marL="457200" indent="-457200">
              <a:spcAft>
                <a:spcPts val="0"/>
              </a:spcAft>
              <a:buFont typeface="Arial" pitchFamily="34" charset="0"/>
              <a:buChar char="•"/>
            </a:pPr>
            <a:r>
              <a:rPr lang="fr-FR"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La maladie mentale, des complexes et la paranoïa.</a:t>
            </a:r>
          </a:p>
          <a:p>
            <a:pPr marL="457200" indent="-457200">
              <a:spcAft>
                <a:spcPts val="0"/>
              </a:spcAft>
              <a:buFont typeface="Arial" pitchFamily="34" charset="0"/>
              <a:buChar char="•"/>
            </a:pP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Les </a:t>
            </a: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déviations</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 </a:t>
            </a: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sexuelles</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 </a:t>
            </a: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l’adultère</a:t>
            </a:r>
            <a:r>
              <a:rPr lang="es-ES" sz="2800" spc="50" dirty="0" smtClean="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a:t>
            </a:r>
          </a:p>
          <a:p>
            <a:pPr marL="457200" indent="-457200">
              <a:spcAft>
                <a:spcPts val="0"/>
              </a:spcAft>
              <a:buFont typeface="Arial" pitchFamily="34" charset="0"/>
              <a:buChar char="•"/>
            </a:pP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La </a:t>
            </a: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colère</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 </a:t>
            </a: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incontrôlable</a:t>
            </a:r>
            <a:r>
              <a:rPr lang="es-ES" sz="2800"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a:t>
            </a:r>
          </a:p>
          <a:p>
            <a:pPr marL="457200" indent="-457200">
              <a:spcAft>
                <a:spcPts val="0"/>
              </a:spcAft>
              <a:buFont typeface="Arial" pitchFamily="34" charset="0"/>
              <a:buChar char="•"/>
            </a:pPr>
            <a:r>
              <a:rPr lang="fr-FR"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La possession par des esprits malins</a:t>
            </a:r>
            <a:r>
              <a:rPr lang="fr-FR" sz="2800" spc="50" dirty="0" smtClean="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a:t>
            </a:r>
          </a:p>
          <a:p>
            <a:pPr marL="457200" indent="-457200">
              <a:spcAft>
                <a:spcPts val="0"/>
              </a:spcAft>
              <a:buFont typeface="Arial" pitchFamily="34" charset="0"/>
              <a:buChar char="•"/>
            </a:pPr>
            <a:r>
              <a:rPr lang="fr-FR"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La maladie, la pauvreté, etc.</a:t>
            </a:r>
            <a:endPar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704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grpId="0" nodeType="after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500"/>
                                        <p:tgtEl>
                                          <p:spTgt spid="3">
                                            <p:txEl>
                                              <p:pRg st="3" end="3"/>
                                            </p:txEl>
                                          </p:spTgt>
                                        </p:tgtEl>
                                      </p:cBhvr>
                                    </p:animEffect>
                                    <p:anim calcmode="lin" valueType="num">
                                      <p:cBhvr>
                                        <p:cTn id="26"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grpId="0" nodeType="afterEffect">
                                  <p:stCondLst>
                                    <p:cond delay="100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500"/>
                                        <p:tgtEl>
                                          <p:spTgt spid="3">
                                            <p:txEl>
                                              <p:pRg st="4" end="4"/>
                                            </p:txEl>
                                          </p:spTgt>
                                        </p:tgtEl>
                                      </p:cBhvr>
                                    </p:animEffect>
                                    <p:anim calcmode="lin" valueType="num">
                                      <p:cBhvr>
                                        <p:cTn id="32"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500"/>
                            </p:stCondLst>
                            <p:childTnLst>
                              <p:par>
                                <p:cTn id="35" presetID="42" presetClass="entr" presetSubtype="0" fill="hold" grpId="0" nodeType="afterEffect">
                                  <p:stCondLst>
                                    <p:cond delay="100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500"/>
                                        <p:tgtEl>
                                          <p:spTgt spid="3">
                                            <p:txEl>
                                              <p:pRg st="5" end="5"/>
                                            </p:txEl>
                                          </p:spTgt>
                                        </p:tgtEl>
                                      </p:cBhvr>
                                    </p:animEffect>
                                    <p:anim calcmode="lin" valueType="num">
                                      <p:cBhvr>
                                        <p:cTn id="38"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000"/>
                            </p:stCondLst>
                            <p:childTnLst>
                              <p:par>
                                <p:cTn id="41" presetID="42" presetClass="entr" presetSubtype="0" fill="hold" grpId="0" nodeType="afterEffect">
                                  <p:stCondLst>
                                    <p:cond delay="100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500"/>
                                        <p:tgtEl>
                                          <p:spTgt spid="3">
                                            <p:txEl>
                                              <p:pRg st="6" end="6"/>
                                            </p:txEl>
                                          </p:spTgt>
                                        </p:tgtEl>
                                      </p:cBhvr>
                                    </p:animEffect>
                                    <p:anim calcmode="lin" valueType="num">
                                      <p:cBhvr>
                                        <p:cTn id="44"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17500"/>
                            </p:stCondLst>
                            <p:childTnLst>
                              <p:par>
                                <p:cTn id="47" presetID="22" presetClass="entr" presetSubtype="1"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up)">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7\tema 17 cos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881406"/>
            <a:ext cx="5040560" cy="41549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Conseil Divin Contre Les Forces Mystérieuses</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930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7\tema 17 libr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 y="-210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455184"/>
            <a:ext cx="7524836"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 devrait-il être fait avec des livres de magie ou d’autres choses semblables ?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5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55711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Actes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19 : 19</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1223628" y="1700808"/>
            <a:ext cx="6300700"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un certain nombre de ceux qui avaient exercé les arts magiques,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ayant apporté leurs livres, les brûlèrent </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devant tout le monde: on en estima la valeur à cinquante mille pièces d'argent.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53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7\tema 17 humil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19572" y="1011500"/>
            <a:ext cx="4752528" cy="424731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Quel conseil divin nous libérera </a:t>
            </a:r>
            <a:r>
              <a:rPr lang="fr-FR" sz="5400"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de </a:t>
            </a:r>
            <a:r>
              <a:rPr lang="fr-FR"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l’influence satanique ? </a:t>
            </a:r>
            <a:endPar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06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71420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Jacques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4 : 7</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1331640" y="1880828"/>
            <a:ext cx="6300700"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Soumettez-vous</a:t>
            </a:r>
            <a:r>
              <a:rPr lang="fr-FR"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donc à Dieu;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résistez</a:t>
            </a:r>
            <a:r>
              <a:rPr lang="fr-FR"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au diable, et il </a:t>
            </a:r>
            <a:r>
              <a:rPr lang="fr-F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fuira loin </a:t>
            </a:r>
            <a:r>
              <a:rPr lang="fr-FR"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 vous.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331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7\tema 17 confian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 y="1145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95736" y="3789040"/>
            <a:ext cx="666074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En quoi devons-nous avoir confiance pour obtenir une complète victoire ?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Tree>
    <p:extLst>
      <p:ext uri="{BB962C8B-B14F-4D97-AF65-F5344CB8AC3E}">
        <p14:creationId xmlns:p14="http://schemas.microsoft.com/office/powerpoint/2010/main" val="2305561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15311" y="584684"/>
            <a:ext cx="457599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Apocalypse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12 : 10 - 11</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4269" y="1124744"/>
            <a:ext cx="9148269" cy="395957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j'entendis dans le ciel une voix forte qui disait: Maintenant le salut est arrivé, et la puissance, et le règne de notre Dieu, et l'autorité de son Christ; car il a été précipité, l'accusateur de nos frères, celui qui les accusait devant notre Dieu jour et nuit.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Ils l'ont vaincu à cause du sang de l'agneau et à cause de la parole de leur témoignage</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ils n'ont pas aimé leur vie jusqu'à craindre la mort.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25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6000"/>
                                        <p:tgtEl>
                                          <p:spTgt spid="5"/>
                                        </p:tgtEl>
                                      </p:cBhvr>
                                    </p:animEffect>
                                  </p:childTnLst>
                                </p:cTn>
                              </p:par>
                            </p:childTnLst>
                          </p:cTn>
                        </p:par>
                        <p:par>
                          <p:cTn id="12" fill="hold">
                            <p:stCondLst>
                              <p:cond delay="6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7\tema 17 se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2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87738" y="370401"/>
            <a:ext cx="235032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Ésaïe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8 : 19</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827584" y="2744925"/>
            <a:ext cx="8136904" cy="29163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Si l'on vous dit: Consultez ceux qui évoquent les morts et ceux qui prédisent l'avenir, Qui poussent des sifflements et des soupirs, Répondez: Un peuple ne consultera-t-il pas son Dieu? S'adressera-t-il aux morts en faveur des vivants? »</a:t>
            </a:r>
          </a:p>
        </p:txBody>
      </p:sp>
    </p:spTree>
    <p:extLst>
      <p:ext uri="{BB962C8B-B14F-4D97-AF65-F5344CB8AC3E}">
        <p14:creationId xmlns:p14="http://schemas.microsoft.com/office/powerpoint/2010/main" val="3673074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cr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 y="-4010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367644" y="1772816"/>
            <a:ext cx="504056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6600" b="1" spc="50" dirty="0" err="1"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Conclusion</a:t>
            </a:r>
            <a:endParaRPr lang="es-ES" sz="6600" b="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36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7\tema 17 gadare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31475" y="224644"/>
            <a:ext cx="4752528"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Après avoir libéré l’homme possédé dans le pays des </a:t>
            </a:r>
            <a:r>
              <a:rPr lang="fr-FR"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Géraséniens</a:t>
            </a: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p>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
            </a:r>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quel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conseil lui donna Jésus ?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121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04602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Luc</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8 : 38 - 39</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535791" y="1449214"/>
            <a:ext cx="7924641" cy="395957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L'homme de qui étaient sortis les démons lui demandait la permission de rester avec lui. Mais Jésus le renvoya, en </a:t>
            </a:r>
            <a:r>
              <a:rPr lang="fr-FR" sz="3200" b="1" i="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disant: </a:t>
            </a:r>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Retourne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dans ta maison, et raconte tout ce que Dieu t'a fait</a:t>
            </a:r>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Il s'en alla, et publia par toute la ville tout ce que Jésus avait fait pour lui.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999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6000"/>
                                        <p:tgtEl>
                                          <p:spTgt spid="5"/>
                                        </p:tgtEl>
                                      </p:cBhvr>
                                    </p:animEffect>
                                  </p:childTnLst>
                                </p:cTn>
                              </p:par>
                            </p:childTnLst>
                          </p:cTn>
                        </p:par>
                        <p:par>
                          <p:cTn id="12" fill="hold">
                            <p:stCondLst>
                              <p:cond delay="6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7\tema 17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1996988"/>
            <a:ext cx="7920880" cy="33762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Merci, </a:t>
            </a:r>
            <a:endPar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Seigneur</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 </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démasquer </a:t>
            </a:r>
            <a:endPar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ces illusions !</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5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7\tema 17 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548680"/>
            <a:ext cx="5832648" cy="6480720"/>
          </a:xfrm>
          <a:prstGeom prst="rect">
            <a:avLst/>
          </a:prstGeom>
          <a:gradFill>
            <a:gsLst>
              <a:gs pos="1000">
                <a:srgbClr val="03D4A8">
                  <a:alpha val="18000"/>
                </a:srgbClr>
              </a:gs>
              <a:gs pos="25000">
                <a:srgbClr val="21D6E0">
                  <a:alpha val="16000"/>
                </a:srgbClr>
              </a:gs>
              <a:gs pos="75000">
                <a:srgbClr val="0087E6">
                  <a:alpha val="29000"/>
                </a:srgbClr>
              </a:gs>
              <a:gs pos="100000">
                <a:srgbClr val="005CBF">
                  <a:alpha val="22000"/>
                </a:srgbClr>
              </a:gs>
            </a:gsLst>
            <a:lin ang="16200000" scaled="0"/>
          </a:gradFill>
        </p:spPr>
        <p:style>
          <a:lnRef idx="0">
            <a:schemeClr val="accent6"/>
          </a:lnRef>
          <a:fillRef idx="3">
            <a:schemeClr val="accent6"/>
          </a:fillRef>
          <a:effectRef idx="3">
            <a:schemeClr val="accent6"/>
          </a:effectRef>
          <a:fontRef idx="minor">
            <a:schemeClr val="lt1"/>
          </a:fontRef>
        </p:style>
        <p:txBody>
          <a:bodyPr lIns="324000" tIns="252000" rtlCol="0" anchor="t"/>
          <a:lstStyle/>
          <a:p>
            <a:pPr lvl="0">
              <a:spcBef>
                <a:spcPts val="1200"/>
              </a:spcBef>
            </a:pPr>
            <a:r>
              <a:rPr lang="es-ES" sz="3200" b="1" dirty="0" err="1">
                <a:solidFill>
                  <a:srgbClr val="FFC000"/>
                </a:solidFill>
                <a:effectLst>
                  <a:outerShdw blurRad="50800" dist="38100" dir="2700000" algn="tl" rotWithShape="0">
                    <a:prstClr val="black">
                      <a:alpha val="40000"/>
                    </a:prstClr>
                  </a:outerShdw>
                </a:effectLst>
                <a:latin typeface="Myriad Pro" pitchFamily="34" charset="0"/>
              </a:rPr>
              <a:t>Notre</a:t>
            </a:r>
            <a:r>
              <a:rPr lang="es-ES" sz="3200" b="1" dirty="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a:solidFill>
                  <a:srgbClr val="FFC000"/>
                </a:solidFill>
                <a:effectLst>
                  <a:outerShdw blurRad="50800" dist="38100" dir="2700000" algn="tl" rotWithShape="0">
                    <a:prstClr val="black">
                      <a:alpha val="40000"/>
                    </a:prstClr>
                  </a:outerShdw>
                </a:effectLst>
                <a:latin typeface="Myriad Pro" pitchFamily="34" charset="0"/>
              </a:rPr>
              <a:t>prochain</a:t>
            </a:r>
            <a:r>
              <a:rPr lang="es-ES" sz="3200" b="1" dirty="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FFC000"/>
                </a:solidFill>
                <a:effectLst>
                  <a:outerShdw blurRad="50800" dist="38100" dir="2700000" algn="tl" rotWithShape="0">
                    <a:prstClr val="black">
                      <a:alpha val="40000"/>
                    </a:prstClr>
                  </a:outerShdw>
                </a:effectLst>
                <a:latin typeface="Myriad Pro" pitchFamily="34" charset="0"/>
              </a:rPr>
              <a:t>thème</a:t>
            </a:r>
            <a:r>
              <a:rPr lang="es-ES" sz="3200" b="1" dirty="0" smtClean="0">
                <a:solidFill>
                  <a:srgbClr val="FFC000"/>
                </a:solidFill>
                <a:effectLst>
                  <a:outerShdw blurRad="50800" dist="38100" dir="2700000" algn="tl" rotWithShape="0">
                    <a:prstClr val="black">
                      <a:alpha val="40000"/>
                    </a:prstClr>
                  </a:outerShdw>
                </a:effectLst>
                <a:latin typeface="Myriad Pro" pitchFamily="34" charset="0"/>
              </a:rPr>
              <a:t> :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r>
            <a:b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br>
            <a:r>
              <a:rPr lang="fr-FR" sz="3200" b="1" i="1" dirty="0"/>
              <a:t>« Le livre de l’Apocalypse et la destinée de notre planète. » </a:t>
            </a:r>
            <a:endParaRPr lang="es-ES_tradnl" sz="3200" b="1" i="1" dirty="0" smtClean="0"/>
          </a:p>
          <a:p>
            <a:r>
              <a:rPr lang="fr-FR" sz="2800" i="1" dirty="0"/>
              <a:t>Qu’arrivera-t-il à la fin à notre planète ? Est-ce qu’elle disparaitra ? Où habiterons-nous : sur la terre ou au ciel ? Qu’arrivera-t-il avec les réprouvés ? Que dit la Bible au sujet de la dernière guerre mondiale ? Quel sera le repos du diable ? C’est un thème très intéressant ! </a:t>
            </a:r>
            <a:endParaRPr lang="es-ES" sz="2800" dirty="0"/>
          </a:p>
        </p:txBody>
      </p:sp>
      <p:sp>
        <p:nvSpPr>
          <p:cNvPr id="2" name="1 Rectángulo"/>
          <p:cNvSpPr/>
          <p:nvPr/>
        </p:nvSpPr>
        <p:spPr>
          <a:xfrm>
            <a:off x="-252536" y="5949280"/>
            <a:ext cx="9577064" cy="684275"/>
          </a:xfrm>
          <a:prstGeom prst="rect">
            <a:avLst/>
          </a:prstGeom>
          <a:gradFill flip="none" rotWithShape="1">
            <a:gsLst>
              <a:gs pos="0">
                <a:schemeClr val="accent4">
                  <a:shade val="51000"/>
                  <a:satMod val="130000"/>
                  <a:alpha val="10000"/>
                </a:schemeClr>
              </a:gs>
              <a:gs pos="80000">
                <a:schemeClr val="accent4">
                  <a:shade val="93000"/>
                  <a:satMod val="130000"/>
                </a:schemeClr>
              </a:gs>
              <a:gs pos="100000">
                <a:schemeClr val="accent4">
                  <a:shade val="94000"/>
                  <a:satMod val="135000"/>
                </a:schemeClr>
              </a:gs>
            </a:gsLst>
            <a:lin ang="0" scaled="1"/>
            <a:tileRec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3383868" y="6021089"/>
            <a:ext cx="5580620"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QUE DIEU VOUS </a:t>
            </a:r>
            <a:r>
              <a:rPr lang="en-US" sz="3200" b="1" i="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BENISSE !</a:t>
            </a:r>
            <a:endParaRPr lang="en-US" sz="3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94740912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7\tema 17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367644" y="3653172"/>
            <a:ext cx="5904656" cy="28721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Quelles sont </a:t>
            </a:r>
            <a:endPar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ces </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forces </a:t>
            </a:r>
            <a:endPar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ct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mystérieuses </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678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7\tema 17 esp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332656"/>
            <a:ext cx="4752528"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Peuvent-elles être les esprits des morts ? </a:t>
            </a:r>
            <a:endPar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a:p>
            <a:pPr lvl="0"/>
            <a:r>
              <a:rPr lang="fr-FR"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 </a:t>
            </a:r>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dit la Bible au sujet de ceux qui sont morts ?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7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93889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Ecclésiaste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_tradnl" sz="3600" b="1" spc="50" dirty="0" smtClean="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9 : 5 - 6 </a:t>
            </a:r>
            <a:endPar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Rectangle 3"/>
          <p:cNvSpPr>
            <a:spLocks noChangeArrowheads="1"/>
          </p:cNvSpPr>
          <p:nvPr/>
        </p:nvSpPr>
        <p:spPr bwMode="auto">
          <a:xfrm>
            <a:off x="503548" y="1628799"/>
            <a:ext cx="7956884" cy="396044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Les vivants, en effet, savent qu'ils mourront; mais les morts ne savent rien, et il n'y a pour eux plus de salaire, puisque leur mémoire est oubliée.</a:t>
            </a:r>
          </a:p>
          <a:p>
            <a:r>
              <a:rPr lang="fr-FR"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Et leur amour, et leur haine, et leur envie, ont déjà péri; et ils n'auront plus jamais aucune part à tout ce qui se fait sous le soleil.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651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7\tema 17 fl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6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0" y="332656"/>
            <a:ext cx="5688632"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Dieu peut-il être celui qui les guide ? </a:t>
            </a:r>
            <a:endPar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
        <p:nvSpPr>
          <p:cNvPr id="5" name="4 Rectángulo"/>
          <p:cNvSpPr/>
          <p:nvPr/>
        </p:nvSpPr>
        <p:spPr>
          <a:xfrm>
            <a:off x="4175956" y="5099700"/>
            <a:ext cx="4752528"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Quel</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ordre</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endPar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a:p>
            <a:pPr lvl="0" algn="r"/>
            <a:r>
              <a:rPr lang="es-ES" sz="4800" b="1" spc="50" dirty="0" err="1"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donna</a:t>
            </a:r>
            <a:r>
              <a:rPr lang="es-ES" sz="4800" b="1" spc="50" dirty="0" smtClean="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Dieu</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 </a:t>
            </a:r>
          </a:p>
        </p:txBody>
      </p:sp>
    </p:spTree>
    <p:extLst>
      <p:ext uri="{BB962C8B-B14F-4D97-AF65-F5344CB8AC3E}">
        <p14:creationId xmlns:p14="http://schemas.microsoft.com/office/powerpoint/2010/main" val="36229539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85"/>
                            </p:stCondLst>
                            <p:childTnLst>
                              <p:par>
                                <p:cTn id="9" presetID="10" presetClass="entr" presetSubtype="0" fill="hold" grpId="0" nodeType="afterEffect">
                                  <p:stCondLst>
                                    <p:cond delay="0"/>
                                  </p:stCondLst>
                                  <p:iterate type="lt">
                                    <p:tmPct val="7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715"/>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316&quot;/&gt;&lt;/object&gt;&lt;object type=&quot;3&quot; unique_id=&quot;10005&quot;&gt;&lt;property id=&quot;20148&quot; value=&quot;5&quot;/&gt;&lt;property id=&quot;20300&quot; value=&quot;Diapositiva 3&quot;/&gt;&lt;property id=&quot;20307&quot; value=&quot;319&quot;/&gt;&lt;/object&gt;&lt;object type=&quot;3&quot; unique_id=&quot;10006&quot;&gt;&lt;property id=&quot;20148&quot; value=&quot;5&quot;/&gt;&lt;property id=&quot;20300&quot; value=&quot;Diapositiva 4&quot;/&gt;&lt;property id=&quot;20307&quot; value=&quot;515&quot;/&gt;&lt;/object&gt;&lt;object type=&quot;3&quot; unique_id=&quot;10007&quot;&gt;&lt;property id=&quot;20148&quot; value=&quot;5&quot;/&gt;&lt;property id=&quot;20300&quot; value=&quot;Diapositiva 5&quot;/&gt;&lt;property id=&quot;20307&quot; value=&quot;523&quot;/&gt;&lt;/object&gt;&lt;object type=&quot;3&quot; unique_id=&quot;10008&quot;&gt;&lt;property id=&quot;20148&quot; value=&quot;5&quot;/&gt;&lt;property id=&quot;20300&quot; value=&quot;Diapositiva 6&quot;/&gt;&lt;property id=&quot;20307&quot; value=&quot;524&quot;/&gt;&lt;/object&gt;&lt;object type=&quot;3&quot; unique_id=&quot;10009&quot;&gt;&lt;property id=&quot;20148&quot; value=&quot;5&quot;/&gt;&lt;property id=&quot;20300&quot; value=&quot;Diapositiva 7&quot;/&gt;&lt;property id=&quot;20307&quot; value=&quot;525&quot;/&gt;&lt;/object&gt;&lt;object type=&quot;3&quot; unique_id=&quot;10010&quot;&gt;&lt;property id=&quot;20148&quot; value=&quot;5&quot;/&gt;&lt;property id=&quot;20300&quot; value=&quot;Diapositiva 8&quot;/&gt;&lt;property id=&quot;20307&quot; value=&quot;528&quot;/&gt;&lt;/object&gt;&lt;object type=&quot;3&quot; unique_id=&quot;10011&quot;&gt;&lt;property id=&quot;20148&quot; value=&quot;5&quot;/&gt;&lt;property id=&quot;20300&quot; value=&quot;Diapositiva 9&quot;/&gt;&lt;property id=&quot;20307&quot; value=&quot;529&quot;/&gt;&lt;/object&gt;&lt;object type=&quot;3&quot; unique_id=&quot;10012&quot;&gt;&lt;property id=&quot;20148&quot; value=&quot;5&quot;/&gt;&lt;property id=&quot;20300&quot; value=&quot;Diapositiva 10&quot;/&gt;&lt;property id=&quot;20307&quot; value=&quot;530&quot;/&gt;&lt;/object&gt;&lt;object type=&quot;3&quot; unique_id=&quot;10013&quot;&gt;&lt;property id=&quot;20148&quot; value=&quot;5&quot;/&gt;&lt;property id=&quot;20300&quot; value=&quot;Diapositiva 11&quot;/&gt;&lt;property id=&quot;20307&quot; value=&quot;531&quot;/&gt;&lt;/object&gt;&lt;object type=&quot;3&quot; unique_id=&quot;10014&quot;&gt;&lt;property id=&quot;20148&quot; value=&quot;5&quot;/&gt;&lt;property id=&quot;20300&quot; value=&quot;Diapositiva 12&quot;/&gt;&lt;property id=&quot;20307&quot; value=&quot;532&quot;/&gt;&lt;/object&gt;&lt;object type=&quot;3&quot; unique_id=&quot;10015&quot;&gt;&lt;property id=&quot;20148&quot; value=&quot;5&quot;/&gt;&lt;property id=&quot;20300&quot; value=&quot;Diapositiva 13&quot;/&gt;&lt;property id=&quot;20307&quot; value=&quot;533&quot;/&gt;&lt;/object&gt;&lt;object type=&quot;3&quot; unique_id=&quot;10016&quot;&gt;&lt;property id=&quot;20148&quot; value=&quot;5&quot;/&gt;&lt;property id=&quot;20300&quot; value=&quot;Diapositiva 14&quot;/&gt;&lt;property id=&quot;20307&quot; value=&quot;536&quot;/&gt;&lt;/object&gt;&lt;object type=&quot;3&quot; unique_id=&quot;10017&quot;&gt;&lt;property id=&quot;20148&quot; value=&quot;5&quot;/&gt;&lt;property id=&quot;20300&quot; value=&quot;Diapositiva 18&quot;/&gt;&lt;property id=&quot;20307&quot; value=&quot;538&quot;/&gt;&lt;/object&gt;&lt;object type=&quot;3&quot; unique_id=&quot;10018&quot;&gt;&lt;property id=&quot;20148&quot; value=&quot;5&quot;/&gt;&lt;property id=&quot;20300&quot; value=&quot;Diapositiva 15&quot;/&gt;&lt;property id=&quot;20307&quot; value=&quot;537&quot;/&gt;&lt;/object&gt;&lt;object type=&quot;3&quot; unique_id=&quot;10019&quot;&gt;&lt;property id=&quot;20148&quot; value=&quot;5&quot;/&gt;&lt;property id=&quot;20300&quot; value=&quot;Diapositiva 19&quot;/&gt;&lt;property id=&quot;20307&quot; value=&quot;539&quot;/&gt;&lt;/object&gt;&lt;object type=&quot;3&quot; unique_id=&quot;10020&quot;&gt;&lt;property id=&quot;20148&quot; value=&quot;5&quot;/&gt;&lt;property id=&quot;20300&quot; value=&quot;Diapositiva 20&quot;/&gt;&lt;property id=&quot;20307&quot; value=&quot;540&quot;/&gt;&lt;/object&gt;&lt;object type=&quot;3&quot; unique_id=&quot;10021&quot;&gt;&lt;property id=&quot;20148&quot; value=&quot;5&quot;/&gt;&lt;property id=&quot;20300&quot; value=&quot;Diapositiva 21&quot;/&gt;&lt;property id=&quot;20307&quot; value=&quot;541&quot;/&gt;&lt;/object&gt;&lt;object type=&quot;3&quot; unique_id=&quot;10022&quot;&gt;&lt;property id=&quot;20148&quot; value=&quot;5&quot;/&gt;&lt;property id=&quot;20300&quot; value=&quot;Diapositiva 22&quot;/&gt;&lt;property id=&quot;20307&quot; value=&quot;542&quot;/&gt;&lt;/object&gt;&lt;object type=&quot;3&quot; unique_id=&quot;10023&quot;&gt;&lt;property id=&quot;20148&quot; value=&quot;5&quot;/&gt;&lt;property id=&quot;20300&quot; value=&quot;Diapositiva 23&quot;/&gt;&lt;property id=&quot;20307&quot; value=&quot;543&quot;/&gt;&lt;/object&gt;&lt;object type=&quot;3&quot; unique_id=&quot;10024&quot;&gt;&lt;property id=&quot;20148&quot; value=&quot;5&quot;/&gt;&lt;property id=&quot;20300&quot; value=&quot;Diapositiva 24&quot;/&gt;&lt;property id=&quot;20307&quot; value=&quot;544&quot;/&gt;&lt;/object&gt;&lt;object type=&quot;3&quot; unique_id=&quot;10025&quot;&gt;&lt;property id=&quot;20148&quot; value=&quot;5&quot;/&gt;&lt;property id=&quot;20300&quot; value=&quot;Diapositiva 25&quot;/&gt;&lt;property id=&quot;20307&quot; value=&quot;545&quot;/&gt;&lt;/object&gt;&lt;object type=&quot;3&quot; unique_id=&quot;10026&quot;&gt;&lt;property id=&quot;20148&quot; value=&quot;5&quot;/&gt;&lt;property id=&quot;20300&quot; value=&quot;Diapositiva 26&quot;/&gt;&lt;property id=&quot;20307&quot; value=&quot;546&quot;/&gt;&lt;/object&gt;&lt;object type=&quot;3&quot; unique_id=&quot;10027&quot;&gt;&lt;property id=&quot;20148&quot; value=&quot;5&quot;/&gt;&lt;property id=&quot;20300&quot; value=&quot;Diapositiva 27&quot;/&gt;&lt;property id=&quot;20307&quot; value=&quot;527&quot;/&gt;&lt;/object&gt;&lt;object type=&quot;3&quot; unique_id=&quot;10028&quot;&gt;&lt;property id=&quot;20148&quot; value=&quot;5&quot;/&gt;&lt;property id=&quot;20300&quot; value=&quot;Diapositiva 28&quot;/&gt;&lt;property id=&quot;20307&quot; value=&quot;547&quot;/&gt;&lt;/object&gt;&lt;object type=&quot;3&quot; unique_id=&quot;10029&quot;&gt;&lt;property id=&quot;20148&quot; value=&quot;5&quot;/&gt;&lt;property id=&quot;20300&quot; value=&quot;Diapositiva 29&quot;/&gt;&lt;property id=&quot;20307&quot; value=&quot;548&quot;/&gt;&lt;/object&gt;&lt;object type=&quot;3&quot; unique_id=&quot;10030&quot;&gt;&lt;property id=&quot;20148&quot; value=&quot;5&quot;/&gt;&lt;property id=&quot;20300&quot; value=&quot;Diapositiva 30&quot;/&gt;&lt;property id=&quot;20307&quot; value=&quot;550&quot;/&gt;&lt;/object&gt;&lt;object type=&quot;3&quot; unique_id=&quot;10031&quot;&gt;&lt;property id=&quot;20148&quot; value=&quot;5&quot;/&gt;&lt;property id=&quot;20300&quot; value=&quot;Diapositiva 33&quot;/&gt;&lt;property id=&quot;20307&quot; value=&quot;551&quot;/&gt;&lt;/object&gt;&lt;object type=&quot;3&quot; unique_id=&quot;10032&quot;&gt;&lt;property id=&quot;20148&quot; value=&quot;5&quot;/&gt;&lt;property id=&quot;20300&quot; value=&quot;Diapositiva 34&quot;/&gt;&lt;property id=&quot;20307&quot; value=&quot;552&quot;/&gt;&lt;/object&gt;&lt;object type=&quot;3&quot; unique_id=&quot;10033&quot;&gt;&lt;property id=&quot;20148&quot; value=&quot;5&quot;/&gt;&lt;property id=&quot;20300&quot; value=&quot;Diapositiva 37&quot;/&gt;&lt;property id=&quot;20307&quot; value=&quot;553&quot;/&gt;&lt;/object&gt;&lt;object type=&quot;3&quot; unique_id=&quot;10034&quot;&gt;&lt;property id=&quot;20148&quot; value=&quot;5&quot;/&gt;&lt;property id=&quot;20300&quot; value=&quot;Diapositiva 38&quot;/&gt;&lt;property id=&quot;20307&quot; value=&quot;554&quot;/&gt;&lt;/object&gt;&lt;object type=&quot;3&quot; unique_id=&quot;10035&quot;&gt;&lt;property id=&quot;20148&quot; value=&quot;5&quot;/&gt;&lt;property id=&quot;20300&quot; value=&quot;Diapositiva 39&quot;/&gt;&lt;property id=&quot;20307&quot; value=&quot;555&quot;/&gt;&lt;/object&gt;&lt;object type=&quot;3&quot; unique_id=&quot;10036&quot;&gt;&lt;property id=&quot;20148&quot; value=&quot;5&quot;/&gt;&lt;property id=&quot;20300&quot; value=&quot;Diapositiva 40&quot;/&gt;&lt;property id=&quot;20307&quot; value=&quot;556&quot;/&gt;&lt;/object&gt;&lt;object type=&quot;3&quot; unique_id=&quot;10037&quot;&gt;&lt;property id=&quot;20148&quot; value=&quot;5&quot;/&gt;&lt;property id=&quot;20300&quot; value=&quot;Diapositiva 41&quot;/&gt;&lt;property id=&quot;20307&quot; value=&quot;557&quot;/&gt;&lt;/object&gt;&lt;object type=&quot;3&quot; unique_id=&quot;10038&quot;&gt;&lt;property id=&quot;20148&quot; value=&quot;5&quot;/&gt;&lt;property id=&quot;20300&quot; value=&quot;Diapositiva 42&quot;/&gt;&lt;property id=&quot;20307&quot; value=&quot;558&quot;/&gt;&lt;/object&gt;&lt;object type=&quot;3&quot; unique_id=&quot;10039&quot;&gt;&lt;property id=&quot;20148&quot; value=&quot;5&quot;/&gt;&lt;property id=&quot;20300&quot; value=&quot;Diapositiva 43&quot;/&gt;&lt;property id=&quot;20307&quot; value=&quot;559&quot;/&gt;&lt;/object&gt;&lt;object type=&quot;3&quot; unique_id=&quot;10040&quot;&gt;&lt;property id=&quot;20148&quot; value=&quot;5&quot;/&gt;&lt;property id=&quot;20300&quot; value=&quot;Diapositiva 44&quot;/&gt;&lt;property id=&quot;20307&quot; value=&quot;560&quot;/&gt;&lt;/object&gt;&lt;object type=&quot;3&quot; unique_id=&quot;10041&quot;&gt;&lt;property id=&quot;20148&quot; value=&quot;5&quot;/&gt;&lt;property id=&quot;20300&quot; value=&quot;Diapositiva 45&quot;/&gt;&lt;property id=&quot;20307&quot; value=&quot;561&quot;/&gt;&lt;/object&gt;&lt;object type=&quot;3&quot; unique_id=&quot;10042&quot;&gt;&lt;property id=&quot;20148&quot; value=&quot;5&quot;/&gt;&lt;property id=&quot;20300&quot; value=&quot;Diapositiva 46&quot;/&gt;&lt;property id=&quot;20307&quot; value=&quot;562&quot;/&gt;&lt;/object&gt;&lt;object type=&quot;3&quot; unique_id=&quot;10043&quot;&gt;&lt;property id=&quot;20148&quot; value=&quot;5&quot;/&gt;&lt;property id=&quot;20300&quot; value=&quot;Diapositiva 47&quot;/&gt;&lt;property id=&quot;20307&quot; value=&quot;563&quot;/&gt;&lt;/object&gt;&lt;object type=&quot;3&quot; unique_id=&quot;10044&quot;&gt;&lt;property id=&quot;20148&quot; value=&quot;5&quot;/&gt;&lt;property id=&quot;20300&quot; value=&quot;Diapositiva 48&quot;/&gt;&lt;property id=&quot;20307&quot; value=&quot;564&quot;/&gt;&lt;/object&gt;&lt;object type=&quot;3&quot; unique_id=&quot;10045&quot;&gt;&lt;property id=&quot;20148&quot; value=&quot;5&quot;/&gt;&lt;property id=&quot;20300&quot; value=&quot;Diapositiva 49&quot;/&gt;&lt;property id=&quot;20307&quot; value=&quot;565&quot;/&gt;&lt;/object&gt;&lt;object type=&quot;3&quot; unique_id=&quot;10046&quot;&gt;&lt;property id=&quot;20148&quot; value=&quot;5&quot;/&gt;&lt;property id=&quot;20300&quot; value=&quot;Diapositiva 50&quot;/&gt;&lt;property id=&quot;20307&quot; value=&quot;566&quot;/&gt;&lt;/object&gt;&lt;object type=&quot;3&quot; unique_id=&quot;10047&quot;&gt;&lt;property id=&quot;20148&quot; value=&quot;5&quot;/&gt;&lt;property id=&quot;20300&quot; value=&quot;Diapositiva 51&quot;/&gt;&lt;property id=&quot;20307&quot; value=&quot;567&quot;/&gt;&lt;/object&gt;&lt;object type=&quot;3&quot; unique_id=&quot;10048&quot;&gt;&lt;property id=&quot;20148&quot; value=&quot;5&quot;/&gt;&lt;property id=&quot;20300&quot; value=&quot;Diapositiva 52&quot;/&gt;&lt;property id=&quot;20307&quot; value=&quot;568&quot;/&gt;&lt;/object&gt;&lt;object type=&quot;3&quot; unique_id=&quot;10049&quot;&gt;&lt;property id=&quot;20148&quot; value=&quot;5&quot;/&gt;&lt;property id=&quot;20300&quot; value=&quot;Diapositiva 53&quot;/&gt;&lt;property id=&quot;20307&quot; value=&quot;497&quot;/&gt;&lt;/object&gt;&lt;object type=&quot;3&quot; unique_id=&quot;10050&quot;&gt;&lt;property id=&quot;20148&quot; value=&quot;5&quot;/&gt;&lt;property id=&quot;20300&quot; value=&quot;Diapositiva 54&quot;/&gt;&lt;property id=&quot;20307&quot; value=&quot;318&quot;/&gt;&lt;/object&gt;&lt;object type=&quot;3&quot; unique_id=&quot;16796&quot;&gt;&lt;property id=&quot;20148&quot; value=&quot;5&quot;/&gt;&lt;property id=&quot;20300&quot; value=&quot;Diapositiva 16&quot;/&gt;&lt;property id=&quot;20307&quot; value=&quot;571&quot;/&gt;&lt;/object&gt;&lt;object type=&quot;3&quot; unique_id=&quot;16797&quot;&gt;&lt;property id=&quot;20148&quot; value=&quot;5&quot;/&gt;&lt;property id=&quot;20300&quot; value=&quot;Diapositiva 17&quot;/&gt;&lt;property id=&quot;20307&quot; value=&quot;572&quot;/&gt;&lt;/object&gt;&lt;object type=&quot;3&quot; unique_id=&quot;16798&quot;&gt;&lt;property id=&quot;20148&quot; value=&quot;5&quot;/&gt;&lt;property id=&quot;20300&quot; value=&quot;Diapositiva 31&quot;/&gt;&lt;property id=&quot;20307&quot; value=&quot;574&quot;/&gt;&lt;/object&gt;&lt;object type=&quot;3&quot; unique_id=&quot;16799&quot;&gt;&lt;property id=&quot;20148&quot; value=&quot;5&quot;/&gt;&lt;property id=&quot;20300&quot; value=&quot;Diapositiva 32&quot;/&gt;&lt;property id=&quot;20307&quot; value=&quot;575&quot;/&gt;&lt;/object&gt;&lt;object type=&quot;3&quot; unique_id=&quot;16800&quot;&gt;&lt;property id=&quot;20148&quot; value=&quot;5&quot;/&gt;&lt;property id=&quot;20300&quot; value=&quot;Diapositiva 35&quot;/&gt;&lt;property id=&quot;20307&quot; value=&quot;577&quot;/&gt;&lt;/object&gt;&lt;object type=&quot;3&quot; unique_id=&quot;16801&quot;&gt;&lt;property id=&quot;20148&quot; value=&quot;5&quot;/&gt;&lt;property id=&quot;20300&quot; value=&quot;Diapositiva 36&quot;/&gt;&lt;property id=&quot;20307&quot; value=&quot;578&quot;/&gt;&lt;/object&gt;&lt;object type=&quot;3&quot; unique_id=&quot;16974&quot;&gt;&lt;property id=&quot;20148&quot; value=&quot;5&quot;/&gt;&lt;property id=&quot;20300&quot; value=&quot;Diapositiva 55&quot;/&gt;&lt;property id=&quot;20307&quot; value=&quot;579&quot;/&gt;&lt;/object&gt;&lt;object type=&quot;3&quot; unique_id=&quot;16976&quot;&gt;&lt;property id=&quot;20148&quot; value=&quot;5&quot;/&gt;&lt;property id=&quot;20300&quot; value=&quot;Diapositiva 1&quot;/&gt;&lt;property id=&quot;20307&quot; value=&quot;580&quot;/&gt;&lt;/object&gt;&lt;/object&gt;&lt;object type=&quot;8&quot; unique_id=&quot;1010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23520</TotalTime>
  <Words>2614</Words>
  <Application>Microsoft Office PowerPoint</Application>
  <PresentationFormat>Presentación en pantalla (4:3)</PresentationFormat>
  <Paragraphs>339</Paragraphs>
  <Slides>55</Slides>
  <Notes>55</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55</vt:i4>
      </vt:variant>
    </vt:vector>
  </HeadingPairs>
  <TitlesOfParts>
    <vt:vector size="69" baseType="lpstr">
      <vt:lpstr>Script MT Bold</vt:lpstr>
      <vt:lpstr>Calibri</vt:lpstr>
      <vt:lpstr>Arial</vt:lpstr>
      <vt:lpstr>Myriad Pro</vt:lpstr>
      <vt:lpstr>Times New Roman</vt:lpstr>
      <vt:lpstr>Swis721 LtEx BT</vt:lpstr>
      <vt:lpstr>Consolas</vt:lpstr>
      <vt:lpstr>Impact</vt:lpstr>
      <vt:lpstr>Verdana</vt:lpstr>
      <vt:lpstr>Arial Black</vt:lpstr>
      <vt:lpstr>Nueva Std</vt:lpstr>
      <vt:lpstr>Vijaya</vt:lpstr>
      <vt:lpstr>Trajan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743</cp:revision>
  <dcterms:created xsi:type="dcterms:W3CDTF">2013-10-02T01:22:09Z</dcterms:created>
  <dcterms:modified xsi:type="dcterms:W3CDTF">2019-06-28T13:50:34Z</dcterms:modified>
</cp:coreProperties>
</file>