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6"/>
  </p:notesMasterIdLst>
  <p:sldIdLst>
    <p:sldId id="582" r:id="rId2"/>
    <p:sldId id="316" r:id="rId3"/>
    <p:sldId id="319" r:id="rId4"/>
    <p:sldId id="527" r:id="rId5"/>
    <p:sldId id="528" r:id="rId6"/>
    <p:sldId id="529" r:id="rId7"/>
    <p:sldId id="530" r:id="rId8"/>
    <p:sldId id="533" r:id="rId9"/>
    <p:sldId id="534" r:id="rId10"/>
    <p:sldId id="535" r:id="rId11"/>
    <p:sldId id="536" r:id="rId12"/>
    <p:sldId id="537" r:id="rId13"/>
    <p:sldId id="538" r:id="rId14"/>
    <p:sldId id="541" r:id="rId15"/>
    <p:sldId id="539" r:id="rId16"/>
    <p:sldId id="540" r:id="rId17"/>
    <p:sldId id="544" r:id="rId18"/>
    <p:sldId id="542" r:id="rId19"/>
    <p:sldId id="543" r:id="rId20"/>
    <p:sldId id="583" r:id="rId21"/>
    <p:sldId id="545" r:id="rId22"/>
    <p:sldId id="546" r:id="rId23"/>
    <p:sldId id="547" r:id="rId24"/>
    <p:sldId id="548" r:id="rId25"/>
    <p:sldId id="549" r:id="rId26"/>
    <p:sldId id="550" r:id="rId27"/>
    <p:sldId id="551" r:id="rId28"/>
    <p:sldId id="552" r:id="rId29"/>
    <p:sldId id="553" r:id="rId30"/>
    <p:sldId id="554" r:id="rId31"/>
    <p:sldId id="555" r:id="rId32"/>
    <p:sldId id="556" r:id="rId33"/>
    <p:sldId id="557" r:id="rId34"/>
    <p:sldId id="560" r:id="rId35"/>
    <p:sldId id="558" r:id="rId36"/>
    <p:sldId id="559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568" r:id="rId45"/>
    <p:sldId id="569" r:id="rId46"/>
    <p:sldId id="570" r:id="rId47"/>
    <p:sldId id="571" r:id="rId48"/>
    <p:sldId id="574" r:id="rId49"/>
    <p:sldId id="576" r:id="rId50"/>
    <p:sldId id="577" r:id="rId51"/>
    <p:sldId id="578" r:id="rId52"/>
    <p:sldId id="579" r:id="rId53"/>
    <p:sldId id="580" r:id="rId54"/>
    <p:sldId id="497" r:id="rId55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57"/>
      <p:bold r:id="rId58"/>
      <p:italic r:id="rId59"/>
      <p:boldItalic r:id="rId60"/>
    </p:embeddedFont>
    <p:embeddedFont>
      <p:font typeface="Berlin Sans FB Demi" panose="020E0802020502020306" pitchFamily="34" charset="0"/>
      <p:bold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Haettenschweiler" panose="020B0706040902060204" pitchFamily="34" charset="0"/>
      <p:regular r:id="rId66"/>
    </p:embeddedFont>
    <p:embeddedFont>
      <p:font typeface="Impact" panose="020B0806030902050204" pitchFamily="34" charset="0"/>
      <p:regular r:id="rId67"/>
    </p:embeddedFont>
    <p:embeddedFont>
      <p:font typeface="Myriad Pro" panose="020B0503030403020204" pitchFamily="34" charset="0"/>
      <p:regular r:id="rId68"/>
      <p:bold r:id="rId69"/>
      <p:italic r:id="rId70"/>
      <p:boldItalic r:id="rId71"/>
    </p:embeddedFont>
    <p:embeddedFont>
      <p:font typeface="Swis721 Blk BT" panose="020B0904030502020204" pitchFamily="34" charset="0"/>
      <p:regular r:id="rId72"/>
      <p:italic r:id="rId73"/>
    </p:embeddedFont>
    <p:embeddedFont>
      <p:font typeface="Trajan Pro" panose="02020502050506020301" pitchFamily="18" charset="0"/>
      <p:regular r:id="rId74"/>
      <p:bold r:id="rId75"/>
    </p:embeddedFont>
  </p:embeddedFontLst>
  <p:custDataLst>
    <p:tags r:id="rId76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33CC"/>
    <a:srgbClr val="005015"/>
    <a:srgbClr val="FF9900"/>
    <a:srgbClr val="FE7300"/>
    <a:srgbClr val="FF3300"/>
    <a:srgbClr val="E200D7"/>
    <a:srgbClr val="BE0EC2"/>
    <a:srgbClr val="003300"/>
    <a:srgbClr val="442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85447" autoAdjust="0"/>
  </p:normalViewPr>
  <p:slideViewPr>
    <p:cSldViewPr>
      <p:cViewPr varScale="1">
        <p:scale>
          <a:sx n="64" d="100"/>
          <a:sy n="64" d="100"/>
        </p:scale>
        <p:origin x="123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3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7D632-879E-4D42-A576-A70B40EFB8AB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F3815-8C45-474B-8311-815D479DA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48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D3859D-A883-482E-98F7-3D42B8D3FB00}" type="slidenum">
              <a:rPr lang="es-ES" smtClean="0"/>
              <a:pPr eaLnBrk="1" hangingPunct="1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29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¿Qué vendrá después de la terminación del tiempo de gracia?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Daniel 12:1; (Apocalipsis 15:1)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“En aquel tiempo se levantará Miguel, el gran príncipe que está de parte de los hijos de tu pueblo; y será tiempo de angustia, cual nunca fue desde que hubo gente hasta entonces; pero en aquel tiempo será libertado tu pueblo, todos los que se hallen escritos en el libro.”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tiempo de 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angustia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o sea, las 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siete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últimas plagas.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 tiempo de prueba será terrible para la humanidad. Las 10 plagas que cayeron sobre Egipto, serán un prototipo de lo que serán las 7 últimas plagas. En la 1ª sufrirá la gente de unas úlceras terribles y pestilentes. En la segunda y tercera, se transformarán las aguas de los ríos y mares en sangre, como de muerto.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¿Cómo se denomina la terrible guerra que se desencadenará en la sexta plaga?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16:16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 los reunió en el lugar que en hebreo se llama Armagedón.”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Armagedón.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epicentro de esta guerra estará en el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 Oriente,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 de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Jerusalén.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los pueblos de la tierra estarán implicados. (Joel 3:9-14).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Judíos, musulmanes y cristianos pretenden la Tierra Santa. Allí en el Medio Oriente, existen muchas tensiones hace muchos siglos.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Cuando la mujer de </a:t>
            </a:r>
            <a:r>
              <a:rPr lang="es-ES_tradnl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Abrahan</a:t>
            </a:r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hace casi 3.900 años, no podía tener hijos, hizo que Abraham tuviese descendencia con su sierva Agar, naciendo un hijo llamado Ismael.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Luego, cuando el patriarca  tenía 100 años de edad, nació el hijo propio, Isaac. Ismael se burló de Isaac (</a:t>
            </a:r>
            <a:r>
              <a:rPr lang="es-ES_tradnl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</a:t>
            </a:r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21: 9). Abraham, con permiso de Dios, despidió a la madre y al hijo, pero Dios prometió a Agar, que de su hijo también saldría una gran nación.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De estos dos hijos de Abraham surgieron dos grandes </a:t>
            </a:r>
            <a:r>
              <a:rPr lang="es-ES_tradnl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naciones.Del</a:t>
            </a:r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hijo de la sierva, Ismael, descienden los árabes; y del hijo de Sara, Isaac, los israelitas.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Desde ese tiempo hasta hoy, siempre hubo tensiones.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Oriente Medio, existe gran cantidad de petróleo. Esto puede ser otro motivo que conduzca al afán de dominio.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Habrá gran derramamiento de sangre,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14:20).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Biblia dice que la sangre correrá hasta los frenos de los caballos. Esta expresión en el lenguaje simbólico nos muestra la gravedad de esta guerra.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Esta guerra es también una lucha de Satanás y sus súbditos, contra Cristo y su pueblo.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¿Quién ganará esta guerra? Cristo intervendrá como el gran vencedor: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865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19:13-16.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“Estaba vestido de una ropa teñida en sangre; y su nombre es: EL VERBO DE DIOS.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los ejércitos celestiales, vestidos de lino finísimo, blanco y limpio, le seguían en caballos blancos.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…De su boca sale una espada aguda, para herir con ella a las naciones, y él las regirá con vara de hierro; y él pisa el lagar del vino del furor y de la ira del Dios Todopoderoso.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en su vestidura y en su muslo tiene escrito este nombre: REY DE REYES Y SEÑOR DE SEÑORES.”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EVENTOS QUE SUCEDEN AL COMIENZO DEL MILENIO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¿Qué acontecimiento marca el fin del mundo y el comienzo del período de mil años?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14:14-16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“Miré, y he aquí una nube blanca; y sobre la nube uno sentado semejante al Hijo del Hombre, que tenía en la cabeza una corona de oro, y en la mano una hoz aguda.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del templo salió otro ángel, clamando a gran voz al que estaba sentado sobre la nube: Mete tu hoz, y siega; porque la hora de segar ha llegado, pues la mies de la tierra está madura.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el que estaba sentado sobre la nube metió su hoz en la tierra, y la tierra fue segada.”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segunda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venida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de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Todo ojo le verá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1:7), y todo oído le oirá (1ª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Tesal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4:16).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El cielo se desvanecerá como un pergamino que se enrolla, y las islas serán removidas de su lugar,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6:14).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Un</a:t>
            </a:r>
            <a:r>
              <a:rPr lang="es-ES" baseline="0" dirty="0"/>
              <a:t> momento de oración…</a:t>
            </a:r>
            <a:endParaRPr lang="es-ES" dirty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106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14:14-16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“Miré, y he aquí una nube blanca; y sobre la nube uno sentado semejante al Hijo del Hombre, que tenía en la cabeza una corona de oro, y en la mano una hoz aguda.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del templo salió otro ángel, clamando a gran voz al que estaba sentado sobre la nube: Mete tu hoz, y siega; porque la hora de segar ha llegado, pues la mies de la tierra está madura.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el que estaba sentado sobre la nube metió su hoz en la tierra, y la tierra fue segada.”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segunda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venida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de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Todo ojo le verá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1:7), y todo oído le oirá (1ª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Tesal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4:16).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El cielo se desvanecerá como un pergamino que se enrolla, y las islas serán removidas de su lugar,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6:14).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584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¿Qué sucederá con los muertos en Cristo, después de un gran terremoto?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16:18)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Tesalonicenses 4:16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“Porque el Señor mismo con voz de mando, con voz de arcángel, y con trompeta de Dios, descenderá del cielo; y los muertos en Cristo resucitarán primero.”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Resucitarán.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*Los que resucitan en esta resurrección, son llamados bienaventurados, Apocalipsis 20:6.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¿Qué sucederá con los muertos resucitados juntamente con los vivientes que serán salvos?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Tesalonicenses 4:17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“Luego nosotros los que vivimos, los que hayamos quedado, seremos arrebatados juntamente con ellos en las nubes para recibir al Señor en el aire, y así estaremos siempre con el Señor.”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Serán transformados a la inmortalidad (1ª Corintios 15:51-54), y serán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arrebatados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en las nubes, para estar siempre con el Señor.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Todos los justos harán un viaje espacial extraordinario, hasta la morada de Dios, donde reinarán con Cristo por mil años.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¿Qué sucederá con los malos que están en vida?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Tesalonicenses 1:7-9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“…cuando se manifieste el Señor Jesús desde el cielo con los ángeles de su poder,  en llama de fuego, para dar retribución a los que no conocieron a Dios, ni obedecen al evangelio de nuestro Señor Jesucristo; los cuales sufrirán pena de eterna perdición, excluidos de la presencia del Señor y de la gloria de su poder”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 de fuego, eterna perdición.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Los impíos muertos continúan muertos.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EVENTOS QUE SUCEDEN AL COMIENZO DEL MILENIO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¿Qué sucederá con Satanás?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20:1-3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“Vi a un ángel que descendía del cielo, con la llave del abismo, y una gran cadena en la mano.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prendió al dragón, la serpiente antigua, que es el diablo y Satanás, y lo ató por mil años; y lo arrojó al abismo, y lo encerró, y puso su sello sobre él, para que no engañase más a las naciones, hasta que fuesen cumplidos mil años; y después de esto debe ser desatado por un poco de tiempo.”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será atado por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años.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 trata de una cadena literal, sino de una cadena de circunstancias. No tendrá a quién engañar, pues los malos estarán muertos y los justos estarán en el cielo. Estas serán las vacaciones del diablo.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APOCALIPSIS Y EL DESTINO DE NUESTRO PLANETA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sucederá con nuestro planeta en el fin del mundo? ¿Desaparecerá? ¿Y después? ¿Dónde vamos a vivir? ¿En el cielo o en la tierra?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 hizo este planeta para que sea habitado, pero Pablo dice que seremos arrebatados a las nubes (1ª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4:16-17), ¿será para volver de nuevo?...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450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¿En qué estado estará la tierra durante esos mil años?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Jeremías 4:23-27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“Miré a la tierra, y he aquí que estaba asolada y vacía; y a los cielos, y no había en ellos luz.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Miré a los montes, y he aquí que temblaban, y todos los collados fueron destruidos.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Miré, y no había hombre, y todas las aves del cielo se habían ido.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Miré, y he aquí el campo fértil era un desierto, y todas sus ciudades eran asoladas delante de Jehová, delante del ardor de su ira.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así dijo Jehová: Toda la tierra será asolada; pero no la destruiré del todo.”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Asolada y vacía, sin luz en los cielos, sin vida.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¿Qué hace que la tierra quede desolada?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Las siete plagas son terriblemente destructivas.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El Armagedón dejará la tierra llena de muertos, Jeremías 25:33, 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(Isa. 24:22).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El pavoroso terremoto de la séptima plaga, destruirá todas las ciudades del mundo.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La aparición de Cristo, en llamas de fuego, completará la destrucción, (2ª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1:7-8).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No quedará hombre alguno,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4:25). 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planeta no será</a:t>
            </a:r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destruido, aunque permanecerá desierto.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¿En qué estarán ocupados los santos (salvos) en el cielo?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20:4</a:t>
            </a: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 vi tronos, y se sentaron sobre ellos los que recibieron facultad de juzgar; y vi las almas de los decapitados por causa del testimonio de Jesús y por la palabra de Dios, los que no habían adorado a la bestia ni a su imagen, y que no recibieron la marca en sus frentes ni en sus manos; y vivieron y reinaron con Cristo mil años.”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Recibirán facultad de juzgar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Se evaluará qué castigo merece cada uno, 1 Corintios 6:2-3.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La Justicia de Dios será vindicada mediante la participación de los santos en el juicio.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EVENTOS AL FINAL DEL MILENIO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Jesucristo vendrá a esta tierra, después de los mil años. ¿Quiénes lo acompañarán?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Zacarías 14:4-6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 se afirmarán sus pies en aquel día sobre el monte de los Olivos, que está en frente de Jerusalén al oriente; y el monte de los Olivos se partirá por en medio, hacia el oriente y hacia el occidente, haciendo un valle muy grande; y la mitad del monte se apartará hacia el norte, y la otra mitad hacia el sur…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Zacarías 14:4-6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 se afirmarán sus pies en aquel día sobre el monte de los Olivos, que está en frente de Jerusalén al oriente; y el monte de los Olivos se partirá por en medio, hacia el oriente y hacia el occidente, haciendo un valle muy grande; y la mitad del monte se apartará hacia el norte, y la otra mitad hacia el sur.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huiréis al valle de los montes, porque el valle de los montes llegará hasta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Azal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huiréis de la manera que huisteis por causa del terremoto en los días de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Uzías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rey de Judá; y vendrá Jehová mi Dios, y con él todos los santos.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acontecerá que en ese día no habrá luz clara, ni oscura.”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los santos (justos).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La versión de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Straubinger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dice: "En aquel día, no habrá luz, sino frío y hielo", (Zacarías 14:6).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¿Qué vio el apóstol Juan descender del cielo?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21:2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 yo Juan vi la santa ciudad, la nueva Jerusalén, descender del cielo, de Dios, dispuesta como una esposa ataviada para su marido.”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¿Cuándo será el juicio y qué va a pasar con los malos? ¿Sufrirán algún castigo? El Apocalipsis nos habla de una guerra universal, ¿dónde y cómo será? También menciona un milenio, ¿en qué consiste? ¿Cuáles serán las vacaciones del diablo?</a:t>
            </a:r>
          </a:p>
          <a:p>
            <a:r>
              <a:rPr lang="es-ES" dirty="0"/>
              <a:t>Estas preguntas han inquietado a muchos y son importantes. Si dos jóvenes están enamorados y desean casarse, hacen planes dónde van a vivir y se imaginan su nuevo hogar. ¿Nos dejará Dios en la incertidumbre? En ninguna manera. Cristo hizo todo para salvarnos y para concedernos la maravillosa esperanza de la vida eterna. En la extraordinaria revelación del Apocalipsis nos fue descrito el desarrollo de los acontecimientos del fin.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580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¿Qué acontecerá entonces con los otros muertos, o sea, los malos?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20:5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“Pero los otros muertos no volvieron a vivir hasta que se cumplieron mil años. Esta es la primera resurrección.”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Resucitarán, después de los mil años.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¿Qué sucederá con Satanás?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20:7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“Cuando los mil años se cumplan, Satanás será suelto de su prisión.”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Será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soltado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de su prisión.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circunstancias que lo tenían atado, desaparecerán, ya que hay personas para seducir.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Se producirá el gran engaño,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20:8-9 p.p.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Les asegurará que él los resucitó.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Les declarará que podrán conquistar  la ciudad de Dios y establecer un reino propio.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ese momento se verá el gran trono blanco, con el Juez del Universo,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20:11.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Cada ser humano verá su vida como en una película delante de sí.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¿Qué caerá del cielo, en el momento cuando intentarán atacar la ciudad?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20:9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“Y subieron sobre la anchura de la tierra, y rodearon el campamento de los santos y la ciudad amada; y de Dios descendió fuego del cielo, y los consumió.”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Caerá fuego del cielo y consumirá a los malos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El castigo será de acuerdo a lo que cada uno merece, Apocalipsis 20:13.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Esa segunda muerte será definitiva, Apocalipsis 20:14-15.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No les dejará ni raíz ni rama. Serán ceniza o sea, dejarán de quemarse, Malaquías 4:1-3.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¿Qué hará Dios con la tierra después que esta quede purificada con fuego?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Pedro 3:11-13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Puesto que todas estas cosas han de ser deshechas, ¡cómo no debéis vosotros andar en santa y piadosa manera de vivir, esperando y apresurándoos para la venida del día de Dios, en el cual los cielos, encendiéndose, serán deshechos, y los elementos, siendo quemados, se fundirán!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 nosotros esperamos, según sus promesas, cielos nuevos y tierra nueva, en los cuales mora la justicia.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Creará una nueva tierra.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En esta tierra nueva, vivirán felices, los salvos, por la eternidad,	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21:3-4.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 no habrá muerte, ni memoria del sufrimiento...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plan de Dios de restaurar la armonía del Edén, se habrá cumplido.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¡Qué elevado costo fue el de nuestra redención! El sacrificio cruento del propio Hijo de Dios. Todos hemos sido predestinados a participar de esta nueva vida en su gloria. El Evangelio es el llamado a recibir esa herencia. ¿Ha creído Ud. en ese anuncio? Juan 1:12 dice que </a:t>
            </a:r>
            <a:r>
              <a:rPr lang="es-ES_tradnl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los que le recibieron, todos los que creen en su nombre, les dio potestad de ser hechos hijos de Dios.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Señor desea que seamos los herederos de su reino (Romanos 8:17). Dios no desea que alguien se pierda (2 Pedro 3:9; Efesios 1:3-6), y es por eso que nos escogió antes que el mundo fuera hecho.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 da una oportunidad a cada ser humano.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RESUMEN</a:t>
            </a:r>
            <a:endParaRPr lang="es-ES" sz="1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062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RESUMEN</a:t>
            </a:r>
            <a:endParaRPr lang="es-ES" sz="1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0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DESARROLLO DE LOS ACONTECIMIENTOS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RESUMEN</a:t>
            </a:r>
            <a:endParaRPr lang="es-ES" sz="1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062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¡Gracias Señor, por este Panorama Esperanzador!</a:t>
            </a:r>
            <a:endParaRPr lang="es-ES" sz="1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06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nuestro tiempo, aún hay oportunidad de salvación. Es tiempo de gracia,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¿Cuál es el llamado que Dios dirige hoy a la humanidad?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14:6-7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“Vi volar por en medio del cielo a otro ángel, que tenía el evangelio eterno para predicarlo a los moradores de la tierra, a toda nación, tribu, lengua y pueblo, diciendo a gran voz: Temed a Dios, y dadle gloria, porque la hora de su juicio ha llegado; y adorad a aquel que hizo el cielo y la tierra, el mar y las fuentes de las aguas.”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Temed a Dios y dadle gloria, porque la hora de su juicio ha llegado. 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18:4 nos llama a salir de Babilonia, la confusión religiosa de nuestro tiempo.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Pronto se cerrará la puerta de gracia. La última oportunidad habrá terminado, y Cristo dejará de interceder por el hombre. ¿Qué exclamación se oirá entonces, en el cielo?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22:11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“El que es injusto, sea injusto todavía; y el que es inmundo, sea inmundo todavía; y el que es justo, practique la justicia todavía; y el que es santo, santifíquese todavía.”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"El que es injusto sea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injusto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todavía, y el que es justo, sea 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todavía".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otras palabras, cada persona habrá sellado su destino eterno: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salvación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perdición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que hasta ese momento ha estado preparado será salvo y el que no, estará definitivamente perdido, por eso, ¡hoy es el tiempo de buscar a Dios!...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178971"/>
      </p:ext>
    </p:extLst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566269"/>
      </p:ext>
    </p:extLst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778120"/>
      </p:ext>
    </p:extLst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695154"/>
      </p:ext>
    </p:extLst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988351"/>
      </p:ext>
    </p:extLst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754298"/>
      </p:ext>
    </p:extLst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279541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833425"/>
      </p:ext>
    </p:extLst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493283"/>
      </p:ext>
    </p:extLst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252456"/>
      </p:ext>
    </p:extLst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283163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0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01208" y="4222368"/>
            <a:ext cx="7632848" cy="2349361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2700000">
                <a:rot lat="799365" lon="19240058" rev="106935"/>
              </a:camera>
              <a:lightRig rig="contrasting" dir="t">
                <a:rot lat="0" lon="0" rev="6600000"/>
              </a:lightRig>
            </a:scene3d>
            <a:sp3d extrusionH="57150" contourW="6350" prstMaterial="metal">
              <a:bevelT w="127000" h="31750" prst="hardEdge"/>
              <a:contourClr>
                <a:srgbClr val="4471A6"/>
              </a:contourClr>
            </a:sp3d>
          </a:bodyPr>
          <a:lstStyle/>
          <a:p>
            <a:pPr algn="ctr">
              <a:lnSpc>
                <a:spcPts val="8800"/>
              </a:lnSpc>
            </a:pP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“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aos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pÉs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b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</a:b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de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jesus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”</a:t>
            </a:r>
            <a:endParaRPr lang="es-ES" sz="8800" b="1" cap="all" dirty="0">
              <a:ln w="0"/>
              <a:gradFill>
                <a:gsLst>
                  <a:gs pos="0">
                    <a:srgbClr val="00B0F0"/>
                  </a:gs>
                  <a:gs pos="46000">
                    <a:srgbClr val="4B78BB"/>
                  </a:gs>
                  <a:gs pos="50000">
                    <a:srgbClr val="3268A9"/>
                  </a:gs>
                  <a:gs pos="83000">
                    <a:schemeClr val="tx2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effectLst>
                <a:glow rad="508000">
                  <a:schemeClr val="bg1">
                    <a:alpha val="50000"/>
                  </a:schemeClr>
                </a:glow>
              </a:effectLst>
              <a:latin typeface="Swis721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734 L 0.73229 -0.2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Mis Docs\_Multimedia IMS\Curso Biblico PPS\Tema 18\tema 18 ang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7544" y="1160748"/>
            <a:ext cx="5508612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virá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assim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que termine o Tempo de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Graça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9279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163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Daniel 12:1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500" y="1448780"/>
            <a:ext cx="8964996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Nesse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tempo, se levantará Miguel, o grande príncipe, o defensor dos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filhos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haverá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 de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angústia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nunca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houve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desde que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houve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nação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até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àquele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tempo; mas,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naquele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tempo, será salvo 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todo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aquele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for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achado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inscrito no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livro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36795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J:\Mis Docs\_Multimedia IMS\Curso Biblico PPS\Tema 18\tema 18 armag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508" y="1124744"/>
            <a:ext cx="8460940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Como se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denomina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terrível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guerra que se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desencadeará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na sexta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praga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285015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526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16:16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504564" y="1736812"/>
            <a:ext cx="8568952" cy="35643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5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5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5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os </a:t>
            </a:r>
            <a:r>
              <a:rPr lang="es-ES" sz="5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ajuntaram</a:t>
            </a:r>
            <a:r>
              <a:rPr lang="es-ES" sz="5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no lugar que </a:t>
            </a:r>
            <a:r>
              <a:rPr lang="es-ES" sz="5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5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hebraico se chama </a:t>
            </a:r>
            <a:r>
              <a:rPr lang="es-ES" sz="5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Armagedom</a:t>
            </a:r>
            <a:r>
              <a:rPr lang="es-ES" sz="5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60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Mis Docs\_Multimedia IMS\Curso Biblico PPS\Tema 18\tema 18 cab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51520" y="1520788"/>
            <a:ext cx="6552728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54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Quem</a:t>
            </a:r>
            <a:r>
              <a:rPr lang="es-ES" sz="54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54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ganhará</a:t>
            </a:r>
            <a:r>
              <a:rPr lang="es-ES" sz="54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esta guerra? </a:t>
            </a:r>
          </a:p>
          <a:p>
            <a:r>
              <a:rPr lang="es-ES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Cristo </a:t>
            </a:r>
            <a:r>
              <a:rPr lang="es-ES" sz="44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intervirá</a:t>
            </a:r>
            <a:r>
              <a:rPr lang="es-ES" sz="4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como o grande vencedor</a:t>
            </a:r>
            <a:endParaRPr lang="es-ES" sz="1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9684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937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19:13-16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448780"/>
            <a:ext cx="9144000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“Está vestido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manto tinto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sangue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nome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 chama o verbo de Deus; 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seguiam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-no 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exércitos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há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montando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cavalos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brancos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vestiduras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linho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finíssimo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branco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puro... </a:t>
            </a:r>
          </a:p>
        </p:txBody>
      </p:sp>
    </p:spTree>
    <p:extLst>
      <p:ext uri="{BB962C8B-B14F-4D97-AF65-F5344CB8AC3E}">
        <p14:creationId xmlns:p14="http://schemas.microsoft.com/office/powerpoint/2010/main" val="39030850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937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19:13-16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60748"/>
            <a:ext cx="9144000" cy="5184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Sai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boca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espada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afiada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para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ferir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nações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ele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mesmo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regerá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cetro de ferro e,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pessoalmente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pisa o lagar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vinho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furor da ira do Deus Todo-Poderoso.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manto e na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coxa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nome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inscrito: REI DOS REIS E SENHOR DOS SENHORES.”</a:t>
            </a:r>
          </a:p>
        </p:txBody>
      </p:sp>
    </p:spTree>
    <p:extLst>
      <p:ext uri="{BB962C8B-B14F-4D97-AF65-F5344CB8AC3E}">
        <p14:creationId xmlns:p14="http://schemas.microsoft.com/office/powerpoint/2010/main" val="6206186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1556792"/>
            <a:ext cx="9155072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EVENTOS </a:t>
            </a:r>
            <a:b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 SUCEDEM </a:t>
            </a:r>
            <a:b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 COMEÇO </a:t>
            </a:r>
            <a:b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 MILÉNIO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5076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eilaky\Estudios Biblicos\tema 18 veni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2" y="-69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1628800"/>
            <a:ext cx="7920880" cy="41404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acontecimento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marca o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fim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mundo e o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começo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período de mil años?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5917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996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14:14-16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9552" y="1322766"/>
            <a:ext cx="8280920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nuvem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branca, e sentado sobre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nuvem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semelhante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filho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tendo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cabeça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coroa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ouro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na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foice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afiada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anjo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saiu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santuário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gritando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grande voz para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quele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se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achava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assentado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nuvem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27832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Mis Docs\_Multimedia IMS\Curso Biblico PPS\Tema 18\tema 18 or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59832" y="4221088"/>
            <a:ext cx="6408712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Um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Momento de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Oração</a:t>
            </a:r>
            <a:endParaRPr lang="es-ES" sz="6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049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996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14:14-16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1540" y="1628800"/>
            <a:ext cx="8104780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Toma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tua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foice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ceifa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chegou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hora de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ceifar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visto que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seara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ja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amadureceu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!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aquele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estava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assentado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nuvem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passou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foice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ceifada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400462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eilaky\Estudios Biblicos\tema 18 tumb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5536" y="1736812"/>
            <a:ext cx="8748464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sucederá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mortos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Cristo,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depois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um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grande terremoto?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8368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3456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1 </a:t>
            </a: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Tessalonicenses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4:16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28" y="1160748"/>
            <a:ext cx="8843548" cy="4464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Porquanto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mesmo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dada a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palavra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ordem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ouvida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voz do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arcanjo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ressoada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trombeta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Deus,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descerá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dos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céus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 os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mortos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Cristo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ressuscitarão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primeiro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654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Mis Docs\_Multimedia IMS\Curso Biblico PPS\Tema 18\tema 18 ascen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844824"/>
            <a:ext cx="9144508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sucederá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mortos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ressuscitados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juntamente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vivos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serão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salvos?</a:t>
            </a:r>
          </a:p>
        </p:txBody>
      </p:sp>
    </p:spTree>
    <p:extLst>
      <p:ext uri="{BB962C8B-B14F-4D97-AF65-F5344CB8AC3E}">
        <p14:creationId xmlns:p14="http://schemas.microsoft.com/office/powerpoint/2010/main" val="410454311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34563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1 </a:t>
            </a: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Tessalonicenses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4:17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3588" y="1376772"/>
            <a:ext cx="8208912" cy="4464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Depois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nós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os vivos, os que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ficarmos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seremos arrebatados juntamente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eles, entre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nuvens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para o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encontro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40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ES" sz="40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nos ares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assim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estaremos para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sempre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207868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Mis Docs\_Multimedia IMS\Curso Biblico PPS\Tema 18\tema 18 mundo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" y="-437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14430" y="3068960"/>
            <a:ext cx="7524836" cy="32763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sucederá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ímpios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vivos? </a:t>
            </a:r>
          </a:p>
        </p:txBody>
      </p:sp>
    </p:spTree>
    <p:extLst>
      <p:ext uri="{BB962C8B-B14F-4D97-AF65-F5344CB8AC3E}">
        <p14:creationId xmlns:p14="http://schemas.microsoft.com/office/powerpoint/2010/main" val="122003743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3599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2 </a:t>
            </a: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Tessalonicenses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1:7-9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52536" y="1196752"/>
            <a:ext cx="9685076" cy="4464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“…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 manifestar 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Jesus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anjos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poder,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chama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fogo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tomando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vingança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contra os que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conhecem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Deus e contra os que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obedecem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evangelho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nosso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Jesus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Estes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sofrerão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penalidade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eterna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destruição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banidos da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face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da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glória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poder.”</a:t>
            </a:r>
          </a:p>
        </p:txBody>
      </p:sp>
    </p:spTree>
    <p:extLst>
      <p:ext uri="{BB962C8B-B14F-4D97-AF65-F5344CB8AC3E}">
        <p14:creationId xmlns:p14="http://schemas.microsoft.com/office/powerpoint/2010/main" val="28428660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1556792"/>
            <a:ext cx="9155072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EVENTOS DURANTE </a:t>
            </a:r>
            <a:b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MILÉNIO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895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at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528" y="1772816"/>
            <a:ext cx="4140460" cy="4320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</a:t>
            </a:r>
          </a:p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sucederá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Satanás?</a:t>
            </a:r>
          </a:p>
        </p:txBody>
      </p:sp>
    </p:spTree>
    <p:extLst>
      <p:ext uri="{BB962C8B-B14F-4D97-AF65-F5344CB8AC3E}">
        <p14:creationId xmlns:p14="http://schemas.microsoft.com/office/powerpoint/2010/main" val="227373938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704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20:1-3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4388" y="944724"/>
            <a:ext cx="9144000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vi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descer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anjo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chave do abismo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grande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corrente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segurou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dragão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antiga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serpente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que é o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diabo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Satanás, e o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prendeu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por mil anos;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lançou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-o no abismo,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fechou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-o 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pôs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selo sobre ele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para que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enganasse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nações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até se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complementarem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mil anos.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Depois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disto, é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necessário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ele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seja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solto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pouco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tempo.”</a:t>
            </a:r>
          </a:p>
        </p:txBody>
      </p:sp>
    </p:spTree>
    <p:extLst>
      <p:ext uri="{BB962C8B-B14F-4D97-AF65-F5344CB8AC3E}">
        <p14:creationId xmlns:p14="http://schemas.microsoft.com/office/powerpoint/2010/main" val="4149515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J:\Mis Docs\_Multimedia IMS\Curso Biblico PPS\Tema 18\titulo tema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056276" y="333077"/>
            <a:ext cx="2268252" cy="165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18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59532" y="1866304"/>
            <a:ext cx="6696744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6600" b="1" dirty="0"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O APOCALIPSE E O DESTINO DO NOSSO PLANETA</a:t>
            </a:r>
          </a:p>
        </p:txBody>
      </p:sp>
    </p:spTree>
    <p:extLst>
      <p:ext uri="{BB962C8B-B14F-4D97-AF65-F5344CB8AC3E}">
        <p14:creationId xmlns:p14="http://schemas.microsoft.com/office/powerpoint/2010/main" val="71621733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J:\Mis Docs\_Multimedia IMS\Curso Biblico PPS\Tema 18\tema 18 desol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508" y="1700808"/>
            <a:ext cx="6696744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que estado estará 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terra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durante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esses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mil anos?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5201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786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Jeremias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4:23-27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52536" y="814645"/>
            <a:ext cx="9649072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-la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forma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vazia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para os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tinham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luz.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os montes,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tremiam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todos os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outeiros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estremeciam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havia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nenhum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todas as aves dos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haviam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fugido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Olhei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ainda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fértil era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deserto, e todas as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cidades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estavam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derribadas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SENHOR,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diante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furor da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ira.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assim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diz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SENHOR: 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Toda 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será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assolada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Porém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consumirei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todo.”</a:t>
            </a:r>
          </a:p>
        </p:txBody>
      </p:sp>
    </p:spTree>
    <p:extLst>
      <p:ext uri="{BB962C8B-B14F-4D97-AF65-F5344CB8AC3E}">
        <p14:creationId xmlns:p14="http://schemas.microsoft.com/office/powerpoint/2010/main" val="132147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Mis Docs\_Multimedia IMS\Curso Biblico PPS\Tema 18\tema 18 jui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508" y="1088740"/>
            <a:ext cx="9144508" cy="48245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que se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ocuparão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santos (salvos) no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céu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15432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50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20:4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52536" y="477542"/>
            <a:ext cx="9829092" cy="5112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“Vi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também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tronos, 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nestes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sentaram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-se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aqueles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quais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dada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autoridade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julgar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Vi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ainda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 almas dos decapitados por causa do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testemunho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Jesus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como por causa da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palavra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Deus, tantos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quantos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adoraram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besta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tampouco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imagem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receberam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marca na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fronte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na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viveram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reinaram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Cristo durante mil anos.”</a:t>
            </a:r>
          </a:p>
        </p:txBody>
      </p:sp>
    </p:spTree>
    <p:extLst>
      <p:ext uri="{BB962C8B-B14F-4D97-AF65-F5344CB8AC3E}">
        <p14:creationId xmlns:p14="http://schemas.microsoft.com/office/powerpoint/2010/main" val="10662320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1700808"/>
            <a:ext cx="9155072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EVENTOS </a:t>
            </a:r>
            <a:b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 FINAL </a:t>
            </a:r>
            <a:b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 MILÉNIO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1295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Mis Docs\_Multimedia IMS\Curso Biblico PPS\Tema 18\tema 18 mundoo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455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496" y="1196752"/>
            <a:ext cx="7056784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Jesus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Cristo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virá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 esta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terra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assim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terminarem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mil anos.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acompanhará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6244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72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Zacarias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14:4-6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4388" y="1160748"/>
            <a:ext cx="9144000" cy="5112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Naquele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estarão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pés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o monte das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Oliveiras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que está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defronte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Jerusalém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o oriente; o monte das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Oliveiras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será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fendido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pelo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meio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para o oriente e para 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ocidente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metade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monte se apartará para o norte, e 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metade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para 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sul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961505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72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Zacarias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14:4-6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396552" y="1196752"/>
            <a:ext cx="9536164" cy="5112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Fugireis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pelo vale dos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meus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montes, porque o vale dos montes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chegará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até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Azal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sim,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fugireis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como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fugisteis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terremoto nos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Uzías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rei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Judá;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virá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SENHOR,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meu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Deus, e 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todos os santos </a:t>
            </a:r>
            <a:r>
              <a:rPr lang="es-ES" sz="36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Acontecerá,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naquele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que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haverá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luz, mas frio e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gelo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1921822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Mis Docs\_Multimedia IMS\Curso Biblico PPS\Tema 18\tema 18 ciud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491880" y="980728"/>
            <a:ext cx="5580620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viu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apóstolo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João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descer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céu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1080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08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21:2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664804"/>
            <a:ext cx="8240020" cy="45365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“Vi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também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 </a:t>
            </a:r>
            <a:r>
              <a:rPr lang="es-E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cidade</a:t>
            </a: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santa, a nova </a:t>
            </a:r>
            <a:r>
              <a:rPr lang="es-E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Jerusalém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que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descia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da parte de Deus, ataviada como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noiva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adornada para o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esposo.”</a:t>
            </a:r>
          </a:p>
        </p:txBody>
      </p:sp>
    </p:spTree>
    <p:extLst>
      <p:ext uri="{BB962C8B-B14F-4D97-AF65-F5344CB8AC3E}">
        <p14:creationId xmlns:p14="http://schemas.microsoft.com/office/powerpoint/2010/main" val="27871078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9198822" cy="34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:\Mis Docs\_Multimedia IMS\Curso Biblico PPS\Tema 18\tema 18 b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1520788"/>
            <a:ext cx="8460940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Quando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será o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juízo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e o que irá acontecer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com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os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ímpios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Serão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punidos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com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algum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castigo?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O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Apocalipse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fala de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uma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guerra universal,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onde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e como será?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Também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menciona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um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milénio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em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que consiste?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Quais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serão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as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férias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do </a:t>
            </a:r>
            <a:r>
              <a:rPr lang="es-ES" sz="3600" b="1" spc="50" dirty="0" err="1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diabo</a:t>
            </a:r>
            <a:r>
              <a:rPr lang="es-ES" sz="3600" b="1" spc="50" dirty="0">
                <a:ln w="11430"/>
                <a:gradFill flip="none" rotWithShape="1">
                  <a:gsLst>
                    <a:gs pos="0">
                      <a:srgbClr val="FE7300">
                        <a:shade val="30000"/>
                        <a:satMod val="115000"/>
                      </a:srgbClr>
                    </a:gs>
                    <a:gs pos="50000">
                      <a:srgbClr val="FE7300">
                        <a:shade val="67500"/>
                        <a:satMod val="115000"/>
                      </a:srgbClr>
                    </a:gs>
                    <a:gs pos="100000">
                      <a:srgbClr val="FE73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837261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Mis Docs\_Multimedia IMS\Curso Biblico PPS\Tema 18\tema 18 muer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8" y="-3987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1556792"/>
            <a:ext cx="7416824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acontecerá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então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outros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mortos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seja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os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ímpios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2034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75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20:5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1952836"/>
            <a:ext cx="8100900" cy="4248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“Os restantes dos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mortos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reviveram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até que se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completassem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mil anos. Esta é a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primeira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ressurreição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:\Mis Docs\_Multimedia IMS\Curso Biblico PPS\Tema 18\tema 18 suel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528" y="3392996"/>
            <a:ext cx="6156684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sucederá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Satanás? </a:t>
            </a:r>
          </a:p>
        </p:txBody>
      </p:sp>
    </p:spTree>
    <p:extLst>
      <p:ext uri="{BB962C8B-B14F-4D97-AF65-F5344CB8AC3E}">
        <p14:creationId xmlns:p14="http://schemas.microsoft.com/office/powerpoint/2010/main" val="244341954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75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20:7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1600" y="2420888"/>
            <a:ext cx="8100900" cy="4248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Quando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porém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se </a:t>
            </a:r>
            <a:r>
              <a:rPr lang="es-ES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completarem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mil anos, </a:t>
            </a: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Satanás será </a:t>
            </a:r>
            <a:r>
              <a:rPr lang="es-E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solto</a:t>
            </a: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</a:p>
          <a:p>
            <a:pPr algn="r"/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da </a:t>
            </a:r>
            <a:r>
              <a:rPr lang="es-E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prisão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777195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Mis Docs\_Multimedia IMS\Curso Biblico PPS\Tema 18\tema 18 fuego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0" y="860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512" y="1376772"/>
            <a:ext cx="7272808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cairá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céu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no momento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tentarem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atacar 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cidade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9979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76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20:9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1560" y="1448780"/>
            <a:ext cx="8315280" cy="4248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Marcharam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pela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superfície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sitiaram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acampamento dos santos e a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cidade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querida;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desceu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porém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fogo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os </a:t>
            </a:r>
            <a:r>
              <a:rPr lang="es-ES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consumiu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572274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Mis Docs\_Multimedia IMS\Curso Biblico PPS\Tema 18\tema 18 nu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508" y="1340768"/>
            <a:ext cx="6048672" cy="39964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fará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Deus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terra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após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esta ser purificada por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fogo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</a:t>
            </a:r>
          </a:p>
        </p:txBody>
      </p:sp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4530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2 Pedro 3:11-13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524" y="1016732"/>
            <a:ext cx="8748464" cy="44284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“Visto que todas esas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coisas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ser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assim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desfeitas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deveis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tais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como os que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vivem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santo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procedimento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piedade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esperando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apressando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vinda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Deus, por causa 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qual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incendiados,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desfeitos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os elementos abrasados se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derreterão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Nós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porém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segundo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promessa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esperamos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novos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nova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nos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quais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habita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justiça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 </a:t>
            </a:r>
          </a:p>
          <a:p>
            <a:pPr algn="r"/>
            <a:endParaRPr lang="es-ES" sz="320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303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508" y="2060848"/>
            <a:ext cx="9000492" cy="11881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96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RESUMO</a:t>
            </a:r>
            <a:endParaRPr lang="es-ES" sz="138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331386" y="3752166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dos </a:t>
            </a:r>
            <a:r>
              <a:rPr lang="es-E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acontecimentos</a:t>
            </a: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 </a:t>
            </a:r>
            <a:r>
              <a:rPr lang="es-E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preditos</a:t>
            </a: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</a:rPr>
              <a:t> </a:t>
            </a: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</a:rPr>
              <a:t>para o tempo do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</a:rPr>
              <a:t>fim</a:t>
            </a: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</a:rPr>
              <a:t> </a:t>
            </a:r>
            <a:b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</a:rPr>
            </a:b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</a:rPr>
              <a:t>antes do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</a:rPr>
              <a:t>milénio</a:t>
            </a: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93069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Mis Docs\_Multimedia IMS\Curso Biblico PPS\Tema 18\tema 18 fond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508" y="-27384"/>
            <a:ext cx="2916324" cy="4680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RESUMO</a:t>
            </a:r>
            <a:endParaRPr lang="es-ES" sz="3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1196752"/>
            <a:ext cx="8496944" cy="48936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Tempo de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graça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(2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Coríntios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6:2)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Pregação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 da  última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mensagem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advertência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14:6-10)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Termina o tempo de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graça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22:11)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As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pessoas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irão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mar a mar à procura da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Palavra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Deus, </a:t>
            </a:r>
            <a:b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mas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não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a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acharão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(Amós 8:11-12)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 7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pragas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16)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Última Guerra mundial: 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Armagedão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 (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16:16)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Segunda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vinda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Cristo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visível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para todo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olho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1:7) 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mortos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em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Cristo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ressuscitam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(1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Tesalonisenses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4:16)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São transformados para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imortalidade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e arrebatados para ir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ao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céu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(1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4:17) 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ímpios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morrem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com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a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presença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Jesus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(2 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Tes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1:7-9)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Cataclismo total (</a:t>
            </a:r>
            <a:r>
              <a:rPr lang="es-ES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6:14)</a:t>
            </a:r>
            <a:endParaRPr lang="es-AR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1326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1952836"/>
            <a:ext cx="9155072" cy="32403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</a:t>
            </a:r>
            <a:r>
              <a:rPr lang="es-ES" sz="6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Desenvolvimento</a:t>
            </a:r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</a:p>
          <a:p>
            <a:pPr algn="ctr"/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dos </a:t>
            </a:r>
            <a:r>
              <a:rPr lang="es-ES" sz="6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Acontecimentos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3143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31386" y="3465004"/>
            <a:ext cx="6624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Acontecimentos</a:t>
            </a: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durante </a:t>
            </a:r>
            <a:b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</a:t>
            </a:r>
            <a:r>
              <a:rPr lang="es-E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Milénio</a:t>
            </a:r>
            <a:endParaRPr lang="es-A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88900">
                  <a:schemeClr val="bg1">
                    <a:alpha val="9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3508" y="-27384"/>
            <a:ext cx="2916324" cy="4680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RESUMO</a:t>
            </a:r>
            <a:endParaRPr lang="es-ES" sz="3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4087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Mis Docs\_Multimedia IMS\Curso Biblico PPS\Tema 18\tema 18 fond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508" y="-27384"/>
            <a:ext cx="2916324" cy="4680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RESUMO</a:t>
            </a:r>
            <a:endParaRPr lang="es-ES" sz="3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5576" y="1476067"/>
            <a:ext cx="7956884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maus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ou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seja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, os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ímpios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estão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mortos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; </a:t>
            </a:r>
            <a:b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salvos, no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céu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Satanás atado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com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uma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corrente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circunstâncias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b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pois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não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tem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ninguém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para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enganar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 (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20:1-3)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terra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estará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cheia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mortos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ninguém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os </a:t>
            </a:r>
            <a:b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enterrará (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Jeremias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25:33)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terra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estará desolada e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vazia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envolta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em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escuridão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Jeremias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4:23-27)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salvos santos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estarão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no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céu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ocupados</a:t>
            </a:r>
            <a:b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com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o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juízo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dos 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ímpios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 (</a:t>
            </a:r>
            <a:r>
              <a:rPr lang="es-AR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20:4)</a:t>
            </a:r>
          </a:p>
        </p:txBody>
      </p:sp>
    </p:spTree>
    <p:extLst>
      <p:ext uri="{BB962C8B-B14F-4D97-AF65-F5344CB8AC3E}">
        <p14:creationId xmlns:p14="http://schemas.microsoft.com/office/powerpoint/2010/main" val="87732339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Mis Docs\_Multimedia IMS\Curso Biblico PPS\Tema 18\tema 18 su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331386" y="3465004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Acontecimentos</a:t>
            </a:r>
            <a:r>
              <a:rPr lang="es-A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no final do </a:t>
            </a:r>
            <a:r>
              <a:rPr lang="es-AR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miléni</a:t>
            </a:r>
            <a:r>
              <a:rPr lang="es-E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88900">
                    <a:schemeClr val="bg1">
                      <a:alpha val="9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s-AR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88900">
                  <a:schemeClr val="bg1">
                    <a:alpha val="9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3508" y="-27384"/>
            <a:ext cx="2916324" cy="4680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RESUMO</a:t>
            </a:r>
            <a:endParaRPr lang="es-ES" sz="3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6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6073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Mis Docs\_Multimedia IMS\Curso Biblico PPS\Tema 18\tema 18 fond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508" y="-27384"/>
            <a:ext cx="2916324" cy="4680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RESUMO</a:t>
            </a:r>
            <a:endParaRPr lang="es-ES" sz="3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75556" y="872716"/>
            <a:ext cx="8388932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Terceira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vinda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Jesus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Zacarias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14:4-6)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 monte das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oliveiras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torna-se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uma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grande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planície</a:t>
            </a:r>
            <a:endParaRPr lang="es-AR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 Nova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Jerusalém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baixa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à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terra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todos os salvos 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21:2)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Ressuscitam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os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ímpios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Satanás estará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solto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ter a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quem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enganar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Fará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seu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último grande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engano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20:8-9)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Descerá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fogo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do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céu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que consumirá os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ímpios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perdidos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serão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cinza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não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ficará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raiz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nem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ramo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Malaquias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4:1-3)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Será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visível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o grande trono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branco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(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Apoc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20:11)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terra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será purificada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com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fogo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e Deus criará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uma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nova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terra</a:t>
            </a:r>
            <a:b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(2 Pedro 3:11-13)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 mal será erradicado, Satanás 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destruído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não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haverá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mais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morte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nem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memória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do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sofrimento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Os salvos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serão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os que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hoje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aceitam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Jesus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como Salvador 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Senhor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suas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vidas  (João 1:12; </a:t>
            </a:r>
            <a:r>
              <a:rPr lang="es-AR" sz="2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Rom</a:t>
            </a:r>
            <a:r>
              <a:rPr lang="es-A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. 8:17)</a:t>
            </a:r>
          </a:p>
        </p:txBody>
      </p:sp>
    </p:spTree>
    <p:extLst>
      <p:ext uri="{BB962C8B-B14F-4D97-AF65-F5344CB8AC3E}">
        <p14:creationId xmlns:p14="http://schemas.microsoft.com/office/powerpoint/2010/main" val="263457556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Mis Docs\_Multimedia IMS\Curso Biblico PPS\Tema 18\tema 18 grac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4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91580" y="3861048"/>
            <a:ext cx="8280920" cy="28361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Obrigado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Senhor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por este Panorama</a:t>
            </a:r>
          </a:p>
          <a:p>
            <a:pPr algn="r"/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esperança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!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726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Mis Docs\_Multimedia IMS\Curso Biblico PPS\Tema 18\tema 18 relo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1340768"/>
            <a:ext cx="9155072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 </a:t>
            </a:r>
            <a:r>
              <a:rPr lang="es-E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nosso</a:t>
            </a:r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tempo, </a:t>
            </a:r>
            <a:r>
              <a:rPr lang="es-E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ainda</a:t>
            </a:r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existe </a:t>
            </a:r>
            <a:r>
              <a:rPr lang="es-E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oportunidade</a:t>
            </a:r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</a:t>
            </a:r>
            <a:r>
              <a:rPr lang="es-E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salvação</a:t>
            </a:r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</a:p>
          <a:p>
            <a:pPr algn="ctr"/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É tempo de </a:t>
            </a:r>
            <a:r>
              <a:rPr lang="es-ES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graça</a:t>
            </a:r>
            <a:r>
              <a:rPr lang="es-ES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endParaRPr lang="es-ES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  <a:p>
            <a:pPr algn="ctr"/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Qual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é o Chamado que Deus dirige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hoje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à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humanidade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</a:t>
            </a:r>
            <a:endParaRPr lang="es-ES" sz="4400" b="1" spc="50" dirty="0">
              <a:ln w="1143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4170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728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14:6-7</a:t>
            </a:r>
          </a:p>
        </p:txBody>
      </p:sp>
      <p:pic>
        <p:nvPicPr>
          <p:cNvPr id="5" name="Picture 2" descr="C:\Users\Gerhard\Documents\_Sitio WEB\Recursos\onda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564" y="3861048"/>
            <a:ext cx="10189132" cy="29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0627" y="1196752"/>
            <a:ext cx="8964996" cy="47165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“Vi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anjo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voando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pelo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meio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tendo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evangelho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eterno para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pregar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se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assentam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sobre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cada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nação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tribo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língua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dizendo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grande voz: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Temei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Deus e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dai-lhe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glória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pois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é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chegada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hora </a:t>
            </a:r>
          </a:p>
          <a:p>
            <a:pPr algn="ctr"/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ES" sz="32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juízo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adorai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aquele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</a:p>
          <a:p>
            <a:pPr algn="ctr"/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fez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céu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o mar, </a:t>
            </a:r>
          </a:p>
          <a:p>
            <a:pPr algn="ct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 as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fontes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águas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800085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Mis Docs\_Multimedia IMS\Curso Biblico PPS\Tema 18\tema 18 ray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1340768"/>
            <a:ext cx="9155072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Em</a:t>
            </a:r>
            <a: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breve se encerrará a porta da </a:t>
            </a:r>
            <a:r>
              <a:rPr lang="es-ES" sz="32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graça</a:t>
            </a:r>
            <a: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 A última </a:t>
            </a:r>
            <a:r>
              <a:rPr lang="es-ES" sz="32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oportunidade</a:t>
            </a:r>
            <a: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32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terá</a:t>
            </a:r>
            <a: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terminado, e Cristo </a:t>
            </a:r>
            <a:r>
              <a:rPr lang="es-ES" sz="32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deixará</a:t>
            </a:r>
            <a: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interceder pelo </a:t>
            </a:r>
            <a:r>
              <a:rPr lang="es-ES" sz="3200" b="1" spc="50" dirty="0" err="1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homem</a:t>
            </a:r>
            <a: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  <a:br>
              <a:rPr lang="es-ES" sz="32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endParaRPr lang="es-ES" sz="3600" b="1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  <a:p>
            <a:pPr algn="ctr"/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exclamação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se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ouvirá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então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no </a:t>
            </a:r>
            <a:r>
              <a:rPr lang="es-ES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céu</a:t>
            </a:r>
            <a:r>
              <a:rPr lang="es-ES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762712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is Docs\_Multimedia IMS\Curso Biblico PPS\Tema 18\tema 18 v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526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22:11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496" y="1952836"/>
            <a:ext cx="8964996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injusto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fazendo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injustiça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imundo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ainda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imundo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o justo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na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prática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justiça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e o santo </a:t>
            </a:r>
            <a:r>
              <a:rPr lang="es-ES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continue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</a:p>
          <a:p>
            <a:pPr algn="ct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 santificar-se.”</a:t>
            </a:r>
          </a:p>
        </p:txBody>
      </p:sp>
    </p:spTree>
    <p:extLst>
      <p:ext uri="{BB962C8B-B14F-4D97-AF65-F5344CB8AC3E}">
        <p14:creationId xmlns:p14="http://schemas.microsoft.com/office/powerpoint/2010/main" val="911669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Diapositiva 2&quot;/&gt;&lt;property id=&quot;20307&quot; value=&quot;316&quot;/&gt;&lt;/object&gt;&lt;object type=&quot;3&quot; unique_id=&quot;10005&quot;&gt;&lt;property id=&quot;20148&quot; value=&quot;5&quot;/&gt;&lt;property id=&quot;20300&quot; value=&quot;Diapositiva 3&quot;/&gt;&lt;property id=&quot;20307&quot; value=&quot;319&quot;/&gt;&lt;/object&gt;&lt;object type=&quot;3&quot; unique_id=&quot;10010&quot;&gt;&lt;property id=&quot;20148&quot; value=&quot;5&quot;/&gt;&lt;property id=&quot;20300&quot; value=&quot;Diapositiva 5&quot;/&gt;&lt;property id=&quot;20307&quot; value=&quot;528&quot;/&gt;&lt;/object&gt;&lt;object type=&quot;3&quot; unique_id=&quot;10011&quot;&gt;&lt;property id=&quot;20148&quot; value=&quot;5&quot;/&gt;&lt;property id=&quot;20300&quot; value=&quot;Diapositiva 6&quot;/&gt;&lt;property id=&quot;20307&quot; value=&quot;529&quot;/&gt;&lt;/object&gt;&lt;object type=&quot;3&quot; unique_id=&quot;10012&quot;&gt;&lt;property id=&quot;20148&quot; value=&quot;5&quot;/&gt;&lt;property id=&quot;20300&quot; value=&quot;Diapositiva 7&quot;/&gt;&lt;property id=&quot;20307&quot; value=&quot;530&quot;/&gt;&lt;/object&gt;&lt;object type=&quot;3&quot; unique_id=&quot;10015&quot;&gt;&lt;property id=&quot;20148&quot; value=&quot;5&quot;/&gt;&lt;property id=&quot;20300&quot; value=&quot;Diapositiva 8&quot;/&gt;&lt;property id=&quot;20307&quot; value=&quot;533&quot;/&gt;&lt;/object&gt;&lt;object type=&quot;3&quot; unique_id=&quot;10016&quot;&gt;&lt;property id=&quot;20148&quot; value=&quot;5&quot;/&gt;&lt;property id=&quot;20300&quot; value=&quot;Diapositiva 11&quot;/&gt;&lt;property id=&quot;20307&quot; value=&quot;536&quot;/&gt;&lt;/object&gt;&lt;object type=&quot;3&quot; unique_id=&quot;10017&quot;&gt;&lt;property id=&quot;20148&quot; value=&quot;5&quot;/&gt;&lt;property id=&quot;20300&quot; value=&quot;Diapositiva 13&quot;/&gt;&lt;property id=&quot;20307&quot; value=&quot;538&quot;/&gt;&lt;/object&gt;&lt;object type=&quot;3&quot; unique_id=&quot;10018&quot;&gt;&lt;property id=&quot;20148&quot; value=&quot;5&quot;/&gt;&lt;property id=&quot;20300&quot; value=&quot;Diapositiva 12&quot;/&gt;&lt;property id=&quot;20307&quot; value=&quot;537&quot;/&gt;&lt;/object&gt;&lt;object type=&quot;3&quot; unique_id=&quot;10019&quot;&gt;&lt;property id=&quot;20148&quot; value=&quot;5&quot;/&gt;&lt;property id=&quot;20300&quot; value=&quot;Diapositiva 15&quot;/&gt;&lt;property id=&quot;20307&quot; value=&quot;539&quot;/&gt;&lt;/object&gt;&lt;object type=&quot;3&quot; unique_id=&quot;10020&quot;&gt;&lt;property id=&quot;20148&quot; value=&quot;5&quot;/&gt;&lt;property id=&quot;20300&quot; value=&quot;Diapositiva 16&quot;/&gt;&lt;property id=&quot;20307&quot; value=&quot;540&quot;/&gt;&lt;/object&gt;&lt;object type=&quot;3&quot; unique_id=&quot;10021&quot;&gt;&lt;property id=&quot;20148&quot; value=&quot;5&quot;/&gt;&lt;property id=&quot;20300&quot; value=&quot;Diapositiva 14&quot;/&gt;&lt;property id=&quot;20307&quot; value=&quot;541&quot;/&gt;&lt;/object&gt;&lt;object type=&quot;3&quot; unique_id=&quot;10022&quot;&gt;&lt;property id=&quot;20148&quot; value=&quot;5&quot;/&gt;&lt;property id=&quot;20300&quot; value=&quot;Diapositiva 18&quot;/&gt;&lt;property id=&quot;20307&quot; value=&quot;542&quot;/&gt;&lt;/object&gt;&lt;object type=&quot;3&quot; unique_id=&quot;10023&quot;&gt;&lt;property id=&quot;20148&quot; value=&quot;5&quot;/&gt;&lt;property id=&quot;20300&quot; value=&quot;Diapositiva 19&quot;/&gt;&lt;property id=&quot;20307&quot; value=&quot;543&quot;/&gt;&lt;/object&gt;&lt;object type=&quot;3&quot; unique_id=&quot;10024&quot;&gt;&lt;property id=&quot;20148&quot; value=&quot;5&quot;/&gt;&lt;property id=&quot;20300&quot; value=&quot;Diapositiva 17&quot;/&gt;&lt;property id=&quot;20307&quot; value=&quot;544&quot;/&gt;&lt;/object&gt;&lt;object type=&quot;3&quot; unique_id=&quot;10025&quot;&gt;&lt;property id=&quot;20148&quot; value=&quot;5&quot;/&gt;&lt;property id=&quot;20300&quot; value=&quot;Diapositiva 20&quot;/&gt;&lt;property id=&quot;20307&quot; value=&quot;545&quot;/&gt;&lt;/object&gt;&lt;object type=&quot;3&quot; unique_id=&quot;10026&quot;&gt;&lt;property id=&quot;20148&quot; value=&quot;5&quot;/&gt;&lt;property id=&quot;20300&quot; value=&quot;Diapositiva 21&quot;/&gt;&lt;property id=&quot;20307&quot; value=&quot;546&quot;/&gt;&lt;/object&gt;&lt;object type=&quot;3&quot; unique_id=&quot;10027&quot;&gt;&lt;property id=&quot;20148&quot; value=&quot;5&quot;/&gt;&lt;property id=&quot;20300&quot; value=&quot;Diapositiva 4&quot;/&gt;&lt;property id=&quot;20307&quot; value=&quot;527&quot;/&gt;&lt;/object&gt;&lt;object type=&quot;3&quot; unique_id=&quot;10028&quot;&gt;&lt;property id=&quot;20148&quot; value=&quot;5&quot;/&gt;&lt;property id=&quot;20300&quot; value=&quot;Diapositiva 22&quot;/&gt;&lt;property id=&quot;20307&quot; value=&quot;547&quot;/&gt;&lt;/object&gt;&lt;object type=&quot;3&quot; unique_id=&quot;10029&quot;&gt;&lt;property id=&quot;20148&quot; value=&quot;5&quot;/&gt;&lt;property id=&quot;20300&quot; value=&quot;Diapositiva 23&quot;/&gt;&lt;property id=&quot;20307&quot; value=&quot;548&quot;/&gt;&lt;/object&gt;&lt;object type=&quot;3&quot; unique_id=&quot;10030&quot;&gt;&lt;property id=&quot;20148&quot; value=&quot;5&quot;/&gt;&lt;property id=&quot;20300&quot; value=&quot;Diapositiva 25&quot;/&gt;&lt;property id=&quot;20307&quot; value=&quot;550&quot;/&gt;&lt;/object&gt;&lt;object type=&quot;3&quot; unique_id=&quot;10031&quot;&gt;&lt;property id=&quot;20148&quot; value=&quot;5&quot;/&gt;&lt;property id=&quot;20300&quot; value=&quot;Diapositiva 26&quot;/&gt;&lt;property id=&quot;20307&quot; value=&quot;551&quot;/&gt;&lt;/object&gt;&lt;object type=&quot;3&quot; unique_id=&quot;10032&quot;&gt;&lt;property id=&quot;20148&quot; value=&quot;5&quot;/&gt;&lt;property id=&quot;20300&quot; value=&quot;Diapositiva 27&quot;/&gt;&lt;property id=&quot;20307&quot; value=&quot;552&quot;/&gt;&lt;/object&gt;&lt;object type=&quot;3&quot; unique_id=&quot;10033&quot;&gt;&lt;property id=&quot;20148&quot; value=&quot;5&quot;/&gt;&lt;property id=&quot;20300&quot; value=&quot;Diapositiva 28&quot;/&gt;&lt;property id=&quot;20307&quot; value=&quot;553&quot;/&gt;&lt;/object&gt;&lt;object type=&quot;3&quot; unique_id=&quot;10034&quot;&gt;&lt;property id=&quot;20148&quot; value=&quot;5&quot;/&gt;&lt;property id=&quot;20300&quot; value=&quot;Diapositiva 29&quot;/&gt;&lt;property id=&quot;20307&quot; value=&quot;554&quot;/&gt;&lt;/object&gt;&lt;object type=&quot;3&quot; unique_id=&quot;10035&quot;&gt;&lt;property id=&quot;20148&quot; value=&quot;5&quot;/&gt;&lt;property id=&quot;20300&quot; value=&quot;Diapositiva 30&quot;/&gt;&lt;property id=&quot;20307&quot; value=&quot;555&quot;/&gt;&lt;/object&gt;&lt;object type=&quot;3&quot; unique_id=&quot;10036&quot;&gt;&lt;property id=&quot;20148&quot; value=&quot;5&quot;/&gt;&lt;property id=&quot;20300&quot; value=&quot;Diapositiva 31&quot;/&gt;&lt;property id=&quot;20307&quot; value=&quot;556&quot;/&gt;&lt;/object&gt;&lt;object type=&quot;3&quot; unique_id=&quot;10037&quot;&gt;&lt;property id=&quot;20148&quot; value=&quot;5&quot;/&gt;&lt;property id=&quot;20300&quot; value=&quot;Diapositiva 32&quot;/&gt;&lt;property id=&quot;20307&quot; value=&quot;557&quot;/&gt;&lt;/object&gt;&lt;object type=&quot;3&quot; unique_id=&quot;10038&quot;&gt;&lt;property id=&quot;20148&quot; value=&quot;5&quot;/&gt;&lt;property id=&quot;20300&quot; value=&quot;Diapositiva 34&quot;/&gt;&lt;property id=&quot;20307&quot; value=&quot;558&quot;/&gt;&lt;/object&gt;&lt;object type=&quot;3&quot; unique_id=&quot;10039&quot;&gt;&lt;property id=&quot;20148&quot; value=&quot;5&quot;/&gt;&lt;property id=&quot;20300&quot; value=&quot;Diapositiva 35&quot;/&gt;&lt;property id=&quot;20307&quot; value=&quot;559&quot;/&gt;&lt;/object&gt;&lt;object type=&quot;3&quot; unique_id=&quot;10040&quot;&gt;&lt;property id=&quot;20148&quot; value=&quot;5&quot;/&gt;&lt;property id=&quot;20300&quot; value=&quot;Diapositiva 33&quot;/&gt;&lt;property id=&quot;20307&quot; value=&quot;560&quot;/&gt;&lt;/object&gt;&lt;object type=&quot;3&quot; unique_id=&quot;10041&quot;&gt;&lt;property id=&quot;20148&quot; value=&quot;5&quot;/&gt;&lt;property id=&quot;20300&quot; value=&quot;Diapositiva 36&quot;/&gt;&lt;property id=&quot;20307&quot; value=&quot;561&quot;/&gt;&lt;/object&gt;&lt;object type=&quot;3&quot; unique_id=&quot;10042&quot;&gt;&lt;property id=&quot;20148&quot; value=&quot;5&quot;/&gt;&lt;property id=&quot;20300&quot; value=&quot;Diapositiva 37&quot;/&gt;&lt;property id=&quot;20307&quot; value=&quot;562&quot;/&gt;&lt;/object&gt;&lt;object type=&quot;3&quot; unique_id=&quot;10043&quot;&gt;&lt;property id=&quot;20148&quot; value=&quot;5&quot;/&gt;&lt;property id=&quot;20300&quot; value=&quot;Diapositiva 38&quot;/&gt;&lt;property id=&quot;20307&quot; value=&quot;563&quot;/&gt;&lt;/object&gt;&lt;object type=&quot;3&quot; unique_id=&quot;10044&quot;&gt;&lt;property id=&quot;20148&quot; value=&quot;5&quot;/&gt;&lt;property id=&quot;20300&quot; value=&quot;Diapositiva 39&quot;/&gt;&lt;property id=&quot;20307&quot; value=&quot;564&quot;/&gt;&lt;/object&gt;&lt;object type=&quot;3&quot; unique_id=&quot;10045&quot;&gt;&lt;property id=&quot;20148&quot; value=&quot;5&quot;/&gt;&lt;property id=&quot;20300&quot; value=&quot;Diapositiva 40&quot;/&gt;&lt;property id=&quot;20307&quot; value=&quot;565&quot;/&gt;&lt;/object&gt;&lt;object type=&quot;3&quot; unique_id=&quot;10046&quot;&gt;&lt;property id=&quot;20148&quot; value=&quot;5&quot;/&gt;&lt;property id=&quot;20300&quot; value=&quot;Diapositiva 41&quot;/&gt;&lt;property id=&quot;20307&quot; value=&quot;566&quot;/&gt;&lt;/object&gt;&lt;object type=&quot;3&quot; unique_id=&quot;10047&quot;&gt;&lt;property id=&quot;20148&quot; value=&quot;5&quot;/&gt;&lt;property id=&quot;20300&quot; value=&quot;Diapositiva 42&quot;/&gt;&lt;property id=&quot;20307&quot; value=&quot;567&quot;/&gt;&lt;/object&gt;&lt;object type=&quot;3&quot; unique_id=&quot;10048&quot;&gt;&lt;property id=&quot;20148&quot; value=&quot;5&quot;/&gt;&lt;property id=&quot;20300&quot; value=&quot;Diapositiva 43&quot;/&gt;&lt;property id=&quot;20307&quot; value=&quot;568&quot;/&gt;&lt;/object&gt;&lt;object type=&quot;3&quot; unique_id=&quot;10049&quot;&gt;&lt;property id=&quot;20148&quot; value=&quot;5&quot;/&gt;&lt;property id=&quot;20300&quot; value=&quot;Diapositiva 56&quot;/&gt;&lt;property id=&quot;20307&quot; value=&quot;497&quot;/&gt;&lt;/object&gt;&lt;object type=&quot;3&quot; unique_id=&quot;10050&quot;&gt;&lt;property id=&quot;20148&quot; value=&quot;5&quot;/&gt;&lt;property id=&quot;20300&quot; value=&quot;Diapositiva 57&quot;/&gt;&lt;property id=&quot;20307&quot; value=&quot;318&quot;/&gt;&lt;/object&gt;&lt;object type=&quot;3&quot; unique_id=&quot;10051&quot;&gt;&lt;property id=&quot;20148&quot; value=&quot;5&quot;/&gt;&lt;property id=&quot;20300&quot; value=&quot;Diapositiva 58&quot;/&gt;&lt;property id=&quot;20307&quot; value=&quot;408&quot;/&gt;&lt;/object&gt;&lt;object type=&quot;3&quot; unique_id=&quot;16795&quot;&gt;&lt;property id=&quot;20148&quot; value=&quot;5&quot;/&gt;&lt;property id=&quot;20300&quot; value=&quot;Diapositiva 44&quot;/&gt;&lt;property id=&quot;20307&quot; value=&quot;569&quot;/&gt;&lt;/object&gt;&lt;object type=&quot;3&quot; unique_id=&quot;16796&quot;&gt;&lt;property id=&quot;20148&quot; value=&quot;5&quot;/&gt;&lt;property id=&quot;20300&quot; value=&quot;Diapositiva 46&quot;/&gt;&lt;property id=&quot;20307&quot; value=&quot;571&quot;/&gt;&lt;/object&gt;&lt;object type=&quot;3&quot; unique_id=&quot;16797&quot;&gt;&lt;property id=&quot;20148&quot; value=&quot;5&quot;/&gt;&lt;property id=&quot;20300&quot; value=&quot;Diapositiva 47&quot;/&gt;&lt;property id=&quot;20307&quot; value=&quot;572&quot;/&gt;&lt;/object&gt;&lt;object type=&quot;3&quot; unique_id=&quot;16798&quot;&gt;&lt;property id=&quot;20148&quot; value=&quot;5&quot;/&gt;&lt;property id=&quot;20300&quot; value=&quot;Diapositiva 49&quot;/&gt;&lt;property id=&quot;20307&quot; value=&quot;574&quot;/&gt;&lt;/object&gt;&lt;object type=&quot;3&quot; unique_id=&quot;16799&quot;&gt;&lt;property id=&quot;20148&quot; value=&quot;5&quot;/&gt;&lt;property id=&quot;20300&quot; value=&quot;Diapositiva 55&quot;/&gt;&lt;property id=&quot;20307&quot; value=&quot;575&quot;/&gt;&lt;/object&gt;&lt;object type=&quot;3&quot; unique_id=&quot;16800&quot;&gt;&lt;property id=&quot;20148&quot; value=&quot;5&quot;/&gt;&lt;property id=&quot;20300&quot; value=&quot;Diapositiva 51&quot;/&gt;&lt;property id=&quot;20307&quot; value=&quot;577&quot;/&gt;&lt;/object&gt;&lt;object type=&quot;3&quot; unique_id=&quot;16801&quot;&gt;&lt;property id=&quot;20148&quot; value=&quot;5&quot;/&gt;&lt;property id=&quot;20300&quot; value=&quot;Diapositiva 52&quot;/&gt;&lt;property id=&quot;20307&quot; value=&quot;578&quot;/&gt;&lt;/object&gt;&lt;object type=&quot;3&quot; unique_id=&quot;18093&quot;&gt;&lt;property id=&quot;20148&quot; value=&quot;5&quot;/&gt;&lt;property id=&quot;20300&quot; value=&quot;Diapositiva 1&quot;/&gt;&lt;property id=&quot;20307&quot; value=&quot;581&quot;/&gt;&lt;/object&gt;&lt;object type=&quot;3&quot; unique_id=&quot;18094&quot;&gt;&lt;property id=&quot;20148&quot; value=&quot;5&quot;/&gt;&lt;property id=&quot;20300&quot; value=&quot;Diapositiva 9&quot;/&gt;&lt;property id=&quot;20307&quot; value=&quot;534&quot;/&gt;&lt;/object&gt;&lt;object type=&quot;3&quot; unique_id=&quot;18095&quot;&gt;&lt;property id=&quot;20148&quot; value=&quot;5&quot;/&gt;&lt;property id=&quot;20300&quot; value=&quot;Diapositiva 10&quot;/&gt;&lt;property id=&quot;20307&quot; value=&quot;535&quot;/&gt;&lt;/object&gt;&lt;object type=&quot;3&quot; unique_id=&quot;18096&quot;&gt;&lt;property id=&quot;20148&quot; value=&quot;5&quot;/&gt;&lt;property id=&quot;20300&quot; value=&quot;Diapositiva 24&quot;/&gt;&lt;property id=&quot;20307&quot; value=&quot;549&quot;/&gt;&lt;/object&gt;&lt;object type=&quot;3&quot; unique_id=&quot;18097&quot;&gt;&lt;property id=&quot;20148&quot; value=&quot;5&quot;/&gt;&lt;property id=&quot;20300&quot; value=&quot;Diapositiva 45&quot;/&gt;&lt;property id=&quot;20307&quot; value=&quot;570&quot;/&gt;&lt;/object&gt;&lt;object type=&quot;3&quot; unique_id=&quot;18098&quot;&gt;&lt;property id=&quot;20148&quot; value=&quot;5&quot;/&gt;&lt;property id=&quot;20300&quot; value=&quot;Diapositiva 48&quot;/&gt;&lt;property id=&quot;20307&quot; value=&quot;573&quot;/&gt;&lt;/object&gt;&lt;object type=&quot;3&quot; unique_id=&quot;18099&quot;&gt;&lt;property id=&quot;20148&quot; value=&quot;5&quot;/&gt;&lt;property id=&quot;20300&quot; value=&quot;Diapositiva 50&quot;/&gt;&lt;property id=&quot;20307&quot; value=&quot;576&quot;/&gt;&lt;/object&gt;&lt;object type=&quot;3&quot; unique_id=&quot;18100&quot;&gt;&lt;property id=&quot;20148&quot; value=&quot;5&quot;/&gt;&lt;property id=&quot;20300&quot; value=&quot;Diapositiva 53&quot;/&gt;&lt;property id=&quot;20307&quot; value=&quot;579&quot;/&gt;&lt;/object&gt;&lt;object type=&quot;3&quot; unique_id=&quot;18101&quot;&gt;&lt;property id=&quot;20148&quot; value=&quot;5&quot;/&gt;&lt;property id=&quot;20300&quot; value=&quot;Diapositiva 54&quot;/&gt;&lt;property id=&quot;20307&quot; value=&quot;580&quot;/&gt;&lt;/object&gt;&lt;/object&gt;&lt;object type=&quot;8&quot; unique_id=&quot;1010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31120</TotalTime>
  <Words>5094</Words>
  <Application>Microsoft Office PowerPoint</Application>
  <PresentationFormat>Presentación en pantalla (4:3)</PresentationFormat>
  <Paragraphs>346</Paragraphs>
  <Slides>54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4" baseType="lpstr">
      <vt:lpstr>Trajan Pro</vt:lpstr>
      <vt:lpstr>Calibri</vt:lpstr>
      <vt:lpstr>Myriad Pro</vt:lpstr>
      <vt:lpstr>Impact</vt:lpstr>
      <vt:lpstr>Swis721 Blk BT</vt:lpstr>
      <vt:lpstr>Haettenschweiler</vt:lpstr>
      <vt:lpstr>Berlin Sans FB Demi</vt:lpstr>
      <vt:lpstr>Arial</vt:lpstr>
      <vt:lpstr>Arial Narrow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Rudy</dc:creator>
  <cp:lastModifiedBy>Rodolfo Murua</cp:lastModifiedBy>
  <cp:revision>808</cp:revision>
  <dcterms:created xsi:type="dcterms:W3CDTF">2013-10-02T01:22:09Z</dcterms:created>
  <dcterms:modified xsi:type="dcterms:W3CDTF">2022-01-20T14:00:00Z</dcterms:modified>
</cp:coreProperties>
</file>