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9"/>
  </p:notesMasterIdLst>
  <p:sldIdLst>
    <p:sldId id="583" r:id="rId2"/>
    <p:sldId id="316" r:id="rId3"/>
    <p:sldId id="319" r:id="rId4"/>
    <p:sldId id="527" r:id="rId5"/>
    <p:sldId id="528" r:id="rId6"/>
    <p:sldId id="529" r:id="rId7"/>
    <p:sldId id="530" r:id="rId8"/>
    <p:sldId id="533" r:id="rId9"/>
    <p:sldId id="534" r:id="rId10"/>
    <p:sldId id="535" r:id="rId11"/>
    <p:sldId id="536" r:id="rId12"/>
    <p:sldId id="537" r:id="rId13"/>
    <p:sldId id="538" r:id="rId14"/>
    <p:sldId id="541" r:id="rId15"/>
    <p:sldId id="539" r:id="rId16"/>
    <p:sldId id="540" r:id="rId17"/>
    <p:sldId id="544" r:id="rId18"/>
    <p:sldId id="542" r:id="rId19"/>
    <p:sldId id="543" r:id="rId20"/>
    <p:sldId id="545" r:id="rId21"/>
    <p:sldId id="546" r:id="rId22"/>
    <p:sldId id="547" r:id="rId23"/>
    <p:sldId id="548" r:id="rId24"/>
    <p:sldId id="549" r:id="rId25"/>
    <p:sldId id="550" r:id="rId26"/>
    <p:sldId id="551" r:id="rId27"/>
    <p:sldId id="552" r:id="rId28"/>
    <p:sldId id="553" r:id="rId29"/>
    <p:sldId id="554" r:id="rId30"/>
    <p:sldId id="555" r:id="rId31"/>
    <p:sldId id="556" r:id="rId32"/>
    <p:sldId id="557" r:id="rId33"/>
    <p:sldId id="560" r:id="rId34"/>
    <p:sldId id="558" r:id="rId35"/>
    <p:sldId id="559" r:id="rId36"/>
    <p:sldId id="561" r:id="rId37"/>
    <p:sldId id="562" r:id="rId38"/>
    <p:sldId id="563" r:id="rId39"/>
    <p:sldId id="564" r:id="rId40"/>
    <p:sldId id="565" r:id="rId41"/>
    <p:sldId id="566" r:id="rId42"/>
    <p:sldId id="567" r:id="rId43"/>
    <p:sldId id="568" r:id="rId44"/>
    <p:sldId id="569" r:id="rId45"/>
    <p:sldId id="570" r:id="rId46"/>
    <p:sldId id="571" r:id="rId47"/>
    <p:sldId id="572" r:id="rId48"/>
    <p:sldId id="573" r:id="rId49"/>
    <p:sldId id="574" r:id="rId50"/>
    <p:sldId id="576" r:id="rId51"/>
    <p:sldId id="577" r:id="rId52"/>
    <p:sldId id="578" r:id="rId53"/>
    <p:sldId id="579" r:id="rId54"/>
    <p:sldId id="580" r:id="rId55"/>
    <p:sldId id="497" r:id="rId56"/>
    <p:sldId id="318" r:id="rId57"/>
    <p:sldId id="582" r:id="rId58"/>
  </p:sldIdLst>
  <p:sldSz cx="9144000" cy="6858000" type="screen4x3"/>
  <p:notesSz cx="6858000" cy="9144000"/>
  <p:embeddedFontLst>
    <p:embeddedFont>
      <p:font typeface="Calibri" panose="020F0502020204030204" pitchFamily="34" charset="0"/>
      <p:regular r:id="rId60"/>
      <p:bold r:id="rId61"/>
      <p:italic r:id="rId62"/>
      <p:boldItalic r:id="rId63"/>
    </p:embeddedFont>
    <p:embeddedFont>
      <p:font typeface="Swis721 LtEx BT" panose="020B0505020202020204" pitchFamily="34" charset="0"/>
      <p:regular r:id="rId64"/>
    </p:embeddedFont>
    <p:embeddedFont>
      <p:font typeface="Arial Narrow" panose="020B0606020202030204" pitchFamily="34" charset="0"/>
      <p:regular r:id="rId65"/>
      <p:bold r:id="rId66"/>
      <p:italic r:id="rId67"/>
      <p:boldItalic r:id="rId68"/>
    </p:embeddedFont>
    <p:embeddedFont>
      <p:font typeface="Consolas" panose="020B0609020204030204" pitchFamily="49" charset="0"/>
      <p:regular r:id="rId69"/>
      <p:bold r:id="rId70"/>
      <p:italic r:id="rId71"/>
      <p:boldItalic r:id="rId72"/>
    </p:embeddedFont>
    <p:embeddedFont>
      <p:font typeface="Berlin Sans FB Demi" panose="020E0802020502020306" pitchFamily="34" charset="0"/>
      <p:bold r:id="rId73"/>
    </p:embeddedFont>
    <p:embeddedFont>
      <p:font typeface="Trajan Pro" panose="02020502050506020301" pitchFamily="18" charset="0"/>
      <p:regular r:id="rId74"/>
      <p:bold r:id="rId75"/>
    </p:embeddedFont>
    <p:embeddedFont>
      <p:font typeface="Impact" panose="020B0806030902050204" pitchFamily="34" charset="0"/>
      <p:regular r:id="rId76"/>
    </p:embeddedFont>
    <p:embeddedFont>
      <p:font typeface="Verdana" panose="020B0604030504040204" pitchFamily="34" charset="0"/>
      <p:regular r:id="rId77"/>
      <p:bold r:id="rId78"/>
      <p:italic r:id="rId79"/>
      <p:boldItalic r:id="rId80"/>
    </p:embeddedFont>
    <p:embeddedFont>
      <p:font typeface="Haettenschweiler" panose="020B0706040902060204" pitchFamily="34" charset="0"/>
      <p:regular r:id="rId81"/>
    </p:embeddedFont>
    <p:embeddedFont>
      <p:font typeface="Myriad Pro" panose="020B0503030403020204" pitchFamily="34" charset="0"/>
      <p:regular r:id="rId82"/>
      <p:bold r:id="rId83"/>
      <p:italic r:id="rId84"/>
      <p:boldItalic r:id="rId85"/>
    </p:embeddedFont>
  </p:embeddedFontLst>
  <p:custDataLst>
    <p:tags r:id="rId86"/>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33CC"/>
    <a:srgbClr val="005015"/>
    <a:srgbClr val="FF9900"/>
    <a:srgbClr val="FE7300"/>
    <a:srgbClr val="FF3300"/>
    <a:srgbClr val="E200D7"/>
    <a:srgbClr val="BE0EC2"/>
    <a:srgbClr val="003300"/>
    <a:srgbClr val="442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4" autoAdjust="0"/>
    <p:restoredTop sz="69741" autoAdjust="0"/>
  </p:normalViewPr>
  <p:slideViewPr>
    <p:cSldViewPr>
      <p:cViewPr varScale="1">
        <p:scale>
          <a:sx n="51" d="100"/>
          <a:sy n="51" d="100"/>
        </p:scale>
        <p:origin x="1878"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87" Type="http://schemas.openxmlformats.org/officeDocument/2006/relationships/presProps" Target="presProps.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28/06/2019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3. </a:t>
            </a:r>
            <a:r>
              <a:rPr lang="fr-FR" sz="1200" b="1" kern="1200" dirty="0" smtClean="0">
                <a:solidFill>
                  <a:schemeClr val="tx1"/>
                </a:solidFill>
                <a:effectLst/>
                <a:latin typeface="+mn-lt"/>
                <a:ea typeface="+mn-ea"/>
                <a:cs typeface="+mn-cs"/>
              </a:rPr>
              <a:t>Qu’arrivera-t-il après que le temps de grâce sera passé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12 : 1 ; (</a:t>
            </a:r>
            <a:r>
              <a:rPr lang="es-ES_tradnl" sz="1200" b="1" kern="1200" dirty="0" err="1" smtClean="0">
                <a:solidFill>
                  <a:schemeClr val="tx1"/>
                </a:solidFill>
                <a:effectLst/>
                <a:latin typeface="+mn-lt"/>
                <a:ea typeface="+mn-ea"/>
                <a:cs typeface="+mn-cs"/>
              </a:rPr>
              <a:t>Apocalypse</a:t>
            </a:r>
            <a:r>
              <a:rPr lang="es-ES_tradnl" sz="1200" b="1" kern="1200" dirty="0" smtClean="0">
                <a:solidFill>
                  <a:schemeClr val="tx1"/>
                </a:solidFill>
                <a:effectLst/>
                <a:latin typeface="+mn-lt"/>
                <a:ea typeface="+mn-ea"/>
                <a:cs typeface="+mn-cs"/>
              </a:rPr>
              <a:t> 15 : 1) </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En ce temps-là se lèvera </a:t>
            </a:r>
            <a:r>
              <a:rPr lang="fr-FR" sz="1200" b="1" kern="1200" dirty="0" err="1" smtClean="0">
                <a:solidFill>
                  <a:schemeClr val="tx1"/>
                </a:solidFill>
                <a:effectLst/>
                <a:latin typeface="+mn-lt"/>
                <a:ea typeface="+mn-ea"/>
                <a:cs typeface="+mn-cs"/>
              </a:rPr>
              <a:t>Micaël</a:t>
            </a:r>
            <a:r>
              <a:rPr lang="fr-FR" sz="1200" b="1" kern="1200" dirty="0" smtClean="0">
                <a:solidFill>
                  <a:schemeClr val="tx1"/>
                </a:solidFill>
                <a:effectLst/>
                <a:latin typeface="+mn-lt"/>
                <a:ea typeface="+mn-ea"/>
                <a:cs typeface="+mn-cs"/>
              </a:rPr>
              <a:t>, le grand chef, le défenseur des enfants de ton peuple; et ce sera une époque de détresse, telle qu'il n'y en a point eu de semblable depuis que les nations existent jusqu'à cette époque. En ce temps-là, ceux de ton peuple qui seront trouvés inscrits dans le livre seront sauvés. »</a:t>
            </a: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temps de </a:t>
            </a:r>
            <a:r>
              <a:rPr lang="fr-FR" sz="1200" i="1" kern="1200" dirty="0" smtClean="0">
                <a:solidFill>
                  <a:schemeClr val="tx1"/>
                </a:solidFill>
                <a:effectLst/>
                <a:latin typeface="+mn-lt"/>
                <a:ea typeface="+mn-ea"/>
                <a:cs typeface="+mn-cs"/>
              </a:rPr>
              <a:t>tribulation</a:t>
            </a:r>
            <a:r>
              <a:rPr lang="fr-FR" sz="1200" kern="1200" dirty="0" smtClean="0">
                <a:solidFill>
                  <a:schemeClr val="tx1"/>
                </a:solidFill>
                <a:effectLst/>
                <a:latin typeface="+mn-lt"/>
                <a:ea typeface="+mn-ea"/>
                <a:cs typeface="+mn-cs"/>
              </a:rPr>
              <a:t>, les sept dernières </a:t>
            </a:r>
            <a:r>
              <a:rPr lang="fr-FR" sz="1200" i="1" kern="1200" dirty="0" smtClean="0">
                <a:solidFill>
                  <a:schemeClr val="tx1"/>
                </a:solidFill>
                <a:effectLst/>
                <a:latin typeface="+mn-lt"/>
                <a:ea typeface="+mn-ea"/>
                <a:cs typeface="+mn-cs"/>
              </a:rPr>
              <a:t>plaies</a:t>
            </a:r>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Ce temps de tribulation sera terrible pour l’humanité. Les dix plaies qui tombèrent sur l’Égypte sont un exemple de ce que seront les sept dernières plaies. Sous la première plaie, les gens souffriront d’ulcères douloureux. Durant la seconde et la troisième plaie les eaux des fleuves et des océans deviendront du sang, comme celui d’un mort.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fr-FR" sz="1200" b="1" kern="1200" dirty="0" smtClean="0">
                <a:solidFill>
                  <a:schemeClr val="tx1"/>
                </a:solidFill>
                <a:effectLst/>
                <a:latin typeface="+mn-lt"/>
                <a:ea typeface="+mn-ea"/>
                <a:cs typeface="+mn-cs"/>
              </a:rPr>
              <a:t>Quel est le nom de la terrible guerre qui aura lieu pendant la sixième plaie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err="1" smtClean="0">
                <a:solidFill>
                  <a:schemeClr val="tx1"/>
                </a:solidFill>
                <a:effectLst/>
                <a:latin typeface="+mn-lt"/>
                <a:ea typeface="+mn-ea"/>
                <a:cs typeface="+mn-cs"/>
              </a:rPr>
              <a:t>Apocalypse</a:t>
            </a:r>
            <a:r>
              <a:rPr lang="es-ES" sz="1200" b="1" kern="1200" dirty="0" smtClean="0">
                <a:solidFill>
                  <a:schemeClr val="tx1"/>
                </a:solidFill>
                <a:effectLst/>
                <a:latin typeface="+mn-lt"/>
                <a:ea typeface="+mn-ea"/>
                <a:cs typeface="+mn-cs"/>
              </a:rPr>
              <a:t> </a:t>
            </a:r>
            <a:r>
              <a:rPr lang="es-ES_tradnl" sz="1200" b="1" kern="1200" dirty="0" smtClean="0">
                <a:solidFill>
                  <a:schemeClr val="tx1"/>
                </a:solidFill>
                <a:effectLst/>
                <a:latin typeface="+mn-lt"/>
                <a:ea typeface="+mn-ea"/>
                <a:cs typeface="+mn-cs"/>
              </a:rPr>
              <a:t>16 : 16</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Ils les rassemblèrent dans le lieu appelé en hébreu </a:t>
            </a:r>
            <a:r>
              <a:rPr lang="fr-FR" sz="1200" b="1" kern="1200" dirty="0" err="1" smtClean="0">
                <a:solidFill>
                  <a:schemeClr val="tx1"/>
                </a:solidFill>
                <a:effectLst/>
                <a:latin typeface="+mn-lt"/>
                <a:ea typeface="+mn-ea"/>
                <a:cs typeface="+mn-cs"/>
              </a:rPr>
              <a:t>Harmaguédon</a:t>
            </a:r>
            <a:r>
              <a:rPr lang="fr-FR" sz="1200" b="1" kern="1200" dirty="0" smtClean="0">
                <a:solidFill>
                  <a:schemeClr val="tx1"/>
                </a:solidFill>
                <a:effectLst/>
                <a:latin typeface="+mn-lt"/>
                <a:ea typeface="+mn-ea"/>
                <a:cs typeface="+mn-cs"/>
              </a:rPr>
              <a:t>. »</a:t>
            </a:r>
            <a:r>
              <a:rPr lang="es-ES_tradnl" sz="1200" b="1"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es-ES" sz="1200" i="1" kern="1200" dirty="0" err="1" smtClean="0">
                <a:solidFill>
                  <a:schemeClr val="tx1"/>
                </a:solidFill>
                <a:effectLst/>
                <a:latin typeface="+mn-lt"/>
                <a:ea typeface="+mn-ea"/>
                <a:cs typeface="+mn-cs"/>
              </a:rPr>
              <a:t>Harmaguédon</a:t>
            </a:r>
            <a:r>
              <a:rPr lang="es-E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L’emplacement de cette guerre sera au Moyen Orient, près de Jérusalem.</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Toutes les nations de la terre y prendront part.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Joël</a:t>
            </a:r>
            <a:r>
              <a:rPr lang="es-ES" sz="1200" kern="1200" dirty="0" smtClean="0">
                <a:solidFill>
                  <a:schemeClr val="tx1"/>
                </a:solidFill>
                <a:effectLst/>
                <a:latin typeface="+mn-lt"/>
                <a:ea typeface="+mn-ea"/>
                <a:cs typeface="+mn-cs"/>
              </a:rPr>
              <a:t> 3 : 9-14).</a:t>
            </a:r>
            <a:endParaRPr lang="es-A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Les Juifs, les Musulmans et les Chrétiens, tous revendiquent la Terre Sainte comme leur appartenant. C’est une région qui durant des siècles a été agitée par des conflits.</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Il y a plus de 3900, quand la femme d’Abraham ne pouvait pas avoir d’enfants, elle s’arrangea pour qu’Abraham prenne Agar, et un fils, Ismaël, est né.</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Plus tard quand Abraham eut 100 ans, son propre fils Isaac est né. (Genèse 21 : 9). Avec la permission de Dieu, Abraham renvoya la mère et l’enfant. Mais Dieu promit à Agar qu’une grande nation sortirait de son fils.</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De ces deux fils d’Abraham sont nés deux grandes nations : Les Arabes, descendants d’Ismaël, les Israélites, descendants d’Isaac.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Depuis ce temps-là il y a toujours eu de grandes tensions entre ces deux peuples.</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Le Moyen Orient est très riche en pétrole. Une lutte pour le pouvoir pourrait-elle surgir de cela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Il y aura une grande effusion de sang.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Apocalypse</a:t>
            </a:r>
            <a:r>
              <a:rPr lang="es-ES" sz="1200" kern="1200" dirty="0" smtClean="0">
                <a:solidFill>
                  <a:schemeClr val="tx1"/>
                </a:solidFill>
                <a:effectLst/>
                <a:latin typeface="+mn-lt"/>
                <a:ea typeface="+mn-ea"/>
                <a:cs typeface="+mn-cs"/>
              </a:rPr>
              <a:t> 14 : 20). </a:t>
            </a:r>
            <a:endParaRPr lang="es-A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La Bible dit que le sang arrivera jusqu’aux mors des chevaux. Cette expression, en langage symbolique, nous montre la cruauté d’une telle guerre.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Cette guerre sera aussi une bataille entre Satan et ses sujets contre Christ et son peuple.</a:t>
            </a:r>
          </a:p>
          <a:p>
            <a:r>
              <a:rPr lang="fr-FR" sz="1200" kern="1200" dirty="0" smtClean="0">
                <a:solidFill>
                  <a:schemeClr val="tx1"/>
                </a:solidFill>
                <a:effectLst/>
                <a:latin typeface="+mn-lt"/>
                <a:ea typeface="+mn-ea"/>
                <a:cs typeface="+mn-cs"/>
              </a:rPr>
              <a:t>• Qui gagnera cette guerre ? Christ sera le grand vainqueur. Apocalypse 19 : 13-16.</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417865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err="1" smtClean="0">
                <a:solidFill>
                  <a:schemeClr val="tx1"/>
                </a:solidFill>
                <a:effectLst/>
                <a:latin typeface="+mn-lt"/>
                <a:ea typeface="+mn-ea"/>
                <a:cs typeface="+mn-cs"/>
              </a:rPr>
              <a:t>Apocalypse</a:t>
            </a:r>
            <a:r>
              <a:rPr lang="es-ES" sz="1200" b="1" kern="1200" dirty="0" smtClean="0">
                <a:solidFill>
                  <a:schemeClr val="tx1"/>
                </a:solidFill>
                <a:effectLst/>
                <a:latin typeface="+mn-lt"/>
                <a:ea typeface="+mn-ea"/>
                <a:cs typeface="+mn-cs"/>
              </a:rPr>
              <a:t> </a:t>
            </a:r>
            <a:r>
              <a:rPr lang="es-ES_tradnl" sz="1200" b="1" kern="1200" dirty="0" smtClean="0">
                <a:solidFill>
                  <a:schemeClr val="tx1"/>
                </a:solidFill>
                <a:effectLst/>
                <a:latin typeface="+mn-lt"/>
                <a:ea typeface="+mn-ea"/>
                <a:cs typeface="+mn-cs"/>
              </a:rPr>
              <a:t>19:13-16.</a:t>
            </a:r>
            <a:endParaRPr lang="es-ES" sz="1200" b="0" kern="1200" dirty="0" smtClean="0">
              <a:solidFill>
                <a:schemeClr val="tx1"/>
              </a:solidFill>
              <a:effectLst/>
              <a:latin typeface="+mn-lt"/>
              <a:ea typeface="+mn-ea"/>
              <a:cs typeface="+mn-cs"/>
            </a:endParaRPr>
          </a:p>
          <a:p>
            <a:r>
              <a:rPr lang="es-ES" sz="1200" b="0" i="0" kern="1200" dirty="0" smtClean="0">
                <a:solidFill>
                  <a:schemeClr val="tx1"/>
                </a:solidFill>
                <a:effectLst/>
                <a:latin typeface="+mn-lt"/>
                <a:ea typeface="+mn-ea"/>
                <a:cs typeface="+mn-cs"/>
              </a:rPr>
              <a:t>« e</a:t>
            </a:r>
            <a:r>
              <a:rPr lang="fr-FR" b="0" i="0" dirty="0" smtClean="0">
                <a:solidFill>
                  <a:srgbClr val="000000"/>
                </a:solidFill>
                <a:effectLst/>
                <a:latin typeface="Helvetica Neue"/>
              </a:rPr>
              <a:t>t il était revêtu d'un vêtement teint de sang. Son nom est la Parole de Dieu.</a:t>
            </a:r>
            <a:r>
              <a:rPr lang="fr-FR" b="1" i="0" baseline="30000" dirty="0" smtClean="0">
                <a:solidFill>
                  <a:srgbClr val="000000"/>
                </a:solidFill>
                <a:effectLst/>
                <a:latin typeface="Arial"/>
              </a:rPr>
              <a:t> </a:t>
            </a:r>
            <a:r>
              <a:rPr lang="fr-FR" b="0" i="0" dirty="0" smtClean="0">
                <a:solidFill>
                  <a:srgbClr val="000000"/>
                </a:solidFill>
                <a:effectLst/>
                <a:latin typeface="Helvetica Neue"/>
              </a:rPr>
              <a:t>Les armées qui sont dans le ciel le suivaient sur des chevaux blancs, revêtues d'un fin lin, blanc, pur.</a:t>
            </a:r>
            <a:endParaRPr lang="fr-FR" b="0" i="0" dirty="0">
              <a:solidFill>
                <a:srgbClr val="000000"/>
              </a:solidFill>
              <a:effectLst/>
              <a:latin typeface="Helvetica Neue"/>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a:t>
            </a:r>
            <a:r>
              <a:rPr lang="fr-FR" sz="1200" b="1" kern="1200" dirty="0" smtClean="0">
                <a:solidFill>
                  <a:schemeClr val="tx1"/>
                </a:solidFill>
                <a:effectLst/>
                <a:latin typeface="+mn-lt"/>
                <a:ea typeface="+mn-ea"/>
                <a:cs typeface="+mn-cs"/>
              </a:rPr>
              <a:t>De sa bouche sortait une épée aiguë, pour frapper les nations; il les paîtra avec une verge de fer; et il foulera la cuve du vin de l'ardente colère du Dieu tout puissant.</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Il avait sur son vêtement et sur sa cuisse un nom écrit: Roi des rois et Seigneur des seigneurs.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ÉVÉNEMENTS AU DÉBUT DES MILLE ANS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5. </a:t>
            </a:r>
            <a:r>
              <a:rPr lang="fr-FR" sz="1200" b="1" kern="1200" dirty="0" smtClean="0">
                <a:solidFill>
                  <a:schemeClr val="tx1"/>
                </a:solidFill>
                <a:effectLst/>
                <a:latin typeface="+mn-lt"/>
                <a:ea typeface="+mn-ea"/>
                <a:cs typeface="+mn-cs"/>
              </a:rPr>
              <a:t>Quel événement marquera la fin du monde et le début de la période des mille ans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Apocalypse </a:t>
            </a:r>
            <a:r>
              <a:rPr lang="es-ES_tradnl" sz="1200" b="1" kern="1200" dirty="0" smtClean="0">
                <a:solidFill>
                  <a:schemeClr val="tx1"/>
                </a:solidFill>
                <a:effectLst/>
                <a:latin typeface="+mn-lt"/>
                <a:ea typeface="+mn-ea"/>
                <a:cs typeface="+mn-cs"/>
              </a:rPr>
              <a:t>14 : 14 -16</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Je regardai, et voici, il y avait une nuée blanche, et sur la nuée était assis quelqu'un qui ressemblait à un fils d'homme, ayant sur sa tête une couronne d'or, et dans sa main une faucille tranchante.</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Et un autre ange sortit du temple, criant d'une voix forte à celui qui était assis sur la nuée: Lance ta faucille, et moissonne; car l'heure de moissonner est venue, car la moisson de la terre est mûre.</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Et celui qui était assis sur la nuée jeta sa faucille sur la terre. Et la terre fut moissonnée. »</a:t>
            </a:r>
            <a:r>
              <a:rPr lang="es-ES_tradnl" sz="1200" b="1"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La seconde venue de Christ.</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Chaque œil le verra. (Apocalypse 1 : 7), et chaque oreille l’entendra. (1 Thessaloniciens 4 : 16).</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ciel se retirera comme un livre qu’on roule, et les îles changeront de place. (Apocalypse 6 : 14).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Un Moment </a:t>
            </a:r>
            <a:r>
              <a:rPr lang="fr-FR" sz="1200" kern="1200" smtClean="0">
                <a:solidFill>
                  <a:schemeClr val="tx1"/>
                </a:solidFill>
                <a:effectLst/>
                <a:latin typeface="+mn-lt"/>
                <a:ea typeface="+mn-ea"/>
                <a:cs typeface="+mn-cs"/>
              </a:rPr>
              <a:t>De Prière</a:t>
            </a:r>
            <a:r>
              <a:rPr lang="es-ES" baseline="0" smtClean="0"/>
              <a:t>…</a:t>
            </a:r>
            <a:endParaRPr lang="es-ES" dirty="0" smtClean="0"/>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6. </a:t>
            </a:r>
            <a:r>
              <a:rPr lang="fr-FR" sz="1200" b="1" kern="1200" dirty="0" smtClean="0">
                <a:solidFill>
                  <a:schemeClr val="tx1"/>
                </a:solidFill>
                <a:effectLst/>
                <a:latin typeface="+mn-lt"/>
                <a:ea typeface="+mn-ea"/>
                <a:cs typeface="+mn-cs"/>
              </a:rPr>
              <a:t>Après le grand tremblement de terre, qu’arrivera-t-il à ceux qui sont morts en Christ ? </a:t>
            </a:r>
            <a:r>
              <a:rPr lang="es-ES_tradnl" sz="1200" kern="1200" dirty="0" smtClean="0">
                <a:solidFill>
                  <a:schemeClr val="tx1"/>
                </a:solidFill>
                <a:effectLst/>
                <a:latin typeface="+mn-lt"/>
                <a:ea typeface="+mn-ea"/>
                <a:cs typeface="+mn-cs"/>
              </a:rPr>
              <a:t>(</a:t>
            </a:r>
            <a:r>
              <a:rPr lang="es-ES_tradnl" sz="1200" kern="1200" dirty="0" err="1" smtClean="0">
                <a:solidFill>
                  <a:schemeClr val="tx1"/>
                </a:solidFill>
                <a:effectLst/>
                <a:latin typeface="+mn-lt"/>
                <a:ea typeface="+mn-ea"/>
                <a:cs typeface="+mn-cs"/>
              </a:rPr>
              <a:t>Apocalypse</a:t>
            </a:r>
            <a:r>
              <a:rPr lang="es-ES_tradnl" sz="1200" kern="1200" dirty="0" smtClean="0">
                <a:solidFill>
                  <a:schemeClr val="tx1"/>
                </a:solidFill>
                <a:effectLst/>
                <a:latin typeface="+mn-lt"/>
                <a:ea typeface="+mn-ea"/>
                <a:cs typeface="+mn-cs"/>
              </a:rPr>
              <a:t> 16:18)</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Thessaloniciens </a:t>
            </a:r>
            <a:r>
              <a:rPr lang="es-ES_tradnl" sz="1200" b="1" kern="1200" dirty="0" smtClean="0">
                <a:solidFill>
                  <a:schemeClr val="tx1"/>
                </a:solidFill>
                <a:effectLst/>
                <a:latin typeface="+mn-lt"/>
                <a:ea typeface="+mn-ea"/>
                <a:cs typeface="+mn-cs"/>
              </a:rPr>
              <a:t>4 : 16</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Car le Seigneur lui-même, à un signal donné, à la voix d'un archange, et au son de la trompette de Dieu, descendra du ciel, et les morts en Christ ressusciteront premièrement. »</a:t>
            </a:r>
            <a:r>
              <a:rPr lang="es-ES_tradnl" sz="1200" b="1"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Ils ressusciteront.</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Ceux qui ressuscitent à ce moment-là sont nommés bienheureux. Apocalypse 20 : 6.</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7. </a:t>
            </a:r>
            <a:r>
              <a:rPr lang="fr-FR" sz="1200" b="1" kern="1200" dirty="0" smtClean="0">
                <a:solidFill>
                  <a:schemeClr val="tx1"/>
                </a:solidFill>
                <a:effectLst/>
                <a:latin typeface="+mn-lt"/>
                <a:ea typeface="+mn-ea"/>
                <a:cs typeface="+mn-cs"/>
              </a:rPr>
              <a:t>Qu’arrivera-t-il à ceux qui sont ressuscités et aux rachetés qui sont vivants au retour de Jésus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Thessaloniciens </a:t>
            </a:r>
            <a:r>
              <a:rPr lang="es-ES_tradnl" sz="1200" b="1" kern="1200" dirty="0" smtClean="0">
                <a:solidFill>
                  <a:schemeClr val="tx1"/>
                </a:solidFill>
                <a:effectLst/>
                <a:latin typeface="+mn-lt"/>
                <a:ea typeface="+mn-ea"/>
                <a:cs typeface="+mn-cs"/>
              </a:rPr>
              <a:t>4 : 17</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Ensuite, nous les vivants, qui seront restés, nous serons tous ensemble enlevés avec eux sur des nuées, à la rencontre du Seigneur dans les airs, et ainsi nous serons toujours avec le Seigneur. »</a:t>
            </a: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Ils seront rendus immortels immédiatement, (1 Corinthiens 15 : 51-54) et </a:t>
            </a:r>
            <a:r>
              <a:rPr lang="fr-FR" sz="1200" i="1" kern="1200" dirty="0" smtClean="0">
                <a:solidFill>
                  <a:schemeClr val="tx1"/>
                </a:solidFill>
                <a:effectLst/>
                <a:latin typeface="+mn-lt"/>
                <a:ea typeface="+mn-ea"/>
                <a:cs typeface="+mn-cs"/>
              </a:rPr>
              <a:t>enlevés dans les nuées</a:t>
            </a:r>
            <a:r>
              <a:rPr lang="fr-FR" sz="1200" kern="1200" dirty="0" smtClean="0">
                <a:solidFill>
                  <a:schemeClr val="tx1"/>
                </a:solidFill>
                <a:effectLst/>
                <a:latin typeface="+mn-lt"/>
                <a:ea typeface="+mn-ea"/>
                <a:cs typeface="+mn-cs"/>
              </a:rPr>
              <a:t> pour être toujours avec le Seigneur.  </a:t>
            </a:r>
            <a:endParaRPr lang="es-A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Tous les rachetés feront un voyage extraordinaire dans l’espace vers les demeures célestes où ils régneront avec Christ pour 1000 ans.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8. </a:t>
            </a:r>
            <a:r>
              <a:rPr lang="fr-FR" sz="1200" b="1" kern="1200" dirty="0" smtClean="0">
                <a:solidFill>
                  <a:schemeClr val="tx1"/>
                </a:solidFill>
                <a:effectLst/>
                <a:latin typeface="+mn-lt"/>
                <a:ea typeface="+mn-ea"/>
                <a:cs typeface="+mn-cs"/>
              </a:rPr>
              <a:t>Qu’arrivera-t-il aux réprouvés qui sont encore vivants quand Jésus viendra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2 </a:t>
            </a:r>
            <a:r>
              <a:rPr lang="fr-FR" sz="1200" b="1" kern="1200" dirty="0" smtClean="0">
                <a:solidFill>
                  <a:schemeClr val="tx1"/>
                </a:solidFill>
                <a:effectLst/>
                <a:latin typeface="+mn-lt"/>
                <a:ea typeface="+mn-ea"/>
                <a:cs typeface="+mn-cs"/>
              </a:rPr>
              <a:t>Thessaloniciens </a:t>
            </a:r>
            <a:r>
              <a:rPr lang="es-ES_tradnl" sz="1200" b="1" kern="1200" dirty="0" smtClean="0">
                <a:solidFill>
                  <a:schemeClr val="tx1"/>
                </a:solidFill>
                <a:effectLst/>
                <a:latin typeface="+mn-lt"/>
                <a:ea typeface="+mn-ea"/>
                <a:cs typeface="+mn-cs"/>
              </a:rPr>
              <a:t>1 : 7 - 9</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…lorsque le Seigneur Jésus apparaîtra du ciel avec les anges de sa puissance,</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au milieu d'une flamme de feu, pour punir ceux qui ne connaissent pas Dieu et ceux qui n'obéissent pas à l'Évangile de notre Seigneur Jésus.</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Ils auront pour châtiment une ruine éternelle, loin de la face du Seigneur et de la gloire de sa force. »</a:t>
            </a:r>
            <a:r>
              <a:rPr lang="es-ES_tradnl" sz="1200" b="1"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Ils auront pour châtiment une ruine éternelle</a:t>
            </a:r>
            <a:r>
              <a:rPr lang="fr-FR" sz="1200" kern="1200" dirty="0" smtClean="0">
                <a:solidFill>
                  <a:schemeClr val="tx1"/>
                </a:solidFill>
                <a:effectLst/>
                <a:latin typeface="+mn-lt"/>
                <a:ea typeface="+mn-ea"/>
                <a:cs typeface="+mn-cs"/>
              </a:rPr>
              <a:t>. Les réprouvés morts restent morts.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ÉVÉNEMENTS PENDANT LES MILLE ANS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9. </a:t>
            </a:r>
            <a:r>
              <a:rPr lang="fr-FR" sz="1200" b="1" kern="1200" dirty="0" smtClean="0">
                <a:solidFill>
                  <a:schemeClr val="tx1"/>
                </a:solidFill>
                <a:effectLst/>
                <a:latin typeface="+mn-lt"/>
                <a:ea typeface="+mn-ea"/>
                <a:cs typeface="+mn-cs"/>
              </a:rPr>
              <a:t>Qu’arrivera-t-il à Satan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Apocalypse </a:t>
            </a:r>
            <a:r>
              <a:rPr lang="es-ES_tradnl" sz="1200" b="1" kern="1200" dirty="0" smtClean="0">
                <a:solidFill>
                  <a:schemeClr val="tx1"/>
                </a:solidFill>
                <a:effectLst/>
                <a:latin typeface="+mn-lt"/>
                <a:ea typeface="+mn-ea"/>
                <a:cs typeface="+mn-cs"/>
              </a:rPr>
              <a:t>20 : 1 - 3</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Puis je vis descendre du ciel un ange, qui avait la clef de l'abîme et une grande chaîne dans sa main.</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Il saisit le dragon, le serpent ancien, qui est le diable et Satan, et il le lia pour mille ans.</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Il le jeta dans l'abîme, ferma et scella l'entrée au-dessus de lui, afin qu'il ne séduisît plus les nations, jusqu'à ce que les mille ans fussent accomplis. Après cela, il faut qu'il soit délié pour un peu de temps. »</a:t>
            </a:r>
            <a:r>
              <a:rPr lang="es-ES_tradnl" sz="1200" b="1"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Satan sera lié </a:t>
            </a:r>
            <a:r>
              <a:rPr lang="fr-FR" sz="1200" i="1" kern="1200" dirty="0" smtClean="0">
                <a:solidFill>
                  <a:schemeClr val="tx1"/>
                </a:solidFill>
                <a:effectLst/>
                <a:latin typeface="+mn-lt"/>
                <a:ea typeface="+mn-ea"/>
                <a:cs typeface="+mn-cs"/>
              </a:rPr>
              <a:t>pour mille ans</a:t>
            </a:r>
            <a:r>
              <a:rPr lang="fr-FR"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ne sera pas littéralement lié, mais astreint par les circonstances il n’aura plus personne à séduire, puisque les réprouvés sont morts et que les rachetés sont au ciel. Ce sera le repos du diable.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10. </a:t>
            </a:r>
            <a:r>
              <a:rPr lang="fr-FR" sz="1200" b="1" kern="1200" dirty="0" smtClean="0">
                <a:solidFill>
                  <a:schemeClr val="tx1"/>
                </a:solidFill>
                <a:effectLst/>
                <a:latin typeface="+mn-lt"/>
                <a:ea typeface="+mn-ea"/>
                <a:cs typeface="+mn-cs"/>
              </a:rPr>
              <a:t>Comment sera la terre durant les mille ans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err="1" smtClean="0">
                <a:solidFill>
                  <a:schemeClr val="tx1"/>
                </a:solidFill>
                <a:effectLst/>
                <a:latin typeface="+mn-lt"/>
                <a:ea typeface="+mn-ea"/>
                <a:cs typeface="+mn-cs"/>
              </a:rPr>
              <a:t>Chapitre</a:t>
            </a:r>
            <a:r>
              <a:rPr lang="es-ES" sz="1200" kern="1200" dirty="0" smtClean="0">
                <a:solidFill>
                  <a:schemeClr val="tx1"/>
                </a:solidFill>
                <a:effectLst/>
                <a:latin typeface="+mn-lt"/>
                <a:ea typeface="+mn-ea"/>
                <a:cs typeface="+mn-cs"/>
              </a:rPr>
              <a:t> </a:t>
            </a:r>
            <a:r>
              <a:rPr lang="es-ES" sz="1200" kern="1200" baseline="0" dirty="0" smtClean="0">
                <a:solidFill>
                  <a:schemeClr val="tx1"/>
                </a:solidFill>
                <a:effectLst/>
                <a:latin typeface="+mn-lt"/>
                <a:ea typeface="+mn-ea"/>
                <a:cs typeface="+mn-cs"/>
              </a:rPr>
              <a:t>18</a:t>
            </a:r>
          </a:p>
          <a:p>
            <a:r>
              <a:rPr lang="fr-FR" sz="1200" kern="1200" baseline="0" dirty="0" smtClean="0">
                <a:solidFill>
                  <a:schemeClr val="tx1"/>
                </a:solidFill>
                <a:effectLst/>
                <a:latin typeface="+mn-lt"/>
                <a:ea typeface="+mn-ea"/>
                <a:cs typeface="+mn-cs"/>
              </a:rPr>
              <a:t>LE LIVRE DE L’APOCALYPSE ET LA DESTINÉE DE NOTRE PLANÈTE</a:t>
            </a:r>
          </a:p>
          <a:p>
            <a:endParaRPr lang="es-E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Qu’arrivera-t-il à notre planète à la fin du monde ? Est-ce qu’elle disparaitra ? Qu’arrivera-t-il après ? Où habiterons-nous – sur la terre ou au ciel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Dieu a créé cette planète pour être habitée, mais Paul a écrit que nous serons enlevés sur des nuées. (1 Thessaloniciens 4 : 16, 17). Ne reviendrons-nous jamais sur la terre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Jérémie </a:t>
            </a:r>
            <a:r>
              <a:rPr lang="es-ES_tradnl" sz="1200" b="1" kern="1200" dirty="0" smtClean="0">
                <a:solidFill>
                  <a:schemeClr val="tx1"/>
                </a:solidFill>
                <a:effectLst/>
                <a:latin typeface="+mn-lt"/>
                <a:ea typeface="+mn-ea"/>
                <a:cs typeface="+mn-cs"/>
              </a:rPr>
              <a:t>4 : 23 - 27</a:t>
            </a:r>
            <a:endParaRPr lang="es-ES" sz="1200" kern="1200" dirty="0" smtClean="0">
              <a:solidFill>
                <a:schemeClr val="tx1"/>
              </a:solidFill>
              <a:effectLst/>
              <a:latin typeface="+mn-lt"/>
              <a:ea typeface="+mn-ea"/>
              <a:cs typeface="+mn-cs"/>
            </a:endParaRPr>
          </a:p>
          <a:p>
            <a:r>
              <a:rPr lang="es-AR" sz="1200" b="1" kern="1200" dirty="0" smtClean="0">
                <a:solidFill>
                  <a:schemeClr val="tx1"/>
                </a:solidFill>
                <a:effectLst/>
                <a:latin typeface="+mn-lt"/>
                <a:ea typeface="+mn-ea"/>
                <a:cs typeface="+mn-cs"/>
              </a:rPr>
              <a:t>«</a:t>
            </a:r>
            <a:r>
              <a:rPr lang="fr-FR" sz="1200" b="1" kern="1200" dirty="0" smtClean="0">
                <a:solidFill>
                  <a:schemeClr val="tx1"/>
                </a:solidFill>
                <a:effectLst/>
                <a:latin typeface="+mn-lt"/>
                <a:ea typeface="+mn-ea"/>
                <a:cs typeface="+mn-cs"/>
              </a:rPr>
              <a:t>Je regarde la terre, et voici, elle est informe et vide; Les cieux, et leur lumière a disparu.</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Je regarde les montagnes, et voici, elles sont ébranlées; Et toutes les collines chancellent.</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Je regarde, et voici, il n'y a point d'homme; Et tous les oiseaux des cieux ont pris la fuite.</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Je regarde, et voici, le Carmel est un désert; Et toutes ses villes sont détruites, devant l'Éternel, Devant son ardente colère.</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Car ainsi parle l'Éternel: Tout le pays sera dévasté; Mais je ne ferai pas une entière destruction. »</a:t>
            </a:r>
          </a:p>
          <a:p>
            <a:endParaRPr lang="fr-FR" sz="1200" b="1" i="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Dévastée et vide, sans lumière, sans vie.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Qu’est-ce qui dévaste la terre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sept plaies auront détruit beaucoup de choses.</a:t>
            </a:r>
            <a:endParaRPr lang="es-AR" sz="1200" kern="120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Harmaguédon</a:t>
            </a:r>
            <a:r>
              <a:rPr lang="fr-FR" sz="1200" kern="1200" dirty="0" smtClean="0">
                <a:solidFill>
                  <a:schemeClr val="tx1"/>
                </a:solidFill>
                <a:effectLst/>
                <a:latin typeface="+mn-lt"/>
                <a:ea typeface="+mn-ea"/>
                <a:cs typeface="+mn-cs"/>
              </a:rPr>
              <a:t> laissera beaucoup de corps morts. Jérémie 25 : 33 ; (Esaïe 24 : 22).</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terrible tremblement de terre de la septième plaie détruira toutes les villes.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venue de Jésus parmi les flammes complétera la destruction. </a:t>
            </a:r>
            <a:r>
              <a:rPr lang="es-ES" sz="1200" kern="1200" dirty="0" smtClean="0">
                <a:solidFill>
                  <a:schemeClr val="tx1"/>
                </a:solidFill>
                <a:effectLst/>
                <a:latin typeface="+mn-lt"/>
                <a:ea typeface="+mn-ea"/>
                <a:cs typeface="+mn-cs"/>
              </a:rPr>
              <a:t>(2 </a:t>
            </a:r>
            <a:r>
              <a:rPr lang="es-ES" sz="1200" kern="1200" dirty="0" err="1" smtClean="0">
                <a:solidFill>
                  <a:schemeClr val="tx1"/>
                </a:solidFill>
                <a:effectLst/>
                <a:latin typeface="+mn-lt"/>
                <a:ea typeface="+mn-ea"/>
                <a:cs typeface="+mn-cs"/>
              </a:rPr>
              <a:t>Thessaloniciens</a:t>
            </a:r>
            <a:r>
              <a:rPr lang="es-ES" sz="1200" kern="1200" dirty="0" smtClean="0">
                <a:solidFill>
                  <a:schemeClr val="tx1"/>
                </a:solidFill>
                <a:effectLst/>
                <a:latin typeface="+mn-lt"/>
                <a:ea typeface="+mn-ea"/>
                <a:cs typeface="+mn-cs"/>
              </a:rPr>
              <a:t> 1 : 7, 8).</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Il n’y aura plus personne.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Jérémie</a:t>
            </a:r>
            <a:r>
              <a:rPr lang="es-ES" sz="1200" kern="1200" dirty="0" smtClean="0">
                <a:solidFill>
                  <a:schemeClr val="tx1"/>
                </a:solidFill>
                <a:effectLst/>
                <a:latin typeface="+mn-lt"/>
                <a:ea typeface="+mn-ea"/>
                <a:cs typeface="+mn-cs"/>
              </a:rPr>
              <a:t> 4 : 25).</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La planète ne sera pas complètement détruite, cependant elle sera vide et sans vie.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11. </a:t>
            </a:r>
            <a:r>
              <a:rPr lang="fr-FR" sz="1200" b="1" kern="1200" dirty="0" smtClean="0">
                <a:solidFill>
                  <a:schemeClr val="tx1"/>
                </a:solidFill>
                <a:effectLst/>
                <a:latin typeface="+mn-lt"/>
                <a:ea typeface="+mn-ea"/>
                <a:cs typeface="+mn-cs"/>
              </a:rPr>
              <a:t>Que feront les saints (les rachetés) au ciel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 Et je vis des trônes; et à ceux qui s'y assirent fut donné le pouvoir de juger. Et je vis les âmes de ceux qui avaient été décapités à cause du témoignage de Jésus et à cause de la parole de Dieu, et de ceux qui n'avaient pas adoré la bête ni son image, et qui n'avaient pas reçu la marque sur leur front et sur leur main. Ils revinrent à la vie, et ils régnèrent avec Christ pendant mille ans. »</a:t>
            </a: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Il leur sera donné la tâche de juger.</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châtiment que chaque réprouvé mérite sera évalué. 1 Corinthiens 6 : 2, 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justice de Dieu sera défendue par la participation des saints au jugement.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ÉVÉNEMENTS À LA FIN DES MILLE ANS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fr-FR" sz="1200" b="1" kern="1200" dirty="0" smtClean="0">
                <a:solidFill>
                  <a:schemeClr val="tx1"/>
                </a:solidFill>
                <a:effectLst/>
                <a:latin typeface="+mn-lt"/>
                <a:ea typeface="+mn-ea"/>
                <a:cs typeface="+mn-cs"/>
              </a:rPr>
              <a:t>Jésus viendra sur cette terre après les mille ans. Qui l’accompagnera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Zacharie </a:t>
            </a:r>
            <a:r>
              <a:rPr lang="es-ES_tradnl" sz="1200" b="1" kern="1200" dirty="0" smtClean="0">
                <a:solidFill>
                  <a:schemeClr val="tx1"/>
                </a:solidFill>
                <a:effectLst/>
                <a:latin typeface="+mn-lt"/>
                <a:ea typeface="+mn-ea"/>
                <a:cs typeface="+mn-cs"/>
              </a:rPr>
              <a:t>14 : 4 - 6</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Ses pieds se poseront en ce jour sur la montagne des oliviers, Qui est vis-à-vis de Jérusalem, du côté de l'orient; La montagne des oliviers se fendra par le milieu, à l'orient et à l'occident, Et il se formera une très grande vallée: Une moitié de la montagne reculera vers le septentrion, Et une moitié vers le midi.</a:t>
            </a:r>
            <a:r>
              <a:rPr lang="es-ES_tradnl" sz="1200" b="1" kern="1200" dirty="0" smtClean="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Zacharie</a:t>
            </a:r>
            <a:r>
              <a:rPr lang="es-ES_tradnl" sz="1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1200" b="1" kern="1200" dirty="0" smtClean="0">
                <a:solidFill>
                  <a:schemeClr val="tx1"/>
                </a:solidFill>
                <a:effectLst/>
                <a:latin typeface="+mn-lt"/>
                <a:ea typeface="+mn-ea"/>
                <a:cs typeface="+mn-cs"/>
              </a:rPr>
              <a:t>14 : 4 - 6</a:t>
            </a:r>
            <a:endParaRPr lang="es-E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a:t>
            </a:r>
            <a:r>
              <a:rPr lang="fr-FR" sz="1200" b="1" kern="1200" dirty="0" smtClean="0">
                <a:solidFill>
                  <a:schemeClr val="tx1"/>
                </a:solidFill>
                <a:effectLst/>
                <a:latin typeface="+mn-lt"/>
                <a:ea typeface="+mn-ea"/>
                <a:cs typeface="+mn-cs"/>
              </a:rPr>
              <a:t>Vous fuirez alors dans la vallée de mes montagnes, Car la vallée des montagnes s'étendra jusqu'à </a:t>
            </a:r>
            <a:r>
              <a:rPr lang="fr-FR" sz="1200" b="1" kern="1200" dirty="0" err="1" smtClean="0">
                <a:solidFill>
                  <a:schemeClr val="tx1"/>
                </a:solidFill>
                <a:effectLst/>
                <a:latin typeface="+mn-lt"/>
                <a:ea typeface="+mn-ea"/>
                <a:cs typeface="+mn-cs"/>
              </a:rPr>
              <a:t>Atzel</a:t>
            </a:r>
            <a:r>
              <a:rPr lang="fr-FR" sz="1200" b="1" kern="1200" dirty="0" smtClean="0">
                <a:solidFill>
                  <a:schemeClr val="tx1"/>
                </a:solidFill>
                <a:effectLst/>
                <a:latin typeface="+mn-lt"/>
                <a:ea typeface="+mn-ea"/>
                <a:cs typeface="+mn-cs"/>
              </a:rPr>
              <a:t>; Vous fuirez comme vous avez fui devant le tremblement de terre, Au temps d'</a:t>
            </a:r>
            <a:r>
              <a:rPr lang="fr-FR" sz="1200" b="1" kern="1200" dirty="0" err="1" smtClean="0">
                <a:solidFill>
                  <a:schemeClr val="tx1"/>
                </a:solidFill>
                <a:effectLst/>
                <a:latin typeface="+mn-lt"/>
                <a:ea typeface="+mn-ea"/>
                <a:cs typeface="+mn-cs"/>
              </a:rPr>
              <a:t>Ozias</a:t>
            </a:r>
            <a:r>
              <a:rPr lang="fr-FR" sz="1200" b="1" kern="1200" dirty="0" smtClean="0">
                <a:solidFill>
                  <a:schemeClr val="tx1"/>
                </a:solidFill>
                <a:effectLst/>
                <a:latin typeface="+mn-lt"/>
                <a:ea typeface="+mn-ea"/>
                <a:cs typeface="+mn-cs"/>
              </a:rPr>
              <a:t>, roi de Juda. Et l'Éternel, mon Dieu, viendra, et tous ses saints avec lui.</a:t>
            </a:r>
          </a:p>
          <a:p>
            <a:r>
              <a:rPr lang="fr-FR" sz="1200" b="1" kern="1200" dirty="0" smtClean="0">
                <a:solidFill>
                  <a:schemeClr val="tx1"/>
                </a:solidFill>
                <a:effectLst/>
                <a:latin typeface="+mn-lt"/>
                <a:ea typeface="+mn-ea"/>
                <a:cs typeface="+mn-cs"/>
              </a:rPr>
              <a:t>En ce jour-là, il n'y aura point de lumière; Il y aura du froid et de la glace. »</a:t>
            </a:r>
          </a:p>
          <a:p>
            <a:endParaRPr lang="fr-FR" sz="1200" b="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Tous les saints (les rachetés).</a:t>
            </a:r>
            <a:endParaRPr lang="es-AR"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r>
              <a:rPr lang="es-ES" sz="1200" b="1" kern="1200" dirty="0" smtClean="0">
                <a:solidFill>
                  <a:schemeClr val="tx1"/>
                </a:solidFill>
                <a:effectLst/>
                <a:latin typeface="+mn-lt"/>
                <a:ea typeface="+mn-ea"/>
                <a:cs typeface="+mn-cs"/>
              </a:rPr>
              <a:t>La </a:t>
            </a:r>
            <a:r>
              <a:rPr lang="es-ES" sz="1200" b="1" kern="1200" dirty="0" err="1" smtClean="0">
                <a:solidFill>
                  <a:schemeClr val="tx1"/>
                </a:solidFill>
                <a:effectLst/>
                <a:latin typeface="+mn-lt"/>
                <a:ea typeface="+mn-ea"/>
                <a:cs typeface="+mn-cs"/>
              </a:rPr>
              <a:t>version</a:t>
            </a:r>
            <a:r>
              <a:rPr lang="es-ES" sz="1200" b="1" kern="1200" dirty="0" smtClean="0">
                <a:solidFill>
                  <a:schemeClr val="tx1"/>
                </a:solidFill>
                <a:effectLst/>
                <a:latin typeface="+mn-lt"/>
                <a:ea typeface="+mn-ea"/>
                <a:cs typeface="+mn-cs"/>
              </a:rPr>
              <a:t> de </a:t>
            </a:r>
            <a:r>
              <a:rPr lang="es-ES" sz="1200" b="1" kern="1200" dirty="0" err="1" smtClean="0">
                <a:solidFill>
                  <a:schemeClr val="tx1"/>
                </a:solidFill>
                <a:effectLst/>
                <a:latin typeface="+mn-lt"/>
                <a:ea typeface="+mn-ea"/>
                <a:cs typeface="+mn-cs"/>
              </a:rPr>
              <a:t>Straubinger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dit</a:t>
            </a:r>
            <a:r>
              <a:rPr lang="es-ES" sz="1200" b="1" kern="1200" dirty="0" smtClean="0">
                <a:solidFill>
                  <a:schemeClr val="tx1"/>
                </a:solidFill>
                <a:effectLst/>
                <a:latin typeface="+mn-lt"/>
                <a:ea typeface="+mn-ea"/>
                <a:cs typeface="+mn-cs"/>
              </a:rPr>
              <a:t>: «En ce </a:t>
            </a:r>
            <a:r>
              <a:rPr lang="es-ES" sz="1200" b="1" kern="1200" dirty="0" err="1" smtClean="0">
                <a:solidFill>
                  <a:schemeClr val="tx1"/>
                </a:solidFill>
                <a:effectLst/>
                <a:latin typeface="+mn-lt"/>
                <a:ea typeface="+mn-ea"/>
                <a:cs typeface="+mn-cs"/>
              </a:rPr>
              <a:t>jour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il</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n'y</a:t>
            </a:r>
            <a:r>
              <a:rPr lang="es-ES" sz="1200" b="1" kern="1200" dirty="0" smtClean="0">
                <a:solidFill>
                  <a:schemeClr val="tx1"/>
                </a:solidFill>
                <a:effectLst/>
                <a:latin typeface="+mn-lt"/>
                <a:ea typeface="+mn-ea"/>
                <a:cs typeface="+mn-cs"/>
              </a:rPr>
              <a:t> aura </a:t>
            </a:r>
            <a:r>
              <a:rPr lang="es-ES" sz="1200" b="1" kern="1200" dirty="0" err="1" smtClean="0">
                <a:solidFill>
                  <a:schemeClr val="tx1"/>
                </a:solidFill>
                <a:effectLst/>
                <a:latin typeface="+mn-lt"/>
                <a:ea typeface="+mn-ea"/>
                <a:cs typeface="+mn-cs"/>
              </a:rPr>
              <a:t>pas</a:t>
            </a:r>
            <a:r>
              <a:rPr lang="es-ES" sz="1200" b="1" kern="1200" dirty="0" smtClean="0">
                <a:solidFill>
                  <a:schemeClr val="tx1"/>
                </a:solidFill>
                <a:effectLst/>
                <a:latin typeface="+mn-lt"/>
                <a:ea typeface="+mn-ea"/>
                <a:cs typeface="+mn-cs"/>
              </a:rPr>
              <a:t> de </a:t>
            </a:r>
            <a:r>
              <a:rPr lang="es-ES" sz="1200" b="1" kern="1200" dirty="0" err="1" smtClean="0">
                <a:solidFill>
                  <a:schemeClr val="tx1"/>
                </a:solidFill>
                <a:effectLst/>
                <a:latin typeface="+mn-lt"/>
                <a:ea typeface="+mn-ea"/>
                <a:cs typeface="+mn-cs"/>
              </a:rPr>
              <a:t>lumière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mais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froide</a:t>
            </a:r>
            <a:r>
              <a:rPr lang="es-ES" sz="1200" b="1" kern="1200" dirty="0" smtClean="0">
                <a:solidFill>
                  <a:schemeClr val="tx1"/>
                </a:solidFill>
                <a:effectLst/>
                <a:latin typeface="+mn-lt"/>
                <a:ea typeface="+mn-ea"/>
                <a:cs typeface="+mn-cs"/>
              </a:rPr>
              <a:t> et </a:t>
            </a:r>
            <a:r>
              <a:rPr lang="es-ES" sz="1200" b="1" kern="1200" dirty="0" err="1" smtClean="0">
                <a:solidFill>
                  <a:schemeClr val="tx1"/>
                </a:solidFill>
                <a:effectLst/>
                <a:latin typeface="+mn-lt"/>
                <a:ea typeface="+mn-ea"/>
                <a:cs typeface="+mn-cs"/>
              </a:rPr>
              <a:t>glacée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Zacharie</a:t>
            </a:r>
            <a:r>
              <a:rPr lang="es-ES" sz="1200" b="1" kern="1200" smtClean="0">
                <a:solidFill>
                  <a:schemeClr val="tx1"/>
                </a:solidFill>
                <a:effectLst/>
                <a:latin typeface="+mn-lt"/>
                <a:ea typeface="+mn-ea"/>
                <a:cs typeface="+mn-cs"/>
              </a:rPr>
              <a:t> 14: 6).</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13. </a:t>
            </a:r>
            <a:r>
              <a:rPr lang="fr-FR" sz="1200" b="1" kern="1200" dirty="0" smtClean="0">
                <a:solidFill>
                  <a:schemeClr val="tx1"/>
                </a:solidFill>
                <a:effectLst/>
                <a:latin typeface="+mn-lt"/>
                <a:ea typeface="+mn-ea"/>
                <a:cs typeface="+mn-cs"/>
              </a:rPr>
              <a:t>Qu’a vu Jean descendant du ciel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Apocalypse </a:t>
            </a:r>
            <a:r>
              <a:rPr lang="es-ES_tradnl" sz="1200" b="1" kern="1200" dirty="0" smtClean="0">
                <a:solidFill>
                  <a:schemeClr val="tx1"/>
                </a:solidFill>
                <a:effectLst/>
                <a:latin typeface="+mn-lt"/>
                <a:ea typeface="+mn-ea"/>
                <a:cs typeface="+mn-cs"/>
              </a:rPr>
              <a:t>21 : 2</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Et je vis descendre du ciel, d'auprès de Dieu, la ville sainte, la nouvelle Jérusalem, préparée comme une épouse qui s'est parée pour son époux.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14. </a:t>
            </a:r>
            <a:r>
              <a:rPr lang="fr-FR" sz="1200" b="1" kern="1200" dirty="0" smtClean="0">
                <a:solidFill>
                  <a:schemeClr val="tx1"/>
                </a:solidFill>
                <a:effectLst/>
                <a:latin typeface="+mn-lt"/>
                <a:ea typeface="+mn-ea"/>
                <a:cs typeface="+mn-cs"/>
              </a:rPr>
              <a:t>Qu’arrivera-t-il à ceux qui sont encore dans les tombeaux (les réprouvés)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Quand le jugement dernier aura-t-il lieu et qu’arrivera-t-il aux réprouvés ? Seront-ils punis ? Le livre de l’Apocalypse parle d’une guerre universelle ; où et quand aura-t-elle lieu ? Quel sera le repos du diable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Ces questions importantes ont tourmenté bien des gens pendant des siècles. Si deux personnes sont amoureuses et veulent se marier, ils font des plans pour savoir où ils vivront et comment sera leur nouvelle maison. Dieu nous laisserait-il dans l’incertitude ? Jamais. Christ a tout fait pour nous sauver et nous donner la merveilleuse espérance de la vie éternelle. Dans le livre extraordinaire de l’Apocalypse, les derniers événements de la terre y sont décrits.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094580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Apocalypse </a:t>
            </a:r>
            <a:r>
              <a:rPr lang="es-ES_tradnl" sz="1200" b="1" kern="1200" dirty="0" smtClean="0">
                <a:solidFill>
                  <a:schemeClr val="tx1"/>
                </a:solidFill>
                <a:effectLst/>
                <a:latin typeface="+mn-lt"/>
                <a:ea typeface="+mn-ea"/>
                <a:cs typeface="+mn-cs"/>
              </a:rPr>
              <a:t>20 : 5</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Les autres morts ne revinrent point à la vie jusqu'à ce que les mille ans fussent accomplis. C'est la première résurrection. »</a:t>
            </a:r>
            <a:r>
              <a:rPr lang="es-ES_tradnl" sz="1200" b="1"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fr-FR" sz="1200" i="1" u="sng" kern="1200" dirty="0" smtClean="0">
                <a:solidFill>
                  <a:schemeClr val="tx1"/>
                </a:solidFill>
                <a:effectLst/>
                <a:latin typeface="+mn-lt"/>
                <a:ea typeface="+mn-ea"/>
                <a:cs typeface="+mn-cs"/>
              </a:rPr>
              <a:t>Ils reviennent à la vie après les mille ans.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fr-FR" sz="1200" b="1" kern="1200" dirty="0" smtClean="0">
                <a:solidFill>
                  <a:schemeClr val="tx1"/>
                </a:solidFill>
                <a:effectLst/>
                <a:latin typeface="+mn-lt"/>
                <a:ea typeface="+mn-ea"/>
                <a:cs typeface="+mn-cs"/>
              </a:rPr>
              <a:t>Qu’arrivera-t-il à Satan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Apocalypse </a:t>
            </a:r>
            <a:r>
              <a:rPr lang="es-ES_tradnl" sz="1200" b="1" kern="1200" dirty="0" smtClean="0">
                <a:solidFill>
                  <a:schemeClr val="tx1"/>
                </a:solidFill>
                <a:effectLst/>
                <a:latin typeface="+mn-lt"/>
                <a:ea typeface="+mn-ea"/>
                <a:cs typeface="+mn-cs"/>
              </a:rPr>
              <a:t>20 : 7</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Quand les mille ans seront accomplis, Satan sera relâché de sa prison. »</a:t>
            </a:r>
            <a:r>
              <a:rPr lang="es-ES_tradnl" sz="1200" b="1"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sera relâché de sa prison.</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Les circonstances qui l’ont lié disparaitront puisqu’il y a à nouveau des gens à tromper.</a:t>
            </a:r>
          </a:p>
          <a:p>
            <a:r>
              <a:rPr lang="fr-FR" sz="1200" kern="1200" dirty="0" smtClean="0">
                <a:solidFill>
                  <a:schemeClr val="tx1"/>
                </a:solidFill>
                <a:effectLst/>
                <a:latin typeface="+mn-lt"/>
                <a:ea typeface="+mn-ea"/>
                <a:cs typeface="+mn-cs"/>
              </a:rPr>
              <a:t>• La grande imposture aura lieu. Apocalypse 20 : 8, 9.</a:t>
            </a:r>
          </a:p>
          <a:p>
            <a:r>
              <a:rPr lang="fr-FR" sz="1200" kern="1200" dirty="0" smtClean="0">
                <a:solidFill>
                  <a:schemeClr val="tx1"/>
                </a:solidFill>
                <a:effectLst/>
                <a:latin typeface="+mn-lt"/>
                <a:ea typeface="+mn-ea"/>
                <a:cs typeface="+mn-cs"/>
              </a:rPr>
              <a:t>Satan soutient que c’est lui qui les a ressuscités.</a:t>
            </a:r>
          </a:p>
          <a:p>
            <a:r>
              <a:rPr lang="fr-FR" sz="1200" kern="1200" dirty="0" smtClean="0">
                <a:solidFill>
                  <a:schemeClr val="tx1"/>
                </a:solidFill>
                <a:effectLst/>
                <a:latin typeface="+mn-lt"/>
                <a:ea typeface="+mn-ea"/>
                <a:cs typeface="+mn-cs"/>
              </a:rPr>
              <a:t>Il leur dira qu’ils peuvent conquérir la ville de Dieu et établir leur règne.</a:t>
            </a:r>
          </a:p>
          <a:p>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À ce moment-là le grand trône blanc avec le juge de l’univers assis dessus apparaitra. Apocalypse 20 : 11.</a:t>
            </a:r>
          </a:p>
          <a:p>
            <a:r>
              <a:rPr lang="fr-FR" sz="1200" kern="1200" dirty="0" smtClean="0">
                <a:solidFill>
                  <a:schemeClr val="tx1"/>
                </a:solidFill>
                <a:effectLst/>
                <a:latin typeface="+mn-lt"/>
                <a:ea typeface="+mn-ea"/>
                <a:cs typeface="+mn-cs"/>
              </a:rPr>
              <a:t>Chaque être humain verra passer sa vie devant ses yeux comme un film.</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16. </a:t>
            </a:r>
            <a:r>
              <a:rPr lang="fr-FR" sz="1200" b="1" kern="1200" dirty="0" smtClean="0">
                <a:solidFill>
                  <a:schemeClr val="tx1"/>
                </a:solidFill>
                <a:effectLst/>
                <a:latin typeface="+mn-lt"/>
                <a:ea typeface="+mn-ea"/>
                <a:cs typeface="+mn-cs"/>
              </a:rPr>
              <a:t>Qu’est-ce qui descendra du ciel alors que Satan et les réprouvés montent pour attaquer la ville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Apocalypse </a:t>
            </a:r>
            <a:r>
              <a:rPr lang="es-ES_tradnl" sz="1200" b="1" kern="1200" dirty="0" smtClean="0">
                <a:solidFill>
                  <a:schemeClr val="tx1"/>
                </a:solidFill>
                <a:effectLst/>
                <a:latin typeface="+mn-lt"/>
                <a:ea typeface="+mn-ea"/>
                <a:cs typeface="+mn-cs"/>
              </a:rPr>
              <a:t>20 : 9</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Et ils montèrent sur la surface de la terre, et ils investirent le camp des saints et la ville bien-aimée. Mais un feu descendit du ciel, et les dévora. »</a:t>
            </a:r>
          </a:p>
          <a:p>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Du feu descendra du ciel et dévorera les réprouvés.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 châtiment sera d’après ce que chacun mérite. </a:t>
            </a:r>
            <a:r>
              <a:rPr lang="es-ES" sz="1200" kern="1200" dirty="0" err="1" smtClean="0">
                <a:solidFill>
                  <a:schemeClr val="tx1"/>
                </a:solidFill>
                <a:effectLst/>
                <a:latin typeface="+mn-lt"/>
                <a:ea typeface="+mn-ea"/>
                <a:cs typeface="+mn-cs"/>
              </a:rPr>
              <a:t>Apocalypse</a:t>
            </a:r>
            <a:r>
              <a:rPr lang="es-ES" sz="1200" kern="1200" dirty="0" smtClean="0">
                <a:solidFill>
                  <a:schemeClr val="tx1"/>
                </a:solidFill>
                <a:effectLst/>
                <a:latin typeface="+mn-lt"/>
                <a:ea typeface="+mn-ea"/>
                <a:cs typeface="+mn-cs"/>
              </a:rPr>
              <a:t> 20 : 13.</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La deuxième mort sera finale. </a:t>
            </a:r>
            <a:r>
              <a:rPr lang="es-ES" sz="1200" kern="1200" dirty="0" err="1" smtClean="0">
                <a:solidFill>
                  <a:schemeClr val="tx1"/>
                </a:solidFill>
                <a:effectLst/>
                <a:latin typeface="+mn-lt"/>
                <a:ea typeface="+mn-ea"/>
                <a:cs typeface="+mn-cs"/>
              </a:rPr>
              <a:t>Apocalypse</a:t>
            </a:r>
            <a:r>
              <a:rPr lang="es-ES" sz="1200" kern="1200" dirty="0" smtClean="0">
                <a:solidFill>
                  <a:schemeClr val="tx1"/>
                </a:solidFill>
                <a:effectLst/>
                <a:latin typeface="+mn-lt"/>
                <a:ea typeface="+mn-ea"/>
                <a:cs typeface="+mn-cs"/>
              </a:rPr>
              <a:t> 20 : 14, 15.</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Il n’y aura plus ni racine ni rameau. Il ne restera que des cendres, ce qui veut dire qu’à un certain point le feu n’aura plus rien à brûler et s’éteindra. </a:t>
            </a:r>
            <a:r>
              <a:rPr lang="es-ES" sz="1200" kern="1200" dirty="0" err="1" smtClean="0">
                <a:solidFill>
                  <a:schemeClr val="tx1"/>
                </a:solidFill>
                <a:effectLst/>
                <a:latin typeface="+mn-lt"/>
                <a:ea typeface="+mn-ea"/>
                <a:cs typeface="+mn-cs"/>
              </a:rPr>
              <a:t>Malachie</a:t>
            </a:r>
            <a:r>
              <a:rPr lang="es-ES" sz="1200" kern="1200" dirty="0" smtClean="0">
                <a:solidFill>
                  <a:schemeClr val="tx1"/>
                </a:solidFill>
                <a:effectLst/>
                <a:latin typeface="+mn-lt"/>
                <a:ea typeface="+mn-ea"/>
                <a:cs typeface="+mn-cs"/>
              </a:rPr>
              <a:t> 4 : 1-3.</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17. </a:t>
            </a:r>
            <a:r>
              <a:rPr lang="fr-FR" sz="1200" b="1" kern="1200" dirty="0" smtClean="0">
                <a:solidFill>
                  <a:schemeClr val="tx1"/>
                </a:solidFill>
                <a:effectLst/>
                <a:latin typeface="+mn-lt"/>
                <a:ea typeface="+mn-ea"/>
                <a:cs typeface="+mn-cs"/>
              </a:rPr>
              <a:t>Que fera Dieu avec la terre quand elle aura été purifiée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de-DE" sz="1200" b="1" kern="1200" dirty="0" smtClean="0">
                <a:solidFill>
                  <a:schemeClr val="tx1"/>
                </a:solidFill>
                <a:effectLst/>
                <a:latin typeface="+mn-lt"/>
                <a:ea typeface="+mn-ea"/>
                <a:cs typeface="+mn-cs"/>
              </a:rPr>
              <a:t>2 </a:t>
            </a:r>
            <a:r>
              <a:rPr lang="fr-FR" sz="1200" b="1" kern="1200" dirty="0" smtClean="0">
                <a:solidFill>
                  <a:schemeClr val="tx1"/>
                </a:solidFill>
                <a:effectLst/>
                <a:latin typeface="+mn-lt"/>
                <a:ea typeface="+mn-ea"/>
                <a:cs typeface="+mn-cs"/>
              </a:rPr>
              <a:t>Pierre </a:t>
            </a:r>
            <a:r>
              <a:rPr lang="de-DE" sz="1200" b="1" kern="1200" dirty="0" smtClean="0">
                <a:solidFill>
                  <a:schemeClr val="tx1"/>
                </a:solidFill>
                <a:effectLst/>
                <a:latin typeface="+mn-lt"/>
                <a:ea typeface="+mn-ea"/>
                <a:cs typeface="+mn-cs"/>
              </a:rPr>
              <a:t>3 : 11-13</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Puisque donc toutes ces choses doivent se dissoudre, quelles ne doivent pas être la sainteté de votre conduite et votre piété,</a:t>
            </a:r>
          </a:p>
          <a:p>
            <a:r>
              <a:rPr lang="fr-FR" sz="1200" b="1" kern="1200" dirty="0" smtClean="0">
                <a:solidFill>
                  <a:schemeClr val="tx1"/>
                </a:solidFill>
                <a:effectLst/>
                <a:latin typeface="+mn-lt"/>
                <a:ea typeface="+mn-ea"/>
                <a:cs typeface="+mn-cs"/>
              </a:rPr>
              <a:t>tandis que vous attendez et hâtez l'avènement du jour de Dieu, à cause duquel les cieux enflammés se dissoudront et les éléments embrasés se fondront!</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Mais nous attendons, selon sa promesse, de nouveaux cieux et une nouvelle terre, où la justice habitera. »</a:t>
            </a:r>
          </a:p>
          <a:p>
            <a:r>
              <a:rPr lang="de-DE"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Il créera une nouvelle terre.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Ceux qui auront été sauvés vivront heureux pour l’éternité sur la nouvelle terre. </a:t>
            </a:r>
            <a:r>
              <a:rPr lang="es-ES" sz="1200" kern="1200" dirty="0" err="1" smtClean="0">
                <a:solidFill>
                  <a:schemeClr val="tx1"/>
                </a:solidFill>
                <a:effectLst/>
                <a:latin typeface="+mn-lt"/>
                <a:ea typeface="+mn-ea"/>
                <a:cs typeface="+mn-cs"/>
              </a:rPr>
              <a:t>Apocalypse</a:t>
            </a:r>
            <a:r>
              <a:rPr lang="es-ES" sz="1200" kern="1200" dirty="0" smtClean="0">
                <a:solidFill>
                  <a:schemeClr val="tx1"/>
                </a:solidFill>
                <a:effectLst/>
                <a:latin typeface="+mn-lt"/>
                <a:ea typeface="+mn-ea"/>
                <a:cs typeface="+mn-cs"/>
              </a:rPr>
              <a:t> 21 : 3, 4.</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Il n’y a plus de mort ni de mémoire de la douleur.</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 plan de Dieu de restaurer l’harmonie du paradis sera accompli.</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Quel prix onéreux a été payé pour notre rachat ! Le sacrifice du Fils de Dieu ! Nous avons tous été prédestinés à participer à cette nouvelle vie dans la gloire. L’Évangile nous appelle à recevoir cet héritage. Croyez-vous dans cette promesse ? Jean 1 : 12 dit que </a:t>
            </a:r>
            <a:r>
              <a:rPr lang="fr-FR" sz="1200" b="1" i="1" kern="1200" dirty="0" smtClean="0">
                <a:solidFill>
                  <a:schemeClr val="tx1"/>
                </a:solidFill>
                <a:effectLst/>
                <a:latin typeface="+mn-lt"/>
                <a:ea typeface="+mn-ea"/>
                <a:cs typeface="+mn-cs"/>
              </a:rPr>
              <a:t>tous ceux qui le reçoivent [Jésus], tous ceux qui croient en son nom, il leur est donné le pouvoir de devenir enfants de Dieu.</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Le Seigneur veut que nous héritions son royaume. (Romains 8 : 17). Dieu veut que personne ne soit perdu, (2 Pierre 3 : 9 ; Éphésiens 1 : 2-6) et c’est la raison pour laquelle il nous a choisis avant que la terre fut. Dieu donne une abondante opportunité à chaque être humain.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CONCLUSION</a:t>
            </a:r>
            <a:endParaRPr lang="es-ES" sz="1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Où serez-vous pendant les mille ans – au ciel ou mort sur la terre ?</a:t>
            </a:r>
          </a:p>
          <a:p>
            <a:r>
              <a:rPr lang="fr-FR" sz="1200" kern="1200" dirty="0" smtClean="0">
                <a:solidFill>
                  <a:schemeClr val="tx1"/>
                </a:solidFill>
                <a:effectLst/>
                <a:latin typeface="+mn-lt"/>
                <a:ea typeface="+mn-ea"/>
                <a:cs typeface="+mn-cs"/>
              </a:rPr>
              <a:t>Où serez-vous à la fin des mille ans – dans la Nouvelle Jérusalem, ou parmi ceux qui périssent au dehors ?</a:t>
            </a:r>
          </a:p>
          <a:p>
            <a:r>
              <a:rPr lang="fr-FR" sz="1200" kern="1200" dirty="0" smtClean="0">
                <a:solidFill>
                  <a:schemeClr val="tx1"/>
                </a:solidFill>
                <a:effectLst/>
                <a:latin typeface="+mn-lt"/>
                <a:ea typeface="+mn-ea"/>
                <a:cs typeface="+mn-cs"/>
              </a:rPr>
              <a:t>Où prévoyez-vous de passer l’éternité ?</a:t>
            </a:r>
          </a:p>
          <a:p>
            <a:r>
              <a:rPr lang="fr-FR" sz="1200" kern="1200" dirty="0" smtClean="0">
                <a:solidFill>
                  <a:schemeClr val="tx1"/>
                </a:solidFill>
                <a:effectLst/>
                <a:latin typeface="+mn-lt"/>
                <a:ea typeface="+mn-ea"/>
                <a:cs typeface="+mn-cs"/>
              </a:rPr>
              <a:t>Jésus a tout fait pour vous. Il veut vous sauver. Lui permettrez-vous de le faire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smtClean="0">
                <a:solidFill>
                  <a:schemeClr val="tx1"/>
                </a:solidFill>
                <a:effectLst/>
                <a:latin typeface="+mn-lt"/>
                <a:ea typeface="+mn-ea"/>
                <a:cs typeface="+mn-cs"/>
              </a:rPr>
              <a:t>RÉSUMÉ</a:t>
            </a:r>
            <a:endParaRPr lang="es-AR"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des </a:t>
            </a:r>
            <a:r>
              <a:rPr lang="es-ES" sz="1200" b="1" kern="1200" dirty="0" err="1" smtClean="0">
                <a:solidFill>
                  <a:schemeClr val="tx1"/>
                </a:solidFill>
                <a:effectLst/>
                <a:latin typeface="+mn-lt"/>
                <a:ea typeface="+mn-ea"/>
                <a:cs typeface="+mn-cs"/>
              </a:rPr>
              <a:t>événements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prévus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pour</a:t>
            </a:r>
            <a:r>
              <a:rPr lang="es-ES" sz="1200" b="1" kern="1200" dirty="0" smtClean="0">
                <a:solidFill>
                  <a:schemeClr val="tx1"/>
                </a:solidFill>
                <a:effectLst/>
                <a:latin typeface="+mn-lt"/>
                <a:ea typeface="+mn-ea"/>
                <a:cs typeface="+mn-cs"/>
              </a:rPr>
              <a:t> le </a:t>
            </a:r>
            <a:r>
              <a:rPr lang="es-ES" sz="1200" b="1" kern="1200" dirty="0" err="1" smtClean="0">
                <a:solidFill>
                  <a:schemeClr val="tx1"/>
                </a:solidFill>
                <a:effectLst/>
                <a:latin typeface="+mn-lt"/>
                <a:ea typeface="+mn-ea"/>
                <a:cs typeface="+mn-cs"/>
              </a:rPr>
              <a:t>moment</a:t>
            </a:r>
            <a:r>
              <a:rPr lang="es-ES" sz="1200" b="1" kern="1200" dirty="0" smtClean="0">
                <a:solidFill>
                  <a:schemeClr val="tx1"/>
                </a:solidFill>
                <a:effectLst/>
                <a:latin typeface="+mn-lt"/>
                <a:ea typeface="+mn-ea"/>
                <a:cs typeface="+mn-cs"/>
              </a:rPr>
              <a:t> de la fin </a:t>
            </a:r>
            <a:r>
              <a:rPr lang="es-ES" sz="1200" b="1" kern="1200" dirty="0" err="1" smtClean="0">
                <a:solidFill>
                  <a:schemeClr val="tx1"/>
                </a:solidFill>
                <a:effectLst/>
                <a:latin typeface="+mn-lt"/>
                <a:ea typeface="+mn-ea"/>
                <a:cs typeface="+mn-cs"/>
              </a:rPr>
              <a:t>avant</a:t>
            </a:r>
            <a:r>
              <a:rPr lang="es-ES" sz="1200" b="1" kern="1200" dirty="0" smtClean="0">
                <a:solidFill>
                  <a:schemeClr val="tx1"/>
                </a:solidFill>
                <a:effectLst/>
                <a:latin typeface="+mn-lt"/>
                <a:ea typeface="+mn-ea"/>
                <a:cs typeface="+mn-cs"/>
              </a:rPr>
              <a:t> le </a:t>
            </a:r>
            <a:r>
              <a:rPr lang="es-ES" sz="1200" b="1" kern="1200" dirty="0" err="1" smtClean="0">
                <a:solidFill>
                  <a:schemeClr val="tx1"/>
                </a:solidFill>
                <a:effectLst/>
                <a:latin typeface="+mn-lt"/>
                <a:ea typeface="+mn-ea"/>
                <a:cs typeface="+mn-cs"/>
              </a:rPr>
              <a:t>millénaire</a:t>
            </a:r>
            <a:endParaRPr lang="es-ES" sz="1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LES DERNIERS ÉVÉNEMENTS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191940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kern="1200" dirty="0" smtClean="0">
                <a:solidFill>
                  <a:schemeClr val="tx1"/>
                </a:solidFill>
                <a:effectLst/>
                <a:latin typeface="+mn-lt"/>
                <a:ea typeface="+mn-ea"/>
                <a:cs typeface="+mn-cs"/>
              </a:rPr>
              <a:t>RÉSUMÉ</a:t>
            </a:r>
            <a:endParaRPr lang="es-AR" sz="1200" b="0" kern="1200" dirty="0" smtClean="0">
              <a:solidFill>
                <a:schemeClr val="tx1"/>
              </a:solidFill>
              <a:effectLst/>
              <a:latin typeface="+mn-lt"/>
              <a:ea typeface="+mn-ea"/>
              <a:cs typeface="+mn-cs"/>
            </a:endParaRPr>
          </a:p>
          <a:p>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Temps</a:t>
            </a:r>
            <a:r>
              <a:rPr lang="es-ES" sz="1200" b="0" kern="1200" dirty="0" smtClean="0">
                <a:solidFill>
                  <a:schemeClr val="tx1"/>
                </a:solidFill>
                <a:effectLst/>
                <a:latin typeface="+mn-lt"/>
                <a:ea typeface="+mn-ea"/>
                <a:cs typeface="+mn-cs"/>
              </a:rPr>
              <a:t> de </a:t>
            </a:r>
            <a:r>
              <a:rPr lang="es-ES" sz="1200" b="0" kern="1200" dirty="0" err="1" smtClean="0">
                <a:solidFill>
                  <a:schemeClr val="tx1"/>
                </a:solidFill>
                <a:effectLst/>
                <a:latin typeface="+mn-lt"/>
                <a:ea typeface="+mn-ea"/>
                <a:cs typeface="+mn-cs"/>
              </a:rPr>
              <a:t>grâce</a:t>
            </a:r>
            <a:r>
              <a:rPr lang="es-ES" sz="1200" b="0" kern="1200" dirty="0" smtClean="0">
                <a:solidFill>
                  <a:schemeClr val="tx1"/>
                </a:solidFill>
                <a:effectLst/>
                <a:latin typeface="+mn-lt"/>
                <a:ea typeface="+mn-ea"/>
                <a:cs typeface="+mn-cs"/>
              </a:rPr>
              <a:t> (2 </a:t>
            </a:r>
            <a:r>
              <a:rPr lang="es-ES" sz="1200" b="0" kern="1200" dirty="0" err="1" smtClean="0">
                <a:solidFill>
                  <a:schemeClr val="tx1"/>
                </a:solidFill>
                <a:effectLst/>
                <a:latin typeface="+mn-lt"/>
                <a:ea typeface="+mn-ea"/>
                <a:cs typeface="+mn-cs"/>
              </a:rPr>
              <a:t>Corinthiens</a:t>
            </a:r>
            <a:r>
              <a:rPr lang="es-ES" sz="1200" b="0" kern="1200" dirty="0" smtClean="0">
                <a:solidFill>
                  <a:schemeClr val="tx1"/>
                </a:solidFill>
                <a:effectLst/>
                <a:latin typeface="+mn-lt"/>
                <a:ea typeface="+mn-ea"/>
                <a:cs typeface="+mn-cs"/>
              </a:rPr>
              <a:t> 6: 2)</a:t>
            </a:r>
            <a:endParaRPr lang="es-AR"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Prédication</a:t>
            </a:r>
            <a:r>
              <a:rPr lang="en-US" sz="1200" b="0" kern="1200" dirty="0" smtClean="0">
                <a:solidFill>
                  <a:schemeClr val="tx1"/>
                </a:solidFill>
                <a:effectLst/>
                <a:latin typeface="+mn-lt"/>
                <a:ea typeface="+mn-ea"/>
                <a:cs typeface="+mn-cs"/>
              </a:rPr>
              <a:t> du dernier message </a:t>
            </a:r>
            <a:r>
              <a:rPr lang="en-US" sz="1200" b="0" kern="1200" dirty="0" err="1" smtClean="0">
                <a:solidFill>
                  <a:schemeClr val="tx1"/>
                </a:solidFill>
                <a:effectLst/>
                <a:latin typeface="+mn-lt"/>
                <a:ea typeface="+mn-ea"/>
                <a:cs typeface="+mn-cs"/>
              </a:rPr>
              <a:t>d'avertissement</a:t>
            </a:r>
            <a:r>
              <a:rPr lang="en-US" sz="1200" b="0" kern="1200" dirty="0" smtClean="0">
                <a:solidFill>
                  <a:schemeClr val="tx1"/>
                </a:solidFill>
                <a:effectLst/>
                <a:latin typeface="+mn-lt"/>
                <a:ea typeface="+mn-ea"/>
                <a:cs typeface="+mn-cs"/>
              </a:rPr>
              <a:t> (Apocalypse 14: 6-10)</a:t>
            </a:r>
            <a:endParaRPr lang="es-AR" sz="1200" b="0" kern="1200" dirty="0" smtClean="0">
              <a:solidFill>
                <a:schemeClr val="tx1"/>
              </a:solidFill>
              <a:effectLst/>
              <a:latin typeface="+mn-lt"/>
              <a:ea typeface="+mn-ea"/>
              <a:cs typeface="+mn-cs"/>
            </a:endParaRPr>
          </a:p>
          <a:p>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Achèvement</a:t>
            </a:r>
            <a:r>
              <a:rPr lang="es-ES" sz="1200" b="0" kern="1200" dirty="0" smtClean="0">
                <a:solidFill>
                  <a:schemeClr val="tx1"/>
                </a:solidFill>
                <a:effectLst/>
                <a:latin typeface="+mn-lt"/>
                <a:ea typeface="+mn-ea"/>
                <a:cs typeface="+mn-cs"/>
              </a:rPr>
              <a:t> du </a:t>
            </a:r>
            <a:r>
              <a:rPr lang="es-ES" sz="1200" b="0" kern="1200" dirty="0" err="1" smtClean="0">
                <a:solidFill>
                  <a:schemeClr val="tx1"/>
                </a:solidFill>
                <a:effectLst/>
                <a:latin typeface="+mn-lt"/>
                <a:ea typeface="+mn-ea"/>
                <a:cs typeface="+mn-cs"/>
              </a:rPr>
              <a:t>temps</a:t>
            </a:r>
            <a:r>
              <a:rPr lang="es-ES" sz="1200" b="0" kern="1200" dirty="0" smtClean="0">
                <a:solidFill>
                  <a:schemeClr val="tx1"/>
                </a:solidFill>
                <a:effectLst/>
                <a:latin typeface="+mn-lt"/>
                <a:ea typeface="+mn-ea"/>
                <a:cs typeface="+mn-cs"/>
              </a:rPr>
              <a:t> de </a:t>
            </a:r>
            <a:r>
              <a:rPr lang="es-ES" sz="1200" b="0" kern="1200" dirty="0" err="1" smtClean="0">
                <a:solidFill>
                  <a:schemeClr val="tx1"/>
                </a:solidFill>
                <a:effectLst/>
                <a:latin typeface="+mn-lt"/>
                <a:ea typeface="+mn-ea"/>
                <a:cs typeface="+mn-cs"/>
              </a:rPr>
              <a:t>grâce</a:t>
            </a:r>
            <a:r>
              <a:rPr lang="es-ES" sz="1200" b="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Apocalypse </a:t>
            </a:r>
            <a:r>
              <a:rPr lang="es-ES" sz="1200" b="0" kern="1200" dirty="0" smtClean="0">
                <a:solidFill>
                  <a:schemeClr val="tx1"/>
                </a:solidFill>
                <a:effectLst/>
                <a:latin typeface="+mn-lt"/>
                <a:ea typeface="+mn-ea"/>
                <a:cs typeface="+mn-cs"/>
              </a:rPr>
              <a:t>22:11)</a:t>
            </a:r>
            <a:endParaRPr lang="es-AR" sz="1200" b="0" kern="1200" dirty="0" smtClean="0">
              <a:solidFill>
                <a:schemeClr val="tx1"/>
              </a:solidFill>
              <a:effectLst/>
              <a:latin typeface="+mn-lt"/>
              <a:ea typeface="+mn-ea"/>
              <a:cs typeface="+mn-cs"/>
            </a:endParaRPr>
          </a:p>
          <a:p>
            <a:r>
              <a:rPr lang="es-ES" sz="1200" b="0" kern="1200" dirty="0" smtClean="0">
                <a:solidFill>
                  <a:schemeClr val="tx1"/>
                </a:solidFill>
                <a:effectLst/>
                <a:latin typeface="+mn-lt"/>
                <a:ea typeface="+mn-ea"/>
                <a:cs typeface="+mn-cs"/>
              </a:rPr>
              <a:t>• Les gens </a:t>
            </a:r>
            <a:r>
              <a:rPr lang="es-ES" sz="1200" b="0" kern="1200" dirty="0" err="1" smtClean="0">
                <a:solidFill>
                  <a:schemeClr val="tx1"/>
                </a:solidFill>
                <a:effectLst/>
                <a:latin typeface="+mn-lt"/>
                <a:ea typeface="+mn-ea"/>
                <a:cs typeface="+mn-cs"/>
              </a:rPr>
              <a:t>vont</a:t>
            </a:r>
            <a:r>
              <a:rPr lang="es-ES" sz="1200" b="0" kern="1200" dirty="0" smtClean="0">
                <a:solidFill>
                  <a:schemeClr val="tx1"/>
                </a:solidFill>
                <a:effectLst/>
                <a:latin typeface="+mn-lt"/>
                <a:ea typeface="+mn-ea"/>
                <a:cs typeface="+mn-cs"/>
              </a:rPr>
              <a:t> de la </a:t>
            </a:r>
            <a:r>
              <a:rPr lang="es-ES" sz="1200" b="0" kern="1200" dirty="0" err="1" smtClean="0">
                <a:solidFill>
                  <a:schemeClr val="tx1"/>
                </a:solidFill>
                <a:effectLst/>
                <a:latin typeface="+mn-lt"/>
                <a:ea typeface="+mn-ea"/>
                <a:cs typeface="+mn-cs"/>
              </a:rPr>
              <a:t>mer</a:t>
            </a:r>
            <a:r>
              <a:rPr lang="es-ES" sz="1200" b="0" kern="1200" dirty="0" smtClean="0">
                <a:solidFill>
                  <a:schemeClr val="tx1"/>
                </a:solidFill>
                <a:effectLst/>
                <a:latin typeface="+mn-lt"/>
                <a:ea typeface="+mn-ea"/>
                <a:cs typeface="+mn-cs"/>
              </a:rPr>
              <a:t> à la </a:t>
            </a:r>
            <a:r>
              <a:rPr lang="es-ES" sz="1200" b="0" kern="1200" dirty="0" err="1" smtClean="0">
                <a:solidFill>
                  <a:schemeClr val="tx1"/>
                </a:solidFill>
                <a:effectLst/>
                <a:latin typeface="+mn-lt"/>
                <a:ea typeface="+mn-ea"/>
                <a:cs typeface="+mn-cs"/>
              </a:rPr>
              <a:t>mer</a:t>
            </a:r>
            <a:r>
              <a:rPr lang="es-ES" sz="1200" b="0" kern="1200" dirty="0" smtClean="0">
                <a:solidFill>
                  <a:schemeClr val="tx1"/>
                </a:solidFill>
                <a:effectLst/>
                <a:latin typeface="+mn-lt"/>
                <a:ea typeface="+mn-ea"/>
                <a:cs typeface="+mn-cs"/>
              </a:rPr>
              <a:t> à la </a:t>
            </a:r>
            <a:r>
              <a:rPr lang="es-ES" sz="1200" b="0" kern="1200" dirty="0" err="1" smtClean="0">
                <a:solidFill>
                  <a:schemeClr val="tx1"/>
                </a:solidFill>
                <a:effectLst/>
                <a:latin typeface="+mn-lt"/>
                <a:ea typeface="+mn-ea"/>
                <a:cs typeface="+mn-cs"/>
              </a:rPr>
              <a:t>recherche</a:t>
            </a:r>
            <a:r>
              <a:rPr lang="es-ES" sz="1200" b="0" kern="1200" dirty="0" smtClean="0">
                <a:solidFill>
                  <a:schemeClr val="tx1"/>
                </a:solidFill>
                <a:effectLst/>
                <a:latin typeface="+mn-lt"/>
                <a:ea typeface="+mn-ea"/>
                <a:cs typeface="+mn-cs"/>
              </a:rPr>
              <a:t> de la </a:t>
            </a:r>
            <a:r>
              <a:rPr lang="es-ES" sz="1200" b="0" kern="1200" dirty="0" err="1" smtClean="0">
                <a:solidFill>
                  <a:schemeClr val="tx1"/>
                </a:solidFill>
                <a:effectLst/>
                <a:latin typeface="+mn-lt"/>
                <a:ea typeface="+mn-ea"/>
                <a:cs typeface="+mn-cs"/>
              </a:rPr>
              <a:t>Parole</a:t>
            </a:r>
            <a:r>
              <a:rPr lang="es-ES" sz="1200" b="0" kern="1200" dirty="0" smtClean="0">
                <a:solidFill>
                  <a:schemeClr val="tx1"/>
                </a:solidFill>
                <a:effectLst/>
                <a:latin typeface="+mn-lt"/>
                <a:ea typeface="+mn-ea"/>
                <a:cs typeface="+mn-cs"/>
              </a:rPr>
              <a:t> de </a:t>
            </a:r>
            <a:r>
              <a:rPr lang="es-ES" sz="1200" b="0" kern="1200" dirty="0" err="1" smtClean="0">
                <a:solidFill>
                  <a:schemeClr val="tx1"/>
                </a:solidFill>
                <a:effectLst/>
                <a:latin typeface="+mn-lt"/>
                <a:ea typeface="+mn-ea"/>
                <a:cs typeface="+mn-cs"/>
              </a:rPr>
              <a:t>Dieu</a:t>
            </a:r>
            <a:r>
              <a:rPr lang="es-ES" sz="1200" b="0" kern="1200" dirty="0" smtClean="0">
                <a:solidFill>
                  <a:schemeClr val="tx1"/>
                </a:solidFill>
                <a:effectLst/>
                <a:latin typeface="+mn-lt"/>
                <a:ea typeface="+mn-ea"/>
                <a:cs typeface="+mn-cs"/>
              </a:rPr>
              <a:t>,</a:t>
            </a:r>
            <a:endParaRPr lang="es-AR" sz="1200" b="0" kern="1200" dirty="0" smtClean="0">
              <a:solidFill>
                <a:schemeClr val="tx1"/>
              </a:solidFill>
              <a:effectLst/>
              <a:latin typeface="+mn-lt"/>
              <a:ea typeface="+mn-ea"/>
              <a:cs typeface="+mn-cs"/>
            </a:endParaRPr>
          </a:p>
          <a:p>
            <a:r>
              <a:rPr lang="es-ES" sz="1200" b="0" kern="1200" dirty="0" err="1" smtClean="0">
                <a:solidFill>
                  <a:schemeClr val="tx1"/>
                </a:solidFill>
                <a:effectLst/>
                <a:latin typeface="+mn-lt"/>
                <a:ea typeface="+mn-ea"/>
                <a:cs typeface="+mn-cs"/>
              </a:rPr>
              <a:t>mais</a:t>
            </a:r>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il</a:t>
            </a:r>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ne</a:t>
            </a:r>
            <a:r>
              <a:rPr lang="es-ES" sz="1200" b="0" kern="1200" dirty="0" smtClean="0">
                <a:solidFill>
                  <a:schemeClr val="tx1"/>
                </a:solidFill>
                <a:effectLst/>
                <a:latin typeface="+mn-lt"/>
                <a:ea typeface="+mn-ea"/>
                <a:cs typeface="+mn-cs"/>
              </a:rPr>
              <a:t> le </a:t>
            </a:r>
            <a:r>
              <a:rPr lang="es-ES" sz="1200" b="0" kern="1200" dirty="0" err="1" smtClean="0">
                <a:solidFill>
                  <a:schemeClr val="tx1"/>
                </a:solidFill>
                <a:effectLst/>
                <a:latin typeface="+mn-lt"/>
                <a:ea typeface="+mn-ea"/>
                <a:cs typeface="+mn-cs"/>
              </a:rPr>
              <a:t>trouvera</a:t>
            </a:r>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pas</a:t>
            </a:r>
            <a:r>
              <a:rPr lang="es-ES" sz="1200" b="0" kern="1200" dirty="0" smtClean="0">
                <a:solidFill>
                  <a:schemeClr val="tx1"/>
                </a:solidFill>
                <a:effectLst/>
                <a:latin typeface="+mn-lt"/>
                <a:ea typeface="+mn-ea"/>
                <a:cs typeface="+mn-cs"/>
              </a:rPr>
              <a:t> (Amos 8: 11-12)</a:t>
            </a:r>
            <a:endParaRPr lang="es-AR" sz="1200" b="0" kern="1200" dirty="0" smtClean="0">
              <a:solidFill>
                <a:schemeClr val="tx1"/>
              </a:solidFill>
              <a:effectLst/>
              <a:latin typeface="+mn-lt"/>
              <a:ea typeface="+mn-ea"/>
              <a:cs typeface="+mn-cs"/>
            </a:endParaRPr>
          </a:p>
          <a:p>
            <a:r>
              <a:rPr lang="es-ES" sz="1200" b="0" kern="1200" dirty="0" smtClean="0">
                <a:solidFill>
                  <a:schemeClr val="tx1"/>
                </a:solidFill>
                <a:effectLst/>
                <a:latin typeface="+mn-lt"/>
                <a:ea typeface="+mn-ea"/>
                <a:cs typeface="+mn-cs"/>
              </a:rPr>
              <a:t>• Les 7 parasites (</a:t>
            </a:r>
            <a:r>
              <a:rPr lang="en-US" sz="1200" b="0" kern="1200" dirty="0" smtClean="0">
                <a:solidFill>
                  <a:schemeClr val="tx1"/>
                </a:solidFill>
                <a:effectLst/>
                <a:latin typeface="+mn-lt"/>
                <a:ea typeface="+mn-ea"/>
                <a:cs typeface="+mn-cs"/>
              </a:rPr>
              <a:t>Apocalypse </a:t>
            </a:r>
            <a:r>
              <a:rPr lang="es-ES" sz="1200" b="0" kern="1200" dirty="0" smtClean="0">
                <a:solidFill>
                  <a:schemeClr val="tx1"/>
                </a:solidFill>
                <a:effectLst/>
                <a:latin typeface="+mn-lt"/>
                <a:ea typeface="+mn-ea"/>
                <a:cs typeface="+mn-cs"/>
              </a:rPr>
              <a:t>16)</a:t>
            </a:r>
            <a:endParaRPr lang="es-AR" sz="1200" b="0" kern="1200" dirty="0" smtClean="0">
              <a:solidFill>
                <a:schemeClr val="tx1"/>
              </a:solidFill>
              <a:effectLst/>
              <a:latin typeface="+mn-lt"/>
              <a:ea typeface="+mn-ea"/>
              <a:cs typeface="+mn-cs"/>
            </a:endParaRPr>
          </a:p>
          <a:p>
            <a:r>
              <a:rPr lang="es-ES" sz="1200" b="0" kern="1200" dirty="0" smtClean="0">
                <a:solidFill>
                  <a:schemeClr val="tx1"/>
                </a:solidFill>
                <a:effectLst/>
                <a:latin typeface="+mn-lt"/>
                <a:ea typeface="+mn-ea"/>
                <a:cs typeface="+mn-cs"/>
              </a:rPr>
              <a:t>• La </a:t>
            </a:r>
            <a:r>
              <a:rPr lang="es-ES" sz="1200" b="0" kern="1200" dirty="0" err="1" smtClean="0">
                <a:solidFill>
                  <a:schemeClr val="tx1"/>
                </a:solidFill>
                <a:effectLst/>
                <a:latin typeface="+mn-lt"/>
                <a:ea typeface="+mn-ea"/>
                <a:cs typeface="+mn-cs"/>
              </a:rPr>
              <a:t>dernière</a:t>
            </a:r>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guerre</a:t>
            </a:r>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mondiale</a:t>
            </a:r>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Armageddon</a:t>
            </a:r>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Révérend</a:t>
            </a:r>
            <a:r>
              <a:rPr lang="es-ES" sz="1200" b="0" kern="1200" dirty="0" smtClean="0">
                <a:solidFill>
                  <a:schemeClr val="tx1"/>
                </a:solidFill>
                <a:effectLst/>
                <a:latin typeface="+mn-lt"/>
                <a:ea typeface="+mn-ea"/>
                <a:cs typeface="+mn-cs"/>
              </a:rPr>
              <a:t> 16:16)</a:t>
            </a:r>
            <a:endParaRPr lang="es-AR" sz="1200" b="0" kern="1200" dirty="0" smtClean="0">
              <a:solidFill>
                <a:schemeClr val="tx1"/>
              </a:solidFill>
              <a:effectLst/>
              <a:latin typeface="+mn-lt"/>
              <a:ea typeface="+mn-ea"/>
              <a:cs typeface="+mn-cs"/>
            </a:endParaRPr>
          </a:p>
          <a:p>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Deuxième</a:t>
            </a:r>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venue</a:t>
            </a:r>
            <a:r>
              <a:rPr lang="es-ES" sz="1200" b="0" kern="1200" dirty="0" smtClean="0">
                <a:solidFill>
                  <a:schemeClr val="tx1"/>
                </a:solidFill>
                <a:effectLst/>
                <a:latin typeface="+mn-lt"/>
                <a:ea typeface="+mn-ea"/>
                <a:cs typeface="+mn-cs"/>
              </a:rPr>
              <a:t> du </a:t>
            </a:r>
            <a:r>
              <a:rPr lang="es-ES" sz="1200" b="0" kern="1200" dirty="0" err="1" smtClean="0">
                <a:solidFill>
                  <a:schemeClr val="tx1"/>
                </a:solidFill>
                <a:effectLst/>
                <a:latin typeface="+mn-lt"/>
                <a:ea typeface="+mn-ea"/>
                <a:cs typeface="+mn-cs"/>
              </a:rPr>
              <a:t>Christ</a:t>
            </a:r>
            <a:r>
              <a:rPr lang="es-ES" sz="1200" b="0" kern="1200" dirty="0" smtClean="0">
                <a:solidFill>
                  <a:schemeClr val="tx1"/>
                </a:solidFill>
                <a:effectLst/>
                <a:latin typeface="+mn-lt"/>
                <a:ea typeface="+mn-ea"/>
                <a:cs typeface="+mn-cs"/>
              </a:rPr>
              <a:t> visible à </a:t>
            </a:r>
            <a:r>
              <a:rPr lang="es-ES" sz="1200" b="0" kern="1200" dirty="0" err="1" smtClean="0">
                <a:solidFill>
                  <a:schemeClr val="tx1"/>
                </a:solidFill>
                <a:effectLst/>
                <a:latin typeface="+mn-lt"/>
                <a:ea typeface="+mn-ea"/>
                <a:cs typeface="+mn-cs"/>
              </a:rPr>
              <a:t>chaque</a:t>
            </a:r>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œil</a:t>
            </a:r>
            <a:r>
              <a:rPr lang="es-ES" sz="1200" b="0" kern="1200" dirty="0" smtClean="0">
                <a:solidFill>
                  <a:schemeClr val="tx1"/>
                </a:solidFill>
                <a:effectLst/>
                <a:latin typeface="+mn-lt"/>
                <a:ea typeface="+mn-ea"/>
                <a:cs typeface="+mn-cs"/>
              </a:rPr>
              <a:t> (</a:t>
            </a:r>
            <a:r>
              <a:rPr lang="es-ES" sz="1200" b="0" kern="1200" dirty="0" err="1" smtClean="0">
                <a:solidFill>
                  <a:schemeClr val="tx1"/>
                </a:solidFill>
                <a:effectLst/>
                <a:latin typeface="+mn-lt"/>
                <a:ea typeface="+mn-ea"/>
                <a:cs typeface="+mn-cs"/>
              </a:rPr>
              <a:t>Apocalypse</a:t>
            </a:r>
            <a:r>
              <a:rPr lang="es-ES" sz="1200" b="0" kern="1200" dirty="0" smtClean="0">
                <a:solidFill>
                  <a:schemeClr val="tx1"/>
                </a:solidFill>
                <a:effectLst/>
                <a:latin typeface="+mn-lt"/>
                <a:ea typeface="+mn-ea"/>
                <a:cs typeface="+mn-cs"/>
              </a:rPr>
              <a:t> 1: 7)</a:t>
            </a:r>
            <a:endParaRPr lang="es-AR"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Les </a:t>
            </a:r>
            <a:r>
              <a:rPr lang="en-US" sz="1200" b="0" kern="1200" dirty="0" err="1" smtClean="0">
                <a:solidFill>
                  <a:schemeClr val="tx1"/>
                </a:solidFill>
                <a:effectLst/>
                <a:latin typeface="+mn-lt"/>
                <a:ea typeface="+mn-ea"/>
                <a:cs typeface="+mn-cs"/>
              </a:rPr>
              <a:t>morts</a:t>
            </a:r>
            <a:r>
              <a:rPr lang="en-US" sz="1200" b="0" kern="1200" dirty="0" smtClean="0">
                <a:solidFill>
                  <a:schemeClr val="tx1"/>
                </a:solidFill>
                <a:effectLst/>
                <a:latin typeface="+mn-lt"/>
                <a:ea typeface="+mn-ea"/>
                <a:cs typeface="+mn-cs"/>
              </a:rPr>
              <a:t> en Christ </a:t>
            </a:r>
            <a:r>
              <a:rPr lang="en-US" sz="1200" b="0" kern="1200" dirty="0" err="1" smtClean="0">
                <a:solidFill>
                  <a:schemeClr val="tx1"/>
                </a:solidFill>
                <a:effectLst/>
                <a:latin typeface="+mn-lt"/>
                <a:ea typeface="+mn-ea"/>
                <a:cs typeface="+mn-cs"/>
              </a:rPr>
              <a:t>sont</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ressuscités</a:t>
            </a:r>
            <a:r>
              <a:rPr lang="en-US" sz="1200" b="0" kern="1200" dirty="0" smtClean="0">
                <a:solidFill>
                  <a:schemeClr val="tx1"/>
                </a:solidFill>
                <a:effectLst/>
                <a:latin typeface="+mn-lt"/>
                <a:ea typeface="+mn-ea"/>
                <a:cs typeface="+mn-cs"/>
              </a:rPr>
              <a:t> (1 </a:t>
            </a:r>
            <a:r>
              <a:rPr lang="en-US" sz="1200" b="0" kern="1200" dirty="0" err="1" smtClean="0">
                <a:solidFill>
                  <a:schemeClr val="tx1"/>
                </a:solidFill>
                <a:effectLst/>
                <a:latin typeface="+mn-lt"/>
                <a:ea typeface="+mn-ea"/>
                <a:cs typeface="+mn-cs"/>
              </a:rPr>
              <a:t>Thessaloniciens</a:t>
            </a:r>
            <a:r>
              <a:rPr lang="en-US" sz="1200" b="0" kern="1200" dirty="0" smtClean="0">
                <a:solidFill>
                  <a:schemeClr val="tx1"/>
                </a:solidFill>
                <a:effectLst/>
                <a:latin typeface="+mn-lt"/>
                <a:ea typeface="+mn-ea"/>
                <a:cs typeface="+mn-cs"/>
              </a:rPr>
              <a:t> 4:16)</a:t>
            </a:r>
            <a:endParaRPr lang="es-AR" sz="1200" b="0" kern="1200" dirty="0" smtClean="0">
              <a:solidFill>
                <a:schemeClr val="tx1"/>
              </a:solidFill>
              <a:effectLst/>
              <a:latin typeface="+mn-lt"/>
              <a:ea typeface="+mn-ea"/>
              <a:cs typeface="+mn-cs"/>
            </a:endParaRPr>
          </a:p>
          <a:p>
            <a:r>
              <a:rPr lang="es-AR" sz="1200" b="0" kern="1200" dirty="0" smtClean="0">
                <a:solidFill>
                  <a:schemeClr val="tx1"/>
                </a:solidFill>
                <a:effectLst/>
                <a:latin typeface="+mn-lt"/>
                <a:ea typeface="+mn-ea"/>
                <a:cs typeface="+mn-cs"/>
              </a:rPr>
              <a:t>• </a:t>
            </a:r>
            <a:r>
              <a:rPr lang="es-AR" sz="1200" b="0" kern="1200" dirty="0" err="1" smtClean="0">
                <a:solidFill>
                  <a:schemeClr val="tx1"/>
                </a:solidFill>
                <a:effectLst/>
                <a:latin typeface="+mn-lt"/>
                <a:ea typeface="+mn-ea"/>
                <a:cs typeface="+mn-cs"/>
              </a:rPr>
              <a:t>Transformés</a:t>
            </a:r>
            <a:r>
              <a:rPr lang="es-AR" sz="1200" b="0" kern="1200" dirty="0" smtClean="0">
                <a:solidFill>
                  <a:schemeClr val="tx1"/>
                </a:solidFill>
                <a:effectLst/>
                <a:latin typeface="+mn-lt"/>
                <a:ea typeface="+mn-ea"/>
                <a:cs typeface="+mn-cs"/>
              </a:rPr>
              <a:t> en </a:t>
            </a:r>
            <a:r>
              <a:rPr lang="es-AR" sz="1200" b="0" kern="1200" dirty="0" err="1" smtClean="0">
                <a:solidFill>
                  <a:schemeClr val="tx1"/>
                </a:solidFill>
                <a:effectLst/>
                <a:latin typeface="+mn-lt"/>
                <a:ea typeface="+mn-ea"/>
                <a:cs typeface="+mn-cs"/>
              </a:rPr>
              <a:t>immortalité</a:t>
            </a:r>
            <a:r>
              <a:rPr lang="es-AR" sz="1200" b="0" kern="1200" dirty="0" smtClean="0">
                <a:solidFill>
                  <a:schemeClr val="tx1"/>
                </a:solidFill>
                <a:effectLst/>
                <a:latin typeface="+mn-lt"/>
                <a:ea typeface="+mn-ea"/>
                <a:cs typeface="+mn-cs"/>
              </a:rPr>
              <a:t> et </a:t>
            </a:r>
            <a:r>
              <a:rPr lang="es-AR" sz="1200" b="0" kern="1200" dirty="0" err="1" smtClean="0">
                <a:solidFill>
                  <a:schemeClr val="tx1"/>
                </a:solidFill>
                <a:effectLst/>
                <a:latin typeface="+mn-lt"/>
                <a:ea typeface="+mn-ea"/>
                <a:cs typeface="+mn-cs"/>
              </a:rPr>
              <a:t>enlevés</a:t>
            </a:r>
            <a:r>
              <a:rPr lang="es-AR" sz="1200" b="0" kern="1200" dirty="0" smtClean="0">
                <a:solidFill>
                  <a:schemeClr val="tx1"/>
                </a:solidFill>
                <a:effectLst/>
                <a:latin typeface="+mn-lt"/>
                <a:ea typeface="+mn-ea"/>
                <a:cs typeface="+mn-cs"/>
              </a:rPr>
              <a:t> </a:t>
            </a:r>
            <a:r>
              <a:rPr lang="es-AR" sz="1200" b="0" kern="1200" dirty="0" err="1" smtClean="0">
                <a:solidFill>
                  <a:schemeClr val="tx1"/>
                </a:solidFill>
                <a:effectLst/>
                <a:latin typeface="+mn-lt"/>
                <a:ea typeface="+mn-ea"/>
                <a:cs typeface="+mn-cs"/>
              </a:rPr>
              <a:t>au</a:t>
            </a:r>
            <a:r>
              <a:rPr lang="es-AR" sz="1200" b="0" kern="1200" dirty="0" smtClean="0">
                <a:solidFill>
                  <a:schemeClr val="tx1"/>
                </a:solidFill>
                <a:effectLst/>
                <a:latin typeface="+mn-lt"/>
                <a:ea typeface="+mn-ea"/>
                <a:cs typeface="+mn-cs"/>
              </a:rPr>
              <a:t> </a:t>
            </a:r>
            <a:r>
              <a:rPr lang="es-AR" sz="1200" b="0" kern="1200" dirty="0" err="1" smtClean="0">
                <a:solidFill>
                  <a:schemeClr val="tx1"/>
                </a:solidFill>
                <a:effectLst/>
                <a:latin typeface="+mn-lt"/>
                <a:ea typeface="+mn-ea"/>
                <a:cs typeface="+mn-cs"/>
              </a:rPr>
              <a:t>ciel</a:t>
            </a:r>
            <a:r>
              <a:rPr lang="es-AR" sz="1200" b="0" kern="1200" dirty="0" smtClean="0">
                <a:solidFill>
                  <a:schemeClr val="tx1"/>
                </a:solidFill>
                <a:effectLst/>
                <a:latin typeface="+mn-lt"/>
                <a:ea typeface="+mn-ea"/>
                <a:cs typeface="+mn-cs"/>
              </a:rPr>
              <a:t> (1 </a:t>
            </a:r>
            <a:r>
              <a:rPr lang="es-AR" sz="1200" b="0" kern="1200" dirty="0" err="1" smtClean="0">
                <a:solidFill>
                  <a:schemeClr val="tx1"/>
                </a:solidFill>
                <a:effectLst/>
                <a:latin typeface="+mn-lt"/>
                <a:ea typeface="+mn-ea"/>
                <a:cs typeface="+mn-cs"/>
              </a:rPr>
              <a:t>Thessaloniciens</a:t>
            </a:r>
            <a:r>
              <a:rPr lang="es-AR" sz="1200" b="0" kern="1200" dirty="0" smtClean="0">
                <a:solidFill>
                  <a:schemeClr val="tx1"/>
                </a:solidFill>
                <a:effectLst/>
                <a:latin typeface="+mn-lt"/>
                <a:ea typeface="+mn-ea"/>
                <a:cs typeface="+mn-cs"/>
              </a:rPr>
              <a:t> 4:17)</a:t>
            </a:r>
          </a:p>
          <a:p>
            <a:r>
              <a:rPr lang="es-AR" sz="1200" b="0" kern="1200" dirty="0" smtClean="0">
                <a:solidFill>
                  <a:schemeClr val="tx1"/>
                </a:solidFill>
                <a:effectLst/>
                <a:latin typeface="+mn-lt"/>
                <a:ea typeface="+mn-ea"/>
                <a:cs typeface="+mn-cs"/>
              </a:rPr>
              <a:t>• Les </a:t>
            </a:r>
            <a:r>
              <a:rPr lang="es-AR" sz="1200" b="0" kern="1200" dirty="0" err="1" smtClean="0">
                <a:solidFill>
                  <a:schemeClr val="tx1"/>
                </a:solidFill>
                <a:effectLst/>
                <a:latin typeface="+mn-lt"/>
                <a:ea typeface="+mn-ea"/>
                <a:cs typeface="+mn-cs"/>
              </a:rPr>
              <a:t>méchants</a:t>
            </a:r>
            <a:r>
              <a:rPr lang="es-AR" sz="1200" b="0" kern="1200" dirty="0" smtClean="0">
                <a:solidFill>
                  <a:schemeClr val="tx1"/>
                </a:solidFill>
                <a:effectLst/>
                <a:latin typeface="+mn-lt"/>
                <a:ea typeface="+mn-ea"/>
                <a:cs typeface="+mn-cs"/>
              </a:rPr>
              <a:t> </a:t>
            </a:r>
            <a:r>
              <a:rPr lang="es-AR" sz="1200" b="0" kern="1200" dirty="0" err="1" smtClean="0">
                <a:solidFill>
                  <a:schemeClr val="tx1"/>
                </a:solidFill>
                <a:effectLst/>
                <a:latin typeface="+mn-lt"/>
                <a:ea typeface="+mn-ea"/>
                <a:cs typeface="+mn-cs"/>
              </a:rPr>
              <a:t>meurent</a:t>
            </a:r>
            <a:r>
              <a:rPr lang="es-AR" sz="1200" b="0" kern="1200" dirty="0" smtClean="0">
                <a:solidFill>
                  <a:schemeClr val="tx1"/>
                </a:solidFill>
                <a:effectLst/>
                <a:latin typeface="+mn-lt"/>
                <a:ea typeface="+mn-ea"/>
                <a:cs typeface="+mn-cs"/>
              </a:rPr>
              <a:t> </a:t>
            </a:r>
            <a:r>
              <a:rPr lang="es-AR" sz="1200" b="0" kern="1200" dirty="0" err="1" smtClean="0">
                <a:solidFill>
                  <a:schemeClr val="tx1"/>
                </a:solidFill>
                <a:effectLst/>
                <a:latin typeface="+mn-lt"/>
                <a:ea typeface="+mn-ea"/>
                <a:cs typeface="+mn-cs"/>
              </a:rPr>
              <a:t>avec</a:t>
            </a:r>
            <a:r>
              <a:rPr lang="es-AR" sz="1200" b="0" kern="1200" dirty="0" smtClean="0">
                <a:solidFill>
                  <a:schemeClr val="tx1"/>
                </a:solidFill>
                <a:effectLst/>
                <a:latin typeface="+mn-lt"/>
                <a:ea typeface="+mn-ea"/>
                <a:cs typeface="+mn-cs"/>
              </a:rPr>
              <a:t> la </a:t>
            </a:r>
            <a:r>
              <a:rPr lang="es-AR" sz="1200" b="0" kern="1200" dirty="0" err="1" smtClean="0">
                <a:solidFill>
                  <a:schemeClr val="tx1"/>
                </a:solidFill>
                <a:effectLst/>
                <a:latin typeface="+mn-lt"/>
                <a:ea typeface="+mn-ea"/>
                <a:cs typeface="+mn-cs"/>
              </a:rPr>
              <a:t>présence</a:t>
            </a:r>
            <a:r>
              <a:rPr lang="es-AR" sz="1200" b="0" kern="1200" dirty="0" smtClean="0">
                <a:solidFill>
                  <a:schemeClr val="tx1"/>
                </a:solidFill>
                <a:effectLst/>
                <a:latin typeface="+mn-lt"/>
                <a:ea typeface="+mn-ea"/>
                <a:cs typeface="+mn-cs"/>
              </a:rPr>
              <a:t> de </a:t>
            </a:r>
            <a:r>
              <a:rPr lang="es-AR" sz="1200" b="0" kern="1200" dirty="0" err="1" smtClean="0">
                <a:solidFill>
                  <a:schemeClr val="tx1"/>
                </a:solidFill>
                <a:effectLst/>
                <a:latin typeface="+mn-lt"/>
                <a:ea typeface="+mn-ea"/>
                <a:cs typeface="+mn-cs"/>
              </a:rPr>
              <a:t>Jésus</a:t>
            </a:r>
            <a:r>
              <a:rPr lang="es-AR" sz="1200" b="0" kern="1200" dirty="0" smtClean="0">
                <a:solidFill>
                  <a:schemeClr val="tx1"/>
                </a:solidFill>
                <a:effectLst/>
                <a:latin typeface="+mn-lt"/>
                <a:ea typeface="+mn-ea"/>
                <a:cs typeface="+mn-cs"/>
              </a:rPr>
              <a:t> (2 </a:t>
            </a:r>
            <a:r>
              <a:rPr lang="es-AR" sz="1200" b="0" kern="1200" dirty="0" err="1" smtClean="0">
                <a:solidFill>
                  <a:schemeClr val="tx1"/>
                </a:solidFill>
                <a:effectLst/>
                <a:latin typeface="+mn-lt"/>
                <a:ea typeface="+mn-ea"/>
                <a:cs typeface="+mn-cs"/>
              </a:rPr>
              <a:t>Thessaloniciens</a:t>
            </a:r>
            <a:r>
              <a:rPr lang="es-AR" sz="1200" b="0" kern="1200" dirty="0" smtClean="0">
                <a:solidFill>
                  <a:schemeClr val="tx1"/>
                </a:solidFill>
                <a:effectLst/>
                <a:latin typeface="+mn-lt"/>
                <a:ea typeface="+mn-ea"/>
                <a:cs typeface="+mn-cs"/>
              </a:rPr>
              <a:t> 1: 7-9)</a:t>
            </a:r>
          </a:p>
          <a:p>
            <a:r>
              <a:rPr lang="es-AR" sz="1200" b="0" kern="1200" dirty="0" smtClean="0">
                <a:solidFill>
                  <a:schemeClr val="tx1"/>
                </a:solidFill>
                <a:effectLst/>
                <a:latin typeface="+mn-lt"/>
                <a:ea typeface="+mn-ea"/>
                <a:cs typeface="+mn-cs"/>
              </a:rPr>
              <a:t>• </a:t>
            </a:r>
            <a:r>
              <a:rPr lang="es-AR" sz="1200" b="0" kern="1200" dirty="0" err="1" smtClean="0">
                <a:solidFill>
                  <a:schemeClr val="tx1"/>
                </a:solidFill>
                <a:effectLst/>
                <a:latin typeface="+mn-lt"/>
                <a:ea typeface="+mn-ea"/>
                <a:cs typeface="+mn-cs"/>
              </a:rPr>
              <a:t>Cataclysme</a:t>
            </a:r>
            <a:r>
              <a:rPr lang="es-AR" sz="1200" b="0" kern="1200" dirty="0" smtClean="0">
                <a:solidFill>
                  <a:schemeClr val="tx1"/>
                </a:solidFill>
                <a:effectLst/>
                <a:latin typeface="+mn-lt"/>
                <a:ea typeface="+mn-ea"/>
                <a:cs typeface="+mn-cs"/>
              </a:rPr>
              <a:t> total (</a:t>
            </a:r>
            <a:r>
              <a:rPr lang="es-AR" sz="1200" b="0" kern="1200" dirty="0" err="1" smtClean="0">
                <a:solidFill>
                  <a:schemeClr val="tx1"/>
                </a:solidFill>
                <a:effectLst/>
                <a:latin typeface="+mn-lt"/>
                <a:ea typeface="+mn-ea"/>
                <a:cs typeface="+mn-cs"/>
              </a:rPr>
              <a:t>Rév</a:t>
            </a:r>
            <a:r>
              <a:rPr lang="es-AR" sz="1200" b="0" kern="1200" dirty="0" smtClean="0">
                <a:solidFill>
                  <a:schemeClr val="tx1"/>
                </a:solidFill>
                <a:effectLst/>
                <a:latin typeface="+mn-lt"/>
                <a:ea typeface="+mn-ea"/>
                <a:cs typeface="+mn-cs"/>
              </a:rPr>
              <a:t>. 6:14)</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939974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RESUMEN</a:t>
            </a:r>
          </a:p>
          <a:p>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Événements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au</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cours</a:t>
            </a:r>
            <a:r>
              <a:rPr lang="es-AR" sz="1200" kern="1200" dirty="0" smtClean="0">
                <a:solidFill>
                  <a:schemeClr val="tx1"/>
                </a:solidFill>
                <a:effectLst/>
                <a:latin typeface="+mn-lt"/>
                <a:ea typeface="+mn-ea"/>
                <a:cs typeface="+mn-cs"/>
              </a:rPr>
              <a:t> du </a:t>
            </a:r>
            <a:r>
              <a:rPr lang="es-AR" sz="1200" kern="1200" dirty="0" err="1" smtClean="0">
                <a:solidFill>
                  <a:schemeClr val="tx1"/>
                </a:solidFill>
                <a:effectLst/>
                <a:latin typeface="+mn-lt"/>
                <a:ea typeface="+mn-ea"/>
                <a:cs typeface="+mn-cs"/>
              </a:rPr>
              <a:t>Millénaire</a:t>
            </a:r>
            <a:endParaRPr lang="es-AR" sz="1200" kern="1200" dirty="0" smtClean="0">
              <a:solidFill>
                <a:schemeClr val="tx1"/>
              </a:solidFill>
              <a:effectLst/>
              <a:latin typeface="+mn-lt"/>
              <a:ea typeface="+mn-ea"/>
              <a:cs typeface="+mn-cs"/>
            </a:endParaRPr>
          </a:p>
          <a:p>
            <a:endParaRPr lang="es-ES" sz="1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RESUMEN</a:t>
            </a:r>
            <a:endParaRPr lang="es-ES" sz="1600" b="1" spc="50" dirty="0" smtClean="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s-AR" sz="1200" kern="1200" dirty="0" smtClean="0">
                <a:solidFill>
                  <a:schemeClr val="tx1"/>
                </a:solidFill>
                <a:effectLst/>
                <a:latin typeface="+mn-lt"/>
                <a:ea typeface="+mn-ea"/>
                <a:cs typeface="+mn-cs"/>
              </a:rPr>
              <a:t>• Les </a:t>
            </a:r>
            <a:r>
              <a:rPr lang="es-AR" sz="1200" kern="1200" dirty="0" err="1" smtClean="0">
                <a:solidFill>
                  <a:schemeClr val="tx1"/>
                </a:solidFill>
                <a:effectLst/>
                <a:latin typeface="+mn-lt"/>
                <a:ea typeface="+mn-ea"/>
                <a:cs typeface="+mn-cs"/>
              </a:rPr>
              <a:t>méchants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c'est</a:t>
            </a:r>
            <a:r>
              <a:rPr lang="es-AR" sz="1200" kern="1200" dirty="0" smtClean="0">
                <a:solidFill>
                  <a:schemeClr val="tx1"/>
                </a:solidFill>
                <a:effectLst/>
                <a:latin typeface="+mn-lt"/>
                <a:ea typeface="+mn-ea"/>
                <a:cs typeface="+mn-cs"/>
              </a:rPr>
              <a:t>-à-</a:t>
            </a:r>
            <a:r>
              <a:rPr lang="es-AR" sz="1200" kern="1200" dirty="0" err="1" smtClean="0">
                <a:solidFill>
                  <a:schemeClr val="tx1"/>
                </a:solidFill>
                <a:effectLst/>
                <a:latin typeface="+mn-lt"/>
                <a:ea typeface="+mn-ea"/>
                <a:cs typeface="+mn-cs"/>
              </a:rPr>
              <a:t>dire</a:t>
            </a:r>
            <a:r>
              <a:rPr lang="es-AR" sz="1200" kern="1200" dirty="0" smtClean="0">
                <a:solidFill>
                  <a:schemeClr val="tx1"/>
                </a:solidFill>
                <a:effectLst/>
                <a:latin typeface="+mn-lt"/>
                <a:ea typeface="+mn-ea"/>
                <a:cs typeface="+mn-cs"/>
              </a:rPr>
              <a:t>, les </a:t>
            </a:r>
            <a:r>
              <a:rPr lang="es-AR" sz="1200" kern="1200" dirty="0" err="1" smtClean="0">
                <a:solidFill>
                  <a:schemeClr val="tx1"/>
                </a:solidFill>
                <a:effectLst/>
                <a:latin typeface="+mn-lt"/>
                <a:ea typeface="+mn-ea"/>
                <a:cs typeface="+mn-cs"/>
              </a:rPr>
              <a:t>méchants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sont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morts</a:t>
            </a:r>
            <a:r>
              <a:rPr lang="es-AR" sz="1200" kern="1200" dirty="0" smtClean="0">
                <a:solidFill>
                  <a:schemeClr val="tx1"/>
                </a:solidFill>
                <a:effectLst/>
                <a:latin typeface="+mn-lt"/>
                <a:ea typeface="+mn-ea"/>
                <a:cs typeface="+mn-cs"/>
              </a:rPr>
              <a:t>;</a:t>
            </a:r>
          </a:p>
          <a:p>
            <a:r>
              <a:rPr lang="es-AR" sz="1200" kern="1200" dirty="0" smtClean="0">
                <a:solidFill>
                  <a:schemeClr val="tx1"/>
                </a:solidFill>
                <a:effectLst/>
                <a:latin typeface="+mn-lt"/>
                <a:ea typeface="+mn-ea"/>
                <a:cs typeface="+mn-cs"/>
              </a:rPr>
              <a:t>les </a:t>
            </a:r>
            <a:r>
              <a:rPr lang="es-AR" sz="1200" kern="1200" dirty="0" err="1" smtClean="0">
                <a:solidFill>
                  <a:schemeClr val="tx1"/>
                </a:solidFill>
                <a:effectLst/>
                <a:latin typeface="+mn-lt"/>
                <a:ea typeface="+mn-ea"/>
                <a:cs typeface="+mn-cs"/>
              </a:rPr>
              <a:t>sauvés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au</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paradis</a:t>
            </a:r>
            <a:r>
              <a:rPr lang="es-AR" sz="1200" kern="1200" dirty="0" smtClean="0">
                <a:solidFill>
                  <a:schemeClr val="tx1"/>
                </a:solidFill>
                <a:effectLst/>
                <a:latin typeface="+mn-lt"/>
                <a:ea typeface="+mn-ea"/>
                <a:cs typeface="+mn-cs"/>
              </a:rPr>
              <a:t>. 1000 </a:t>
            </a:r>
            <a:r>
              <a:rPr lang="es-AR" sz="1200" kern="1200" dirty="0" err="1" smtClean="0">
                <a:solidFill>
                  <a:schemeClr val="tx1"/>
                </a:solidFill>
                <a:effectLst/>
                <a:latin typeface="+mn-lt"/>
                <a:ea typeface="+mn-ea"/>
                <a:cs typeface="+mn-cs"/>
              </a:rPr>
              <a:t>ans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passent</a:t>
            </a:r>
            <a:r>
              <a:rPr lang="es-AR" sz="1200" kern="1200" dirty="0" smtClean="0">
                <a:solidFill>
                  <a:schemeClr val="tx1"/>
                </a:solidFill>
                <a:effectLst/>
                <a:latin typeface="+mn-lt"/>
                <a:ea typeface="+mn-ea"/>
                <a:cs typeface="+mn-cs"/>
              </a:rPr>
              <a:t>.</a:t>
            </a:r>
          </a:p>
          <a:p>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Satan</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attaché</a:t>
            </a:r>
            <a:r>
              <a:rPr lang="es-AR" sz="1200" kern="1200" dirty="0" smtClean="0">
                <a:solidFill>
                  <a:schemeClr val="tx1"/>
                </a:solidFill>
                <a:effectLst/>
                <a:latin typeface="+mn-lt"/>
                <a:ea typeface="+mn-ea"/>
                <a:cs typeface="+mn-cs"/>
              </a:rPr>
              <a:t> à une </a:t>
            </a:r>
            <a:r>
              <a:rPr lang="es-AR" sz="1200" kern="1200" dirty="0" err="1" smtClean="0">
                <a:solidFill>
                  <a:schemeClr val="tx1"/>
                </a:solidFill>
                <a:effectLst/>
                <a:latin typeface="+mn-lt"/>
                <a:ea typeface="+mn-ea"/>
                <a:cs typeface="+mn-cs"/>
              </a:rPr>
              <a:t>chaîne</a:t>
            </a:r>
            <a:r>
              <a:rPr lang="es-AR" sz="1200" kern="1200" dirty="0" smtClean="0">
                <a:solidFill>
                  <a:schemeClr val="tx1"/>
                </a:solidFill>
                <a:effectLst/>
                <a:latin typeface="+mn-lt"/>
                <a:ea typeface="+mn-ea"/>
                <a:cs typeface="+mn-cs"/>
              </a:rPr>
              <a:t> de </a:t>
            </a:r>
            <a:r>
              <a:rPr lang="es-AR" sz="1200" kern="1200" dirty="0" err="1" smtClean="0">
                <a:solidFill>
                  <a:schemeClr val="tx1"/>
                </a:solidFill>
                <a:effectLst/>
                <a:latin typeface="+mn-lt"/>
                <a:ea typeface="+mn-ea"/>
                <a:cs typeface="+mn-cs"/>
              </a:rPr>
              <a:t>circonstances</a:t>
            </a:r>
            <a:endParaRPr lang="es-AR"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car </a:t>
            </a:r>
            <a:r>
              <a:rPr lang="es-AR" sz="1200" kern="1200" dirty="0" err="1" smtClean="0">
                <a:solidFill>
                  <a:schemeClr val="tx1"/>
                </a:solidFill>
                <a:effectLst/>
                <a:latin typeface="+mn-lt"/>
                <a:ea typeface="+mn-ea"/>
                <a:cs typeface="+mn-cs"/>
              </a:rPr>
              <a:t>il</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n'a</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personne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pour</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tromper</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Apocalypse</a:t>
            </a:r>
            <a:r>
              <a:rPr lang="es-AR" sz="1200" kern="1200" dirty="0" smtClean="0">
                <a:solidFill>
                  <a:schemeClr val="tx1"/>
                </a:solidFill>
                <a:effectLst/>
                <a:latin typeface="+mn-lt"/>
                <a:ea typeface="+mn-ea"/>
                <a:cs typeface="+mn-cs"/>
              </a:rPr>
              <a:t> 20: 1-3)</a:t>
            </a:r>
          </a:p>
          <a:p>
            <a:r>
              <a:rPr lang="es-AR" sz="1200" kern="1200" dirty="0" smtClean="0">
                <a:solidFill>
                  <a:schemeClr val="tx1"/>
                </a:solidFill>
                <a:effectLst/>
                <a:latin typeface="+mn-lt"/>
                <a:ea typeface="+mn-ea"/>
                <a:cs typeface="+mn-cs"/>
              </a:rPr>
              <a:t>• La </a:t>
            </a:r>
            <a:r>
              <a:rPr lang="es-AR" sz="1200" kern="1200" dirty="0" err="1" smtClean="0">
                <a:solidFill>
                  <a:schemeClr val="tx1"/>
                </a:solidFill>
                <a:effectLst/>
                <a:latin typeface="+mn-lt"/>
                <a:ea typeface="+mn-ea"/>
                <a:cs typeface="+mn-cs"/>
              </a:rPr>
              <a:t>terre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sera</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pleine</a:t>
            </a:r>
            <a:r>
              <a:rPr lang="es-AR" sz="1200" kern="1200" dirty="0" smtClean="0">
                <a:solidFill>
                  <a:schemeClr val="tx1"/>
                </a:solidFill>
                <a:effectLst/>
                <a:latin typeface="+mn-lt"/>
                <a:ea typeface="+mn-ea"/>
                <a:cs typeface="+mn-cs"/>
              </a:rPr>
              <a:t> de </a:t>
            </a:r>
            <a:r>
              <a:rPr lang="es-AR" sz="1200" kern="1200" dirty="0" err="1" smtClean="0">
                <a:solidFill>
                  <a:schemeClr val="tx1"/>
                </a:solidFill>
                <a:effectLst/>
                <a:latin typeface="+mn-lt"/>
                <a:ea typeface="+mn-ea"/>
                <a:cs typeface="+mn-cs"/>
              </a:rPr>
              <a:t>mort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personne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ne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sera</a:t>
            </a:r>
            <a:endParaRPr lang="es-AR" sz="1200" kern="1200" dirty="0" smtClean="0">
              <a:solidFill>
                <a:schemeClr val="tx1"/>
              </a:solidFill>
              <a:effectLst/>
              <a:latin typeface="+mn-lt"/>
              <a:ea typeface="+mn-ea"/>
              <a:cs typeface="+mn-cs"/>
            </a:endParaRPr>
          </a:p>
          <a:p>
            <a:r>
              <a:rPr lang="es-AR" sz="1200" kern="1200" dirty="0" err="1" smtClean="0">
                <a:solidFill>
                  <a:schemeClr val="tx1"/>
                </a:solidFill>
                <a:effectLst/>
                <a:latin typeface="+mn-lt"/>
                <a:ea typeface="+mn-ea"/>
                <a:cs typeface="+mn-cs"/>
              </a:rPr>
              <a:t>il</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enterrera</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Jérémie</a:t>
            </a:r>
            <a:r>
              <a:rPr lang="es-AR" sz="1200" kern="1200" dirty="0" smtClean="0">
                <a:solidFill>
                  <a:schemeClr val="tx1"/>
                </a:solidFill>
                <a:effectLst/>
                <a:latin typeface="+mn-lt"/>
                <a:ea typeface="+mn-ea"/>
                <a:cs typeface="+mn-cs"/>
              </a:rPr>
              <a:t> 25:33)</a:t>
            </a:r>
          </a:p>
          <a:p>
            <a:r>
              <a:rPr lang="es-AR" sz="1200" kern="1200" dirty="0" smtClean="0">
                <a:solidFill>
                  <a:schemeClr val="tx1"/>
                </a:solidFill>
                <a:effectLst/>
                <a:latin typeface="+mn-lt"/>
                <a:ea typeface="+mn-ea"/>
                <a:cs typeface="+mn-cs"/>
              </a:rPr>
              <a:t>• La </a:t>
            </a:r>
            <a:r>
              <a:rPr lang="es-AR" sz="1200" kern="1200" dirty="0" err="1" smtClean="0">
                <a:solidFill>
                  <a:schemeClr val="tx1"/>
                </a:solidFill>
                <a:effectLst/>
                <a:latin typeface="+mn-lt"/>
                <a:ea typeface="+mn-ea"/>
                <a:cs typeface="+mn-cs"/>
              </a:rPr>
              <a:t>terre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sera</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désolée</a:t>
            </a:r>
            <a:r>
              <a:rPr lang="es-AR" sz="1200" kern="1200" dirty="0" smtClean="0">
                <a:solidFill>
                  <a:schemeClr val="tx1"/>
                </a:solidFill>
                <a:effectLst/>
                <a:latin typeface="+mn-lt"/>
                <a:ea typeface="+mn-ea"/>
                <a:cs typeface="+mn-cs"/>
              </a:rPr>
              <a:t> et </a:t>
            </a:r>
            <a:r>
              <a:rPr lang="es-AR" sz="1200" kern="1200" dirty="0" err="1" smtClean="0">
                <a:solidFill>
                  <a:schemeClr val="tx1"/>
                </a:solidFill>
                <a:effectLst/>
                <a:latin typeface="+mn-lt"/>
                <a:ea typeface="+mn-ea"/>
                <a:cs typeface="+mn-cs"/>
              </a:rPr>
              <a:t>vide</a:t>
            </a:r>
            <a:r>
              <a:rPr lang="es-AR" sz="1200" kern="1200" dirty="0" smtClean="0">
                <a:solidFill>
                  <a:schemeClr val="tx1"/>
                </a:solidFill>
                <a:effectLst/>
                <a:latin typeface="+mn-lt"/>
                <a:ea typeface="+mn-ea"/>
                <a:cs typeface="+mn-cs"/>
              </a:rPr>
              <a:t>,</a:t>
            </a:r>
          </a:p>
          <a:p>
            <a:r>
              <a:rPr lang="es-AR" sz="1200" kern="1200" dirty="0" err="1" smtClean="0">
                <a:solidFill>
                  <a:schemeClr val="tx1"/>
                </a:solidFill>
                <a:effectLst/>
                <a:latin typeface="+mn-lt"/>
                <a:ea typeface="+mn-ea"/>
                <a:cs typeface="+mn-cs"/>
              </a:rPr>
              <a:t>obscurité</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Jérémie</a:t>
            </a:r>
            <a:r>
              <a:rPr lang="es-AR" sz="1200" kern="1200" dirty="0" smtClean="0">
                <a:solidFill>
                  <a:schemeClr val="tx1"/>
                </a:solidFill>
                <a:effectLst/>
                <a:latin typeface="+mn-lt"/>
                <a:ea typeface="+mn-ea"/>
                <a:cs typeface="+mn-cs"/>
              </a:rPr>
              <a:t> 4: 23-27)</a:t>
            </a:r>
          </a:p>
          <a:p>
            <a:r>
              <a:rPr lang="es-AR" sz="1200" kern="1200" dirty="0" smtClean="0">
                <a:solidFill>
                  <a:schemeClr val="tx1"/>
                </a:solidFill>
                <a:effectLst/>
                <a:latin typeface="+mn-lt"/>
                <a:ea typeface="+mn-ea"/>
                <a:cs typeface="+mn-cs"/>
              </a:rPr>
              <a:t>• Les </a:t>
            </a:r>
            <a:r>
              <a:rPr lang="es-AR" sz="1200" kern="1200" dirty="0" err="1" smtClean="0">
                <a:solidFill>
                  <a:schemeClr val="tx1"/>
                </a:solidFill>
                <a:effectLst/>
                <a:latin typeface="+mn-lt"/>
                <a:ea typeface="+mn-ea"/>
                <a:cs typeface="+mn-cs"/>
              </a:rPr>
              <a:t>saints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sauvés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seront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occupés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dans</a:t>
            </a:r>
            <a:r>
              <a:rPr lang="es-AR" sz="1200" kern="1200" dirty="0" smtClean="0">
                <a:solidFill>
                  <a:schemeClr val="tx1"/>
                </a:solidFill>
                <a:effectLst/>
                <a:latin typeface="+mn-lt"/>
                <a:ea typeface="+mn-ea"/>
                <a:cs typeface="+mn-cs"/>
              </a:rPr>
              <a:t> le </a:t>
            </a:r>
            <a:r>
              <a:rPr lang="es-AR" sz="1200" kern="1200" dirty="0" err="1" smtClean="0">
                <a:solidFill>
                  <a:schemeClr val="tx1"/>
                </a:solidFill>
                <a:effectLst/>
                <a:latin typeface="+mn-lt"/>
                <a:ea typeface="+mn-ea"/>
                <a:cs typeface="+mn-cs"/>
              </a:rPr>
              <a:t>ciel</a:t>
            </a:r>
            <a:endParaRPr lang="es-AR" sz="1200" kern="1200" dirty="0" smtClean="0">
              <a:solidFill>
                <a:schemeClr val="tx1"/>
              </a:solidFill>
              <a:effectLst/>
              <a:latin typeface="+mn-lt"/>
              <a:ea typeface="+mn-ea"/>
              <a:cs typeface="+mn-cs"/>
            </a:endParaRPr>
          </a:p>
          <a:p>
            <a:r>
              <a:rPr lang="es-AR" sz="1200" kern="1200" dirty="0" err="1" smtClean="0">
                <a:solidFill>
                  <a:schemeClr val="tx1"/>
                </a:solidFill>
                <a:effectLst/>
                <a:latin typeface="+mn-lt"/>
                <a:ea typeface="+mn-ea"/>
                <a:cs typeface="+mn-cs"/>
              </a:rPr>
              <a:t>avec</a:t>
            </a:r>
            <a:r>
              <a:rPr lang="es-AR" sz="1200" kern="1200" dirty="0" smtClean="0">
                <a:solidFill>
                  <a:schemeClr val="tx1"/>
                </a:solidFill>
                <a:effectLst/>
                <a:latin typeface="+mn-lt"/>
                <a:ea typeface="+mn-ea"/>
                <a:cs typeface="+mn-cs"/>
              </a:rPr>
              <a:t> le </a:t>
            </a:r>
            <a:r>
              <a:rPr lang="es-AR" sz="1200" kern="1200" dirty="0" err="1" smtClean="0">
                <a:solidFill>
                  <a:schemeClr val="tx1"/>
                </a:solidFill>
                <a:effectLst/>
                <a:latin typeface="+mn-lt"/>
                <a:ea typeface="+mn-ea"/>
                <a:cs typeface="+mn-cs"/>
              </a:rPr>
              <a:t>jugement</a:t>
            </a:r>
            <a:r>
              <a:rPr lang="es-AR" sz="1200" kern="1200" dirty="0" smtClean="0">
                <a:solidFill>
                  <a:schemeClr val="tx1"/>
                </a:solidFill>
                <a:effectLst/>
                <a:latin typeface="+mn-lt"/>
                <a:ea typeface="+mn-ea"/>
                <a:cs typeface="+mn-cs"/>
              </a:rPr>
              <a:t> des </a:t>
            </a:r>
            <a:r>
              <a:rPr lang="es-AR" sz="1200" kern="1200" dirty="0" err="1" smtClean="0">
                <a:solidFill>
                  <a:schemeClr val="tx1"/>
                </a:solidFill>
                <a:effectLst/>
                <a:latin typeface="+mn-lt"/>
                <a:ea typeface="+mn-ea"/>
                <a:cs typeface="+mn-cs"/>
              </a:rPr>
              <a:t>méchants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Apocalypse</a:t>
            </a:r>
            <a:r>
              <a:rPr lang="es-AR" sz="1200" kern="1200" dirty="0" smtClean="0">
                <a:solidFill>
                  <a:schemeClr val="tx1"/>
                </a:solidFill>
                <a:effectLst/>
                <a:latin typeface="+mn-lt"/>
                <a:ea typeface="+mn-ea"/>
                <a:cs typeface="+mn-cs"/>
              </a:rPr>
              <a:t> 20: 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36650789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RÉSUMÉ</a:t>
            </a:r>
          </a:p>
          <a:p>
            <a:r>
              <a:rPr lang="fr-FR" sz="12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Événements à la fin du millénaire</a:t>
            </a:r>
          </a:p>
          <a:p>
            <a:endParaRPr lang="es-ES" sz="1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RÉSUMÉ</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Troisième venue de Jésus (Zacharie 14: 4-6)</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 mont des oliviers fait partie d'une grande plaine</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Abaissez la ville de Jérusalem sur la terre avec tous les sauvés (Apocalypse 21: 2)</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Relevez les méchants (Apocalypse 20: 5)</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Satan sera lâche en ayant quelqu'un à tricher (Apocalypse 20: 7)</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Rendra la dernière grande tromperie (Apocalypse 20: 8-9)</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 feu descendra du ciel et dévorera les méchants (Apocalypse 20: 9)</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Les perdus seront des cendres, il n'y aura ni racine ni branche (Malachie 4: 1-3)</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 grand trône blanc sera vu (Apocalypse 20:11)</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La terre sera purifiée par le feu et Dieu créera une nouvelle terre</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 Pierre 3: 11-13)</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 mal sera éradiqué, Satan sera détruit et il n'y aura plus de mort ou de souvenir de la souffrance.</a:t>
            </a:r>
          </a:p>
          <a:p>
            <a:pPr marL="285750" indent="-285750">
              <a:buFont typeface="Arial" panose="020B0604020202020204" pitchFamily="34" charset="0"/>
              <a:buChar char="•"/>
            </a:pPr>
            <a:r>
              <a:rPr lang="fr-FR"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Les sauvés seront ceux qui acceptent aujourd'hui Jésus comme Sauveur et Seigneur de leur vie (Jean 1:12, Romains 8:17)</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3104592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err="1" smtClean="0">
                <a:solidFill>
                  <a:schemeClr val="tx1"/>
                </a:solidFill>
                <a:effectLst/>
                <a:latin typeface="+mn-lt"/>
                <a:ea typeface="+mn-ea"/>
                <a:cs typeface="+mn-cs"/>
              </a:rPr>
              <a:t>Merci</a:t>
            </a:r>
            <a:r>
              <a:rPr lang="es-AR" sz="1200" kern="1200" dirty="0" smtClean="0">
                <a:solidFill>
                  <a:schemeClr val="tx1"/>
                </a:solidFill>
                <a:effectLst/>
                <a:latin typeface="+mn-lt"/>
                <a:ea typeface="+mn-ea"/>
                <a:cs typeface="+mn-cs"/>
              </a:rPr>
              <a:t>, Lord, </a:t>
            </a:r>
            <a:r>
              <a:rPr lang="es-AR" sz="1200" kern="1200" dirty="0" err="1" smtClean="0">
                <a:solidFill>
                  <a:schemeClr val="tx1"/>
                </a:solidFill>
                <a:effectLst/>
                <a:latin typeface="+mn-lt"/>
                <a:ea typeface="+mn-ea"/>
                <a:cs typeface="+mn-cs"/>
              </a:rPr>
              <a:t>pour</a:t>
            </a:r>
            <a:r>
              <a:rPr lang="es-AR" sz="1200" kern="1200" dirty="0" smtClean="0">
                <a:solidFill>
                  <a:schemeClr val="tx1"/>
                </a:solidFill>
                <a:effectLst/>
                <a:latin typeface="+mn-lt"/>
                <a:ea typeface="+mn-ea"/>
                <a:cs typeface="+mn-cs"/>
              </a:rPr>
              <a:t> ce panorama </a:t>
            </a:r>
            <a:r>
              <a:rPr lang="es-AR" sz="1200" kern="1200" dirty="0" err="1" smtClean="0">
                <a:solidFill>
                  <a:schemeClr val="tx1"/>
                </a:solidFill>
                <a:effectLst/>
                <a:latin typeface="+mn-lt"/>
                <a:ea typeface="+mn-ea"/>
                <a:cs typeface="+mn-cs"/>
              </a:rPr>
              <a:t>d'espoir</a:t>
            </a:r>
            <a:r>
              <a:rPr lang="es-A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1" u="none" spc="50" dirty="0" smtClean="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QUE DIEU VOUS BENISSE !</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2400" b="1" dirty="0" smtClean="0">
              <a:solidFill>
                <a:srgbClr val="FFC000"/>
              </a:solidFill>
              <a:effectLst>
                <a:outerShdw blurRad="50800" dist="38100" dir="2700000" algn="tl" rotWithShape="0">
                  <a:prstClr val="black">
                    <a:alpha val="40000"/>
                  </a:prstClr>
                </a:outerShdw>
              </a:effectLst>
              <a:latin typeface="Myriad Pro" pitchFamily="34" charset="0"/>
            </a:endParaRPr>
          </a:p>
          <a:p>
            <a:r>
              <a:rPr lang="fr-FR" sz="1200" b="1" i="1" kern="1200" dirty="0" smtClean="0">
                <a:solidFill>
                  <a:schemeClr val="tx1"/>
                </a:solidFill>
                <a:effectLst/>
                <a:latin typeface="+mn-lt"/>
                <a:ea typeface="+mn-ea"/>
                <a:cs typeface="+mn-cs"/>
              </a:rPr>
              <a:t>Notre prochain thème :</a:t>
            </a:r>
            <a:r>
              <a:rPr lang="fr-FR" sz="1200" i="1" kern="1200" dirty="0" smtClean="0">
                <a:solidFill>
                  <a:schemeClr val="tx1"/>
                </a:solidFill>
                <a:effectLst/>
                <a:latin typeface="+mn-lt"/>
                <a:ea typeface="+mn-ea"/>
                <a:cs typeface="+mn-cs"/>
              </a:rPr>
              <a:t> « Vision d’un monde meilleur.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Pensez-vous que l’objectif de Dieu est de nous laisser dans un monde de souffrance ? Pour beaucoup de gens la vie est devenue un cauchemar ; il y a la maladie, l’anxiété, la lutte pour le pain quotidien, les incompréhensions et les désappointements ; souvent nous nous demandons : y a-t-il autre chose au-delà de tout cela ? Y a-t-il une vie meilleure ?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Dans notre prochain thème nous verrons un monde meilleur.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56</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57</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fr-FR" sz="1200" kern="1200" dirty="0" smtClean="0">
                <a:solidFill>
                  <a:schemeClr val="tx1"/>
                </a:solidFill>
                <a:effectLst/>
                <a:latin typeface="+mn-lt"/>
                <a:ea typeface="+mn-ea"/>
                <a:cs typeface="+mn-cs"/>
              </a:rPr>
              <a:t>Aujourd’hui il est encore possible d’être sauvé. Nous vivons dans un temps de grâce.</a:t>
            </a:r>
            <a:r>
              <a:rPr lang="fr-FR" sz="1200" b="1" kern="1200" dirty="0" smtClean="0">
                <a:solidFill>
                  <a:schemeClr val="tx1"/>
                </a:solidFill>
                <a:effectLst/>
                <a:latin typeface="+mn-lt"/>
                <a:ea typeface="+mn-ea"/>
                <a:cs typeface="+mn-cs"/>
              </a:rPr>
              <a:t> Par quel appel urgent Dieu s’adresse-t-il à l’humanité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Apocalypse </a:t>
            </a:r>
            <a:r>
              <a:rPr lang="es-ES_tradnl" sz="1200" b="1" kern="1200" dirty="0" smtClean="0">
                <a:solidFill>
                  <a:schemeClr val="tx1"/>
                </a:solidFill>
                <a:effectLst/>
                <a:latin typeface="+mn-lt"/>
                <a:ea typeface="+mn-ea"/>
                <a:cs typeface="+mn-cs"/>
              </a:rPr>
              <a:t>14 : 6-7</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Je vis un autre ange qui volait par le milieu du ciel, ayant un Évangile éternel, pour l'annoncer aux habitants de la terre, à toute nation, à toute tribu, à toute langue, et à tout peuple.</a:t>
            </a:r>
          </a:p>
          <a:p>
            <a:r>
              <a:rPr lang="fr-FR" sz="1200" b="1" kern="1200" dirty="0" smtClean="0">
                <a:solidFill>
                  <a:schemeClr val="tx1"/>
                </a:solidFill>
                <a:effectLst/>
                <a:latin typeface="+mn-lt"/>
                <a:ea typeface="+mn-ea"/>
                <a:cs typeface="+mn-cs"/>
              </a:rPr>
              <a:t>Il disait d'une voix forte: Craignez Dieu, et donnez-lui gloire, car l'heure de son jugement est venue; et adorez celui qui a fait le ciel, et la terre, et la mer, et les sources </a:t>
            </a:r>
            <a:r>
              <a:rPr lang="fr-FR" sz="1200" b="1" kern="1200" dirty="0" err="1" smtClean="0">
                <a:solidFill>
                  <a:schemeClr val="tx1"/>
                </a:solidFill>
                <a:effectLst/>
                <a:latin typeface="+mn-lt"/>
                <a:ea typeface="+mn-ea"/>
                <a:cs typeface="+mn-cs"/>
              </a:rPr>
              <a:t>d'e.</a:t>
            </a:r>
            <a:r>
              <a:rPr lang="fr-FR" sz="1200" b="1" kern="1200" dirty="0" smtClean="0">
                <a:solidFill>
                  <a:schemeClr val="tx1"/>
                </a:solidFill>
                <a:effectLst/>
                <a:latin typeface="+mn-lt"/>
                <a:ea typeface="+mn-ea"/>
                <a:cs typeface="+mn-cs"/>
              </a:rPr>
              <a:t> »</a:t>
            </a:r>
            <a:r>
              <a:rPr lang="es-ES_tradnl" sz="1200" b="1"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fr-FR" sz="1200" i="0" u="sng" kern="1200" dirty="0" smtClean="0">
                <a:solidFill>
                  <a:schemeClr val="tx1"/>
                </a:solidFill>
                <a:effectLst/>
                <a:latin typeface="+mn-lt"/>
                <a:ea typeface="+mn-ea"/>
                <a:cs typeface="+mn-cs"/>
              </a:rPr>
              <a:t>« Craignez Dieu, et donnez-lui gloire, car l’heure de son jugement est venue. » </a:t>
            </a:r>
            <a:endParaRPr lang="es-AR" sz="1200" i="0" u="sng"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Dans l’Apocalypse 18 : 4, il nous appelle à sortir de Babylone qui représente la confusion religieuse de notre temps.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2901232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2- </a:t>
            </a:r>
            <a:r>
              <a:rPr lang="fr-FR" sz="1200" b="1" kern="1200" dirty="0" smtClean="0">
                <a:solidFill>
                  <a:schemeClr val="tx1"/>
                </a:solidFill>
                <a:effectLst/>
                <a:latin typeface="+mn-lt"/>
                <a:ea typeface="+mn-ea"/>
                <a:cs typeface="+mn-cs"/>
              </a:rPr>
              <a:t>Bientôt la porte de la grâce sera fermée. Toute opportunité de choisir la voie de Dieu cessera, et Christ n’intercédera plus pour les hommes. Qu’est-ce qu’on entendra venant du ciel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2724936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Apocalypse </a:t>
            </a:r>
            <a:r>
              <a:rPr lang="es-ES_tradnl" sz="1200" b="1" kern="1200" dirty="0" smtClean="0">
                <a:solidFill>
                  <a:schemeClr val="tx1"/>
                </a:solidFill>
                <a:effectLst/>
                <a:latin typeface="+mn-lt"/>
                <a:ea typeface="+mn-ea"/>
                <a:cs typeface="+mn-cs"/>
              </a:rPr>
              <a:t>22 : 11</a:t>
            </a:r>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Que celui qui est injuste soit encore injuste, que celui qui est souillé se souille encore; et que le juste pratique encore la justice, et que celui qui est saint se sanctifie encore. »</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Que celui qui est </a:t>
            </a:r>
            <a:r>
              <a:rPr lang="fr-FR" sz="1200" i="1" kern="1200" dirty="0" smtClean="0">
                <a:solidFill>
                  <a:schemeClr val="tx1"/>
                </a:solidFill>
                <a:effectLst/>
                <a:latin typeface="+mn-lt"/>
                <a:ea typeface="+mn-ea"/>
                <a:cs typeface="+mn-cs"/>
              </a:rPr>
              <a:t>injuste</a:t>
            </a:r>
            <a:r>
              <a:rPr lang="fr-FR" sz="1200" kern="1200" dirty="0" smtClean="0">
                <a:solidFill>
                  <a:schemeClr val="tx1"/>
                </a:solidFill>
                <a:effectLst/>
                <a:latin typeface="+mn-lt"/>
                <a:ea typeface="+mn-ea"/>
                <a:cs typeface="+mn-cs"/>
              </a:rPr>
              <a:t> soit encore injuste, que celui qui est souillé se souille encore ; et que le </a:t>
            </a:r>
            <a:r>
              <a:rPr lang="fr-FR" sz="1200" i="1" kern="1200" dirty="0" smtClean="0">
                <a:solidFill>
                  <a:schemeClr val="tx1"/>
                </a:solidFill>
                <a:effectLst/>
                <a:latin typeface="+mn-lt"/>
                <a:ea typeface="+mn-ea"/>
                <a:cs typeface="+mn-cs"/>
              </a:rPr>
              <a:t>juste</a:t>
            </a:r>
            <a:r>
              <a:rPr lang="fr-FR" sz="1200" kern="1200" dirty="0" smtClean="0">
                <a:solidFill>
                  <a:schemeClr val="tx1"/>
                </a:solidFill>
                <a:effectLst/>
                <a:latin typeface="+mn-lt"/>
                <a:ea typeface="+mn-ea"/>
                <a:cs typeface="+mn-cs"/>
              </a:rPr>
              <a:t> pratique encore la justice, et que celui qui est saint se sanctifie encore.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En d’autres termes, la destinée personnelle de chacun sera scellée – </a:t>
            </a:r>
            <a:r>
              <a:rPr lang="fr-FR" sz="1200" b="1" kern="1200" dirty="0" smtClean="0">
                <a:solidFill>
                  <a:schemeClr val="tx1"/>
                </a:solidFill>
                <a:effectLst/>
                <a:latin typeface="+mn-lt"/>
                <a:ea typeface="+mn-ea"/>
                <a:cs typeface="+mn-cs"/>
              </a:rPr>
              <a:t>salut ou perdition.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Celui qui sera préparé sera sauvé, et celui qui ne le sera pas sera perdu à jamais. Maintenant est le moment de chercher Dieu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290123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28/06/2019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smtClean="0">
                <a:latin typeface="Swis721 LtEx BT" pitchFamily="34" charset="0"/>
              </a:rPr>
              <a:t>Multimédia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220544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8\tema 18 ang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304764"/>
            <a:ext cx="6167248"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Qu’arrivera-t-il après que le temps de grâce sera passé ? </a:t>
            </a:r>
            <a:endParaRPr lang="es-ES"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49279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1813317" cy="646331"/>
          </a:xfrm>
          <a:prstGeom prst="rect">
            <a:avLst/>
          </a:prstGeom>
        </p:spPr>
        <p:txBody>
          <a:bodyPr wrap="none">
            <a:spAutoFit/>
          </a:bodyPr>
          <a:lstStyle/>
          <a:p>
            <a:pPr>
              <a:defRPr/>
            </a:pP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Daniel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12 : 1</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376772"/>
            <a:ext cx="9144000"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En ce temps-là se lèvera </a:t>
            </a:r>
            <a:r>
              <a:rPr lang="fr-F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Micaël</a:t>
            </a: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le grand chef, le défenseur des enfants de ton peuple; et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ce sera une époque de détresse, telle qu'il n'y </a:t>
            </a: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 a point eu de semblable depuis que les nations existent jusqu'à cette époque. En ce temps-là, ceux de ton peuple qui seront trouvés inscrits dans le livre seront sauvés. »</a:t>
            </a:r>
          </a:p>
        </p:txBody>
      </p:sp>
    </p:spTree>
    <p:extLst>
      <p:ext uri="{BB962C8B-B14F-4D97-AF65-F5344CB8AC3E}">
        <p14:creationId xmlns:p14="http://schemas.microsoft.com/office/powerpoint/2010/main" val="29367955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J:\Mis Docs\_Multimedia IMS\Curso Biblico PPS\Tema 18\tema 18 armag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2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508" y="1124744"/>
            <a:ext cx="8460940"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Quel est le nom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de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la terrible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guerre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qui aura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lieu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pendant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la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sixième plaie ?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85015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803973"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16 : 16</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71500" y="2096852"/>
            <a:ext cx="8568952" cy="35643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5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Ils les rassemblèrent dans le lieu appelé en hébreu </a:t>
            </a:r>
            <a:r>
              <a:rPr lang="fr-FR" sz="5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Harmaguédon</a:t>
            </a:r>
            <a:r>
              <a:rPr lang="fr-FR" sz="5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3606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8\tema 18 ca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0" y="1520788"/>
            <a:ext cx="6552728" cy="310854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54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latin typeface="Trajan Pro" pitchFamily="18" charset="0"/>
                <a:cs typeface="Consolas" pitchFamily="49" charset="0"/>
              </a:rPr>
              <a:t>Qui</a:t>
            </a:r>
            <a:r>
              <a:rPr lang="es-ES" sz="54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54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latin typeface="Trajan Pro" pitchFamily="18" charset="0"/>
                <a:cs typeface="Consolas" pitchFamily="49" charset="0"/>
              </a:rPr>
              <a:t>gagnera</a:t>
            </a:r>
            <a:r>
              <a:rPr lang="es-ES" sz="54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54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latin typeface="Trajan Pro" pitchFamily="18" charset="0"/>
                <a:cs typeface="Consolas" pitchFamily="49" charset="0"/>
              </a:rPr>
              <a:t>cette</a:t>
            </a:r>
            <a:r>
              <a:rPr lang="es-ES" sz="54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5400" b="1" spc="50" dirty="0" err="1">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latin typeface="Trajan Pro" pitchFamily="18" charset="0"/>
                <a:cs typeface="Consolas" pitchFamily="49" charset="0"/>
              </a:rPr>
              <a:t>guerre</a:t>
            </a:r>
            <a:r>
              <a:rPr lang="es-ES" sz="5400" b="1" spc="50" dirty="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latin typeface="Trajan Pro" pitchFamily="18" charset="0"/>
                <a:cs typeface="Consolas" pitchFamily="49" charset="0"/>
              </a:rPr>
              <a:t> ? </a:t>
            </a:r>
            <a:endParaRPr lang="es-ES" sz="5400" b="1" spc="50" dirty="0" smtClean="0">
              <a:ln w="11430"/>
              <a:gradFill flip="none" rotWithShape="1">
                <a:gsLst>
                  <a:gs pos="25000">
                    <a:schemeClr val="accent2">
                      <a:satMod val="155000"/>
                    </a:schemeClr>
                  </a:gs>
                  <a:gs pos="100000">
                    <a:schemeClr val="accent2">
                      <a:shade val="45000"/>
                      <a:satMod val="165000"/>
                    </a:schemeClr>
                  </a:gs>
                </a:gsLst>
                <a:lin ang="54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400" b="1" spc="50" dirty="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Christ sera le grand vainqueur</a:t>
            </a:r>
            <a:endParaRPr lang="es-ES" sz="1400" b="1" spc="50" dirty="0">
              <a:ln w="11430"/>
              <a:solidFill>
                <a:srgbClr val="002060"/>
              </a:solidFill>
              <a:effectLst>
                <a:outerShdw blurRad="76200" dist="50800" dir="5400000" algn="tl" rotWithShape="0">
                  <a:srgbClr val="000000">
                    <a:alpha val="65000"/>
                  </a:srgbClr>
                </a:outerShdw>
              </a:effectLst>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79684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390672"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19 : 13 - 16</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448780"/>
            <a:ext cx="9144000"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il était revêtu d'un vêtement teint de sang. Son nom est la Parole de Dieu. Les armées qui sont dans le ciel le suivaient sur des chevaux blancs, revêtues d'un fin lin, blanc, pur.</a:t>
            </a:r>
          </a:p>
        </p:txBody>
      </p:sp>
    </p:spTree>
    <p:extLst>
      <p:ext uri="{BB962C8B-B14F-4D97-AF65-F5344CB8AC3E}">
        <p14:creationId xmlns:p14="http://schemas.microsoft.com/office/powerpoint/2010/main" val="39030850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390672"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19 : 13 - 16</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160748"/>
            <a:ext cx="9144000" cy="51845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 sa bouche sortait une épée aiguë, pour frapper les nations; il les paîtra avec une verge de fer; et il foulera la cuve du vin de l'ardente colère du Dieu tout puissant. Il avait sur son vêtement et sur sa cuisse un nom écrit: </a:t>
            </a:r>
            <a:r>
              <a:rPr lang="fr-FR" sz="36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ROI DES ROIS ET SEIGNEUR DES SEIGNEURS.</a:t>
            </a: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6206186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556792"/>
            <a:ext cx="9155072"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ÉVÉNEMENTS </a:t>
            </a:r>
          </a:p>
          <a:p>
            <a:pPr algn="ctr"/>
            <a:r>
              <a:rPr lang="fr-FR"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AU </a:t>
            </a:r>
            <a:r>
              <a:rPr lang="fr-F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DÉBUT </a:t>
            </a:r>
            <a:endParaRPr lang="fr-FR"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fr-FR"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DES </a:t>
            </a:r>
            <a:r>
              <a:rPr lang="fr-F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MILLE ANS</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75076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Keilaky\Estudios Biblicos\tema 18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 y="-697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1628800"/>
            <a:ext cx="7920880" cy="41404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Quel événement marquera la fin du monde et le début de la période des mille ans ? </a:t>
            </a:r>
            <a:endParaRPr lang="es-ES" sz="4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95917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449983"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14 : 14 - 16</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4388" y="944724"/>
            <a:ext cx="9144000"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Je regardai, et voici, il y avait une nuée blanche, et sur la nuée était assis quelqu'un qui ressemblait à un fils d'homme, ayant sur sa tête une couronne d'or, et dans sa main une faucille tranchante. Et un autre ange sortit du temple, criant d'une voix forte à celui qui était assis sur la nuée: Lance ta faucille, et moissonne; car l'heure de moissonner est venue, car la moisson de la terre est mûre. Et celui qui était assis sur la nuée jeta sa faucille sur la terre. Et la terre fut moissonnée. » </a:t>
            </a:r>
          </a:p>
        </p:txBody>
      </p:sp>
    </p:spTree>
    <p:extLst>
      <p:ext uri="{BB962C8B-B14F-4D97-AF65-F5344CB8AC3E}">
        <p14:creationId xmlns:p14="http://schemas.microsoft.com/office/powerpoint/2010/main" val="22278320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descr="J:\Mis Docs\_Multimedia IMS\Curso Biblico PPS\Tema 18\tema 18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059832" y="4221088"/>
            <a:ext cx="6408712" cy="20522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Un </a:t>
            </a: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Moment</a:t>
            </a:r>
            <a:r>
              <a:rPr lang="es-ES" sz="5400" b="1" spc="5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s-ES" sz="5400" b="1" spc="5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es-ES" sz="5400" b="1" spc="5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 </a:t>
            </a: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Prière</a:t>
            </a:r>
            <a:endPar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21708049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Keilaky\Estudios Biblicos\tema 18 tumb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95536" y="1736812"/>
            <a:ext cx="8748464"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Après le grand tremblement de terre, qu’arrivera-t-il à ceux qui sont morts en Christ ?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58368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546164" cy="646331"/>
          </a:xfrm>
          <a:prstGeom prst="rect">
            <a:avLst/>
          </a:prstGeom>
        </p:spPr>
        <p:txBody>
          <a:bodyPr wrap="none">
            <a:spAutoFit/>
          </a:bodyPr>
          <a:lstStyle/>
          <a:p>
            <a:pPr>
              <a:defRPr/>
            </a:pP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a:t>
            </a: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Thessaloniciens</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4 : 16</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12928" y="1160748"/>
            <a:ext cx="8843548"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Car le Seigneur lui-même, à un signal donné, à la voix d'un archange, et au son de la trompette de Dieu, descendra du ciel,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les morts en Christ ressusciteront premièrement</a:t>
            </a:r>
            <a:r>
              <a:rPr lang="fr-F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654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8\tema 18 ascen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7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844824"/>
            <a:ext cx="9144508"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Qu’arrivera-t-il à ceux qui sont ressuscités et aux </a:t>
            </a:r>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rachetés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qui sont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vivants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au retour de Jésus ?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104543119"/>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546164" cy="646331"/>
          </a:xfrm>
          <a:prstGeom prst="rect">
            <a:avLst/>
          </a:prstGeom>
        </p:spPr>
        <p:txBody>
          <a:bodyPr wrap="none">
            <a:spAutoFit/>
          </a:bodyPr>
          <a:lstStyle/>
          <a:p>
            <a:pPr>
              <a:defRPr/>
            </a:pP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a:t>
            </a: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Thessaloniciens</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4 : 17</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863588" y="1376772"/>
            <a:ext cx="7740860"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Ensuite, nous les vivants, qui seront restés,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nous serons tous ensemble enlevés avec eux sur des nuées, à la rencontre du Seigneur dans les airs</a:t>
            </a:r>
            <a:r>
              <a:rPr lang="fr-F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ainsi nous serons toujours avec le Seigneur. »</a:t>
            </a:r>
          </a:p>
        </p:txBody>
      </p:sp>
    </p:spTree>
    <p:extLst>
      <p:ext uri="{BB962C8B-B14F-4D97-AF65-F5344CB8AC3E}">
        <p14:creationId xmlns:p14="http://schemas.microsoft.com/office/powerpoint/2010/main" val="9207868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8\tema 18 mundo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1" y="-4375"/>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3548" y="2996952"/>
            <a:ext cx="8635718" cy="33483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Qu’arrivera-t-il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aux réprouvés qui sont encore vivants quand Jésus viendra ?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122003743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865161" cy="646331"/>
          </a:xfrm>
          <a:prstGeom prst="rect">
            <a:avLst/>
          </a:prstGeom>
        </p:spPr>
        <p:txBody>
          <a:bodyPr wrap="none">
            <a:spAutoFit/>
          </a:bodyPr>
          <a:lstStyle/>
          <a:p>
            <a:pPr>
              <a:defRPr/>
            </a:pP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 </a:t>
            </a: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Thessaloniciens</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 : 7 - 9</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196752"/>
            <a:ext cx="9144000"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…lorsque le Seigneur Jésus apparaîtra du ciel avec les anges de sa puissance, au milieu d'une flamme de feu, pour punir ceux qui ne connaissent pas Dieu et ceux qui n'obéissent pas à l'Évangile de notre Seigneur Jésus.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Ils auront pour châtiment une ruine éternelle</a:t>
            </a: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loin de la face du Seigneur et de la gloire de sa force. » </a:t>
            </a:r>
          </a:p>
        </p:txBody>
      </p:sp>
    </p:spTree>
    <p:extLst>
      <p:ext uri="{BB962C8B-B14F-4D97-AF65-F5344CB8AC3E}">
        <p14:creationId xmlns:p14="http://schemas.microsoft.com/office/powerpoint/2010/main" val="28428660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556792"/>
            <a:ext cx="9155072"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fr-F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fr-F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ÉVÉNEMENTS PENDANT LES </a:t>
            </a:r>
            <a:endParaRPr lang="fr-FR"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fr-FR"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MILLE </a:t>
            </a:r>
            <a:r>
              <a:rPr lang="fr-F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ANS</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895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ata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1772816"/>
            <a:ext cx="4140460" cy="43204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Qu’arrivera</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-t-</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il</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à </a:t>
            </a:r>
            <a:endParaRPr lang="es-E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s-ES" sz="4800" b="1" spc="50" dirty="0" err="1"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Satan</a:t>
            </a:r>
            <a:r>
              <a:rPr lang="es-E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73938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158237"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20 : 1 - 3</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88" y="944724"/>
            <a:ext cx="9144000"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Puis je vis descendre du ciel un ange, qui avait la clef de l'abîme et une grande chaîne dans sa main.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Il saisit le dragon, le serpent ancien, qui est le diable et Satan, et il le lia pour mille ans. Il le jeta dans l'abîme, ferma et scella l'entrée au-dessus de lui</a:t>
            </a: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afin qu'il ne séduisît plus les nations, jusqu'à ce que les mille ans fussent accomplis. Après cela, il faut qu'il soit délié pour un peu de temps. » </a:t>
            </a:r>
          </a:p>
        </p:txBody>
      </p:sp>
    </p:spTree>
    <p:extLst>
      <p:ext uri="{BB962C8B-B14F-4D97-AF65-F5344CB8AC3E}">
        <p14:creationId xmlns:p14="http://schemas.microsoft.com/office/powerpoint/2010/main" val="41495158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J:\Mis Docs\_Multimedia IMS\Curso Biblico PPS\Tema 18\tema 18 desol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9512" y="1700808"/>
            <a:ext cx="6516724"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Comment sera la terre durant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les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mille ans ?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2017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J:\Mis Docs\_Multimedia IMS\Curso Biblico PPS\Tema 18\titulo tema 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16"/>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18</a:t>
            </a:r>
          </a:p>
        </p:txBody>
      </p:sp>
      <p:sp>
        <p:nvSpPr>
          <p:cNvPr id="2" name="1 Rectángulo"/>
          <p:cNvSpPr/>
          <p:nvPr/>
        </p:nvSpPr>
        <p:spPr>
          <a:xfrm>
            <a:off x="359532" y="1179614"/>
            <a:ext cx="6696744" cy="509370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65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Berlin Sans FB Demi" pitchFamily="34" charset="0"/>
              </a:rPr>
              <a:t>LE LIVRE DE L’APOCALYPSE ET LA DESTINÉE DE NOTRE PLANÈTE</a:t>
            </a:r>
            <a:endParaRPr lang="es-ES" sz="65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Berlin Sans FB Demi" pitchFamily="34" charset="0"/>
            </a:endParaRPr>
          </a:p>
        </p:txBody>
      </p:sp>
    </p:spTree>
    <p:extLst>
      <p:ext uri="{BB962C8B-B14F-4D97-AF65-F5344CB8AC3E}">
        <p14:creationId xmlns:p14="http://schemas.microsoft.com/office/powerpoint/2010/main" val="71621733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up)">
                                      <p:cBhvr>
                                        <p:cTn id="13" dur="2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945037"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Jérémie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4 : 23 - 27</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88" y="944724"/>
            <a:ext cx="9144000"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 regarde la terre, et voici, elle est informe et vide; Les cieux, et leur lumière a disparu. Je regarde les montagnes, et voici, elles sont ébranlées; Et toutes les collines chancellent. Je regarde, et voici, il n'y a point d'homme; Et tous les oiseaux des cieux ont pris la fuite. Je regarde, et voici, le Carmel est un désert; Et toutes ses villes sont détruites, devant l'Éternel, Devant son ardente colère. Car ainsi parle l'Éternel: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Tout le pays sera dévasté</a:t>
            </a: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Mais je ne ferai pas une entière destruction. »</a:t>
            </a:r>
          </a:p>
        </p:txBody>
      </p:sp>
    </p:spTree>
    <p:extLst>
      <p:ext uri="{BB962C8B-B14F-4D97-AF65-F5344CB8AC3E}">
        <p14:creationId xmlns:p14="http://schemas.microsoft.com/office/powerpoint/2010/main" val="1321473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8\tema 18 juic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088740"/>
            <a:ext cx="9144508" cy="48245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Que feront les saints (les rachetés) au ciel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15432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783134"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20 : 4</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88" y="908720"/>
            <a:ext cx="9144000" cy="51125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je vis des trônes;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à ceux qui s'y assirent fut donné le pouvoir de juger</a:t>
            </a: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je vis les âmes de ceux qui avaient été décapités à cause du témoignage de Jésus et à cause de la parole de Dieu, et de ceux qui n'avaient pas adoré la bête ni son image, et qui n'avaient pas reçu la marque sur leur front et sur leur main. Ils revinrent à la vie, et ils régnèrent avec Christ pendant mille ans. »</a:t>
            </a:r>
          </a:p>
        </p:txBody>
      </p:sp>
    </p:spTree>
    <p:extLst>
      <p:ext uri="{BB962C8B-B14F-4D97-AF65-F5344CB8AC3E}">
        <p14:creationId xmlns:p14="http://schemas.microsoft.com/office/powerpoint/2010/main" val="10662320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700808"/>
            <a:ext cx="9155072"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ÉVÉNEMENTS </a:t>
            </a:r>
            <a:endParaRPr lang="fr-FR"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fr-FR"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À </a:t>
            </a:r>
            <a:r>
              <a:rPr lang="fr-F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LA FIN DES </a:t>
            </a:r>
            <a:endParaRPr lang="fr-FR"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fr-FR"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MILLE </a:t>
            </a:r>
            <a:r>
              <a:rPr lang="fr-FR"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ANS</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51295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8\tema 18 mundoo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455"/>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496" y="1196752"/>
            <a:ext cx="7740860"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Jésus viendra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sur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cette terre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après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les mille ans.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Qui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l’accompagnera </a:t>
            </a:r>
            <a:r>
              <a:rPr lang="es-E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76244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824812"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Zacharie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14 : 4 - 6</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88" y="1160748"/>
            <a:ext cx="9144000" cy="51125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Ses pieds se poseront en ce jour sur la montagne des oliviers, Qui est vis-à-vis de Jérusalem, du côté de l'orient; La montagne des oliviers se fendra par le milieu, à l'orient et à l'occident, Et il se formera une très grande vallée: Une moitié de la montagne reculera vers le septentrion, Et une moitié vers le midi.…</a:t>
            </a:r>
          </a:p>
        </p:txBody>
      </p:sp>
    </p:spTree>
    <p:extLst>
      <p:ext uri="{BB962C8B-B14F-4D97-AF65-F5344CB8AC3E}">
        <p14:creationId xmlns:p14="http://schemas.microsoft.com/office/powerpoint/2010/main" val="25961505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824812"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Zacharie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14 : 4 - 6</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88" y="1196752"/>
            <a:ext cx="9144000" cy="51125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…Vous fuirez alors dans la vallée de mes montagnes, Car la vallée des montagnes s'étendra jusqu'à </a:t>
            </a:r>
            <a:r>
              <a:rPr lang="fr-F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Atzel</a:t>
            </a: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Vous fuirez comme vous avez fui devant le tremblement de terre, Au temps d'</a:t>
            </a:r>
            <a:r>
              <a:rPr lang="fr-FR" sz="36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Ozias</a:t>
            </a: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roi de Juda. Et l'Éternel, mon Dieu, viendra,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tous ses saints avec lui</a:t>
            </a: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pPr algn="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 ce jour-là, il n'y aura point de lumière; Il y aura du froid et de la glace. »</a:t>
            </a:r>
          </a:p>
        </p:txBody>
      </p:sp>
    </p:spTree>
    <p:extLst>
      <p:ext uri="{BB962C8B-B14F-4D97-AF65-F5344CB8AC3E}">
        <p14:creationId xmlns:p14="http://schemas.microsoft.com/office/powerpoint/2010/main" val="31921822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8\tema 18 ciud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491880" y="980728"/>
            <a:ext cx="5580620"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Qu’a vu Jean descendant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r"/>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du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ciel ?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81080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685351"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21 : 2</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5451" y="1664804"/>
            <a:ext cx="8782153" cy="45365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je vis descendre du ciel, d'auprès de Dieu, </a:t>
            </a:r>
            <a:r>
              <a:rPr lang="fr-FR"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la ville sainte, la nouvelle Jérusalem</a:t>
            </a:r>
            <a:r>
              <a:rPr lang="fr-FR"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préparée comme une épouse qui s'est parée pour son époux. »</a:t>
            </a:r>
          </a:p>
        </p:txBody>
      </p:sp>
    </p:spTree>
    <p:extLst>
      <p:ext uri="{BB962C8B-B14F-4D97-AF65-F5344CB8AC3E}">
        <p14:creationId xmlns:p14="http://schemas.microsoft.com/office/powerpoint/2010/main" val="27871078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8\tema 18 muer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8" y="-3987"/>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39552" y="1556792"/>
            <a:ext cx="7416824"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Qu’arrivera-t-il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à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ceux qui sont </a:t>
            </a:r>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encore dans </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les tombeaux </a:t>
            </a:r>
            <a:endPar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t>
            </a: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les réprouvés) ?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7612034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Mis Docs\_Multimedia IMS\Curso Biblico PPS\Tema 18\tema 18 ba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1520788"/>
            <a:ext cx="8460940"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itchFamily="34" charset="0"/>
              <a:buChar char="•"/>
            </a:pPr>
            <a:r>
              <a:rPr lang="fr-FR"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Quand le jugement dernier aura-t-il lieu et qu’arrivera-t-il aux réprouvés ? </a:t>
            </a:r>
            <a:endParaRPr lang="fr-FR"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endParaRPr>
          </a:p>
          <a:p>
            <a:pPr marL="285750" indent="-285750">
              <a:buFont typeface="Arial" pitchFamily="34" charset="0"/>
              <a:buChar char="•"/>
            </a:pPr>
            <a:r>
              <a:rPr lang="fr-FR"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Seront-ils </a:t>
            </a:r>
            <a:r>
              <a:rPr lang="fr-FR"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punis ? </a:t>
            </a:r>
            <a:endParaRPr lang="fr-FR"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endParaRPr>
          </a:p>
          <a:p>
            <a:pPr marL="285750" indent="-285750">
              <a:buFont typeface="Arial" pitchFamily="34" charset="0"/>
              <a:buChar char="•"/>
            </a:pPr>
            <a:r>
              <a:rPr lang="fr-FR"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Le </a:t>
            </a:r>
            <a:r>
              <a:rPr lang="fr-FR"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livre de l’Apocalypse parle d’une guerre universelle ; où et quand aura-t-elle lieu </a:t>
            </a:r>
            <a:r>
              <a:rPr lang="fr-FR"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a:t>
            </a:r>
          </a:p>
          <a:p>
            <a:pPr marL="285750" indent="-285750">
              <a:buFont typeface="Arial" pitchFamily="34" charset="0"/>
              <a:buChar char="•"/>
            </a:pPr>
            <a:r>
              <a:rPr lang="fr-FR"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 </a:t>
            </a:r>
            <a:r>
              <a:rPr lang="fr-FR"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Quel sera le repos du diable </a:t>
            </a:r>
            <a:r>
              <a:rPr lang="fr-FR"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rPr>
              <a:t>?</a:t>
            </a:r>
            <a:endParaRPr lang="fr-FR"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Narrow" pitchFamily="34" charset="0"/>
            </a:endParaRPr>
          </a:p>
        </p:txBody>
      </p:sp>
    </p:spTree>
    <p:extLst>
      <p:ext uri="{BB962C8B-B14F-4D97-AF65-F5344CB8AC3E}">
        <p14:creationId xmlns:p14="http://schemas.microsoft.com/office/powerpoint/2010/main" val="424837261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par>
                          <p:cTn id="24" fill="hold">
                            <p:stCondLst>
                              <p:cond delay="45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752677"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20 : 5</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827584" y="1952836"/>
            <a:ext cx="8100900" cy="42484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Les autres morts ne revinrent point à la vie jusqu'à ce que les mille ans fussent accomplis. C'est la première résurrection. »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90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8\tema 18 suel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29"/>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3392996"/>
            <a:ext cx="7272808" cy="26642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Qu’arrivera</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-t-</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il</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s-E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es-E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à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Satan</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 ? </a:t>
            </a:r>
          </a:p>
        </p:txBody>
      </p:sp>
    </p:spTree>
    <p:extLst>
      <p:ext uri="{BB962C8B-B14F-4D97-AF65-F5344CB8AC3E}">
        <p14:creationId xmlns:p14="http://schemas.microsoft.com/office/powerpoint/2010/main" val="244341954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752677"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20 : 7</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827584" y="1952836"/>
            <a:ext cx="8100900" cy="42484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Quand les mille </a:t>
            </a:r>
            <a:endParaRPr lang="fr-FR" sz="44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fr-FR" sz="44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ans </a:t>
            </a:r>
            <a:r>
              <a:rPr lang="fr-FR"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seront accomplis, </a:t>
            </a:r>
            <a:endParaRPr lang="fr-FR" sz="44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fr-FR" sz="44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Satan </a:t>
            </a:r>
            <a:r>
              <a:rPr lang="fr-FR"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sera </a:t>
            </a:r>
            <a:endParaRPr lang="fr-FR" sz="44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endParaRPr>
          </a:p>
          <a:p>
            <a:pPr algn="r"/>
            <a:r>
              <a:rPr lang="fr-FR" sz="44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relâché </a:t>
            </a:r>
            <a:r>
              <a:rPr lang="fr-FR" sz="4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 sa prison</a:t>
            </a:r>
            <a:r>
              <a:rPr lang="fr-FR" sz="44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7195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8\tema 18 fuegocie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0" y="860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9512" y="1376772"/>
            <a:ext cx="8064896"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Qu’est-ce qui descendra du ciel alors que Satan et les réprouvés montent pour attaquer la ville ?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59979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754280"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20 : 9</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611560" y="1448780"/>
            <a:ext cx="8315280" cy="42484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0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ils montèrent sur la surface de la terre, et ils investirent le camp des saints et la ville bien-aimée. Mais un feu descendit du ciel, et les dévora.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2274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8\tema 18 nue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340768"/>
            <a:ext cx="6048672" cy="39964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Que fera Dieu avec la terre quand elle aura été purifiée </a:t>
            </a:r>
            <a:r>
              <a:rPr lang="es-ES" sz="48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45309"/>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571538" cy="646331"/>
          </a:xfrm>
          <a:prstGeom prst="rect">
            <a:avLst/>
          </a:prstGeom>
        </p:spPr>
        <p:txBody>
          <a:bodyPr wrap="none">
            <a:spAutoFit/>
          </a:bodyPr>
          <a:lstStyle/>
          <a:p>
            <a:pPr>
              <a:defRPr/>
            </a:pP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2 Pierre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3 : 11-13</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016732"/>
            <a:ext cx="9144000"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Puisque donc toutes ces choses doivent se dissoudre, quelles ne doivent pas être la sainteté de votre conduite et votre piété,</a:t>
            </a:r>
          </a:p>
          <a:p>
            <a:pPr algn="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tandis que vous attendez et hâtez l'avènement du jour de Dieu, à cause duquel les cieux enflammés se dissoudront et les éléments embrasés se fondront! Mais nous attendons, selon sa promesse,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 nouveaux cieux et une nouvelle terre</a:t>
            </a: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où la justice habitera. »</a:t>
            </a:r>
          </a:p>
        </p:txBody>
      </p:sp>
    </p:spTree>
    <p:extLst>
      <p:ext uri="{BB962C8B-B14F-4D97-AF65-F5344CB8AC3E}">
        <p14:creationId xmlns:p14="http://schemas.microsoft.com/office/powerpoint/2010/main" val="16801303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2744924"/>
            <a:ext cx="9155072" cy="2772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CONCLUSION</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81262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8\tema 18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08012"/>
            <a:ext cx="9155072" cy="67053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685800" indent="-685800">
              <a:buFont typeface="Arial" pitchFamily="34" charset="0"/>
              <a:buChar char="•"/>
            </a:pPr>
            <a:r>
              <a:rPr lang="fr-FR"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Où serez-vous pendant les mille ans – au ciel ou mort sur la terre ?</a:t>
            </a:r>
          </a:p>
          <a:p>
            <a:pPr marL="685800" indent="-685800">
              <a:buFont typeface="Arial" pitchFamily="34" charset="0"/>
              <a:buChar char="•"/>
            </a:pPr>
            <a:r>
              <a:rPr lang="fr-FR" sz="3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Où serez-vous à la fin des mille ans – dans la Nouvelle Jérusalem, ou parmi ceux qui périssent au dehors ?</a:t>
            </a:r>
          </a:p>
          <a:p>
            <a:pPr marL="685800" indent="-685800">
              <a:buFont typeface="Arial" pitchFamily="34" charset="0"/>
              <a:buChar char="•"/>
            </a:pPr>
            <a:r>
              <a:rPr lang="fr-FR"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Où prévoyez-vous de passer l’éternité ?</a:t>
            </a:r>
          </a:p>
          <a:p>
            <a:pPr marL="685800" indent="-685800">
              <a:buFont typeface="Arial" pitchFamily="34" charset="0"/>
              <a:buChar char="•"/>
            </a:pPr>
            <a:r>
              <a:rPr lang="fr-FR" sz="3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Jésus a tout fait pour vous. Il veut vous sauver. Lui permettrez-vous de le faire ?</a:t>
            </a:r>
          </a:p>
        </p:txBody>
      </p:sp>
    </p:spTree>
    <p:extLst>
      <p:ext uri="{BB962C8B-B14F-4D97-AF65-F5344CB8AC3E}">
        <p14:creationId xmlns:p14="http://schemas.microsoft.com/office/powerpoint/2010/main" val="409593294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2000"/>
                                        <p:tgtEl>
                                          <p:spTgt spid="3">
                                            <p:txEl>
                                              <p:pRg st="2" end="2"/>
                                            </p:txEl>
                                          </p:spTgt>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3"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508" y="2060848"/>
            <a:ext cx="9000492" cy="11881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9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RÉSUMÉ</a:t>
            </a:r>
            <a:endParaRPr lang="es-ES" sz="138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7" name="6 Rectángulo"/>
          <p:cNvSpPr/>
          <p:nvPr/>
        </p:nvSpPr>
        <p:spPr>
          <a:xfrm>
            <a:off x="1331386" y="3752166"/>
            <a:ext cx="6624736" cy="2308324"/>
          </a:xfrm>
          <a:prstGeom prst="rect">
            <a:avLst/>
          </a:prstGeom>
        </p:spPr>
        <p:txBody>
          <a:bodyPr wrap="square">
            <a:spAutoFit/>
          </a:bodyPr>
          <a:lstStyle/>
          <a:p>
            <a:pPr algn="ctr"/>
            <a:r>
              <a:rPr lang="es-ES" sz="3600" b="1" dirty="0">
                <a:ln w="12700">
                  <a:solidFill>
                    <a:schemeClr val="tx2">
                      <a:satMod val="155000"/>
                    </a:schemeClr>
                  </a:solidFill>
                  <a:prstDash val="solid"/>
                </a:ln>
                <a:solidFill>
                  <a:srgbClr val="FF0000"/>
                </a:solidFill>
                <a:effectLst>
                  <a:glow rad="101600">
                    <a:schemeClr val="bg1"/>
                  </a:glow>
                </a:effectLst>
              </a:rPr>
              <a:t>des </a:t>
            </a:r>
            <a:r>
              <a:rPr lang="es-ES" sz="3600" b="1" dirty="0" err="1">
                <a:ln w="12700">
                  <a:solidFill>
                    <a:schemeClr val="tx2">
                      <a:satMod val="155000"/>
                    </a:schemeClr>
                  </a:solidFill>
                  <a:prstDash val="solid"/>
                </a:ln>
                <a:solidFill>
                  <a:srgbClr val="FF0000"/>
                </a:solidFill>
                <a:effectLst>
                  <a:glow rad="101600">
                    <a:schemeClr val="bg1"/>
                  </a:glow>
                </a:effectLst>
              </a:rPr>
              <a:t>événements</a:t>
            </a:r>
            <a:r>
              <a:rPr lang="es-ES" sz="3600" b="1" dirty="0">
                <a:ln w="12700">
                  <a:solidFill>
                    <a:schemeClr val="tx2">
                      <a:satMod val="155000"/>
                    </a:schemeClr>
                  </a:solidFill>
                  <a:prstDash val="solid"/>
                </a:ln>
                <a:solidFill>
                  <a:srgbClr val="FF0000"/>
                </a:solidFill>
                <a:effectLst>
                  <a:glow rad="101600">
                    <a:schemeClr val="bg1"/>
                  </a:glow>
                </a:effectLst>
              </a:rPr>
              <a:t> </a:t>
            </a:r>
            <a:r>
              <a:rPr lang="es-ES" sz="3600" b="1" dirty="0" err="1" smtClean="0">
                <a:ln w="12700">
                  <a:solidFill>
                    <a:schemeClr val="tx2">
                      <a:satMod val="155000"/>
                    </a:schemeClr>
                  </a:solidFill>
                  <a:prstDash val="solid"/>
                </a:ln>
                <a:solidFill>
                  <a:srgbClr val="FF0000"/>
                </a:solidFill>
                <a:effectLst>
                  <a:glow rad="101600">
                    <a:schemeClr val="bg1"/>
                  </a:glow>
                </a:effectLst>
              </a:rPr>
              <a:t>prévus</a:t>
            </a:r>
            <a:r>
              <a:rPr lang="es-ES" sz="3600" b="1" dirty="0" smtClean="0">
                <a:ln w="12700">
                  <a:solidFill>
                    <a:schemeClr val="tx2">
                      <a:satMod val="155000"/>
                    </a:schemeClr>
                  </a:solidFill>
                  <a:prstDash val="solid"/>
                </a:ln>
                <a:solidFill>
                  <a:srgbClr val="FF0000"/>
                </a:solidFill>
                <a:effectLst>
                  <a:glow rad="101600">
                    <a:schemeClr val="bg1"/>
                  </a:glow>
                </a:effectLst>
              </a:rPr>
              <a:t> </a:t>
            </a:r>
          </a:p>
          <a:p>
            <a:pPr algn="ctr"/>
            <a:r>
              <a:rPr lang="fr-FR" sz="5400" b="1" dirty="0">
                <a:ln w="12700">
                  <a:solidFill>
                    <a:schemeClr val="tx2">
                      <a:satMod val="155000"/>
                    </a:schemeClr>
                  </a:solidFill>
                  <a:prstDash val="solid"/>
                </a:ln>
                <a:solidFill>
                  <a:srgbClr val="FFC000"/>
                </a:solidFill>
                <a:effectLst>
                  <a:glow rad="101600">
                    <a:schemeClr val="bg1"/>
                  </a:glow>
                </a:effectLst>
              </a:rPr>
              <a:t>pour le moment de la fin avant le millénaire</a:t>
            </a:r>
            <a:endParaRPr lang="es-AR" sz="4000" b="1" dirty="0">
              <a:ln w="12700">
                <a:solidFill>
                  <a:schemeClr val="tx2">
                    <a:satMod val="155000"/>
                  </a:schemeClr>
                </a:solidFill>
                <a:prstDash val="solid"/>
              </a:ln>
              <a:solidFill>
                <a:srgbClr val="FFC000"/>
              </a:solidFill>
              <a:effectLst>
                <a:glow rad="101600">
                  <a:schemeClr val="bg1"/>
                </a:glow>
              </a:effectLst>
            </a:endParaRPr>
          </a:p>
        </p:txBody>
      </p:sp>
    </p:spTree>
    <p:extLst>
      <p:ext uri="{BB962C8B-B14F-4D97-AF65-F5344CB8AC3E}">
        <p14:creationId xmlns:p14="http://schemas.microsoft.com/office/powerpoint/2010/main" val="299993069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952836"/>
            <a:ext cx="9155072" cy="32403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Les </a:t>
            </a:r>
            <a:r>
              <a:rPr lang="es-ES" sz="6000" b="1" spc="50" dirty="0" err="1"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Derniers</a:t>
            </a:r>
            <a:r>
              <a:rPr lang="es-E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6000" b="1" spc="50" dirty="0" err="1"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Èvénements</a:t>
            </a:r>
            <a:r>
              <a:rPr lang="es-ES" sz="60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es-ES" sz="60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31432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8\tema 18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508" y="-27384"/>
            <a:ext cx="2916324"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RÉSUMÉ</a:t>
            </a:r>
            <a:endParaRPr lang="es-ES" sz="3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656692"/>
            <a:ext cx="8532440" cy="63709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Temps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de grâce (2 Corinthiens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6 :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a:t>
            </a:r>
          </a:p>
          <a:p>
            <a:pPr marL="285750" indent="-285750">
              <a:buFont typeface="Arial" panose="020B0604020202020204" pitchFamily="34" charset="0"/>
              <a:buChar char="•"/>
            </a:pP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Prédication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du dernier message d'avertissement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a:r>
            <a:b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b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Apocalypse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14 :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6-10)</a:t>
            </a:r>
          </a:p>
          <a:p>
            <a:pPr marL="285750" indent="-285750">
              <a:buFont typeface="Arial" panose="020B0604020202020204" pitchFamily="34" charset="0"/>
              <a:buChar char="•"/>
            </a:pP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Achèvement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du temps de grâce (Apocalypse 22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11</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Les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gens vont de la mer à la mer à la recherche de la Parole de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Dieu, mais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il ne le trouvera pas (Amos 8: 11-12)</a:t>
            </a:r>
          </a:p>
          <a:p>
            <a:pPr marL="285750" indent="-285750">
              <a:buFont typeface="Arial" panose="020B0604020202020204" pitchFamily="34" charset="0"/>
              <a:buChar char="•"/>
            </a:pP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Les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7 parasites (Apocalypse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16)</a:t>
            </a:r>
          </a:p>
          <a:p>
            <a:pPr marL="285750" indent="-285750">
              <a:buFont typeface="Arial" panose="020B0604020202020204" pitchFamily="34" charset="0"/>
              <a:buChar char="•"/>
            </a:pP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La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dernière guerre mondiale: Armageddon (Apocalypse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16 : 16</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Deuxième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venue du Christ visible à chaque œil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a:r>
            <a:b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b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Apocalypse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 :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7)</a:t>
            </a:r>
          </a:p>
          <a:p>
            <a:pPr marL="285750" indent="-285750">
              <a:buFont typeface="Arial" panose="020B0604020202020204" pitchFamily="34" charset="0"/>
              <a:buChar char="•"/>
            </a:pP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Les morts en Christ sont ressuscités (1 Thessaloniciens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4 : 16</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Transformés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en immortalité et enlevés au ciel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a:r>
            <a:b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b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 Thessaloniciens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4 : 17</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Les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méchants meurent avec la présence de Jésus (2 Thessaloniciens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1 :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7-9)</a:t>
            </a:r>
          </a:p>
          <a:p>
            <a:pPr marL="285750" indent="-285750">
              <a:buFont typeface="Arial" panose="020B0604020202020204" pitchFamily="34" charset="0"/>
              <a:buChar char="•"/>
            </a:pP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Cataclysme </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total (Apocalypse </a:t>
            </a:r>
            <a:r>
              <a:rPr lang="fr-F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6 : 14</a:t>
            </a:r>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endPar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endParaRPr>
          </a:p>
        </p:txBody>
      </p:sp>
    </p:spTree>
    <p:extLst>
      <p:ext uri="{BB962C8B-B14F-4D97-AF65-F5344CB8AC3E}">
        <p14:creationId xmlns:p14="http://schemas.microsoft.com/office/powerpoint/2010/main" val="43641326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anim calcmode="lin" valueType="num">
                                      <p:cBhvr>
                                        <p:cTn id="3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1000"/>
                                        <p:tgtEl>
                                          <p:spTgt spid="4">
                                            <p:txEl>
                                              <p:pRg st="4" end="4"/>
                                            </p:txEl>
                                          </p:spTgt>
                                        </p:tgtEl>
                                      </p:cBhvr>
                                    </p:animEffect>
                                    <p:anim calcmode="lin" valueType="num">
                                      <p:cBhvr>
                                        <p:cTn id="3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1000"/>
                                        <p:tgtEl>
                                          <p:spTgt spid="4">
                                            <p:txEl>
                                              <p:pRg st="5" end="5"/>
                                            </p:txEl>
                                          </p:spTgt>
                                        </p:tgtEl>
                                      </p:cBhvr>
                                    </p:animEffect>
                                    <p:anim calcmode="lin" valueType="num">
                                      <p:cBhvr>
                                        <p:cTn id="4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Effect transition="in" filter="fade">
                                      <p:cBhvr>
                                        <p:cTn id="55" dur="1000"/>
                                        <p:tgtEl>
                                          <p:spTgt spid="4">
                                            <p:txEl>
                                              <p:pRg st="7" end="7"/>
                                            </p:txEl>
                                          </p:spTgt>
                                        </p:tgtEl>
                                      </p:cBhvr>
                                    </p:animEffect>
                                    <p:anim calcmode="lin" valueType="num">
                                      <p:cBhvr>
                                        <p:cTn id="5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fade">
                                      <p:cBhvr>
                                        <p:cTn id="61" dur="1000"/>
                                        <p:tgtEl>
                                          <p:spTgt spid="4">
                                            <p:txEl>
                                              <p:pRg st="8" end="8"/>
                                            </p:txEl>
                                          </p:spTgt>
                                        </p:tgtEl>
                                      </p:cBhvr>
                                    </p:animEffect>
                                    <p:anim calcmode="lin" valueType="num">
                                      <p:cBhvr>
                                        <p:cTn id="6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Effect transition="in" filter="fade">
                                      <p:cBhvr>
                                        <p:cTn id="67" dur="1000"/>
                                        <p:tgtEl>
                                          <p:spTgt spid="4">
                                            <p:txEl>
                                              <p:pRg st="9" end="9"/>
                                            </p:txEl>
                                          </p:spTgt>
                                        </p:tgtEl>
                                      </p:cBhvr>
                                    </p:animEffect>
                                    <p:anim calcmode="lin" valueType="num">
                                      <p:cBhvr>
                                        <p:cTn id="6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grpId="0" nodeType="afterEffect">
                                  <p:stCondLst>
                                    <p:cond delay="0"/>
                                  </p:stCondLst>
                                  <p:childTnLst>
                                    <p:set>
                                      <p:cBhvr>
                                        <p:cTn id="72" dur="1" fill="hold">
                                          <p:stCondLst>
                                            <p:cond delay="0"/>
                                          </p:stCondLst>
                                        </p:cTn>
                                        <p:tgtEl>
                                          <p:spTgt spid="4">
                                            <p:txEl>
                                              <p:pRg st="10" end="10"/>
                                            </p:txEl>
                                          </p:spTgt>
                                        </p:tgtEl>
                                        <p:attrNameLst>
                                          <p:attrName>style.visibility</p:attrName>
                                        </p:attrNameLst>
                                      </p:cBhvr>
                                      <p:to>
                                        <p:strVal val="visible"/>
                                      </p:to>
                                    </p:set>
                                    <p:animEffect transition="in" filter="fade">
                                      <p:cBhvr>
                                        <p:cTn id="73" dur="1000"/>
                                        <p:tgtEl>
                                          <p:spTgt spid="4">
                                            <p:txEl>
                                              <p:pRg st="10" end="10"/>
                                            </p:txEl>
                                          </p:spTgt>
                                        </p:tgtEl>
                                      </p:cBhvr>
                                    </p:animEffect>
                                    <p:anim calcmode="lin" valueType="num">
                                      <p:cBhvr>
                                        <p:cTn id="74"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22" presetClass="entr" presetSubtype="1"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up)">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331386" y="3465004"/>
            <a:ext cx="6624736" cy="1754326"/>
          </a:xfrm>
          <a:prstGeom prst="rect">
            <a:avLst/>
          </a:prstGeom>
        </p:spPr>
        <p:txBody>
          <a:bodyPr wrap="square">
            <a:spAutoFit/>
          </a:bodyPr>
          <a:lstStyle/>
          <a:p>
            <a:pPr algn="ctr"/>
            <a:r>
              <a:rPr lang="fr-FR" sz="5400" b="1" dirty="0" smtClean="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Événements </a:t>
            </a:r>
            <a:r>
              <a:rPr lang="fr-FR" sz="5400" b="1" dirty="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au cours du Millénaire</a:t>
            </a:r>
            <a:endParaRPr lang="es-AR" sz="5400" b="1" dirty="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endParaRPr>
          </a:p>
        </p:txBody>
      </p:sp>
      <p:sp>
        <p:nvSpPr>
          <p:cNvPr id="5" name="Rectangle 3"/>
          <p:cNvSpPr>
            <a:spLocks noChangeArrowheads="1"/>
          </p:cNvSpPr>
          <p:nvPr/>
        </p:nvSpPr>
        <p:spPr bwMode="auto">
          <a:xfrm>
            <a:off x="143508" y="-27384"/>
            <a:ext cx="2916324"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RÉSUMÉ</a:t>
            </a:r>
            <a:endParaRPr lang="es-ES" sz="3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74087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8\tema 18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508" y="-27384"/>
            <a:ext cx="2916324"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RÉSUMÉ</a:t>
            </a:r>
            <a:endParaRPr lang="es-ES" sz="3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55576" y="1052736"/>
            <a:ext cx="7956884"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Les </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méchants, c'est-à-dire, les méchants sont </a:t>
            </a: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morts </a:t>
            </a: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les </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sauvés, au paradis. 1000 ans passent.</a:t>
            </a:r>
          </a:p>
          <a:p>
            <a:pPr marL="285750" indent="-285750">
              <a:buFont typeface="Arial" panose="020B0604020202020204" pitchFamily="34" charset="0"/>
              <a:buChar char="•"/>
            </a:pP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Satan </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attaché à une chaîne de </a:t>
            </a: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circonstances car </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il n'a personne pour tromper. (Apocalypse </a:t>
            </a: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20 : 1- 3</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La </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terre sera pleine de mort, personne ne </a:t>
            </a: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sera il </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enterrera (Jérémie </a:t>
            </a: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25 : 33</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La </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terre sera désolée et </a:t>
            </a: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vide, obscurité </a:t>
            </a: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a:r>
            <a:b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b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Jérémie </a:t>
            </a: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4 : 23 - 27</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p>
          <a:p>
            <a:pPr marL="285750" indent="-285750">
              <a:buFont typeface="Arial" panose="020B0604020202020204" pitchFamily="34" charset="0"/>
              <a:buChar char="•"/>
            </a:pPr>
            <a:r>
              <a:rPr lang="fr-FR"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Les </a:t>
            </a: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saints sauvés seront occupés dans le ciel</a:t>
            </a:r>
          </a:p>
          <a:p>
            <a:pPr marL="285750" indent="-285750">
              <a:buFont typeface="Arial" panose="020B0604020202020204" pitchFamily="34" charset="0"/>
              <a:buChar char="•"/>
            </a:pPr>
            <a:r>
              <a:rPr lang="fr-F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avec le jugement des méchants (Apocalypse 20: 4)</a:t>
            </a:r>
          </a:p>
        </p:txBody>
      </p:sp>
    </p:spTree>
    <p:extLst>
      <p:ext uri="{BB962C8B-B14F-4D97-AF65-F5344CB8AC3E}">
        <p14:creationId xmlns:p14="http://schemas.microsoft.com/office/powerpoint/2010/main" val="87732339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anim calcmode="lin" valueType="num">
                                      <p:cBhvr>
                                        <p:cTn id="3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1000"/>
                                        <p:tgtEl>
                                          <p:spTgt spid="4">
                                            <p:txEl>
                                              <p:pRg st="4" end="4"/>
                                            </p:txEl>
                                          </p:spTgt>
                                        </p:tgtEl>
                                      </p:cBhvr>
                                    </p:animEffect>
                                    <p:anim calcmode="lin" valueType="num">
                                      <p:cBhvr>
                                        <p:cTn id="3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1000"/>
                                        <p:tgtEl>
                                          <p:spTgt spid="4">
                                            <p:txEl>
                                              <p:pRg st="5" end="5"/>
                                            </p:txEl>
                                          </p:spTgt>
                                        </p:tgtEl>
                                      </p:cBhvr>
                                    </p:animEffect>
                                    <p:anim calcmode="lin" valueType="num">
                                      <p:cBhvr>
                                        <p:cTn id="4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22" presetClass="entr" presetSubtype="1"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Mis Docs\_Multimedia IMS\Curso Biblico PPS\Tema 18\tema 1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7384"/>
            <a:ext cx="2916324"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RÉSUMÉ</a:t>
            </a:r>
            <a:endParaRPr lang="es-ES" sz="3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331386" y="3465004"/>
            <a:ext cx="6624736" cy="1754326"/>
          </a:xfrm>
          <a:prstGeom prst="rect">
            <a:avLst/>
          </a:prstGeom>
        </p:spPr>
        <p:txBody>
          <a:bodyPr wrap="square">
            <a:spAutoFit/>
          </a:bodyPr>
          <a:lstStyle/>
          <a:p>
            <a:pPr algn="ctr"/>
            <a:r>
              <a:rPr lang="fr-FR" sz="5400" b="1" dirty="0">
                <a:ln w="12700">
                  <a:solidFill>
                    <a:schemeClr val="tx2">
                      <a:satMod val="155000"/>
                    </a:schemeClr>
                  </a:solidFill>
                  <a:prstDash val="solid"/>
                </a:ln>
                <a:solidFill>
                  <a:srgbClr val="FFC000"/>
                </a:solidFill>
                <a:effectLst>
                  <a:glow rad="88900">
                    <a:schemeClr val="bg1">
                      <a:alpha val="90000"/>
                    </a:schemeClr>
                  </a:glow>
                  <a:outerShdw blurRad="41275" dist="20320" dir="1800000" algn="tl" rotWithShape="0">
                    <a:srgbClr val="000000">
                      <a:alpha val="40000"/>
                    </a:srgbClr>
                  </a:outerShdw>
                </a:effectLst>
              </a:rPr>
              <a:t>Événements à la fin du millénaire</a:t>
            </a:r>
          </a:p>
        </p:txBody>
      </p:sp>
    </p:spTree>
    <p:extLst>
      <p:ext uri="{BB962C8B-B14F-4D97-AF65-F5344CB8AC3E}">
        <p14:creationId xmlns:p14="http://schemas.microsoft.com/office/powerpoint/2010/main" val="185706073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8\tema 18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3508" y="-27384"/>
            <a:ext cx="2916324" cy="4680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RÉSUMÉ</a:t>
            </a:r>
            <a:endParaRPr lang="es-ES" sz="3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43508" y="764704"/>
            <a:ext cx="9000492" cy="584775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Troisième venue de Jésus (Zacharie 14: 4-6)</a:t>
            </a:r>
          </a:p>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 mont des oliviers fait partie d'une grande plaine</a:t>
            </a:r>
          </a:p>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Abaissez la ville de Jérusalem sur la terre avec tous les sauvés (Apocalypse 21: 2)</a:t>
            </a:r>
          </a:p>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Relevez les méchants (Apocalypse 20: 5)</a:t>
            </a:r>
          </a:p>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Satan sera lâche en ayant quelqu'un à tricher </a:t>
            </a:r>
            <a:r>
              <a:rPr lang="fr-FR"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(20</a:t>
            </a: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7)</a:t>
            </a:r>
          </a:p>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Rendra la dernière grande tromperie (Apocalypse </a:t>
            </a: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20Apocalypse: </a:t>
            </a: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8-9)</a:t>
            </a:r>
          </a:p>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 feu descendra du ciel et dévorera les méchants </a:t>
            </a: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(Apocalypse </a:t>
            </a: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20: 9)</a:t>
            </a:r>
          </a:p>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Les perdus seront des cendres, il n'y aura ni racine ni branche </a:t>
            </a:r>
            <a:r>
              <a:rPr lang="fr-FR"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
            </a:r>
            <a:br>
              <a:rPr lang="fr-FR"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br>
            <a:r>
              <a:rPr lang="fr-FR"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a:t>
            </a: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Malachie 4: 1-3)</a:t>
            </a:r>
          </a:p>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 grand trône blanc sera vu (Apocalypse 20:11)</a:t>
            </a:r>
          </a:p>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La terre sera purifiée par le feu et Dieu créera une nouvelle </a:t>
            </a:r>
            <a:r>
              <a:rPr lang="fr-FR"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terre (2 </a:t>
            </a: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Pierre 3: 11-13)</a:t>
            </a:r>
          </a:p>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 mal sera éradiqué, Satan sera détruit et il n'y aura plus de mort ou de souvenir de la souffrance.</a:t>
            </a:r>
          </a:p>
          <a:p>
            <a:pPr marL="285750" indent="-285750">
              <a:buFont typeface="Arial" panose="020B0604020202020204" pitchFamily="34" charset="0"/>
              <a:buChar char="•"/>
            </a:pPr>
            <a:r>
              <a:rPr lang="fr-FR" sz="2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panose="020B0606020202030204" pitchFamily="34" charset="0"/>
              </a:rPr>
              <a:t>Les sauvés seront ceux qui acceptent aujourd'hui Jésus comme Sauveur et Seigneur de leur vie (Jean 1:12, Romains 8:17)</a:t>
            </a:r>
          </a:p>
        </p:txBody>
      </p:sp>
    </p:spTree>
    <p:extLst>
      <p:ext uri="{BB962C8B-B14F-4D97-AF65-F5344CB8AC3E}">
        <p14:creationId xmlns:p14="http://schemas.microsoft.com/office/powerpoint/2010/main" val="263457556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anim calcmode="lin" valueType="num">
                                      <p:cBhvr>
                                        <p:cTn id="3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1000"/>
                                        <p:tgtEl>
                                          <p:spTgt spid="4">
                                            <p:txEl>
                                              <p:pRg st="4" end="4"/>
                                            </p:txEl>
                                          </p:spTgt>
                                        </p:tgtEl>
                                      </p:cBhvr>
                                    </p:animEffect>
                                    <p:anim calcmode="lin" valueType="num">
                                      <p:cBhvr>
                                        <p:cTn id="3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1000"/>
                                        <p:tgtEl>
                                          <p:spTgt spid="4">
                                            <p:txEl>
                                              <p:pRg st="5" end="5"/>
                                            </p:txEl>
                                          </p:spTgt>
                                        </p:tgtEl>
                                      </p:cBhvr>
                                    </p:animEffect>
                                    <p:anim calcmode="lin" valueType="num">
                                      <p:cBhvr>
                                        <p:cTn id="4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Effect transition="in" filter="fade">
                                      <p:cBhvr>
                                        <p:cTn id="55" dur="1000"/>
                                        <p:tgtEl>
                                          <p:spTgt spid="4">
                                            <p:txEl>
                                              <p:pRg st="7" end="7"/>
                                            </p:txEl>
                                          </p:spTgt>
                                        </p:tgtEl>
                                      </p:cBhvr>
                                    </p:animEffect>
                                    <p:anim calcmode="lin" valueType="num">
                                      <p:cBhvr>
                                        <p:cTn id="5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fade">
                                      <p:cBhvr>
                                        <p:cTn id="61" dur="1000"/>
                                        <p:tgtEl>
                                          <p:spTgt spid="4">
                                            <p:txEl>
                                              <p:pRg st="8" end="8"/>
                                            </p:txEl>
                                          </p:spTgt>
                                        </p:tgtEl>
                                      </p:cBhvr>
                                    </p:animEffect>
                                    <p:anim calcmode="lin" valueType="num">
                                      <p:cBhvr>
                                        <p:cTn id="6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Effect transition="in" filter="fade">
                                      <p:cBhvr>
                                        <p:cTn id="67" dur="1000"/>
                                        <p:tgtEl>
                                          <p:spTgt spid="4">
                                            <p:txEl>
                                              <p:pRg st="9" end="9"/>
                                            </p:txEl>
                                          </p:spTgt>
                                        </p:tgtEl>
                                      </p:cBhvr>
                                    </p:animEffect>
                                    <p:anim calcmode="lin" valueType="num">
                                      <p:cBhvr>
                                        <p:cTn id="6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grpId="0" nodeType="afterEffect">
                                  <p:stCondLst>
                                    <p:cond delay="0"/>
                                  </p:stCondLst>
                                  <p:childTnLst>
                                    <p:set>
                                      <p:cBhvr>
                                        <p:cTn id="72" dur="1" fill="hold">
                                          <p:stCondLst>
                                            <p:cond delay="0"/>
                                          </p:stCondLst>
                                        </p:cTn>
                                        <p:tgtEl>
                                          <p:spTgt spid="4">
                                            <p:txEl>
                                              <p:pRg st="10" end="10"/>
                                            </p:txEl>
                                          </p:spTgt>
                                        </p:tgtEl>
                                        <p:attrNameLst>
                                          <p:attrName>style.visibility</p:attrName>
                                        </p:attrNameLst>
                                      </p:cBhvr>
                                      <p:to>
                                        <p:strVal val="visible"/>
                                      </p:to>
                                    </p:set>
                                    <p:animEffect transition="in" filter="fade">
                                      <p:cBhvr>
                                        <p:cTn id="73" dur="1000"/>
                                        <p:tgtEl>
                                          <p:spTgt spid="4">
                                            <p:txEl>
                                              <p:pRg st="10" end="10"/>
                                            </p:txEl>
                                          </p:spTgt>
                                        </p:tgtEl>
                                      </p:cBhvr>
                                    </p:animEffect>
                                    <p:anim calcmode="lin" valueType="num">
                                      <p:cBhvr>
                                        <p:cTn id="74"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42" presetClass="entr" presetSubtype="0" fill="hold" grpId="0" nodeType="afterEffect">
                                  <p:stCondLst>
                                    <p:cond delay="0"/>
                                  </p:stCondLst>
                                  <p:childTnLst>
                                    <p:set>
                                      <p:cBhvr>
                                        <p:cTn id="78" dur="1" fill="hold">
                                          <p:stCondLst>
                                            <p:cond delay="0"/>
                                          </p:stCondLst>
                                        </p:cTn>
                                        <p:tgtEl>
                                          <p:spTgt spid="4">
                                            <p:txEl>
                                              <p:pRg st="11" end="11"/>
                                            </p:txEl>
                                          </p:spTgt>
                                        </p:tgtEl>
                                        <p:attrNameLst>
                                          <p:attrName>style.visibility</p:attrName>
                                        </p:attrNameLst>
                                      </p:cBhvr>
                                      <p:to>
                                        <p:strVal val="visible"/>
                                      </p:to>
                                    </p:set>
                                    <p:animEffect transition="in" filter="fade">
                                      <p:cBhvr>
                                        <p:cTn id="79" dur="1000"/>
                                        <p:tgtEl>
                                          <p:spTgt spid="4">
                                            <p:txEl>
                                              <p:pRg st="11" end="11"/>
                                            </p:txEl>
                                          </p:spTgt>
                                        </p:tgtEl>
                                      </p:cBhvr>
                                    </p:animEffect>
                                    <p:anim calcmode="lin" valueType="num">
                                      <p:cBhvr>
                                        <p:cTn id="80"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81"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par>
                          <p:cTn id="82" fill="hold">
                            <p:stCondLst>
                              <p:cond delay="13000"/>
                            </p:stCondLst>
                            <p:childTnLst>
                              <p:par>
                                <p:cTn id="83" presetID="22" presetClass="entr" presetSubtype="1" fill="hold"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wipe(up)">
                                      <p:cBhvr>
                                        <p:cTn id="8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8\tema 18 graci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54"/>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3861048"/>
            <a:ext cx="8280920" cy="28361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Merci, Lord, pour ce panorama </a:t>
            </a:r>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d'espoir !</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25415726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5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J:\Mis Docs\_Multimedia IMS\Curso Biblico PPS\Tema 18\tema 18 panora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8"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75556" y="296652"/>
            <a:ext cx="7992888" cy="6480720"/>
          </a:xfrm>
          <a:prstGeom prst="rect">
            <a:avLst/>
          </a:prstGeom>
          <a:gradFill>
            <a:gsLst>
              <a:gs pos="1000">
                <a:srgbClr val="03D4A8">
                  <a:alpha val="26000"/>
                </a:srgbClr>
              </a:gs>
              <a:gs pos="25000">
                <a:srgbClr val="21D6E0">
                  <a:alpha val="45000"/>
                </a:srgbClr>
              </a:gs>
              <a:gs pos="65000">
                <a:srgbClr val="EBF6FD">
                  <a:alpha val="70000"/>
                </a:srgbClr>
              </a:gs>
              <a:gs pos="44000">
                <a:schemeClr val="bg1">
                  <a:alpha val="84000"/>
                </a:schemeClr>
              </a:gs>
              <a:gs pos="83000">
                <a:srgbClr val="0087E6">
                  <a:alpha val="63000"/>
                </a:srgbClr>
              </a:gs>
              <a:gs pos="100000">
                <a:srgbClr val="005CBF">
                  <a:alpha val="29000"/>
                </a:srgbClr>
              </a:gs>
            </a:gsLst>
            <a:lin ang="16200000" scaled="0"/>
          </a:gradFill>
        </p:spPr>
        <p:style>
          <a:lnRef idx="0">
            <a:schemeClr val="accent6"/>
          </a:lnRef>
          <a:fillRef idx="3">
            <a:schemeClr val="accent6"/>
          </a:fillRef>
          <a:effectRef idx="3">
            <a:schemeClr val="accent6"/>
          </a:effectRef>
          <a:fontRef idx="minor">
            <a:schemeClr val="lt1"/>
          </a:fontRef>
        </p:style>
        <p:txBody>
          <a:bodyPr lIns="324000" tIns="252000" rtlCol="0" anchor="t"/>
          <a:lstStyle/>
          <a:p>
            <a:pPr lvl="0">
              <a:spcBef>
                <a:spcPts val="1200"/>
              </a:spcBef>
            </a:pPr>
            <a:r>
              <a:rPr lang="es-ES" sz="3200" b="1" dirty="0" err="1"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Notre</a:t>
            </a:r>
            <a:r>
              <a:rPr lang="es-ES" sz="3200" b="1" dirty="0"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 </a:t>
            </a:r>
            <a:r>
              <a:rPr lang="es-ES" sz="3200" b="1" dirty="0" err="1"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prochain</a:t>
            </a:r>
            <a:r>
              <a:rPr lang="es-ES" sz="3200" b="1" dirty="0"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 </a:t>
            </a:r>
            <a:r>
              <a:rPr lang="es-ES" sz="3200" b="1" dirty="0" err="1"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thème</a:t>
            </a:r>
            <a:r>
              <a:rPr lang="es-ES" sz="3200" b="1" dirty="0" smtClean="0">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16200000" scaled="1"/>
                  <a:tileRect/>
                </a:gradFill>
                <a:effectLst>
                  <a:outerShdw blurRad="50800" dist="38100" dir="2700000" algn="tl" rotWithShape="0">
                    <a:prstClr val="black">
                      <a:alpha val="40000"/>
                    </a:prstClr>
                  </a:outerShdw>
                </a:effectLst>
                <a:latin typeface="Myriad Pro" pitchFamily="34" charset="0"/>
              </a:rPr>
              <a:t> : </a:t>
            </a:r>
            <a: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t/>
            </a:r>
            <a:b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br>
            <a:r>
              <a:rPr lang="es-ES" sz="3200" b="1" i="1" dirty="0"/>
              <a:t>« </a:t>
            </a:r>
            <a:r>
              <a:rPr lang="es-ES" sz="3200" b="1" i="1" dirty="0" err="1"/>
              <a:t>Vision</a:t>
            </a:r>
            <a:r>
              <a:rPr lang="es-ES" sz="3200" b="1" i="1" dirty="0"/>
              <a:t> </a:t>
            </a:r>
            <a:r>
              <a:rPr lang="es-ES" sz="3200" b="1" i="1" dirty="0" err="1"/>
              <a:t>d’un</a:t>
            </a:r>
            <a:r>
              <a:rPr lang="es-ES" sz="3200" b="1" i="1" dirty="0"/>
              <a:t> monde </a:t>
            </a:r>
            <a:r>
              <a:rPr lang="es-ES" sz="3200" b="1" i="1" dirty="0" err="1"/>
              <a:t>meilleur</a:t>
            </a:r>
            <a:r>
              <a:rPr lang="es-ES" sz="3200" b="1" i="1" dirty="0"/>
              <a:t>. »</a:t>
            </a:r>
          </a:p>
          <a:p>
            <a:r>
              <a:rPr lang="fr-FR" sz="2800" b="1" i="1" dirty="0">
                <a:solidFill>
                  <a:schemeClr val="tx1"/>
                </a:solidFill>
              </a:rPr>
              <a:t>Pensez-vous que l’objectif de Dieu est de nous laisser dans un monde de souffrance ? Pour beaucoup de gens la vie est devenue un cauchemar ; il y a la maladie, l’anxiété, la lutte pour le pain quotidien, les incompréhensions et les désappointements ; souvent nous nous demandons : y a-t-il autre chose au-delà de tout cela ? Y a-t-il une vie meilleure ? </a:t>
            </a:r>
          </a:p>
          <a:p>
            <a:r>
              <a:rPr lang="fr-FR" sz="2800" b="1" i="1" dirty="0">
                <a:solidFill>
                  <a:schemeClr val="tx1"/>
                </a:solidFill>
              </a:rPr>
              <a:t>Dans notre prochain thème nous verrons un monde meilleur. </a:t>
            </a:r>
          </a:p>
        </p:txBody>
      </p:sp>
      <p:sp>
        <p:nvSpPr>
          <p:cNvPr id="2" name="1 Rectángulo"/>
          <p:cNvSpPr/>
          <p:nvPr/>
        </p:nvSpPr>
        <p:spPr>
          <a:xfrm>
            <a:off x="-252536" y="5949280"/>
            <a:ext cx="9577064" cy="684275"/>
          </a:xfrm>
          <a:prstGeom prst="rect">
            <a:avLst/>
          </a:prstGeom>
          <a:gradFill flip="none" rotWithShape="1">
            <a:gsLst>
              <a:gs pos="0">
                <a:srgbClr val="00CC00">
                  <a:alpha val="35000"/>
                </a:srgbClr>
              </a:gs>
              <a:gs pos="80000">
                <a:srgbClr val="005015"/>
              </a:gs>
              <a:gs pos="100000">
                <a:srgbClr val="00B050"/>
              </a:gs>
            </a:gsLst>
            <a:lin ang="0" scaled="1"/>
            <a:tileRec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3275856" y="6021089"/>
            <a:ext cx="568863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QUE DIEU VOUS </a:t>
            </a:r>
            <a:r>
              <a:rPr lang="en-US" sz="3200" b="1" i="1" spc="50" dirty="0" smtClean="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BENISSE !</a:t>
            </a:r>
            <a:endParaRPr lang="en-US" sz="3200" b="1" i="1" u="none"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7433575"/>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994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94740912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8\tema 18 relo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692696"/>
            <a:ext cx="9155072" cy="54366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spc="50" dirty="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Aujourd’hui il est encore possible d’être sauvé. Nous vivons dans un temps de </a:t>
            </a:r>
            <a:r>
              <a:rPr lang="fr-FR" sz="36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grâce</a:t>
            </a:r>
            <a:r>
              <a:rPr lang="es-ES" sz="3600" b="1" spc="50" dirty="0" smtClean="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rPr>
              <a:t>, </a:t>
            </a:r>
            <a:endParaRPr lang="es-ES" sz="4000" b="1" spc="50" dirty="0">
              <a:ln w="11430"/>
              <a:solidFill>
                <a:srgbClr val="002060"/>
              </a:soli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fr-FR" sz="54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Par quel appel urgent Dieu s’adresse-t-il à l’humanité ? </a:t>
            </a:r>
          </a:p>
        </p:txBody>
      </p:sp>
    </p:spTree>
    <p:extLst>
      <p:ext uri="{BB962C8B-B14F-4D97-AF65-F5344CB8AC3E}">
        <p14:creationId xmlns:p14="http://schemas.microsoft.com/office/powerpoint/2010/main" val="422944170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3005951" cy="646331"/>
          </a:xfrm>
          <a:prstGeom prst="rect">
            <a:avLst/>
          </a:prstGeom>
        </p:spPr>
        <p:txBody>
          <a:bodyPr wrap="none">
            <a:spAutoFit/>
          </a:bodyPr>
          <a:lstStyle/>
          <a:p>
            <a:pPr>
              <a:defRPr/>
            </a:pPr>
            <a:r>
              <a:rPr lang="es-ES_tradnl" sz="36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14 : 6-7</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496" y="1448780"/>
            <a:ext cx="9108504" cy="47165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smtClean="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Je vis un autre ange qui volait par le milieu du ciel, ayant un Évangile éternel, pour l'annoncer aux habitants de la terre, à toute nation, à toute tribu, à toute langue, et à tout peuple.</a:t>
            </a:r>
          </a:p>
          <a:p>
            <a:pPr algn="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Il disait d'une voix forte: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Craignez Dieu, et donnez-lui gloire, car l'heure de son jugement est venue</a:t>
            </a: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adorez celui qui a fait le ciel, et la terre, et la mer, et les sources </a:t>
            </a:r>
            <a:r>
              <a:rPr lang="fr-FR" sz="3200" b="1" i="1" spc="50" dirty="0" err="1">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a:t>
            </a:r>
            <a:r>
              <a:rPr lang="fr-FR" sz="32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 </a:t>
            </a:r>
          </a:p>
        </p:txBody>
      </p:sp>
    </p:spTree>
    <p:extLst>
      <p:ext uri="{BB962C8B-B14F-4D97-AF65-F5344CB8AC3E}">
        <p14:creationId xmlns:p14="http://schemas.microsoft.com/office/powerpoint/2010/main" val="80008586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8\tema 18 ray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72"/>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072" y="1340768"/>
            <a:ext cx="9155072" cy="47885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b="1" spc="50" dirty="0">
                <a:ln w="11430"/>
                <a:solidFill>
                  <a:srgbClr val="FF9900"/>
                </a:solidFill>
                <a:effectLst>
                  <a:outerShdw blurRad="76200" dist="50800" dir="5400000" algn="tl" rotWithShape="0">
                    <a:srgbClr val="000000">
                      <a:alpha val="65000"/>
                    </a:srgbClr>
                  </a:outerShdw>
                </a:effectLst>
                <a:latin typeface="Trajan Pro" pitchFamily="18" charset="0"/>
                <a:cs typeface="Consolas" pitchFamily="49" charset="0"/>
              </a:rPr>
              <a:t>Bientôt la porte de la grâce sera fermée. Toute opportunité de choisir la voie de Dieu cessera, et Christ n’intercédera plus pour les hommes. </a:t>
            </a:r>
            <a:r>
              <a:rPr lang="es-E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Consolas" pitchFamily="49" charset="0"/>
              </a:rPr>
              <a:t/>
            </a:r>
            <a:br>
              <a:rPr lang="es-ES" sz="3200" b="1" spc="50" dirty="0" smtClean="0">
                <a:ln w="11430"/>
                <a:solidFill>
                  <a:srgbClr val="FF9900"/>
                </a:solidFill>
                <a:effectLst>
                  <a:outerShdw blurRad="76200" dist="50800" dir="5400000" algn="tl" rotWithShape="0">
                    <a:srgbClr val="000000">
                      <a:alpha val="65000"/>
                    </a:srgbClr>
                  </a:outerShdw>
                </a:effectLst>
                <a:latin typeface="Trajan Pro" pitchFamily="18" charset="0"/>
                <a:cs typeface="Consolas" pitchFamily="49" charset="0"/>
              </a:rPr>
            </a:br>
            <a:endParaRPr lang="es-ES" sz="3600" b="1" spc="50" dirty="0">
              <a:ln w="11430"/>
              <a:solidFill>
                <a:srgbClr val="FF9900"/>
              </a:soli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fr-FR" sz="4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Qu’est-ce qu’on </a:t>
            </a:r>
            <a:endParaRPr lang="fr-FR" sz="42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fr-FR" sz="42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entendra </a:t>
            </a:r>
            <a:r>
              <a:rPr lang="fr-FR" sz="4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rPr>
              <a:t>venant du ciel ? </a:t>
            </a:r>
            <a:endParaRPr lang="es-ES" sz="42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05762712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8\tema 18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5451" y="154377"/>
            <a:ext cx="2803973" cy="646331"/>
          </a:xfrm>
          <a:prstGeom prst="rect">
            <a:avLst/>
          </a:prstGeom>
        </p:spPr>
        <p:txBody>
          <a:bodyPr wrap="none">
            <a:spAutoFit/>
          </a:bodyPr>
          <a:lstStyle/>
          <a:p>
            <a:pPr>
              <a:defRPr/>
            </a:pPr>
            <a:r>
              <a:rPr lang="es-ES_tradnl"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Apocalypse</a:t>
            </a:r>
            <a:r>
              <a:rPr lang="es-ES_tradnl"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rPr>
              <a:t> 22 : 11</a:t>
            </a:r>
            <a:endParaRPr lang="es-ES_tradnl"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ettenschweiler" pitchFamily="34" charset="0"/>
            </a:endParaRPr>
          </a:p>
        </p:txBody>
      </p:sp>
      <p:sp>
        <p:nvSpPr>
          <p:cNvPr id="4" name="Rectangle 3"/>
          <p:cNvSpPr>
            <a:spLocks noChangeArrowheads="1"/>
          </p:cNvSpPr>
          <p:nvPr/>
        </p:nvSpPr>
        <p:spPr bwMode="auto">
          <a:xfrm>
            <a:off x="35496" y="1952836"/>
            <a:ext cx="8964996" cy="42124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i="1" spc="50" dirty="0">
                <a:ln w="11430"/>
                <a:gradFill flip="none" rotWithShape="1">
                  <a:gsLst>
                    <a:gs pos="0">
                      <a:schemeClr val="tx1"/>
                    </a:gs>
                    <a:gs pos="18000">
                      <a:srgbClr val="C00000"/>
                    </a:gs>
                    <a:gs pos="50000">
                      <a:srgbClr val="FF9900">
                        <a:shade val="67500"/>
                        <a:satMod val="115000"/>
                      </a:srgbClr>
                    </a:gs>
                    <a:gs pos="100000">
                      <a:srgbClr val="FF9900">
                        <a:shade val="100000"/>
                        <a:satMod val="115000"/>
                        <a:lumMod val="50000"/>
                        <a:lumOff val="50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celui qui est injuste soit encore injuste, que celui qui est souillé se souille encore; et que le juste pratique encore la justice, et que celui qui est saint se sanctifie encore.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64" y="3861048"/>
            <a:ext cx="10189132" cy="29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6693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3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316&quot;/&gt;&lt;/object&gt;&lt;object type=&quot;3&quot; unique_id=&quot;10005&quot;&gt;&lt;property id=&quot;20148&quot; value=&quot;5&quot;/&gt;&lt;property id=&quot;20300&quot; value=&quot;Diapositiva 3&quot;/&gt;&lt;property id=&quot;20307&quot; value=&quot;319&quot;/&gt;&lt;/object&gt;&lt;object type=&quot;3&quot; unique_id=&quot;10010&quot;&gt;&lt;property id=&quot;20148&quot; value=&quot;5&quot;/&gt;&lt;property id=&quot;20300&quot; value=&quot;Diapositiva 5&quot;/&gt;&lt;property id=&quot;20307&quot; value=&quot;528&quot;/&gt;&lt;/object&gt;&lt;object type=&quot;3&quot; unique_id=&quot;10011&quot;&gt;&lt;property id=&quot;20148&quot; value=&quot;5&quot;/&gt;&lt;property id=&quot;20300&quot; value=&quot;Diapositiva 6&quot;/&gt;&lt;property id=&quot;20307&quot; value=&quot;529&quot;/&gt;&lt;/object&gt;&lt;object type=&quot;3&quot; unique_id=&quot;10012&quot;&gt;&lt;property id=&quot;20148&quot; value=&quot;5&quot;/&gt;&lt;property id=&quot;20300&quot; value=&quot;Diapositiva 7&quot;/&gt;&lt;property id=&quot;20307&quot; value=&quot;530&quot;/&gt;&lt;/object&gt;&lt;object type=&quot;3&quot; unique_id=&quot;10015&quot;&gt;&lt;property id=&quot;20148&quot; value=&quot;5&quot;/&gt;&lt;property id=&quot;20300&quot; value=&quot;Diapositiva 8&quot;/&gt;&lt;property id=&quot;20307&quot; value=&quot;533&quot;/&gt;&lt;/object&gt;&lt;object type=&quot;3&quot; unique_id=&quot;10016&quot;&gt;&lt;property id=&quot;20148&quot; value=&quot;5&quot;/&gt;&lt;property id=&quot;20300&quot; value=&quot;Diapositiva 11&quot;/&gt;&lt;property id=&quot;20307&quot; value=&quot;536&quot;/&gt;&lt;/object&gt;&lt;object type=&quot;3&quot; unique_id=&quot;10017&quot;&gt;&lt;property id=&quot;20148&quot; value=&quot;5&quot;/&gt;&lt;property id=&quot;20300&quot; value=&quot;Diapositiva 13&quot;/&gt;&lt;property id=&quot;20307&quot; value=&quot;538&quot;/&gt;&lt;/object&gt;&lt;object type=&quot;3&quot; unique_id=&quot;10018&quot;&gt;&lt;property id=&quot;20148&quot; value=&quot;5&quot;/&gt;&lt;property id=&quot;20300&quot; value=&quot;Diapositiva 12&quot;/&gt;&lt;property id=&quot;20307&quot; value=&quot;537&quot;/&gt;&lt;/object&gt;&lt;object type=&quot;3&quot; unique_id=&quot;10019&quot;&gt;&lt;property id=&quot;20148&quot; value=&quot;5&quot;/&gt;&lt;property id=&quot;20300&quot; value=&quot;Diapositiva 15&quot;/&gt;&lt;property id=&quot;20307&quot; value=&quot;539&quot;/&gt;&lt;/object&gt;&lt;object type=&quot;3&quot; unique_id=&quot;10020&quot;&gt;&lt;property id=&quot;20148&quot; value=&quot;5&quot;/&gt;&lt;property id=&quot;20300&quot; value=&quot;Diapositiva 16&quot;/&gt;&lt;property id=&quot;20307&quot; value=&quot;540&quot;/&gt;&lt;/object&gt;&lt;object type=&quot;3&quot; unique_id=&quot;10021&quot;&gt;&lt;property id=&quot;20148&quot; value=&quot;5&quot;/&gt;&lt;property id=&quot;20300&quot; value=&quot;Diapositiva 14&quot;/&gt;&lt;property id=&quot;20307&quot; value=&quot;541&quot;/&gt;&lt;/object&gt;&lt;object type=&quot;3&quot; unique_id=&quot;10022&quot;&gt;&lt;property id=&quot;20148&quot; value=&quot;5&quot;/&gt;&lt;property id=&quot;20300&quot; value=&quot;Diapositiva 18&quot;/&gt;&lt;property id=&quot;20307&quot; value=&quot;542&quot;/&gt;&lt;/object&gt;&lt;object type=&quot;3&quot; unique_id=&quot;10023&quot;&gt;&lt;property id=&quot;20148&quot; value=&quot;5&quot;/&gt;&lt;property id=&quot;20300&quot; value=&quot;Diapositiva 19&quot;/&gt;&lt;property id=&quot;20307&quot; value=&quot;543&quot;/&gt;&lt;/object&gt;&lt;object type=&quot;3&quot; unique_id=&quot;10024&quot;&gt;&lt;property id=&quot;20148&quot; value=&quot;5&quot;/&gt;&lt;property id=&quot;20300&quot; value=&quot;Diapositiva 17&quot;/&gt;&lt;property id=&quot;20307&quot; value=&quot;544&quot;/&gt;&lt;/object&gt;&lt;object type=&quot;3&quot; unique_id=&quot;10025&quot;&gt;&lt;property id=&quot;20148&quot; value=&quot;5&quot;/&gt;&lt;property id=&quot;20300&quot; value=&quot;Diapositiva 20&quot;/&gt;&lt;property id=&quot;20307&quot; value=&quot;545&quot;/&gt;&lt;/object&gt;&lt;object type=&quot;3&quot; unique_id=&quot;10026&quot;&gt;&lt;property id=&quot;20148&quot; value=&quot;5&quot;/&gt;&lt;property id=&quot;20300&quot; value=&quot;Diapositiva 21&quot;/&gt;&lt;property id=&quot;20307&quot; value=&quot;546&quot;/&gt;&lt;/object&gt;&lt;object type=&quot;3&quot; unique_id=&quot;10027&quot;&gt;&lt;property id=&quot;20148&quot; value=&quot;5&quot;/&gt;&lt;property id=&quot;20300&quot; value=&quot;Diapositiva 4&quot;/&gt;&lt;property id=&quot;20307&quot; value=&quot;527&quot;/&gt;&lt;/object&gt;&lt;object type=&quot;3&quot; unique_id=&quot;10028&quot;&gt;&lt;property id=&quot;20148&quot; value=&quot;5&quot;/&gt;&lt;property id=&quot;20300&quot; value=&quot;Diapositiva 22&quot;/&gt;&lt;property id=&quot;20307&quot; value=&quot;547&quot;/&gt;&lt;/object&gt;&lt;object type=&quot;3&quot; unique_id=&quot;10029&quot;&gt;&lt;property id=&quot;20148&quot; value=&quot;5&quot;/&gt;&lt;property id=&quot;20300&quot; value=&quot;Diapositiva 23&quot;/&gt;&lt;property id=&quot;20307&quot; value=&quot;548&quot;/&gt;&lt;/object&gt;&lt;object type=&quot;3&quot; unique_id=&quot;10030&quot;&gt;&lt;property id=&quot;20148&quot; value=&quot;5&quot;/&gt;&lt;property id=&quot;20300&quot; value=&quot;Diapositiva 25&quot;/&gt;&lt;property id=&quot;20307&quot; value=&quot;550&quot;/&gt;&lt;/object&gt;&lt;object type=&quot;3&quot; unique_id=&quot;10031&quot;&gt;&lt;property id=&quot;20148&quot; value=&quot;5&quot;/&gt;&lt;property id=&quot;20300&quot; value=&quot;Diapositiva 26&quot;/&gt;&lt;property id=&quot;20307&quot; value=&quot;551&quot;/&gt;&lt;/object&gt;&lt;object type=&quot;3&quot; unique_id=&quot;10032&quot;&gt;&lt;property id=&quot;20148&quot; value=&quot;5&quot;/&gt;&lt;property id=&quot;20300&quot; value=&quot;Diapositiva 27&quot;/&gt;&lt;property id=&quot;20307&quot; value=&quot;552&quot;/&gt;&lt;/object&gt;&lt;object type=&quot;3&quot; unique_id=&quot;10033&quot;&gt;&lt;property id=&quot;20148&quot; value=&quot;5&quot;/&gt;&lt;property id=&quot;20300&quot; value=&quot;Diapositiva 28&quot;/&gt;&lt;property id=&quot;20307&quot; value=&quot;553&quot;/&gt;&lt;/object&gt;&lt;object type=&quot;3&quot; unique_id=&quot;10034&quot;&gt;&lt;property id=&quot;20148&quot; value=&quot;5&quot;/&gt;&lt;property id=&quot;20300&quot; value=&quot;Diapositiva 29&quot;/&gt;&lt;property id=&quot;20307&quot; value=&quot;554&quot;/&gt;&lt;/object&gt;&lt;object type=&quot;3&quot; unique_id=&quot;10035&quot;&gt;&lt;property id=&quot;20148&quot; value=&quot;5&quot;/&gt;&lt;property id=&quot;20300&quot; value=&quot;Diapositiva 30&quot;/&gt;&lt;property id=&quot;20307&quot; value=&quot;555&quot;/&gt;&lt;/object&gt;&lt;object type=&quot;3&quot; unique_id=&quot;10036&quot;&gt;&lt;property id=&quot;20148&quot; value=&quot;5&quot;/&gt;&lt;property id=&quot;20300&quot; value=&quot;Diapositiva 31&quot;/&gt;&lt;property id=&quot;20307&quot; value=&quot;556&quot;/&gt;&lt;/object&gt;&lt;object type=&quot;3&quot; unique_id=&quot;10037&quot;&gt;&lt;property id=&quot;20148&quot; value=&quot;5&quot;/&gt;&lt;property id=&quot;20300&quot; value=&quot;Diapositiva 32&quot;/&gt;&lt;property id=&quot;20307&quot; value=&quot;557&quot;/&gt;&lt;/object&gt;&lt;object type=&quot;3&quot; unique_id=&quot;10038&quot;&gt;&lt;property id=&quot;20148&quot; value=&quot;5&quot;/&gt;&lt;property id=&quot;20300&quot; value=&quot;Diapositiva 34&quot;/&gt;&lt;property id=&quot;20307&quot; value=&quot;558&quot;/&gt;&lt;/object&gt;&lt;object type=&quot;3&quot; unique_id=&quot;10039&quot;&gt;&lt;property id=&quot;20148&quot; value=&quot;5&quot;/&gt;&lt;property id=&quot;20300&quot; value=&quot;Diapositiva 35&quot;/&gt;&lt;property id=&quot;20307&quot; value=&quot;559&quot;/&gt;&lt;/object&gt;&lt;object type=&quot;3&quot; unique_id=&quot;10040&quot;&gt;&lt;property id=&quot;20148&quot; value=&quot;5&quot;/&gt;&lt;property id=&quot;20300&quot; value=&quot;Diapositiva 33&quot;/&gt;&lt;property id=&quot;20307&quot; value=&quot;560&quot;/&gt;&lt;/object&gt;&lt;object type=&quot;3&quot; unique_id=&quot;10041&quot;&gt;&lt;property id=&quot;20148&quot; value=&quot;5&quot;/&gt;&lt;property id=&quot;20300&quot; value=&quot;Diapositiva 36&quot;/&gt;&lt;property id=&quot;20307&quot; value=&quot;561&quot;/&gt;&lt;/object&gt;&lt;object type=&quot;3&quot; unique_id=&quot;10042&quot;&gt;&lt;property id=&quot;20148&quot; value=&quot;5&quot;/&gt;&lt;property id=&quot;20300&quot; value=&quot;Diapositiva 37&quot;/&gt;&lt;property id=&quot;20307&quot; value=&quot;562&quot;/&gt;&lt;/object&gt;&lt;object type=&quot;3&quot; unique_id=&quot;10043&quot;&gt;&lt;property id=&quot;20148&quot; value=&quot;5&quot;/&gt;&lt;property id=&quot;20300&quot; value=&quot;Diapositiva 38&quot;/&gt;&lt;property id=&quot;20307&quot; value=&quot;563&quot;/&gt;&lt;/object&gt;&lt;object type=&quot;3&quot; unique_id=&quot;10044&quot;&gt;&lt;property id=&quot;20148&quot; value=&quot;5&quot;/&gt;&lt;property id=&quot;20300&quot; value=&quot;Diapositiva 39&quot;/&gt;&lt;property id=&quot;20307&quot; value=&quot;564&quot;/&gt;&lt;/object&gt;&lt;object type=&quot;3&quot; unique_id=&quot;10045&quot;&gt;&lt;property id=&quot;20148&quot; value=&quot;5&quot;/&gt;&lt;property id=&quot;20300&quot; value=&quot;Diapositiva 40&quot;/&gt;&lt;property id=&quot;20307&quot; value=&quot;565&quot;/&gt;&lt;/object&gt;&lt;object type=&quot;3&quot; unique_id=&quot;10046&quot;&gt;&lt;property id=&quot;20148&quot; value=&quot;5&quot;/&gt;&lt;property id=&quot;20300&quot; value=&quot;Diapositiva 41&quot;/&gt;&lt;property id=&quot;20307&quot; value=&quot;566&quot;/&gt;&lt;/object&gt;&lt;object type=&quot;3&quot; unique_id=&quot;10047&quot;&gt;&lt;property id=&quot;20148&quot; value=&quot;5&quot;/&gt;&lt;property id=&quot;20300&quot; value=&quot;Diapositiva 42&quot;/&gt;&lt;property id=&quot;20307&quot; value=&quot;567&quot;/&gt;&lt;/object&gt;&lt;object type=&quot;3&quot; unique_id=&quot;10048&quot;&gt;&lt;property id=&quot;20148&quot; value=&quot;5&quot;/&gt;&lt;property id=&quot;20300&quot; value=&quot;Diapositiva 43&quot;/&gt;&lt;property id=&quot;20307&quot; value=&quot;568&quot;/&gt;&lt;/object&gt;&lt;object type=&quot;3&quot; unique_id=&quot;10049&quot;&gt;&lt;property id=&quot;20148&quot; value=&quot;5&quot;/&gt;&lt;property id=&quot;20300&quot; value=&quot;Diapositiva 56&quot;/&gt;&lt;property id=&quot;20307&quot; value=&quot;497&quot;/&gt;&lt;/object&gt;&lt;object type=&quot;3&quot; unique_id=&quot;10050&quot;&gt;&lt;property id=&quot;20148&quot; value=&quot;5&quot;/&gt;&lt;property id=&quot;20300&quot; value=&quot;Diapositiva 57&quot;/&gt;&lt;property id=&quot;20307&quot; value=&quot;318&quot;/&gt;&lt;/object&gt;&lt;object type=&quot;3&quot; unique_id=&quot;16795&quot;&gt;&lt;property id=&quot;20148&quot; value=&quot;5&quot;/&gt;&lt;property id=&quot;20300&quot; value=&quot;Diapositiva 44&quot;/&gt;&lt;property id=&quot;20307&quot; value=&quot;569&quot;/&gt;&lt;/object&gt;&lt;object type=&quot;3&quot; unique_id=&quot;16796&quot;&gt;&lt;property id=&quot;20148&quot; value=&quot;5&quot;/&gt;&lt;property id=&quot;20300&quot; value=&quot;Diapositiva 46&quot;/&gt;&lt;property id=&quot;20307&quot; value=&quot;571&quot;/&gt;&lt;/object&gt;&lt;object type=&quot;3&quot; unique_id=&quot;16797&quot;&gt;&lt;property id=&quot;20148&quot; value=&quot;5&quot;/&gt;&lt;property id=&quot;20300&quot; value=&quot;Diapositiva 47&quot;/&gt;&lt;property id=&quot;20307&quot; value=&quot;572&quot;/&gt;&lt;/object&gt;&lt;object type=&quot;3&quot; unique_id=&quot;16798&quot;&gt;&lt;property id=&quot;20148&quot; value=&quot;5&quot;/&gt;&lt;property id=&quot;20300&quot; value=&quot;Diapositiva 49&quot;/&gt;&lt;property id=&quot;20307&quot; value=&quot;574&quot;/&gt;&lt;/object&gt;&lt;object type=&quot;3&quot; unique_id=&quot;16799&quot;&gt;&lt;property id=&quot;20148&quot; value=&quot;5&quot;/&gt;&lt;property id=&quot;20300&quot; value=&quot;Diapositiva 55&quot;/&gt;&lt;property id=&quot;20307&quot; value=&quot;575&quot;/&gt;&lt;/object&gt;&lt;object type=&quot;3&quot; unique_id=&quot;16800&quot;&gt;&lt;property id=&quot;20148&quot; value=&quot;5&quot;/&gt;&lt;property id=&quot;20300&quot; value=&quot;Diapositiva 51&quot;/&gt;&lt;property id=&quot;20307&quot; value=&quot;577&quot;/&gt;&lt;/object&gt;&lt;object type=&quot;3&quot; unique_id=&quot;16801&quot;&gt;&lt;property id=&quot;20148&quot; value=&quot;5&quot;/&gt;&lt;property id=&quot;20300&quot; value=&quot;Diapositiva 52&quot;/&gt;&lt;property id=&quot;20307&quot; value=&quot;578&quot;/&gt;&lt;/object&gt;&lt;object type=&quot;3&quot; unique_id=&quot;18094&quot;&gt;&lt;property id=&quot;20148&quot; value=&quot;5&quot;/&gt;&lt;property id=&quot;20300&quot; value=&quot;Diapositiva 9&quot;/&gt;&lt;property id=&quot;20307&quot; value=&quot;534&quot;/&gt;&lt;/object&gt;&lt;object type=&quot;3&quot; unique_id=&quot;18095&quot;&gt;&lt;property id=&quot;20148&quot; value=&quot;5&quot;/&gt;&lt;property id=&quot;20300&quot; value=&quot;Diapositiva 10&quot;/&gt;&lt;property id=&quot;20307&quot; value=&quot;535&quot;/&gt;&lt;/object&gt;&lt;object type=&quot;3&quot; unique_id=&quot;18096&quot;&gt;&lt;property id=&quot;20148&quot; value=&quot;5&quot;/&gt;&lt;property id=&quot;20300&quot; value=&quot;Diapositiva 24&quot;/&gt;&lt;property id=&quot;20307&quot; value=&quot;549&quot;/&gt;&lt;/object&gt;&lt;object type=&quot;3&quot; unique_id=&quot;18097&quot;&gt;&lt;property id=&quot;20148&quot; value=&quot;5&quot;/&gt;&lt;property id=&quot;20300&quot; value=&quot;Diapositiva 45&quot;/&gt;&lt;property id=&quot;20307&quot; value=&quot;570&quot;/&gt;&lt;/object&gt;&lt;object type=&quot;3&quot; unique_id=&quot;18098&quot;&gt;&lt;property id=&quot;20148&quot; value=&quot;5&quot;/&gt;&lt;property id=&quot;20300&quot; value=&quot;Diapositiva 48&quot;/&gt;&lt;property id=&quot;20307&quot; value=&quot;573&quot;/&gt;&lt;/object&gt;&lt;object type=&quot;3&quot; unique_id=&quot;18099&quot;&gt;&lt;property id=&quot;20148&quot; value=&quot;5&quot;/&gt;&lt;property id=&quot;20300&quot; value=&quot;Diapositiva 50&quot;/&gt;&lt;property id=&quot;20307&quot; value=&quot;576&quot;/&gt;&lt;/object&gt;&lt;object type=&quot;3&quot; unique_id=&quot;18100&quot;&gt;&lt;property id=&quot;20148&quot; value=&quot;5&quot;/&gt;&lt;property id=&quot;20300&quot; value=&quot;Diapositiva 53&quot;/&gt;&lt;property id=&quot;20307&quot; value=&quot;579&quot;/&gt;&lt;/object&gt;&lt;object type=&quot;3&quot; unique_id=&quot;18101&quot;&gt;&lt;property id=&quot;20148&quot; value=&quot;5&quot;/&gt;&lt;property id=&quot;20300&quot; value=&quot;Diapositiva 54&quot;/&gt;&lt;property id=&quot;20307&quot; value=&quot;580&quot;/&gt;&lt;/object&gt;&lt;object type=&quot;3&quot; unique_id=&quot;18283&quot;&gt;&lt;property id=&quot;20148&quot; value=&quot;5&quot;/&gt;&lt;property id=&quot;20300&quot; value=&quot;Diapositiva 58&quot;/&gt;&lt;property id=&quot;20307&quot; value=&quot;582&quot;/&gt;&lt;/object&gt;&lt;object type=&quot;3&quot; unique_id=&quot;18285&quot;&gt;&lt;property id=&quot;20148&quot; value=&quot;5&quot;/&gt;&lt;property id=&quot;20300&quot; value=&quot;Diapositiva 1&quot;/&gt;&lt;property id=&quot;20307&quot; value=&quot;583&quot;/&gt;&lt;/object&gt;&lt;/object&gt;&lt;object type=&quot;8&quot; unique_id=&quot;1010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30842</TotalTime>
  <Words>2436</Words>
  <Application>Microsoft Office PowerPoint</Application>
  <PresentationFormat>Presentación en pantalla (4:3)</PresentationFormat>
  <Paragraphs>433</Paragraphs>
  <Slides>57</Slides>
  <Notes>57</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57</vt:i4>
      </vt:variant>
    </vt:vector>
  </HeadingPairs>
  <TitlesOfParts>
    <vt:vector size="70" baseType="lpstr">
      <vt:lpstr>Calibri</vt:lpstr>
      <vt:lpstr>Arial</vt:lpstr>
      <vt:lpstr>Swis721 LtEx BT</vt:lpstr>
      <vt:lpstr>Arial Narrow</vt:lpstr>
      <vt:lpstr>Consolas</vt:lpstr>
      <vt:lpstr>Berlin Sans FB Demi</vt:lpstr>
      <vt:lpstr>Trajan Pro</vt:lpstr>
      <vt:lpstr>Impact</vt:lpstr>
      <vt:lpstr>Verdana</vt:lpstr>
      <vt:lpstr>Helvetica Neue</vt:lpstr>
      <vt:lpstr>Haettenschweiler</vt:lpstr>
      <vt:lpstr>Myriad Pro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keila</dc:creator>
  <cp:lastModifiedBy>Rodolfo Murua</cp:lastModifiedBy>
  <cp:revision>799</cp:revision>
  <dcterms:created xsi:type="dcterms:W3CDTF">2013-10-02T01:22:09Z</dcterms:created>
  <dcterms:modified xsi:type="dcterms:W3CDTF">2019-06-28T13:58:58Z</dcterms:modified>
</cp:coreProperties>
</file>