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2"/>
  </p:notesMasterIdLst>
  <p:sldIdLst>
    <p:sldId id="319" r:id="rId2"/>
    <p:sldId id="519" r:id="rId3"/>
    <p:sldId id="521" r:id="rId4"/>
    <p:sldId id="522" r:id="rId5"/>
    <p:sldId id="523" r:id="rId6"/>
    <p:sldId id="524" r:id="rId7"/>
    <p:sldId id="525" r:id="rId8"/>
    <p:sldId id="526" r:id="rId9"/>
    <p:sldId id="527" r:id="rId10"/>
    <p:sldId id="528" r:id="rId11"/>
    <p:sldId id="529" r:id="rId12"/>
    <p:sldId id="530" r:id="rId13"/>
    <p:sldId id="531" r:id="rId14"/>
    <p:sldId id="532" r:id="rId15"/>
    <p:sldId id="559" r:id="rId16"/>
    <p:sldId id="560" r:id="rId17"/>
    <p:sldId id="533" r:id="rId18"/>
    <p:sldId id="534" r:id="rId19"/>
    <p:sldId id="561" r:id="rId20"/>
    <p:sldId id="535" r:id="rId21"/>
    <p:sldId id="536" r:id="rId22"/>
    <p:sldId id="537" r:id="rId23"/>
    <p:sldId id="538" r:id="rId24"/>
    <p:sldId id="562" r:id="rId25"/>
    <p:sldId id="539" r:id="rId26"/>
    <p:sldId id="540" r:id="rId27"/>
    <p:sldId id="563" r:id="rId28"/>
    <p:sldId id="564" r:id="rId29"/>
    <p:sldId id="541" r:id="rId30"/>
    <p:sldId id="542" r:id="rId31"/>
    <p:sldId id="565" r:id="rId32"/>
    <p:sldId id="543" r:id="rId33"/>
    <p:sldId id="546" r:id="rId34"/>
    <p:sldId id="567" r:id="rId35"/>
    <p:sldId id="568" r:id="rId36"/>
    <p:sldId id="544" r:id="rId37"/>
    <p:sldId id="569" r:id="rId38"/>
    <p:sldId id="518" r:id="rId39"/>
    <p:sldId id="547" r:id="rId40"/>
    <p:sldId id="548" r:id="rId41"/>
    <p:sldId id="549" r:id="rId42"/>
    <p:sldId id="550" r:id="rId43"/>
    <p:sldId id="552" r:id="rId44"/>
    <p:sldId id="553" r:id="rId45"/>
    <p:sldId id="554" r:id="rId46"/>
    <p:sldId id="555" r:id="rId47"/>
    <p:sldId id="556" r:id="rId48"/>
    <p:sldId id="557" r:id="rId49"/>
    <p:sldId id="571" r:id="rId50"/>
    <p:sldId id="545" r:id="rId51"/>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Harrington" panose="04040505050002020702" pitchFamily="82" charset="0"/>
      <p:regular r:id="rId57"/>
    </p:embeddedFont>
    <p:embeddedFont>
      <p:font typeface="Impact" panose="020B0806030902050204" pitchFamily="34" charset="0"/>
      <p:regular r:id="rId58"/>
    </p:embeddedFont>
    <p:embeddedFont>
      <p:font typeface="Myriad Pro" panose="020B0503030403020204" pitchFamily="34" charset="0"/>
      <p:regular r:id="rId59"/>
      <p:bold r:id="rId60"/>
      <p:italic r:id="rId61"/>
      <p:boldItalic r:id="rId62"/>
    </p:embeddedFont>
    <p:embeddedFont>
      <p:font typeface="News706 BT" panose="02040804060705020204" pitchFamily="18" charset="0"/>
      <p:bold r:id="rId63"/>
    </p:embeddedFont>
    <p:embeddedFont>
      <p:font typeface="UnivrstyRoman Bd BT" panose="04030605060702020802"/>
      <p:regular r:id="rId64"/>
    </p:embeddedFont>
  </p:embeddedFontLst>
  <p:custDataLst>
    <p:tags r:id="rId65"/>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5015"/>
    <a:srgbClr val="00FF00"/>
    <a:srgbClr val="00CC00"/>
    <a:srgbClr val="44281C"/>
    <a:srgbClr val="452B1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3" autoAdjust="0"/>
    <p:restoredTop sz="86911" autoAdjust="0"/>
  </p:normalViewPr>
  <p:slideViewPr>
    <p:cSldViewPr>
      <p:cViewPr varScale="1">
        <p:scale>
          <a:sx n="58" d="100"/>
          <a:sy n="58" d="100"/>
        </p:scale>
        <p:origin x="93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Tema 19</a:t>
            </a:r>
          </a:p>
          <a:p>
            <a:r>
              <a:rPr lang="es-ES_tradnl" sz="1200" b="1" kern="1200" dirty="0">
                <a:solidFill>
                  <a:schemeClr val="tx1"/>
                </a:solidFill>
                <a:effectLst/>
                <a:latin typeface="+mn-lt"/>
                <a:ea typeface="+mn-ea"/>
                <a:cs typeface="+mn-cs"/>
              </a:rPr>
              <a:t>PANORAMA DE UN MUNDO MEJOR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primer cielo es la atmósfera terrestre, el aire.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segundo cielo es el firmamento, el cielo estrellado, (Sal. 19:1).</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tercer cielo es el trono de Dios, (1ª Rey. 8:30).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será lo que Dios ha preparado?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Corintios 2:9</a:t>
            </a:r>
          </a:p>
          <a:p>
            <a:r>
              <a:rPr lang="es-ES_tradnl" sz="1200" b="1" kern="1200" dirty="0">
                <a:solidFill>
                  <a:schemeClr val="tx1"/>
                </a:solidFill>
                <a:effectLst/>
                <a:latin typeface="+mn-lt"/>
                <a:ea typeface="+mn-ea"/>
                <a:cs typeface="+mn-cs"/>
              </a:rPr>
              <a:t>“Antes bien, como está escrito: Cosas que ojo no vio, ni oído </a:t>
            </a:r>
            <a:r>
              <a:rPr lang="es-ES_tradnl" sz="1200" b="1" kern="1200" dirty="0" err="1">
                <a:solidFill>
                  <a:schemeClr val="tx1"/>
                </a:solidFill>
                <a:effectLst/>
                <a:latin typeface="+mn-lt"/>
                <a:ea typeface="+mn-ea"/>
                <a:cs typeface="+mn-cs"/>
              </a:rPr>
              <a:t>oyó,Ni</a:t>
            </a:r>
            <a:r>
              <a:rPr lang="es-ES_tradnl" sz="1200" b="1" kern="1200" dirty="0">
                <a:solidFill>
                  <a:schemeClr val="tx1"/>
                </a:solidFill>
                <a:effectLst/>
                <a:latin typeface="+mn-lt"/>
                <a:ea typeface="+mn-ea"/>
                <a:cs typeface="+mn-cs"/>
              </a:rPr>
              <a:t> han subido en corazón de hombre, Son las que Dios ha preparado para los que le aman.”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será lo que Dios ha preparado?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11:13-16</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“Conforme a la fe murieron todos éstos sin haber recibido lo prometido, sino mirándolo de lejos, y creyéndolo, y saludándolo, y confesando que eran extranjeros y peregrinos sobre la tierra.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los que esto dicen, claramente dan a entender que buscan una patria; pues si hubiesen estado pensando en aquella de donde salieron, ciertamente tenían tiempo de volver.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Pero anhelaban una mejor, esto es, celestial; por lo cual Dios no se avergüenza de llamarse Dios de ellos; porque les ha preparado una ciudad.”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11:13-16</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“Conforme a la fe murieron todos éstos sin haber recibido lo prometido, sino mirándolo de lejos, y creyéndolo, y saludándolo, y confesando que eran extranjeros y peregrinos sobre la tierra.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los que esto dicen, claramente dan a entender que buscan una patria; pues si hubiesen estado pensando en aquella de donde salieron, ciertamente tenían tiempo de volver.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Pero anhelaban una mejor, esto es, celestial; por lo cual Dios no se avergüenza de llamarse Dios de ellos; porque les ha preparado una ciudad.”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11:13-16</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“Conforme a la fe murieron todos éstos sin haber recibido lo prometido, sino mirándolo de lejos, y creyéndolo, y saludándolo, y confesando que eran extranjeros y peregrinos sobre la tierra.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los que esto dicen, claramente dan a entender que buscan una patria; pues si hubiesen estado pensando en aquella de donde salieron, ciertamente tenían tiempo de volver.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Pero anhelaban una mejor, esto es, celestial; por lo cual Dios no se avergüenza de llamarse Dios de ellos; porque les ha preparado una ciudad.”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aspecto tendrá la tierra nueva?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35:1-2, 6 (2ª parte), 7</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“Se alegrarán el desierto y la soledad; el yermo se gozará y florecerá como la rosa.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Florecerá profusamente, y también se alegrará y cantará con júbilo; la gloria del Líbano le será dada, la hermosura del Carmelo y de </a:t>
            </a:r>
            <a:r>
              <a:rPr lang="es-ES_tradnl" sz="1200" b="1" kern="1200" dirty="0" err="1">
                <a:solidFill>
                  <a:schemeClr val="tx1"/>
                </a:solidFill>
                <a:effectLst/>
                <a:latin typeface="+mn-lt"/>
                <a:ea typeface="+mn-ea"/>
                <a:cs typeface="+mn-cs"/>
              </a:rPr>
              <a:t>Sarón</a:t>
            </a:r>
            <a:r>
              <a:rPr lang="es-ES_tradnl" sz="1200" b="1" kern="1200" dirty="0">
                <a:solidFill>
                  <a:schemeClr val="tx1"/>
                </a:solidFill>
                <a:effectLst/>
                <a:latin typeface="+mn-lt"/>
                <a:ea typeface="+mn-ea"/>
                <a:cs typeface="+mn-cs"/>
              </a:rPr>
              <a:t>. Ellos verán la gloria de Jehová, la hermosura del Dios nuestro.”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aguas serán cavadas en el desierto, y torrentes en la soledad.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El lugar seco se convertirá en estanque, y el sequedal en manaderos de aguas; en la morada de chacales, en su guarida, será lugar de cañas y juncos.”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No existirán más los grandes desiertos ni los enormes océanos.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Toda la tierra será un jardín maravilloso, inimaginable. Isa. 55:13.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Flores más hermosas que las más bellas orquídeas.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22:2).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Frutas deliciosas que ningún ser humano ha probado aquí.</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Un verdor más puro e intenso que el verdor primaveral.</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Arroyos, ríos y lagos profundamente cristalinos.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35:1-2, 6 (2ª parte), 7</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“Se alegrarán el desierto y la soledad; el yermo se gozará y florecerá como la rosa.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Florecerá profusamente, y también se alegrará y cantará con júbilo; la gloria del Líbano le será dada, la hermosura del Carmelo y de </a:t>
            </a:r>
            <a:r>
              <a:rPr lang="es-ES_tradnl" sz="1200" b="1" kern="1200" dirty="0" err="1">
                <a:solidFill>
                  <a:schemeClr val="tx1"/>
                </a:solidFill>
                <a:effectLst/>
                <a:latin typeface="+mn-lt"/>
                <a:ea typeface="+mn-ea"/>
                <a:cs typeface="+mn-cs"/>
              </a:rPr>
              <a:t>Sarón</a:t>
            </a:r>
            <a:r>
              <a:rPr lang="es-ES_tradnl" sz="1200" b="1" kern="1200" dirty="0">
                <a:solidFill>
                  <a:schemeClr val="tx1"/>
                </a:solidFill>
                <a:effectLst/>
                <a:latin typeface="+mn-lt"/>
                <a:ea typeface="+mn-ea"/>
                <a:cs typeface="+mn-cs"/>
              </a:rPr>
              <a:t>. Ellos verán la gloria de Jehová, la hermosura del Dios nuestro.”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aguas serán cavadas en el desierto, y torrentes en la soledad.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El lugar seco se convertirá en estanque, y el sequedal en manaderos de aguas; en la morada de chacales, en su guarida, será lugar de cañas y juncos.”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No existirán más los grandes desiertos ni los enormes océanos.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Toda la tierra será un jardín maravilloso, inimaginable. Isa. 55:13.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Flores más hermosas que las más bellas orquídeas.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22:2).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Frutas deliciosas que ningún ser humano ha probado aquí.</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Un verdor más puro e intenso que el verdor primaveral.</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Arroyos, ríos y lagos profundamente cristalinos.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¿Será el propósito de Dios dejarnos en este mundo de sufrimiento?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muchos, la vida se ha convertido en una pesadilla: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Enfermedades que los atormentan.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Angustias que los consumen.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lucha interminable por el pan.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Incomprensiones en el hogar.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Desilusiones de quienes aman.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Trabajo esclavizado.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Para muchos se ha tornado una pesada carga.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¡Cuántos deseos no cumplidos!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busca amistad y se recibe desprecio.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desea salud y se sufre enfermedad.</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desearía una casa propia y cuesta alcanzarla.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desea tener para siempre con uno a los seres amados que la muerte ha arrebatado de nuestro lado.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aspecto tendrá la tierra nueva?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Isaías 11:6-9; (Isaías 32:17-18)</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“Morará el lobo con el cordero, y el leopardo con el cabrito se acostará; el becerro y el león y la bestia doméstica andarán juntos, y un niño los pastoreará.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La vaca y la osa pacerán, sus crías se echarán juntas; y el león como el buey comerá paja.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el niño de pecho jugará sobre la cueva del áspid, y el recién destetado extenderá su mano sobre la caverna de la víbora.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harán mal ni dañarán en todo mi santo monte; porque la tierra será llena del conocimiento de Jehová, como las aguas cubren el mar.”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no existirá allí?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33:24; 35:3-6</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dirá el morador: Estoy enfermo; al pueblo que more en ella le será perdonada la iniquidad.”</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“Fortaleced las manos cansadas, afirmad las rodillas endebles.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Decid a los de corazón apocado: Esforzaos, no temáis; he aquí que vuestro Dios viene con retribución, con pago; Dios mismo vendrá, y os salvará.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Entonces los ojos de los ciegos serán abiertos, y los oídos de los sordos se abrirán.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Entonces el cojo saltará como un ciervo, y cantará la lengua del mudo; porque aguas serán cavadas en el desierto, y torrentes en la soledad.”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33:24; 35:3-6</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dirá el morador: Estoy enfermo; al pueblo que more en ella le será perdonada la iniquidad.”</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“Fortaleced las manos cansadas, afirmad las rodillas endebles.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Decid a los de corazón apocado: Esforzaos, no temáis; he aquí que vuestro Dios viene con retribución, con pago; Dios mismo vendrá, y os salvará.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Entonces los ojos de los ciegos serán abiertos, y los oídos de los sordos se abrirán.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Entonces el cojo saltará como un ciervo, y cantará la lengua del mudo; porque aguas serán cavadas en el desierto, y torrentes en la soledad.”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habrá en lugar de tristeza?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35:9-10; 65:17-20</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allí león, ni fiera subirá por él, ni allí se hallará, para que caminen los redimidos.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los redimidos de Jehová volverán, y vendrán a Sion con alegría; y gozo perpetuo será sobre sus cabezas; y tendrán gozo y alegría, y huirán la tristeza y el gemido.”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he aquí que yo crearé nuevos cielos y nueva tierra; y de lo primero no habrá memoria, ni más vendrá al pensamiento.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Mas os gozaréis y os alegraréis para siempre en las cosas que yo he creado; porque he aquí que yo traigo a Jerusalén alegría, y a su pueblo gozo.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me alegraré con Jerusalén, y me gozaré con mi pueblo; y nunca más se oirán en ella voz de lloro, ni voz de clamor.</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más allí niño que muera de pocos días, ni viejo que sus días no cumpla; porque el niño morirá de cien años, y el pecador de cien años será maldito.”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35:9-10; 65:17-20</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allí león, ni fiera subirá por él, ni allí se hallará, para que caminen los redimidos.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los redimidos de Jehová volverán, y vendrán a Sion con alegría; y gozo perpetuo será sobre sus cabezas; y tendrán gozo y alegría, y huirán la tristeza y el gemido.”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he aquí que yo crearé nuevos cielos y nueva tierra; y de lo primero no habrá memoria, ni más vendrá al pensamiento.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Mas os gozaréis y os alegraréis para siempre en las cosas que yo he creado; porque he aquí que yo traigo a Jerusalén alegría, y a su pueblo gozo.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me alegraré con Jerusalén, y me gozaré con mi pueblo; y nunca más se oirán en ella voz de lloro, ni voz de clamor.</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más allí niño que muera de pocos días, ni viejo que sus días no cumpla; porque el niño morirá de cien años, y el pecador de cien años será maldito.”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35:9-10; 65:17-20</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allí león, ni fiera subirá por él, ni allí se hallará, para que caminen los redimidos.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los redimidos de Jehová volverán, y vendrán a Sion con alegría; y gozo perpetuo será sobre sus cabezas; y tendrán gozo y alegría, y huirán la tristeza y el gemido.”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he aquí que yo crearé nuevos cielos y nueva tierra; y de lo primero no habrá memoria, ni más vendrá al pensamiento.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Mas os gozaréis y os alegraréis para siempre en las cosas que yo he creado; porque he aquí que yo traigo a Jerusalén alegría, y a su pueblo gozo.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me alegraré con Jerusalén, y me gozaré con mi pueblo; y nunca más se oirán en ella voz de lloro, ni voz de clamor.</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habrá más allí niño que muera de pocos días, ni viejo que sus días no cumpla; porque el niño morirá de cien años, y el pecador de cien años será maldito.”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¿Se trabajará allí o viviremos ociosos?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Dios nos ha prometido un hogar sin sombras, ¿Cuándo lo recibiremos?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65:21-23</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“Edificarán casas, y morarán en ellas; plantarán viñas, y comerán el fruto de ellas.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edificarán para que otro habite, ni plantarán para que otro coma; porque según los días de los árboles serán los días de mi pueblo, y mis escogidos disfrutarán la obra de sus manos.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trabajarán en vano, ni darán a luz para maldición; porque son linaje de los benditos de Jehová, y sus descendientes con ellos.”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65:21-23</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“Edificarán casas, y morarán en ellas; plantarán viñas, y comerán el fruto de ellas.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edificarán para que otro habite, ni plantarán para que otro coma; porque según los días de los árboles serán los días de mi pueblo, y mis escogidos disfrutarán la obra de sus manos.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trabajarán en vano, ni darán a luz para maldición; porque son linaje de los benditos de Jehová, y sus descendientes con ellos.”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¿Cómo será la ciudad capital, la Nueva Jerusalén?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21:1-5</a:t>
            </a:r>
          </a:p>
          <a:p>
            <a:r>
              <a:rPr lang="es-ES_tradnl" sz="1200" b="1" kern="1200" dirty="0">
                <a:solidFill>
                  <a:schemeClr val="tx1"/>
                </a:solidFill>
                <a:effectLst/>
                <a:latin typeface="+mn-lt"/>
                <a:ea typeface="+mn-ea"/>
                <a:cs typeface="+mn-cs"/>
              </a:rPr>
              <a:t>“Vi un cielo nuevo y una tierra nueva; porque el primer cielo y la primera tierra pasaron, y el mar ya no existía más.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yo Juan vi la santa ciudad, la nueva Jerusalén, descender del cielo, de Dios, dispuesta como una esposa ataviada para su marido.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oí una gran voz del cielo que decía: He aquí el tabernáculo de Dios con los hombres, y él morará con ellos; y ellos serán su pueblo, y Dios mismo estará con ellos como su Dios.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Enjugará Dios toda lágrima de los ojos de ellos; y ya no habrá muerte, ni habrá más llanto, ni clamor, ni dolor; porque las primeras cosas pasaron.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el que estaba sentado en el trono dijo: He aquí, yo hago nuevas todas las cosas. Y me dijo: Escribe; porque estas palabras son fieles y verdaderas.”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21:1-5</a:t>
            </a:r>
          </a:p>
          <a:p>
            <a:r>
              <a:rPr lang="es-ES_tradnl" sz="1200" b="1" kern="1200" dirty="0">
                <a:solidFill>
                  <a:schemeClr val="tx1"/>
                </a:solidFill>
                <a:effectLst/>
                <a:latin typeface="+mn-lt"/>
                <a:ea typeface="+mn-ea"/>
                <a:cs typeface="+mn-cs"/>
              </a:rPr>
              <a:t>“Vi un cielo nuevo y una tierra nueva; porque el primer cielo y la primera tierra pasaron, y el mar ya no existía más.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yo Juan vi la santa ciudad, la nueva Jerusalén, descender del cielo, de Dios, dispuesta como una esposa ataviada para su marido.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oí una gran voz del cielo que decía: He aquí el tabernáculo de Dios con los hombres, y él morará con ellos; y ellos serán su pueblo, y Dios mismo estará con ellos como su Dios.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Enjugará Dios toda lágrima de los ojos de ellos; y ya no habrá muerte, ni habrá más llanto, ni clamor, ni dolor; porque las primeras cosas pasaron.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el que estaba sentado en el trono dijo: He aquí, yo hago nuevas todas las cosas. Y me dijo: Escribe; porque estas palabras son fieles y verdaderas.”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21:1-5</a:t>
            </a:r>
          </a:p>
          <a:p>
            <a:r>
              <a:rPr lang="es-ES_tradnl" sz="1200" b="1" kern="1200" dirty="0">
                <a:solidFill>
                  <a:schemeClr val="tx1"/>
                </a:solidFill>
                <a:effectLst/>
                <a:latin typeface="+mn-lt"/>
                <a:ea typeface="+mn-ea"/>
                <a:cs typeface="+mn-cs"/>
              </a:rPr>
              <a:t>“Vi un cielo nuevo y una tierra nueva; porque el primer cielo y la primera tierra pasaron, y el mar ya no existía más.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yo Juan vi la santa ciudad, la nueva Jerusalén, descender del cielo, de Dios, dispuesta como una esposa ataviada para su marido.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oí una gran voz del cielo que decía: He aquí el tabernáculo de Dios con los hombres, y él morará con ellos; y ellos serán su pueblo, y Dios mismo estará con ellos como su Dios.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Enjugará Dios toda lágrima de los ojos de ellos; y ya no habrá muerte, ni habrá más llanto, ni clamor, ni dolor; porque las primeras cosas pasaron.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el que estaba sentado en el trono dijo: He aquí, yo hago nuevas todas las cosas. Y me dijo: Escribe; porque estas palabras son fieles y verdaderas.”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21:10-12</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me llevó en el Espíritu a un monte grande y alto, y me mostró la gran ciudad santa de Jerusalén, que descendía del cielo, de Dios, teniendo la gloria de Dios. Y su fulgor era semejante al de una piedra preciosísima, como piedra de jaspe, diáfana como el cristal.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Tenía un muro grande y alto con doce puertas; y en las puertas, doce ángeles, y nombres inscritos, que son los de las doce tribus de los hijos de Israel;”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21:10-12</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me llevó en el Espíritu a un monte grande y alto, y me mostró la gran ciudad santa de Jerusalén, que descendía del cielo, de Dios, teniendo la gloria de Dios. Y su fulgor era semejante al de una piedra preciosísima, como piedra de jaspe, diáfana como el cristal.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Tenía un muro grande y alto con doce puertas; y en las puertas, doce ángeles, y nombres inscritos, que son los de las doce tribus de los hijos de Israel;”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Mide 12.000 estadios de perímetro (vers. 16), o sea 2.200 km, 550 km. de cada lado.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Es de oro puro, semejante al vidrio limpio, (vers. 18).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El muro tiene doce cimientos de piedras preciosas, (vers. 19-20)</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Las 12 puertas son de gigantescas perlas, (vers. 21).</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 Allí no habrá noche, Cristo será su luz, (vers. 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 Del trono sale un río resplandeciente y a su margen está el árbol de la vida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22:1-2).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g)</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Estaremos con Jesús para siempre, (vers. 3-4).</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975203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día nos reuniremos allí para adorar a Dios?</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14:1-3</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“No se turbe vuestro corazón; creéis en Dios, creed también en mí.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En la casa de mi Padre muchas moradas hay; si así no fuera, yo os lo hubiera dicho; voy, pues, a preparar lugar para vosotros.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si me fuere y os preparare lugar, vendré otra vez, y os tomaré a mí mismo, para que donde yo estoy, vosotros también estéis.”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 Un mundo nuevo como el que fuera dado a nuestros primeros padres,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1:31). Allí todo era hermoso.. plantas, flores, paz, felicidad.</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hombre había recibido 4 dones: la </a:t>
            </a:r>
            <a:r>
              <a:rPr lang="es-ES_tradnl" sz="1200" b="1" kern="1200" dirty="0">
                <a:solidFill>
                  <a:schemeClr val="tx1"/>
                </a:solidFill>
                <a:effectLst/>
                <a:latin typeface="+mn-lt"/>
                <a:ea typeface="+mn-ea"/>
                <a:cs typeface="+mn-cs"/>
              </a:rPr>
              <a:t>vida eterna</a:t>
            </a:r>
            <a:r>
              <a:rPr lang="es-ES_tradnl" sz="1200" kern="1200" dirty="0">
                <a:solidFill>
                  <a:schemeClr val="tx1"/>
                </a:solidFill>
                <a:effectLst/>
                <a:latin typeface="+mn-lt"/>
                <a:ea typeface="+mn-ea"/>
                <a:cs typeface="+mn-cs"/>
              </a:rPr>
              <a:t>, un </a:t>
            </a:r>
            <a:r>
              <a:rPr lang="es-ES_tradnl" sz="1200" b="1" kern="1200" dirty="0">
                <a:solidFill>
                  <a:schemeClr val="tx1"/>
                </a:solidFill>
                <a:effectLst/>
                <a:latin typeface="+mn-lt"/>
                <a:ea typeface="+mn-ea"/>
                <a:cs typeface="+mn-cs"/>
              </a:rPr>
              <a:t>carácter perfecto</a:t>
            </a:r>
            <a:r>
              <a:rPr lang="es-ES_tradnl" sz="1200" kern="1200" dirty="0">
                <a:solidFill>
                  <a:schemeClr val="tx1"/>
                </a:solidFill>
                <a:effectLst/>
                <a:latin typeface="+mn-lt"/>
                <a:ea typeface="+mn-ea"/>
                <a:cs typeface="+mn-cs"/>
              </a:rPr>
              <a:t>, un </a:t>
            </a:r>
            <a:r>
              <a:rPr lang="es-ES_tradnl" sz="1200" b="1" kern="1200" dirty="0">
                <a:solidFill>
                  <a:schemeClr val="tx1"/>
                </a:solidFill>
                <a:effectLst/>
                <a:latin typeface="+mn-lt"/>
                <a:ea typeface="+mn-ea"/>
                <a:cs typeface="+mn-cs"/>
              </a:rPr>
              <a:t>hogar maravilloso </a:t>
            </a:r>
            <a:r>
              <a:rPr lang="es-ES_tradnl" sz="1200" kern="1200" dirty="0">
                <a:solidFill>
                  <a:schemeClr val="tx1"/>
                </a:solidFill>
                <a:effectLst/>
                <a:latin typeface="+mn-lt"/>
                <a:ea typeface="+mn-ea"/>
                <a:cs typeface="+mn-cs"/>
              </a:rPr>
              <a:t>y el </a:t>
            </a:r>
            <a:r>
              <a:rPr lang="es-ES_tradnl" sz="1200" b="1" kern="1200" dirty="0">
                <a:solidFill>
                  <a:schemeClr val="tx1"/>
                </a:solidFill>
                <a:effectLst/>
                <a:latin typeface="+mn-lt"/>
                <a:ea typeface="+mn-ea"/>
                <a:cs typeface="+mn-cs"/>
              </a:rPr>
              <a:t>dominio sobre todo.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pecado hizo que se perdieran estos dones y exista tanto sufrimiento.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66:22-23</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como los cielos nuevos y la nueva tierra que yo hago permanecerán delante de mí, dice Jehová, así permanecerá vuestra descendencia y vuestro nombre.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de mes en mes, y de día de reposo en día de reposo, vendrán todos a adorar delante de mí, dijo Jehová.”</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sabemos que todo esto es verdad?</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*¡Ud. puede confiar en las promesas de Dios! Aquí no se trata de una fantasía ni una ficción, sino de las promesas de un Dios de amor.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Las 2.300 profecías que se cumplen ante nuestros ojos, son la garantía de que Dios no miente.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El sacrificio del Calvario, no tendría sentido si esto no fuera verdad.</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Cuando Cristo venga, seremos transformados a la inmortalidad,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(1ª </a:t>
            </a:r>
            <a:r>
              <a:rPr lang="es-ES_tradnl" sz="1200" kern="1200" dirty="0" err="1">
                <a:solidFill>
                  <a:schemeClr val="tx1"/>
                </a:solidFill>
                <a:effectLst/>
                <a:latin typeface="+mn-lt"/>
                <a:ea typeface="+mn-ea"/>
                <a:cs typeface="+mn-cs"/>
              </a:rPr>
              <a:t>Cor</a:t>
            </a:r>
            <a:r>
              <a:rPr lang="es-ES_tradnl" sz="1200" kern="1200" dirty="0">
                <a:solidFill>
                  <a:schemeClr val="tx1"/>
                </a:solidFill>
                <a:effectLst/>
                <a:latin typeface="+mn-lt"/>
                <a:ea typeface="+mn-ea"/>
                <a:cs typeface="+mn-cs"/>
              </a:rPr>
              <a:t>. 15:51-58).</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PODEMOS ASEGURARNOS UN LUGAR ALLÍ?</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necesito hacer en primer lugar?</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Hechos 16:31</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Ellos dijeron: Cree en el Señor Jesucristo, y serás salvo, tú y tu casa.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Aceptar a Jesucristo por fe como mi Salvador personal y Señor de mi vida.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debemos hacer para tener la vida eterna? ¿Qué enseñó Jesús? </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19:17 última parte</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“Mas si quieres entrar en la vida, guarda los mandamientos.”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El que </a:t>
            </a:r>
            <a:r>
              <a:rPr lang="es-ES_tradnl" sz="1200" i="1" u="sng" kern="1200" dirty="0">
                <a:solidFill>
                  <a:schemeClr val="tx1"/>
                </a:solidFill>
                <a:effectLst/>
                <a:latin typeface="+mn-lt"/>
                <a:ea typeface="+mn-ea"/>
                <a:cs typeface="+mn-cs"/>
              </a:rPr>
              <a:t>venciere</a:t>
            </a:r>
            <a:r>
              <a:rPr lang="es-ES_tradnl" sz="1200" kern="1200" dirty="0">
                <a:solidFill>
                  <a:schemeClr val="tx1"/>
                </a:solidFill>
                <a:effectLst/>
                <a:latin typeface="+mn-lt"/>
                <a:ea typeface="+mn-ea"/>
                <a:cs typeface="+mn-cs"/>
              </a:rPr>
              <a:t> heredará todas las cosas,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21:7.</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Los transgresores no entrarán allí, sino únicamente los que están inscriptos en el libro de la vida,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21:8, 27.</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 bien existe la palabra "hacer", debe aclararse que esto no es la causa, sino el efecto de la salvación. Solamente los méritos de Cristo son la base de nuestra redención. Nuestra entrega y obediencia son la respuesta al amor de Dios, que lo hemos aceptado no solamente como Salvador sino también como Señor.</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plan de redención incluye, no solamente la redención del hombre, sino también la del planeta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Rom</a:t>
            </a:r>
            <a:r>
              <a:rPr lang="es-ES_tradnl" sz="1200" kern="1200" dirty="0">
                <a:solidFill>
                  <a:schemeClr val="tx1"/>
                </a:solidFill>
                <a:effectLst/>
                <a:latin typeface="+mn-lt"/>
                <a:ea typeface="+mn-ea"/>
                <a:cs typeface="+mn-cs"/>
              </a:rPr>
              <a:t>. 8:20-22)</a:t>
            </a:r>
            <a:r>
              <a:rPr lang="es-ES_tradnl" sz="1200" i="1" kern="1200" dirty="0">
                <a:solidFill>
                  <a:schemeClr val="tx1"/>
                </a:solidFill>
                <a:effectLst/>
                <a:latin typeface="+mn-lt"/>
                <a:ea typeface="+mn-ea"/>
                <a:cs typeface="+mn-cs"/>
              </a:rPr>
              <a:t>. Satanás arrebató la soberanía de nuestro mundo y lo sujetó a esclavitud. Cristo será coronado Rey de reyes y Señor de señores, cuando el poder del diablo sea totalmente destruido. El pecado trastornó el medio ambiente en que fue colocado el hombre, pero Cristo es el restaurador de todas las cosas, tanto del ser, como del hogar en que fuera colocado.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p>
          <a:p>
            <a:r>
              <a:rPr lang="es-ES_tradnl" sz="1200" kern="1200" dirty="0">
                <a:solidFill>
                  <a:schemeClr val="tx1"/>
                </a:solidFill>
                <a:effectLst/>
                <a:latin typeface="+mn-lt"/>
                <a:ea typeface="+mn-ea"/>
                <a:cs typeface="+mn-cs"/>
              </a:rPr>
              <a:t>* Cristo ya hizo su parte en el Calvario, ¡Ahora depende de </a:t>
            </a:r>
            <a:r>
              <a:rPr lang="es-ES_tradnl" sz="1200" kern="1200" dirty="0" err="1">
                <a:solidFill>
                  <a:schemeClr val="tx1"/>
                </a:solidFill>
                <a:effectLst/>
                <a:latin typeface="+mn-lt"/>
                <a:ea typeface="+mn-ea"/>
                <a:cs typeface="+mn-cs"/>
              </a:rPr>
              <a:t>Ud</a:t>
            </a:r>
            <a:r>
              <a:rPr lang="es-ES_tradnl"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Isaías 1:19, 20.</a:t>
            </a:r>
            <a:r>
              <a:rPr lang="es-ES_tradnl" sz="1200" b="1" i="1" kern="1200" dirty="0">
                <a:solidFill>
                  <a:schemeClr val="tx1"/>
                </a:solidFill>
                <a:effectLst/>
                <a:latin typeface="+mn-lt"/>
                <a:ea typeface="+mn-ea"/>
                <a:cs typeface="+mn-cs"/>
              </a:rPr>
              <a:t> "Si quisiereis y oyereis, comeréis el bien de la tierra".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Ahora es el tiempo de tomar decisiones y saltar a la roca de Salvación que es Cristo Jesús.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¡Acepte hoy la invitación de Dios!, (Efesios 5:14-17).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p>
          <a:p>
            <a:r>
              <a:rPr lang="es-ES_tradnl" sz="1200" kern="1200" dirty="0">
                <a:solidFill>
                  <a:schemeClr val="tx1"/>
                </a:solidFill>
                <a:effectLst/>
                <a:latin typeface="+mn-lt"/>
                <a:ea typeface="+mn-ea"/>
                <a:cs typeface="+mn-cs"/>
              </a:rPr>
              <a:t>* Cristo ya hizo su parte en el Calvario, ¡Ahora depende de </a:t>
            </a:r>
            <a:r>
              <a:rPr lang="es-ES_tradnl" sz="1200" kern="1200" dirty="0" err="1">
                <a:solidFill>
                  <a:schemeClr val="tx1"/>
                </a:solidFill>
                <a:effectLst/>
                <a:latin typeface="+mn-lt"/>
                <a:ea typeface="+mn-ea"/>
                <a:cs typeface="+mn-cs"/>
              </a:rPr>
              <a:t>Ud</a:t>
            </a:r>
            <a:r>
              <a:rPr lang="es-ES_tradnl"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Isaías 1:19, 20.</a:t>
            </a:r>
            <a:r>
              <a:rPr lang="es-ES_tradnl" sz="1200" b="1" i="1" kern="1200" dirty="0">
                <a:solidFill>
                  <a:schemeClr val="tx1"/>
                </a:solidFill>
                <a:effectLst/>
                <a:latin typeface="+mn-lt"/>
                <a:ea typeface="+mn-ea"/>
                <a:cs typeface="+mn-cs"/>
              </a:rPr>
              <a:t> "Si quisiereis y oyereis, comeréis el bien de la tierra".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Ahora es el tiempo de tomar decisiones y saltar a la roca de Salvación que es Cristo Jesús.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¡Acepte hoy la invitación de Dios!, (Efesios 5:14-17).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79514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¿Cuál fue el propósito de la muerte de Cristo?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Juan 2:25</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esta es la promesa que él nos hizo, la vida eterna.”</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 Mediante Jesucristo seremos libres de la esclavitud del diablo y serán hechas nuevas todas las cosas, Isaías 45:22.</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18937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SERÁ EL CIELO Y LA TIERRA NUEVA?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427462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¿Cuántos cielos existen según la Biblia?</a:t>
            </a:r>
            <a:endParaRPr lang="es-ES" sz="12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79915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 Corintios 12:2-4</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“Conozco a un hombre en Cristo, que hace catorce años (si en el cuerpo, no lo sé; si fuera del cuerpo, no lo sé; Dios lo sabe) fue arrebatado hasta el tercer cielo.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Y conozco al tal hombre (si en el cuerpo, o fuera del cuerpo, no lo sé; Dios lo sabe), que fue arrebatado al paraíso, donde oyó palabras inefables que no le es dado al hombre expresar.”</a:t>
            </a:r>
            <a:endParaRPr lang="es-ES"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Tres cielos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18937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19x Panorama de un mundo mejor\titulo tema 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 y="97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endParaRPr>
          </a:p>
        </p:txBody>
      </p:sp>
      <p:sp>
        <p:nvSpPr>
          <p:cNvPr id="2" name="1 Rectángulo"/>
          <p:cNvSpPr/>
          <p:nvPr/>
        </p:nvSpPr>
        <p:spPr>
          <a:xfrm>
            <a:off x="467544" y="1340768"/>
            <a:ext cx="7524836" cy="4524315"/>
          </a:xfrm>
          <a:prstGeom prst="rect">
            <a:avLst/>
          </a:prstGeom>
        </p:spPr>
        <p:txBody>
          <a:bodyPr wrap="square">
            <a:spAutoFit/>
          </a:bodyPr>
          <a:lstStyle/>
          <a:p>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PANORAMA </a:t>
            </a:r>
            <a:b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br>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DE UM</a:t>
            </a:r>
          </a:p>
          <a:p>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MUNDO </a:t>
            </a:r>
          </a:p>
          <a:p>
            <a:r>
              <a:rPr lang="es-ES" sz="7200" dirty="0">
                <a:ln w="18415" cmpd="sng">
                  <a:solidFill>
                    <a:schemeClr val="tx1"/>
                  </a:solidFill>
                  <a:prstDash val="solid"/>
                </a:ln>
                <a:gradFill>
                  <a:gsLst>
                    <a:gs pos="20000">
                      <a:srgbClr val="03D4A8">
                        <a:lumMod val="18000"/>
                        <a:lumOff val="82000"/>
                      </a:srgbClr>
                    </a:gs>
                    <a:gs pos="38000">
                      <a:srgbClr val="21D6E0"/>
                    </a:gs>
                    <a:gs pos="64000">
                      <a:srgbClr val="0087E6"/>
                    </a:gs>
                    <a:gs pos="78000">
                      <a:srgbClr val="005CBF"/>
                    </a:gs>
                  </a:gsLst>
                  <a:lin ang="5400000" scaled="0"/>
                </a:gradFill>
                <a:effectLst>
                  <a:outerShdw blurRad="127000" dist="76200" dir="3600000" algn="tl" rotWithShape="0">
                    <a:srgbClr val="000000">
                      <a:alpha val="70000"/>
                    </a:srgbClr>
                  </a:outerShdw>
                </a:effectLst>
                <a:latin typeface="News706 BT" pitchFamily="18" charset="0"/>
                <a:ea typeface="Adobe Gothic Std B" pitchFamily="34" charset="-128"/>
              </a:rPr>
              <a:t>MELHOR</a:t>
            </a: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s Docs\_Multimedia SDA\19x Panorama de un mundo mejor\tema 19 cie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 y="740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151620" y="4509120"/>
            <a:ext cx="7632848" cy="16201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4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4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Atmosfera</a:t>
            </a:r>
          </a:p>
        </p:txBody>
      </p:sp>
      <p:sp>
        <p:nvSpPr>
          <p:cNvPr id="7" name="Rectangle 3"/>
          <p:cNvSpPr>
            <a:spLocks noChangeArrowheads="1"/>
          </p:cNvSpPr>
          <p:nvPr/>
        </p:nvSpPr>
        <p:spPr bwMode="auto">
          <a:xfrm>
            <a:off x="251520" y="2060848"/>
            <a:ext cx="8352928"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Segundo </a:t>
            </a:r>
            <a:r>
              <a:rPr lang="es-ES" sz="4400" b="1" i="1" spc="50" dirty="0" err="1">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4400" b="1" i="1" spc="50" dirty="0">
                <a:ln w="11430"/>
                <a:gradFill>
                  <a:gsLst>
                    <a:gs pos="51000">
                      <a:srgbClr val="0070C0"/>
                    </a:gs>
                    <a:gs pos="21000">
                      <a:srgbClr val="00B0F0">
                        <a:lumMod val="28000"/>
                        <a:lumOff val="72000"/>
                      </a:srgbClr>
                    </a:gs>
                    <a:gs pos="69000">
                      <a:srgbClr val="002060"/>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Firmamento</a:t>
            </a:r>
          </a:p>
        </p:txBody>
      </p:sp>
      <p:sp>
        <p:nvSpPr>
          <p:cNvPr id="8" name="Rectangle 3"/>
          <p:cNvSpPr>
            <a:spLocks noChangeArrowheads="1"/>
          </p:cNvSpPr>
          <p:nvPr/>
        </p:nvSpPr>
        <p:spPr bwMode="auto">
          <a:xfrm>
            <a:off x="553236" y="0"/>
            <a:ext cx="8602328"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Terceiro</a:t>
            </a:r>
            <a:r>
              <a:rPr lang="es-ES" sz="44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44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Trono de Deus</a:t>
            </a:r>
          </a:p>
        </p:txBody>
      </p:sp>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8"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33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is Docs\_Multimedia SDA\19x Panorama de un mundo mejor\tema 19 o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2934814"/>
            <a:ext cx="6403704" cy="1938992"/>
          </a:xfrm>
          <a:prstGeom prst="rect">
            <a:avLst/>
          </a:prstGeom>
        </p:spPr>
        <p:txBody>
          <a:bodyPr wrap="square">
            <a:spAutoFit/>
          </a:bodyPr>
          <a:lstStyle/>
          <a:p>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Como será o que Deus nos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preparou</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769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3759" y="251937"/>
            <a:ext cx="2781532"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a:t>
            </a: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Coríntios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2:9</a:t>
            </a:r>
          </a:p>
        </p:txBody>
      </p:sp>
      <p:sp>
        <p:nvSpPr>
          <p:cNvPr id="4" name="Rectangle 3"/>
          <p:cNvSpPr>
            <a:spLocks noChangeArrowheads="1"/>
          </p:cNvSpPr>
          <p:nvPr/>
        </p:nvSpPr>
        <p:spPr bwMode="auto">
          <a:xfrm>
            <a:off x="432048" y="1664804"/>
            <a:ext cx="8532440"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como está escrito: As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olho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viu</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ouvido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ouviu</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subiram</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que Deus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preparou</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os que o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amam</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63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19 Panorama de un mundo mejor\IMG1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2"/>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375756" y="1988840"/>
            <a:ext cx="5935652" cy="3785652"/>
          </a:xfrm>
          <a:prstGeom prst="rect">
            <a:avLst/>
          </a:prstGeom>
        </p:spPr>
        <p:txBody>
          <a:bodyPr wrap="square">
            <a:spAutoFit/>
          </a:bodyPr>
          <a:lstStyle/>
          <a:p>
            <a:pPr algn="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Ao</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contemplar por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fé</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aquela</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pátria</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celestial, o que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afirmaram</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os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fiéis</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do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passado</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ao</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considerar a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sua</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vida terrenal? </a:t>
            </a:r>
          </a:p>
        </p:txBody>
      </p:sp>
    </p:spTree>
    <p:extLst>
      <p:ext uri="{BB962C8B-B14F-4D97-AF65-F5344CB8AC3E}">
        <p14:creationId xmlns:p14="http://schemas.microsoft.com/office/powerpoint/2010/main" val="578282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3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74749" y="251937"/>
            <a:ext cx="2579552"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Hebreus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11:13</a:t>
            </a:r>
          </a:p>
        </p:txBody>
      </p:sp>
      <p:sp>
        <p:nvSpPr>
          <p:cNvPr id="4" name="Rectangle 3"/>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“Todos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estes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morreram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fé</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recebido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promessas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vendo-as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longe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crendo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abraçando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confessaram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eram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estrangeiros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peregrinos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Rectangle 3" hidden="1"/>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los que esto dicen, claramente dan a entender que buscan una patria; pues si hubiesen estado pensando en aquella de donde salieron, ciertamente tenían tiempo de volver. </a:t>
            </a:r>
          </a:p>
        </p:txBody>
      </p:sp>
      <p:sp>
        <p:nvSpPr>
          <p:cNvPr id="6"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Pero anhelaban una mejor, esto es, celestial; por lo cual Dios no se avergüenza de llamarse Dios de ellos; porque les ha preparado una ciudad.”</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9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5"/>
                                        </p:tgtEl>
                                      </p:cBhvr>
                                    </p:animEffect>
                                    <p:anim calcmode="lin" valueType="num">
                                      <p:cBhvr>
                                        <p:cTn id="24" dur="1000"/>
                                        <p:tgtEl>
                                          <p:spTgt spid="5"/>
                                        </p:tgtEl>
                                        <p:attrNameLst>
                                          <p:attrName>ppt_x</p:attrName>
                                        </p:attrNameLst>
                                      </p:cBhvr>
                                      <p:tavLst>
                                        <p:tav tm="0">
                                          <p:val>
                                            <p:strVal val="ppt_x"/>
                                          </p:val>
                                        </p:tav>
                                        <p:tav tm="100000">
                                          <p:val>
                                            <p:strVal val="ppt_x"/>
                                          </p:val>
                                        </p:tav>
                                      </p:tavLst>
                                    </p:anim>
                                    <p:anim calcmode="lin" valueType="num">
                                      <p:cBhvr>
                                        <p:cTn id="25" dur="1000"/>
                                        <p:tgtEl>
                                          <p:spTgt spid="5"/>
                                        </p:tgtEl>
                                        <p:attrNameLst>
                                          <p:attrName>ppt_y</p:attrName>
                                        </p:attrNameLst>
                                      </p:cBhvr>
                                      <p:tavLst>
                                        <p:tav tm="0">
                                          <p:val>
                                            <p:strVal val="ppt_y"/>
                                          </p:val>
                                        </p:tav>
                                        <p:tav tm="100000">
                                          <p:val>
                                            <p:strVal val="ppt_y-.1"/>
                                          </p:val>
                                        </p:tav>
                                      </p:tavLst>
                                    </p:anim>
                                    <p:set>
                                      <p:cBhvr>
                                        <p:cTn id="26" dur="1" fill="hold">
                                          <p:stCondLst>
                                            <p:cond delay="999"/>
                                          </p:stCondLst>
                                        </p:cTn>
                                        <p:tgtEl>
                                          <p:spTgt spid="5"/>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44718" y="251937"/>
            <a:ext cx="3039615"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Hebreus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11:14,15</a:t>
            </a:r>
          </a:p>
        </p:txBody>
      </p:sp>
      <p:sp>
        <p:nvSpPr>
          <p:cNvPr id="4"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“Conforme a la fe murieron todos éstos sin haber recibido lo prometido,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sino mirándolo de lejos, y creyéndolo,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saludándolo,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confesando que eran extranjeros y peregrinos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 la tierra.</a:t>
            </a:r>
          </a:p>
        </p:txBody>
      </p:sp>
      <p:sp>
        <p:nvSpPr>
          <p:cNvPr id="5" name="Rectangle 3"/>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os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claramente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mostram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buscam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pátria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 na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lembrassem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daquela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onde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saído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teriam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oportunidade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tornar.” </a:t>
            </a:r>
          </a:p>
        </p:txBody>
      </p:sp>
      <p:sp>
        <p:nvSpPr>
          <p:cNvPr id="6"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Pero anhelaban una mejor, esto es, celestial; por lo cual Dios no se avergüenza de llamarse Dios de ellos; porque les ha preparado una ciudad.”</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13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68337" y="251937"/>
            <a:ext cx="2592377"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Hebreus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11:16</a:t>
            </a:r>
          </a:p>
        </p:txBody>
      </p:sp>
      <p:sp>
        <p:nvSpPr>
          <p:cNvPr id="4" name="Rectangle 3" hidden="1"/>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“Conforme a la fe murieron todos éstos sin haber recibido lo prometido,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sino mirándolo de lejos, y creyéndolo,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saludándolo,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confesando que eran extranjeros y peregrinos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 la tierra.</a:t>
            </a:r>
          </a:p>
        </p:txBody>
      </p:sp>
      <p:sp>
        <p:nvSpPr>
          <p:cNvPr id="5" name="Rectangle 3" hidden="1"/>
          <p:cNvSpPr>
            <a:spLocks noChangeArrowheads="1"/>
          </p:cNvSpPr>
          <p:nvPr/>
        </p:nvSpPr>
        <p:spPr bwMode="auto">
          <a:xfrm>
            <a:off x="180020"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los que esto dicen, claramente dan a entender que buscan una patria; pues si hubiesen estado pensando en aquella de donde salieron, ciertamente tenían tiempo de volver. </a:t>
            </a:r>
          </a:p>
        </p:txBody>
      </p:sp>
      <p:sp>
        <p:nvSpPr>
          <p:cNvPr id="6" name="Rectangle 3"/>
          <p:cNvSpPr>
            <a:spLocks noChangeArrowheads="1"/>
          </p:cNvSpPr>
          <p:nvPr/>
        </p:nvSpPr>
        <p:spPr bwMode="auto">
          <a:xfrm>
            <a:off x="179512" y="1880828"/>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agora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desejam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melhor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a celestial. Por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isso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envergonha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deles, de se chamar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preparou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14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Mis Docs\_Multimedia SDA\19x Panorama de un mundo mejor\tema 19 pla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295636" y="4185084"/>
            <a:ext cx="7486329" cy="1938992"/>
          </a:xfrm>
          <a:prstGeom prst="rect">
            <a:avLst/>
          </a:prstGeom>
        </p:spPr>
        <p:txBody>
          <a:bodyPr wrap="square">
            <a:spAutoFit/>
          </a:bodyPr>
          <a:lstStyle/>
          <a:p>
            <a:pPr algn="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Que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aspeto</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b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terá</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 nova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terra</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p>
        </p:txBody>
      </p:sp>
    </p:spTree>
    <p:extLst>
      <p:ext uri="{BB962C8B-B14F-4D97-AF65-F5344CB8AC3E}">
        <p14:creationId xmlns:p14="http://schemas.microsoft.com/office/powerpoint/2010/main" val="3001689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46117" y="224644"/>
            <a:ext cx="2345515"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35:1,2</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deserto e o lugar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solitário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alegrarão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disto;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ermo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exultará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florescerá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 rosa. Abundantemente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florescerá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jubilará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alegria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cantará;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glória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Líbano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excelência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Carmelo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Sarom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glória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esplendor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nosso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a:t>
            </a:r>
          </a:p>
        </p:txBody>
      </p:sp>
      <p:sp>
        <p:nvSpPr>
          <p:cNvPr id="5" name="Rectangle 3" hidden="1"/>
          <p:cNvSpPr>
            <a:spLocks noChangeArrowheads="1"/>
          </p:cNvSpPr>
          <p:nvPr/>
        </p:nvSpPr>
        <p:spPr bwMode="auto">
          <a:xfrm>
            <a:off x="180020" y="1664804"/>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aguas serán cavadas en el desierto, y torrentes en la soledad.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 lugar seco se convertirá en estanque, y el sequedal en manaderos de aguas; en la morada de chacales, en su guarida, será lugar de cañas y juncos.”</a:t>
            </a:r>
          </a:p>
        </p:txBody>
      </p:sp>
    </p:spTree>
    <p:extLst>
      <p:ext uri="{BB962C8B-B14F-4D97-AF65-F5344CB8AC3E}">
        <p14:creationId xmlns:p14="http://schemas.microsoft.com/office/powerpoint/2010/main" val="1993370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04352" y="224644"/>
            <a:ext cx="4229043"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35:6 </a:t>
            </a:r>
            <a:r>
              <a:rPr lang="es-ES" sz="28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(2ª parte), </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7</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alegrarán el desierto y la soledad; el yermo se gozará y florecerá como la rosa.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Florecerá profusamente, y también se alegrará y cantará con júbilo; la gloria del Líbano le será dada, la hermosura del Carmelo y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Sarón</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Ellos verán la gloria de Jehová, la hermosura del Dios nuestro.”</a:t>
            </a:r>
          </a:p>
        </p:txBody>
      </p:sp>
      <p:sp>
        <p:nvSpPr>
          <p:cNvPr id="5" name="Rectangle 3"/>
          <p:cNvSpPr>
            <a:spLocks noChangeArrowheads="1"/>
          </p:cNvSpPr>
          <p:nvPr/>
        </p:nvSpPr>
        <p:spPr bwMode="auto">
          <a:xfrm>
            <a:off x="180020" y="1664804"/>
            <a:ext cx="8964488"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arrebentarão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deserto e ribeiros 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ermo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seca se tornará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lagos, 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sedenta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mananciais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habitações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jaziam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chacais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erva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canas e juncos.”</a:t>
            </a:r>
          </a:p>
        </p:txBody>
      </p:sp>
    </p:spTree>
    <p:extLst>
      <p:ext uri="{BB962C8B-B14F-4D97-AF65-F5344CB8AC3E}">
        <p14:creationId xmlns:p14="http://schemas.microsoft.com/office/powerpoint/2010/main" val="33734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19x Panorama de un mundo mejor\tema 19 mu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1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907704" y="4219092"/>
            <a:ext cx="7092788"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s-ES_trad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Será o propósito de Deus </a:t>
            </a:r>
            <a:r>
              <a:rPr lang="es-ES_tradnl" sz="4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deixar</a:t>
            </a:r>
            <a:r>
              <a:rPr lang="es-ES_trad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-nos </a:t>
            </a:r>
            <a:r>
              <a:rPr lang="es-ES_tradnl" sz="4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neste</a:t>
            </a:r>
            <a:r>
              <a:rPr lang="es-ES_trad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 mundo </a:t>
            </a:r>
          </a:p>
          <a:p>
            <a:pPr algn="r"/>
            <a:r>
              <a:rPr lang="es-ES_trad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de </a:t>
            </a:r>
            <a:r>
              <a:rPr lang="es-ES_tradnl" sz="4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sofrimento</a:t>
            </a:r>
            <a:r>
              <a:rPr lang="es-ES_trad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rPr>
              <a:t>?</a:t>
            </a:r>
            <a:endParaRPr lang="es-E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ews706 BT" pitchFamily="18" charset="0"/>
            </a:endParaRPr>
          </a:p>
        </p:txBody>
      </p:sp>
    </p:spTree>
    <p:extLst>
      <p:ext uri="{BB962C8B-B14F-4D97-AF65-F5344CB8AC3E}">
        <p14:creationId xmlns:p14="http://schemas.microsoft.com/office/powerpoint/2010/main" val="4191873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1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Mis Docs\_Multimedia SDA\19x Panorama de un mundo mejor\tema 19 le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12612" y="5265204"/>
            <a:ext cx="7987880" cy="1569660"/>
          </a:xfrm>
          <a:prstGeom prst="rect">
            <a:avLst/>
          </a:prstGeom>
        </p:spPr>
        <p:txBody>
          <a:bodyPr wrap="square">
            <a:spAutoFit/>
          </a:bodyPr>
          <a:lstStyle/>
          <a:p>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Como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descreve</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profecia</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 </a:t>
            </a:r>
            <a:r>
              <a:rPr lang="es-ES" sz="48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convivência</a:t>
            </a:r>
            <a:r>
              <a:rPr lang="es-ES" sz="48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no mundo animal? </a:t>
            </a:r>
          </a:p>
        </p:txBody>
      </p:sp>
    </p:spTree>
    <p:extLst>
      <p:ext uri="{BB962C8B-B14F-4D97-AF65-F5344CB8AC3E}">
        <p14:creationId xmlns:p14="http://schemas.microsoft.com/office/powerpoint/2010/main" val="1140842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8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71700" y="251937"/>
            <a:ext cx="2366353"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11:6-9</a:t>
            </a:r>
          </a:p>
        </p:txBody>
      </p:sp>
      <p:sp>
        <p:nvSpPr>
          <p:cNvPr id="4" name="Rectangle 3"/>
          <p:cNvSpPr>
            <a:spLocks noChangeArrowheads="1"/>
          </p:cNvSpPr>
          <p:nvPr/>
        </p:nvSpPr>
        <p:spPr bwMode="auto">
          <a:xfrm>
            <a:off x="72007" y="1077743"/>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morará o lobo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cordeiro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leopardo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cabrito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deitará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bezerro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animal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cevado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juntos,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menino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pequeno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guiará.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vaca e a ursa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juntas,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deitarão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juntos,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comerá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palha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5" name="Rectangle 3"/>
          <p:cNvSpPr>
            <a:spLocks noChangeArrowheads="1"/>
          </p:cNvSpPr>
          <p:nvPr/>
        </p:nvSpPr>
        <p:spPr bwMode="auto">
          <a:xfrm>
            <a:off x="155441" y="826314"/>
            <a:ext cx="9144509"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brincará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criança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peito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toca da áspide, e a desmamada colocará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cova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basilisco.</a:t>
            </a:r>
          </a:p>
          <a:p>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mal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dano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santo monte, porque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encherá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conhecimento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cobrem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mar.”</a:t>
            </a:r>
          </a:p>
        </p:txBody>
      </p:sp>
    </p:spTree>
    <p:extLst>
      <p:ext uri="{BB962C8B-B14F-4D97-AF65-F5344CB8AC3E}">
        <p14:creationId xmlns:p14="http://schemas.microsoft.com/office/powerpoint/2010/main" val="739048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Mis Docs\_Multimedia SDA\19x Panorama de un mundo mejor\tema 19 lagri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4437112"/>
            <a:ext cx="7987880" cy="1015663"/>
          </a:xfrm>
          <a:prstGeom prst="rect">
            <a:avLst/>
          </a:prstGeom>
        </p:spPr>
        <p:txBody>
          <a:bodyPr wrap="square">
            <a:spAutoFit/>
          </a:bodyPr>
          <a:lstStyle/>
          <a:p>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que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não</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existirá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ali</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8"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45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4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44927" y="251937"/>
            <a:ext cx="3619902"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33:24; 35:3,4</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morador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dirá: Enfermo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estou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habitar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absolvido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Fortalecei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fracas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firmai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joelhos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trementes.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turbados de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Sede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fortes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temais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virá</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vingança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recompensa de Deus; ele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virá</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vos salvará.”. </a:t>
            </a:r>
          </a:p>
        </p:txBody>
      </p:sp>
      <p:sp>
        <p:nvSpPr>
          <p:cNvPr id="5" name="Rectangle 3" hidden="1"/>
          <p:cNvSpPr>
            <a:spLocks noChangeArrowheads="1"/>
          </p:cNvSpPr>
          <p:nvPr/>
        </p:nvSpPr>
        <p:spPr bwMode="auto">
          <a:xfrm>
            <a:off x="-1" y="1520788"/>
            <a:ext cx="9144509"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Entonces los ojos de los ciegos serán abiertos, y los oídos de los sordos se abrirán.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Entonces el cojo saltará como un ciervo,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cantará la lengua del mudo; porque aguas serán cavadas en el desierto,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torrentes en la soledad.”</a:t>
            </a:r>
          </a:p>
        </p:txBody>
      </p:sp>
    </p:spTree>
    <p:extLst>
      <p:ext uri="{BB962C8B-B14F-4D97-AF65-F5344CB8AC3E}">
        <p14:creationId xmlns:p14="http://schemas.microsoft.com/office/powerpoint/2010/main" val="4859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38838" y="251937"/>
            <a:ext cx="2432076"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35:5,6</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dirá el morador: Estoy enfermo;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 pueblo que more en ella le será perdonada la iniquidad.”</a:t>
            </a:r>
          </a:p>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“Fortaleced las manos cansadas,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afirmad las rodillas endebles.</a:t>
            </a:r>
          </a:p>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Decid a los de corazón apocado: Esforzaos,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temáis; he aquí que vuestro Dios viene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retribución, con pago; Dios mismo vendrá, y os salvará. </a:t>
            </a:r>
          </a:p>
        </p:txBody>
      </p:sp>
      <p:sp>
        <p:nvSpPr>
          <p:cNvPr id="5" name="Rectangle 3"/>
          <p:cNvSpPr>
            <a:spLocks noChangeArrowheads="1"/>
          </p:cNvSpPr>
          <p:nvPr/>
        </p:nvSpPr>
        <p:spPr bwMode="auto">
          <a:xfrm>
            <a:off x="-1" y="1520788"/>
            <a:ext cx="9144509"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cegos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abertos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ouvidos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surdos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abrirão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coxos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cervos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língua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mudos cantará; 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arrebentarão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deserto e ribeiros 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ermo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05297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Mis Docs\_Multimedia SDA\19x Panorama de un mundo mejor\tema 19 sonri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 y="-16027"/>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4694364"/>
            <a:ext cx="6012668" cy="1938992"/>
          </a:xfrm>
          <a:prstGeom prst="rect">
            <a:avLst/>
          </a:prstGeom>
        </p:spPr>
        <p:txBody>
          <a:bodyPr wrap="square">
            <a:spAutoFit/>
          </a:bodyPr>
          <a:lstStyle/>
          <a:p>
            <a:pPr algn="ct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que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haverá</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no lugar da tristeza?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4967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28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49925" y="251937"/>
            <a:ext cx="2651687"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35:9-10</a:t>
            </a:r>
          </a:p>
        </p:txBody>
      </p:sp>
      <p:sp>
        <p:nvSpPr>
          <p:cNvPr id="4" name="Rectangle 3"/>
          <p:cNvSpPr>
            <a:spLocks noChangeArrowheads="1"/>
          </p:cNvSpPr>
          <p:nvPr/>
        </p:nvSpPr>
        <p:spPr bwMode="auto">
          <a:xfrm>
            <a:off x="-1903" y="829842"/>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“Ali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animal feroz subirá a ele,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achará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só</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remidos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andarão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ele.</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resgatados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voltarão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júbilo,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alegria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eterna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gozo 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alegria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alcançarão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deles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fugirá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tristeza e o gemido.”</a:t>
            </a:r>
          </a:p>
        </p:txBody>
      </p:sp>
      <p:sp>
        <p:nvSpPr>
          <p:cNvPr id="6" name="Rectangle 3" hidden="1"/>
          <p:cNvSpPr>
            <a:spLocks noChangeArrowheads="1"/>
          </p:cNvSpPr>
          <p:nvPr/>
        </p:nvSpPr>
        <p:spPr bwMode="auto">
          <a:xfrm>
            <a:off x="-508"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he aquí que yo crearé nuevos cielos y nueva tierra; y de lo primero no habrá memoria, ni más vendrá al pensamiento.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gozaréis y os alegraréis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siempre en las cosas que yo he creado; porque he aquí que yo traigo a Jerusalén alegría, y a su pueblo gozo. </a:t>
            </a:r>
          </a:p>
        </p:txBody>
      </p:sp>
      <p:sp>
        <p:nvSpPr>
          <p:cNvPr id="5" name="Rectangle 3" hidden="1"/>
          <p:cNvSpPr>
            <a:spLocks noChangeArrowheads="1"/>
          </p:cNvSpPr>
          <p:nvPr/>
        </p:nvSpPr>
        <p:spPr bwMode="auto">
          <a:xfrm>
            <a:off x="-1" y="1232756"/>
            <a:ext cx="9144509"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alegraré con Jerusalén, y me gozaré con mi pueblo; y nunca más se oirán en ella voz de lloro, ni voz de clamor.</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más allí niño que muera de pocos días, ni viejo que sus días no cumpla; porque el niño morirá de cien años, y el pecador de cien años será maldito.”</a:t>
            </a:r>
          </a:p>
        </p:txBody>
      </p:sp>
    </p:spTree>
    <p:extLst>
      <p:ext uri="{BB962C8B-B14F-4D97-AF65-F5344CB8AC3E}">
        <p14:creationId xmlns:p14="http://schemas.microsoft.com/office/powerpoint/2010/main" val="3401779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6" grpId="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29084" y="251937"/>
            <a:ext cx="2693366"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65:17,18</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allí león, ni fiera subirá por él, ni allí se hallará, para que caminen los redimidos.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redimidos de Jehová volverán, y vendrán a Sion con alegría; y gozo perpetuo será sobre sus cabezas;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tendrán gozo y alegría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y huirán la tristeza y el gemido.”</a:t>
            </a:r>
          </a:p>
        </p:txBody>
      </p:sp>
      <p:sp>
        <p:nvSpPr>
          <p:cNvPr id="6" name="Rectangle 3"/>
          <p:cNvSpPr>
            <a:spLocks noChangeArrowheads="1"/>
          </p:cNvSpPr>
          <p:nvPr/>
        </p:nvSpPr>
        <p:spPr bwMode="auto">
          <a:xfrm>
            <a:off x="-508"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crio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novos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nova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lembrança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passadas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recordarão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folgareis e exultareis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perpetuamente no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crio; 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crio para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alegria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para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gozo.”</a:t>
            </a:r>
          </a:p>
        </p:txBody>
      </p:sp>
      <p:sp>
        <p:nvSpPr>
          <p:cNvPr id="5" name="Rectangle 3" hidden="1"/>
          <p:cNvSpPr>
            <a:spLocks noChangeArrowheads="1"/>
          </p:cNvSpPr>
          <p:nvPr/>
        </p:nvSpPr>
        <p:spPr bwMode="auto">
          <a:xfrm>
            <a:off x="-1" y="1232756"/>
            <a:ext cx="9144509"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alegraré con Jerusalén, y me gozaré con mi pueblo; y nunca más se oirán en ella voz de lloro, ni voz de clamor.</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más allí niño que muera de pocos días, ni viejo que sus días no cumpla; porque el niño morirá de cien años, y el pecador de cien años será maldito.”</a:t>
            </a:r>
          </a:p>
        </p:txBody>
      </p:sp>
    </p:spTree>
    <p:extLst>
      <p:ext uri="{BB962C8B-B14F-4D97-AF65-F5344CB8AC3E}">
        <p14:creationId xmlns:p14="http://schemas.microsoft.com/office/powerpoint/2010/main" val="280438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68172" y="251937"/>
            <a:ext cx="2815194"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65:19,20</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habrá allí león, ni fiera subirá por él, ni allí se hallará, para que caminen los redimidos.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redimidos de Jehová volverán, y vendrán a Sion con alegría; y gozo perpetuo será sobre sus cabezas; y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tendrán gozo y alegría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y huirán la tristeza y el gemido.”</a:t>
            </a:r>
          </a:p>
        </p:txBody>
      </p:sp>
      <p:sp>
        <p:nvSpPr>
          <p:cNvPr id="6" name="Rectangle 3" hidden="1"/>
          <p:cNvSpPr>
            <a:spLocks noChangeArrowheads="1"/>
          </p:cNvSpPr>
          <p:nvPr/>
        </p:nvSpPr>
        <p:spPr bwMode="auto">
          <a:xfrm>
            <a:off x="-508"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he aquí que yo crearé nuevos cielos y nueva tierra; y de lo primero no habrá memoria, ni más vendrá al pensamiento.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gozaréis y os alegraréis </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siempre en las cosas que yo he creado; porque he aquí que yo traigo a Jerusalén alegría, y a su pueblo gozo. </a:t>
            </a:r>
          </a:p>
        </p:txBody>
      </p:sp>
      <p:sp>
        <p:nvSpPr>
          <p:cNvPr id="5" name="Rectangle 3"/>
          <p:cNvSpPr>
            <a:spLocks noChangeArrowheads="1"/>
          </p:cNvSpPr>
          <p:nvPr/>
        </p:nvSpPr>
        <p:spPr bwMode="auto">
          <a:xfrm>
            <a:off x="-509" y="871566"/>
            <a:ext cx="9144509"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exultarei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me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alegrarei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nunca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voz de choro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voz de clamor.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criança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poucos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velho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cumpra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 menino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morrerá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pecador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anos será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amaldiçoado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428809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Mis Docs\_Multimedia SDA\19x Panorama de un mundo mejor\tema 19 uv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79"/>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51520" y="4797152"/>
            <a:ext cx="9144000" cy="1754326"/>
          </a:xfrm>
          <a:prstGeom prst="rect">
            <a:avLst/>
          </a:prstGeom>
        </p:spPr>
        <p:txBody>
          <a:bodyPr wrap="square">
            <a:spAutoFit/>
          </a:bodyPr>
          <a:lstStyle/>
          <a:p>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Trabalhar</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-se-á nos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novos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céus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e nova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terra</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ou</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viveremos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ociosos? </a:t>
            </a:r>
          </a:p>
        </p:txBody>
      </p:sp>
    </p:spTree>
    <p:extLst>
      <p:ext uri="{BB962C8B-B14F-4D97-AF65-F5344CB8AC3E}">
        <p14:creationId xmlns:p14="http://schemas.microsoft.com/office/powerpoint/2010/main" val="1039160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2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s Docs\_Multimedia SDA\19x Panorama de un mundo mejor\tema 19 pr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72552" y="2132856"/>
            <a:ext cx="8527940" cy="2862322"/>
          </a:xfrm>
          <a:prstGeom prst="rect">
            <a:avLst/>
          </a:prstGeom>
        </p:spPr>
        <p:txBody>
          <a:bodyPr wrap="square">
            <a:spAutoFit/>
          </a:bodyPr>
          <a:lstStyle/>
          <a:p>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Deus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prometeu</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-nos</a:t>
            </a:r>
            <a:b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um</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lar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sem</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trevas</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Quando</a:t>
            </a:r>
            <a:endPar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receberemos</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91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9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91415" y="251937"/>
            <a:ext cx="2768707"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65:21,22</a:t>
            </a:r>
          </a:p>
        </p:txBody>
      </p:sp>
      <p:sp>
        <p:nvSpPr>
          <p:cNvPr id="4" name="Rectangle 3"/>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edificarão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casas, e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plantarão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vinhas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fruto.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edificarão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plantarão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árvore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eleitos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gozarão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das obras das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Rectangle 3" hidden="1"/>
          <p:cNvSpPr>
            <a:spLocks noChangeArrowheads="1"/>
          </p:cNvSpPr>
          <p:nvPr/>
        </p:nvSpPr>
        <p:spPr bwMode="auto">
          <a:xfrm>
            <a:off x="-1" y="2204864"/>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trabajarán en vano, ni darán a luz para maldición; porque son linaje de los benditos de Jehová, y sus descendientes con ellos.”</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07820" y="251937"/>
            <a:ext cx="2335896"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65:23</a:t>
            </a:r>
          </a:p>
        </p:txBody>
      </p:sp>
      <p:sp>
        <p:nvSpPr>
          <p:cNvPr id="4" name="Rectangle 3" hidden="1"/>
          <p:cNvSpPr>
            <a:spLocks noChangeArrowheads="1"/>
          </p:cNvSpPr>
          <p:nvPr/>
        </p:nvSpPr>
        <p:spPr bwMode="auto">
          <a:xfrm>
            <a:off x="-1" y="1160748"/>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“Edificarán casas, y morarán en ellas; plantarán viñas, y comerán el fruto de ellas.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 edificarán para que otro habite, ni plantarán para que otro coma; porque según los días de los árboles serán los días de mi pueblo, y mis escogidos disfrutarán la obra de sus manos. </a:t>
            </a:r>
          </a:p>
        </p:txBody>
      </p:sp>
      <p:sp>
        <p:nvSpPr>
          <p:cNvPr id="5" name="Rectangle 3"/>
          <p:cNvSpPr>
            <a:spLocks noChangeArrowheads="1"/>
          </p:cNvSpPr>
          <p:nvPr/>
        </p:nvSpPr>
        <p:spPr bwMode="auto">
          <a:xfrm>
            <a:off x="-1" y="2204864"/>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trabalharão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debalde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perturbação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posperidade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bendita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descendentes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eles.”</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94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Mis Docs\_Multimedia SDA\19x Panorama de un mundo mejor\tema 19 nueva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4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338970"/>
            <a:ext cx="7987880" cy="1754326"/>
          </a:xfrm>
          <a:prstGeom prst="rect">
            <a:avLst/>
          </a:prstGeom>
        </p:spPr>
        <p:txBody>
          <a:bodyPr wrap="square">
            <a:spAutoFit/>
          </a:bodyPr>
          <a:lstStyle/>
          <a:p>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Como será a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cidade</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capital, </a:t>
            </a:r>
            <a:b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 Nova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Jerusalém</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04" y="-39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85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3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729" y="251937"/>
            <a:ext cx="3288080"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Apocalipse</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21:1,2</a:t>
            </a:r>
          </a:p>
        </p:txBody>
      </p:sp>
      <p:sp>
        <p:nvSpPr>
          <p:cNvPr id="4" name="Rectangle 3"/>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vi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novo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nova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passaram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mar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existe.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João, vi a santa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nova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de Deus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adereçada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esposa ataviada para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marido.”</a:t>
            </a:r>
          </a:p>
        </p:txBody>
      </p:sp>
      <p:sp>
        <p:nvSpPr>
          <p:cNvPr id="6" name="Rectangle 3" hidden="1"/>
          <p:cNvSpPr>
            <a:spLocks noChangeArrowheads="1"/>
          </p:cNvSpPr>
          <p:nvPr/>
        </p:nvSpPr>
        <p:spPr bwMode="auto">
          <a:xfrm>
            <a:off x="-508" y="1952836"/>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oí una gran voz del cielo que decía: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aquí el tabernáculo de Dios con los hombres, y él morará con ellos; y ellos serán su pueblo, y Dios mismo estará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ellos como su Dios. </a:t>
            </a:r>
          </a:p>
        </p:txBody>
      </p:sp>
      <p:sp>
        <p:nvSpPr>
          <p:cNvPr id="5" name="Rectangle 3" hidden="1"/>
          <p:cNvSpPr>
            <a:spLocks noChangeArrowheads="1"/>
          </p:cNvSpPr>
          <p:nvPr/>
        </p:nvSpPr>
        <p:spPr bwMode="auto">
          <a:xfrm>
            <a:off x="-1" y="116074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Enjugará Dios toda lágrima de los ojos de ellos; y ya no habrá muerte, ni habrá más llanto, ni clamor, ni dolor; porque las primeras cosas pasaron.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el que estaba sentado en el trono dijo: He aquí, yo hago nuevas todas las cosas. Y me dijo: Escribe; porque estas palabras son fieles y verdaderas.”</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25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6" grpId="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45542" y="251937"/>
            <a:ext cx="3060453"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Apocalipse</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21:3</a:t>
            </a:r>
          </a:p>
        </p:txBody>
      </p:sp>
      <p:sp>
        <p:nvSpPr>
          <p:cNvPr id="4" name="Rectangle 3" hidden="1"/>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un cielo nuevo y una tierra nueva; porque el primer cielo y la primera tierra pasaron, y el mar ya no existía más.</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yo Juan vi la santa ciudad, la nueva Jerusalén, descender del cielo, de Dios, dispuesta como una esposa ataviada para su marido.</a:t>
            </a:r>
          </a:p>
        </p:txBody>
      </p:sp>
      <p:sp>
        <p:nvSpPr>
          <p:cNvPr id="6" name="Rectangle 3"/>
          <p:cNvSpPr>
            <a:spLocks noChangeArrowheads="1"/>
          </p:cNvSpPr>
          <p:nvPr/>
        </p:nvSpPr>
        <p:spPr bwMode="auto">
          <a:xfrm>
            <a:off x="-508" y="1952836"/>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grande voz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tabernáculo de Deus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eles habitará, e eles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estará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eles, e será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a:t>
            </a:r>
          </a:p>
        </p:txBody>
      </p:sp>
      <p:sp>
        <p:nvSpPr>
          <p:cNvPr id="5" name="Rectangle 3" hidden="1"/>
          <p:cNvSpPr>
            <a:spLocks noChangeArrowheads="1"/>
          </p:cNvSpPr>
          <p:nvPr/>
        </p:nvSpPr>
        <p:spPr bwMode="auto">
          <a:xfrm>
            <a:off x="-1" y="116074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Enjugará Dios toda lágrima de los ojos de ellos; y ya no habrá muerte, ni habrá más llanto, ni clamor, ni dolor; porque las primeras cosas pasaron. </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el que estaba sentado en el trono dijo: He aquí, yo hago nuevas todas las cosas. Y me dijo: Escribe; porque estas palabras son fieles y verdaderas.”</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96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84441" y="251937"/>
            <a:ext cx="3382657"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Apocalipse</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21:4,5</a:t>
            </a:r>
          </a:p>
        </p:txBody>
      </p:sp>
      <p:sp>
        <p:nvSpPr>
          <p:cNvPr id="4" name="Rectangle 3" hidden="1"/>
          <p:cNvSpPr>
            <a:spLocks noChangeArrowheads="1"/>
          </p:cNvSpPr>
          <p:nvPr/>
        </p:nvSpPr>
        <p:spPr bwMode="auto">
          <a:xfrm>
            <a:off x="-1" y="148478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un cielo nuevo y una tierra nueva; porque el primer cielo y la primera tierra pasaron, y el mar ya no existía más.</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yo Juan vi la santa ciudad, la nueva Jerusalén, descender del cielo, de Dios, dispuesta como una esposa ataviada para su marido.</a:t>
            </a:r>
          </a:p>
        </p:txBody>
      </p:sp>
      <p:sp>
        <p:nvSpPr>
          <p:cNvPr id="6" name="Rectangle 3" hidden="1"/>
          <p:cNvSpPr>
            <a:spLocks noChangeArrowheads="1"/>
          </p:cNvSpPr>
          <p:nvPr/>
        </p:nvSpPr>
        <p:spPr bwMode="auto">
          <a:xfrm>
            <a:off x="-508" y="1952836"/>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oí una gran voz del cielo que decía: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 aquí el tabernáculo de Dios con los hombres, y él morará con ellos; y ellos serán su pueblo, y Dios mismo estará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 ellos como su Dios. </a:t>
            </a:r>
          </a:p>
        </p:txBody>
      </p:sp>
      <p:sp>
        <p:nvSpPr>
          <p:cNvPr id="5" name="Rectangle 3"/>
          <p:cNvSpPr>
            <a:spLocks noChangeArrowheads="1"/>
          </p:cNvSpPr>
          <p:nvPr/>
        </p:nvSpPr>
        <p:spPr bwMode="auto">
          <a:xfrm>
            <a:off x="-1" y="1160748"/>
            <a:ext cx="9144509"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Deus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limpará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toda a lágrima;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pranto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clamor,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passadas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estava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assentado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o trono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faço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novas todas 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Escreve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estas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verdadeiras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fiéis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499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80243" y="251937"/>
            <a:ext cx="3591048"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Apocalipse</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21:10,11</a:t>
            </a:r>
          </a:p>
        </p:txBody>
      </p:sp>
      <p:sp>
        <p:nvSpPr>
          <p:cNvPr id="4" name="Rectangle 3"/>
          <p:cNvSpPr>
            <a:spLocks noChangeArrowheads="1"/>
          </p:cNvSpPr>
          <p:nvPr/>
        </p:nvSpPr>
        <p:spPr bwMode="auto">
          <a:xfrm>
            <a:off x="-144525" y="1092986"/>
            <a:ext cx="9433047"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levou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grande e alto monte,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mostrou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 a grande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santa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de Deus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glória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e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luz era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semelhante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preciosíssima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jaspe, como o cristal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resplandecente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Rectangle 3" hidden="1"/>
          <p:cNvSpPr>
            <a:spLocks noChangeArrowheads="1"/>
          </p:cNvSpPr>
          <p:nvPr/>
        </p:nvSpPr>
        <p:spPr bwMode="auto">
          <a:xfrm>
            <a:off x="-1" y="2168860"/>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Tenía un muro grande y alto con doce puertas; y en las puertas, doce ángeles, </a:t>
            </a:r>
            <a:b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nombres inscritos, que son los de las doce tribus de los hijos de Israel.”</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232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19330" y="251937"/>
            <a:ext cx="3712876"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Apocalipse</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21:10-12</a:t>
            </a:r>
          </a:p>
        </p:txBody>
      </p:sp>
      <p:sp>
        <p:nvSpPr>
          <p:cNvPr id="4" name="Rectangle 3" hidden="1"/>
          <p:cNvSpPr>
            <a:spLocks noChangeArrowheads="1"/>
          </p:cNvSpPr>
          <p:nvPr/>
        </p:nvSpPr>
        <p:spPr bwMode="auto">
          <a:xfrm>
            <a:off x="-1" y="1376772"/>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me llevó en el Espíritu a un monte grande y alto, y me mostró la gran ciudad santa de Jerusalén, que descendía del cielo, de Dios, teniendo la gloria de Dios. Y su fulgor era semejante al de una piedra preciosísima, como piedra de jaspe, diáfana como el cristal. </a:t>
            </a:r>
          </a:p>
        </p:txBody>
      </p:sp>
      <p:sp>
        <p:nvSpPr>
          <p:cNvPr id="5" name="Rectangle 3"/>
          <p:cNvSpPr>
            <a:spLocks noChangeArrowheads="1"/>
          </p:cNvSpPr>
          <p:nvPr/>
        </p:nvSpPr>
        <p:spPr bwMode="auto">
          <a:xfrm>
            <a:off x="-1" y="2168860"/>
            <a:ext cx="9144509" cy="30963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grande e alto muro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doze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portas,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portas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doze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anjos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escritos sobre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elas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doze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tribos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Israel.</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2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is Docs\_Multimedia SDA\19x Panorama de un mundo mejor\tema 19 nueva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47"/>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5628"/>
            <a:ext cx="9144001"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p:nvPr/>
        </p:nvCxnSpPr>
        <p:spPr>
          <a:xfrm>
            <a:off x="3635896" y="2096852"/>
            <a:ext cx="3240360" cy="1080120"/>
          </a:xfrm>
          <a:prstGeom prst="straightConnector1">
            <a:avLst/>
          </a:prstGeom>
          <a:ln w="38100">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
        <p:nvSpPr>
          <p:cNvPr id="5" name="Rectangle 3"/>
          <p:cNvSpPr>
            <a:spLocks noChangeArrowheads="1"/>
          </p:cNvSpPr>
          <p:nvPr/>
        </p:nvSpPr>
        <p:spPr bwMode="auto">
          <a:xfrm rot="941765">
            <a:off x="4034422" y="1877197"/>
            <a:ext cx="2728646"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550 km.</a:t>
            </a:r>
          </a:p>
        </p:txBody>
      </p:sp>
      <p:sp>
        <p:nvSpPr>
          <p:cNvPr id="6" name="Rectangle 3"/>
          <p:cNvSpPr>
            <a:spLocks noChangeArrowheads="1"/>
          </p:cNvSpPr>
          <p:nvPr/>
        </p:nvSpPr>
        <p:spPr bwMode="auto">
          <a:xfrm>
            <a:off x="0" y="3576908"/>
            <a:ext cx="6192688"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Perímetro: 2200 km.</a:t>
            </a:r>
          </a:p>
        </p:txBody>
      </p:sp>
      <p:sp>
        <p:nvSpPr>
          <p:cNvPr id="7" name="Rectangle 3"/>
          <p:cNvSpPr>
            <a:spLocks noChangeArrowheads="1"/>
          </p:cNvSpPr>
          <p:nvPr/>
        </p:nvSpPr>
        <p:spPr bwMode="auto">
          <a:xfrm rot="958163">
            <a:off x="4496951" y="2689229"/>
            <a:ext cx="3143341" cy="6805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Ouro</a:t>
            </a:r>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puro</a:t>
            </a:r>
          </a:p>
        </p:txBody>
      </p:sp>
      <p:sp>
        <p:nvSpPr>
          <p:cNvPr id="8" name="Rectangle 3"/>
          <p:cNvSpPr>
            <a:spLocks noChangeArrowheads="1"/>
          </p:cNvSpPr>
          <p:nvPr/>
        </p:nvSpPr>
        <p:spPr bwMode="auto">
          <a:xfrm>
            <a:off x="611560" y="4295778"/>
            <a:ext cx="7277720" cy="8640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12 fundamentos de </a:t>
            </a:r>
            <a:r>
              <a:rPr lang="es-ES" sz="32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pedras</a:t>
            </a:r>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preciosas</a:t>
            </a:r>
          </a:p>
          <a:p>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12 portas de </a:t>
            </a:r>
            <a:r>
              <a:rPr lang="es-ES" sz="32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pérolas</a:t>
            </a:r>
            <a:endPar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a </a:t>
            </a:r>
            <a:r>
              <a:rPr lang="es-ES" sz="32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luz</a:t>
            </a:r>
          </a:p>
        </p:txBody>
      </p:sp>
    </p:spTree>
    <p:extLst>
      <p:ext uri="{BB962C8B-B14F-4D97-AF65-F5344CB8AC3E}">
        <p14:creationId xmlns:p14="http://schemas.microsoft.com/office/powerpoint/2010/main" val="2288952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7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3500"/>
                                        <p:tgtEl>
                                          <p:spTgt spid="8"/>
                                        </p:tgtEl>
                                      </p:cBhvr>
                                    </p:animEffect>
                                  </p:childTnLst>
                                </p:cTn>
                              </p:par>
                            </p:childTnLst>
                          </p:cTn>
                        </p:par>
                        <p:par>
                          <p:cTn id="24" fill="hold">
                            <p:stCondLst>
                              <p:cond delay="825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Mis Docs\_Multimedia SDA\19x Panorama de un mundo mejor\tema 19 sab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302966"/>
            <a:ext cx="7987880" cy="1754326"/>
          </a:xfrm>
          <a:prstGeom prst="rect">
            <a:avLst/>
          </a:prstGeom>
        </p:spPr>
        <p:txBody>
          <a:bodyPr wrap="square">
            <a:spAutoFit/>
          </a:bodyPr>
          <a:lstStyle/>
          <a:p>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Em</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que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dia</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nos reuniremos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ali</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para adorar a Deus?</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24" y="-103549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96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4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1340768"/>
            <a:ext cx="9035988"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turbe 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credes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crede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casa de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muitas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moradas; se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fosse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teria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preparar-vos lugar. 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vos preparar lugar,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virei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outra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vez, e vos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levarei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estiver</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estejais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5 Rectángulo"/>
          <p:cNvSpPr/>
          <p:nvPr/>
        </p:nvSpPr>
        <p:spPr>
          <a:xfrm>
            <a:off x="1628489" y="287941"/>
            <a:ext cx="2093843" cy="584775"/>
          </a:xfrm>
          <a:prstGeom prst="rect">
            <a:avLst/>
          </a:prstGeom>
        </p:spPr>
        <p:txBody>
          <a:bodyPr wrap="none">
            <a:spAutoFit/>
          </a:bodyPr>
          <a:lstStyle/>
          <a:p>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João 14:1-3</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 y="328647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96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15272" y="251937"/>
            <a:ext cx="2920992"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Isaías 66:22-23</a:t>
            </a:r>
          </a:p>
        </p:txBody>
      </p:sp>
      <p:sp>
        <p:nvSpPr>
          <p:cNvPr id="4" name="Rectangle 3"/>
          <p:cNvSpPr>
            <a:spLocks noChangeArrowheads="1"/>
          </p:cNvSpPr>
          <p:nvPr/>
        </p:nvSpPr>
        <p:spPr bwMode="auto">
          <a:xfrm>
            <a:off x="-1" y="1124744"/>
            <a:ext cx="9144001"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como os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novos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nova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hei</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estarão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face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estar a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posteridade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será que desde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lua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nova até à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outra</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desde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sábado até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outro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virá</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toda a carne a adorar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perante</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42900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73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Mis Docs\_Multimedia SDA\19x Panorama de un mundo mejor\tema 19 ver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 y="-1602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556" y="4293096"/>
            <a:ext cx="7987880" cy="1754326"/>
          </a:xfrm>
          <a:prstGeom prst="rect">
            <a:avLst/>
          </a:prstGeom>
        </p:spPr>
        <p:txBody>
          <a:bodyPr wrap="square">
            <a:spAutoFit/>
          </a:bodyPr>
          <a:lstStyle/>
          <a:p>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Como sabemos que </a:t>
            </a:r>
            <a:b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tudo</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isto</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é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verdade</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4" y="341297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48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Mis Docs\_Multimedia SDA\19x Panorama de un mundo mejor\tema 19 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20" y="512676"/>
            <a:ext cx="8516754" cy="37084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i="1" spc="50" dirty="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Pode confiar </a:t>
            </a:r>
            <a:r>
              <a:rPr lang="es-ES" sz="4400" b="1" i="1" spc="50" dirty="0" err="1">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nas</a:t>
            </a:r>
            <a:endParaRPr lang="es-ES" sz="4400" b="1" i="1" spc="50" dirty="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s-ES" sz="4400" b="1" i="1" spc="50" dirty="0" err="1">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promessas</a:t>
            </a:r>
            <a:r>
              <a:rPr lang="es-ES" sz="4400" b="1" i="1" spc="50" dirty="0">
                <a:ln w="11430"/>
                <a:gradFill flip="none" rotWithShape="1">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Deus! </a:t>
            </a:r>
          </a:p>
          <a:p>
            <a:pPr marL="571500" indent="-571500">
              <a:buFont typeface="Arial" pitchFamily="34" charset="0"/>
              <a:buChar char="•"/>
            </a:pPr>
            <a:endParaRPr lang="es-ES" sz="24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marL="571500" indent="-571500">
              <a:buFont typeface="Arial" pitchFamily="34" charset="0"/>
              <a:buChar char="•"/>
            </a:pP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2.300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profecias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se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cumpriram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garantia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 que Deus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mente.</a:t>
            </a:r>
          </a:p>
          <a:p>
            <a:pPr marL="571500" indent="-571500">
              <a:buFont typeface="Arial" pitchFamily="34" charset="0"/>
              <a:buChar char="•"/>
            </a:pP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sacrifício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calvário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teria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sentido se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fosse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pPr marL="571500" indent="-571500">
              <a:buFont typeface="Arial" pitchFamily="34" charset="0"/>
              <a:buChar char="•"/>
            </a:pP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vier</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seremos transformados para a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imortalidade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163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Mis Docs\_Multimedia SDA\19x Panorama de un mundo mejor\tema 19 ti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87524" y="2168860"/>
            <a:ext cx="5436604"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COMO PODEMOS ASSEGURAR UM LUGAR ALI?</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929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is Docs\_Multimedia SDA\19x Panorama de un mundo mejor\tema 19 cru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761148"/>
            <a:ext cx="7987880" cy="1754326"/>
          </a:xfrm>
          <a:prstGeom prst="rect">
            <a:avLst/>
          </a:prstGeom>
        </p:spPr>
        <p:txBody>
          <a:bodyPr wrap="square">
            <a:spAutoFit/>
          </a:bodyPr>
          <a:lstStyle/>
          <a:p>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que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necessito</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fazer</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em</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primeiro</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lugar?</a:t>
            </a:r>
          </a:p>
        </p:txBody>
      </p:sp>
    </p:spTree>
    <p:extLst>
      <p:ext uri="{BB962C8B-B14F-4D97-AF65-F5344CB8AC3E}">
        <p14:creationId xmlns:p14="http://schemas.microsoft.com/office/powerpoint/2010/main" val="3799770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8540" y="251937"/>
            <a:ext cx="1994457"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Atos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16:31</a:t>
            </a:r>
          </a:p>
        </p:txBody>
      </p:sp>
      <p:sp>
        <p:nvSpPr>
          <p:cNvPr id="4" name="Rectangle 3"/>
          <p:cNvSpPr>
            <a:spLocks noChangeArrowheads="1"/>
          </p:cNvSpPr>
          <p:nvPr/>
        </p:nvSpPr>
        <p:spPr bwMode="auto">
          <a:xfrm>
            <a:off x="395536" y="2168860"/>
            <a:ext cx="8748463" cy="24482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eles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disseram</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Crê</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Cristo e serás salvo, tu e a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casa.”</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35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750"/>
                                        <p:tgtEl>
                                          <p:spTgt spid="4"/>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Mis Docs\_Multimedia SDA\19x Panorama de un mundo mejor\tema 19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1556792"/>
            <a:ext cx="7987880" cy="4431983"/>
          </a:xfrm>
          <a:prstGeom prst="rect">
            <a:avLst/>
          </a:prstGeom>
        </p:spPr>
        <p:txBody>
          <a:bodyPr wrap="square">
            <a:spAutoFit/>
          </a:bodyPr>
          <a:lstStyle/>
          <a:p>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que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devemos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fazer</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para </a:t>
            </a:r>
          </a:p>
          <a:p>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obter</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 vida eterna? </a:t>
            </a:r>
          </a:p>
          <a:p>
            <a:endParaRPr lang="es-ES" sz="66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endParaRPr>
          </a:p>
          <a:p>
            <a:b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b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O que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ensinou</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Jesus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51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1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87031" y="251937"/>
            <a:ext cx="3177473" cy="584775"/>
          </a:xfrm>
          <a:prstGeom prst="rect">
            <a:avLst/>
          </a:prstGeom>
        </p:spPr>
        <p:txBody>
          <a:bodyPr wrap="none">
            <a:spAutoFit/>
          </a:bodyPr>
          <a:lstStyle/>
          <a:p>
            <a:pPr algn="ct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Mateus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19:17 </a:t>
            </a: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ú.p</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a:t>
            </a:r>
          </a:p>
        </p:txBody>
      </p:sp>
      <p:sp>
        <p:nvSpPr>
          <p:cNvPr id="4" name="Rectangle 3"/>
          <p:cNvSpPr>
            <a:spLocks noChangeArrowheads="1"/>
          </p:cNvSpPr>
          <p:nvPr/>
        </p:nvSpPr>
        <p:spPr bwMode="auto">
          <a:xfrm>
            <a:off x="-1" y="1700808"/>
            <a:ext cx="9144001" cy="20882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queres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entrar na vida, guarda os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6" name="Rectangle 3"/>
          <p:cNvSpPr>
            <a:spLocks noChangeArrowheads="1"/>
          </p:cNvSpPr>
          <p:nvPr/>
        </p:nvSpPr>
        <p:spPr bwMode="auto">
          <a:xfrm>
            <a:off x="35496" y="3429000"/>
            <a:ext cx="9108504"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Arial" pitchFamily="34" charset="0"/>
              <a:buChar char="•"/>
            </a:pP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vencer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herdará</a:t>
            </a: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todas as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endPar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marL="571500" indent="-571500">
              <a:buFont typeface="Arial" pitchFamily="34" charset="0"/>
              <a:buChar char="•"/>
            </a:pP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Os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transgressores</a:t>
            </a: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entrarão</a:t>
            </a:r>
            <a:r>
              <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ali</a:t>
            </a:r>
            <a:endParaRPr lang="es-ES" sz="4000" b="1" i="1" spc="50" dirty="0">
              <a:ln w="11430"/>
              <a:gradFill>
                <a:gsLst>
                  <a:gs pos="58000">
                    <a:srgbClr val="FF0000"/>
                  </a:gs>
                  <a:gs pos="21000">
                    <a:srgbClr val="FF0000">
                      <a:lumMod val="12000"/>
                      <a:lumOff val="88000"/>
                    </a:srgbClr>
                  </a:gs>
                  <a:gs pos="74000">
                    <a:srgbClr val="FF0000">
                      <a:lumMod val="37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7" y="32489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66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2000"/>
                                        <p:tgtEl>
                                          <p:spTgt spid="6"/>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Mis Docs\_Multimedia SDA\19x Panorama de un mundo mejor\tema 19 giras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16016" y="1412776"/>
            <a:ext cx="4374486"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CONCLUSÃO</a:t>
            </a:r>
          </a:p>
        </p:txBody>
      </p:sp>
      <p:sp>
        <p:nvSpPr>
          <p:cNvPr id="3" name="Rectangle 3"/>
          <p:cNvSpPr>
            <a:spLocks noChangeArrowheads="1"/>
          </p:cNvSpPr>
          <p:nvPr/>
        </p:nvSpPr>
        <p:spPr bwMode="auto">
          <a:xfrm>
            <a:off x="791580" y="2384884"/>
            <a:ext cx="7668852" cy="24482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quiserdes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obedecerdes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comereis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bem</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desta</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pPr algn="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1:19</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9" y="3508114"/>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00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750"/>
                                        <p:tgtEl>
                                          <p:spTgt spid="3"/>
                                        </p:tgtEl>
                                      </p:cBhvr>
                                    </p:animEffect>
                                  </p:childTnLst>
                                </p:cTn>
                              </p:par>
                            </p:childTnLst>
                          </p:cTn>
                        </p:par>
                        <p:par>
                          <p:cTn id="12" fill="hold">
                            <p:stCondLst>
                              <p:cond delay="26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Mis Docs\_Multimedia SDA\19x Panorama de un mundo mejor\tema 19 giras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16016" y="1412776"/>
            <a:ext cx="4374486"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CONCLUSÃO</a:t>
            </a:r>
          </a:p>
        </p:txBody>
      </p:sp>
      <p:sp>
        <p:nvSpPr>
          <p:cNvPr id="3" name="Rectangle 3"/>
          <p:cNvSpPr>
            <a:spLocks noChangeArrowheads="1"/>
          </p:cNvSpPr>
          <p:nvPr/>
        </p:nvSpPr>
        <p:spPr bwMode="auto">
          <a:xfrm>
            <a:off x="197514" y="2226365"/>
            <a:ext cx="8748972" cy="24482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se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recusardes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fordes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rebeldes,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sereis</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devorados à espada; porque a boca do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40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pPr algn="r"/>
            <a:r>
              <a:rPr lang="es-ES" sz="40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1:20</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5" y="3450501"/>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34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750"/>
                                        <p:tgtEl>
                                          <p:spTgt spid="3"/>
                                        </p:tgtEl>
                                      </p:cBhvr>
                                    </p:animEffect>
                                  </p:childTnLst>
                                </p:cTn>
                              </p:par>
                            </p:childTnLst>
                          </p:cTn>
                        </p:par>
                        <p:par>
                          <p:cTn id="12" fill="hold">
                            <p:stCondLst>
                              <p:cond delay="26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19x Panorama de un mundo mejor\tema 19 cr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4" y="298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31540" y="3140968"/>
            <a:ext cx="7915872" cy="1938992"/>
          </a:xfrm>
          <a:prstGeom prst="rect">
            <a:avLst/>
          </a:prstGeom>
        </p:spPr>
        <p:txBody>
          <a:bodyPr wrap="square">
            <a:spAutoFit/>
          </a:bodyPr>
          <a:lstStyle/>
          <a:p>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Qual</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foi</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o propósito da </a:t>
            </a:r>
            <a:r>
              <a:rPr lang="es-ES" sz="60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morte</a:t>
            </a:r>
            <a:r>
              <a:rPr lang="es-ES" sz="60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de Cristo?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 y="336546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00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Mis Docs\_Multimedia SDA\19x Panorama de un mundo mejor\tema 19 or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3753036"/>
            <a:ext cx="9150352" cy="2412268"/>
          </a:xfrm>
          <a:prstGeom prst="rect">
            <a:avLst/>
          </a:prstGeom>
          <a:gradFill>
            <a:gsLst>
              <a:gs pos="0">
                <a:schemeClr val="bg1">
                  <a:alpha val="0"/>
                </a:schemeClr>
              </a:gs>
              <a:gs pos="100000">
                <a:schemeClr val="bg1">
                  <a:alpha val="7500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p:cNvSpPr txBox="1">
            <a:spLocks/>
          </p:cNvSpPr>
          <p:nvPr/>
        </p:nvSpPr>
        <p:spPr>
          <a:xfrm>
            <a:off x="-6352" y="3785865"/>
            <a:ext cx="8934836"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Obrigado</a:t>
            </a:r>
            <a: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 </a:t>
            </a:r>
            <a:r>
              <a:rPr lang="es-ES" sz="4800" b="1" i="1" spc="50" dirty="0" err="1">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Senhor</a:t>
            </a:r>
            <a:b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br>
            <a: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por preparar </a:t>
            </a:r>
            <a:r>
              <a:rPr lang="es-ES" sz="4800" b="1" i="1" spc="50" dirty="0" err="1">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um</a:t>
            </a:r>
            <a: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 </a:t>
            </a:r>
            <a:b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br>
            <a:r>
              <a:rPr lang="es-ES" sz="4800" b="1" i="1" spc="50" dirty="0" err="1">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maravilhoso</a:t>
            </a:r>
            <a: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 lugar para </a:t>
            </a:r>
            <a:r>
              <a:rPr lang="es-ES" sz="4800" b="1" i="1" spc="50" dirty="0" err="1">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mim</a:t>
            </a:r>
            <a:r>
              <a:rPr lang="es-ES" sz="4800" b="1" i="1" spc="50" dirty="0">
                <a:ln w="11430"/>
                <a:gradFill>
                  <a:gsLst>
                    <a:gs pos="32000">
                      <a:srgbClr val="FF0000">
                        <a:shade val="30000"/>
                        <a:satMod val="115000"/>
                        <a:lumMod val="53000"/>
                      </a:srgbClr>
                    </a:gs>
                    <a:gs pos="53000">
                      <a:srgbClr val="FF0000">
                        <a:shade val="67500"/>
                        <a:satMod val="115000"/>
                      </a:srgbClr>
                    </a:gs>
                    <a:gs pos="74000">
                      <a:srgbClr val="FF0000">
                        <a:shade val="100000"/>
                        <a:satMod val="115000"/>
                        <a:lumMod val="61000"/>
                        <a:lumOff val="39000"/>
                      </a:srgbClr>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4116310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4"/>
                                        </p:tgtEl>
                                        <p:attrNameLst>
                                          <p:attrName>ppt_y</p:attrName>
                                        </p:attrNameLst>
                                      </p:cBhvr>
                                      <p:tavLst>
                                        <p:tav tm="0">
                                          <p:val>
                                            <p:strVal val="#ppt_y"/>
                                          </p:val>
                                        </p:tav>
                                        <p:tav tm="100000">
                                          <p:val>
                                            <p:strVal val="#ppt_y"/>
                                          </p:val>
                                        </p:tav>
                                      </p:tavLst>
                                    </p:anim>
                                    <p:anim calcmode="lin" valueType="num">
                                      <p:cBhvr>
                                        <p:cTn id="1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4"/>
                                        </p:tgtEl>
                                      </p:cBhvr>
                                    </p:animEffect>
                                  </p:childTnLst>
                                </p:cTn>
                              </p:par>
                            </p:childTnLst>
                          </p:cTn>
                        </p:par>
                        <p:par>
                          <p:cTn id="15" fill="hold">
                            <p:stCondLst>
                              <p:cond delay="305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06911" y="251937"/>
            <a:ext cx="2079415" cy="584775"/>
          </a:xfrm>
          <a:prstGeom prst="rect">
            <a:avLst/>
          </a:prstGeom>
        </p:spPr>
        <p:txBody>
          <a:bodyPr wrap="none">
            <a:spAutoFit/>
          </a:bodyPr>
          <a:lstStyle/>
          <a:p>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1 João 2:25</a:t>
            </a:r>
          </a:p>
        </p:txBody>
      </p:sp>
      <p:sp>
        <p:nvSpPr>
          <p:cNvPr id="4" name="Rectangle 3"/>
          <p:cNvSpPr>
            <a:spLocks noChangeArrowheads="1"/>
          </p:cNvSpPr>
          <p:nvPr/>
        </p:nvSpPr>
        <p:spPr bwMode="auto">
          <a:xfrm>
            <a:off x="827584" y="1916832"/>
            <a:ext cx="6876764"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esta é a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promessa</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ele nos </a:t>
            </a:r>
            <a:r>
              <a:rPr lang="es-ES" sz="48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fez</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vida eterna</a:t>
            </a:r>
            <a:r>
              <a:rPr lang="es-ES" sz="48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320988"/>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093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is Docs\_Multimedia SDA\19x Panorama de un mundo mejor\tema 19 tierr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3537012"/>
            <a:ext cx="7560840" cy="200054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OS NOVOS CÉUS</a:t>
            </a:r>
          </a:p>
          <a:p>
            <a:endParaRPr lang="es-ES" sz="36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endParaRPr>
          </a:p>
          <a:p>
            <a:pPr algn="ctr"/>
            <a:r>
              <a:rPr lang="es-ES" sz="4400" b="1" dirty="0">
                <a:ln w="11430"/>
                <a:gradFill>
                  <a:gsLst>
                    <a:gs pos="15000">
                      <a:schemeClr val="accent2">
                        <a:tint val="70000"/>
                        <a:satMod val="245000"/>
                        <a:lumMod val="93000"/>
                        <a:lumOff val="7000"/>
                      </a:schemeClr>
                    </a:gs>
                    <a:gs pos="33000">
                      <a:srgbClr val="FF0000"/>
                    </a:gs>
                    <a:gs pos="73000">
                      <a:schemeClr val="accent2">
                        <a:tint val="100000"/>
                        <a:shade val="50000"/>
                        <a:satMod val="240000"/>
                        <a:lumMod val="22000"/>
                      </a:schemeClr>
                    </a:gs>
                  </a:gsLst>
                  <a:lin ang="5400000"/>
                </a:gradFill>
                <a:effectLst>
                  <a:outerShdw blurRad="50800" dist="39000" dir="5460000" algn="tl">
                    <a:srgbClr val="000000">
                      <a:alpha val="38000"/>
                    </a:srgbClr>
                  </a:outerShdw>
                </a:effectLst>
                <a:latin typeface="News706 BT" pitchFamily="18" charset="0"/>
              </a:rPr>
              <a:t>E A NOVA TERRA</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 y="3425074"/>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607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s Docs\_Multimedia SDA\19x Panorama de un mundo mejor\tema 19 cie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 y="740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96588" y="4833156"/>
            <a:ext cx="6403704" cy="1754326"/>
          </a:xfrm>
          <a:prstGeom prst="rect">
            <a:avLst/>
          </a:prstGeom>
        </p:spPr>
        <p:txBody>
          <a:bodyPr wrap="square">
            <a:spAutoFit/>
          </a:bodyPr>
          <a:lstStyle/>
          <a:p>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Quantos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céus</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existem</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segundo a </a:t>
            </a:r>
            <a:r>
              <a:rPr lang="es-ES" sz="5400" b="1" spc="50" dirty="0" err="1">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Bíblia</a:t>
            </a:r>
            <a:r>
              <a:rPr lang="es-ES" sz="5400" b="1" spc="50" dirty="0">
                <a:ln w="12700" cmpd="sng">
                  <a:solidFill>
                    <a:srgbClr val="00B050"/>
                  </a:solidFill>
                  <a:prstDash val="solid"/>
                </a:ln>
                <a:gradFill>
                  <a:gsLst>
                    <a:gs pos="39000">
                      <a:srgbClr val="044410"/>
                    </a:gs>
                    <a:gs pos="6000">
                      <a:srgbClr val="005015">
                        <a:lumMod val="60000"/>
                        <a:lumOff val="40000"/>
                      </a:srgbClr>
                    </a:gs>
                    <a:gs pos="69000">
                      <a:srgbClr val="156B13">
                        <a:lumMod val="19000"/>
                      </a:srgbClr>
                    </a:gs>
                  </a:gsLst>
                  <a:lin ang="5400000" scaled="0"/>
                </a:gradFill>
                <a:effectLst>
                  <a:glow rad="63500">
                    <a:schemeClr val="accent3">
                      <a:satMod val="175000"/>
                      <a:alpha val="40000"/>
                    </a:schemeClr>
                  </a:glow>
                </a:effectLst>
                <a:latin typeface="UnivrstyRoman Bd BT" pitchFamily="82" charset="0"/>
              </a:rPr>
              <a:t>?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8864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3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19x Panorama de un mundo mejor\tema 19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87623" y="251937"/>
            <a:ext cx="3353803" cy="584775"/>
          </a:xfrm>
          <a:prstGeom prst="rect">
            <a:avLst/>
          </a:prstGeom>
        </p:spPr>
        <p:txBody>
          <a:bodyPr wrap="none">
            <a:spAutoFit/>
          </a:bodyPr>
          <a:lstStyle/>
          <a:p>
            <a:pPr algn="ct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2 </a:t>
            </a:r>
            <a:r>
              <a:rPr lang="es-ES" sz="3200" spc="50" dirty="0" err="1">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Coríntios</a:t>
            </a:r>
            <a:r>
              <a:rPr lang="es-ES" sz="3200" spc="50" dirty="0">
                <a:ln w="12700" cmpd="sng">
                  <a:solidFill>
                    <a:srgbClr val="003300"/>
                  </a:solidFill>
                  <a:prstDash val="solid"/>
                </a:ln>
                <a:gradFill flip="none" rotWithShape="1">
                  <a:gsLst>
                    <a:gs pos="38000">
                      <a:srgbClr val="044410"/>
                    </a:gs>
                    <a:gs pos="4000">
                      <a:srgbClr val="005015">
                        <a:lumMod val="60000"/>
                        <a:lumOff val="40000"/>
                      </a:srgbClr>
                    </a:gs>
                    <a:gs pos="68000">
                      <a:srgbClr val="156B13">
                        <a:lumMod val="19000"/>
                      </a:srgbClr>
                    </a:gs>
                  </a:gsLst>
                  <a:lin ang="16200000" scaled="1"/>
                  <a:tileRect/>
                </a:gradFill>
                <a:effectLst>
                  <a:glow rad="53100">
                    <a:srgbClr val="003300">
                      <a:alpha val="30000"/>
                    </a:srgbClr>
                  </a:glow>
                  <a:outerShdw blurRad="63500" dist="63500" dir="2700000" algn="tl" rotWithShape="0">
                    <a:prstClr val="black">
                      <a:alpha val="60000"/>
                    </a:prstClr>
                  </a:outerShdw>
                </a:effectLst>
                <a:latin typeface="Harrington" pitchFamily="82" charset="0"/>
              </a:rPr>
              <a:t> 12:2-4</a:t>
            </a:r>
          </a:p>
        </p:txBody>
      </p:sp>
      <p:sp>
        <p:nvSpPr>
          <p:cNvPr id="4" name="Rectangle 3"/>
          <p:cNvSpPr>
            <a:spLocks noChangeArrowheads="1"/>
          </p:cNvSpPr>
          <p:nvPr/>
        </p:nvSpPr>
        <p:spPr bwMode="auto">
          <a:xfrm>
            <a:off x="305779" y="2024844"/>
            <a:ext cx="8532440"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Conheço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Cristo que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catorze</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anos (se no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corpo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fora</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corpo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o sabe)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arrebatado </a:t>
            </a:r>
            <a:r>
              <a:rPr lang="es-ES" sz="3200" b="1" i="1" spc="50" dirty="0" err="1">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terceiro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céu</a:t>
            </a:r>
            <a:r>
              <a:rPr lang="es-ES" sz="3200" b="1" i="1" spc="50" dirty="0">
                <a:ln w="11430"/>
                <a:gradFill>
                  <a:gsLst>
                    <a:gs pos="63000">
                      <a:srgbClr val="044410"/>
                    </a:gs>
                    <a:gs pos="4000">
                      <a:srgbClr val="005015">
                        <a:lumMod val="60000"/>
                        <a:lumOff val="40000"/>
                      </a:srgbClr>
                    </a:gs>
                    <a:gs pos="74000">
                      <a:srgbClr val="156B13">
                        <a:lumMod val="1900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46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8168&quot;&gt;&lt;object type=&quot;3&quot; unique_id=&quot;18170&quot;&gt;&lt;property id=&quot;20148&quot; value=&quot;5&quot;/&gt;&lt;property id=&quot;20300&quot; value=&quot;Diapositiva 2&quot;/&gt;&lt;property id=&quot;20307&quot; value=&quot;316&quot;/&gt;&lt;/object&gt;&lt;object type=&quot;3&quot; unique_id=&quot;18171&quot;&gt;&lt;property id=&quot;20148&quot; value=&quot;5&quot;/&gt;&lt;property id=&quot;20300&quot; value=&quot;Diapositiva 3&quot;/&gt;&lt;property id=&quot;20307&quot; value=&quot;319&quot;/&gt;&lt;/object&gt;&lt;object type=&quot;3&quot; unique_id=&quot;18172&quot;&gt;&lt;property id=&quot;20148&quot; value=&quot;5&quot;/&gt;&lt;property id=&quot;20300&quot; value=&quot;Diapositiva 4&quot;/&gt;&lt;property id=&quot;20307&quot; value=&quot;519&quot;/&gt;&lt;/object&gt;&lt;object type=&quot;3&quot; unique_id=&quot;18173&quot;&gt;&lt;property id=&quot;20148&quot; value=&quot;5&quot;/&gt;&lt;property id=&quot;20300&quot; value=&quot;Diapositiva 5&quot;/&gt;&lt;property id=&quot;20307&quot; value=&quot;521&quot;/&gt;&lt;/object&gt;&lt;object type=&quot;3&quot; unique_id=&quot;18174&quot;&gt;&lt;property id=&quot;20148&quot; value=&quot;5&quot;/&gt;&lt;property id=&quot;20300&quot; value=&quot;Diapositiva 6&quot;/&gt;&lt;property id=&quot;20307&quot; value=&quot;522&quot;/&gt;&lt;/object&gt;&lt;object type=&quot;3&quot; unique_id=&quot;18175&quot;&gt;&lt;property id=&quot;20148&quot; value=&quot;5&quot;/&gt;&lt;property id=&quot;20300&quot; value=&quot;Diapositiva 7&quot;/&gt;&lt;property id=&quot;20307&quot; value=&quot;523&quot;/&gt;&lt;/object&gt;&lt;object type=&quot;3&quot; unique_id=&quot;18176&quot;&gt;&lt;property id=&quot;20148&quot; value=&quot;5&quot;/&gt;&lt;property id=&quot;20300&quot; value=&quot;Diapositiva 8&quot;/&gt;&lt;property id=&quot;20307&quot; value=&quot;524&quot;/&gt;&lt;/object&gt;&lt;object type=&quot;3&quot; unique_id=&quot;18177&quot;&gt;&lt;property id=&quot;20148&quot; value=&quot;5&quot;/&gt;&lt;property id=&quot;20300&quot; value=&quot;Diapositiva 9&quot;/&gt;&lt;property id=&quot;20307&quot; value=&quot;525&quot;/&gt;&lt;/object&gt;&lt;object type=&quot;3&quot; unique_id=&quot;18178&quot;&gt;&lt;property id=&quot;20148&quot; value=&quot;5&quot;/&gt;&lt;property id=&quot;20300&quot; value=&quot;Diapositiva 10&quot;/&gt;&lt;property id=&quot;20307&quot; value=&quot;526&quot;/&gt;&lt;/object&gt;&lt;object type=&quot;3&quot; unique_id=&quot;18179&quot;&gt;&lt;property id=&quot;20148&quot; value=&quot;5&quot;/&gt;&lt;property id=&quot;20300&quot; value=&quot;Diapositiva 11&quot;/&gt;&lt;property id=&quot;20307&quot; value=&quot;527&quot;/&gt;&lt;/object&gt;&lt;object type=&quot;3&quot; unique_id=&quot;18180&quot;&gt;&lt;property id=&quot;20148&quot; value=&quot;5&quot;/&gt;&lt;property id=&quot;20300&quot; value=&quot;Diapositiva 12&quot;/&gt;&lt;property id=&quot;20307&quot; value=&quot;528&quot;/&gt;&lt;/object&gt;&lt;object type=&quot;3&quot; unique_id=&quot;18181&quot;&gt;&lt;property id=&quot;20148&quot; value=&quot;5&quot;/&gt;&lt;property id=&quot;20300&quot; value=&quot;Diapositiva 13&quot;/&gt;&lt;property id=&quot;20307&quot; value=&quot;529&quot;/&gt;&lt;/object&gt;&lt;object type=&quot;3&quot; unique_id=&quot;18182&quot;&gt;&lt;property id=&quot;20148&quot; value=&quot;5&quot;/&gt;&lt;property id=&quot;20300&quot; value=&quot;Diapositiva 14&quot;/&gt;&lt;property id=&quot;20307&quot; value=&quot;530&quot;/&gt;&lt;/object&gt;&lt;object type=&quot;3&quot; unique_id=&quot;18183&quot;&gt;&lt;property id=&quot;20148&quot; value=&quot;5&quot;/&gt;&lt;property id=&quot;20300&quot; value=&quot;Diapositiva 15&quot;/&gt;&lt;property id=&quot;20307&quot; value=&quot;531&quot;/&gt;&lt;/object&gt;&lt;object type=&quot;3&quot; unique_id=&quot;18184&quot;&gt;&lt;property id=&quot;20148&quot; value=&quot;5&quot;/&gt;&lt;property id=&quot;20300&quot; value=&quot;Diapositiva 16&quot;/&gt;&lt;property id=&quot;20307&quot; value=&quot;532&quot;/&gt;&lt;/object&gt;&lt;object type=&quot;3&quot; unique_id=&quot;18185&quot;&gt;&lt;property id=&quot;20148&quot; value=&quot;5&quot;/&gt;&lt;property id=&quot;20300&quot; value=&quot;Diapositiva 19&quot;/&gt;&lt;property id=&quot;20307&quot; value=&quot;533&quot;/&gt;&lt;/object&gt;&lt;object type=&quot;3&quot; unique_id=&quot;18186&quot;&gt;&lt;property id=&quot;20148&quot; value=&quot;5&quot;/&gt;&lt;property id=&quot;20300&quot; value=&quot;Diapositiva 20&quot;/&gt;&lt;property id=&quot;20307&quot; value=&quot;534&quot;/&gt;&lt;/object&gt;&lt;object type=&quot;3&quot; unique_id=&quot;18187&quot;&gt;&lt;property id=&quot;20148&quot; value=&quot;5&quot;/&gt;&lt;property id=&quot;20300&quot; value=&quot;Diapositiva 22&quot;/&gt;&lt;property id=&quot;20307&quot; value=&quot;535&quot;/&gt;&lt;/object&gt;&lt;object type=&quot;3&quot; unique_id=&quot;18188&quot;&gt;&lt;property id=&quot;20148&quot; value=&quot;5&quot;/&gt;&lt;property id=&quot;20300&quot; value=&quot;Diapositiva 23&quot;/&gt;&lt;property id=&quot;20307&quot; value=&quot;536&quot;/&gt;&lt;/object&gt;&lt;object type=&quot;3&quot; unique_id=&quot;18189&quot;&gt;&lt;property id=&quot;20148&quot; value=&quot;5&quot;/&gt;&lt;property id=&quot;20300&quot; value=&quot;Diapositiva 24&quot;/&gt;&lt;property id=&quot;20307&quot; value=&quot;537&quot;/&gt;&lt;/object&gt;&lt;object type=&quot;3&quot; unique_id=&quot;18190&quot;&gt;&lt;property id=&quot;20148&quot; value=&quot;5&quot;/&gt;&lt;property id=&quot;20300&quot; value=&quot;Diapositiva 25&quot;/&gt;&lt;property id=&quot;20307&quot; value=&quot;538&quot;/&gt;&lt;/object&gt;&lt;object type=&quot;3&quot; unique_id=&quot;18191&quot;&gt;&lt;property id=&quot;20148&quot; value=&quot;5&quot;/&gt;&lt;property id=&quot;20300&quot; value=&quot;Diapositiva 27&quot;/&gt;&lt;property id=&quot;20307&quot; value=&quot;539&quot;/&gt;&lt;/object&gt;&lt;object type=&quot;3&quot; unique_id=&quot;18192&quot;&gt;&lt;property id=&quot;20148&quot; value=&quot;5&quot;/&gt;&lt;property id=&quot;20300&quot; value=&quot;Diapositiva 28&quot;/&gt;&lt;property id=&quot;20307&quot; value=&quot;540&quot;/&gt;&lt;/object&gt;&lt;object type=&quot;3&quot; unique_id=&quot;18193&quot;&gt;&lt;property id=&quot;20148&quot; value=&quot;5&quot;/&gt;&lt;property id=&quot;20300&quot; value=&quot;Diapositiva 31&quot;/&gt;&lt;property id=&quot;20307&quot; value=&quot;541&quot;/&gt;&lt;/object&gt;&lt;object type=&quot;3&quot; unique_id=&quot;18194&quot;&gt;&lt;property id=&quot;20148&quot; value=&quot;5&quot;/&gt;&lt;property id=&quot;20300&quot; value=&quot;Diapositiva 32&quot;/&gt;&lt;property id=&quot;20307&quot; value=&quot;542&quot;/&gt;&lt;/object&gt;&lt;object type=&quot;3&quot; unique_id=&quot;18195&quot;&gt;&lt;property id=&quot;20148&quot; value=&quot;5&quot;/&gt;&lt;property id=&quot;20300&quot; value=&quot;Diapositiva 34&quot;/&gt;&lt;property id=&quot;20307&quot; value=&quot;543&quot;/&gt;&lt;/object&gt;&lt;object type=&quot;3&quot; unique_id=&quot;18196&quot;&gt;&lt;property id=&quot;20148&quot; value=&quot;5&quot;/&gt;&lt;property id=&quot;20300&quot; value=&quot;Diapositiva 35&quot;/&gt;&lt;property id=&quot;20307&quot; value=&quot;546&quot;/&gt;&lt;/object&gt;&lt;object type=&quot;3&quot; unique_id=&quot;18197&quot;&gt;&lt;property id=&quot;20148&quot; value=&quot;5&quot;/&gt;&lt;property id=&quot;20300&quot; value=&quot;Diapositiva 38&quot;/&gt;&lt;property id=&quot;20307&quot; value=&quot;544&quot;/&gt;&lt;/object&gt;&lt;object type=&quot;3&quot; unique_id=&quot;18198&quot;&gt;&lt;property id=&quot;20148&quot; value=&quot;5&quot;/&gt;&lt;property id=&quot;20300&quot; value=&quot;Diapositiva 40&quot;/&gt;&lt;property id=&quot;20307&quot; value=&quot;518&quot;/&gt;&lt;/object&gt;&lt;object type=&quot;3&quot; unique_id=&quot;18199&quot;&gt;&lt;property id=&quot;20148&quot; value=&quot;5&quot;/&gt;&lt;property id=&quot;20300&quot; value=&quot;Diapositiva 41&quot;/&gt;&lt;property id=&quot;20307&quot; value=&quot;547&quot;/&gt;&lt;/object&gt;&lt;object type=&quot;3&quot; unique_id=&quot;18200&quot;&gt;&lt;property id=&quot;20148&quot; value=&quot;5&quot;/&gt;&lt;property id=&quot;20300&quot; value=&quot;Diapositiva 42&quot;/&gt;&lt;property id=&quot;20307&quot; value=&quot;548&quot;/&gt;&lt;/object&gt;&lt;object type=&quot;3&quot; unique_id=&quot;18201&quot;&gt;&lt;property id=&quot;20148&quot; value=&quot;5&quot;/&gt;&lt;property id=&quot;20300&quot; value=&quot;Diapositiva 43&quot;/&gt;&lt;property id=&quot;20307&quot; value=&quot;549&quot;/&gt;&lt;/object&gt;&lt;object type=&quot;3&quot; unique_id=&quot;18202&quot;&gt;&lt;property id=&quot;20148&quot; value=&quot;5&quot;/&gt;&lt;property id=&quot;20300&quot; value=&quot;Diapositiva 44&quot;/&gt;&lt;property id=&quot;20307&quot; value=&quot;550&quot;/&gt;&lt;/object&gt;&lt;object type=&quot;3&quot; unique_id=&quot;18203&quot;&gt;&lt;property id=&quot;20148&quot; value=&quot;5&quot;/&gt;&lt;property id=&quot;20300&quot; value=&quot;Diapositiva 45&quot;/&gt;&lt;property id=&quot;20307&quot; value=&quot;552&quot;/&gt;&lt;/object&gt;&lt;object type=&quot;3&quot; unique_id=&quot;18204&quot;&gt;&lt;property id=&quot;20148&quot; value=&quot;5&quot;/&gt;&lt;property id=&quot;20300&quot; value=&quot;Diapositiva 46&quot;/&gt;&lt;property id=&quot;20307&quot; value=&quot;553&quot;/&gt;&lt;/object&gt;&lt;object type=&quot;3&quot; unique_id=&quot;18205&quot;&gt;&lt;property id=&quot;20148&quot; value=&quot;5&quot;/&gt;&lt;property id=&quot;20300&quot; value=&quot;Diapositiva 47&quot;/&gt;&lt;property id=&quot;20307&quot; value=&quot;554&quot;/&gt;&lt;/object&gt;&lt;object type=&quot;3&quot; unique_id=&quot;18206&quot;&gt;&lt;property id=&quot;20148&quot; value=&quot;5&quot;/&gt;&lt;property id=&quot;20300&quot; value=&quot;Diapositiva 48&quot;/&gt;&lt;property id=&quot;20307&quot; value=&quot;555&quot;/&gt;&lt;/object&gt;&lt;object type=&quot;3&quot; unique_id=&quot;18207&quot;&gt;&lt;property id=&quot;20148&quot; value=&quot;5&quot;/&gt;&lt;property id=&quot;20300&quot; value=&quot;Diapositiva 49&quot;/&gt;&lt;property id=&quot;20307&quot; value=&quot;556&quot;/&gt;&lt;/object&gt;&lt;object type=&quot;3&quot; unique_id=&quot;18208&quot;&gt;&lt;property id=&quot;20148&quot; value=&quot;5&quot;/&gt;&lt;property id=&quot;20300&quot; value=&quot;Diapositiva 50&quot;/&gt;&lt;property id=&quot;20307&quot; value=&quot;557&quot;/&gt;&lt;/object&gt;&lt;object type=&quot;3&quot; unique_id=&quot;18209&quot;&gt;&lt;property id=&quot;20148&quot; value=&quot;5&quot;/&gt;&lt;property id=&quot;20300&quot; value=&quot;Diapositiva 51&quot;/&gt;&lt;property id=&quot;20307&quot; value=&quot;545&quot;/&gt;&lt;/object&gt;&lt;object type=&quot;3&quot; unique_id=&quot;18210&quot;&gt;&lt;property id=&quot;20148&quot; value=&quot;5&quot;/&gt;&lt;property id=&quot;20300&quot; value=&quot;Diapositiva 52&quot;/&gt;&lt;property id=&quot;20307&quot; value=&quot;318&quot;/&gt;&lt;/object&gt;&lt;object type=&quot;3&quot; unique_id=&quot;18211&quot;&gt;&lt;property id=&quot;20148&quot; value=&quot;5&quot;/&gt;&lt;property id=&quot;20300&quot; value=&quot;Diapositiva 53&quot;/&gt;&lt;property id=&quot;20307&quot; value=&quot;408&quot;/&gt;&lt;/object&gt;&lt;object type=&quot;3&quot; unique_id=&quot;19502&quot;&gt;&lt;property id=&quot;20148&quot; value=&quot;5&quot;/&gt;&lt;property id=&quot;20300&quot; value=&quot;Diapositiva 1&quot;/&gt;&lt;property id=&quot;20307&quot; value=&quot;558&quot;/&gt;&lt;/object&gt;&lt;object type=&quot;3&quot; unique_id=&quot;19503&quot;&gt;&lt;property id=&quot;20148&quot; value=&quot;5&quot;/&gt;&lt;property id=&quot;20300&quot; value=&quot;Diapositiva 17&quot;/&gt;&lt;property id=&quot;20307&quot; value=&quot;559&quot;/&gt;&lt;/object&gt;&lt;object type=&quot;3&quot; unique_id=&quot;19504&quot;&gt;&lt;property id=&quot;20148&quot; value=&quot;5&quot;/&gt;&lt;property id=&quot;20300&quot; value=&quot;Diapositiva 18&quot;/&gt;&lt;property id=&quot;20307&quot; value=&quot;560&quot;/&gt;&lt;/object&gt;&lt;object type=&quot;3&quot; unique_id=&quot;19505&quot;&gt;&lt;property id=&quot;20148&quot; value=&quot;5&quot;/&gt;&lt;property id=&quot;20300&quot; value=&quot;Diapositiva 21&quot;/&gt;&lt;property id=&quot;20307&quot; value=&quot;561&quot;/&gt;&lt;/object&gt;&lt;object type=&quot;3&quot; unique_id=&quot;19506&quot;&gt;&lt;property id=&quot;20148&quot; value=&quot;5&quot;/&gt;&lt;property id=&quot;20300&quot; value=&quot;Diapositiva 26&quot;/&gt;&lt;property id=&quot;20307&quot; value=&quot;562&quot;/&gt;&lt;/object&gt;&lt;object type=&quot;3&quot; unique_id=&quot;19507&quot;&gt;&lt;property id=&quot;20148&quot; value=&quot;5&quot;/&gt;&lt;property id=&quot;20300&quot; value=&quot;Diapositiva 29&quot;/&gt;&lt;property id=&quot;20307&quot; value=&quot;563&quot;/&gt;&lt;/object&gt;&lt;object type=&quot;3&quot; unique_id=&quot;19508&quot;&gt;&lt;property id=&quot;20148&quot; value=&quot;5&quot;/&gt;&lt;property id=&quot;20300&quot; value=&quot;Diapositiva 30&quot;/&gt;&lt;property id=&quot;20307&quot; value=&quot;564&quot;/&gt;&lt;/object&gt;&lt;object type=&quot;3&quot; unique_id=&quot;19509&quot;&gt;&lt;property id=&quot;20148&quot; value=&quot;5&quot;/&gt;&lt;property id=&quot;20300&quot; value=&quot;Diapositiva 33&quot;/&gt;&lt;property id=&quot;20307&quot; value=&quot;565&quot;/&gt;&lt;/object&gt;&lt;object type=&quot;3&quot; unique_id=&quot;19510&quot;&gt;&lt;property id=&quot;20148&quot; value=&quot;5&quot;/&gt;&lt;property id=&quot;20300&quot; value=&quot;Diapositiva 36&quot;/&gt;&lt;property id=&quot;20307&quot; value=&quot;567&quot;/&gt;&lt;/object&gt;&lt;object type=&quot;3&quot; unique_id=&quot;19511&quot;&gt;&lt;property id=&quot;20148&quot; value=&quot;5&quot;/&gt;&lt;property id=&quot;20300&quot; value=&quot;Diapositiva 37&quot;/&gt;&lt;property id=&quot;20307&quot; value=&quot;568&quot;/&gt;&lt;/object&gt;&lt;object type=&quot;3&quot; unique_id=&quot;19512&quot;&gt;&lt;property id=&quot;20148&quot; value=&quot;5&quot;/&gt;&lt;property id=&quot;20300&quot; value=&quot;Diapositiva 39&quot;/&gt;&lt;property id=&quot;20307&quot; value=&quot;569&quot;/&gt;&lt;/object&gt;&lt;/object&gt;&lt;object type=&quot;8&quot; unique_id=&quot;18256&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20125</TotalTime>
  <Words>6762</Words>
  <Application>Microsoft Office PowerPoint</Application>
  <PresentationFormat>Presentación en pantalla (4:3)</PresentationFormat>
  <Paragraphs>394</Paragraphs>
  <Slides>50</Slides>
  <Notes>49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50</vt:i4>
      </vt:variant>
    </vt:vector>
  </HeadingPairs>
  <TitlesOfParts>
    <vt:vector size="58" baseType="lpstr">
      <vt:lpstr>Impact</vt:lpstr>
      <vt:lpstr>Calibri</vt:lpstr>
      <vt:lpstr>Myriad Pro</vt:lpstr>
      <vt:lpstr>UnivrstyRoman Bd BT</vt:lpstr>
      <vt:lpstr>News706 BT</vt:lpstr>
      <vt:lpstr>Arial</vt:lpstr>
      <vt:lpstr>Harrington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678</cp:revision>
  <dcterms:created xsi:type="dcterms:W3CDTF">2013-10-02T01:22:09Z</dcterms:created>
  <dcterms:modified xsi:type="dcterms:W3CDTF">2022-01-20T14:00:29Z</dcterms:modified>
</cp:coreProperties>
</file>