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0"/>
  </p:notesMasterIdLst>
  <p:sldIdLst>
    <p:sldId id="564" r:id="rId2"/>
    <p:sldId id="316" r:id="rId3"/>
    <p:sldId id="319" r:id="rId4"/>
    <p:sldId id="498" r:id="rId5"/>
    <p:sldId id="500" r:id="rId6"/>
    <p:sldId id="499" r:id="rId7"/>
    <p:sldId id="502" r:id="rId8"/>
    <p:sldId id="503" r:id="rId9"/>
    <p:sldId id="504" r:id="rId10"/>
    <p:sldId id="505" r:id="rId11"/>
    <p:sldId id="501" r:id="rId12"/>
    <p:sldId id="512" r:id="rId13"/>
    <p:sldId id="510" r:id="rId14"/>
    <p:sldId id="514" r:id="rId15"/>
    <p:sldId id="513" r:id="rId16"/>
    <p:sldId id="517" r:id="rId17"/>
    <p:sldId id="518" r:id="rId18"/>
    <p:sldId id="519" r:id="rId19"/>
    <p:sldId id="520" r:id="rId20"/>
    <p:sldId id="521" r:id="rId21"/>
    <p:sldId id="557" r:id="rId22"/>
    <p:sldId id="523" r:id="rId23"/>
    <p:sldId id="524" r:id="rId24"/>
    <p:sldId id="522" r:id="rId25"/>
    <p:sldId id="526" r:id="rId26"/>
    <p:sldId id="527" r:id="rId27"/>
    <p:sldId id="528" r:id="rId28"/>
    <p:sldId id="529" r:id="rId29"/>
    <p:sldId id="530" r:id="rId30"/>
    <p:sldId id="531" r:id="rId31"/>
    <p:sldId id="532" r:id="rId32"/>
    <p:sldId id="533" r:id="rId33"/>
    <p:sldId id="534" r:id="rId34"/>
    <p:sldId id="535" r:id="rId35"/>
    <p:sldId id="536" r:id="rId36"/>
    <p:sldId id="537" r:id="rId37"/>
    <p:sldId id="540" r:id="rId38"/>
    <p:sldId id="538" r:id="rId39"/>
    <p:sldId id="541" r:id="rId40"/>
    <p:sldId id="539" r:id="rId41"/>
    <p:sldId id="542" r:id="rId42"/>
    <p:sldId id="543" r:id="rId43"/>
    <p:sldId id="544" r:id="rId44"/>
    <p:sldId id="545" r:id="rId45"/>
    <p:sldId id="560" r:id="rId46"/>
    <p:sldId id="561" r:id="rId47"/>
    <p:sldId id="562" r:id="rId48"/>
    <p:sldId id="563" r:id="rId49"/>
    <p:sldId id="546" r:id="rId50"/>
    <p:sldId id="547" r:id="rId51"/>
    <p:sldId id="548" r:id="rId52"/>
    <p:sldId id="549" r:id="rId53"/>
    <p:sldId id="550" r:id="rId54"/>
    <p:sldId id="551" r:id="rId55"/>
    <p:sldId id="552" r:id="rId56"/>
    <p:sldId id="553" r:id="rId57"/>
    <p:sldId id="554" r:id="rId58"/>
    <p:sldId id="497" r:id="rId5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Impact" panose="020B0806030902050204" pitchFamily="34" charset="0"/>
      <p:regular r:id="rId65"/>
    </p:embeddedFont>
    <p:embeddedFont>
      <p:font typeface="Myriad Pro" panose="020B0503030403020204" pitchFamily="34" charset="0"/>
      <p:regular r:id="rId66"/>
      <p:bold r:id="rId67"/>
      <p:italic r:id="rId68"/>
      <p:boldItalic r:id="rId69"/>
    </p:embeddedFont>
    <p:embeddedFont>
      <p:font typeface="Poplar Std" panose="04020903030B02020202" pitchFamily="82" charset="0"/>
      <p:bold r:id="rId70"/>
    </p:embeddedFont>
    <p:embeddedFont>
      <p:font typeface="Swis721 Blk BT" panose="020B0904030502020204" pitchFamily="34" charset="0"/>
      <p:regular r:id="rId71"/>
      <p:italic r:id="rId72"/>
    </p:embeddedFont>
    <p:embeddedFont>
      <p:font typeface="Swis721 BlkEx BT" panose="020B0907040502030204"/>
      <p:regular r:id="rId73"/>
    </p:embeddedFont>
    <p:embeddedFont>
      <p:font typeface="Trajan Pro" panose="02020502050506020301" pitchFamily="18" charset="0"/>
      <p:regular r:id="rId74"/>
      <p:bold r:id="rId75"/>
    </p:embeddedFont>
  </p:embeddedFontLst>
  <p:custDataLst>
    <p:tags r:id="rId76"/>
  </p:custData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2B17"/>
    <a:srgbClr val="0033CC"/>
    <a:srgbClr val="FF9900"/>
    <a:srgbClr val="FF6600"/>
    <a:srgbClr val="00FF00"/>
    <a:srgbClr val="003300"/>
    <a:srgbClr val="005015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5" autoAdjust="0"/>
    <p:restoredTop sz="80977" autoAdjust="0"/>
  </p:normalViewPr>
  <p:slideViewPr>
    <p:cSldViewPr>
      <p:cViewPr varScale="1">
        <p:scale>
          <a:sx n="54" d="100"/>
          <a:sy n="54" d="100"/>
        </p:scale>
        <p:origin x="2148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6.fntdata"/><Relationship Id="rId74" Type="http://schemas.openxmlformats.org/officeDocument/2006/relationships/font" Target="fonts/font14.fntdata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2.fntdata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73" Type="http://schemas.openxmlformats.org/officeDocument/2006/relationships/font" Target="fonts/font13.fntdata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gs" Target="tags/tag1.xml"/><Relationship Id="rId7" Type="http://schemas.openxmlformats.org/officeDocument/2006/relationships/slide" Target="slides/slide6.xml"/><Relationship Id="rId71" Type="http://schemas.openxmlformats.org/officeDocument/2006/relationships/font" Target="fonts/font1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57D632-879E-4D42-A576-A70B40EFB8AB}" type="datetimeFigureOut">
              <a:rPr lang="es-ES" smtClean="0"/>
              <a:t>20/01/2022</a:t>
            </a:fld>
            <a:endParaRPr lang="es-ES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F3815-8C45-474B-8311-815D479DA60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4848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i="1" baseline="30000"/>
          </a:p>
        </p:txBody>
      </p:sp>
      <p:sp>
        <p:nvSpPr>
          <p:cNvPr id="337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ED3859D-A883-482E-98F7-3D42B8D3FB00}" type="slidenum">
              <a:rPr lang="es-ES" smtClean="0"/>
              <a:pPr eaLnBrk="1" hangingPunct="1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91733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2481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83201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 SIETE LLAVES DE LA PROFECÍA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96710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dirty="0">
                <a:ln w="19050" cap="rnd" cmpd="sng">
                  <a:solidFill>
                    <a:schemeClr val="tx1"/>
                  </a:solidFill>
                  <a:prstDash val="solid"/>
                  <a:round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  <a:reflection blurRad="6350" stA="55000" endA="300" endPos="45500" dir="5400000" sy="-100000" algn="bl" rotWithShape="0"/>
                </a:effectLst>
                <a:latin typeface="Trajan Pro" pitchFamily="18" charset="0"/>
                <a:cs typeface="Vijaya" pitchFamily="34" charset="0"/>
              </a:rPr>
              <a:t>¿Qué significan los vientos en las profecías simbólicas?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96710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24816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1" dirty="0">
              <a:ln w="19050" cap="rnd" cmpd="sng">
                <a:solidFill>
                  <a:schemeClr val="tx1"/>
                </a:solidFill>
                <a:prstDash val="solid"/>
                <a:round/>
              </a:ln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glow rad="177800">
                  <a:schemeClr val="accent6">
                    <a:satMod val="175000"/>
                    <a:alpha val="17000"/>
                  </a:schemeClr>
                </a:glow>
                <a:reflection blurRad="6350" stA="55000" endA="300" endPos="45500" dir="5400000" sy="-100000" algn="bl" rotWithShape="0"/>
              </a:effectLst>
              <a:latin typeface="Trajan Pro" pitchFamily="18" charset="0"/>
              <a:cs typeface="Vijaya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96710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24816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dirty="0">
                <a:ln w="19050" cap="rnd" cmpd="sng">
                  <a:solidFill>
                    <a:schemeClr val="tx1"/>
                  </a:solidFill>
                  <a:prstDash val="solid"/>
                  <a:round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  <a:reflection blurRad="6350" stA="55000" endA="300" endPos="45500" dir="5400000" sy="-100000" algn="bl" rotWithShape="0"/>
                </a:effectLst>
                <a:latin typeface="Trajan Pro" pitchFamily="18" charset="0"/>
                <a:cs typeface="Vijaya" pitchFamily="34" charset="0"/>
              </a:rPr>
              <a:t>¿Qué representan las bestias, las cabezas, los cuernos y las alas?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96710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24816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Cabezas y cuernos representan división de reinos,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(Daniel 7:24).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2481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8F079-6CC9-4718-ACBA-8E9E07885E05}" type="slidenum">
              <a:rPr lang="es-ES" smtClean="0"/>
              <a:pPr>
                <a:defRPr/>
              </a:pPr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01065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Alas simbolizan velocidad, (Habacuc 1:8).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24816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s-E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Día = año.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las profecías, cada día equivale a un año.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(Ezequiel 4:6; Números 14:34).</a:t>
            </a:r>
          </a:p>
          <a:p>
            <a:pPr marL="171450" indent="-171450">
              <a:buFont typeface="Arial" charset="0"/>
              <a:buChar char="•"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24816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CUATRO NACIONES EN LA PROFECÍA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96710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¿Qué vio Daniel en visión? </a:t>
            </a:r>
            <a:endParaRPr lang="es-ES" sz="1200" b="1" dirty="0">
              <a:ln w="19050" cap="rnd" cmpd="sng">
                <a:solidFill>
                  <a:schemeClr val="tx1"/>
                </a:solidFill>
                <a:prstDash val="solid"/>
                <a:round/>
              </a:ln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glow rad="177800">
                  <a:schemeClr val="accent6">
                    <a:satMod val="175000"/>
                    <a:alpha val="17000"/>
                  </a:schemeClr>
                </a:glow>
                <a:reflection blurRad="6350" stA="55000" endA="300" endPos="45500" dir="5400000" sy="-100000" algn="bl" rotWithShape="0"/>
              </a:effectLst>
              <a:latin typeface="Trajan Pro" pitchFamily="18" charset="0"/>
              <a:cs typeface="Vijaya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96710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24816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¿Qué representan estas cuatro bestias? </a:t>
            </a:r>
            <a:endParaRPr lang="es-ES" sz="1200" b="1" dirty="0">
              <a:ln w="19050" cap="rnd" cmpd="sng">
                <a:solidFill>
                  <a:schemeClr val="tx1"/>
                </a:solidFill>
                <a:prstDash val="solid"/>
                <a:round/>
              </a:ln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glow rad="177800">
                  <a:schemeClr val="accent6">
                    <a:satMod val="175000"/>
                    <a:alpha val="17000"/>
                  </a:schemeClr>
                </a:glow>
                <a:reflection blurRad="6350" stA="55000" endA="300" endPos="45500" dir="5400000" sy="-100000" algn="bl" rotWithShape="0"/>
              </a:effectLst>
              <a:latin typeface="Trajan Pro" pitchFamily="18" charset="0"/>
              <a:cs typeface="Vijaya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96710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24816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1" dirty="0">
              <a:ln w="19050" cap="rnd" cmpd="sng">
                <a:solidFill>
                  <a:schemeClr val="tx1"/>
                </a:solidFill>
                <a:prstDash val="solid"/>
                <a:round/>
              </a:ln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glow rad="177800">
                  <a:schemeClr val="accent6">
                    <a:satMod val="175000"/>
                    <a:alpha val="17000"/>
                  </a:schemeClr>
                </a:glow>
                <a:reflection blurRad="6350" stA="55000" endA="300" endPos="45500" dir="5400000" sy="-100000" algn="bl" rotWithShape="0"/>
              </a:effectLst>
              <a:latin typeface="Trajan Pro" pitchFamily="18" charset="0"/>
              <a:cs typeface="Vijaya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96710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24816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a)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 a Babilonia (606 - 538 A.C.).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b) Como el oro es el más distinguido entre los metales, el león es el rey entre los animales.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c)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Dos alas: la velocidad de conquista de Nabucodonosor.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9671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34283B-623A-4C88-9978-D4290C04923C}" type="slidenum">
              <a:rPr lang="es-ES" smtClean="0"/>
              <a:pPr>
                <a:defRPr/>
              </a:pPr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84507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¿Qué características tenía la primera bestia? </a:t>
            </a:r>
            <a:endParaRPr lang="es-ES" sz="1200" b="1" dirty="0">
              <a:ln w="19050" cap="rnd" cmpd="sng">
                <a:solidFill>
                  <a:schemeClr val="tx1"/>
                </a:solidFill>
                <a:prstDash val="solid"/>
                <a:round/>
              </a:ln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glow rad="177800">
                  <a:schemeClr val="accent6">
                    <a:satMod val="175000"/>
                    <a:alpha val="17000"/>
                  </a:schemeClr>
                </a:glow>
                <a:reflection blurRad="6350" stA="55000" endA="300" endPos="45500" dir="5400000" sy="-100000" algn="bl" rotWithShape="0"/>
              </a:effectLst>
              <a:latin typeface="Trajan Pro" pitchFamily="18" charset="0"/>
              <a:cs typeface="Vijaya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96710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24816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96710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¿Qué caracterizaba al leopardo mencionado en el vers. 6?</a:t>
            </a:r>
            <a:endParaRPr lang="es-ES" sz="1200" b="1" dirty="0">
              <a:ln w="19050" cap="rnd" cmpd="sng">
                <a:solidFill>
                  <a:schemeClr val="tx1"/>
                </a:solidFill>
                <a:prstDash val="solid"/>
                <a:round/>
              </a:ln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glow rad="177800">
                  <a:schemeClr val="accent6">
                    <a:satMod val="175000"/>
                    <a:alpha val="17000"/>
                  </a:schemeClr>
                </a:glow>
                <a:reflection blurRad="6350" stA="55000" endA="300" endPos="45500" dir="5400000" sy="-100000" algn="bl" rotWithShape="0"/>
              </a:effectLst>
              <a:latin typeface="Trajan Pro" pitchFamily="18" charset="0"/>
              <a:cs typeface="Vijaya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96710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Daniel 7:6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“Después de esto miré, y he aquí otra, semejante a un leopardo, con cuatro alas de ave en sus espaldas; tenía también esta bestia cuatro cabezas; y le fue dado dominio.”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Tenía </a:t>
            </a:r>
            <a:r>
              <a:rPr lang="es-ES_tradnl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cabezas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s-ES_tradnl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alas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24816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96710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¿Cómo era la cuarta bestia?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96710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24816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24816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2481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79638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96710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CUERNO PEQUEÑO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967108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¿Qué características tenía el cuerno pequeño que surgió?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96710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24816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248164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248164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248164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24816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248164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49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72481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796386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50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967108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51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248164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52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967108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53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248164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</a:t>
            </a:r>
            <a:endParaRPr lang="es-E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54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967108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55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248164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CONCLUSIÓN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56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967108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57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7248164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58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88006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1" u="none" dirty="0">
              <a:ln w="19050" cap="rnd" cmpd="sng">
                <a:solidFill>
                  <a:schemeClr val="tx1"/>
                </a:solidFill>
                <a:prstDash val="solid"/>
                <a:round/>
              </a:ln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glow rad="177800">
                  <a:schemeClr val="accent6">
                    <a:satMod val="175000"/>
                    <a:alpha val="17000"/>
                  </a:schemeClr>
                </a:glow>
                <a:reflection blurRad="6350" stA="55000" endA="300" endPos="45500" dir="5400000" sy="-100000" algn="bl" rotWithShape="0"/>
              </a:effectLst>
              <a:latin typeface="Trajan Pro" pitchFamily="18" charset="0"/>
              <a:cs typeface="Vijaya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9671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1" u="none" dirty="0">
              <a:ln w="19050" cap="rnd" cmpd="sng">
                <a:solidFill>
                  <a:schemeClr val="tx1"/>
                </a:solidFill>
                <a:prstDash val="solid"/>
                <a:round/>
              </a:ln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glow rad="177800">
                  <a:schemeClr val="accent6">
                    <a:satMod val="175000"/>
                    <a:alpha val="17000"/>
                  </a:schemeClr>
                </a:glow>
                <a:reflection blurRad="6350" stA="55000" endA="300" endPos="45500" dir="5400000" sy="-100000" algn="bl" rotWithShape="0"/>
              </a:effectLst>
              <a:latin typeface="Trajan Pro" pitchFamily="18" charset="0"/>
              <a:cs typeface="Vijaya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9671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2481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1" dirty="0">
              <a:ln w="19050" cap="rnd" cmpd="sng">
                <a:solidFill>
                  <a:schemeClr val="tx1"/>
                </a:solidFill>
                <a:prstDash val="solid"/>
                <a:round/>
              </a:ln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glow rad="177800">
                  <a:schemeClr val="accent6">
                    <a:satMod val="175000"/>
                    <a:alpha val="17000"/>
                  </a:schemeClr>
                </a:glow>
                <a:reflection blurRad="6350" stA="55000" endA="300" endPos="45500" dir="5400000" sy="-100000" algn="bl" rotWithShape="0"/>
              </a:effectLst>
              <a:latin typeface="Trajan Pro" pitchFamily="18" charset="0"/>
              <a:cs typeface="Vijaya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9671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CDC87-140F-4FB9-8131-42EAC3962AF7}" type="datetimeFigureOut">
              <a:rPr lang="es-ES" smtClean="0"/>
              <a:t>20/01/2022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C538-319D-4353-B6DD-0834C40CB35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0517897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CDC87-140F-4FB9-8131-42EAC3962AF7}" type="datetimeFigureOut">
              <a:rPr lang="es-ES" smtClean="0"/>
              <a:t>20/01/2022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C538-319D-4353-B6DD-0834C40CB35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2156626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CDC87-140F-4FB9-8131-42EAC3962AF7}" type="datetimeFigureOut">
              <a:rPr lang="es-ES" smtClean="0"/>
              <a:t>20/01/2022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C538-319D-4353-B6DD-0834C40CB35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7477812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CDC87-140F-4FB9-8131-42EAC3962AF7}" type="datetimeFigureOut">
              <a:rPr lang="es-ES" smtClean="0"/>
              <a:t>20/01/2022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C538-319D-4353-B6DD-0834C40CB35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1869515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CDC87-140F-4FB9-8131-42EAC3962AF7}" type="datetimeFigureOut">
              <a:rPr lang="es-ES" smtClean="0"/>
              <a:t>20/01/2022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C538-319D-4353-B6DD-0834C40CB35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7998835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CDC87-140F-4FB9-8131-42EAC3962AF7}" type="datetimeFigureOut">
              <a:rPr lang="es-ES" smtClean="0"/>
              <a:t>20/01/2022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C538-319D-4353-B6DD-0834C40CB35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2575429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CDC87-140F-4FB9-8131-42EAC3962AF7}" type="datetimeFigureOut">
              <a:rPr lang="es-ES" smtClean="0"/>
              <a:t>20/01/2022</a:t>
            </a:fld>
            <a:endParaRPr lang="es-E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C538-319D-4353-B6DD-0834C40CB35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9327954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CDC87-140F-4FB9-8131-42EAC3962AF7}" type="datetimeFigureOut">
              <a:rPr lang="es-ES" smtClean="0"/>
              <a:t>20/01/2022</a:t>
            </a:fld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C538-319D-4353-B6DD-0834C40CB35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5283342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CDC87-140F-4FB9-8131-42EAC3962AF7}" type="datetimeFigureOut">
              <a:rPr lang="es-ES" smtClean="0"/>
              <a:t>20/01/2022</a:t>
            </a:fld>
            <a:endParaRPr lang="es-E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C538-319D-4353-B6DD-0834C40CB35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8149328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CDC87-140F-4FB9-8131-42EAC3962AF7}" type="datetimeFigureOut">
              <a:rPr lang="es-ES" smtClean="0"/>
              <a:t>20/01/2022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C538-319D-4353-B6DD-0834C40CB35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4625245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CDC87-140F-4FB9-8131-42EAC3962AF7}" type="datetimeFigureOut">
              <a:rPr lang="es-ES" smtClean="0"/>
              <a:t>20/01/2022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C538-319D-4353-B6DD-0834C40CB35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8228316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CDC87-140F-4FB9-8131-42EAC3962AF7}" type="datetimeFigureOut">
              <a:rPr lang="es-ES" smtClean="0"/>
              <a:t>20/01/2022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6C538-319D-4353-B6DD-0834C40CB35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96072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0" i="0" u="none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microsoft.com/office/2007/relationships/hdphoto" Target="../media/hdphoto2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6.jpeg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microsoft.com/office/2007/relationships/hdphoto" Target="../media/hdphoto3.wdp"/><Relationship Id="rId4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microsoft.com/office/2007/relationships/hdphoto" Target="../media/hdphoto3.wdp"/><Relationship Id="rId4" Type="http://schemas.openxmlformats.org/officeDocument/2006/relationships/image" Target="../media/image2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microsoft.com/office/2007/relationships/hdphoto" Target="../media/hdphoto5.wdp"/><Relationship Id="rId4" Type="http://schemas.openxmlformats.org/officeDocument/2006/relationships/image" Target="../media/image2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5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microsoft.com/office/2007/relationships/hdphoto" Target="../media/hdphoto5.wdp"/><Relationship Id="rId4" Type="http://schemas.openxmlformats.org/officeDocument/2006/relationships/image" Target="../media/image2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microsoft.com/office/2007/relationships/hdphoto" Target="../media/hdphoto7.wdp"/><Relationship Id="rId4" Type="http://schemas.openxmlformats.org/officeDocument/2006/relationships/image" Target="../media/image2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microsoft.com/office/2007/relationships/hdphoto" Target="../media/hdphoto7.wdp"/><Relationship Id="rId4" Type="http://schemas.openxmlformats.org/officeDocument/2006/relationships/image" Target="../media/image29.jpeg"/><Relationship Id="rId9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microsoft.com/office/2007/relationships/hdphoto" Target="../media/hdphoto9.wdp"/><Relationship Id="rId4" Type="http://schemas.openxmlformats.org/officeDocument/2006/relationships/image" Target="../media/image3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microsoft.com/office/2007/relationships/hdphoto" Target="../media/hdphoto10.wdp"/><Relationship Id="rId4" Type="http://schemas.openxmlformats.org/officeDocument/2006/relationships/image" Target="../media/image3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3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3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microsoft.com/office/2007/relationships/hdphoto" Target="../media/hdphoto1.wdp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J:\Mis Docs\_Multimedia IMS\Curso Biblico PPS\titulo princip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6301208" y="4222368"/>
            <a:ext cx="7632848" cy="2349361"/>
          </a:xfrm>
          <a:prstGeom prst="rect">
            <a:avLst/>
          </a:prstGeom>
          <a:noFill/>
          <a:effectLst>
            <a:glow rad="736600">
              <a:schemeClr val="bg1">
                <a:alpha val="54000"/>
              </a:schemeClr>
            </a:glow>
            <a:softEdge rad="190500"/>
          </a:effectLst>
        </p:spPr>
        <p:txBody>
          <a:bodyPr wrap="square">
            <a:spAutoFit/>
            <a:scene3d>
              <a:camera prst="perspectiveHeroicExtremeRightFacing" fov="2700000">
                <a:rot lat="799365" lon="19240058" rev="106935"/>
              </a:camera>
              <a:lightRig rig="contrasting" dir="t">
                <a:rot lat="0" lon="0" rev="6600000"/>
              </a:lightRig>
            </a:scene3d>
            <a:sp3d extrusionH="57150" contourW="6350" prstMaterial="metal">
              <a:bevelT w="127000" h="31750" prst="hardEdge"/>
              <a:contourClr>
                <a:srgbClr val="4471A6"/>
              </a:contourClr>
            </a:sp3d>
          </a:bodyPr>
          <a:lstStyle/>
          <a:p>
            <a:pPr algn="ctr">
              <a:lnSpc>
                <a:spcPts val="8800"/>
              </a:lnSpc>
            </a:pPr>
            <a:r>
              <a:rPr lang="es-ES" sz="8800" b="1" u="none" cap="all" dirty="0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  <a:t>“</a:t>
            </a:r>
            <a:r>
              <a:rPr lang="es-ES" sz="8800" b="1" u="none" cap="all" dirty="0" err="1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  <a:t>aos</a:t>
            </a:r>
            <a:r>
              <a:rPr lang="es-ES" sz="8800" b="1" u="none" cap="all" dirty="0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  <a:t> </a:t>
            </a:r>
            <a:r>
              <a:rPr lang="es-ES" sz="8800" b="1" u="none" cap="all" dirty="0" err="1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  <a:t>pÉs</a:t>
            </a:r>
            <a:r>
              <a:rPr lang="es-ES" sz="8800" b="1" u="none" cap="all" dirty="0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  <a:t> </a:t>
            </a:r>
            <a:br>
              <a:rPr lang="es-ES" sz="8800" b="1" u="none" cap="all" dirty="0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</a:br>
            <a:r>
              <a:rPr lang="es-ES" sz="8800" b="1" u="none" cap="all" dirty="0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  <a:t>de </a:t>
            </a:r>
            <a:r>
              <a:rPr lang="es-ES" sz="8800" b="1" u="none" cap="all" dirty="0" err="1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  <a:t>jesus</a:t>
            </a:r>
            <a:r>
              <a:rPr lang="es-ES" sz="8800" b="1" u="none" cap="all" dirty="0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  <a:t>”</a:t>
            </a:r>
            <a:endParaRPr lang="es-ES" sz="8800" b="1" cap="all" dirty="0">
              <a:ln w="0"/>
              <a:gradFill>
                <a:gsLst>
                  <a:gs pos="0">
                    <a:srgbClr val="00B0F0"/>
                  </a:gs>
                  <a:gs pos="46000">
                    <a:srgbClr val="4B78BB"/>
                  </a:gs>
                  <a:gs pos="50000">
                    <a:srgbClr val="3268A9"/>
                  </a:gs>
                  <a:gs pos="83000">
                    <a:schemeClr val="tx2">
                      <a:lumMod val="50000"/>
                    </a:schemeClr>
                  </a:gs>
                  <a:gs pos="100000">
                    <a:schemeClr val="tx2">
                      <a:lumMod val="50000"/>
                    </a:schemeClr>
                  </a:gs>
                </a:gsLst>
                <a:lin ang="5400000" scaled="0"/>
              </a:gradFill>
              <a:effectLst>
                <a:glow rad="508000">
                  <a:schemeClr val="bg1">
                    <a:alpha val="50000"/>
                  </a:schemeClr>
                </a:glow>
              </a:effectLst>
              <a:latin typeface="Swis721 Blk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40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.01734 L 0.73229 -0.2064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15" y="-11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is Docs\_Multimedia SDA\20x Anticristo\tema 20 fond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6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51520" y="798325"/>
            <a:ext cx="8424936" cy="461089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r>
              <a:rPr lang="es-ES" sz="44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“No tocante a Deus, </a:t>
            </a:r>
            <a:r>
              <a:rPr lang="es-ES" sz="44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professam</a:t>
            </a:r>
            <a:r>
              <a:rPr lang="es-ES" sz="44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44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conhecê</a:t>
            </a:r>
            <a:r>
              <a:rPr lang="es-ES" sz="44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-lo; entretanto, o </a:t>
            </a:r>
            <a:r>
              <a:rPr lang="es-ES" sz="44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negam</a:t>
            </a:r>
            <a:r>
              <a:rPr lang="es-ES" sz="44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por </a:t>
            </a:r>
            <a:r>
              <a:rPr lang="es-ES" sz="44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suas</a:t>
            </a:r>
            <a:r>
              <a:rPr lang="es-ES" sz="44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obras; é por </a:t>
            </a:r>
            <a:r>
              <a:rPr lang="es-ES" sz="44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isso</a:t>
            </a:r>
            <a:r>
              <a:rPr lang="es-ES" sz="44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que </a:t>
            </a:r>
            <a:r>
              <a:rPr lang="es-ES" sz="44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são</a:t>
            </a:r>
            <a:r>
              <a:rPr lang="es-ES" sz="44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44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abomináveis</a:t>
            </a:r>
            <a:r>
              <a:rPr lang="es-ES" sz="44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desobedientes e </a:t>
            </a:r>
            <a:r>
              <a:rPr lang="es-ES" sz="44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reprovados</a:t>
            </a:r>
            <a:r>
              <a:rPr lang="es-ES" sz="44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para toda boa obra.”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95636" y="5867573"/>
            <a:ext cx="4320480" cy="8257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ctr"/>
          <a:lstStyle/>
          <a:p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Tito 1:16 </a:t>
            </a:r>
          </a:p>
        </p:txBody>
      </p:sp>
      <p:pic>
        <p:nvPicPr>
          <p:cNvPr id="5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8515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Mis Docs\_Multimedia SDA\20x Anticristo\tema 20 base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16632"/>
            <a:ext cx="914400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/>
          <a:lstStyle/>
          <a:p>
            <a:pPr marL="342900" indent="-342900">
              <a:buFont typeface="Arial" pitchFamily="34" charset="0"/>
              <a:buChar char="•"/>
            </a:pPr>
            <a:r>
              <a:rPr lang="es-ES" sz="28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Atribui</a:t>
            </a:r>
            <a:r>
              <a:rPr lang="es-ES" sz="28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 a ele </a:t>
            </a:r>
            <a:r>
              <a:rPr lang="es-ES" sz="28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próprio</a:t>
            </a:r>
            <a:r>
              <a:rPr lang="es-ES" sz="28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 prerrogativas exclusivas de Deus: </a:t>
            </a:r>
            <a:r>
              <a:rPr lang="es-ES" sz="28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santidade</a:t>
            </a:r>
            <a:r>
              <a:rPr lang="es-ES" sz="28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, </a:t>
            </a:r>
            <a:r>
              <a:rPr lang="es-ES" sz="28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infalibilidade</a:t>
            </a:r>
            <a:r>
              <a:rPr lang="es-ES" sz="28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, </a:t>
            </a:r>
            <a:r>
              <a:rPr lang="es-ES" sz="28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invariabilidade</a:t>
            </a:r>
            <a:endParaRPr lang="es-ES" sz="2800" b="1" dirty="0">
              <a:ln w="6350" cap="rnd" cmpd="sng">
                <a:solidFill>
                  <a:srgbClr val="FFC000"/>
                </a:solidFill>
                <a:prstDash val="solid"/>
                <a:round/>
              </a:ln>
              <a:solidFill>
                <a:schemeClr val="bg1"/>
              </a:solidFill>
              <a:effectLst>
                <a:glow rad="177800">
                  <a:schemeClr val="accent6">
                    <a:satMod val="175000"/>
                    <a:alpha val="17000"/>
                  </a:schemeClr>
                </a:glow>
              </a:effectLst>
              <a:latin typeface="Trajan Pro" pitchFamily="18" charset="0"/>
              <a:cs typeface="Vijaya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ES" sz="28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Opõe</a:t>
            </a:r>
            <a:r>
              <a:rPr lang="es-ES" sz="28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-se e </a:t>
            </a:r>
            <a:r>
              <a:rPr lang="es-ES" sz="28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persegue</a:t>
            </a:r>
            <a:r>
              <a:rPr lang="es-ES" sz="28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 os discípulos de Cristo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sz="28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Ataca a </a:t>
            </a:r>
            <a:r>
              <a:rPr lang="es-ES" sz="28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lei</a:t>
            </a:r>
            <a:r>
              <a:rPr lang="es-ES" sz="28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 de Deus, </a:t>
            </a:r>
            <a:r>
              <a:rPr lang="es-ES" sz="28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establecendo</a:t>
            </a:r>
            <a:r>
              <a:rPr lang="es-ES" sz="28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 </a:t>
            </a:r>
            <a:r>
              <a:rPr lang="es-ES" sz="28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leis</a:t>
            </a:r>
            <a:r>
              <a:rPr lang="es-ES" sz="28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 humanas e </a:t>
            </a:r>
            <a:r>
              <a:rPr lang="es-ES" sz="28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tradições</a:t>
            </a:r>
            <a:endParaRPr lang="es-ES" sz="2800" b="1" dirty="0">
              <a:ln w="6350" cap="rnd" cmpd="sng">
                <a:solidFill>
                  <a:srgbClr val="FFC000"/>
                </a:solidFill>
                <a:prstDash val="solid"/>
                <a:round/>
              </a:ln>
              <a:solidFill>
                <a:schemeClr val="bg1"/>
              </a:solidFill>
              <a:effectLst>
                <a:glow rad="177800">
                  <a:schemeClr val="accent6">
                    <a:satMod val="175000"/>
                    <a:alpha val="17000"/>
                  </a:schemeClr>
                </a:glow>
              </a:effectLst>
              <a:latin typeface="Trajan Pro" pitchFamily="18" charset="0"/>
              <a:cs typeface="Vijaya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ES" sz="28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Prega</a:t>
            </a:r>
            <a:r>
              <a:rPr lang="es-ES" sz="28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 a </a:t>
            </a:r>
            <a:r>
              <a:rPr lang="es-ES" sz="28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salvação</a:t>
            </a:r>
            <a:r>
              <a:rPr lang="es-ES" sz="28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 </a:t>
            </a:r>
            <a:r>
              <a:rPr lang="es-ES" sz="28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através</a:t>
            </a:r>
            <a:r>
              <a:rPr lang="es-ES" sz="28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 de obras humanas.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23528" y="3573016"/>
            <a:ext cx="8820472" cy="19634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“Este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povo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honra-me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com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os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lábios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mas o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seu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coração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está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longe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de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mim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. E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em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vão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me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adoram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ensinando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doutrinas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que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são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preceitos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de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homens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.”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95636" y="5867573"/>
            <a:ext cx="4320480" cy="8257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ctr"/>
          <a:lstStyle/>
          <a:p>
            <a:r>
              <a:rPr lang="es-ES" sz="24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Mateus</a:t>
            </a:r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 15:8-9</a:t>
            </a:r>
          </a:p>
        </p:txBody>
      </p:sp>
    </p:spTree>
    <p:extLst>
      <p:ext uri="{BB962C8B-B14F-4D97-AF65-F5344CB8AC3E}">
        <p14:creationId xmlns:p14="http://schemas.microsoft.com/office/powerpoint/2010/main" val="33943669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75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75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is Docs\_Multimedia SDA\20x Anticristo\tema 20 fondo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4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Mis Docs\_Multimedia SDA\20x Anticristo\tema 20 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5352"/>
            <a:ext cx="9144000" cy="171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Mis Docs\_Multimedia SDA\20x Anticristo\llave_oro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3" b="10807"/>
          <a:stretch/>
        </p:blipFill>
        <p:spPr bwMode="auto">
          <a:xfrm>
            <a:off x="1482695" y="764704"/>
            <a:ext cx="6187995" cy="350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693" y="3248980"/>
            <a:ext cx="9144000" cy="28083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t"/>
          <a:lstStyle/>
          <a:p>
            <a:pPr algn="ctr"/>
            <a:r>
              <a:rPr lang="es-ES" sz="6600" b="1" dirty="0">
                <a:ln w="19050" cap="rnd" cmpd="sng">
                  <a:solidFill>
                    <a:schemeClr val="tx1"/>
                  </a:solidFill>
                  <a:prstDash val="solid"/>
                  <a:round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  <a:reflection blurRad="6350" stA="55000" endA="300" endPos="45500" dir="5400000" sy="-100000" algn="bl" rotWithShape="0"/>
                </a:effectLst>
                <a:latin typeface="Trajan Pro" pitchFamily="18" charset="0"/>
                <a:cs typeface="Vijaya" pitchFamily="34" charset="0"/>
              </a:rPr>
              <a:t>AS SETE CHAVES </a:t>
            </a:r>
          </a:p>
          <a:p>
            <a:pPr algn="ctr"/>
            <a:r>
              <a:rPr lang="es-ES" sz="6600" b="1" dirty="0">
                <a:ln w="19050" cap="rnd" cmpd="sng">
                  <a:solidFill>
                    <a:schemeClr val="tx1"/>
                  </a:solidFill>
                  <a:prstDash val="solid"/>
                  <a:round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  <a:reflection blurRad="6350" stA="55000" endA="300" endPos="45500" dir="5400000" sy="-100000" algn="bl" rotWithShape="0"/>
                </a:effectLst>
                <a:latin typeface="Trajan Pro" pitchFamily="18" charset="0"/>
                <a:cs typeface="Vijaya" pitchFamily="34" charset="0"/>
              </a:rPr>
              <a:t>DA PROFECIA</a:t>
            </a:r>
          </a:p>
        </p:txBody>
      </p:sp>
    </p:spTree>
    <p:extLst>
      <p:ext uri="{BB962C8B-B14F-4D97-AF65-F5344CB8AC3E}">
        <p14:creationId xmlns:p14="http://schemas.microsoft.com/office/powerpoint/2010/main" val="180267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Mis Docs\_Multimedia SDA\20x Anticristo\tema 20 vien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9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63588" y="620688"/>
            <a:ext cx="6372707" cy="500455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O que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significam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 </a:t>
            </a:r>
          </a:p>
          <a:p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os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ventos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 </a:t>
            </a:r>
            <a:b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</a:b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nas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 </a:t>
            </a:r>
            <a:b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</a:b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profecias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 simbólicas?</a:t>
            </a:r>
            <a:endParaRPr lang="en-US" sz="4400" b="1" u="none" spc="50" dirty="0">
              <a:ln w="11430"/>
              <a:gradFill flip="none" rotWithShape="1">
                <a:gsLst>
                  <a:gs pos="0">
                    <a:srgbClr val="FF9900">
                      <a:shade val="30000"/>
                      <a:satMod val="115000"/>
                    </a:srgbClr>
                  </a:gs>
                  <a:gs pos="50000">
                    <a:srgbClr val="FF9900">
                      <a:shade val="67500"/>
                      <a:satMod val="115000"/>
                    </a:srgbClr>
                  </a:gs>
                  <a:gs pos="100000">
                    <a:srgbClr val="FF99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Vijaya" pitchFamily="34" charset="0"/>
            </a:endParaRPr>
          </a:p>
        </p:txBody>
      </p:sp>
      <p:pic>
        <p:nvPicPr>
          <p:cNvPr id="3076" name="Picture 4" descr="D:\Mis Docs\_Multimedia SDA\20x Anticristo\llave_oro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 flipH="1">
            <a:off x="6738499" y="677696"/>
            <a:ext cx="2540125" cy="117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4631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00"/>
                            </p:stCondLst>
                            <p:childTnLst>
                              <p:par>
                                <p:cTn id="20" presetID="56" presetClass="exit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21" dur="25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22" dur="25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2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is Docs\_Multimedia SDA\20x Anticristo\tema 20 fond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6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69522" y="642693"/>
            <a:ext cx="8604956" cy="461089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Trarei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sobre eles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Elão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os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quatro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ventos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dos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quatro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ângulos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do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céu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e os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espalharei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na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direção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de todos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estes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ventos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; e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não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haverá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país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aonde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não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venham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os fugitivos de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Elão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.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Farei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tremer a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Elão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diante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de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seus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inimigos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e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diante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dos que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procuram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a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sua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morte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;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farei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vir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sobre os elamitas o mal, o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brasume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da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minha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ira,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diz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o SENHOR; e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enviarei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após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eles a espada, até que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venha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a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consumi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-los.”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95636" y="5867573"/>
            <a:ext cx="4320480" cy="8257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ctr"/>
          <a:lstStyle/>
          <a:p>
            <a:r>
              <a:rPr lang="es-ES" sz="24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Jeremias</a:t>
            </a:r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 49:36-37</a:t>
            </a:r>
          </a:p>
        </p:txBody>
      </p:sp>
    </p:spTree>
    <p:extLst>
      <p:ext uri="{BB962C8B-B14F-4D97-AF65-F5344CB8AC3E}">
        <p14:creationId xmlns:p14="http://schemas.microsoft.com/office/powerpoint/2010/main" val="11426953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Mis Docs\_Multimedia SDA\20x Anticristo\tema 20 agu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591780" y="872715"/>
            <a:ext cx="5940659" cy="500455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O que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significam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 as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águas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nas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profecias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?</a:t>
            </a:r>
            <a:endParaRPr lang="en-US" sz="4400" b="1" u="none" spc="50" dirty="0">
              <a:ln w="11430"/>
              <a:gradFill flip="none" rotWithShape="1">
                <a:gsLst>
                  <a:gs pos="0">
                    <a:srgbClr val="FF9900">
                      <a:shade val="30000"/>
                      <a:satMod val="115000"/>
                    </a:srgbClr>
                  </a:gs>
                  <a:gs pos="50000">
                    <a:srgbClr val="FF9900">
                      <a:shade val="67500"/>
                      <a:satMod val="115000"/>
                    </a:srgbClr>
                  </a:gs>
                  <a:gs pos="100000">
                    <a:srgbClr val="FF99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Vijaya" pitchFamily="34" charset="0"/>
            </a:endParaRPr>
          </a:p>
        </p:txBody>
      </p:sp>
      <p:pic>
        <p:nvPicPr>
          <p:cNvPr id="6" name="Picture 4" descr="D:\Mis Docs\_Multimedia SDA\20x Anticristo\llave_oro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-288681" y="1069035"/>
            <a:ext cx="2540125" cy="117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222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25"/>
                            </p:stCondLst>
                            <p:childTnLst>
                              <p:par>
                                <p:cTn id="13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15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is Docs\_Multimedia SDA\20x Anticristo\tema 20 fond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6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51520" y="798325"/>
            <a:ext cx="8424936" cy="461089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r>
              <a:rPr lang="es-ES" sz="4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</a:t>
            </a:r>
            <a:r>
              <a:rPr lang="es-ES" sz="4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Falou</a:t>
            </a:r>
            <a:r>
              <a:rPr lang="es-ES" sz="4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-me </a:t>
            </a:r>
            <a:r>
              <a:rPr lang="es-ES" sz="4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ainda</a:t>
            </a:r>
            <a:r>
              <a:rPr lang="es-ES" sz="4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: As </a:t>
            </a:r>
            <a:r>
              <a:rPr lang="es-ES" sz="4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águas</a:t>
            </a:r>
            <a:r>
              <a:rPr lang="es-ES" sz="4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que viste, </a:t>
            </a:r>
            <a:r>
              <a:rPr lang="es-ES" sz="4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onde</a:t>
            </a:r>
            <a:r>
              <a:rPr lang="es-ES" sz="4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a meretriz está </a:t>
            </a:r>
            <a:r>
              <a:rPr lang="es-ES" sz="4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assentada</a:t>
            </a:r>
            <a:r>
              <a:rPr lang="es-ES" sz="4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ES" sz="4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são</a:t>
            </a:r>
            <a:r>
              <a:rPr lang="es-ES" sz="4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4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povos</a:t>
            </a:r>
            <a:r>
              <a:rPr lang="es-ES" sz="4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ES" sz="4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multidões</a:t>
            </a:r>
            <a:r>
              <a:rPr lang="es-ES" sz="4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ES" sz="4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nações</a:t>
            </a:r>
            <a:r>
              <a:rPr lang="es-ES" sz="4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e </a:t>
            </a:r>
            <a:r>
              <a:rPr lang="es-ES" sz="4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línguas</a:t>
            </a:r>
            <a:r>
              <a:rPr lang="es-ES" sz="4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.”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95636" y="5867573"/>
            <a:ext cx="4320480" cy="8257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ctr"/>
          <a:lstStyle/>
          <a:p>
            <a:r>
              <a:rPr lang="es-ES" sz="24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Apocalipse</a:t>
            </a:r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 17:15</a:t>
            </a:r>
          </a:p>
        </p:txBody>
      </p:sp>
    </p:spTree>
    <p:extLst>
      <p:ext uri="{BB962C8B-B14F-4D97-AF65-F5344CB8AC3E}">
        <p14:creationId xmlns:p14="http://schemas.microsoft.com/office/powerpoint/2010/main" val="4721563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Mis Docs\_Multimedia SDA\20x Anticristo\tema 20 besti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23528" y="296652"/>
            <a:ext cx="8532948" cy="554461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O que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representam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 </a:t>
            </a:r>
            <a:b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</a:b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as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bestas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, as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cabeças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, </a:t>
            </a:r>
            <a:b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</a:b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os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chifres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 e as asas?</a:t>
            </a:r>
            <a:endParaRPr lang="en-US" sz="4400" b="1" u="none" spc="50" dirty="0">
              <a:ln w="11430"/>
              <a:gradFill flip="none" rotWithShape="1">
                <a:gsLst>
                  <a:gs pos="0">
                    <a:srgbClr val="FF9900">
                      <a:shade val="30000"/>
                      <a:satMod val="115000"/>
                    </a:srgbClr>
                  </a:gs>
                  <a:gs pos="50000">
                    <a:srgbClr val="FF9900">
                      <a:shade val="67500"/>
                      <a:satMod val="115000"/>
                    </a:srgbClr>
                  </a:gs>
                  <a:gs pos="100000">
                    <a:srgbClr val="FF99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Vijaya" pitchFamily="34" charset="0"/>
            </a:endParaRPr>
          </a:p>
        </p:txBody>
      </p:sp>
      <p:pic>
        <p:nvPicPr>
          <p:cNvPr id="4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4124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Mis Docs\_Multimedia SDA\20x Anticristo\tema 20 basean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Mis Docs\_Multimedia SDA\20x Anticristo\tema 20 le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95536" y="27731"/>
            <a:ext cx="4572508" cy="343727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r>
              <a:rPr lang="es-ES" sz="48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Bestas</a:t>
            </a:r>
            <a:r>
              <a:rPr lang="es-ES" sz="48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</a:p>
          <a:p>
            <a:r>
              <a:rPr lang="es-ES" sz="48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representam</a:t>
            </a:r>
            <a:r>
              <a:rPr lang="es-ES" sz="48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</a:p>
          <a:p>
            <a:r>
              <a:rPr lang="es-ES" sz="48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reinos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95636" y="5867573"/>
            <a:ext cx="4320480" cy="8257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ctr"/>
          <a:lstStyle/>
          <a:p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(Daniel 7:23)</a:t>
            </a:r>
          </a:p>
        </p:txBody>
      </p:sp>
      <p:pic>
        <p:nvPicPr>
          <p:cNvPr id="7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Mis Docs\_Multimedia SDA\20x Anticristo\llave_oro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72200" y="5694581"/>
            <a:ext cx="2540125" cy="117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718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D:\Mis Docs\_Multimedia SDA\20x Anticristo\tema 20 basean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Mis Docs\_Multimedia SDA\20x Anticristo\tema 20 cuerno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59532" y="512676"/>
            <a:ext cx="4968552" cy="406964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r>
              <a:rPr lang="es-ES" sz="48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Cabeças</a:t>
            </a:r>
            <a:r>
              <a:rPr lang="es-ES" sz="48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br>
              <a:rPr lang="es-ES" sz="48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</a:br>
            <a:r>
              <a:rPr lang="es-ES" sz="48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 </a:t>
            </a:r>
            <a:r>
              <a:rPr lang="es-ES" sz="48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chifres</a:t>
            </a:r>
            <a:r>
              <a:rPr lang="es-ES" sz="48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br>
              <a:rPr lang="es-ES" sz="48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</a:br>
            <a:r>
              <a:rPr lang="es-ES" sz="48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representam</a:t>
            </a:r>
            <a:r>
              <a:rPr lang="es-ES" sz="48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br>
              <a:rPr lang="es-ES" sz="48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</a:br>
            <a:r>
              <a:rPr lang="es-ES" sz="48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divisão</a:t>
            </a:r>
            <a:endParaRPr lang="es-ES" sz="4800" b="1" i="1" spc="50" dirty="0">
              <a:ln w="11430">
                <a:noFill/>
              </a:ln>
              <a:gradFill>
                <a:gsLst>
                  <a:gs pos="19000">
                    <a:srgbClr val="FFC000"/>
                  </a:gs>
                  <a:gs pos="58000">
                    <a:srgbClr val="FF0000"/>
                  </a:gs>
                  <a:gs pos="79000">
                    <a:schemeClr val="accent2">
                      <a:shade val="45000"/>
                      <a:satMod val="165000"/>
                      <a:lumMod val="0"/>
                    </a:schemeClr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yriad Pro" pitchFamily="34" charset="0"/>
              <a:cs typeface="Consolas" pitchFamily="49" charset="0"/>
            </a:endParaRPr>
          </a:p>
          <a:p>
            <a:r>
              <a:rPr lang="es-ES" sz="48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de reinos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95636" y="5867573"/>
            <a:ext cx="4320480" cy="8257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ctr"/>
          <a:lstStyle/>
          <a:p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(Daniel 7:24)</a:t>
            </a:r>
          </a:p>
        </p:txBody>
      </p:sp>
      <p:pic>
        <p:nvPicPr>
          <p:cNvPr id="8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Mis Docs\_Multimedia SDA\20x Anticristo\llave_oro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72200" y="5694581"/>
            <a:ext cx="2540125" cy="117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5665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Mis Docs\_Multimedia SDA\20x Anticristo\tema 20 orac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791580" y="3429000"/>
            <a:ext cx="6624736" cy="2988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ctr"/>
          <a:lstStyle/>
          <a:p>
            <a:r>
              <a:rPr lang="en-US" sz="6000" b="1" u="none" dirty="0">
                <a:ln w="19050" cap="rnd" cmpd="sng">
                  <a:solidFill>
                    <a:schemeClr val="tx1"/>
                  </a:solidFill>
                  <a:prstDash val="solid"/>
                  <a:round/>
                </a:ln>
                <a:solidFill>
                  <a:srgbClr val="FFC000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Um </a:t>
            </a:r>
            <a:r>
              <a:rPr lang="en-US" sz="6000" b="1" dirty="0" err="1">
                <a:ln w="19050" cap="rnd" cmpd="sng">
                  <a:solidFill>
                    <a:schemeClr val="tx1"/>
                  </a:solidFill>
                  <a:prstDash val="solid"/>
                  <a:round/>
                </a:ln>
                <a:solidFill>
                  <a:srgbClr val="FFC000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M</a:t>
            </a:r>
            <a:r>
              <a:rPr lang="en-US" sz="6000" b="1" u="none" dirty="0" err="1">
                <a:ln w="19050" cap="rnd" cmpd="sng">
                  <a:solidFill>
                    <a:schemeClr val="tx1"/>
                  </a:solidFill>
                  <a:prstDash val="solid"/>
                  <a:round/>
                </a:ln>
                <a:solidFill>
                  <a:srgbClr val="FFC000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omento</a:t>
            </a:r>
            <a:r>
              <a:rPr lang="en-US" sz="6000" b="1" u="none" dirty="0">
                <a:ln w="19050" cap="rnd" cmpd="sng">
                  <a:solidFill>
                    <a:schemeClr val="tx1"/>
                  </a:solidFill>
                  <a:prstDash val="solid"/>
                  <a:round/>
                </a:ln>
                <a:solidFill>
                  <a:srgbClr val="FFC000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 de </a:t>
            </a:r>
            <a:r>
              <a:rPr lang="en-US" sz="6000" b="1" dirty="0" err="1">
                <a:ln w="19050" cap="rnd" cmpd="sng">
                  <a:solidFill>
                    <a:schemeClr val="tx1"/>
                  </a:solidFill>
                  <a:prstDash val="solid"/>
                  <a:round/>
                </a:ln>
                <a:solidFill>
                  <a:srgbClr val="FFC000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O</a:t>
            </a:r>
            <a:r>
              <a:rPr lang="en-US" sz="6000" b="1" u="none" dirty="0" err="1">
                <a:ln w="19050" cap="rnd" cmpd="sng">
                  <a:solidFill>
                    <a:schemeClr val="tx1"/>
                  </a:solidFill>
                  <a:prstDash val="solid"/>
                  <a:round/>
                </a:ln>
                <a:solidFill>
                  <a:srgbClr val="FFC000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ração</a:t>
            </a:r>
            <a:endParaRPr lang="en-US" sz="6000" b="1" u="none" dirty="0">
              <a:ln w="19050" cap="rnd" cmpd="sng">
                <a:solidFill>
                  <a:schemeClr val="tx1"/>
                </a:solidFill>
                <a:prstDash val="solid"/>
                <a:round/>
              </a:ln>
              <a:solidFill>
                <a:srgbClr val="FFC000"/>
              </a:solidFill>
              <a:effectLst>
                <a:glow rad="177800">
                  <a:schemeClr val="accent6">
                    <a:satMod val="175000"/>
                    <a:alpha val="17000"/>
                  </a:schemeClr>
                </a:glow>
              </a:effectLst>
              <a:latin typeface="Trajan Pro" pitchFamily="18" charset="0"/>
              <a:cs typeface="Vijay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80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D:\Mis Docs\_Multimedia SDA\20x Anticristo\tema 20 basean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Mis Docs\_Multimedia SDA\20x Anticristo\tema 20 ala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7504" y="2101843"/>
            <a:ext cx="4140460" cy="3600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r>
              <a:rPr lang="es-ES" sz="48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Asas </a:t>
            </a:r>
            <a:br>
              <a:rPr lang="es-ES" sz="48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</a:br>
            <a:r>
              <a:rPr lang="es-ES" sz="48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simbolizam</a:t>
            </a:r>
            <a:r>
              <a:rPr lang="es-ES" sz="48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br>
              <a:rPr lang="es-ES" sz="48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</a:br>
            <a:r>
              <a:rPr lang="es-ES" sz="48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velocidade</a:t>
            </a:r>
            <a:endParaRPr lang="es-ES" sz="4800" b="1" i="1" spc="50" dirty="0">
              <a:ln w="11430">
                <a:noFill/>
              </a:ln>
              <a:gradFill>
                <a:gsLst>
                  <a:gs pos="19000">
                    <a:srgbClr val="FFC000"/>
                  </a:gs>
                  <a:gs pos="58000">
                    <a:srgbClr val="FF0000"/>
                  </a:gs>
                  <a:gs pos="79000">
                    <a:schemeClr val="accent2">
                      <a:shade val="45000"/>
                      <a:satMod val="165000"/>
                      <a:lumMod val="0"/>
                    </a:schemeClr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yriad Pro" pitchFamily="34" charset="0"/>
              <a:cs typeface="Consolas" pitchFamily="49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95636" y="5867573"/>
            <a:ext cx="4320480" cy="8257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ctr"/>
          <a:lstStyle/>
          <a:p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(</a:t>
            </a:r>
            <a:r>
              <a:rPr lang="es-ES" sz="24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Habacuque</a:t>
            </a:r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 1:8)</a:t>
            </a:r>
          </a:p>
        </p:txBody>
      </p:sp>
      <p:pic>
        <p:nvPicPr>
          <p:cNvPr id="6" name="Picture 4" descr="D:\Mis Docs\_Multimedia SDA\20x Anticristo\llave_oro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72200" y="5694581"/>
            <a:ext cx="2540125" cy="117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8920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D:\Mis Docs\_Multimedia SDA\20x Anticristo\tema 20 basean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755576" y="1658249"/>
            <a:ext cx="4932548" cy="132715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r>
              <a:rPr lang="es-ES" sz="48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1 </a:t>
            </a:r>
            <a:r>
              <a:rPr lang="es-ES" sz="48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dia</a:t>
            </a:r>
            <a:r>
              <a:rPr lang="es-ES" sz="48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= 1 ano</a:t>
            </a:r>
          </a:p>
        </p:txBody>
      </p:sp>
      <p:pic>
        <p:nvPicPr>
          <p:cNvPr id="7" name="Picture 4" descr="D:\Mis Docs\_Multimedia SDA\20x Anticristo\llave_oro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 flipH="1">
            <a:off x="6738499" y="677696"/>
            <a:ext cx="2540125" cy="117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75365" y="3104964"/>
            <a:ext cx="5848863" cy="21968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r>
              <a:rPr lang="es-ES" sz="4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“…</a:t>
            </a:r>
            <a:r>
              <a:rPr lang="es-AR" sz="4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dia</a:t>
            </a:r>
            <a:r>
              <a:rPr lang="es-AR" sz="4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por ano, </a:t>
            </a:r>
            <a:r>
              <a:rPr lang="es-AR" sz="4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dia</a:t>
            </a:r>
            <a:r>
              <a:rPr lang="es-AR" sz="4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por ano te </a:t>
            </a:r>
            <a:r>
              <a:rPr lang="es-AR" sz="4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dei</a:t>
            </a:r>
            <a:r>
              <a:rPr lang="es-ES" sz="4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.”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11660" y="5867573"/>
            <a:ext cx="6048672" cy="8257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ctr"/>
          <a:lstStyle/>
          <a:p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 (Ezequiel 4:6; Números 14:34).</a:t>
            </a:r>
          </a:p>
        </p:txBody>
      </p:sp>
    </p:spTree>
    <p:extLst>
      <p:ext uri="{BB962C8B-B14F-4D97-AF65-F5344CB8AC3E}">
        <p14:creationId xmlns:p14="http://schemas.microsoft.com/office/powerpoint/2010/main" val="40597331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is Docs\_Multimedia SDA\20x Anticristo\tema 20 fondo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4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693" y="3392996"/>
            <a:ext cx="9144000" cy="28083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t"/>
          <a:lstStyle/>
          <a:p>
            <a:pPr algn="ctr"/>
            <a:r>
              <a:rPr lang="es-ES" sz="6000" b="1" dirty="0">
                <a:ln w="19050" cap="rnd" cmpd="sng">
                  <a:solidFill>
                    <a:schemeClr val="tx1"/>
                  </a:solidFill>
                  <a:prstDash val="solid"/>
                  <a:round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  <a:reflection blurRad="6350" stA="55000" endA="300" endPos="45500" dir="5400000" sy="-100000" algn="bl" rotWithShape="0"/>
                </a:effectLst>
                <a:latin typeface="Trajan Pro" pitchFamily="18" charset="0"/>
                <a:cs typeface="Vijaya" pitchFamily="34" charset="0"/>
              </a:rPr>
              <a:t>QUATRO NAÇÕES </a:t>
            </a:r>
          </a:p>
          <a:p>
            <a:pPr algn="ctr"/>
            <a:r>
              <a:rPr lang="es-ES" sz="6000" b="1" dirty="0">
                <a:ln w="19050" cap="rnd" cmpd="sng">
                  <a:solidFill>
                    <a:schemeClr val="tx1"/>
                  </a:solidFill>
                  <a:prstDash val="solid"/>
                  <a:round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  <a:reflection blurRad="6350" stA="55000" endA="300" endPos="45500" dir="5400000" sy="-100000" algn="bl" rotWithShape="0"/>
                </a:effectLst>
                <a:latin typeface="Trajan Pro" pitchFamily="18" charset="0"/>
                <a:cs typeface="Vijaya" pitchFamily="34" charset="0"/>
              </a:rPr>
              <a:t>NA PROFECIA</a:t>
            </a:r>
          </a:p>
        </p:txBody>
      </p:sp>
      <p:pic>
        <p:nvPicPr>
          <p:cNvPr id="2051" name="Picture 3" descr="D:\Mis Docs\_Multimedia SDA\20x Anticristo\tema 20 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5352"/>
            <a:ext cx="9144000" cy="171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280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is Docs\_Multimedia SDA\20x Anticristo\tema 20 fondo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4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743908" y="1448779"/>
            <a:ext cx="4788531" cy="442849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O que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viu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 Daniel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em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visão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? </a:t>
            </a:r>
            <a:endParaRPr lang="en-US" sz="4400" b="1" u="none" spc="50" dirty="0">
              <a:ln w="11430"/>
              <a:gradFill flip="none" rotWithShape="1">
                <a:gsLst>
                  <a:gs pos="0">
                    <a:srgbClr val="FF9900">
                      <a:shade val="30000"/>
                      <a:satMod val="115000"/>
                    </a:srgbClr>
                  </a:gs>
                  <a:gs pos="50000">
                    <a:srgbClr val="FF9900">
                      <a:shade val="67500"/>
                      <a:satMod val="115000"/>
                    </a:srgbClr>
                  </a:gs>
                  <a:gs pos="100000">
                    <a:srgbClr val="FF99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Vijaya" pitchFamily="34" charset="0"/>
            </a:endParaRPr>
          </a:p>
        </p:txBody>
      </p:sp>
      <p:pic>
        <p:nvPicPr>
          <p:cNvPr id="5122" name="Picture 2" descr="D:\Mis Docs\_Multimedia SDA\20x Anticristo\danielprayingforhispeopl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9" r="9862"/>
          <a:stretch/>
        </p:blipFill>
        <p:spPr bwMode="auto">
          <a:xfrm flipH="1">
            <a:off x="637440" y="1556792"/>
            <a:ext cx="3455733" cy="36700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Mis Docs\_Multimedia SDA\20x Anticristo\tema 20 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5352"/>
            <a:ext cx="9144000" cy="171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4232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Mis Docs\_Multimedia SDA\20x Anticristo\tema 20 fond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6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59532" y="224644"/>
            <a:ext cx="8424936" cy="374560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r>
              <a:rPr lang="es-ES" sz="4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</a:t>
            </a:r>
            <a:r>
              <a:rPr lang="es-ES" sz="4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Falou</a:t>
            </a:r>
            <a:r>
              <a:rPr lang="es-ES" sz="4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Daniel e </a:t>
            </a:r>
            <a:r>
              <a:rPr lang="es-ES" sz="4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disse</a:t>
            </a:r>
            <a:r>
              <a:rPr lang="es-ES" sz="4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: Eu </a:t>
            </a:r>
            <a:r>
              <a:rPr lang="es-ES" sz="4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estava</a:t>
            </a:r>
            <a:r>
              <a:rPr lang="es-ES" sz="4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4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olhando</a:t>
            </a:r>
            <a:r>
              <a:rPr lang="es-ES" sz="4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durante a </a:t>
            </a:r>
            <a:r>
              <a:rPr lang="es-ES" sz="4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minha</a:t>
            </a:r>
            <a:r>
              <a:rPr lang="es-ES" sz="4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4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visão</a:t>
            </a:r>
            <a:r>
              <a:rPr lang="es-ES" sz="4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da </a:t>
            </a:r>
            <a:r>
              <a:rPr lang="es-ES" sz="4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noite</a:t>
            </a:r>
            <a:r>
              <a:rPr lang="es-ES" sz="4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e </a:t>
            </a:r>
            <a:r>
              <a:rPr lang="es-ES" sz="4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eis</a:t>
            </a:r>
            <a:r>
              <a:rPr lang="es-ES" sz="4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que os </a:t>
            </a:r>
            <a:r>
              <a:rPr lang="es-ES" sz="4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quatro</a:t>
            </a:r>
            <a:r>
              <a:rPr lang="es-ES" sz="4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4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ventos</a:t>
            </a:r>
            <a:r>
              <a:rPr lang="es-ES" sz="4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do </a:t>
            </a:r>
            <a:r>
              <a:rPr lang="es-ES" sz="4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céu</a:t>
            </a:r>
            <a:r>
              <a:rPr lang="es-ES" sz="4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4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agitavam</a:t>
            </a:r>
            <a:r>
              <a:rPr lang="es-ES" sz="4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o mar grande. </a:t>
            </a:r>
            <a:r>
              <a:rPr lang="es-ES" sz="4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Quatro</a:t>
            </a:r>
            <a:r>
              <a:rPr lang="es-ES" sz="4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4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animais</a:t>
            </a:r>
            <a:r>
              <a:rPr lang="es-ES" sz="4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grandes, diferentes </a:t>
            </a:r>
            <a:r>
              <a:rPr lang="es-ES" sz="4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uns</a:t>
            </a:r>
            <a:r>
              <a:rPr lang="es-ES" sz="4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dos </a:t>
            </a:r>
            <a:r>
              <a:rPr lang="es-ES" sz="4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outros</a:t>
            </a:r>
            <a:r>
              <a:rPr lang="es-ES" sz="4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ES" sz="4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subiam</a:t>
            </a:r>
            <a:r>
              <a:rPr lang="es-ES" sz="4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do mar.”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95636" y="5867573"/>
            <a:ext cx="6696744" cy="8257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ctr"/>
          <a:lstStyle/>
          <a:p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Daniel 7:2-3</a:t>
            </a:r>
          </a:p>
        </p:txBody>
      </p:sp>
      <p:pic>
        <p:nvPicPr>
          <p:cNvPr id="5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7650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is Docs\_Multimedia SDA\20x Anticristo\tema 20 fondo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4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Mis Docs\_Multimedia SDA\20x Anticristo\bestias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08820"/>
            <a:ext cx="6156684" cy="356016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Mis Docs\_Multimedia SDA\20x Anticristo\tema 20 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5352"/>
            <a:ext cx="9144000" cy="171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655677" y="512675"/>
            <a:ext cx="7128791" cy="500455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O que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representam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estes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quatro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animais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? </a:t>
            </a:r>
            <a:endParaRPr lang="en-US" sz="4400" b="1" u="none" spc="50" dirty="0">
              <a:ln w="11430"/>
              <a:gradFill flip="none" rotWithShape="1">
                <a:gsLst>
                  <a:gs pos="0">
                    <a:srgbClr val="FF9900">
                      <a:shade val="30000"/>
                      <a:satMod val="115000"/>
                    </a:srgbClr>
                  </a:gs>
                  <a:gs pos="50000">
                    <a:srgbClr val="FF9900">
                      <a:shade val="67500"/>
                      <a:satMod val="115000"/>
                    </a:srgbClr>
                  </a:gs>
                  <a:gs pos="100000">
                    <a:srgbClr val="FF99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Vijaya" pitchFamily="34" charset="0"/>
            </a:endParaRPr>
          </a:p>
        </p:txBody>
      </p:sp>
      <p:pic>
        <p:nvPicPr>
          <p:cNvPr id="6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255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Mis Docs\_Multimedia SDA\20x Anticristo\tema 20 fond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6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51520" y="403473"/>
            <a:ext cx="8424936" cy="291751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Cheguei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-me a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um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dos que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estavam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perto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e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lhe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pedi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a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verdade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acerca de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tudo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isto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.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Assim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ele me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disse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e me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fez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saber a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interpretação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das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coisas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: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Estes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grandes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animais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que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são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quatro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são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quatro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reis que se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levantarão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da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terra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…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Então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ele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disse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: O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quarto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animal será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um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quarto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reino na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terra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…”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95636" y="5867573"/>
            <a:ext cx="6696744" cy="8257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ctr"/>
          <a:lstStyle/>
          <a:p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Daniel 7:16-17, 23 p.p.</a:t>
            </a:r>
          </a:p>
        </p:txBody>
      </p:sp>
    </p:spTree>
    <p:extLst>
      <p:ext uri="{BB962C8B-B14F-4D97-AF65-F5344CB8AC3E}">
        <p14:creationId xmlns:p14="http://schemas.microsoft.com/office/powerpoint/2010/main" val="40981231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is Docs\_Multimedia SDA\20x Anticristo\tema 20 fondo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4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Mis Docs\_Multimedia SDA\20x Anticristo\L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02" y="900091"/>
            <a:ext cx="3334126" cy="497718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771799" y="512675"/>
            <a:ext cx="6012669" cy="500455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Que características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tinha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 o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primeiro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 </a:t>
            </a:r>
            <a:b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</a:b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animal? </a:t>
            </a:r>
            <a:endParaRPr lang="en-US" sz="4400" b="1" u="none" spc="50" dirty="0">
              <a:ln w="11430"/>
              <a:gradFill flip="none" rotWithShape="1">
                <a:gsLst>
                  <a:gs pos="0">
                    <a:srgbClr val="FF9900">
                      <a:shade val="30000"/>
                      <a:satMod val="115000"/>
                    </a:srgbClr>
                  </a:gs>
                  <a:gs pos="50000">
                    <a:srgbClr val="FF9900">
                      <a:shade val="67500"/>
                      <a:satMod val="115000"/>
                    </a:srgbClr>
                  </a:gs>
                  <a:gs pos="100000">
                    <a:srgbClr val="FF99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Vijaya" pitchFamily="34" charset="0"/>
            </a:endParaRPr>
          </a:p>
        </p:txBody>
      </p:sp>
      <p:pic>
        <p:nvPicPr>
          <p:cNvPr id="2051" name="Picture 3" descr="D:\Mis Docs\_Multimedia SDA\20x Anticristo\tema 20 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5352"/>
            <a:ext cx="9144000" cy="171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4679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Mis Docs\_Multimedia SDA\20x Anticristo\tema 20 fond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6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15516" y="800708"/>
            <a:ext cx="8424936" cy="291751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“O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primeiro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era como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leão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e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tinha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asas de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águia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;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enquanto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eu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olhava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foram-lhe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arrancadas as asas,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foi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levantado da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terra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e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posto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em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dois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pés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como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homem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; e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lhe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foi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dada mente de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homem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.”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95636" y="5867573"/>
            <a:ext cx="6696744" cy="8257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ctr"/>
          <a:lstStyle/>
          <a:p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Daniel 7:4</a:t>
            </a:r>
          </a:p>
        </p:txBody>
      </p:sp>
    </p:spTree>
    <p:extLst>
      <p:ext uri="{BB962C8B-B14F-4D97-AF65-F5344CB8AC3E}">
        <p14:creationId xmlns:p14="http://schemas.microsoft.com/office/powerpoint/2010/main" val="42308864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is Docs\_Multimedia SDA\20x Anticristo\tema 20 fondo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4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Mis Docs\_Multimedia SDA\20x Anticristo\L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874" y="900091"/>
            <a:ext cx="3334126" cy="497718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Mis Docs\_Multimedia SDA\20x Anticristo\tema 20 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5352"/>
            <a:ext cx="9144000" cy="171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:\Mis Docs\_Multimedia SDA\20x Anticristo\leon-cabeza2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636" y="692696"/>
            <a:ext cx="3456384" cy="569257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771799" y="3897052"/>
            <a:ext cx="6012669" cy="165618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4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Babilónia</a:t>
            </a:r>
            <a:endParaRPr lang="es-ES" sz="4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Vijaya" pitchFamily="34" charset="0"/>
            </a:endParaRPr>
          </a:p>
          <a:p>
            <a:pPr algn="r"/>
            <a:r>
              <a:rPr lang="en-US" sz="3200" b="1" spc="50" dirty="0">
                <a:ln w="11430"/>
                <a:solidFill>
                  <a:srgbClr val="FF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(605 - 539 A.C.)</a:t>
            </a:r>
            <a:endParaRPr lang="en-US" sz="4000" b="1" u="none" spc="50" dirty="0">
              <a:ln w="11430"/>
              <a:solidFill>
                <a:srgbClr val="FF99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Vijay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5838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is Docs\_Multimedia SDA\20x Anticristo\titulo tema 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97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7056276" y="333077"/>
            <a:ext cx="2268252" cy="16557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ctr"/>
          <a:lstStyle/>
          <a:p>
            <a:pPr algn="ctr"/>
            <a:r>
              <a:rPr lang="en-US" sz="7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Impact" pitchFamily="34" charset="0"/>
              </a:rPr>
              <a:t>20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07504" y="1880828"/>
            <a:ext cx="10189132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ContrastingRightFacing">
                <a:rot lat="314074" lon="18671267" rev="21460257"/>
              </a:camera>
              <a:lightRig rig="twoPt" dir="t"/>
            </a:scene3d>
            <a:sp3d extrusionH="31750" contourW="31750" prstMaterial="dkEdge">
              <a:bevelT w="12700"/>
              <a:bevelB w="19050"/>
            </a:sp3d>
          </a:bodyPr>
          <a:lstStyle/>
          <a:p>
            <a:r>
              <a:rPr lang="es-ES_tradnl" sz="10000" b="1" spc="50" dirty="0" err="1">
                <a:ln w="53975">
                  <a:gradFill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lin ang="5400000" scaled="0"/>
                  </a:gradFill>
                </a:ln>
                <a:gradFill>
                  <a:gsLst>
                    <a:gs pos="34000">
                      <a:srgbClr val="FF0000"/>
                    </a:gs>
                    <a:gs pos="22000">
                      <a:srgbClr val="FF0000">
                        <a:lumMod val="42000"/>
                        <a:lumOff val="58000"/>
                      </a:srgbClr>
                    </a:gs>
                    <a:gs pos="69000">
                      <a:srgbClr val="AF1412"/>
                    </a:gs>
                    <a:gs pos="100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76200" dist="76200" dir="5400000" algn="tl" rotWithShape="0">
                    <a:srgbClr val="000000">
                      <a:alpha val="65000"/>
                    </a:srgbClr>
                  </a:outerShdw>
                </a:effectLst>
                <a:latin typeface="Poplar Std" pitchFamily="82" charset="0"/>
              </a:rPr>
              <a:t>Já</a:t>
            </a:r>
            <a:r>
              <a:rPr lang="es-ES_tradnl" sz="10000" b="1" spc="50" dirty="0">
                <a:ln w="53975">
                  <a:gradFill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lin ang="5400000" scaled="0"/>
                  </a:gradFill>
                </a:ln>
                <a:gradFill>
                  <a:gsLst>
                    <a:gs pos="34000">
                      <a:srgbClr val="FF0000"/>
                    </a:gs>
                    <a:gs pos="22000">
                      <a:srgbClr val="FF0000">
                        <a:lumMod val="42000"/>
                        <a:lumOff val="58000"/>
                      </a:srgbClr>
                    </a:gs>
                    <a:gs pos="69000">
                      <a:srgbClr val="AF1412"/>
                    </a:gs>
                    <a:gs pos="100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76200" dist="76200" dir="5400000" algn="tl" rotWithShape="0">
                    <a:srgbClr val="000000">
                      <a:alpha val="65000"/>
                    </a:srgbClr>
                  </a:outerShdw>
                </a:effectLst>
                <a:latin typeface="Poplar Std" pitchFamily="82" charset="0"/>
              </a:rPr>
              <a:t> existe o anticristo?</a:t>
            </a:r>
            <a:endParaRPr lang="es-ES" sz="10000" b="1" spc="50" dirty="0">
              <a:ln w="53975"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</a:ln>
              <a:gradFill>
                <a:gsLst>
                  <a:gs pos="34000">
                    <a:srgbClr val="FF0000"/>
                  </a:gs>
                  <a:gs pos="22000">
                    <a:srgbClr val="FF0000">
                      <a:lumMod val="42000"/>
                      <a:lumOff val="58000"/>
                    </a:srgbClr>
                  </a:gs>
                  <a:gs pos="69000">
                    <a:srgbClr val="AF1412"/>
                  </a:gs>
                  <a:gs pos="100000">
                    <a:schemeClr val="accent2">
                      <a:shade val="45000"/>
                      <a:satMod val="165000"/>
                      <a:lumMod val="0"/>
                    </a:scheme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76200" dist="76200" dir="5400000" algn="tl" rotWithShape="0">
                  <a:srgbClr val="000000">
                    <a:alpha val="65000"/>
                  </a:srgbClr>
                </a:outerShdw>
              </a:effectLst>
              <a:latin typeface="Poplar Std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2173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is Docs\_Multimedia SDA\20x Anticristo\tema 20 fondo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4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527884" y="872715"/>
            <a:ext cx="5256584" cy="500455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A que se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assemelhava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 o </a:t>
            </a:r>
            <a:b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</a:b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segundo </a:t>
            </a:r>
          </a:p>
          <a:p>
            <a:pPr algn="r"/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animal? </a:t>
            </a:r>
            <a:endParaRPr lang="en-US" sz="4400" b="1" u="none" spc="50" dirty="0">
              <a:ln w="11430"/>
              <a:gradFill flip="none" rotWithShape="1">
                <a:gsLst>
                  <a:gs pos="0">
                    <a:srgbClr val="FF9900">
                      <a:shade val="30000"/>
                      <a:satMod val="115000"/>
                    </a:srgbClr>
                  </a:gs>
                  <a:gs pos="50000">
                    <a:srgbClr val="FF9900">
                      <a:shade val="67500"/>
                      <a:satMod val="115000"/>
                    </a:srgbClr>
                  </a:gs>
                  <a:gs pos="100000">
                    <a:srgbClr val="FF99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Vijaya" pitchFamily="34" charset="0"/>
            </a:endParaRPr>
          </a:p>
        </p:txBody>
      </p:sp>
      <p:pic>
        <p:nvPicPr>
          <p:cNvPr id="9218" name="Picture 2" descr="D:\Mis Docs\_Multimedia SDA\20x Anticristo\Be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94" y="900091"/>
            <a:ext cx="3783759" cy="522920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Mis Docs\_Multimedia SDA\20x Anticristo\tema 20 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5352"/>
            <a:ext cx="9144000" cy="171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9281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Mis Docs\_Multimedia SDA\20x Anticristo\tema 20 fond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6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87524" y="836712"/>
            <a:ext cx="8424936" cy="291751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Continuei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olhando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e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eis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aqui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o segundo animal,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semelhante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a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um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urso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o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qual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se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levantou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sobre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um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dos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seus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lados; na boca, entre os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dentes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trazia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três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costelas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; e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lhe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diziam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: levanta-te, devora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muita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carne.”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95636" y="5867573"/>
            <a:ext cx="6696744" cy="8257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ctr"/>
          <a:lstStyle/>
          <a:p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Daniel 7:5</a:t>
            </a:r>
          </a:p>
        </p:txBody>
      </p:sp>
    </p:spTree>
    <p:extLst>
      <p:ext uri="{BB962C8B-B14F-4D97-AF65-F5344CB8AC3E}">
        <p14:creationId xmlns:p14="http://schemas.microsoft.com/office/powerpoint/2010/main" val="7087426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is Docs\_Multimedia SDA\20x Anticristo\tema 20 fondo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4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Mis Docs\_Multimedia SDA\20x Anticristo\Be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94" y="900091"/>
            <a:ext cx="3783759" cy="522920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Mis Docs\_Multimedia SDA\20x Anticristo\tema 20 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5352"/>
            <a:ext cx="9144000" cy="171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D:\Mis Docs\_Multimedia SDA\20x Anticristo\oso-pecho2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" y="1052736"/>
            <a:ext cx="3554688" cy="46529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771799" y="3933056"/>
            <a:ext cx="6012669" cy="151216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4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Medo-Persa</a:t>
            </a:r>
            <a:r>
              <a:rPr lang="es-ES" sz="4800" b="1" spc="50" dirty="0">
                <a:ln w="11430"/>
                <a:solidFill>
                  <a:srgbClr val="FF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 </a:t>
            </a:r>
          </a:p>
          <a:p>
            <a:pPr algn="r"/>
            <a:r>
              <a:rPr lang="en-US" sz="3200" b="1" spc="50" dirty="0">
                <a:ln w="11430"/>
                <a:solidFill>
                  <a:srgbClr val="FF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(539 - 331 A.C.)</a:t>
            </a:r>
            <a:endParaRPr lang="en-US" sz="4000" b="1" u="none" spc="50" dirty="0">
              <a:ln w="11430"/>
              <a:solidFill>
                <a:srgbClr val="FF99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Vijay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8047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is Docs\_Multimedia SDA\20x Anticristo\tema 20 fondo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4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Mis Docs\_Multimedia SDA\20x Anticristo\Leopar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728700"/>
            <a:ext cx="3909889" cy="526131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411760" y="512675"/>
            <a:ext cx="6372708" cy="500455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O que </a:t>
            </a:r>
          </a:p>
          <a:p>
            <a:pPr algn="r"/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caracterizava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 o </a:t>
            </a:r>
            <a:b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</a:b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 leopardo </a:t>
            </a:r>
          </a:p>
          <a:p>
            <a:pPr algn="r"/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mencionado </a:t>
            </a:r>
            <a:b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</a:b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no vers. 6?</a:t>
            </a:r>
            <a:endParaRPr lang="en-US" sz="4400" b="1" u="none" spc="50" dirty="0">
              <a:ln w="11430"/>
              <a:gradFill flip="none" rotWithShape="1">
                <a:gsLst>
                  <a:gs pos="0">
                    <a:srgbClr val="FF9900">
                      <a:shade val="30000"/>
                      <a:satMod val="115000"/>
                    </a:srgbClr>
                  </a:gs>
                  <a:gs pos="50000">
                    <a:srgbClr val="FF9900">
                      <a:shade val="67500"/>
                      <a:satMod val="115000"/>
                    </a:srgbClr>
                  </a:gs>
                  <a:gs pos="100000">
                    <a:srgbClr val="FF99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Vijaya" pitchFamily="34" charset="0"/>
            </a:endParaRPr>
          </a:p>
        </p:txBody>
      </p:sp>
      <p:pic>
        <p:nvPicPr>
          <p:cNvPr id="2051" name="Picture 3" descr="D:\Mis Docs\_Multimedia SDA\20x Anticristo\tema 20 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5352"/>
            <a:ext cx="9144000" cy="171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1528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Mis Docs\_Multimedia SDA\20x Anticristo\tema 20 fond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6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15516" y="1224025"/>
            <a:ext cx="8424936" cy="4357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Depois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disto,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continuei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olhando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e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eis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aqui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outro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semelhante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a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um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leopardo, e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tinha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nas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costas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quatro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asas de ave;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tinha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também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este animal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quatro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cabeças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e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foi-lhe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dado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domínio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.”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95636" y="5867573"/>
            <a:ext cx="6696744" cy="8257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ctr"/>
          <a:lstStyle/>
          <a:p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Daniel 7:6</a:t>
            </a:r>
          </a:p>
        </p:txBody>
      </p:sp>
      <p:pic>
        <p:nvPicPr>
          <p:cNvPr id="5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3083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is Docs\_Multimedia SDA\20x Anticristo\tema 20 fondo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4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Mis Docs\_Multimedia SDA\20x Anticristo\Leopar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728700"/>
            <a:ext cx="3909889" cy="526131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Mis Docs\_Multimedia SDA\20x Anticristo\tema 20 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5352"/>
            <a:ext cx="9144000" cy="171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Mis Docs\_Multimedia SDA\20x Anticristo\vientre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57" y="735864"/>
            <a:ext cx="4492611" cy="52854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771799" y="3897052"/>
            <a:ext cx="6012669" cy="19082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4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Grécia</a:t>
            </a:r>
            <a:endParaRPr lang="es-ES" sz="4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Vijaya" pitchFamily="34" charset="0"/>
            </a:endParaRPr>
          </a:p>
          <a:p>
            <a:pPr algn="r"/>
            <a:r>
              <a:rPr lang="en-US" sz="3200" b="1" spc="50" dirty="0">
                <a:ln w="11430"/>
                <a:solidFill>
                  <a:srgbClr val="FF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(331 - 168 A.C.)</a:t>
            </a:r>
            <a:endParaRPr lang="en-US" sz="4000" b="1" u="none" spc="50" dirty="0">
              <a:ln w="11430"/>
              <a:solidFill>
                <a:srgbClr val="FF99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Vijay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7721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is Docs\_Multimedia SDA\20x Anticristo\tema 20 fondo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4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411760" y="825477"/>
            <a:ext cx="6372708" cy="469175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Como era </a:t>
            </a:r>
            <a:b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</a:b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o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quarto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 </a:t>
            </a:r>
            <a:b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</a:b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animal?</a:t>
            </a:r>
            <a:endParaRPr lang="en-US" sz="4400" b="1" u="none" spc="50" dirty="0">
              <a:ln w="11430"/>
              <a:gradFill flip="none" rotWithShape="1">
                <a:gsLst>
                  <a:gs pos="0">
                    <a:srgbClr val="FF9900">
                      <a:shade val="30000"/>
                      <a:satMod val="115000"/>
                    </a:srgbClr>
                  </a:gs>
                  <a:gs pos="50000">
                    <a:srgbClr val="FF9900">
                      <a:shade val="67500"/>
                      <a:satMod val="115000"/>
                    </a:srgbClr>
                  </a:gs>
                  <a:gs pos="100000">
                    <a:srgbClr val="FF99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Vijaya" pitchFamily="34" charset="0"/>
            </a:endParaRPr>
          </a:p>
        </p:txBody>
      </p:sp>
      <p:pic>
        <p:nvPicPr>
          <p:cNvPr id="3074" name="Picture 2" descr="D:\Mis Docs\_Multimedia SDA\20x Anticristo\Wild Beast --Daniel 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4" y="825477"/>
            <a:ext cx="3924436" cy="517633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Mis Docs\_Multimedia SDA\20x Anticristo\tema 20 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5352"/>
            <a:ext cx="9144000" cy="171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152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Mis Docs\_Multimedia SDA\20x Anticristo\tema 20 fond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6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23528" y="152636"/>
            <a:ext cx="8676964" cy="4500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Depois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disto,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eu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continuava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olhando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nas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visões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da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noite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e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eis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aqui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o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quarto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animal,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terrível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espantoso e sobremodo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forte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o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qual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tinha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grandes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dentes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de ferro; ele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devorava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e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fazia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em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pedaços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e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pisava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aos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pés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o que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sobejava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; era diferente de todos os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animais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que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apareceram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antes dele e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tinha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dez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chifres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.”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95636" y="5867573"/>
            <a:ext cx="6696744" cy="8257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ctr"/>
          <a:lstStyle/>
          <a:p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Daniel 7:7</a:t>
            </a:r>
          </a:p>
        </p:txBody>
      </p:sp>
    </p:spTree>
    <p:extLst>
      <p:ext uri="{BB962C8B-B14F-4D97-AF65-F5344CB8AC3E}">
        <p14:creationId xmlns:p14="http://schemas.microsoft.com/office/powerpoint/2010/main" val="35975747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Mis Docs\_Multimedia SDA\20x Anticristo\tema 20 fond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6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15516" y="44624"/>
            <a:ext cx="8784976" cy="493254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r>
              <a:rPr lang="es-ES" sz="3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</a:t>
            </a:r>
            <a:r>
              <a:rPr lang="es-ES" sz="3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Então</a:t>
            </a:r>
            <a:r>
              <a:rPr lang="es-ES" sz="3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ES" sz="3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tive</a:t>
            </a:r>
            <a:r>
              <a:rPr lang="es-ES" sz="3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desejo</a:t>
            </a:r>
            <a:r>
              <a:rPr lang="es-ES" sz="3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de </a:t>
            </a:r>
            <a:r>
              <a:rPr lang="es-ES" sz="3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conhecer</a:t>
            </a:r>
            <a:r>
              <a:rPr lang="es-ES" sz="3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a </a:t>
            </a:r>
            <a:r>
              <a:rPr lang="es-ES" sz="3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verdade</a:t>
            </a:r>
            <a:r>
              <a:rPr lang="es-ES" sz="3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a </a:t>
            </a:r>
            <a:r>
              <a:rPr lang="es-ES" sz="3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respeito</a:t>
            </a:r>
            <a:r>
              <a:rPr lang="es-ES" sz="3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do </a:t>
            </a:r>
            <a:r>
              <a:rPr lang="es-ES" sz="3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quarto</a:t>
            </a:r>
            <a:r>
              <a:rPr lang="es-ES" sz="3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animal, que era diferente de todos os </a:t>
            </a:r>
            <a:r>
              <a:rPr lang="es-ES" sz="3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outros</a:t>
            </a:r>
            <a:r>
              <a:rPr lang="es-ES" sz="3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ES" sz="3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muito</a:t>
            </a:r>
            <a:r>
              <a:rPr lang="es-ES" sz="3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terrível</a:t>
            </a:r>
            <a:r>
              <a:rPr lang="es-ES" sz="3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ES" sz="3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cujos</a:t>
            </a:r>
            <a:r>
              <a:rPr lang="es-ES" sz="3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dentes</a:t>
            </a:r>
            <a:r>
              <a:rPr lang="es-ES" sz="3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eram</a:t>
            </a:r>
            <a:r>
              <a:rPr lang="es-ES" sz="3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de ferro, cujas </a:t>
            </a:r>
            <a:r>
              <a:rPr lang="es-ES" sz="3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unhas</a:t>
            </a:r>
            <a:r>
              <a:rPr lang="es-ES" sz="3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eram</a:t>
            </a:r>
            <a:r>
              <a:rPr lang="es-ES" sz="3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de </a:t>
            </a:r>
            <a:r>
              <a:rPr lang="es-ES" sz="3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bronze</a:t>
            </a:r>
            <a:r>
              <a:rPr lang="es-ES" sz="3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que </a:t>
            </a:r>
            <a:r>
              <a:rPr lang="es-ES" sz="3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devorava</a:t>
            </a:r>
            <a:r>
              <a:rPr lang="es-ES" sz="3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ES" sz="3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fazia</a:t>
            </a:r>
            <a:r>
              <a:rPr lang="es-ES" sz="3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em</a:t>
            </a:r>
            <a:r>
              <a:rPr lang="es-ES" sz="3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pedaços</a:t>
            </a:r>
            <a:r>
              <a:rPr lang="es-ES" sz="3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e </a:t>
            </a:r>
            <a:r>
              <a:rPr lang="es-ES" sz="3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pisava</a:t>
            </a:r>
            <a:r>
              <a:rPr lang="es-ES" sz="3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aos</a:t>
            </a:r>
            <a:r>
              <a:rPr lang="es-ES" sz="3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pés</a:t>
            </a:r>
            <a:r>
              <a:rPr lang="es-ES" sz="3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o que </a:t>
            </a:r>
            <a:r>
              <a:rPr lang="es-ES" sz="3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sobejava</a:t>
            </a:r>
            <a:r>
              <a:rPr lang="es-ES" sz="3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; e </a:t>
            </a:r>
            <a:r>
              <a:rPr lang="es-ES" sz="3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também</a:t>
            </a:r>
            <a:r>
              <a:rPr lang="es-ES" sz="3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a </a:t>
            </a:r>
            <a:r>
              <a:rPr lang="es-ES" sz="3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respeito</a:t>
            </a:r>
            <a:r>
              <a:rPr lang="es-ES" sz="3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dos </a:t>
            </a:r>
            <a:r>
              <a:rPr lang="es-ES" sz="3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dez</a:t>
            </a:r>
            <a:r>
              <a:rPr lang="es-ES" sz="3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chifres</a:t>
            </a:r>
            <a:r>
              <a:rPr lang="es-ES" sz="3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que </a:t>
            </a:r>
            <a:r>
              <a:rPr lang="es-ES" sz="3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tinha</a:t>
            </a:r>
            <a:r>
              <a:rPr lang="es-ES" sz="3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na </a:t>
            </a:r>
            <a:r>
              <a:rPr lang="es-ES" sz="3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cabeça</a:t>
            </a:r>
            <a:r>
              <a:rPr lang="es-ES" sz="3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e do </a:t>
            </a:r>
            <a:r>
              <a:rPr lang="es-ES" sz="3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outro</a:t>
            </a:r>
            <a:r>
              <a:rPr lang="es-ES" sz="3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que </a:t>
            </a:r>
            <a:r>
              <a:rPr lang="es-ES" sz="3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subiu</a:t>
            </a:r>
            <a:r>
              <a:rPr lang="es-ES" sz="3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ES" sz="3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diante</a:t>
            </a:r>
            <a:r>
              <a:rPr lang="es-ES" sz="3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do </a:t>
            </a:r>
            <a:r>
              <a:rPr lang="es-ES" sz="3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qual</a:t>
            </a:r>
            <a:r>
              <a:rPr lang="es-ES" sz="3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caíram</a:t>
            </a:r>
            <a:r>
              <a:rPr lang="es-ES" sz="3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três</a:t>
            </a:r>
            <a:r>
              <a:rPr lang="es-ES" sz="3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ES" sz="3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daquele</a:t>
            </a:r>
            <a:r>
              <a:rPr lang="es-ES" sz="3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chifre</a:t>
            </a:r>
            <a:r>
              <a:rPr lang="es-ES" sz="3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que </a:t>
            </a:r>
            <a:r>
              <a:rPr lang="es-ES" sz="3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tinha</a:t>
            </a:r>
            <a:r>
              <a:rPr lang="es-ES" sz="3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olhos</a:t>
            </a:r>
            <a:r>
              <a:rPr lang="es-ES" sz="3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e </a:t>
            </a:r>
            <a:r>
              <a:rPr lang="es-ES" sz="3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uma</a:t>
            </a:r>
            <a:r>
              <a:rPr lang="es-ES" sz="3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boca que </a:t>
            </a:r>
            <a:r>
              <a:rPr lang="es-ES" sz="3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falava</a:t>
            </a:r>
            <a:r>
              <a:rPr lang="es-ES" sz="3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com</a:t>
            </a:r>
            <a:r>
              <a:rPr lang="es-ES" sz="3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insolência</a:t>
            </a:r>
            <a:r>
              <a:rPr lang="es-ES" sz="3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e </a:t>
            </a:r>
            <a:r>
              <a:rPr lang="es-ES" sz="3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parecia</a:t>
            </a:r>
            <a:r>
              <a:rPr lang="es-ES" sz="3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mais</a:t>
            </a:r>
            <a:r>
              <a:rPr lang="es-ES" sz="3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robusto do que os </a:t>
            </a:r>
            <a:r>
              <a:rPr lang="es-ES" sz="3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seus</a:t>
            </a:r>
            <a:r>
              <a:rPr lang="es-ES" sz="3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companheiros</a:t>
            </a:r>
            <a:r>
              <a:rPr lang="es-ES" sz="3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.”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95636" y="5867573"/>
            <a:ext cx="6696744" cy="8257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ctr"/>
          <a:lstStyle/>
          <a:p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Daniel 7:19-20</a:t>
            </a:r>
          </a:p>
        </p:txBody>
      </p:sp>
    </p:spTree>
    <p:extLst>
      <p:ext uri="{BB962C8B-B14F-4D97-AF65-F5344CB8AC3E}">
        <p14:creationId xmlns:p14="http://schemas.microsoft.com/office/powerpoint/2010/main" val="2707006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Mis Docs\_Multimedia SDA\20x Anticristo\tema 20 fond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6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23528" y="1196752"/>
            <a:ext cx="8676964" cy="363640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Então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ele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disse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: O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quarto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animal será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um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quarto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reino na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terra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o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qual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será diferente de todos os reinos; e devorará toda a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terra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e a pisará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aos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pés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e a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fará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em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pedaços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.”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95636" y="5867573"/>
            <a:ext cx="6696744" cy="8257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ctr"/>
          <a:lstStyle/>
          <a:p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Daniel 7:23</a:t>
            </a:r>
          </a:p>
        </p:txBody>
      </p:sp>
    </p:spTree>
    <p:extLst>
      <p:ext uri="{BB962C8B-B14F-4D97-AF65-F5344CB8AC3E}">
        <p14:creationId xmlns:p14="http://schemas.microsoft.com/office/powerpoint/2010/main" val="16092021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is Docs\_Multimedia SDA\20x Anticristo\tema 20 6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55" y="-13185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59532" y="332656"/>
            <a:ext cx="8532948" cy="140415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3600" b="1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ANTI = Contra</a:t>
            </a:r>
          </a:p>
          <a:p>
            <a:r>
              <a:rPr lang="es-E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ANTICRISTO</a:t>
            </a:r>
            <a:r>
              <a:rPr lang="es-E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 </a:t>
            </a:r>
            <a:r>
              <a:rPr lang="es-ES" sz="3600" b="1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= Contra Cristo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42933" y="2204864"/>
            <a:ext cx="8136396" cy="39268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Quanto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a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mim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Daniel, o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meu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espírito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foi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alarmado dentro de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mim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e as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visões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da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minha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cabeça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me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pertubaram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…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Aqui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terminou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o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assunto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.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Quanto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a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mim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Daniel, os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meus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pensamentos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muito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me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pertubaram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e o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meu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rosto se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empalideceu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; mas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guardei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estas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coisas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no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coração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.”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355976" y="5883964"/>
            <a:ext cx="4320480" cy="8257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ctr"/>
          <a:lstStyle/>
          <a:p>
            <a:pPr algn="r"/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Daniel 7:15, 28</a:t>
            </a:r>
            <a:endParaRPr lang="en-US" sz="2400" b="1" u="none" dirty="0">
              <a:ln w="6350" cap="rnd" cmpd="sng">
                <a:solidFill>
                  <a:srgbClr val="FFC000"/>
                </a:solidFill>
                <a:prstDash val="solid"/>
                <a:round/>
              </a:ln>
              <a:solidFill>
                <a:schemeClr val="bg1"/>
              </a:solidFill>
              <a:effectLst>
                <a:glow rad="177800">
                  <a:schemeClr val="accent6">
                    <a:satMod val="175000"/>
                    <a:alpha val="17000"/>
                  </a:schemeClr>
                </a:glow>
              </a:effectLst>
              <a:latin typeface="Trajan Pro" pitchFamily="18" charset="0"/>
              <a:cs typeface="Vijay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4616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is Docs\_Multimedia SDA\20x Anticristo\tema 20 fondo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4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Mis Docs\_Multimedia SDA\20x Anticristo\Wild Beast --Daniel 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825477"/>
            <a:ext cx="3924436" cy="517633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Mis Docs\_Multimedia SDA\20x Anticristo\tema 20 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5352"/>
            <a:ext cx="9144000" cy="171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771799" y="3897052"/>
            <a:ext cx="6012669" cy="187220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4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Roma</a:t>
            </a:r>
          </a:p>
          <a:p>
            <a:pPr algn="r"/>
            <a:r>
              <a:rPr lang="en-US" sz="3200" b="1" spc="50" dirty="0">
                <a:ln w="11430"/>
                <a:solidFill>
                  <a:srgbClr val="FF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(168 A.C.-476 D.C.)</a:t>
            </a:r>
            <a:endParaRPr lang="en-US" sz="4000" b="1" u="none" spc="50" dirty="0">
              <a:ln w="11430"/>
              <a:solidFill>
                <a:srgbClr val="FF99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Vijaya" pitchFamily="34" charset="0"/>
            </a:endParaRPr>
          </a:p>
        </p:txBody>
      </p:sp>
      <p:pic>
        <p:nvPicPr>
          <p:cNvPr id="4099" name="Picture 3" descr="D:\Mis Docs\_Multimedia SDA\20x Anticristo\bestia-piernas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764704"/>
            <a:ext cx="4740675" cy="50570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1666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is Docs\_Multimedia SDA\20x Anticristo\tema 20 fondo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4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-17615" y="3140968"/>
            <a:ext cx="9144000" cy="25922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t"/>
          <a:lstStyle/>
          <a:p>
            <a:pPr algn="ctr"/>
            <a:r>
              <a:rPr lang="es-ES" sz="6600" b="1" dirty="0">
                <a:ln w="19050" cap="rnd" cmpd="sng">
                  <a:solidFill>
                    <a:schemeClr val="tx1"/>
                  </a:solidFill>
                  <a:prstDash val="solid"/>
                  <a:round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  <a:reflection blurRad="6350" stA="55000" endA="300" endPos="45500" dir="5400000" sy="-100000" algn="bl" rotWithShape="0"/>
                </a:effectLst>
                <a:latin typeface="Trajan Pro" pitchFamily="18" charset="0"/>
                <a:cs typeface="Vijaya" pitchFamily="34" charset="0"/>
              </a:rPr>
              <a:t>O CORNO </a:t>
            </a:r>
          </a:p>
          <a:p>
            <a:pPr algn="ctr"/>
            <a:r>
              <a:rPr lang="es-ES" sz="6600" b="1" dirty="0">
                <a:ln w="19050" cap="rnd" cmpd="sng">
                  <a:solidFill>
                    <a:schemeClr val="tx1"/>
                  </a:solidFill>
                  <a:prstDash val="solid"/>
                  <a:round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  <a:reflection blurRad="6350" stA="55000" endA="300" endPos="45500" dir="5400000" sy="-100000" algn="bl" rotWithShape="0"/>
                </a:effectLst>
                <a:latin typeface="Trajan Pro" pitchFamily="18" charset="0"/>
                <a:cs typeface="Vijaya" pitchFamily="34" charset="0"/>
              </a:rPr>
              <a:t>PEQUENO</a:t>
            </a:r>
            <a:endParaRPr lang="en-US" sz="6000" b="1" u="none" dirty="0">
              <a:ln w="19050" cap="rnd" cmpd="sng">
                <a:solidFill>
                  <a:schemeClr val="tx1"/>
                </a:solidFill>
                <a:prstDash val="solid"/>
                <a:round/>
              </a:ln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glow rad="177800">
                  <a:schemeClr val="accent6">
                    <a:satMod val="175000"/>
                    <a:alpha val="17000"/>
                  </a:schemeClr>
                </a:glow>
                <a:reflection blurRad="6350" stA="55000" endA="300" endPos="45500" dir="5400000" sy="-100000" algn="bl" rotWithShape="0"/>
              </a:effectLst>
              <a:latin typeface="Trajan Pro" pitchFamily="18" charset="0"/>
              <a:cs typeface="Vijaya" pitchFamily="34" charset="0"/>
            </a:endParaRPr>
          </a:p>
        </p:txBody>
      </p:sp>
      <p:pic>
        <p:nvPicPr>
          <p:cNvPr id="5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3" y="3212976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2252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is Docs\_Multimedia SDA\20x Anticristo\tema 20 fondo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4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Mis Docs\_Multimedia SDA\20x Anticristo\Little hor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94" y="787205"/>
            <a:ext cx="3576354" cy="52841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915816" y="512675"/>
            <a:ext cx="5868652" cy="500455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Que características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tinha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 o corno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pequeno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 </a:t>
            </a:r>
            <a:b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</a:b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que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surgiu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?</a:t>
            </a:r>
            <a:endParaRPr lang="en-US" sz="4400" b="1" u="none" spc="50" dirty="0">
              <a:ln w="11430"/>
              <a:gradFill flip="none" rotWithShape="1">
                <a:gsLst>
                  <a:gs pos="0">
                    <a:srgbClr val="FF9900">
                      <a:shade val="30000"/>
                      <a:satMod val="115000"/>
                    </a:srgbClr>
                  </a:gs>
                  <a:gs pos="50000">
                    <a:srgbClr val="FF9900">
                      <a:shade val="67500"/>
                      <a:satMod val="115000"/>
                    </a:srgbClr>
                  </a:gs>
                  <a:gs pos="100000">
                    <a:srgbClr val="FF99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Vijaya" pitchFamily="34" charset="0"/>
            </a:endParaRPr>
          </a:p>
        </p:txBody>
      </p:sp>
      <p:pic>
        <p:nvPicPr>
          <p:cNvPr id="2051" name="Picture 3" descr="D:\Mis Docs\_Multimedia SDA\20x Anticristo\tema 20 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5352"/>
            <a:ext cx="9144000" cy="171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922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Mis Docs\_Multimedia SDA\20x Anticristo\tema 20 fond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6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5526" y="764704"/>
            <a:ext cx="8676964" cy="4500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“Estando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eu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a observar os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chifres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eis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que entre eles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subiu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outro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pequeno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diante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do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qual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três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dos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primeiros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chifres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foram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arrancados; e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eis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que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neste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chifre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havia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olhos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como os de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homem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e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uma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boca que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falava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com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insolência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.”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95636" y="5867573"/>
            <a:ext cx="6696744" cy="8257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ctr"/>
          <a:lstStyle/>
          <a:p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Daniel 7:8</a:t>
            </a:r>
          </a:p>
        </p:txBody>
      </p:sp>
    </p:spTree>
    <p:extLst>
      <p:ext uri="{BB962C8B-B14F-4D97-AF65-F5344CB8AC3E}">
        <p14:creationId xmlns:p14="http://schemas.microsoft.com/office/powerpoint/2010/main" val="20822569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Mis Docs\_Multimedia SDA\20x Anticristo\tema 20 fond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6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95636" y="5867573"/>
            <a:ext cx="6696744" cy="8257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ctr"/>
          <a:lstStyle/>
          <a:p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Daniel 7:20-25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5526" y="836712"/>
            <a:ext cx="8676964" cy="4500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“E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também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a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respeito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dos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dez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chifres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que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tinha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na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cabeça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e do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outro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que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subiu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diante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do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qual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caíram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três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daquele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chifre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que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tinha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olhos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e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uma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boca que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falava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com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insolência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e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parecia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mais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robusto do que os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seus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companheiros</a:t>
            </a:r>
            <a:endParaRPr lang="es-ES" sz="3600" b="1" i="1" spc="50" dirty="0">
              <a:ln w="11430">
                <a:noFill/>
              </a:ln>
              <a:gradFill>
                <a:gsLst>
                  <a:gs pos="19000">
                    <a:srgbClr val="FFC000"/>
                  </a:gs>
                  <a:gs pos="58000">
                    <a:srgbClr val="FF0000"/>
                  </a:gs>
                  <a:gs pos="79000">
                    <a:schemeClr val="accent2">
                      <a:shade val="45000"/>
                      <a:satMod val="165000"/>
                      <a:lumMod val="0"/>
                    </a:schemeClr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yriad Pro" pitchFamily="34" charset="0"/>
              <a:cs typeface="Consolas" pitchFamily="49" charset="0"/>
            </a:endParaRPr>
          </a:p>
        </p:txBody>
      </p:sp>
      <p:sp>
        <p:nvSpPr>
          <p:cNvPr id="6" name="Rectangle 3" hidden="1"/>
          <p:cNvSpPr>
            <a:spLocks noChangeArrowheads="1"/>
          </p:cNvSpPr>
          <p:nvPr/>
        </p:nvSpPr>
        <p:spPr bwMode="auto">
          <a:xfrm>
            <a:off x="323528" y="692696"/>
            <a:ext cx="8676964" cy="4500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Y veía yo que este cuerno hacía guerra contra los santos, y los vencía, hasta que vino el Anciano de días, y se dio el juicio a los santos del Altísimo; y llegó el tiempo, y los santos recibieron el reino.</a:t>
            </a:r>
          </a:p>
        </p:txBody>
      </p:sp>
      <p:sp>
        <p:nvSpPr>
          <p:cNvPr id="7" name="Rectangle 3" hidden="1"/>
          <p:cNvSpPr>
            <a:spLocks noChangeArrowheads="1"/>
          </p:cNvSpPr>
          <p:nvPr/>
        </p:nvSpPr>
        <p:spPr bwMode="auto">
          <a:xfrm>
            <a:off x="323528" y="692696"/>
            <a:ext cx="8676964" cy="4500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Dijo así: La cuarta bestia será un cuarto reino en la tierra, el cual será diferente de todos los otros reinos, y a toda la tierra devorará, trillará y despedazará.</a:t>
            </a:r>
          </a:p>
        </p:txBody>
      </p:sp>
      <p:sp>
        <p:nvSpPr>
          <p:cNvPr id="8" name="Rectangle 3" hidden="1"/>
          <p:cNvSpPr>
            <a:spLocks noChangeArrowheads="1"/>
          </p:cNvSpPr>
          <p:nvPr/>
        </p:nvSpPr>
        <p:spPr bwMode="auto">
          <a:xfrm>
            <a:off x="323528" y="692696"/>
            <a:ext cx="8676964" cy="4500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Y los diez cuernos significan que de aquel reino se levantarán diez reyes; y tras ellos se levantará otro, el cual será diferente de los primeros, y a tres reyes derribará.</a:t>
            </a:r>
          </a:p>
        </p:txBody>
      </p:sp>
      <p:sp>
        <p:nvSpPr>
          <p:cNvPr id="9" name="Rectangle 3" hidden="1"/>
          <p:cNvSpPr>
            <a:spLocks noChangeArrowheads="1"/>
          </p:cNvSpPr>
          <p:nvPr/>
        </p:nvSpPr>
        <p:spPr bwMode="auto">
          <a:xfrm>
            <a:off x="323528" y="692696"/>
            <a:ext cx="8676964" cy="4500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Y hablará palabras contra el Altísimo, y a los santos del Altísimo quebrantará, y pensará en cambiar los tiempos y la ley; y serán entregados en su mano hasta tiempo, y tiempos, y medio tiempo.”</a:t>
            </a:r>
          </a:p>
        </p:txBody>
      </p:sp>
    </p:spTree>
    <p:extLst>
      <p:ext uri="{BB962C8B-B14F-4D97-AF65-F5344CB8AC3E}">
        <p14:creationId xmlns:p14="http://schemas.microsoft.com/office/powerpoint/2010/main" val="42149540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/>
      <p:bldP spid="6" grpId="1"/>
      <p:bldP spid="7" grpId="0"/>
      <p:bldP spid="7" grpId="1"/>
      <p:bldP spid="8" grpId="0"/>
      <p:bldP spid="8" grpId="1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Mis Docs\_Multimedia SDA\20x Anticristo\tema 20 fond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6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95636" y="5867573"/>
            <a:ext cx="6696744" cy="8257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ctr"/>
          <a:lstStyle/>
          <a:p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Daniel 7:20-25</a:t>
            </a:r>
          </a:p>
        </p:txBody>
      </p:sp>
      <p:sp>
        <p:nvSpPr>
          <p:cNvPr id="3" name="Rectangle 3" hidden="1"/>
          <p:cNvSpPr>
            <a:spLocks noChangeArrowheads="1"/>
          </p:cNvSpPr>
          <p:nvPr/>
        </p:nvSpPr>
        <p:spPr bwMode="auto">
          <a:xfrm>
            <a:off x="323528" y="692696"/>
            <a:ext cx="8676964" cy="4500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“Asimismo acerca de los diez cuernos que tenía en su cabeza, y del otro que le había salido, delante del cual habían caído tres; y este mismo cuerno tenía ojos, y boca que hablaba grandes cosas, y parecía más grande que sus compañeros.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33517" y="764704"/>
            <a:ext cx="8676964" cy="4500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Eu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olhava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e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eis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que este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chifre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fazia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guerra contra os santos e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prevalecia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contra eles, até que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veio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o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Ancião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de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dias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e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fez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justiça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aos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santos do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Altíssimo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; e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veio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o tempo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em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que os santos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receberam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o reino.</a:t>
            </a:r>
          </a:p>
          <a:p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</a:p>
        </p:txBody>
      </p:sp>
      <p:sp>
        <p:nvSpPr>
          <p:cNvPr id="7" name="Rectangle 3" hidden="1"/>
          <p:cNvSpPr>
            <a:spLocks noChangeArrowheads="1"/>
          </p:cNvSpPr>
          <p:nvPr/>
        </p:nvSpPr>
        <p:spPr bwMode="auto">
          <a:xfrm>
            <a:off x="323528" y="692696"/>
            <a:ext cx="8676964" cy="4500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Dijo así: La cuarta bestia será un cuarto reino en la tierra, el cual será diferente de todos los otros reinos, y a toda la tierra devorará, trillará y despedazará.</a:t>
            </a:r>
          </a:p>
        </p:txBody>
      </p:sp>
      <p:sp>
        <p:nvSpPr>
          <p:cNvPr id="8" name="Rectangle 3" hidden="1"/>
          <p:cNvSpPr>
            <a:spLocks noChangeArrowheads="1"/>
          </p:cNvSpPr>
          <p:nvPr/>
        </p:nvSpPr>
        <p:spPr bwMode="auto">
          <a:xfrm>
            <a:off x="323528" y="692696"/>
            <a:ext cx="8676964" cy="4500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Y los diez cuernos significan que de aquel reino se levantarán diez reyes; y tras ellos se levantará otro, el cual será diferente de los primeros, y a tres reyes derribará.</a:t>
            </a:r>
          </a:p>
        </p:txBody>
      </p:sp>
      <p:sp>
        <p:nvSpPr>
          <p:cNvPr id="9" name="Rectangle 3" hidden="1"/>
          <p:cNvSpPr>
            <a:spLocks noChangeArrowheads="1"/>
          </p:cNvSpPr>
          <p:nvPr/>
        </p:nvSpPr>
        <p:spPr bwMode="auto">
          <a:xfrm>
            <a:off x="323528" y="692696"/>
            <a:ext cx="8676964" cy="4500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Y hablará palabras contra el Altísimo, y a los santos del Altísimo quebrantará, y pensará en cambiar los tiempos y la ley; y serán entregados en su mano hasta tiempo, y tiempos, y medio tiempo.”</a:t>
            </a:r>
          </a:p>
        </p:txBody>
      </p:sp>
    </p:spTree>
    <p:extLst>
      <p:ext uri="{BB962C8B-B14F-4D97-AF65-F5344CB8AC3E}">
        <p14:creationId xmlns:p14="http://schemas.microsoft.com/office/powerpoint/2010/main" val="21483396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7" grpId="1"/>
      <p:bldP spid="8" grpId="0"/>
      <p:bldP spid="8" grpId="1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Mis Docs\_Multimedia SDA\20x Anticristo\tema 20 fond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6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95636" y="5867573"/>
            <a:ext cx="6696744" cy="8257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ctr"/>
          <a:lstStyle/>
          <a:p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Daniel 7:20-25</a:t>
            </a:r>
          </a:p>
        </p:txBody>
      </p:sp>
      <p:sp>
        <p:nvSpPr>
          <p:cNvPr id="3" name="Rectangle 3" hidden="1"/>
          <p:cNvSpPr>
            <a:spLocks noChangeArrowheads="1"/>
          </p:cNvSpPr>
          <p:nvPr/>
        </p:nvSpPr>
        <p:spPr bwMode="auto">
          <a:xfrm>
            <a:off x="323528" y="692696"/>
            <a:ext cx="8676964" cy="4500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“Asimismo acerca de los diez cuernos que tenía en su cabeza, y del otro que le había salido, delante del cual habían caído tres; y este mismo cuerno tenía ojos, y boca que hablaba grandes cosas, y parecía más grande que sus compañeros.</a:t>
            </a:r>
          </a:p>
        </p:txBody>
      </p:sp>
      <p:sp>
        <p:nvSpPr>
          <p:cNvPr id="6" name="Rectangle 3" hidden="1"/>
          <p:cNvSpPr>
            <a:spLocks noChangeArrowheads="1"/>
          </p:cNvSpPr>
          <p:nvPr/>
        </p:nvSpPr>
        <p:spPr bwMode="auto">
          <a:xfrm>
            <a:off x="323528" y="692696"/>
            <a:ext cx="8676964" cy="4500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Y veía yo que este cuerno hacía guerra contra los santos, y los vencía, hasta que vino el Anciano de días, y se dio el juicio a los santos del Altísimo; y llegó el tiempo, y los santos recibieron el reino.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05526" y="1152613"/>
            <a:ext cx="8676964" cy="4500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Então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ele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disse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: O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quarto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animal será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um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quarto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reino na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terra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o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qual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será diferente de todos os reino; e devorará toda a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terra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e a pisará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aos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pés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e a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fará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em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pedaços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.</a:t>
            </a:r>
          </a:p>
        </p:txBody>
      </p:sp>
      <p:sp>
        <p:nvSpPr>
          <p:cNvPr id="8" name="Rectangle 3" hidden="1"/>
          <p:cNvSpPr>
            <a:spLocks noChangeArrowheads="1"/>
          </p:cNvSpPr>
          <p:nvPr/>
        </p:nvSpPr>
        <p:spPr bwMode="auto">
          <a:xfrm>
            <a:off x="323528" y="692696"/>
            <a:ext cx="8676964" cy="4500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Y los diez cuernos significan que de aquel reino se levantarán diez reyes; y tras ellos se levantará otro, el cual será diferente de los primeros, y a tres reyes derribará.</a:t>
            </a:r>
          </a:p>
        </p:txBody>
      </p:sp>
      <p:sp>
        <p:nvSpPr>
          <p:cNvPr id="9" name="Rectangle 3" hidden="1"/>
          <p:cNvSpPr>
            <a:spLocks noChangeArrowheads="1"/>
          </p:cNvSpPr>
          <p:nvPr/>
        </p:nvSpPr>
        <p:spPr bwMode="auto">
          <a:xfrm>
            <a:off x="323528" y="692696"/>
            <a:ext cx="8676964" cy="4500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Y hablará palabras contra el Altísimo, y a los santos del Altísimo quebrantará, y pensará en cambiar los tiempos y la ley; y serán entregados en su mano hasta tiempo, y tiempos, y medio tiempo.”</a:t>
            </a:r>
          </a:p>
        </p:txBody>
      </p:sp>
    </p:spTree>
    <p:extLst>
      <p:ext uri="{BB962C8B-B14F-4D97-AF65-F5344CB8AC3E}">
        <p14:creationId xmlns:p14="http://schemas.microsoft.com/office/powerpoint/2010/main" val="8915375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8" grpId="1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Mis Docs\_Multimedia SDA\20x Anticristo\tema 20 fond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6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95636" y="5867573"/>
            <a:ext cx="6696744" cy="8257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ctr"/>
          <a:lstStyle/>
          <a:p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Daniel 7:20-25</a:t>
            </a:r>
          </a:p>
        </p:txBody>
      </p:sp>
      <p:sp>
        <p:nvSpPr>
          <p:cNvPr id="3" name="Rectangle 3" hidden="1"/>
          <p:cNvSpPr>
            <a:spLocks noChangeArrowheads="1"/>
          </p:cNvSpPr>
          <p:nvPr/>
        </p:nvSpPr>
        <p:spPr bwMode="auto">
          <a:xfrm>
            <a:off x="323528" y="692696"/>
            <a:ext cx="8676964" cy="4500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“Asimismo acerca de los diez cuernos que tenía en su cabeza, y del otro que le había salido, delante del cual habían caído tres; y este mismo cuerno tenía ojos, y boca que hablaba grandes cosas, y parecía más grande que sus compañeros.</a:t>
            </a:r>
          </a:p>
        </p:txBody>
      </p:sp>
      <p:sp>
        <p:nvSpPr>
          <p:cNvPr id="6" name="Rectangle 3" hidden="1"/>
          <p:cNvSpPr>
            <a:spLocks noChangeArrowheads="1"/>
          </p:cNvSpPr>
          <p:nvPr/>
        </p:nvSpPr>
        <p:spPr bwMode="auto">
          <a:xfrm>
            <a:off x="323528" y="692696"/>
            <a:ext cx="8676964" cy="4500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Y veía yo que este cuerno hacía guerra contra los santos, y los vencía, hasta que vino el Anciano de días, y se dio el juicio a los santos del Altísimo; y llegó el tiempo, y los santos recibieron el reino.</a:t>
            </a:r>
          </a:p>
        </p:txBody>
      </p:sp>
      <p:sp>
        <p:nvSpPr>
          <p:cNvPr id="7" name="Rectangle 3" hidden="1"/>
          <p:cNvSpPr>
            <a:spLocks noChangeArrowheads="1"/>
          </p:cNvSpPr>
          <p:nvPr/>
        </p:nvSpPr>
        <p:spPr bwMode="auto">
          <a:xfrm>
            <a:off x="323528" y="692696"/>
            <a:ext cx="8676964" cy="4500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Dijo así: La cuarta bestia será un cuarto reino en la tierra, el cual será diferente de todos los otros reinos, y a toda la tierra devorará, trillará y despedazará.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05526" y="1152613"/>
            <a:ext cx="8676964" cy="4500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Os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dez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chifres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correspondem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a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dez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reis que se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levantarão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daquele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mesmo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reino; e,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depois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deles, se levantará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outro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o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qual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será diferente dos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primeiros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e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abaterá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a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três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reis</a:t>
            </a:r>
          </a:p>
        </p:txBody>
      </p:sp>
      <p:sp>
        <p:nvSpPr>
          <p:cNvPr id="9" name="Rectangle 3" hidden="1"/>
          <p:cNvSpPr>
            <a:spLocks noChangeArrowheads="1"/>
          </p:cNvSpPr>
          <p:nvPr/>
        </p:nvSpPr>
        <p:spPr bwMode="auto">
          <a:xfrm>
            <a:off x="323528" y="692696"/>
            <a:ext cx="8676964" cy="4500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Y hablará palabras contra el Altísimo, y a los santos del Altísimo quebrantará, y pensará en cambiar los tiempos y la ley; y serán entregados en su mano hasta tiempo, y tiempos, y medio tiempo.”</a:t>
            </a:r>
          </a:p>
        </p:txBody>
      </p:sp>
    </p:spTree>
    <p:extLst>
      <p:ext uri="{BB962C8B-B14F-4D97-AF65-F5344CB8AC3E}">
        <p14:creationId xmlns:p14="http://schemas.microsoft.com/office/powerpoint/2010/main" val="38323484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Mis Docs\_Multimedia SDA\20x Anticristo\tema 20 fond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6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95636" y="5867573"/>
            <a:ext cx="6696744" cy="8257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ctr"/>
          <a:lstStyle/>
          <a:p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Daniel 7:20-25</a:t>
            </a:r>
          </a:p>
        </p:txBody>
      </p:sp>
      <p:sp>
        <p:nvSpPr>
          <p:cNvPr id="3" name="Rectangle 3" hidden="1"/>
          <p:cNvSpPr>
            <a:spLocks noChangeArrowheads="1"/>
          </p:cNvSpPr>
          <p:nvPr/>
        </p:nvSpPr>
        <p:spPr bwMode="auto">
          <a:xfrm>
            <a:off x="323528" y="692696"/>
            <a:ext cx="8676964" cy="4500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“Asimismo acerca de los diez cuernos que tenía en su cabeza, y del otro que le había salido, delante del cual habían caído tres; y este mismo cuerno tenía ojos, y boca que hablaba grandes cosas, y parecía más grande que sus compañeros.</a:t>
            </a:r>
          </a:p>
        </p:txBody>
      </p:sp>
      <p:sp>
        <p:nvSpPr>
          <p:cNvPr id="6" name="Rectangle 3" hidden="1"/>
          <p:cNvSpPr>
            <a:spLocks noChangeArrowheads="1"/>
          </p:cNvSpPr>
          <p:nvPr/>
        </p:nvSpPr>
        <p:spPr bwMode="auto">
          <a:xfrm>
            <a:off x="323528" y="692696"/>
            <a:ext cx="8676964" cy="4500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Y veía yo que este cuerno hacía guerra contra los santos, y los vencía, hasta que vino el Anciano de días, y se dio el juicio a los santos del Altísimo; y llegó el tiempo, y los santos recibieron el reino.</a:t>
            </a:r>
          </a:p>
        </p:txBody>
      </p:sp>
      <p:sp>
        <p:nvSpPr>
          <p:cNvPr id="7" name="Rectangle 3" hidden="1"/>
          <p:cNvSpPr>
            <a:spLocks noChangeArrowheads="1"/>
          </p:cNvSpPr>
          <p:nvPr/>
        </p:nvSpPr>
        <p:spPr bwMode="auto">
          <a:xfrm>
            <a:off x="323528" y="692696"/>
            <a:ext cx="8676964" cy="4500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Dijo así: La cuarta bestia será un cuarto reino en la tierra, el cual será diferente de todos los otros reinos, y a toda la tierra devorará, trillará y despedazará.</a:t>
            </a:r>
          </a:p>
        </p:txBody>
      </p:sp>
      <p:sp>
        <p:nvSpPr>
          <p:cNvPr id="8" name="Rectangle 3" hidden="1"/>
          <p:cNvSpPr>
            <a:spLocks noChangeArrowheads="1"/>
          </p:cNvSpPr>
          <p:nvPr/>
        </p:nvSpPr>
        <p:spPr bwMode="auto">
          <a:xfrm>
            <a:off x="323528" y="692696"/>
            <a:ext cx="8676964" cy="4500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Y los diez cuernos significan que de aquel reino se levantarán diez reyes; y tras ellos se levantará otro, el cual será diferente de los primeros, y a tres reyes derribará.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05526" y="1016732"/>
            <a:ext cx="8676964" cy="4500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Proferirá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palavras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contra o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altíssimo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magoará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os santos do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Altíssimo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e cuidará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em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mudar os tempos e a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lei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; e os santos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lhe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serão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entregues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nas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mãos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por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um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tempo,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dois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tempos e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metade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de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um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tempo.</a:t>
            </a:r>
          </a:p>
        </p:txBody>
      </p:sp>
    </p:spTree>
    <p:extLst>
      <p:ext uri="{BB962C8B-B14F-4D97-AF65-F5344CB8AC3E}">
        <p14:creationId xmlns:p14="http://schemas.microsoft.com/office/powerpoint/2010/main" val="2844620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Mis Docs\_Multimedia SDA\20x Anticristo\tema 20 base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43508" y="260648"/>
            <a:ext cx="9000492" cy="5400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/>
          <a:lstStyle/>
          <a:p>
            <a:pPr marL="342900" indent="-342900">
              <a:lnSpc>
                <a:spcPct val="200000"/>
              </a:lnSpc>
              <a:buFont typeface="Arial" pitchFamily="34" charset="0"/>
              <a:buChar char="•"/>
            </a:pPr>
            <a:r>
              <a:rPr lang="es-ES" sz="36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Diferente dos </a:t>
            </a:r>
            <a:r>
              <a:rPr lang="es-ES" sz="36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demais</a:t>
            </a:r>
            <a:endParaRPr lang="es-ES" sz="3600" b="1" dirty="0">
              <a:ln w="6350" cap="rnd" cmpd="sng">
                <a:solidFill>
                  <a:srgbClr val="FFC000"/>
                </a:solidFill>
                <a:prstDash val="solid"/>
                <a:round/>
              </a:ln>
              <a:solidFill>
                <a:schemeClr val="bg1"/>
              </a:solidFill>
              <a:effectLst>
                <a:glow rad="177800">
                  <a:schemeClr val="accent6">
                    <a:satMod val="175000"/>
                    <a:alpha val="17000"/>
                  </a:schemeClr>
                </a:glow>
              </a:effectLst>
              <a:latin typeface="Trajan Pro" pitchFamily="18" charset="0"/>
              <a:cs typeface="Vijaya" pitchFamily="34" charset="0"/>
            </a:endParaRPr>
          </a:p>
          <a:p>
            <a:pPr marL="342900" indent="-342900">
              <a:lnSpc>
                <a:spcPct val="200000"/>
              </a:lnSpc>
              <a:buFont typeface="Arial" pitchFamily="34" charset="0"/>
              <a:buChar char="•"/>
            </a:pPr>
            <a:r>
              <a:rPr lang="es-ES" sz="36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Maior</a:t>
            </a:r>
            <a:r>
              <a:rPr lang="es-ES" sz="36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 que os </a:t>
            </a:r>
            <a:r>
              <a:rPr lang="es-ES" sz="36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demais</a:t>
            </a:r>
            <a:endParaRPr lang="es-ES" sz="3600" b="1" dirty="0">
              <a:ln w="6350" cap="rnd" cmpd="sng">
                <a:solidFill>
                  <a:srgbClr val="FFC000"/>
                </a:solidFill>
                <a:prstDash val="solid"/>
                <a:round/>
              </a:ln>
              <a:solidFill>
                <a:schemeClr val="bg1"/>
              </a:solidFill>
              <a:effectLst>
                <a:glow rad="177800">
                  <a:schemeClr val="accent6">
                    <a:satMod val="175000"/>
                    <a:alpha val="17000"/>
                  </a:schemeClr>
                </a:glow>
              </a:effectLst>
              <a:latin typeface="Trajan Pro" pitchFamily="18" charset="0"/>
              <a:cs typeface="Vijaya" pitchFamily="34" charset="0"/>
            </a:endParaRPr>
          </a:p>
          <a:p>
            <a:pPr marL="342900" indent="-342900">
              <a:lnSpc>
                <a:spcPct val="200000"/>
              </a:lnSpc>
              <a:buFont typeface="Arial" pitchFamily="34" charset="0"/>
              <a:buChar char="•"/>
            </a:pPr>
            <a:r>
              <a:rPr lang="es-ES" sz="36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Arrancou</a:t>
            </a:r>
            <a:r>
              <a:rPr lang="es-ES" sz="36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 3 </a:t>
            </a:r>
            <a:r>
              <a:rPr lang="es-ES" sz="36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chifres</a:t>
            </a:r>
            <a:r>
              <a:rPr lang="es-ES" sz="36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 </a:t>
            </a:r>
            <a:r>
              <a:rPr lang="es-ES" sz="36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ao</a:t>
            </a:r>
            <a:r>
              <a:rPr lang="es-ES" sz="36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 surgir</a:t>
            </a:r>
          </a:p>
          <a:p>
            <a:pPr marL="342900" indent="-342900">
              <a:lnSpc>
                <a:spcPct val="200000"/>
              </a:lnSpc>
              <a:buFont typeface="Arial" pitchFamily="34" charset="0"/>
              <a:buChar char="•"/>
            </a:pPr>
            <a:r>
              <a:rPr lang="es-ES" sz="36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Falaria</a:t>
            </a:r>
            <a:r>
              <a:rPr lang="es-ES" sz="36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 contra o </a:t>
            </a:r>
            <a:r>
              <a:rPr lang="es-ES" sz="36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Altíssimo</a:t>
            </a:r>
            <a:endParaRPr lang="es-ES" sz="3600" b="1" dirty="0">
              <a:ln w="6350" cap="rnd" cmpd="sng">
                <a:solidFill>
                  <a:srgbClr val="FFC000"/>
                </a:solidFill>
                <a:prstDash val="solid"/>
                <a:round/>
              </a:ln>
              <a:solidFill>
                <a:schemeClr val="bg1"/>
              </a:solidFill>
              <a:effectLst>
                <a:glow rad="177800">
                  <a:schemeClr val="accent6">
                    <a:satMod val="175000"/>
                    <a:alpha val="17000"/>
                  </a:schemeClr>
                </a:glow>
              </a:effectLst>
              <a:latin typeface="Trajan Pro" pitchFamily="18" charset="0"/>
              <a:cs typeface="Vijaya" pitchFamily="34" charset="0"/>
            </a:endParaRPr>
          </a:p>
          <a:p>
            <a:pPr marL="342900" indent="-342900">
              <a:lnSpc>
                <a:spcPct val="200000"/>
              </a:lnSpc>
              <a:buFont typeface="Arial" pitchFamily="34" charset="0"/>
              <a:buChar char="•"/>
            </a:pPr>
            <a:endParaRPr lang="es-ES" sz="3600" b="1" dirty="0">
              <a:ln w="6350" cap="rnd" cmpd="sng">
                <a:solidFill>
                  <a:srgbClr val="FFC000"/>
                </a:solidFill>
                <a:prstDash val="solid"/>
                <a:round/>
              </a:ln>
              <a:solidFill>
                <a:schemeClr val="bg1"/>
              </a:solidFill>
              <a:effectLst>
                <a:glow rad="177800">
                  <a:schemeClr val="accent6">
                    <a:satMod val="175000"/>
                    <a:alpha val="17000"/>
                  </a:schemeClr>
                </a:glow>
              </a:effectLst>
              <a:latin typeface="Trajan Pro" pitchFamily="18" charset="0"/>
              <a:cs typeface="Vijay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9028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is Docs\_Multimedia SDA\20x Anticristo\tema 20 6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07" y="-4553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11560" y="1304764"/>
            <a:ext cx="8136396" cy="39268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Temos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assim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tanto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mais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confirmada a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palavra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profética, e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fazeis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bem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em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atênde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-la, como a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uma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candeia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que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brilha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em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lugar tenebroso, até que o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dia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clareie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e a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estrela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da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alva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nasça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em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vosso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coração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.”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355976" y="5883964"/>
            <a:ext cx="4320480" cy="8257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ctr"/>
          <a:lstStyle/>
          <a:p>
            <a:pPr algn="r"/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2 Pedro 1:19</a:t>
            </a:r>
            <a:endParaRPr lang="en-US" sz="2400" b="1" u="none" dirty="0">
              <a:ln w="6350" cap="rnd" cmpd="sng">
                <a:solidFill>
                  <a:srgbClr val="FFC000"/>
                </a:solidFill>
                <a:prstDash val="solid"/>
                <a:round/>
              </a:ln>
              <a:solidFill>
                <a:schemeClr val="bg1"/>
              </a:solidFill>
              <a:effectLst>
                <a:glow rad="177800">
                  <a:schemeClr val="accent6">
                    <a:satMod val="175000"/>
                    <a:alpha val="17000"/>
                  </a:schemeClr>
                </a:glow>
              </a:effectLst>
              <a:latin typeface="Trajan Pro" pitchFamily="18" charset="0"/>
              <a:cs typeface="Vijay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5983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is Docs\_Multimedia SDA\20x Anticristo\tema 20 fondo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4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Mis Docs\_Multimedia SDA\20x Anticristo\Little hor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3" t="2718" r="10504" b="55970"/>
          <a:stretch/>
        </p:blipFill>
        <p:spPr bwMode="auto">
          <a:xfrm>
            <a:off x="251520" y="2332450"/>
            <a:ext cx="4731752" cy="336480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231740" y="656691"/>
            <a:ext cx="6552728" cy="500455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O que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faria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 o corno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pequeno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 contra os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verdadeiros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crentes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, </a:t>
            </a:r>
            <a:b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</a:b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os santos? </a:t>
            </a:r>
            <a:endParaRPr lang="en-US" sz="4400" b="1" u="none" spc="50" dirty="0">
              <a:ln w="11430"/>
              <a:gradFill flip="none" rotWithShape="1">
                <a:gsLst>
                  <a:gs pos="0">
                    <a:srgbClr val="FF9900">
                      <a:shade val="30000"/>
                      <a:satMod val="115000"/>
                    </a:srgbClr>
                  </a:gs>
                  <a:gs pos="50000">
                    <a:srgbClr val="FF9900">
                      <a:shade val="67500"/>
                      <a:satMod val="115000"/>
                    </a:srgbClr>
                  </a:gs>
                  <a:gs pos="100000">
                    <a:srgbClr val="FF99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Vijaya" pitchFamily="34" charset="0"/>
            </a:endParaRPr>
          </a:p>
        </p:txBody>
      </p:sp>
      <p:pic>
        <p:nvPicPr>
          <p:cNvPr id="2051" name="Picture 3" descr="D:\Mis Docs\_Multimedia SDA\20x Anticristo\tema 20 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5352"/>
            <a:ext cx="9144000" cy="171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650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Mis Docs\_Multimedia SDA\20x Anticristo\tema 20 fond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6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95636" y="5867573"/>
            <a:ext cx="6696744" cy="8257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ctr"/>
          <a:lstStyle/>
          <a:p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Daniel 7:21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5526" y="1880828"/>
            <a:ext cx="8676964" cy="241226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“Eu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olhava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e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eis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que este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chifre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fazia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guerra contra os santos e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prevalecia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contra eles.”</a:t>
            </a:r>
          </a:p>
        </p:txBody>
      </p:sp>
      <p:pic>
        <p:nvPicPr>
          <p:cNvPr id="5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6732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is Docs\_Multimedia SDA\20x Anticristo\tema 20 fondo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4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J:\Mis Docs\_Multimedia IMS\Curso Biblico PPS\Tema 14\Tema 14 rompiend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4" t="29885" r="12586" b="17450"/>
          <a:stretch/>
        </p:blipFill>
        <p:spPr bwMode="auto">
          <a:xfrm>
            <a:off x="215516" y="1808820"/>
            <a:ext cx="5155324" cy="36117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635896" y="836711"/>
            <a:ext cx="5184576" cy="500455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4800" b="1" spc="50" dirty="0">
                <a:ln w="11430"/>
                <a:solidFill>
                  <a:srgbClr val="FF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O que </a:t>
            </a:r>
            <a:r>
              <a:rPr lang="es-ES" sz="4800" b="1" spc="50" dirty="0" err="1">
                <a:ln w="11430"/>
                <a:solidFill>
                  <a:srgbClr val="FF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pensaria</a:t>
            </a:r>
            <a:r>
              <a:rPr lang="es-ES" sz="4800" b="1" spc="50" dirty="0">
                <a:ln w="11430"/>
                <a:solidFill>
                  <a:srgbClr val="FF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 mudar </a:t>
            </a:r>
            <a:br>
              <a:rPr lang="es-ES" sz="4800" b="1" spc="50" dirty="0">
                <a:ln w="11430"/>
                <a:solidFill>
                  <a:srgbClr val="FF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</a:br>
            <a:r>
              <a:rPr lang="es-ES" sz="4800" b="1" spc="50" dirty="0">
                <a:ln w="11430"/>
                <a:solidFill>
                  <a:srgbClr val="FF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este poder segundo as </a:t>
            </a:r>
            <a:r>
              <a:rPr lang="es-ES" sz="4800" b="1" spc="50" dirty="0" err="1">
                <a:ln w="11430"/>
                <a:solidFill>
                  <a:srgbClr val="FF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profecias</a:t>
            </a:r>
            <a:r>
              <a:rPr lang="es-ES" sz="4800" b="1" spc="50" dirty="0">
                <a:ln w="11430"/>
                <a:solidFill>
                  <a:srgbClr val="FF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? </a:t>
            </a:r>
            <a:endParaRPr lang="en-US" sz="4400" b="1" u="none" spc="50" dirty="0">
              <a:ln w="11430"/>
              <a:solidFill>
                <a:srgbClr val="FF99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Vijaya" pitchFamily="34" charset="0"/>
            </a:endParaRPr>
          </a:p>
        </p:txBody>
      </p:sp>
      <p:pic>
        <p:nvPicPr>
          <p:cNvPr id="2051" name="Picture 3" descr="D:\Mis Docs\_Multimedia SDA\20x Anticristo\tema 20 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5352"/>
            <a:ext cx="9144000" cy="171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3651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Mis Docs\_Multimedia SDA\20x Anticristo\tema 20 fond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6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95636" y="5867573"/>
            <a:ext cx="6696744" cy="8257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ctr"/>
          <a:lstStyle/>
          <a:p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Daniel 7:25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5526" y="908720"/>
            <a:ext cx="8676964" cy="42844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“Proferirá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palavras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contra o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Altíssimo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magoará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os santos do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Altíssimo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e cuidará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em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mudar os tempos e a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lei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; e os santos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lhe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serão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entregues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nas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mãos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por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um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tempo,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dois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tempos e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metade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de </a:t>
            </a:r>
            <a:r>
              <a:rPr lang="es-ES" sz="36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um</a:t>
            </a:r>
            <a:r>
              <a:rPr lang="es-ES" sz="36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tempo.”</a:t>
            </a:r>
          </a:p>
        </p:txBody>
      </p:sp>
    </p:spTree>
    <p:extLst>
      <p:ext uri="{BB962C8B-B14F-4D97-AF65-F5344CB8AC3E}">
        <p14:creationId xmlns:p14="http://schemas.microsoft.com/office/powerpoint/2010/main" val="28589564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is Docs\_Multimedia SDA\20x Anticristo\tema 20 fondo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4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Mis Docs\_Multimedia SDA\20x Anticristo\almanaqu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38913"/>
            <a:ext cx="4824536" cy="403034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691680" y="656692"/>
            <a:ext cx="7128792" cy="500455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Durante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quanto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 tempo </a:t>
            </a:r>
            <a:b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</a:b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duraria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esse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 </a:t>
            </a:r>
            <a:b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</a:b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periodo </a:t>
            </a:r>
          </a:p>
          <a:p>
            <a:pPr algn="r"/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de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perseguição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?</a:t>
            </a:r>
            <a:endParaRPr lang="en-US" sz="4400" b="1" u="none" spc="50" dirty="0">
              <a:ln w="11430"/>
              <a:gradFill flip="none" rotWithShape="1">
                <a:gsLst>
                  <a:gs pos="0">
                    <a:srgbClr val="FF9900">
                      <a:shade val="30000"/>
                      <a:satMod val="115000"/>
                    </a:srgbClr>
                  </a:gs>
                  <a:gs pos="50000">
                    <a:srgbClr val="FF9900">
                      <a:shade val="67500"/>
                      <a:satMod val="115000"/>
                    </a:srgbClr>
                  </a:gs>
                  <a:gs pos="100000">
                    <a:srgbClr val="FF99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Vijaya" pitchFamily="34" charset="0"/>
            </a:endParaRPr>
          </a:p>
        </p:txBody>
      </p:sp>
      <p:pic>
        <p:nvPicPr>
          <p:cNvPr id="2051" name="Picture 3" descr="D:\Mis Docs\_Multimedia SDA\20x Anticristo\tema 20 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5352"/>
            <a:ext cx="9144000" cy="171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1355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Mis Docs\_Multimedia SDA\20x Anticristo\tema 20 fond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6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95636" y="5867573"/>
            <a:ext cx="6696744" cy="8257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ctr"/>
          <a:lstStyle/>
          <a:p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Daniel 7:25 </a:t>
            </a:r>
            <a:r>
              <a:rPr lang="es-ES" sz="24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u.p</a:t>
            </a:r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.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26243" y="302227"/>
            <a:ext cx="7020780" cy="255628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r>
              <a:rPr lang="es-ES" sz="4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“…</a:t>
            </a:r>
            <a:r>
              <a:rPr lang="es-ES" sz="4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lhe</a:t>
            </a:r>
            <a:r>
              <a:rPr lang="es-ES" sz="4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4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serão</a:t>
            </a:r>
            <a:r>
              <a:rPr lang="es-ES" sz="4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entregues </a:t>
            </a:r>
            <a:r>
              <a:rPr lang="es-ES" sz="4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nas</a:t>
            </a:r>
            <a:r>
              <a:rPr lang="es-ES" sz="4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4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mãos</a:t>
            </a:r>
            <a:r>
              <a:rPr lang="es-ES" sz="4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por </a:t>
            </a:r>
            <a:r>
              <a:rPr lang="es-ES" sz="4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um</a:t>
            </a:r>
            <a:r>
              <a:rPr lang="es-ES" sz="4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tempo, </a:t>
            </a:r>
            <a:r>
              <a:rPr lang="es-ES" sz="4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dois</a:t>
            </a:r>
            <a:r>
              <a:rPr lang="es-ES" sz="4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tempos e </a:t>
            </a:r>
            <a:r>
              <a:rPr lang="es-ES" sz="4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metade</a:t>
            </a:r>
            <a:r>
              <a:rPr lang="es-ES" sz="4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de </a:t>
            </a:r>
            <a:r>
              <a:rPr lang="es-ES" sz="40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um</a:t>
            </a:r>
            <a:r>
              <a:rPr lang="es-ES" sz="40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tempo.”</a:t>
            </a:r>
          </a:p>
        </p:txBody>
      </p:sp>
      <p:sp>
        <p:nvSpPr>
          <p:cNvPr id="2" name="1 Rectángulo"/>
          <p:cNvSpPr/>
          <p:nvPr/>
        </p:nvSpPr>
        <p:spPr>
          <a:xfrm>
            <a:off x="277058" y="3609020"/>
            <a:ext cx="8589884" cy="576064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  <a:alpha val="37000"/>
                  <a:lumMod val="37000"/>
                  <a:lumOff val="63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200" b="1" spc="50" dirty="0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wis721 BlkEx BT" pitchFamily="34" charset="0"/>
              </a:rPr>
              <a:t>1260 ANOS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77058" y="4581127"/>
            <a:ext cx="4294942" cy="612069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51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  <a:alpha val="0"/>
                  <a:lumMod val="0"/>
                  <a:lumOff val="100000"/>
                </a:schemeClr>
              </a:gs>
            </a:gsLst>
            <a:lin ang="0" scaled="1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>
                <a:latin typeface="+mj-lt"/>
              </a:rPr>
              <a:t> 538 a.C.</a:t>
            </a:r>
          </a:p>
        </p:txBody>
      </p:sp>
      <p:sp>
        <p:nvSpPr>
          <p:cNvPr id="8" name="7 Rectángulo"/>
          <p:cNvSpPr/>
          <p:nvPr/>
        </p:nvSpPr>
        <p:spPr>
          <a:xfrm>
            <a:off x="4463988" y="4581127"/>
            <a:ext cx="4402954" cy="612069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51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  <a:alpha val="0"/>
                  <a:lumMod val="0"/>
                  <a:lumOff val="100000"/>
                </a:schemeClr>
              </a:gs>
            </a:gsLst>
            <a:lin ang="10800000" scaled="1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2800" b="1" dirty="0"/>
              <a:t> 1798 d.C.</a:t>
            </a:r>
          </a:p>
        </p:txBody>
      </p:sp>
      <p:cxnSp>
        <p:nvCxnSpPr>
          <p:cNvPr id="14" name="13 Conector recto"/>
          <p:cNvCxnSpPr/>
          <p:nvPr/>
        </p:nvCxnSpPr>
        <p:spPr>
          <a:xfrm>
            <a:off x="277058" y="3537012"/>
            <a:ext cx="858988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277058" y="4293096"/>
            <a:ext cx="858988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5 Flecha abajo"/>
          <p:cNvSpPr/>
          <p:nvPr/>
        </p:nvSpPr>
        <p:spPr>
          <a:xfrm>
            <a:off x="536870" y="3897053"/>
            <a:ext cx="578746" cy="778978"/>
          </a:xfrm>
          <a:prstGeom prst="downArrow">
            <a:avLst/>
          </a:prstGeom>
          <a:gradFill flip="none" rotWithShape="1">
            <a:gsLst>
              <a:gs pos="0">
                <a:srgbClr val="002060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1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Flecha abajo"/>
          <p:cNvSpPr/>
          <p:nvPr/>
        </p:nvSpPr>
        <p:spPr>
          <a:xfrm>
            <a:off x="7999757" y="3919948"/>
            <a:ext cx="578746" cy="778978"/>
          </a:xfrm>
          <a:prstGeom prst="downArrow">
            <a:avLst/>
          </a:prstGeom>
          <a:gradFill>
            <a:gsLst>
              <a:gs pos="0">
                <a:srgbClr val="002060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CuadroTexto"/>
          <p:cNvSpPr txBox="1"/>
          <p:nvPr/>
        </p:nvSpPr>
        <p:spPr>
          <a:xfrm>
            <a:off x="1835696" y="4664749"/>
            <a:ext cx="53285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Swis721 BlkEx BT" pitchFamily="34" charset="0"/>
              </a:rPr>
              <a:t>SUPREMACIA PAPAL</a:t>
            </a:r>
          </a:p>
        </p:txBody>
      </p:sp>
    </p:spTree>
    <p:extLst>
      <p:ext uri="{BB962C8B-B14F-4D97-AF65-F5344CB8AC3E}">
        <p14:creationId xmlns:p14="http://schemas.microsoft.com/office/powerpoint/2010/main" val="8267132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2" grpId="0" animBg="1"/>
      <p:bldP spid="5" grpId="0" animBg="1"/>
      <p:bldP spid="8" grpId="0" animBg="1"/>
      <p:bldP spid="6" grpId="0" animBg="1"/>
      <p:bldP spid="11" grpId="0" animBg="1"/>
      <p:bldP spid="1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is Docs\_Multimedia SDA\20x Anticristo\tema 20 fondo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4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4221088"/>
            <a:ext cx="9144000" cy="15841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t"/>
          <a:lstStyle/>
          <a:p>
            <a:pPr algn="ctr"/>
            <a:r>
              <a:rPr lang="es-ES" sz="6600" b="1" dirty="0">
                <a:ln w="19050" cap="rnd" cmpd="sng">
                  <a:solidFill>
                    <a:schemeClr val="tx1"/>
                  </a:solidFill>
                  <a:prstDash val="solid"/>
                  <a:round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  <a:reflection blurRad="6350" stA="55000" endA="300" endPos="45500" dir="5400000" sy="-100000" algn="bl" rotWithShape="0"/>
                </a:effectLst>
                <a:latin typeface="Trajan Pro" pitchFamily="18" charset="0"/>
                <a:cs typeface="Vijaya" pitchFamily="34" charset="0"/>
              </a:rPr>
              <a:t>CONCLUSÃO</a:t>
            </a:r>
            <a:endParaRPr lang="en-US" sz="6000" b="1" u="none" dirty="0">
              <a:ln w="19050" cap="rnd" cmpd="sng">
                <a:solidFill>
                  <a:schemeClr val="tx1"/>
                </a:solidFill>
                <a:prstDash val="solid"/>
                <a:round/>
              </a:ln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glow rad="177800">
                  <a:schemeClr val="accent6">
                    <a:satMod val="175000"/>
                    <a:alpha val="17000"/>
                  </a:schemeClr>
                </a:glow>
                <a:reflection blurRad="6350" stA="55000" endA="300" endPos="45500" dir="5400000" sy="-100000" algn="bl" rotWithShape="0"/>
              </a:effectLst>
              <a:latin typeface="Trajan Pro" pitchFamily="18" charset="0"/>
              <a:cs typeface="Vijaya" pitchFamily="34" charset="0"/>
            </a:endParaRPr>
          </a:p>
        </p:txBody>
      </p:sp>
      <p:pic>
        <p:nvPicPr>
          <p:cNvPr id="2051" name="Picture 3" descr="D:\Mis Docs\_Multimedia SDA\20x Anticristo\tema 20 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5352"/>
            <a:ext cx="9144000" cy="171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4" y="3413178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1376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Mis Docs\_Multimedia SDA\20x Anticristo\tema 20 base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-11632" y="512676"/>
            <a:ext cx="9144000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/>
          <a:lstStyle/>
          <a:p>
            <a:pPr marL="342900" indent="-342900">
              <a:buFont typeface="Arial" pitchFamily="34" charset="0"/>
              <a:buChar char="•"/>
            </a:pPr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É Deus </a:t>
            </a:r>
            <a:r>
              <a:rPr lang="es-ES" sz="24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quem</a:t>
            </a:r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 dirige o destino das </a:t>
            </a:r>
            <a:r>
              <a:rPr lang="es-ES" sz="24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nações</a:t>
            </a:r>
            <a:endParaRPr lang="es-ES" sz="2400" b="1" dirty="0">
              <a:ln w="6350" cap="rnd" cmpd="sng">
                <a:solidFill>
                  <a:srgbClr val="FFC000"/>
                </a:solidFill>
                <a:prstDash val="solid"/>
                <a:round/>
              </a:ln>
              <a:solidFill>
                <a:schemeClr val="bg1"/>
              </a:solidFill>
              <a:effectLst>
                <a:glow rad="177800">
                  <a:schemeClr val="accent6">
                    <a:satMod val="175000"/>
                    <a:alpha val="17000"/>
                  </a:schemeClr>
                </a:glow>
              </a:effectLst>
              <a:latin typeface="Trajan Pro" pitchFamily="18" charset="0"/>
              <a:cs typeface="Vijaya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A </a:t>
            </a:r>
            <a:r>
              <a:rPr lang="es-ES" sz="24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profecia</a:t>
            </a:r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 </a:t>
            </a:r>
            <a:r>
              <a:rPr lang="es-ES" sz="24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descreve</a:t>
            </a:r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 o </a:t>
            </a:r>
            <a:r>
              <a:rPr lang="es-ES" sz="24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desenvolvimento</a:t>
            </a:r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 da </a:t>
            </a:r>
            <a:r>
              <a:rPr lang="es-ES" sz="24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história</a:t>
            </a:r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 e a </a:t>
            </a:r>
            <a:r>
              <a:rPr lang="es-ES" sz="24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luta</a:t>
            </a:r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 entre a luz e as </a:t>
            </a:r>
            <a:r>
              <a:rPr lang="es-ES" sz="24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trevas</a:t>
            </a:r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...mas Cristo é o vencedor, e todos os que </a:t>
            </a:r>
            <a:r>
              <a:rPr lang="es-ES" sz="24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creem</a:t>
            </a:r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 </a:t>
            </a:r>
            <a:r>
              <a:rPr lang="es-ES" sz="24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nEle</a:t>
            </a:r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 </a:t>
            </a:r>
            <a:r>
              <a:rPr lang="es-ES" sz="24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farão</a:t>
            </a:r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 </a:t>
            </a:r>
            <a:r>
              <a:rPr lang="es-ES" sz="24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desta</a:t>
            </a:r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 </a:t>
            </a:r>
            <a:r>
              <a:rPr lang="es-ES" sz="24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vitória</a:t>
            </a:r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, </a:t>
            </a:r>
            <a:r>
              <a:rPr lang="es-ES" sz="24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sua</a:t>
            </a:r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 grande </a:t>
            </a:r>
            <a:r>
              <a:rPr lang="es-ES" sz="24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vitória</a:t>
            </a:r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Esta </a:t>
            </a:r>
            <a:r>
              <a:rPr lang="es-ES" sz="24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profecia</a:t>
            </a:r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 </a:t>
            </a:r>
            <a:r>
              <a:rPr lang="es-ES" sz="24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mostra</a:t>
            </a:r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 claramente que Cristo </a:t>
            </a:r>
            <a:r>
              <a:rPr lang="es-ES" sz="24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não</a:t>
            </a:r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 </a:t>
            </a:r>
            <a:r>
              <a:rPr lang="es-ES" sz="24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mudou</a:t>
            </a:r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 </a:t>
            </a:r>
            <a:r>
              <a:rPr lang="es-ES" sz="24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sua</a:t>
            </a:r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 </a:t>
            </a:r>
            <a:r>
              <a:rPr lang="es-ES" sz="24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lei</a:t>
            </a:r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, </a:t>
            </a:r>
            <a:r>
              <a:rPr lang="es-ES" sz="24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quem</a:t>
            </a:r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 o </a:t>
            </a:r>
            <a:r>
              <a:rPr lang="es-ES" sz="24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fez</a:t>
            </a:r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 </a:t>
            </a:r>
            <a:r>
              <a:rPr lang="es-ES" sz="24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foi</a:t>
            </a:r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 o anticristo. </a:t>
            </a:r>
            <a:b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</a:br>
            <a:r>
              <a:rPr lang="es-ES" sz="24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Não</a:t>
            </a:r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 </a:t>
            </a:r>
            <a:r>
              <a:rPr lang="es-ES" sz="24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deixemos</a:t>
            </a:r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 que os </a:t>
            </a:r>
            <a:r>
              <a:rPr lang="es-ES" sz="24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homens</a:t>
            </a:r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 </a:t>
            </a:r>
            <a:r>
              <a:rPr lang="es-ES" sz="24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mudem</a:t>
            </a:r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 as verdades de Deus!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sz="24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Reconheçamos</a:t>
            </a:r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 a validez eterna dos 10 </a:t>
            </a:r>
            <a:r>
              <a:rPr lang="es-ES" sz="24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mandamentos</a:t>
            </a:r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, </a:t>
            </a:r>
            <a:r>
              <a:rPr lang="es-ES" sz="24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pois</a:t>
            </a:r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 </a:t>
            </a:r>
            <a:r>
              <a:rPr lang="es-ES" sz="24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Jesus</a:t>
            </a:r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 Cristo </a:t>
            </a:r>
            <a:r>
              <a:rPr lang="es-ES" sz="24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deseja</a:t>
            </a:r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 que cada </a:t>
            </a:r>
            <a:r>
              <a:rPr lang="es-ES" sz="24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um</a:t>
            </a:r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 de </a:t>
            </a:r>
            <a:r>
              <a:rPr lang="es-ES" sz="24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nós</a:t>
            </a:r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 os </a:t>
            </a:r>
            <a:r>
              <a:rPr lang="es-ES" sz="24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possa</a:t>
            </a:r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 </a:t>
            </a:r>
            <a:r>
              <a:rPr lang="es-ES" sz="24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cumprir</a:t>
            </a:r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 e </a:t>
            </a:r>
            <a:r>
              <a:rPr lang="es-ES" sz="24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abençoar</a:t>
            </a:r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 os que o </a:t>
            </a:r>
            <a:r>
              <a:rPr lang="es-ES" sz="24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aceitam</a:t>
            </a:r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 como Salvador e </a:t>
            </a:r>
            <a:r>
              <a:rPr lang="es-ES" sz="2400" b="1" dirty="0" err="1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Senhor</a:t>
            </a:r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.</a:t>
            </a:r>
          </a:p>
          <a:p>
            <a:pPr marL="342900" indent="-342900">
              <a:buFont typeface="Arial" pitchFamily="34" charset="0"/>
              <a:buChar char="•"/>
            </a:pPr>
            <a:endParaRPr lang="es-ES" sz="2400" b="1" dirty="0">
              <a:ln w="6350" cap="rnd" cmpd="sng">
                <a:solidFill>
                  <a:srgbClr val="FFC000"/>
                </a:solidFill>
                <a:prstDash val="solid"/>
                <a:round/>
              </a:ln>
              <a:solidFill>
                <a:schemeClr val="bg1"/>
              </a:solidFill>
              <a:effectLst>
                <a:glow rad="177800">
                  <a:schemeClr val="accent6">
                    <a:satMod val="175000"/>
                    <a:alpha val="17000"/>
                  </a:schemeClr>
                </a:glow>
              </a:effectLst>
              <a:latin typeface="Trajan Pro" pitchFamily="18" charset="0"/>
              <a:cs typeface="Vijaya" pitchFamily="34" charset="0"/>
            </a:endParaRPr>
          </a:p>
        </p:txBody>
      </p:sp>
      <p:pic>
        <p:nvPicPr>
          <p:cNvPr id="4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240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0" grpId="1" uiExpand="1" build="allAtOnce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Mis Docs\_Multimedia SDA\20x Anticristo\tema 20 bibl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732664" y="2696721"/>
            <a:ext cx="6971684" cy="285651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Obrigado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Senhor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, </a:t>
            </a:r>
            <a:br>
              <a:rPr lang="es-ES" sz="48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</a:b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pela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claridade</a:t>
            </a:r>
            <a:br>
              <a:rPr lang="es-ES" sz="48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</a:b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de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tua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Palavra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!</a:t>
            </a:r>
          </a:p>
        </p:txBody>
      </p:sp>
      <p:pic>
        <p:nvPicPr>
          <p:cNvPr id="4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1572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is Docs\_Multimedia SDA\20x Anticristo\tema 20 fondo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4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4210467"/>
            <a:ext cx="9144000" cy="127076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t"/>
          <a:lstStyle/>
          <a:p>
            <a:pPr algn="ctr"/>
            <a:r>
              <a:rPr lang="es-ES" sz="6600" b="1" dirty="0">
                <a:ln w="19050" cap="rnd" cmpd="sng">
                  <a:solidFill>
                    <a:schemeClr val="tx1"/>
                  </a:solidFill>
                  <a:prstDash val="solid"/>
                  <a:round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  <a:reflection blurRad="6350" stA="55000" endA="300" endPos="45500" dir="5400000" sy="-100000" algn="bl" rotWithShape="0"/>
                </a:effectLst>
                <a:latin typeface="Trajan Pro" pitchFamily="18" charset="0"/>
                <a:cs typeface="Vijaya" pitchFamily="34" charset="0"/>
              </a:rPr>
              <a:t>O ANTICRISTO</a:t>
            </a:r>
            <a:endParaRPr lang="en-US" sz="6000" b="1" u="none" dirty="0">
              <a:ln w="19050" cap="rnd" cmpd="sng">
                <a:solidFill>
                  <a:schemeClr val="tx1"/>
                </a:solidFill>
                <a:prstDash val="solid"/>
                <a:round/>
              </a:ln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glow rad="177800">
                  <a:schemeClr val="accent6">
                    <a:satMod val="175000"/>
                    <a:alpha val="17000"/>
                  </a:schemeClr>
                </a:glow>
                <a:reflection blurRad="6350" stA="55000" endA="300" endPos="45500" dir="5400000" sy="-100000" algn="bl" rotWithShape="0"/>
              </a:effectLst>
              <a:latin typeface="Trajan Pro" pitchFamily="18" charset="0"/>
              <a:cs typeface="Vijaya" pitchFamily="34" charset="0"/>
            </a:endParaRPr>
          </a:p>
        </p:txBody>
      </p:sp>
      <p:pic>
        <p:nvPicPr>
          <p:cNvPr id="2051" name="Picture 3" descr="D:\Mis Docs\_Multimedia SDA\20x Anticristo\tema 20 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5352"/>
            <a:ext cx="9144000" cy="171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8" y="3320988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5915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is Docs\_Multimedia SDA\20x Anticristo\tema 20 fondo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4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743908" y="800707"/>
            <a:ext cx="4788531" cy="500455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4800" b="1" spc="50" dirty="0" err="1">
                <a:ln w="11430"/>
                <a:solidFill>
                  <a:srgbClr val="FF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Existiam</a:t>
            </a:r>
            <a:r>
              <a:rPr lang="es-ES" sz="4800" b="1" spc="50" dirty="0">
                <a:ln w="11430"/>
                <a:solidFill>
                  <a:srgbClr val="FF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 </a:t>
            </a:r>
            <a:r>
              <a:rPr lang="es-ES" sz="4800" b="1" spc="50" dirty="0" err="1">
                <a:ln w="11430"/>
                <a:solidFill>
                  <a:srgbClr val="FF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já</a:t>
            </a:r>
            <a:r>
              <a:rPr lang="es-ES" sz="4800" b="1" spc="50" dirty="0">
                <a:ln w="11430"/>
                <a:solidFill>
                  <a:srgbClr val="FF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 anticristos nos </a:t>
            </a:r>
            <a:r>
              <a:rPr lang="es-ES" sz="4800" b="1" spc="50" dirty="0" err="1">
                <a:ln w="11430"/>
                <a:solidFill>
                  <a:srgbClr val="FF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dias</a:t>
            </a:r>
            <a:r>
              <a:rPr lang="es-ES" sz="4800" b="1" spc="50" dirty="0">
                <a:ln w="11430"/>
                <a:solidFill>
                  <a:srgbClr val="FF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 dos apóstolos?</a:t>
            </a:r>
            <a:endParaRPr lang="en-US" sz="4400" b="1" u="none" spc="50" dirty="0">
              <a:ln w="11430"/>
              <a:solidFill>
                <a:srgbClr val="FF99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Vijaya" pitchFamily="34" charset="0"/>
            </a:endParaRPr>
          </a:p>
        </p:txBody>
      </p:sp>
      <p:pic>
        <p:nvPicPr>
          <p:cNvPr id="1026" name="Picture 2" descr="D:\Mis Docs\_Multimedia SDA\20x Anticristo\apostole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33" r="8888"/>
          <a:stretch/>
        </p:blipFill>
        <p:spPr bwMode="auto">
          <a:xfrm>
            <a:off x="601859" y="2297918"/>
            <a:ext cx="2998033" cy="296728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Mis Docs\_Multimedia SDA\20x Anticristo\tema 20 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5352"/>
            <a:ext cx="9144000" cy="171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9003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is Docs\_Multimedia SDA\20x Anticristo\tema 20 fond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6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51520" y="728700"/>
            <a:ext cx="8892480" cy="461089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Filhinhos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já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é a última hora; e, como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ouvistes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que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vem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o anticristo,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também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agora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muitos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anticristos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têm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surgido; pelo que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conhecemos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que é a última hora. Eles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saíram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de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nosso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meio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entretanto,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não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eram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dos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nossos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; porque, se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tivessem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sido dos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nossos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teriam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permanecido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connosco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;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todavia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eles se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foram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para que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ficasse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manifesto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que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nenhum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deles é dos </a:t>
            </a:r>
            <a:r>
              <a:rPr lang="es-ES" sz="3200" b="1" i="1" spc="50" dirty="0" err="1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nossos</a:t>
            </a:r>
            <a:r>
              <a:rPr lang="es-ES" sz="3200" b="1" i="1" spc="50" dirty="0">
                <a:ln w="11430">
                  <a:noFill/>
                </a:ln>
                <a:gradFill>
                  <a:gsLst>
                    <a:gs pos="19000">
                      <a:srgbClr val="FFC000"/>
                    </a:gs>
                    <a:gs pos="58000">
                      <a:srgbClr val="FF0000"/>
                    </a:gs>
                    <a:gs pos="79000">
                      <a:schemeClr val="accent2">
                        <a:shade val="45000"/>
                        <a:satMod val="165000"/>
                        <a:lumMod val="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.”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95636" y="5867573"/>
            <a:ext cx="4320480" cy="8257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ctr"/>
          <a:lstStyle/>
          <a:p>
            <a:r>
              <a:rPr lang="es-ES" sz="2400" b="1" dirty="0">
                <a:ln w="6350" cap="rnd" cmpd="sng">
                  <a:solidFill>
                    <a:srgbClr val="FFC000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glow rad="177800">
                    <a:schemeClr val="accent6">
                      <a:satMod val="175000"/>
                      <a:alpha val="17000"/>
                    </a:schemeClr>
                  </a:glow>
                </a:effectLst>
                <a:latin typeface="Trajan Pro" pitchFamily="18" charset="0"/>
                <a:cs typeface="Vijaya" pitchFamily="34" charset="0"/>
              </a:rPr>
              <a:t>1 João 2:18-19</a:t>
            </a:r>
            <a:endParaRPr lang="en-US" sz="2400" b="1" u="none" dirty="0">
              <a:ln w="6350" cap="rnd" cmpd="sng">
                <a:solidFill>
                  <a:srgbClr val="FFC000"/>
                </a:solidFill>
                <a:prstDash val="solid"/>
                <a:round/>
              </a:ln>
              <a:solidFill>
                <a:schemeClr val="bg1"/>
              </a:solidFill>
              <a:effectLst>
                <a:glow rad="177800">
                  <a:schemeClr val="accent6">
                    <a:satMod val="175000"/>
                    <a:alpha val="17000"/>
                  </a:schemeClr>
                </a:glow>
              </a:effectLst>
              <a:latin typeface="Trajan Pro" pitchFamily="18" charset="0"/>
              <a:cs typeface="Vijay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0338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is Docs\_Multimedia SDA\20x Anticristo\tema 20 fondo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4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951820" y="800707"/>
            <a:ext cx="5580619" cy="500455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4800" b="1" spc="50" dirty="0">
                <a:ln w="11430"/>
                <a:solidFill>
                  <a:srgbClr val="FF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O anticristo é </a:t>
            </a:r>
            <a:r>
              <a:rPr lang="es-ES" sz="4800" b="1" spc="50" dirty="0" err="1">
                <a:ln w="11430"/>
                <a:solidFill>
                  <a:srgbClr val="FF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um</a:t>
            </a:r>
            <a:r>
              <a:rPr lang="es-ES" sz="4800" b="1" spc="50" dirty="0">
                <a:ln w="11430"/>
                <a:solidFill>
                  <a:srgbClr val="FF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 poder </a:t>
            </a:r>
            <a:r>
              <a:rPr lang="es-ES" sz="4800" b="1" spc="50" dirty="0" err="1">
                <a:ln w="11430"/>
                <a:solidFill>
                  <a:srgbClr val="FF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ateu</a:t>
            </a:r>
            <a:r>
              <a:rPr lang="es-ES" sz="4800" b="1" spc="50" dirty="0">
                <a:ln w="11430"/>
                <a:solidFill>
                  <a:srgbClr val="FF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, </a:t>
            </a:r>
            <a:r>
              <a:rPr lang="es-ES" sz="4800" b="1" spc="50" dirty="0" err="1">
                <a:ln w="11430"/>
                <a:solidFill>
                  <a:srgbClr val="FF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ou</a:t>
            </a:r>
            <a:r>
              <a:rPr lang="es-ES" sz="4800" b="1" spc="50" dirty="0">
                <a:ln w="11430"/>
                <a:solidFill>
                  <a:srgbClr val="FF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 </a:t>
            </a:r>
            <a:r>
              <a:rPr lang="es-ES" sz="4800" b="1" spc="50" dirty="0" err="1">
                <a:ln w="11430"/>
                <a:solidFill>
                  <a:srgbClr val="FF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cristão</a:t>
            </a:r>
            <a:r>
              <a:rPr lang="es-ES" sz="4800" b="1" spc="50" dirty="0">
                <a:ln w="11430"/>
                <a:solidFill>
                  <a:srgbClr val="FF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Vijaya" pitchFamily="34" charset="0"/>
              </a:rPr>
              <a:t>? </a:t>
            </a:r>
            <a:endParaRPr lang="en-US" sz="4400" b="1" u="none" spc="50" dirty="0">
              <a:ln w="11430"/>
              <a:solidFill>
                <a:srgbClr val="FF99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Vijaya" pitchFamily="34" charset="0"/>
            </a:endParaRPr>
          </a:p>
        </p:txBody>
      </p:sp>
      <p:pic>
        <p:nvPicPr>
          <p:cNvPr id="3074" name="Picture 2" descr="D:\Mis Docs\_Multimedia SDA\20x Anticristo\6183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4B7FD2"/>
              </a:clrFrom>
              <a:clrTo>
                <a:srgbClr val="4B7FD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64804"/>
            <a:ext cx="2721082" cy="355686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Mis Docs\_Multimedia SDA\20x Anticristo\tema 20 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5352"/>
            <a:ext cx="9144000" cy="171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3879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2"/>
  <p:tag name="MMPROD_UIDATA" val="&lt;database version=&quot;10.0&quot;&gt;&lt;object type=&quot;1&quot; unique_id=&quot;10001&quot;&gt;&lt;object type=&quot;2&quot; unique_id=&quot;20559&quot;&gt;&lt;object type=&quot;3&quot; unique_id=&quot;20561&quot;&gt;&lt;property id=&quot;20148&quot; value=&quot;5&quot;/&gt;&lt;property id=&quot;20300&quot; value=&quot;Diapositiva 2&quot;/&gt;&lt;property id=&quot;20307&quot; value=&quot;316&quot;/&gt;&lt;/object&gt;&lt;object type=&quot;3&quot; unique_id=&quot;20562&quot;&gt;&lt;property id=&quot;20148&quot; value=&quot;5&quot;/&gt;&lt;property id=&quot;20300&quot; value=&quot;Diapositiva 3&quot;/&gt;&lt;property id=&quot;20307&quot; value=&quot;319&quot;/&gt;&lt;/object&gt;&lt;object type=&quot;3&quot; unique_id=&quot;20563&quot;&gt;&lt;property id=&quot;20148&quot; value=&quot;5&quot;/&gt;&lt;property id=&quot;20300&quot; value=&quot;Diapositiva 4&quot;/&gt;&lt;property id=&quot;20307&quot; value=&quot;498&quot;/&gt;&lt;/object&gt;&lt;object type=&quot;3&quot; unique_id=&quot;20564&quot;&gt;&lt;property id=&quot;20148&quot; value=&quot;5&quot;/&gt;&lt;property id=&quot;20300&quot; value=&quot;Diapositiva 5&quot;/&gt;&lt;property id=&quot;20307&quot; value=&quot;500&quot;/&gt;&lt;/object&gt;&lt;object type=&quot;3&quot; unique_id=&quot;20565&quot;&gt;&lt;property id=&quot;20148&quot; value=&quot;5&quot;/&gt;&lt;property id=&quot;20300&quot; value=&quot;Diapositiva 6&quot;/&gt;&lt;property id=&quot;20307&quot; value=&quot;499&quot;/&gt;&lt;/object&gt;&lt;object type=&quot;3&quot; unique_id=&quot;20566&quot;&gt;&lt;property id=&quot;20148&quot; value=&quot;5&quot;/&gt;&lt;property id=&quot;20300&quot; value=&quot;Diapositiva 7&quot;/&gt;&lt;property id=&quot;20307&quot; value=&quot;502&quot;/&gt;&lt;/object&gt;&lt;object type=&quot;3&quot; unique_id=&quot;20567&quot;&gt;&lt;property id=&quot;20148&quot; value=&quot;5&quot;/&gt;&lt;property id=&quot;20300&quot; value=&quot;Diapositiva 8&quot;/&gt;&lt;property id=&quot;20307&quot; value=&quot;503&quot;/&gt;&lt;/object&gt;&lt;object type=&quot;3&quot; unique_id=&quot;20568&quot;&gt;&lt;property id=&quot;20148&quot; value=&quot;5&quot;/&gt;&lt;property id=&quot;20300&quot; value=&quot;Diapositiva 9&quot;/&gt;&lt;property id=&quot;20307&quot; value=&quot;504&quot;/&gt;&lt;/object&gt;&lt;object type=&quot;3&quot; unique_id=&quot;20569&quot;&gt;&lt;property id=&quot;20148&quot; value=&quot;5&quot;/&gt;&lt;property id=&quot;20300&quot; value=&quot;Diapositiva 10&quot;/&gt;&lt;property id=&quot;20307&quot; value=&quot;505&quot;/&gt;&lt;/object&gt;&lt;object type=&quot;3&quot; unique_id=&quot;20570&quot;&gt;&lt;property id=&quot;20148&quot; value=&quot;5&quot;/&gt;&lt;property id=&quot;20300&quot; value=&quot;Diapositiva 11&quot;/&gt;&lt;property id=&quot;20307&quot; value=&quot;501&quot;/&gt;&lt;/object&gt;&lt;object type=&quot;3&quot; unique_id=&quot;20571&quot;&gt;&lt;property id=&quot;20148&quot; value=&quot;5&quot;/&gt;&lt;property id=&quot;20300&quot; value=&quot;Diapositiva 12&quot;/&gt;&lt;property id=&quot;20307&quot; value=&quot;508&quot;/&gt;&lt;/object&gt;&lt;object type=&quot;3&quot; unique_id=&quot;20572&quot;&gt;&lt;property id=&quot;20148&quot; value=&quot;5&quot;/&gt;&lt;property id=&quot;20300&quot; value=&quot;Diapositiva 13&quot;/&gt;&lt;property id=&quot;20307&quot; value=&quot;512&quot;/&gt;&lt;/object&gt;&lt;object type=&quot;3&quot; unique_id=&quot;20573&quot;&gt;&lt;property id=&quot;20148&quot; value=&quot;5&quot;/&gt;&lt;property id=&quot;20300&quot; value=&quot;Diapositiva 14&quot;/&gt;&lt;property id=&quot;20307&quot; value=&quot;510&quot;/&gt;&lt;/object&gt;&lt;object type=&quot;3&quot; unique_id=&quot;20574&quot;&gt;&lt;property id=&quot;20148&quot; value=&quot;5&quot;/&gt;&lt;property id=&quot;20300&quot; value=&quot;Diapositiva 15&quot;/&gt;&lt;property id=&quot;20307&quot; value=&quot;514&quot;/&gt;&lt;/object&gt;&lt;object type=&quot;3&quot; unique_id=&quot;20575&quot;&gt;&lt;property id=&quot;20148&quot; value=&quot;5&quot;/&gt;&lt;property id=&quot;20300&quot; value=&quot;Diapositiva 16&quot;/&gt;&lt;property id=&quot;20307&quot; value=&quot;513&quot;/&gt;&lt;/object&gt;&lt;object type=&quot;3&quot; unique_id=&quot;20576&quot;&gt;&lt;property id=&quot;20148&quot; value=&quot;5&quot;/&gt;&lt;property id=&quot;20300&quot; value=&quot;Diapositiva 17&quot;/&gt;&lt;property id=&quot;20307&quot; value=&quot;517&quot;/&gt;&lt;/object&gt;&lt;object type=&quot;3&quot; unique_id=&quot;20577&quot;&gt;&lt;property id=&quot;20148&quot; value=&quot;5&quot;/&gt;&lt;property id=&quot;20300&quot; value=&quot;Diapositiva 18&quot;/&gt;&lt;property id=&quot;20307&quot; value=&quot;518&quot;/&gt;&lt;/object&gt;&lt;object type=&quot;3&quot; unique_id=&quot;20578&quot;&gt;&lt;property id=&quot;20148&quot; value=&quot;5&quot;/&gt;&lt;property id=&quot;20300&quot; value=&quot;Diapositiva 19&quot;/&gt;&lt;property id=&quot;20307&quot; value=&quot;519&quot;/&gt;&lt;/object&gt;&lt;object type=&quot;3&quot; unique_id=&quot;20579&quot;&gt;&lt;property id=&quot;20148&quot; value=&quot;5&quot;/&gt;&lt;property id=&quot;20300&quot; value=&quot;Diapositiva 20&quot;/&gt;&lt;property id=&quot;20307&quot; value=&quot;520&quot;/&gt;&lt;/object&gt;&lt;object type=&quot;3&quot; unique_id=&quot;20580&quot;&gt;&lt;property id=&quot;20148&quot; value=&quot;5&quot;/&gt;&lt;property id=&quot;20300&quot; value=&quot;Diapositiva 21&quot;/&gt;&lt;property id=&quot;20307&quot; value=&quot;521&quot;/&gt;&lt;/object&gt;&lt;object type=&quot;3&quot; unique_id=&quot;20581&quot;&gt;&lt;property id=&quot;20148&quot; value=&quot;5&quot;/&gt;&lt;property id=&quot;20300&quot; value=&quot;Diapositiva 22&quot;/&gt;&lt;property id=&quot;20307&quot; value=&quot;522&quot;/&gt;&lt;/object&gt;&lt;object type=&quot;3&quot; unique_id=&quot;20582&quot;&gt;&lt;property id=&quot;20148&quot; value=&quot;5&quot;/&gt;&lt;property id=&quot;20300&quot; value=&quot;Diapositiva 23&quot;/&gt;&lt;property id=&quot;20307&quot; value=&quot;557&quot;/&gt;&lt;/object&gt;&lt;object type=&quot;3&quot; unique_id=&quot;20583&quot;&gt;&lt;property id=&quot;20148&quot; value=&quot;5&quot;/&gt;&lt;property id=&quot;20300&quot; value=&quot;Diapositiva 24&quot;/&gt;&lt;property id=&quot;20307&quot; value=&quot;523&quot;/&gt;&lt;/object&gt;&lt;object type=&quot;3&quot; unique_id=&quot;20584&quot;&gt;&lt;property id=&quot;20148&quot; value=&quot;5&quot;/&gt;&lt;property id=&quot;20300&quot; value=&quot;Diapositiva 25&quot;/&gt;&lt;property id=&quot;20307&quot; value=&quot;524&quot;/&gt;&lt;/object&gt;&lt;object type=&quot;3&quot; unique_id=&quot;20585&quot;&gt;&lt;property id=&quot;20148&quot; value=&quot;5&quot;/&gt;&lt;property id=&quot;20300&quot; value=&quot;Diapositiva 26&quot;/&gt;&lt;property id=&quot;20307&quot; value=&quot;525&quot;/&gt;&lt;/object&gt;&lt;object type=&quot;3&quot; unique_id=&quot;20586&quot;&gt;&lt;property id=&quot;20148&quot; value=&quot;5&quot;/&gt;&lt;property id=&quot;20300&quot; value=&quot;Diapositiva 27&quot;/&gt;&lt;property id=&quot;20307&quot; value=&quot;526&quot;/&gt;&lt;/object&gt;&lt;object type=&quot;3&quot; unique_id=&quot;20587&quot;&gt;&lt;property id=&quot;20148&quot; value=&quot;5&quot;/&gt;&lt;property id=&quot;20300&quot; value=&quot;Diapositiva 28&quot;/&gt;&lt;property id=&quot;20307&quot; value=&quot;527&quot;/&gt;&lt;/object&gt;&lt;object type=&quot;3&quot; unique_id=&quot;20588&quot;&gt;&lt;property id=&quot;20148&quot; value=&quot;5&quot;/&gt;&lt;property id=&quot;20300&quot; value=&quot;Diapositiva 29&quot;/&gt;&lt;property id=&quot;20307&quot; value=&quot;528&quot;/&gt;&lt;/object&gt;&lt;object type=&quot;3&quot; unique_id=&quot;20589&quot;&gt;&lt;property id=&quot;20148&quot; value=&quot;5&quot;/&gt;&lt;property id=&quot;20300&quot; value=&quot;Diapositiva 30&quot;/&gt;&lt;property id=&quot;20307&quot; value=&quot;529&quot;/&gt;&lt;/object&gt;&lt;object type=&quot;3&quot; unique_id=&quot;20590&quot;&gt;&lt;property id=&quot;20148&quot; value=&quot;5&quot;/&gt;&lt;property id=&quot;20300&quot; value=&quot;Diapositiva 31&quot;/&gt;&lt;property id=&quot;20307&quot; value=&quot;530&quot;/&gt;&lt;/object&gt;&lt;object type=&quot;3&quot; unique_id=&quot;20591&quot;&gt;&lt;property id=&quot;20148&quot; value=&quot;5&quot;/&gt;&lt;property id=&quot;20300&quot; value=&quot;Diapositiva 32&quot;/&gt;&lt;property id=&quot;20307&quot; value=&quot;531&quot;/&gt;&lt;/object&gt;&lt;object type=&quot;3&quot; unique_id=&quot;20592&quot;&gt;&lt;property id=&quot;20148&quot; value=&quot;5&quot;/&gt;&lt;property id=&quot;20300&quot; value=&quot;Diapositiva 33&quot;/&gt;&lt;property id=&quot;20307&quot; value=&quot;532&quot;/&gt;&lt;/object&gt;&lt;object type=&quot;3&quot; unique_id=&quot;20593&quot;&gt;&lt;property id=&quot;20148&quot; value=&quot;5&quot;/&gt;&lt;property id=&quot;20300&quot; value=&quot;Diapositiva 34&quot;/&gt;&lt;property id=&quot;20307&quot; value=&quot;533&quot;/&gt;&lt;/object&gt;&lt;object type=&quot;3&quot; unique_id=&quot;20594&quot;&gt;&lt;property id=&quot;20148&quot; value=&quot;5&quot;/&gt;&lt;property id=&quot;20300&quot; value=&quot;Diapositiva 35&quot;/&gt;&lt;property id=&quot;20307&quot; value=&quot;534&quot;/&gt;&lt;/object&gt;&lt;object type=&quot;3&quot; unique_id=&quot;20595&quot;&gt;&lt;property id=&quot;20148&quot; value=&quot;5&quot;/&gt;&lt;property id=&quot;20300&quot; value=&quot;Diapositiva 36&quot;/&gt;&lt;property id=&quot;20307&quot; value=&quot;535&quot;/&gt;&lt;/object&gt;&lt;object type=&quot;3&quot; unique_id=&quot;20596&quot;&gt;&lt;property id=&quot;20148&quot; value=&quot;5&quot;/&gt;&lt;property id=&quot;20300&quot; value=&quot;Diapositiva 37&quot;/&gt;&lt;property id=&quot;20307&quot; value=&quot;536&quot;/&gt;&lt;/object&gt;&lt;object type=&quot;3&quot; unique_id=&quot;20597&quot;&gt;&lt;property id=&quot;20148&quot; value=&quot;5&quot;/&gt;&lt;property id=&quot;20300&quot; value=&quot;Diapositiva 38&quot;/&gt;&lt;property id=&quot;20307&quot; value=&quot;537&quot;/&gt;&lt;/object&gt;&lt;object type=&quot;3&quot; unique_id=&quot;20598&quot;&gt;&lt;property id=&quot;20148&quot; value=&quot;5&quot;/&gt;&lt;property id=&quot;20300&quot; value=&quot;Diapositiva 39&quot;/&gt;&lt;property id=&quot;20307&quot; value=&quot;540&quot;/&gt;&lt;/object&gt;&lt;object type=&quot;3&quot; unique_id=&quot;20599&quot;&gt;&lt;property id=&quot;20148&quot; value=&quot;5&quot;/&gt;&lt;property id=&quot;20300&quot; value=&quot;Diapositiva 40&quot;/&gt;&lt;property id=&quot;20307&quot; value=&quot;538&quot;/&gt;&lt;/object&gt;&lt;object type=&quot;3&quot; unique_id=&quot;20600&quot;&gt;&lt;property id=&quot;20148&quot; value=&quot;5&quot;/&gt;&lt;property id=&quot;20300&quot; value=&quot;Diapositiva 41&quot;/&gt;&lt;property id=&quot;20307&quot; value=&quot;541&quot;/&gt;&lt;/object&gt;&lt;object type=&quot;3&quot; unique_id=&quot;20601&quot;&gt;&lt;property id=&quot;20148&quot; value=&quot;5&quot;/&gt;&lt;property id=&quot;20300&quot; value=&quot;Diapositiva 42&quot;/&gt;&lt;property id=&quot;20307&quot; value=&quot;539&quot;/&gt;&lt;/object&gt;&lt;object type=&quot;3&quot; unique_id=&quot;20602&quot;&gt;&lt;property id=&quot;20148&quot; value=&quot;5&quot;/&gt;&lt;property id=&quot;20300&quot; value=&quot;Diapositiva 43&quot;/&gt;&lt;property id=&quot;20307&quot; value=&quot;542&quot;/&gt;&lt;/object&gt;&lt;object type=&quot;3&quot; unique_id=&quot;20603&quot;&gt;&lt;property id=&quot;20148&quot; value=&quot;5&quot;/&gt;&lt;property id=&quot;20300&quot; value=&quot;Diapositiva 44&quot;/&gt;&lt;property id=&quot;20307&quot; value=&quot;543&quot;/&gt;&lt;/object&gt;&lt;object type=&quot;3&quot; unique_id=&quot;20604&quot;&gt;&lt;property id=&quot;20148&quot; value=&quot;5&quot;/&gt;&lt;property id=&quot;20300&quot; value=&quot;Diapositiva 45&quot;/&gt;&lt;property id=&quot;20307&quot; value=&quot;544&quot;/&gt;&lt;/object&gt;&lt;object type=&quot;3&quot; unique_id=&quot;20605&quot;&gt;&lt;property id=&quot;20148&quot; value=&quot;5&quot;/&gt;&lt;property id=&quot;20300&quot; value=&quot;Diapositiva 46&quot;/&gt;&lt;property id=&quot;20307&quot; value=&quot;545&quot;/&gt;&lt;/object&gt;&lt;object type=&quot;3&quot; unique_id=&quot;20606&quot;&gt;&lt;property id=&quot;20148&quot; value=&quot;5&quot;/&gt;&lt;property id=&quot;20300&quot; value=&quot;Diapositiva 51&quot;/&gt;&lt;property id=&quot;20307&quot; value=&quot;546&quot;/&gt;&lt;/object&gt;&lt;object type=&quot;3&quot; unique_id=&quot;20607&quot;&gt;&lt;property id=&quot;20148&quot; value=&quot;5&quot;/&gt;&lt;property id=&quot;20300&quot; value=&quot;Diapositiva 52&quot;/&gt;&lt;property id=&quot;20307&quot; value=&quot;547&quot;/&gt;&lt;/object&gt;&lt;object type=&quot;3&quot; unique_id=&quot;20608&quot;&gt;&lt;property id=&quot;20148&quot; value=&quot;5&quot;/&gt;&lt;property id=&quot;20300&quot; value=&quot;Diapositiva 53&quot;/&gt;&lt;property id=&quot;20307&quot; value=&quot;548&quot;/&gt;&lt;/object&gt;&lt;object type=&quot;3&quot; unique_id=&quot;20609&quot;&gt;&lt;property id=&quot;20148&quot; value=&quot;5&quot;/&gt;&lt;property id=&quot;20300&quot; value=&quot;Diapositiva 54&quot;/&gt;&lt;property id=&quot;20307&quot; value=&quot;549&quot;/&gt;&lt;/object&gt;&lt;object type=&quot;3&quot; unique_id=&quot;20610&quot;&gt;&lt;property id=&quot;20148&quot; value=&quot;5&quot;/&gt;&lt;property id=&quot;20300&quot; value=&quot;Diapositiva 55&quot;/&gt;&lt;property id=&quot;20307&quot; value=&quot;550&quot;/&gt;&lt;/object&gt;&lt;object type=&quot;3&quot; unique_id=&quot;20611&quot;&gt;&lt;property id=&quot;20148&quot; value=&quot;5&quot;/&gt;&lt;property id=&quot;20300&quot; value=&quot;Diapositiva 56&quot;/&gt;&lt;property id=&quot;20307&quot; value=&quot;551&quot;/&gt;&lt;/object&gt;&lt;object type=&quot;3&quot; unique_id=&quot;20612&quot;&gt;&lt;property id=&quot;20148&quot; value=&quot;5&quot;/&gt;&lt;property id=&quot;20300&quot; value=&quot;Diapositiva 57&quot;/&gt;&lt;property id=&quot;20307&quot; value=&quot;552&quot;/&gt;&lt;/object&gt;&lt;object type=&quot;3&quot; unique_id=&quot;20613&quot;&gt;&lt;property id=&quot;20148&quot; value=&quot;5&quot;/&gt;&lt;property id=&quot;20300&quot; value=&quot;Diapositiva 58&quot;/&gt;&lt;property id=&quot;20307&quot; value=&quot;553&quot;/&gt;&lt;/object&gt;&lt;object type=&quot;3&quot; unique_id=&quot;20614&quot;&gt;&lt;property id=&quot;20148&quot; value=&quot;5&quot;/&gt;&lt;property id=&quot;20300&quot; value=&quot;Diapositiva 59&quot;/&gt;&lt;property id=&quot;20307&quot; value=&quot;554&quot;/&gt;&lt;/object&gt;&lt;object type=&quot;3&quot; unique_id=&quot;20615&quot;&gt;&lt;property id=&quot;20148&quot; value=&quot;5&quot;/&gt;&lt;property id=&quot;20300&quot; value=&quot;Diapositiva 60&quot;/&gt;&lt;property id=&quot;20307&quot; value=&quot;497&quot;/&gt;&lt;/object&gt;&lt;object type=&quot;3&quot; unique_id=&quot;20616&quot;&gt;&lt;property id=&quot;20148&quot; value=&quot;5&quot;/&gt;&lt;property id=&quot;20300&quot; value=&quot;Diapositiva 61&quot;/&gt;&lt;property id=&quot;20307&quot; value=&quot;318&quot;/&gt;&lt;/object&gt;&lt;object type=&quot;3&quot; unique_id=&quot;20617&quot;&gt;&lt;property id=&quot;20148&quot; value=&quot;5&quot;/&gt;&lt;property id=&quot;20300&quot; value=&quot;Diapositiva 62&quot;/&gt;&lt;property id=&quot;20307&quot; value=&quot;408&quot;/&gt;&lt;/object&gt;&lt;object type=&quot;3&quot; unique_id=&quot;21098&quot;&gt;&lt;property id=&quot;20148&quot; value=&quot;5&quot;/&gt;&lt;property id=&quot;20300&quot; value=&quot;Diapositiva 1&quot;/&gt;&lt;property id=&quot;20307&quot; value=&quot;558&quot;/&gt;&lt;/object&gt;&lt;object type=&quot;3&quot; unique_id=&quot;21099&quot;&gt;&lt;property id=&quot;20148&quot; value=&quot;5&quot;/&gt;&lt;property id=&quot;20300&quot; value=&quot;Diapositiva 47&quot;/&gt;&lt;property id=&quot;20307&quot; value=&quot;560&quot;/&gt;&lt;/object&gt;&lt;object type=&quot;3&quot; unique_id=&quot;21100&quot;&gt;&lt;property id=&quot;20148&quot; value=&quot;5&quot;/&gt;&lt;property id=&quot;20300&quot; value=&quot;Diapositiva 48&quot;/&gt;&lt;property id=&quot;20307&quot; value=&quot;561&quot;/&gt;&lt;/object&gt;&lt;object type=&quot;3&quot; unique_id=&quot;21101&quot;&gt;&lt;property id=&quot;20148&quot; value=&quot;5&quot;/&gt;&lt;property id=&quot;20300&quot; value=&quot;Diapositiva 49&quot;/&gt;&lt;property id=&quot;20307&quot; value=&quot;562&quot;/&gt;&lt;/object&gt;&lt;object type=&quot;3&quot; unique_id=&quot;21102&quot;&gt;&lt;property id=&quot;20148&quot; value=&quot;5&quot;/&gt;&lt;property id=&quot;20300&quot; value=&quot;Diapositiva 50&quot;/&gt;&lt;property id=&quot;20307&quot; value=&quot;563&quot;/&gt;&lt;/object&gt;&lt;/object&gt;&lt;object type=&quot;8&quot; unique_id=&quot;20677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14062</TotalTime>
  <Words>2783</Words>
  <Application>Microsoft Office PowerPoint</Application>
  <PresentationFormat>Presentación en pantalla (4:3)</PresentationFormat>
  <Paragraphs>223</Paragraphs>
  <Slides>58</Slides>
  <Notes>58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58</vt:i4>
      </vt:variant>
    </vt:vector>
  </HeadingPairs>
  <TitlesOfParts>
    <vt:vector size="67" baseType="lpstr">
      <vt:lpstr>Trajan Pro</vt:lpstr>
      <vt:lpstr>Calibri</vt:lpstr>
      <vt:lpstr>Myriad Pro</vt:lpstr>
      <vt:lpstr>Impact</vt:lpstr>
      <vt:lpstr>Swis721 Blk BT</vt:lpstr>
      <vt:lpstr>Poplar Std</vt:lpstr>
      <vt:lpstr>Arial</vt:lpstr>
      <vt:lpstr>Swis721 BlkEx BT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Rudy</dc:creator>
  <cp:lastModifiedBy>Rodolfo Murua</cp:lastModifiedBy>
  <cp:revision>566</cp:revision>
  <dcterms:created xsi:type="dcterms:W3CDTF">2013-10-02T01:22:09Z</dcterms:created>
  <dcterms:modified xsi:type="dcterms:W3CDTF">2022-01-20T14:01:01Z</dcterms:modified>
</cp:coreProperties>
</file>