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4"/>
  </p:notesMasterIdLst>
  <p:sldIdLst>
    <p:sldId id="565" r:id="rId2"/>
    <p:sldId id="316" r:id="rId3"/>
    <p:sldId id="319" r:id="rId4"/>
    <p:sldId id="498" r:id="rId5"/>
    <p:sldId id="500" r:id="rId6"/>
    <p:sldId id="499" r:id="rId7"/>
    <p:sldId id="502" r:id="rId8"/>
    <p:sldId id="503" r:id="rId9"/>
    <p:sldId id="504" r:id="rId10"/>
    <p:sldId id="505" r:id="rId11"/>
    <p:sldId id="501" r:id="rId12"/>
    <p:sldId id="508" r:id="rId13"/>
    <p:sldId id="512" r:id="rId14"/>
    <p:sldId id="510" r:id="rId15"/>
    <p:sldId id="514" r:id="rId16"/>
    <p:sldId id="513" r:id="rId17"/>
    <p:sldId id="517" r:id="rId18"/>
    <p:sldId id="518" r:id="rId19"/>
    <p:sldId id="519" r:id="rId20"/>
    <p:sldId id="520" r:id="rId21"/>
    <p:sldId id="521" r:id="rId22"/>
    <p:sldId id="522" r:id="rId23"/>
    <p:sldId id="557" r:id="rId24"/>
    <p:sldId id="523" r:id="rId25"/>
    <p:sldId id="524" r:id="rId26"/>
    <p:sldId id="525" r:id="rId27"/>
    <p:sldId id="526" r:id="rId28"/>
    <p:sldId id="527" r:id="rId29"/>
    <p:sldId id="528" r:id="rId30"/>
    <p:sldId id="529" r:id="rId31"/>
    <p:sldId id="530" r:id="rId32"/>
    <p:sldId id="531" r:id="rId33"/>
    <p:sldId id="532" r:id="rId34"/>
    <p:sldId id="533" r:id="rId35"/>
    <p:sldId id="534" r:id="rId36"/>
    <p:sldId id="535" r:id="rId37"/>
    <p:sldId id="536" r:id="rId38"/>
    <p:sldId id="537" r:id="rId39"/>
    <p:sldId id="540" r:id="rId40"/>
    <p:sldId id="538" r:id="rId41"/>
    <p:sldId id="541" r:id="rId42"/>
    <p:sldId id="539" r:id="rId43"/>
    <p:sldId id="542" r:id="rId44"/>
    <p:sldId id="543" r:id="rId45"/>
    <p:sldId id="544" r:id="rId46"/>
    <p:sldId id="545" r:id="rId47"/>
    <p:sldId id="560" r:id="rId48"/>
    <p:sldId id="561" r:id="rId49"/>
    <p:sldId id="562" r:id="rId50"/>
    <p:sldId id="563" r:id="rId51"/>
    <p:sldId id="546" r:id="rId52"/>
    <p:sldId id="547" r:id="rId53"/>
    <p:sldId id="548" r:id="rId54"/>
    <p:sldId id="549" r:id="rId55"/>
    <p:sldId id="550" r:id="rId56"/>
    <p:sldId id="551" r:id="rId57"/>
    <p:sldId id="552" r:id="rId58"/>
    <p:sldId id="553" r:id="rId59"/>
    <p:sldId id="554" r:id="rId60"/>
    <p:sldId id="497" r:id="rId61"/>
    <p:sldId id="318" r:id="rId62"/>
    <p:sldId id="564" r:id="rId63"/>
  </p:sldIdLst>
  <p:sldSz cx="9144000" cy="6858000" type="screen4x3"/>
  <p:notesSz cx="6858000" cy="9144000"/>
  <p:embeddedFontLst>
    <p:embeddedFont>
      <p:font typeface="Verdana" panose="020B0604030504040204" pitchFamily="34" charset="0"/>
      <p:regular r:id="rId65"/>
      <p:bold r:id="rId66"/>
      <p:italic r:id="rId67"/>
      <p:boldItalic r:id="rId68"/>
    </p:embeddedFont>
    <p:embeddedFont>
      <p:font typeface="Swis721 BlkEx BT" panose="020B0907040502030204"/>
      <p:regular r:id="rId69"/>
    </p:embeddedFont>
    <p:embeddedFont>
      <p:font typeface="Trajan Pro" panose="02020502050506020301" pitchFamily="18" charset="0"/>
      <p:regular r:id="rId70"/>
      <p:bold r:id="rId71"/>
    </p:embeddedFont>
    <p:embeddedFont>
      <p:font typeface="Vijaya" panose="020B0604020202020204" charset="0"/>
      <p:regular r:id="rId72"/>
      <p:bold r:id="rId73"/>
    </p:embeddedFont>
    <p:embeddedFont>
      <p:font typeface="Myriad Pro" panose="020B0503030403020204" pitchFamily="34" charset="0"/>
      <p:regular r:id="rId74"/>
      <p:bold r:id="rId75"/>
      <p:italic r:id="rId76"/>
      <p:boldItalic r:id="rId77"/>
    </p:embeddedFont>
    <p:embeddedFont>
      <p:font typeface="Swis721 LtEx BT" panose="020B0505020202020204" pitchFamily="34" charset="0"/>
      <p:regular r:id="rId78"/>
    </p:embeddedFont>
    <p:embeddedFont>
      <p:font typeface="Poplar Std" panose="04020903030B02020202" pitchFamily="82" charset="0"/>
      <p:bold r:id="rId79"/>
    </p:embeddedFont>
    <p:embeddedFont>
      <p:font typeface="Calibri" panose="020F0502020204030204" pitchFamily="34" charset="0"/>
      <p:regular r:id="rId80"/>
      <p:bold r:id="rId81"/>
      <p:italic r:id="rId82"/>
      <p:boldItalic r:id="rId83"/>
    </p:embeddedFont>
    <p:embeddedFont>
      <p:font typeface="Consolas" panose="020B0609020204030204" pitchFamily="49" charset="0"/>
      <p:regular r:id="rId84"/>
      <p:bold r:id="rId85"/>
      <p:italic r:id="rId86"/>
      <p:boldItalic r:id="rId87"/>
    </p:embeddedFont>
    <p:embeddedFont>
      <p:font typeface="Impact" panose="020B0806030902050204" pitchFamily="34" charset="0"/>
      <p:regular r:id="rId88"/>
    </p:embeddedFont>
  </p:embeddedFontLst>
  <p:custDataLst>
    <p:tags r:id="rId8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B17"/>
    <a:srgbClr val="0033CC"/>
    <a:srgbClr val="FF9900"/>
    <a:srgbClr val="FF6600"/>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5" autoAdjust="0"/>
    <p:restoredTop sz="79197" autoAdjust="0"/>
  </p:normalViewPr>
  <p:slideViewPr>
    <p:cSldViewPr>
      <p:cViewPr varScale="1">
        <p:scale>
          <a:sx n="58" d="100"/>
          <a:sy n="58" d="100"/>
        </p:scale>
        <p:origin x="1788" y="6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30/06/2019</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dirty="0"/>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Tito 1 : 16 </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Ils font profession de connaître Dieu, mais ils le renient par leurs </a:t>
            </a:r>
            <a:r>
              <a:rPr lang="fr-FR" sz="1200" b="1" kern="1200" dirty="0" err="1" smtClean="0">
                <a:solidFill>
                  <a:schemeClr val="tx1"/>
                </a:solidFill>
                <a:effectLst/>
                <a:latin typeface="+mn-lt"/>
                <a:ea typeface="+mn-ea"/>
                <a:cs typeface="+mn-cs"/>
              </a:rPr>
              <a:t>oeuvres</a:t>
            </a:r>
            <a:r>
              <a:rPr lang="fr-FR" sz="1200" b="1" kern="1200" dirty="0" smtClean="0">
                <a:solidFill>
                  <a:schemeClr val="tx1"/>
                </a:solidFill>
                <a:effectLst/>
                <a:latin typeface="+mn-lt"/>
                <a:ea typeface="+mn-ea"/>
                <a:cs typeface="+mn-cs"/>
              </a:rPr>
              <a:t>, étant abominables, rebelles, et incapables d'aucune bonne </a:t>
            </a:r>
            <a:r>
              <a:rPr lang="fr-FR" sz="1200" b="1" kern="1200" dirty="0" err="1" smtClean="0">
                <a:solidFill>
                  <a:schemeClr val="tx1"/>
                </a:solidFill>
                <a:effectLst/>
                <a:latin typeface="+mn-lt"/>
                <a:ea typeface="+mn-ea"/>
                <a:cs typeface="+mn-cs"/>
              </a:rPr>
              <a:t>oeuvre</a:t>
            </a:r>
            <a:r>
              <a:rPr lang="fr-FR"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Bien que professant connaître Dieu, en pratique ils le renient</a:t>
            </a:r>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a)</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s’attribue à lui-même des vertus qui s’adressent seulement à Dieu : sainteté, infaillibilité, immuabilité. </a:t>
            </a:r>
            <a:r>
              <a:rPr lang="es-ES" sz="1200" kern="1200" dirty="0" smtClean="0">
                <a:solidFill>
                  <a:schemeClr val="tx1"/>
                </a:solidFill>
                <a:effectLst/>
                <a:latin typeface="+mn-lt"/>
                <a:ea typeface="+mn-ea"/>
                <a:cs typeface="+mn-cs"/>
              </a:rPr>
              <a:t>(2 </a:t>
            </a:r>
            <a:r>
              <a:rPr lang="es-ES" sz="1200" kern="1200" dirty="0" err="1" smtClean="0">
                <a:solidFill>
                  <a:schemeClr val="tx1"/>
                </a:solidFill>
                <a:effectLst/>
                <a:latin typeface="+mn-lt"/>
                <a:ea typeface="+mn-ea"/>
                <a:cs typeface="+mn-cs"/>
              </a:rPr>
              <a:t>Thessaloniciens</a:t>
            </a:r>
            <a:r>
              <a:rPr lang="es-ES" sz="1200" kern="1200" dirty="0" smtClean="0">
                <a:solidFill>
                  <a:schemeClr val="tx1"/>
                </a:solidFill>
                <a:effectLst/>
                <a:latin typeface="+mn-lt"/>
                <a:ea typeface="+mn-ea"/>
                <a:cs typeface="+mn-cs"/>
              </a:rPr>
              <a:t> 2 : 3, 4).</a:t>
            </a:r>
            <a:endParaRPr lang="es-AR"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b) </a:t>
            </a:r>
            <a:r>
              <a:rPr lang="fr-FR" sz="1200" kern="1200" dirty="0" smtClean="0">
                <a:solidFill>
                  <a:schemeClr val="tx1"/>
                </a:solidFill>
                <a:effectLst/>
                <a:latin typeface="+mn-lt"/>
                <a:ea typeface="+mn-ea"/>
                <a:cs typeface="+mn-cs"/>
              </a:rPr>
              <a:t>Il s’oppose et persécute les disciples de Christ.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Apocalypse</a:t>
            </a:r>
            <a:r>
              <a:rPr lang="es-ES" sz="1200" kern="1200" dirty="0" smtClean="0">
                <a:solidFill>
                  <a:schemeClr val="tx1"/>
                </a:solidFill>
                <a:effectLst/>
                <a:latin typeface="+mn-lt"/>
                <a:ea typeface="+mn-ea"/>
                <a:cs typeface="+mn-cs"/>
              </a:rPr>
              <a:t> 13 : 7).</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méthode de Christ c’est l’amour, non la menace, la torture, la peur ou la persécution.</a:t>
            </a:r>
            <a:endParaRPr lang="es-AR"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c)</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attaque la loi de Dieu et établit des lois et des traditions humaines. </a:t>
            </a:r>
            <a:r>
              <a:rPr lang="es-ES" sz="1200" kern="1200" dirty="0" err="1" smtClean="0">
                <a:solidFill>
                  <a:schemeClr val="tx1"/>
                </a:solidFill>
                <a:effectLst/>
                <a:latin typeface="+mn-lt"/>
                <a:ea typeface="+mn-ea"/>
                <a:cs typeface="+mn-cs"/>
              </a:rPr>
              <a:t>Matthieu</a:t>
            </a:r>
            <a:r>
              <a:rPr lang="es-ES" sz="1200" kern="1200" dirty="0" smtClean="0">
                <a:solidFill>
                  <a:schemeClr val="tx1"/>
                </a:solidFill>
                <a:effectLst/>
                <a:latin typeface="+mn-lt"/>
                <a:ea typeface="+mn-ea"/>
                <a:cs typeface="+mn-cs"/>
              </a:rPr>
              <a:t> 15 : 8, 9.</a:t>
            </a:r>
            <a:endParaRPr lang="es-AR"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Ce peuple m'honore des lèvres, Mais son </a:t>
            </a:r>
            <a:r>
              <a:rPr lang="fr-FR" sz="1200" b="0" i="0" kern="1200" dirty="0" err="1" smtClean="0">
                <a:solidFill>
                  <a:schemeClr val="tx1"/>
                </a:solidFill>
                <a:effectLst/>
                <a:latin typeface="+mn-lt"/>
                <a:ea typeface="+mn-ea"/>
                <a:cs typeface="+mn-cs"/>
              </a:rPr>
              <a:t>coeur</a:t>
            </a:r>
            <a:r>
              <a:rPr lang="fr-FR" sz="1200" b="0" i="0" kern="1200" dirty="0" smtClean="0">
                <a:solidFill>
                  <a:schemeClr val="tx1"/>
                </a:solidFill>
                <a:effectLst/>
                <a:latin typeface="+mn-lt"/>
                <a:ea typeface="+mn-ea"/>
                <a:cs typeface="+mn-cs"/>
              </a:rPr>
              <a:t> est éloigné de moi.</a:t>
            </a:r>
            <a:r>
              <a:rPr lang="es-ES_tradnl" sz="1200" kern="1200" dirty="0" smtClean="0">
                <a:solidFill>
                  <a:schemeClr val="tx1"/>
                </a:solidFill>
                <a:effectLst/>
                <a:latin typeface="+mn-lt"/>
                <a:ea typeface="+mn-ea"/>
                <a:cs typeface="+mn-cs"/>
              </a:rPr>
              <a:t> </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C'est en vain qu'ils m'honorent, en enseignant des préceptes qui sont des commandements d'hommes. »</a:t>
            </a:r>
          </a:p>
          <a:p>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Christ au contraire enseigna et observa les commandements. </a:t>
            </a:r>
            <a:r>
              <a:rPr lang="es-ES" sz="1200" kern="1200" dirty="0" smtClean="0">
                <a:solidFill>
                  <a:schemeClr val="tx1"/>
                </a:solidFill>
                <a:effectLst/>
                <a:latin typeface="+mn-lt"/>
                <a:ea typeface="+mn-ea"/>
                <a:cs typeface="+mn-cs"/>
              </a:rPr>
              <a:t>(Jean 15 : 10).</a:t>
            </a:r>
            <a:endParaRPr lang="es-AR"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d)</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L’antéchrist prêche le salut par les œuvres. </a:t>
            </a:r>
            <a:r>
              <a:rPr lang="es-ES" sz="1200" kern="1200" dirty="0" smtClean="0">
                <a:solidFill>
                  <a:schemeClr val="tx1"/>
                </a:solidFill>
                <a:effectLst/>
                <a:latin typeface="+mn-lt"/>
                <a:ea typeface="+mn-ea"/>
                <a:cs typeface="+mn-cs"/>
              </a:rPr>
              <a:t>(2 </a:t>
            </a:r>
            <a:r>
              <a:rPr lang="es-ES" sz="1200" kern="1200" dirty="0" err="1" smtClean="0">
                <a:solidFill>
                  <a:schemeClr val="tx1"/>
                </a:solidFill>
                <a:effectLst/>
                <a:latin typeface="+mn-lt"/>
                <a:ea typeface="+mn-ea"/>
                <a:cs typeface="+mn-cs"/>
              </a:rPr>
              <a:t>Thessaloniciens</a:t>
            </a:r>
            <a:r>
              <a:rPr lang="es-ES" sz="1200" kern="1200" dirty="0" smtClean="0">
                <a:solidFill>
                  <a:schemeClr val="tx1"/>
                </a:solidFill>
                <a:effectLst/>
                <a:latin typeface="+mn-lt"/>
                <a:ea typeface="+mn-ea"/>
                <a:cs typeface="+mn-cs"/>
              </a:rPr>
              <a:t> 2 : 10).</a:t>
            </a:r>
            <a:endParaRPr lang="es-AR" sz="1200" kern="1200" dirty="0" smtClean="0">
              <a:solidFill>
                <a:schemeClr val="tx1"/>
              </a:solidFill>
              <a:effectLst/>
              <a:latin typeface="+mn-lt"/>
              <a:ea typeface="+mn-ea"/>
              <a:cs typeface="+mn-cs"/>
            </a:endParaRPr>
          </a:p>
          <a:p>
            <a:endParaRPr lang="es-ES_tradnl" sz="1200" i="1"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Christ montre que le salut est par la foi et que nos œuvres sont le fruit de l’amour de Christ en nous.</a:t>
            </a:r>
          </a:p>
          <a:p>
            <a:r>
              <a:rPr lang="fr-FR" sz="1200" i="1" kern="1200" dirty="0" smtClean="0">
                <a:solidFill>
                  <a:schemeClr val="tx1"/>
                </a:solidFill>
                <a:effectLst/>
                <a:latin typeface="+mn-lt"/>
                <a:ea typeface="+mn-ea"/>
                <a:cs typeface="+mn-cs"/>
              </a:rPr>
              <a:t>Alors … qui est l’antéchrist dans la prophétie ? Le livre de Daniel, qui a été écrit il y a plus de 2.600 ans, nous révèle ce mystère.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63832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d)</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L’antéchrist prêche le salut par les œuvres. </a:t>
            </a:r>
            <a:r>
              <a:rPr lang="es-ES" sz="1200" kern="1200" dirty="0" smtClean="0">
                <a:solidFill>
                  <a:schemeClr val="tx1"/>
                </a:solidFill>
                <a:effectLst/>
                <a:latin typeface="+mn-lt"/>
                <a:ea typeface="+mn-ea"/>
                <a:cs typeface="+mn-cs"/>
              </a:rPr>
              <a:t>(2 </a:t>
            </a:r>
            <a:r>
              <a:rPr lang="es-ES" sz="1200" kern="1200" dirty="0" err="1" smtClean="0">
                <a:solidFill>
                  <a:schemeClr val="tx1"/>
                </a:solidFill>
                <a:effectLst/>
                <a:latin typeface="+mn-lt"/>
                <a:ea typeface="+mn-ea"/>
                <a:cs typeface="+mn-cs"/>
              </a:rPr>
              <a:t>Thessaloniciens</a:t>
            </a:r>
            <a:r>
              <a:rPr lang="es-ES" sz="1200" kern="1200" dirty="0" smtClean="0">
                <a:solidFill>
                  <a:schemeClr val="tx1"/>
                </a:solidFill>
                <a:effectLst/>
                <a:latin typeface="+mn-lt"/>
                <a:ea typeface="+mn-ea"/>
                <a:cs typeface="+mn-cs"/>
              </a:rPr>
              <a:t> 2 : 10).</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Christ montre que le salut est par la foi et que nos œuvres sont le fruit de l’amour de Christ en nous.</a:t>
            </a:r>
            <a:endParaRPr lang="es-AR"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Alors … qui est l’antéchrist dans la prophétie ? Le livre de Daniel, qui a été écrit il y a plus de 2.600 ans, nous révèle ce mystère.</a:t>
            </a:r>
            <a:endParaRPr lang="es-AR"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63832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LES SEPT CLÉS DE CETTE PROPHÉTIE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Dans la prophétie que symbolisent les vents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fr-FR" sz="1200" kern="1200" dirty="0" smtClean="0">
                <a:solidFill>
                  <a:schemeClr val="tx1"/>
                </a:solidFill>
                <a:effectLst/>
                <a:latin typeface="+mn-lt"/>
                <a:ea typeface="+mn-ea"/>
                <a:cs typeface="+mn-cs"/>
              </a:rPr>
              <a:t>Les vents représentent </a:t>
            </a:r>
            <a:r>
              <a:rPr lang="fr-FR" sz="1200" i="1" kern="1200" dirty="0" smtClean="0">
                <a:solidFill>
                  <a:schemeClr val="tx1"/>
                </a:solidFill>
                <a:effectLst/>
                <a:latin typeface="+mn-lt"/>
                <a:ea typeface="+mn-ea"/>
                <a:cs typeface="+mn-cs"/>
              </a:rPr>
              <a:t>des guerres</a:t>
            </a:r>
            <a:r>
              <a:rPr lang="fr-FR" sz="1200" kern="1200" dirty="0" smtClean="0">
                <a:solidFill>
                  <a:schemeClr val="tx1"/>
                </a:solidFill>
                <a:effectLst/>
                <a:latin typeface="+mn-lt"/>
                <a:ea typeface="+mn-ea"/>
                <a:cs typeface="+mn-cs"/>
              </a:rPr>
              <a:t>. </a:t>
            </a:r>
          </a:p>
          <a:p>
            <a:pPr marL="0" indent="0">
              <a:buFont typeface="Arial" charset="0"/>
              <a:buNone/>
            </a:pPr>
            <a:r>
              <a:rPr lang="fr-FR" sz="1200" b="1" kern="1200" dirty="0" smtClean="0">
                <a:solidFill>
                  <a:schemeClr val="tx1"/>
                </a:solidFill>
                <a:effectLst/>
                <a:latin typeface="+mn-lt"/>
                <a:ea typeface="+mn-ea"/>
                <a:cs typeface="+mn-cs"/>
              </a:rPr>
              <a:t>Jérémie 49 : 36, 37.</a:t>
            </a:r>
            <a:endParaRPr lang="es-AR" sz="1200" b="1"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Je ferai venir sur Élam quatre vents des quatre extrémités du ciel, Je les disperserai par tous ces vents, Et il n'y aura pas une nation Où n'arrivent des fugitifs d'Élam. Je ferai trembler les habitants d'Élam devant leurs ennemis Et devant ceux qui en veulent à leur vie, J'amènerai sur eux des malheurs, Mon ardente colère, dit l'Éternel, Et je les poursuivrai par l'épée, Jusqu'à ce que je les aie anéantis.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Dans la prophétie que symbolisent les eaux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fr-FR" sz="1200" kern="1200" dirty="0" smtClean="0">
                <a:solidFill>
                  <a:schemeClr val="tx1"/>
                </a:solidFill>
                <a:effectLst/>
                <a:latin typeface="+mn-lt"/>
                <a:ea typeface="+mn-ea"/>
                <a:cs typeface="+mn-cs"/>
              </a:rPr>
              <a:t>Les eaux représentent </a:t>
            </a:r>
            <a:r>
              <a:rPr lang="fr-FR" sz="1200" i="1" kern="1200" dirty="0" smtClean="0">
                <a:solidFill>
                  <a:schemeClr val="tx1"/>
                </a:solidFill>
                <a:effectLst/>
                <a:latin typeface="+mn-lt"/>
                <a:ea typeface="+mn-ea"/>
                <a:cs typeface="+mn-cs"/>
              </a:rPr>
              <a:t>des peuples</a:t>
            </a:r>
            <a:r>
              <a:rPr lang="fr-FR" sz="1200" kern="1200" dirty="0" smtClean="0">
                <a:solidFill>
                  <a:schemeClr val="tx1"/>
                </a:solidFill>
                <a:effectLst/>
                <a:latin typeface="+mn-lt"/>
                <a:ea typeface="+mn-ea"/>
                <a:cs typeface="+mn-cs"/>
              </a:rPr>
              <a:t>. </a:t>
            </a:r>
          </a:p>
          <a:p>
            <a:pPr marL="0" indent="0">
              <a:buFont typeface="Arial" charset="0"/>
              <a:buNone/>
            </a:pPr>
            <a:r>
              <a:rPr lang="fr-FR" sz="1200" b="1" kern="1200" dirty="0" smtClean="0">
                <a:solidFill>
                  <a:schemeClr val="tx1"/>
                </a:solidFill>
                <a:effectLst/>
                <a:latin typeface="+mn-lt"/>
                <a:ea typeface="+mn-ea"/>
                <a:cs typeface="+mn-cs"/>
              </a:rPr>
              <a:t>Apocalypse 17 : 15.</a:t>
            </a:r>
            <a:endParaRPr lang="es-A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Et il me dit: Les eaux que tu as vues, sur lesquelles la prostituée est assise, ce sont des peuples, des foules, des nations, et des langues.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 représentent les animaux, les têtes, les ailes et les cornes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fr-FR" sz="1200" kern="1200" dirty="0" smtClean="0">
                <a:solidFill>
                  <a:schemeClr val="tx1"/>
                </a:solidFill>
                <a:effectLst/>
                <a:latin typeface="+mn-lt"/>
                <a:ea typeface="+mn-ea"/>
                <a:cs typeface="+mn-cs"/>
              </a:rPr>
              <a:t>Les animaux représentent des royaumes. (Daniel 7 : 23).</a:t>
            </a:r>
          </a:p>
          <a:p>
            <a:pPr marL="0" indent="0">
              <a:buFont typeface="Arial" charset="0"/>
              <a:buNone/>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Beaucoup de nations sont encore représentées par des symboles semblables : Les Etats-Unis par un aigle ; le Royaume Uni par un lion ; la Russie par un ours ; la France par un coq ; la Chine par un dragon, etc.</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Moment De Prière</a:t>
            </a:r>
            <a:endParaRPr lang="es-ES" smtClean="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Les têtes et les cornes symbolisent la division des royaumes. (Daniel 7 : 24).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 L</a:t>
            </a:r>
            <a:r>
              <a:rPr lang="fr-FR" sz="1200" kern="1200" dirty="0" smtClean="0">
                <a:solidFill>
                  <a:schemeClr val="tx1"/>
                </a:solidFill>
                <a:effectLst/>
                <a:latin typeface="+mn-lt"/>
                <a:ea typeface="+mn-ea"/>
                <a:cs typeface="+mn-cs"/>
              </a:rPr>
              <a:t>es ailes représentent la rapidité. (Habacuc 1 : 8).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2 - 3</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Daniel commença et dit : Je regardais pendant ma vision nocturne, et voici, les quatre vents des cieux firent irruption sur la grande mer.</a:t>
            </a:r>
          </a:p>
          <a:p>
            <a:r>
              <a:rPr lang="fr-FR" sz="1200" b="1" kern="1200" dirty="0" smtClean="0">
                <a:solidFill>
                  <a:schemeClr val="tx1"/>
                </a:solidFill>
                <a:effectLst/>
                <a:latin typeface="+mn-lt"/>
                <a:ea typeface="+mn-ea"/>
                <a:cs typeface="+mn-cs"/>
              </a:rPr>
              <a:t>Et quatre grands animaux sortirent de la mer, différents l'uns de l'autre.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quatre </a:t>
            </a:r>
            <a:r>
              <a:rPr lang="fr-FR" sz="1200" i="1" kern="1200" dirty="0" smtClean="0">
                <a:solidFill>
                  <a:schemeClr val="tx1"/>
                </a:solidFill>
                <a:effectLst/>
                <a:latin typeface="+mn-lt"/>
                <a:ea typeface="+mn-ea"/>
                <a:cs typeface="+mn-cs"/>
              </a:rPr>
              <a:t>vents</a:t>
            </a:r>
            <a:r>
              <a:rPr lang="fr-FR" sz="1200" kern="1200" dirty="0" smtClean="0">
                <a:solidFill>
                  <a:schemeClr val="tx1"/>
                </a:solidFill>
                <a:effectLst/>
                <a:latin typeface="+mn-lt"/>
                <a:ea typeface="+mn-ea"/>
                <a:cs typeface="+mn-cs"/>
              </a:rPr>
              <a:t> font irruption sur la </a:t>
            </a:r>
            <a:r>
              <a:rPr lang="fr-FR" sz="1200" i="1" kern="1200" dirty="0" smtClean="0">
                <a:solidFill>
                  <a:schemeClr val="tx1"/>
                </a:solidFill>
                <a:effectLst/>
                <a:latin typeface="+mn-lt"/>
                <a:ea typeface="+mn-ea"/>
                <a:cs typeface="+mn-cs"/>
              </a:rPr>
              <a:t>mer</a:t>
            </a:r>
            <a:r>
              <a:rPr lang="fr-FR" sz="1200" kern="1200" dirty="0" smtClean="0">
                <a:solidFill>
                  <a:schemeClr val="tx1"/>
                </a:solidFill>
                <a:effectLst/>
                <a:latin typeface="+mn-lt"/>
                <a:ea typeface="+mn-ea"/>
                <a:cs typeface="+mn-cs"/>
              </a:rPr>
              <a:t>, ce qui veut dire qu’il y a eu beaucoup de guerres parmi de nombreux peuples.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Quatre grands </a:t>
            </a:r>
            <a:r>
              <a:rPr lang="fr-FR" sz="1200" i="1" kern="1200" dirty="0" smtClean="0">
                <a:solidFill>
                  <a:schemeClr val="tx1"/>
                </a:solidFill>
                <a:effectLst/>
                <a:latin typeface="+mn-lt"/>
                <a:ea typeface="+mn-ea"/>
                <a:cs typeface="+mn-cs"/>
              </a:rPr>
              <a:t>animaux</a:t>
            </a:r>
            <a:r>
              <a:rPr lang="fr-FR" sz="1200" kern="1200" dirty="0" smtClean="0">
                <a:solidFill>
                  <a:schemeClr val="tx1"/>
                </a:solidFill>
                <a:effectLst/>
                <a:latin typeface="+mn-lt"/>
                <a:ea typeface="+mn-ea"/>
                <a:cs typeface="+mn-cs"/>
              </a:rPr>
              <a:t> sortent de la mer.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1 jour = 1 année. Chaque jour dans la description prophétique est équivalent à une année. (Ézéchiel 4 : 6 ; Nombres 14 : 34).</a:t>
            </a:r>
            <a:endParaRPr lang="es-AR" sz="1200" kern="1200" dirty="0" smtClean="0">
              <a:solidFill>
                <a:schemeClr val="tx1"/>
              </a:solidFill>
              <a:effectLst/>
              <a:latin typeface="+mn-lt"/>
              <a:ea typeface="+mn-ea"/>
              <a:cs typeface="+mn-cs"/>
            </a:endParaRPr>
          </a:p>
          <a:p>
            <a:pPr marL="171450" indent="-171450">
              <a:buFont typeface="Arial" charset="0"/>
              <a:buChar cha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QUATRE NATIONS DANS LA PROPHÉTIE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Qu’est-ce que Daniel a vu en vision ?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2 - 3</a:t>
            </a:r>
            <a:endParaRPr lang="es-ES"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Daniel commença et dit : Je regardais pendant ma vision nocturne, et voici, les quatre vents des cieux firent irruption sur la grande mer. Et quatre grands animaux sortirent de la mer, différents l'uns de l'autre.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quatre </a:t>
            </a:r>
            <a:r>
              <a:rPr lang="fr-FR" sz="1200" i="1" kern="1200" dirty="0" smtClean="0">
                <a:solidFill>
                  <a:schemeClr val="tx1"/>
                </a:solidFill>
                <a:effectLst/>
                <a:latin typeface="+mn-lt"/>
                <a:ea typeface="+mn-ea"/>
                <a:cs typeface="+mn-cs"/>
              </a:rPr>
              <a:t>vents</a:t>
            </a:r>
            <a:r>
              <a:rPr lang="fr-FR" sz="1200" kern="1200" dirty="0" smtClean="0">
                <a:solidFill>
                  <a:schemeClr val="tx1"/>
                </a:solidFill>
                <a:effectLst/>
                <a:latin typeface="+mn-lt"/>
                <a:ea typeface="+mn-ea"/>
                <a:cs typeface="+mn-cs"/>
              </a:rPr>
              <a:t> font irruption sur la </a:t>
            </a:r>
            <a:r>
              <a:rPr lang="fr-FR" sz="1200" i="1" kern="1200" dirty="0" smtClean="0">
                <a:solidFill>
                  <a:schemeClr val="tx1"/>
                </a:solidFill>
                <a:effectLst/>
                <a:latin typeface="+mn-lt"/>
                <a:ea typeface="+mn-ea"/>
                <a:cs typeface="+mn-cs"/>
              </a:rPr>
              <a:t>mer</a:t>
            </a:r>
            <a:r>
              <a:rPr lang="fr-FR" sz="1200" kern="1200" dirty="0" smtClean="0">
                <a:solidFill>
                  <a:schemeClr val="tx1"/>
                </a:solidFill>
                <a:effectLst/>
                <a:latin typeface="+mn-lt"/>
                <a:ea typeface="+mn-ea"/>
                <a:cs typeface="+mn-cs"/>
              </a:rPr>
              <a:t>, ce qui veut dire qu’il y a eu beaucoup de guerres parmi de nombreux peuples.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Quatre grands </a:t>
            </a:r>
            <a:r>
              <a:rPr lang="fr-FR" sz="1200" i="1" kern="1200" dirty="0" smtClean="0">
                <a:solidFill>
                  <a:schemeClr val="tx1"/>
                </a:solidFill>
                <a:effectLst/>
                <a:latin typeface="+mn-lt"/>
                <a:ea typeface="+mn-ea"/>
                <a:cs typeface="+mn-cs"/>
              </a:rPr>
              <a:t>animaux</a:t>
            </a:r>
            <a:r>
              <a:rPr lang="fr-FR" sz="1200" kern="1200" dirty="0" smtClean="0">
                <a:solidFill>
                  <a:schemeClr val="tx1"/>
                </a:solidFill>
                <a:effectLst/>
                <a:latin typeface="+mn-lt"/>
                <a:ea typeface="+mn-ea"/>
                <a:cs typeface="+mn-cs"/>
              </a:rPr>
              <a:t> sortent de la mer.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 représentent ces quatre animaux ?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16 - 17, 23 </a:t>
            </a:r>
          </a:p>
          <a:p>
            <a:r>
              <a:rPr lang="fr-FR" sz="1200" b="1" kern="1200" dirty="0" smtClean="0">
                <a:solidFill>
                  <a:schemeClr val="tx1"/>
                </a:solidFill>
                <a:effectLst/>
                <a:latin typeface="+mn-lt"/>
                <a:ea typeface="+mn-ea"/>
                <a:cs typeface="+mn-cs"/>
              </a:rPr>
              <a:t>« Je m'approchai de l'un de ceux qui étaient là, et je lui demandai ce qu'il y avait de vrai dans toutes ces choses. Il me le dit, et m'en donna l'explication :</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Ces quatre grands animaux, ce sont quatre rois qui s'élèveront de la terre »</a:t>
            </a:r>
            <a:endParaRPr lang="es-ES"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 me parla ainsi : Le quatrième animal, c'est un quatrième royaume qui existera sur la terre…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Des royaumes.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sont les mêmes royaumes représentés dans la statue du chapitre 2 de Daniel.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Quelles étaient les caractéristiques du premier animal ?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EST-CE QUE L’ANTÉCHRIST EXISTE DÉJÀ ? </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Alors qu’il y a beaucoup de théories au sujet de l’antéchrist, une seule révélation est digne de confiance – la prophétie biblique.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4</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Le premier était semblable à un lion, et avait des ailes d'aigles ; je regardai, jusqu'au moment où ses ailes furent arrachées ; il fut enlevé de terre et mis debout sur ses pieds comme un homme, et un </a:t>
            </a:r>
            <a:r>
              <a:rPr lang="fr-FR" sz="1200" b="1" kern="1200" dirty="0" err="1" smtClean="0">
                <a:solidFill>
                  <a:schemeClr val="tx1"/>
                </a:solidFill>
                <a:effectLst/>
                <a:latin typeface="+mn-lt"/>
                <a:ea typeface="+mn-ea"/>
                <a:cs typeface="+mn-cs"/>
              </a:rPr>
              <a:t>coeur</a:t>
            </a:r>
            <a:r>
              <a:rPr lang="fr-FR" sz="1200" b="1" kern="1200" dirty="0" smtClean="0">
                <a:solidFill>
                  <a:schemeClr val="tx1"/>
                </a:solidFill>
                <a:effectLst/>
                <a:latin typeface="+mn-lt"/>
                <a:ea typeface="+mn-ea"/>
                <a:cs typeface="+mn-cs"/>
              </a:rPr>
              <a:t> d'homme lui fut donné. »</a:t>
            </a: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i="1" kern="1200" dirty="0" err="1" smtClean="0">
                <a:solidFill>
                  <a:schemeClr val="tx1"/>
                </a:solidFill>
                <a:effectLst/>
                <a:latin typeface="+mn-lt"/>
                <a:ea typeface="+mn-ea"/>
                <a:cs typeface="+mn-cs"/>
              </a:rPr>
              <a:t>C’était</a:t>
            </a:r>
            <a:r>
              <a:rPr lang="es-ES" sz="1200" i="1" kern="1200" dirty="0" smtClean="0">
                <a:solidFill>
                  <a:schemeClr val="tx1"/>
                </a:solidFill>
                <a:effectLst/>
                <a:latin typeface="+mn-lt"/>
                <a:ea typeface="+mn-ea"/>
                <a:cs typeface="+mn-cs"/>
              </a:rPr>
              <a:t> un </a:t>
            </a:r>
            <a:r>
              <a:rPr lang="es-ES" sz="1200" i="1" kern="1200" dirty="0" err="1" smtClean="0">
                <a:solidFill>
                  <a:schemeClr val="tx1"/>
                </a:solidFill>
                <a:effectLst/>
                <a:latin typeface="+mn-lt"/>
                <a:ea typeface="+mn-ea"/>
                <a:cs typeface="+mn-cs"/>
              </a:rPr>
              <a:t>ours</a:t>
            </a:r>
            <a:r>
              <a:rPr lang="es-ES"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Font typeface="+mj-lt"/>
              <a:buAutoNum type="alphaLcParenR"/>
            </a:pPr>
            <a:r>
              <a:rPr lang="fr-FR" sz="1200" kern="1200" dirty="0" smtClean="0">
                <a:solidFill>
                  <a:schemeClr val="tx1"/>
                </a:solidFill>
                <a:effectLst/>
                <a:latin typeface="+mn-lt"/>
                <a:ea typeface="+mn-ea"/>
                <a:cs typeface="+mn-cs"/>
              </a:rPr>
              <a:t>Le lion ailé représente Babylone. </a:t>
            </a:r>
            <a:r>
              <a:rPr lang="es-ES" sz="1200" kern="1200" dirty="0" smtClean="0">
                <a:solidFill>
                  <a:schemeClr val="tx1"/>
                </a:solidFill>
                <a:effectLst/>
                <a:latin typeface="+mn-lt"/>
                <a:ea typeface="+mn-ea"/>
                <a:cs typeface="+mn-cs"/>
              </a:rPr>
              <a:t>(606-538 </a:t>
            </a:r>
            <a:r>
              <a:rPr lang="es-ES" sz="1200" kern="1200" dirty="0" err="1" smtClean="0">
                <a:solidFill>
                  <a:schemeClr val="tx1"/>
                </a:solidFill>
                <a:effectLst/>
                <a:latin typeface="+mn-lt"/>
                <a:ea typeface="+mn-ea"/>
                <a:cs typeface="+mn-cs"/>
              </a:rPr>
              <a:t>av</a:t>
            </a:r>
            <a:r>
              <a:rPr lang="es-ES" sz="1200" kern="1200" dirty="0" smtClean="0">
                <a:solidFill>
                  <a:schemeClr val="tx1"/>
                </a:solidFill>
                <a:effectLst/>
                <a:latin typeface="+mn-lt"/>
                <a:ea typeface="+mn-ea"/>
                <a:cs typeface="+mn-cs"/>
              </a:rPr>
              <a:t> J.C.)</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 lion représente le roi des animaux, comme l’or est le plus précieux métal. </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Les deux ailes représentent la rapidité des conquêtes de </a:t>
            </a:r>
            <a:r>
              <a:rPr lang="fr-FR" sz="1200" kern="1200" dirty="0" err="1" smtClean="0">
                <a:solidFill>
                  <a:schemeClr val="tx1"/>
                </a:solidFill>
                <a:effectLst/>
                <a:latin typeface="+mn-lt"/>
                <a:ea typeface="+mn-ea"/>
                <a:cs typeface="+mn-cs"/>
              </a:rPr>
              <a:t>Nebucadnetsar</a:t>
            </a:r>
            <a:r>
              <a:rPr lang="fr-FR" sz="1200"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b="1" kern="1200" dirty="0" smtClean="0">
                <a:solidFill>
                  <a:schemeClr val="tx1"/>
                </a:solidFill>
                <a:effectLst/>
                <a:latin typeface="+mn-lt"/>
                <a:ea typeface="+mn-ea"/>
                <a:cs typeface="+mn-cs"/>
              </a:rPr>
              <a:t>Comment était le deuxième animal ? </a:t>
            </a:r>
            <a:endParaRPr lang="en-US" sz="11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Et voici, un second animal était semblable à un ours, et se tenait sur un côté ; il avait trois côtes dans la gueule entre les dents, et on lui disait : Lève-toi, mange beaucoup de chair. »</a:t>
            </a:r>
          </a:p>
          <a:p>
            <a:r>
              <a:rPr lang="es-ES_tradnl" sz="1200" i="1" u="sng" kern="1200" dirty="0" err="1" smtClean="0">
                <a:solidFill>
                  <a:schemeClr val="tx1"/>
                </a:solidFill>
                <a:effectLst/>
                <a:latin typeface="+mn-lt"/>
                <a:ea typeface="+mn-ea"/>
                <a:cs typeface="+mn-cs"/>
              </a:rPr>
              <a:t>C’était</a:t>
            </a:r>
            <a:r>
              <a:rPr lang="es-ES_tradnl" sz="1200" i="1" u="sng" kern="1200" dirty="0" smtClean="0">
                <a:solidFill>
                  <a:schemeClr val="tx1"/>
                </a:solidFill>
                <a:effectLst/>
                <a:latin typeface="+mn-lt"/>
                <a:ea typeface="+mn-ea"/>
                <a:cs typeface="+mn-cs"/>
              </a:rPr>
              <a:t> un </a:t>
            </a:r>
            <a:r>
              <a:rPr lang="es-ES_tradnl" sz="1200" i="1" u="sng" kern="1200" dirty="0" err="1" smtClean="0">
                <a:solidFill>
                  <a:schemeClr val="tx1"/>
                </a:solidFill>
                <a:effectLst/>
                <a:latin typeface="+mn-lt"/>
                <a:ea typeface="+mn-ea"/>
                <a:cs typeface="+mn-cs"/>
              </a:rPr>
              <a:t>ours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Font typeface="+mj-lt"/>
              <a:buAutoNum type="alphaLcParenR"/>
            </a:pPr>
            <a:r>
              <a:rPr lang="fr-FR" sz="1200" kern="1200" dirty="0" smtClean="0">
                <a:solidFill>
                  <a:schemeClr val="tx1"/>
                </a:solidFill>
                <a:effectLst/>
                <a:latin typeface="+mn-lt"/>
                <a:ea typeface="+mn-ea"/>
                <a:cs typeface="+mn-cs"/>
              </a:rPr>
              <a:t>L’ours représente les Médo-Perses (538-331 av. </a:t>
            </a:r>
            <a:r>
              <a:rPr lang="es-ES" sz="1200" kern="1200" dirty="0" smtClean="0">
                <a:solidFill>
                  <a:schemeClr val="tx1"/>
                </a:solidFill>
                <a:effectLst/>
                <a:latin typeface="+mn-lt"/>
                <a:ea typeface="+mn-ea"/>
                <a:cs typeface="+mn-cs"/>
              </a:rPr>
              <a:t>J.C.)</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est présenté comme se penchant sur un côté, représentant la supériorité des Perses sur les Mèdes.</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tient trois côtes dans sa gueule, décrivant la conquête de trois provinces – Babylone, la Lydie et l’Égypte.</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Il dévore beaucoup de chair, voulant dire qu’ils étaient cruels dans leurs conquêtes.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Qu’est-ce qui caractérisait le léopard décrit dans le verset 6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7:6</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Après cela je regardai, et voici, un autre était semblable à un léopard, et avait sur le dos quatre ailes comme un oiseau; cet animal avait quatre têtes, et la domination lui fut donnée.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avait </a:t>
            </a:r>
            <a:r>
              <a:rPr lang="fr-FR" sz="1200" i="1" kern="1200" dirty="0" smtClean="0">
                <a:solidFill>
                  <a:schemeClr val="tx1"/>
                </a:solidFill>
                <a:effectLst/>
                <a:latin typeface="+mn-lt"/>
                <a:ea typeface="+mn-ea"/>
                <a:cs typeface="+mn-cs"/>
              </a:rPr>
              <a:t>quatre têtes</a:t>
            </a:r>
            <a:r>
              <a:rPr lang="fr-FR" sz="1200" kern="1200" dirty="0" smtClean="0">
                <a:solidFill>
                  <a:schemeClr val="tx1"/>
                </a:solidFill>
                <a:effectLst/>
                <a:latin typeface="+mn-lt"/>
                <a:ea typeface="+mn-ea"/>
                <a:cs typeface="+mn-cs"/>
              </a:rPr>
              <a:t> et </a:t>
            </a:r>
            <a:r>
              <a:rPr lang="fr-FR" sz="1200" i="1" kern="1200" dirty="0" smtClean="0">
                <a:solidFill>
                  <a:schemeClr val="tx1"/>
                </a:solidFill>
                <a:effectLst/>
                <a:latin typeface="+mn-lt"/>
                <a:ea typeface="+mn-ea"/>
                <a:cs typeface="+mn-cs"/>
              </a:rPr>
              <a:t>quatre ailes</a:t>
            </a:r>
            <a:r>
              <a:rPr lang="fr-FR" sz="1200"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Il représente l’empire grec (331-168 av. </a:t>
            </a:r>
            <a:r>
              <a:rPr lang="es-ES" sz="1200" kern="1200" dirty="0" smtClean="0">
                <a:solidFill>
                  <a:schemeClr val="tx1"/>
                </a:solidFill>
                <a:effectLst/>
                <a:latin typeface="+mn-lt"/>
                <a:ea typeface="+mn-ea"/>
                <a:cs typeface="+mn-cs"/>
              </a:rPr>
              <a:t>J.C.)</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Les quatre ailes représentent la rapidité de la conquête – deux fois plus rapide que celle de </a:t>
            </a:r>
            <a:r>
              <a:rPr lang="fr-FR" sz="1200" kern="1200" dirty="0" err="1" smtClean="0">
                <a:solidFill>
                  <a:schemeClr val="tx1"/>
                </a:solidFill>
                <a:effectLst/>
                <a:latin typeface="+mn-lt"/>
                <a:ea typeface="+mn-ea"/>
                <a:cs typeface="+mn-cs"/>
              </a:rPr>
              <a:t>Nebucadnetsar</a:t>
            </a:r>
            <a:r>
              <a:rPr lang="fr-FR"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0" indent="0">
              <a:buFont typeface="+mj-lt"/>
              <a:buNone/>
            </a:pPr>
            <a:r>
              <a:rPr lang="fr-FR" sz="1200" kern="1200" dirty="0" smtClean="0">
                <a:solidFill>
                  <a:schemeClr val="tx1"/>
                </a:solidFill>
                <a:effectLst/>
                <a:latin typeface="+mn-lt"/>
                <a:ea typeface="+mn-ea"/>
                <a:cs typeface="+mn-cs"/>
              </a:rPr>
              <a:t>Il a fallu à Alexandre le Grand seulement huit ans pour conquérir une étendue de cinq millions de kilomètres carrés.</a:t>
            </a:r>
            <a:endParaRPr lang="es-AR" sz="1200" kern="1200" dirty="0" smtClean="0">
              <a:solidFill>
                <a:schemeClr val="tx1"/>
              </a:solidFill>
              <a:effectLst/>
              <a:latin typeface="+mn-lt"/>
              <a:ea typeface="+mn-ea"/>
              <a:cs typeface="+mn-cs"/>
            </a:endParaRPr>
          </a:p>
          <a:p>
            <a:pPr marL="0" indent="0">
              <a:buFont typeface="+mj-lt"/>
              <a:buNone/>
            </a:pPr>
            <a:r>
              <a:rPr lang="fr-FR" sz="1200" kern="1200" dirty="0" smtClean="0">
                <a:solidFill>
                  <a:schemeClr val="tx1"/>
                </a:solidFill>
                <a:effectLst/>
                <a:latin typeface="+mn-lt"/>
                <a:ea typeface="+mn-ea"/>
                <a:cs typeface="+mn-cs"/>
              </a:rPr>
              <a:t>b) Quatre têtes : quand Alexandre est mort (323 av. J.C.), son empire fut   divisé entre ses quatre généraux : Lysimaque gouverna la Trace ; Cassandre la Grèce ; Séleucos la Syrie et Babylone, et Ptolémée l’Égypte.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Comment était le quatrième animal ?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7</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Après cela, je regardai pendant mes visions nocturnes, et voici, il y avait un quatrième animal, terrible, épouvantable et extraordinairement fort; il avait de grandes dents de fer, il mangeait, brisait, et il foulait aux pieds ce qui restait; il était différent de tous les animaux précédents, et il avait dix cornes.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Que veut dire antéchrist ? </a:t>
            </a:r>
            <a:r>
              <a:rPr lang="fr-FR" sz="1200" kern="1200" dirty="0" err="1" smtClean="0">
                <a:solidFill>
                  <a:schemeClr val="tx1"/>
                </a:solidFill>
                <a:effectLst/>
                <a:latin typeface="+mn-lt"/>
                <a:ea typeface="+mn-ea"/>
                <a:cs typeface="+mn-cs"/>
              </a:rPr>
              <a:t>Anté</a:t>
            </a:r>
            <a:r>
              <a:rPr lang="fr-FR" sz="1200" kern="1200" dirty="0" smtClean="0">
                <a:solidFill>
                  <a:schemeClr val="tx1"/>
                </a:solidFill>
                <a:effectLst/>
                <a:latin typeface="+mn-lt"/>
                <a:ea typeface="+mn-ea"/>
                <a:cs typeface="+mn-cs"/>
              </a:rPr>
              <a:t> = contre Christ. Il s’oppose et à la doctrine de Jésus-Christ et à Jésus lui-même.</a:t>
            </a:r>
          </a:p>
          <a:p>
            <a:r>
              <a:rPr lang="fr-FR" sz="1200" kern="1200" dirty="0" smtClean="0">
                <a:solidFill>
                  <a:schemeClr val="tx1"/>
                </a:solidFill>
                <a:effectLst/>
                <a:latin typeface="+mn-lt"/>
                <a:ea typeface="+mn-ea"/>
                <a:cs typeface="+mn-cs"/>
              </a:rPr>
              <a:t>L’étude de ce thème peut causer de l’étonnement, de la tristesse, de la colère, du désappointement ou de la satisfaction.</a:t>
            </a:r>
          </a:p>
          <a:p>
            <a:r>
              <a:rPr lang="fr-FR" sz="1200" kern="1200" dirty="0" smtClean="0">
                <a:solidFill>
                  <a:schemeClr val="tx1"/>
                </a:solidFill>
                <a:effectLst/>
                <a:latin typeface="+mn-lt"/>
                <a:ea typeface="+mn-ea"/>
                <a:cs typeface="+mn-cs"/>
              </a:rPr>
              <a:t>Le prophète Daniel fut très impressionné quand il reçut cette révélation. </a:t>
            </a:r>
            <a:r>
              <a:rPr lang="fr-FR" sz="1200" b="1" kern="1200" dirty="0" smtClean="0">
                <a:solidFill>
                  <a:schemeClr val="tx1"/>
                </a:solidFill>
                <a:effectLst/>
                <a:latin typeface="+mn-lt"/>
                <a:ea typeface="+mn-ea"/>
                <a:cs typeface="+mn-cs"/>
              </a:rPr>
              <a:t>Daniel 7 : 15, 28</a:t>
            </a:r>
          </a:p>
          <a:p>
            <a:r>
              <a:rPr lang="fr-FR" sz="1200" kern="1200" dirty="0" smtClean="0">
                <a:solidFill>
                  <a:schemeClr val="tx1"/>
                </a:solidFill>
                <a:effectLst/>
                <a:latin typeface="+mn-lt"/>
                <a:ea typeface="+mn-ea"/>
                <a:cs typeface="+mn-cs"/>
              </a:rPr>
              <a:t>« Moi, Daniel, j'eus l'esprit troublé au dedans de moi, et les visions de ma tête m'effrayèrent. »</a:t>
            </a:r>
          </a:p>
          <a:p>
            <a:r>
              <a:rPr lang="fr-FR" sz="1200" kern="1200" dirty="0" smtClean="0">
                <a:solidFill>
                  <a:schemeClr val="tx1"/>
                </a:solidFill>
                <a:effectLst/>
                <a:latin typeface="+mn-lt"/>
                <a:ea typeface="+mn-ea"/>
                <a:cs typeface="+mn-cs"/>
              </a:rPr>
              <a:t>« …Moi, Daniel, je fus extrêmement troublé par mes pensées, je changeai de couleur, et je conservai ces paroles dans mon </a:t>
            </a:r>
            <a:r>
              <a:rPr lang="fr-FR" sz="1200" kern="1200" dirty="0" err="1" smtClean="0">
                <a:solidFill>
                  <a:schemeClr val="tx1"/>
                </a:solidFill>
                <a:effectLst/>
                <a:latin typeface="+mn-lt"/>
                <a:ea typeface="+mn-ea"/>
                <a:cs typeface="+mn-cs"/>
              </a:rPr>
              <a:t>coeur</a:t>
            </a:r>
            <a:r>
              <a:rPr lang="fr-F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19 - 20</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Ensuite je désirai savoir la vérité sur le quatrième animal, qui était différent de tous les autres, extrêmement terrible, qui avait des dents de fer et des ongles d'airain, qui mangeait, brisait, et foulait aux pieds ce qu'il restait ; et sur les dix cornes qu'il avait à la tête, et sur l'autre qui était sortie et devant laquelle trois étaient tombées, sur cette corne qui avait des yeux, une bouche parlant avec arrogance, et une plus grande apparence que les autres.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23</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 me parla ainsi : Le quatrième animal, c'est un quatrième royaume qui existera sur la terre, différent de tous les royaumes, et qui dévorera toute la terre, la foulera et la brisera.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es-ES" sz="1200" i="1" u="sng" kern="1200" dirty="0" smtClean="0">
                <a:solidFill>
                  <a:schemeClr val="tx1"/>
                </a:solidFill>
                <a:effectLst/>
                <a:latin typeface="+mn-lt"/>
                <a:ea typeface="+mn-ea"/>
                <a:cs typeface="+mn-cs"/>
              </a:rPr>
              <a:t>Terrible et </a:t>
            </a:r>
            <a:r>
              <a:rPr lang="es-ES" sz="1200" i="1" u="sng" kern="1200" dirty="0" err="1" smtClean="0">
                <a:solidFill>
                  <a:schemeClr val="tx1"/>
                </a:solidFill>
                <a:effectLst/>
                <a:latin typeface="+mn-lt"/>
                <a:ea typeface="+mn-ea"/>
                <a:cs typeface="+mn-cs"/>
              </a:rPr>
              <a:t>épouvantable</a:t>
            </a:r>
            <a:r>
              <a:rPr lang="es-ES" sz="1200" i="1" u="sng" kern="1200" dirty="0" smtClean="0">
                <a:solidFill>
                  <a:schemeClr val="tx1"/>
                </a:solidFill>
                <a:effectLst/>
                <a:latin typeface="+mn-lt"/>
                <a:ea typeface="+mn-ea"/>
                <a:cs typeface="+mn-cs"/>
              </a:rPr>
              <a:t>. </a:t>
            </a:r>
            <a:endParaRPr lang="es-AR" sz="1200"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Font typeface="+mj-lt"/>
              <a:buAutoNum type="alphaLcParenR"/>
            </a:pPr>
            <a:r>
              <a:rPr lang="fr-FR" sz="1200" kern="1200" dirty="0" smtClean="0">
                <a:solidFill>
                  <a:schemeClr val="tx1"/>
                </a:solidFill>
                <a:effectLst/>
                <a:latin typeface="+mn-lt"/>
                <a:ea typeface="+mn-ea"/>
                <a:cs typeface="+mn-cs"/>
              </a:rPr>
              <a:t>Le quatrième animal représente Rome (169 av. J.C. – 176 </a:t>
            </a:r>
            <a:r>
              <a:rPr lang="fr-FR" sz="1200" kern="1200" dirty="0" err="1" smtClean="0">
                <a:solidFill>
                  <a:schemeClr val="tx1"/>
                </a:solidFill>
                <a:effectLst/>
                <a:latin typeface="+mn-lt"/>
                <a:ea typeface="+mn-ea"/>
                <a:cs typeface="+mn-cs"/>
              </a:rPr>
              <a:t>ap</a:t>
            </a:r>
            <a:r>
              <a:rPr lang="fr-FR" sz="1200" kern="1200" dirty="0" smtClean="0">
                <a:solidFill>
                  <a:schemeClr val="tx1"/>
                </a:solidFill>
                <a:effectLst/>
                <a:latin typeface="+mn-lt"/>
                <a:ea typeface="+mn-ea"/>
                <a:cs typeface="+mn-cs"/>
              </a:rPr>
              <a:t>. J.C.) Sa cruauté est représentée par les ongles d’airain et les dents de fer.</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Les dix cornes équivalent aux dix orteils dans Daniel 2, et ils représentent les dix nations de l’Europe occidentale qui sont restées à la fin de l’empire romain.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verset</a:t>
            </a:r>
            <a:r>
              <a:rPr lang="es-ES" sz="1200" kern="1200" dirty="0" smtClean="0">
                <a:solidFill>
                  <a:schemeClr val="tx1"/>
                </a:solidFill>
                <a:effectLst/>
                <a:latin typeface="+mn-lt"/>
                <a:ea typeface="+mn-ea"/>
                <a:cs typeface="+mn-cs"/>
              </a:rPr>
              <a:t> 24).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LA PETITE CORNE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 caractérise la petite corne qui grandit ?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8</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Je considérai les cornes, et voici, une autre petite corne sortit du milieu d'elles, et trois des premières cornes furent arrachées devant cette corne ; et voici, elle avait des yeux comme des yeux d'homme, et une bouche, qui parlait avec arrogance.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20 - 25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Et sur les dix cornes qu'il avait à la tête, et sur l'autre qui était sortie et devant laquelle trois étaient tombées, sur cette corne qui avait des yeux, une bouche parlant avec arrogance, et une plus grande apparence que les autres.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20 - 25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Je vis cette corne faire la guerre aux saints, et l'emporter sur eux,</a:t>
            </a:r>
          </a:p>
          <a:p>
            <a:r>
              <a:rPr lang="fr-FR" sz="1200" b="1" kern="1200" dirty="0" smtClean="0">
                <a:solidFill>
                  <a:schemeClr val="tx1"/>
                </a:solidFill>
                <a:effectLst/>
                <a:latin typeface="+mn-lt"/>
                <a:ea typeface="+mn-ea"/>
                <a:cs typeface="+mn-cs"/>
              </a:rPr>
              <a:t>jusqu'au moment où l'ancien des jours vint donner droit aux saints du Très Haut, et le temps arriva où les saints furent en possession du royaume.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20 - 25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Il me parla ainsi : Le quatrième animal, c'est un quatrième royaume qui existera sur la terre, différent de tous les royaumes, et qui dévorera toute la terre, la foulera et la brisera.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20 - 25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dix cornes, ce sont dix rois qui s'élèveront de ce royaume. Un autre s'élèvera après eux, il sera différent des premiers, et il abaissera trois rois.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charset="0"/>
              <a:buChar char="•"/>
            </a:pPr>
            <a:r>
              <a:rPr lang="fr-FR" sz="1200" kern="1200" dirty="0" smtClean="0">
                <a:solidFill>
                  <a:schemeClr val="tx1"/>
                </a:solidFill>
                <a:effectLst/>
                <a:latin typeface="+mn-lt"/>
                <a:ea typeface="+mn-ea"/>
                <a:cs typeface="+mn-cs"/>
              </a:rPr>
              <a:t>Dieu nous a donné cette prophétie afin que nous ayons la lumière et connaissions la vérité. </a:t>
            </a:r>
            <a:r>
              <a:rPr lang="fr-FR" sz="1200" b="1" kern="1200" dirty="0" smtClean="0">
                <a:solidFill>
                  <a:schemeClr val="tx1"/>
                </a:solidFill>
                <a:effectLst/>
                <a:latin typeface="+mn-lt"/>
                <a:ea typeface="+mn-ea"/>
                <a:cs typeface="+mn-cs"/>
              </a:rPr>
              <a:t>2 Pierre 1 : 19</a:t>
            </a:r>
            <a:r>
              <a:rPr lang="fr-FR" sz="1200" kern="1200" dirty="0" smtClean="0">
                <a:solidFill>
                  <a:schemeClr val="tx1"/>
                </a:solidFill>
                <a:effectLst/>
                <a:latin typeface="+mn-lt"/>
                <a:ea typeface="+mn-ea"/>
                <a:cs typeface="+mn-cs"/>
              </a:rPr>
              <a:t> </a:t>
            </a:r>
          </a:p>
          <a:p>
            <a:pPr marL="0" indent="0">
              <a:buFont typeface="Arial" charset="0"/>
              <a:buNone/>
            </a:pPr>
            <a:r>
              <a:rPr lang="fr-FR" sz="1200" kern="1200" dirty="0" smtClean="0">
                <a:solidFill>
                  <a:schemeClr val="tx1"/>
                </a:solidFill>
                <a:effectLst/>
                <a:latin typeface="+mn-lt"/>
                <a:ea typeface="+mn-ea"/>
                <a:cs typeface="+mn-cs"/>
              </a:rPr>
              <a:t>« Et nous tenons pour d'autant plus certaine la parole prophétique, à laquelle vous faites bien de prêter attention, comme à une lampe qui brille dans un lieu obscur, jusqu'à ce que le jour vienne à paraître et que l'étoile du matin se lève dans vos cœurs.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20-25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Il prononcera des paroles contre le Très Haut, il opprimera les saints du Très Haut, et il espérera changer les temps et la loi; et les saints seront livrés entre ses mains pendant un temps, des temps, et la moitié d'un temps.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Quand cette corne est sortie </a:t>
            </a:r>
            <a:r>
              <a:rPr lang="fr-FR" sz="1200" i="1" kern="1200" dirty="0" smtClean="0">
                <a:solidFill>
                  <a:schemeClr val="tx1"/>
                </a:solidFill>
                <a:effectLst/>
                <a:latin typeface="+mn-lt"/>
                <a:ea typeface="+mn-ea"/>
                <a:cs typeface="+mn-cs"/>
              </a:rPr>
              <a:t>trois cornes</a:t>
            </a:r>
            <a:r>
              <a:rPr lang="fr-FR" sz="1200" kern="1200" dirty="0" smtClean="0">
                <a:solidFill>
                  <a:schemeClr val="tx1"/>
                </a:solidFill>
                <a:effectLst/>
                <a:latin typeface="+mn-lt"/>
                <a:ea typeface="+mn-ea"/>
                <a:cs typeface="+mn-cs"/>
              </a:rPr>
              <a:t> sont tombées devant elle. Cette corne avait des </a:t>
            </a:r>
            <a:r>
              <a:rPr lang="fr-FR" sz="1200" i="1" kern="1200" dirty="0" smtClean="0">
                <a:solidFill>
                  <a:schemeClr val="tx1"/>
                </a:solidFill>
                <a:effectLst/>
                <a:latin typeface="+mn-lt"/>
                <a:ea typeface="+mn-ea"/>
                <a:cs typeface="+mn-cs"/>
              </a:rPr>
              <a:t>yeux</a:t>
            </a:r>
            <a:r>
              <a:rPr lang="fr-FR" sz="1200" kern="1200" dirty="0" smtClean="0">
                <a:solidFill>
                  <a:schemeClr val="tx1"/>
                </a:solidFill>
                <a:effectLst/>
                <a:latin typeface="+mn-lt"/>
                <a:ea typeface="+mn-ea"/>
                <a:cs typeface="+mn-cs"/>
              </a:rPr>
              <a:t> comme un homme et une </a:t>
            </a:r>
            <a:r>
              <a:rPr lang="fr-FR" sz="1200" i="1" kern="1200" dirty="0" smtClean="0">
                <a:solidFill>
                  <a:schemeClr val="tx1"/>
                </a:solidFill>
                <a:effectLst/>
                <a:latin typeface="+mn-lt"/>
                <a:ea typeface="+mn-ea"/>
                <a:cs typeface="+mn-cs"/>
              </a:rPr>
              <a:t>bouche</a:t>
            </a:r>
            <a:r>
              <a:rPr lang="fr-FR" sz="1200" kern="1200" dirty="0" smtClean="0">
                <a:solidFill>
                  <a:schemeClr val="tx1"/>
                </a:solidFill>
                <a:effectLst/>
                <a:latin typeface="+mn-lt"/>
                <a:ea typeface="+mn-ea"/>
                <a:cs typeface="+mn-cs"/>
              </a:rPr>
              <a:t> qui parlait avec arrogance.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Elle était différente des autres cornes, ce qui signifie qu’elle ne représentait  pas un pouvoir politique mais un pouvoir religieux. Quelle puissance assuma la place de la Rome impériale ? La papauté.</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Elle était plus importante que les autres animaux, car bien qu’elle eût un pouvoir religieux elle avait aussi un pouvoir politique. </a:t>
            </a:r>
            <a:r>
              <a:rPr lang="es-ES" sz="1200" kern="1200" dirty="0" smtClean="0">
                <a:solidFill>
                  <a:schemeClr val="tx1"/>
                </a:solidFill>
                <a:effectLst/>
                <a:latin typeface="+mn-lt"/>
                <a:ea typeface="+mn-ea"/>
                <a:cs typeface="+mn-cs"/>
              </a:rPr>
              <a:t>Son </a:t>
            </a:r>
            <a:r>
              <a:rPr lang="es-ES" sz="1200" kern="1200" dirty="0" err="1" smtClean="0">
                <a:solidFill>
                  <a:schemeClr val="tx1"/>
                </a:solidFill>
                <a:effectLst/>
                <a:latin typeface="+mn-lt"/>
                <a:ea typeface="+mn-ea"/>
                <a:cs typeface="+mn-cs"/>
              </a:rPr>
              <a:t>influence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encore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puissante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aujourd’hui</a:t>
            </a:r>
            <a:r>
              <a:rPr lang="es-E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fr-FR" sz="1200" kern="1200" dirty="0" smtClean="0">
                <a:solidFill>
                  <a:schemeClr val="tx1"/>
                </a:solidFill>
                <a:effectLst/>
                <a:latin typeface="+mn-lt"/>
                <a:ea typeface="+mn-ea"/>
                <a:cs typeface="+mn-cs"/>
              </a:rPr>
              <a:t>Les trois cornes qui sont tombées quand celle-ci monta représentent les trois rois vaincus ; avant l’instauration de la papauté. En l’an 493, les Hérules furent vaincus, en 534, les Vandales ; et en 538, les Ostrogoths furent conquis par Justinien.</a:t>
            </a:r>
            <a:endParaRPr lang="es-AR" sz="1200" kern="1200" dirty="0" smtClean="0">
              <a:solidFill>
                <a:schemeClr val="tx1"/>
              </a:solidFill>
              <a:effectLst/>
              <a:latin typeface="+mn-lt"/>
              <a:ea typeface="+mn-ea"/>
              <a:cs typeface="+mn-cs"/>
            </a:endParaRPr>
          </a:p>
          <a:p>
            <a:pPr marL="228600" indent="-228600">
              <a:buFont typeface="+mj-lt"/>
              <a:buAutoNum type="alphaLcParenR"/>
            </a:pPr>
            <a:r>
              <a:rPr lang="fr-FR" sz="1200" kern="1200" dirty="0" smtClean="0">
                <a:solidFill>
                  <a:schemeClr val="tx1"/>
                </a:solidFill>
                <a:effectLst/>
                <a:latin typeface="+mn-lt"/>
                <a:ea typeface="+mn-ea"/>
                <a:cs typeface="+mn-cs"/>
              </a:rPr>
              <a:t>Elle parle contre le Très-Haut. Le pape se nomme lui-même infaillible, distribue des indulgences et est appelé le Saint Père, des attributs qui n’appartiennent qu’à Dieu.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Matthieu</a:t>
            </a:r>
            <a:r>
              <a:rPr lang="es-ES" sz="1200" kern="1200" dirty="0" smtClean="0">
                <a:solidFill>
                  <a:schemeClr val="tx1"/>
                </a:solidFill>
                <a:effectLst/>
                <a:latin typeface="+mn-lt"/>
                <a:ea typeface="+mn-ea"/>
                <a:cs typeface="+mn-cs"/>
              </a:rPr>
              <a:t> 23 : 9).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dirty="0"/>
          </a:p>
        </p:txBody>
      </p:sp>
    </p:spTree>
    <p:extLst>
      <p:ext uri="{BB962C8B-B14F-4D97-AF65-F5344CB8AC3E}">
        <p14:creationId xmlns:p14="http://schemas.microsoft.com/office/powerpoint/2010/main" val="1572481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 fit la petite corne aux véritables croyants et aux saints ?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21</a:t>
            </a:r>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Je vis cette corne faire la guerre aux saints, et l'emporter sur eux, »</a:t>
            </a:r>
          </a:p>
          <a:p>
            <a:endParaRPr lang="fr-FR" sz="1200" b="0" i="0" kern="1200" dirty="0" smtClean="0">
              <a:solidFill>
                <a:schemeClr val="tx1"/>
              </a:solidFill>
              <a:effectLst/>
              <a:latin typeface="+mn-lt"/>
              <a:ea typeface="+mn-ea"/>
              <a:cs typeface="+mn-cs"/>
            </a:endParaRPr>
          </a:p>
          <a:p>
            <a:r>
              <a:rPr lang="fr-FR" sz="1200" i="1" u="sng" kern="1200" dirty="0" smtClean="0">
                <a:solidFill>
                  <a:schemeClr val="tx1"/>
                </a:solidFill>
                <a:effectLst/>
                <a:latin typeface="+mn-lt"/>
                <a:ea typeface="+mn-ea"/>
                <a:cs typeface="+mn-cs"/>
              </a:rPr>
              <a:t>Elle a fait la guerre aux saints, et les a persécutés.</a:t>
            </a:r>
            <a:endParaRPr lang="es-AR" sz="1200" u="sng"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Cela nous rappelle le Moyen-âge mentionné dans l’histoire, quand des millions de Chrétiens qui étaient supposés être des hérétiques furent mis à mort dans d’affreuses conditions pendant « l’Inquisition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Qu’est-ce que ce pouvoir pensa-t-il changer d’après la prophétie ?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 : 25</a:t>
            </a:r>
            <a:endParaRPr lang="es-ES_tradnl"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 prononcera des paroles contre le Très Haut, il opprimera les saints du Très Haut, et il espérera changer les temps et la loi; et les saints seront livrés entre ses mains pendant un temps, des temps, et la moitié d'un temps. »</a:t>
            </a:r>
          </a:p>
          <a:p>
            <a:endParaRPr lang="fr-FR" sz="1200" b="1" kern="1200" dirty="0" smtClean="0">
              <a:solidFill>
                <a:schemeClr val="tx1"/>
              </a:solidFill>
              <a:effectLst/>
              <a:latin typeface="+mn-lt"/>
              <a:ea typeface="+mn-ea"/>
              <a:cs typeface="+mn-cs"/>
            </a:endParaRPr>
          </a:p>
          <a:p>
            <a:r>
              <a:rPr lang="fr-FR" sz="1200" i="1" u="sng" kern="1200" dirty="0" smtClean="0">
                <a:solidFill>
                  <a:schemeClr val="tx1"/>
                </a:solidFill>
                <a:effectLst/>
                <a:latin typeface="+mn-lt"/>
                <a:ea typeface="+mn-ea"/>
                <a:cs typeface="+mn-cs"/>
              </a:rPr>
              <a:t>Les temps et la loi. </a:t>
            </a:r>
            <a:endParaRPr lang="es-AR" sz="1200" u="sng" kern="1200" dirty="0" smtClean="0">
              <a:solidFill>
                <a:schemeClr val="tx1"/>
              </a:solidFill>
              <a:effectLst/>
              <a:latin typeface="+mn-lt"/>
              <a:ea typeface="+mn-ea"/>
              <a:cs typeface="+mn-cs"/>
            </a:endParaRPr>
          </a:p>
          <a:p>
            <a:r>
              <a:rPr lang="fr-FR" sz="1200" u="sng" kern="1200" dirty="0" smtClean="0">
                <a:solidFill>
                  <a:schemeClr val="tx1"/>
                </a:solidFill>
                <a:effectLst/>
                <a:latin typeface="+mn-lt"/>
                <a:ea typeface="+mn-ea"/>
                <a:cs typeface="+mn-cs"/>
              </a:rPr>
              <a:t> </a:t>
            </a:r>
            <a:endParaRPr lang="es-AR" sz="1200" u="sng"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dix commandements furent changés. Dans les livres de catéchisme, quand les commandements sont cités, le deuxième commandement est omis et le dixième est divisé en deux.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quatrième commandement dit que nous devons observer le Sabbat (samedi) comme le véritable jour de repos, mais ce jour a été substitué dans les catéchismes par le dimanche. Dieu n’a autorisé personne à changer sa loi. (Matthieu 5 : 16, 17 ; Ecclésiaste 3 : 14).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b="1" kern="1200" dirty="0" smtClean="0">
                <a:solidFill>
                  <a:schemeClr val="tx1"/>
                </a:solidFill>
                <a:effectLst/>
                <a:latin typeface="+mn-lt"/>
                <a:ea typeface="+mn-ea"/>
                <a:cs typeface="+mn-cs"/>
              </a:rPr>
              <a:t>Combien de temps durerait la persécution ? </a:t>
            </a:r>
            <a:endParaRPr lang="en-US" sz="11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 : 25 </a:t>
            </a:r>
            <a:endParaRPr lang="es-ES_tradnl" sz="1200" b="1"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et les saints seront livrés entre ses mains pendant un temps, des temps, et la moitié d'un temps. »</a:t>
            </a:r>
          </a:p>
          <a:p>
            <a:r>
              <a:rPr lang="fr-FR" sz="1200" kern="1200" dirty="0" smtClean="0">
                <a:solidFill>
                  <a:schemeClr val="tx1"/>
                </a:solidFill>
                <a:effectLst/>
                <a:latin typeface="+mn-lt"/>
                <a:ea typeface="+mn-ea"/>
                <a:cs typeface="+mn-cs"/>
              </a:rPr>
              <a:t>Un temps est égal à une année ; des temps à deux années ; et la moitié d’un temps, à la moitié d’une année, ce qui donne en tout trois années et demie. Si nous calculons une année biblique comme ayant 360 jours, nous avons 1260 jours. C’est le même résultat qui est mentionné dans l’Apocalypse 12 : 6, 14 et 13 : 5. Ces 1260 jours prophétiques sont 1260 années littérales. C’est la période qui va de 538, quand a commencé la suprématie papale, à 1798. Pendant la révolution française, Napoléon envoya le général Berthier pour faire prisonnier le pape Pius VI. Ce pape mourut en exil.</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Alors qui est l’antéchrist ? C’est un pouvoir religieux qui sortit de la Rome impériale. C’est un pouvoir qui revendique les prérogatives de Dieu. C’est un pouvoir qui a persécuté pendant 1260 années et qui a changé la sainte loi de Dieu. Avez-vous reconnu cette puissance ? C’est la papauté.</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Dieu est l’auteur de l’histoire, et tous les événements qui ont eu lieu ont été prévus par le grand Omniscient. Dans le même temps que la prophétie parlait d’un pouvoir qui s’opposerait au plan de la rédemption, elle parlait aussi de l’incarnation de Christ pour accomplir le plan du salut. (Galates 4 : 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Dieu guide la destinée des nations.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prophétie esquisse le développement de l’histoire et du conflit entre la lumière et les ténèbres.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Mais Christ est le vainqueur, et tous ceux qui croient en lui partageront cette grande victoire.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prophétie montre clairement que Christ n’a pas changé la loi mais que l’antéchrist a tenté de le faire, et beaucoup l’ont suivi. L’homme ne peut pas changer la vérité de Dieu.</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Reconnaissons l’éternelle validité des dix commandements, Jésus veut que nous les observions et il désire bénir ceux qui l’acceptent comme leur Sauveur et Seigneur.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dirty="0"/>
          </a:p>
        </p:txBody>
      </p:sp>
    </p:spTree>
    <p:extLst>
      <p:ext uri="{BB962C8B-B14F-4D97-AF65-F5344CB8AC3E}">
        <p14:creationId xmlns:p14="http://schemas.microsoft.com/office/powerpoint/2010/main" val="157248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L’ANTÉCHRIST</a:t>
            </a:r>
            <a:endParaRPr lang="en-US" sz="1100" b="1" u="none"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err="1" smtClean="0">
                <a:solidFill>
                  <a:schemeClr val="tx1"/>
                </a:solidFill>
                <a:effectLst/>
                <a:latin typeface="+mn-lt"/>
                <a:ea typeface="+mn-ea"/>
                <a:cs typeface="+mn-cs"/>
              </a:rPr>
              <a:t>Merci</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Seigneur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pour</a:t>
            </a:r>
            <a:r>
              <a:rPr lang="es-AR" sz="1200" kern="1200" dirty="0" smtClean="0">
                <a:solidFill>
                  <a:schemeClr val="tx1"/>
                </a:solidFill>
                <a:effectLst/>
                <a:latin typeface="+mn-lt"/>
                <a:ea typeface="+mn-ea"/>
                <a:cs typeface="+mn-cs"/>
              </a:rPr>
              <a:t> la </a:t>
            </a:r>
            <a:r>
              <a:rPr lang="es-AR" sz="1200" kern="1200" dirty="0" err="1" smtClean="0">
                <a:solidFill>
                  <a:schemeClr val="tx1"/>
                </a:solidFill>
                <a:effectLst/>
                <a:latin typeface="+mn-lt"/>
                <a:ea typeface="+mn-ea"/>
                <a:cs typeface="+mn-cs"/>
              </a:rPr>
              <a:t>clarté</a:t>
            </a:r>
            <a:r>
              <a:rPr lang="es-AR" sz="1200" kern="1200" dirty="0" smtClean="0">
                <a:solidFill>
                  <a:schemeClr val="tx1"/>
                </a:solidFill>
                <a:effectLst/>
                <a:latin typeface="+mn-lt"/>
                <a:ea typeface="+mn-ea"/>
                <a:cs typeface="+mn-cs"/>
              </a:rPr>
              <a:t> de </a:t>
            </a:r>
            <a:r>
              <a:rPr lang="es-AR" sz="1200" kern="1200" dirty="0" err="1" smtClean="0">
                <a:solidFill>
                  <a:schemeClr val="tx1"/>
                </a:solidFill>
                <a:effectLst/>
                <a:latin typeface="+mn-lt"/>
                <a:ea typeface="+mn-ea"/>
                <a:cs typeface="+mn-cs"/>
              </a:rPr>
              <a:t>votre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Parole</a:t>
            </a:r>
            <a:r>
              <a:rPr lang="es-AR" sz="1200" kern="1200" dirty="0" smtClean="0">
                <a:solidFill>
                  <a:schemeClr val="tx1"/>
                </a:solidFill>
                <a:effectLst/>
                <a:latin typeface="+mn-lt"/>
                <a:ea typeface="+mn-ea"/>
                <a:cs typeface="+mn-cs"/>
              </a:rPr>
              <a:t>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dirty="0"/>
          </a:p>
        </p:txBody>
      </p:sp>
    </p:spTree>
    <p:extLst>
      <p:ext uri="{BB962C8B-B14F-4D97-AF65-F5344CB8AC3E}">
        <p14:creationId xmlns:p14="http://schemas.microsoft.com/office/powerpoint/2010/main" val="3888006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srgbClr val="002060"/>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fr-FR" sz="2000" b="1" dirty="0" smtClean="0">
                <a:solidFill>
                  <a:srgbClr val="002060"/>
                </a:solidFill>
                <a:effectLst>
                  <a:outerShdw blurRad="50800" dist="38100" dir="2700000" algn="tl" rotWithShape="0">
                    <a:prstClr val="black">
                      <a:alpha val="40000"/>
                    </a:prstClr>
                  </a:outerShdw>
                </a:effectLst>
                <a:latin typeface="Myriad Pro" pitchFamily="34" charset="0"/>
              </a:rPr>
              <a:t>Notre prochain thème : « La fascinante prophétie des 2.300 années. »</a:t>
            </a:r>
          </a:p>
          <a:p>
            <a:pPr lvl="0">
              <a:spcBef>
                <a:spcPts val="1200"/>
              </a:spcBef>
            </a:pPr>
            <a:r>
              <a:rPr lang="fr-FR" sz="2000" b="0" dirty="0" smtClean="0">
                <a:solidFill>
                  <a:srgbClr val="002060"/>
                </a:solidFill>
                <a:effectLst>
                  <a:outerShdw blurRad="50800" dist="38100" dir="2700000" algn="tl" rotWithShape="0">
                    <a:prstClr val="black">
                      <a:alpha val="40000"/>
                    </a:prstClr>
                  </a:outerShdw>
                </a:effectLst>
                <a:latin typeface="Myriad Pro" pitchFamily="34" charset="0"/>
              </a:rPr>
              <a:t>C’est une des prédictions mathématiques dans la Bible ; ces prophéties sont l’horloge de Dieu. Dans cette prophétie sont mentionnés le temps de l’apparition du Messie, ainsi que le temps de la restauration de la vérité qui a été foulée par l’antéchrist et le début du temps de la fin. C’est une prophétie qui vaut la peine d’être connue.</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dirty="0"/>
          </a:p>
        </p:txBody>
      </p:sp>
    </p:spTree>
    <p:extLst>
      <p:ext uri="{BB962C8B-B14F-4D97-AF65-F5344CB8AC3E}">
        <p14:creationId xmlns:p14="http://schemas.microsoft.com/office/powerpoint/2010/main" val="231559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b="1" kern="1200" dirty="0" smtClean="0">
                <a:solidFill>
                  <a:schemeClr val="tx1"/>
                </a:solidFill>
                <a:effectLst/>
                <a:latin typeface="+mn-lt"/>
                <a:ea typeface="+mn-ea"/>
                <a:cs typeface="+mn-cs"/>
              </a:rPr>
              <a:t>Y avait-il des antéchrists aux temps des apôtres ? </a:t>
            </a:r>
            <a:endParaRPr lang="en-US" sz="11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Jean </a:t>
            </a:r>
            <a:r>
              <a:rPr lang="es-ES_tradnl" sz="1200" b="1" kern="1200" dirty="0" smtClean="0">
                <a:solidFill>
                  <a:schemeClr val="tx1"/>
                </a:solidFill>
                <a:effectLst/>
                <a:latin typeface="+mn-lt"/>
                <a:ea typeface="+mn-ea"/>
                <a:cs typeface="+mn-cs"/>
              </a:rPr>
              <a:t>2 : 18 - 19,</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Galates</a:t>
            </a:r>
            <a:r>
              <a:rPr lang="es-ES_tradnl" sz="1200" kern="1200" dirty="0" smtClean="0">
                <a:solidFill>
                  <a:schemeClr val="tx1"/>
                </a:solidFill>
                <a:effectLst/>
                <a:latin typeface="+mn-lt"/>
                <a:ea typeface="+mn-ea"/>
                <a:cs typeface="+mn-cs"/>
              </a:rPr>
              <a:t> 1 : 6 - 7) </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Petits enfants, c'est la dernière heure, et comme vous avez appris qu'un antéchrist vient, il y a maintenant plusieurs antéchrists : par là nous connaissons que c'est la dernière heure.</a:t>
            </a:r>
          </a:p>
          <a:p>
            <a:r>
              <a:rPr lang="fr-FR" sz="1200" b="1" kern="1200" dirty="0" smtClean="0">
                <a:solidFill>
                  <a:schemeClr val="tx1"/>
                </a:solidFill>
                <a:effectLst/>
                <a:latin typeface="+mn-lt"/>
                <a:ea typeface="+mn-ea"/>
                <a:cs typeface="+mn-cs"/>
              </a:rPr>
              <a:t>Ils sont sortis du milieu de nous, mais ils n'étaient pas des nôtres ; car s'ils eussent été des nôtres, ils seraient demeurés avec nous, mais cela est arrivé afin qu'il fût manifeste que tous ne sont pas des nôtres. »</a:t>
            </a: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C’étaient des frères, car il est dit : « </a:t>
            </a:r>
            <a:r>
              <a:rPr lang="fr-FR" sz="1200" i="1" kern="1200" dirty="0" smtClean="0">
                <a:solidFill>
                  <a:schemeClr val="tx1"/>
                </a:solidFill>
                <a:effectLst/>
                <a:latin typeface="+mn-lt"/>
                <a:ea typeface="+mn-ea"/>
                <a:cs typeface="+mn-cs"/>
              </a:rPr>
              <a:t>Ils sont sortis du milieu de nous</a:t>
            </a:r>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L’antéchrist était-il une puissance athéiste, ou revendiquait-il le christianisme ? </a:t>
            </a:r>
            <a:endPar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5967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30/06/2019</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30/06/2019</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9.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28.jpe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5.wdp"/><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jpeg"/><Relationship Id="rId7"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5.wdp"/><Relationship Id="rId4" Type="http://schemas.openxmlformats.org/officeDocument/2006/relationships/image" Target="../media/image30.jpe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7.wdp"/><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jpeg"/><Relationship Id="rId7"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7.wdp"/><Relationship Id="rId4" Type="http://schemas.openxmlformats.org/officeDocument/2006/relationships/image" Target="../media/image32.jpeg"/><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9.wdp"/><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10.wdp"/><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22054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Ils font profession de connaître Dieu, mais ils le renient par leurs </a:t>
            </a:r>
            <a:r>
              <a:rPr lang="fr-FR" sz="4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oeuvres</a:t>
            </a:r>
            <a:r>
              <a:rPr lang="fr-FR"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étant abominables, rebelles, et incapables d'aucune bonne </a:t>
            </a:r>
            <a:r>
              <a:rPr lang="fr-FR" sz="4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oeuvre</a:t>
            </a:r>
            <a:r>
              <a:rPr lang="fr-FR"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Tito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 16 </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51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6632"/>
            <a:ext cx="9144000" cy="34563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s’attribue à lui-même des vertus qui s’adressent seulement à Dieu : sainteté, infaillibilité, immuabilité. </a:t>
            </a:r>
            <a:endParaRPr lang="fr-FR"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s’oppose et persécute les disciples de Christ. </a:t>
            </a:r>
            <a:endParaRPr lang="fr-FR" sz="28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attaque la loi de Dieu et établit des lois et des traditions humaines. </a:t>
            </a:r>
            <a:endParaRPr lang="es-E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323528" y="3573016"/>
            <a:ext cx="8820472" cy="19634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Ce peuple m'honore des lèvres, Mais son </a:t>
            </a:r>
            <a:r>
              <a:rPr lang="fr-F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coeur</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 éloigné de moi.  C'est en vain qu'ils m'honorent, en enseignant des préceptes qui sont des commandements d'hommes. »</a:t>
            </a:r>
          </a:p>
        </p:txBody>
      </p:sp>
      <p:sp>
        <p:nvSpPr>
          <p:cNvPr id="6"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Matthieu</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15 : 8 - 9</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66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750"/>
                                        <p:tgtEl>
                                          <p:spTgt spid="4">
                                            <p:txEl>
                                              <p:pRg st="1" end="1"/>
                                            </p:txEl>
                                          </p:spTgt>
                                        </p:tgtEl>
                                      </p:cBhvr>
                                    </p:animEffect>
                                  </p:childTnLst>
                                </p:cTn>
                              </p:par>
                            </p:childTnLst>
                          </p:cTn>
                        </p:par>
                        <p:par>
                          <p:cTn id="13" fill="hold">
                            <p:stCondLst>
                              <p:cond delay="13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85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85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6632"/>
            <a:ext cx="9144000" cy="52205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s’attribue à lui-même des vertus qui s’adressent seulement à Dieu : sainteté, infaillibilité, immuabilité. </a:t>
            </a:r>
          </a:p>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s’oppose et persécute les disciples de Christ. </a:t>
            </a:r>
          </a:p>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Il attaque la loi de Dieu et établit des lois et des traditions humaines. </a:t>
            </a:r>
            <a:endParaRPr lang="es-E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fr-F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L’antéchrist prêche le salut par les œuvres. </a:t>
            </a:r>
            <a:endParaRPr lang="es-ES"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2" name="1 Rectángulo"/>
          <p:cNvSpPr/>
          <p:nvPr/>
        </p:nvSpPr>
        <p:spPr>
          <a:xfrm>
            <a:off x="647564" y="4532927"/>
            <a:ext cx="8244916"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solidFill>
                  <a:srgbClr val="002060"/>
                </a:solidFill>
                <a:effectLst>
                  <a:outerShdw blurRad="76200" dist="50800" dir="5400000" algn="tl" rotWithShape="0">
                    <a:srgbClr val="000000">
                      <a:alpha val="65000"/>
                    </a:srgbClr>
                  </a:outerShdw>
                </a:effectLst>
              </a:rPr>
              <a:t>Alors … qui est l’antéchrist dans la prophétie ? </a:t>
            </a:r>
            <a:endParaRPr lang="es-ES" sz="3600" b="1" spc="50" dirty="0">
              <a:ln w="11430"/>
              <a:solidFill>
                <a:srgbClr val="002060"/>
              </a:solidFill>
              <a:effectLst>
                <a:outerShdw blurRad="76200" dist="50800" dir="5400000" algn="tl" rotWithShape="0">
                  <a:srgbClr val="000000">
                    <a:alpha val="65000"/>
                  </a:srgb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977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47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llave_oro.png"/>
          <p:cNvPicPr>
            <a:picLocks noChangeAspect="1" noChangeArrowheads="1"/>
          </p:cNvPicPr>
          <p:nvPr/>
        </p:nvPicPr>
        <p:blipFill rotWithShape="1">
          <a:blip r:embed="rId5">
            <a:extLst>
              <a:ext uri="{28A0092B-C50C-407E-A947-70E740481C1C}">
                <a14:useLocalDpi xmlns:a14="http://schemas.microsoft.com/office/drawing/2010/main" val="0"/>
              </a:ext>
            </a:extLst>
          </a:blip>
          <a:srcRect t="18343" b="10807"/>
          <a:stretch/>
        </p:blipFill>
        <p:spPr bwMode="auto">
          <a:xfrm>
            <a:off x="1482695" y="764704"/>
            <a:ext cx="6187995" cy="3507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93" y="3248980"/>
            <a:ext cx="9144000"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LES SEPT CLÉS DE CETTE PROPHÉTIE</a:t>
            </a:r>
            <a:endPar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500"/>
                                        <p:tgtEl>
                                          <p:spTgt spid="2051"/>
                                        </p:tgtEl>
                                      </p:cBhvr>
                                    </p:animEffect>
                                    <p:set>
                                      <p:cBhvr>
                                        <p:cTn id="17" dur="1" fill="hold">
                                          <p:stCondLst>
                                            <p:cond delay="499"/>
                                          </p:stCondLst>
                                        </p:cTn>
                                        <p:tgtEl>
                                          <p:spTgt spid="2051"/>
                                        </p:tgtEl>
                                        <p:attrNameLst>
                                          <p:attrName>style.visibility</p:attrName>
                                        </p:attrNameLst>
                                      </p:cBhvr>
                                      <p:to>
                                        <p:strVal val="hidden"/>
                                      </p:to>
                                    </p:se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Mis Docs\_Multimedia SDA\20x Anticristo\tema 20 v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3588" y="620688"/>
            <a:ext cx="6372707"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Dans la prophétie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symbolisent les vents et les eaux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499" y="677696"/>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63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
                                        </p:tgtEl>
                                        <p:attrNameLst>
                                          <p:attrName>ppt_y</p:attrName>
                                        </p:attrNameLst>
                                      </p:cBhvr>
                                      <p:tavLst>
                                        <p:tav tm="0">
                                          <p:val>
                                            <p:strVal val="#ppt_y"/>
                                          </p:val>
                                        </p:tav>
                                        <p:tav tm="100000">
                                          <p:val>
                                            <p:strVal val="#ppt_y"/>
                                          </p:val>
                                        </p:tav>
                                      </p:tavLst>
                                    </p:anim>
                                    <p:anim calcmode="lin" valueType="num">
                                      <p:cBhvr>
                                        <p:cTn id="1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
                                        </p:tgtEl>
                                      </p:cBhvr>
                                    </p:animEffect>
                                  </p:childTnLst>
                                </p:cTn>
                              </p:par>
                            </p:childTnLst>
                          </p:cTn>
                        </p:par>
                        <p:par>
                          <p:cTn id="15" fill="hold">
                            <p:stCondLst>
                              <p:cond delay="28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par>
                          <p:cTn id="19" fill="hold">
                            <p:stCondLst>
                              <p:cond delay="3300"/>
                            </p:stCondLst>
                            <p:childTnLst>
                              <p:par>
                                <p:cTn id="20" presetID="56" presetClass="exit" presetSubtype="0" fill="hold" grpId="1" nodeType="afterEffect">
                                  <p:stCondLst>
                                    <p:cond delay="1000"/>
                                  </p:stCondLst>
                                  <p:iterate type="lt">
                                    <p:tmPct val="10000"/>
                                  </p:iterate>
                                  <p:childTnLst>
                                    <p:anim from="(ppt_w)" to="(-ppt_w*2)" calcmode="lin" valueType="num">
                                      <p:cBhvr rctx="PPT">
                                        <p:cTn id="21" dur="250" autoRev="1">
                                          <p:stCondLst>
                                            <p:cond delay="0"/>
                                          </p:stCondLst>
                                        </p:cTn>
                                        <p:tgtEl>
                                          <p:spTgt spid="3"/>
                                        </p:tgtEl>
                                        <p:attrNameLst>
                                          <p:attrName>ppt_w</p:attrName>
                                        </p:attrNameLst>
                                      </p:cBhvr>
                                    </p:anim>
                                    <p:anim by="(ppt_w*0.50)" calcmode="lin" valueType="num">
                                      <p:cBhvr>
                                        <p:cTn id="22" dur="250" decel="50000" autoRev="1">
                                          <p:stCondLst>
                                            <p:cond delay="0"/>
                                          </p:stCondLst>
                                        </p:cTn>
                                        <p:tgtEl>
                                          <p:spTgt spid="3"/>
                                        </p:tgtEl>
                                        <p:attrNameLst>
                                          <p:attrName>ppt_x</p:attrName>
                                        </p:attrNameLst>
                                      </p:cBhvr>
                                    </p:anim>
                                    <p:anim from="(ppt_y)" to="(1+ppt_h/2)" calcmode="lin" valueType="num">
                                      <p:cBhvr>
                                        <p:cTn id="23" dur="500">
                                          <p:stCondLst>
                                            <p:cond delay="0"/>
                                          </p:stCondLst>
                                        </p:cTn>
                                        <p:tgtEl>
                                          <p:spTgt spid="3"/>
                                        </p:tgtEl>
                                        <p:attrNameLst>
                                          <p:attrName>ppt_y</p:attrName>
                                        </p:attrNameLst>
                                      </p:cBhvr>
                                    </p:anim>
                                    <p:animRot by="21600000">
                                      <p:cBhvr>
                                        <p:cTn id="24" dur="500">
                                          <p:stCondLst>
                                            <p:cond delay="0"/>
                                          </p:stCondLst>
                                        </p:cTn>
                                        <p:tgtEl>
                                          <p:spTgt spid="3"/>
                                        </p:tgtEl>
                                        <p:attrNameLst>
                                          <p:attrName>r</p:attrName>
                                        </p:attrNameLst>
                                      </p:cBhvr>
                                    </p:animRot>
                                    <p:set>
                                      <p:cBhvr>
                                        <p:cTn id="2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ferai venir sur Élam quatre vents des quatre extrémités du ciel, Je les disperserai par tous ces vents, Et il n'y aura pas une nation Où n'arrivent des fugitifs d'Élam. Je ferai trembler les habitants d'Élam devant leurs ennemis Et devant ceux qui en veulent à leur vie, J'amènerai sur eux des malheurs, Mon ardente colère, dit l'Éternel, Et je les poursuivrai par l'épée, Jusqu'à ce que je les aie anéantis. »</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Jérémie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49 : 36 - 37</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95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s\_Multimedia SDA\20x Anticristo\tema 20 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91780" y="872715"/>
            <a:ext cx="5940659"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Dans la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prophétie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symbolisent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les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eaux ?</a:t>
            </a:r>
          </a:p>
        </p:txBody>
      </p:sp>
      <p:pic>
        <p:nvPicPr>
          <p:cNvPr id="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H="1">
            <a:off x="-288681" y="1069035"/>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2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5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125"/>
                            </p:stCondLst>
                            <p:childTnLst>
                              <p:par>
                                <p:cTn id="13" presetID="10" presetClass="entr" presetSubtype="0" fill="hold" grpId="0" nodeType="afterEffect">
                                  <p:stCondLst>
                                    <p:cond delay="0"/>
                                  </p:stCondLst>
                                  <p:iterate type="lt">
                                    <p:tmPct val="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175"/>
                            </p:stCondLst>
                            <p:childTnLst>
                              <p:par>
                                <p:cTn id="17" presetID="10" presetClass="entr" presetSubtype="0" fill="hold" grpId="0" nodeType="afterEffect">
                                  <p:stCondLst>
                                    <p:cond delay="0"/>
                                  </p:stCondLst>
                                  <p:iterate type="lt">
                                    <p:tmPct val="5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850"/>
                            </p:stCondLst>
                            <p:childTnLst>
                              <p:par>
                                <p:cTn id="21" presetID="34" presetClass="emph" presetSubtype="0" fill="hold" grpId="1" nodeType="afterEffect">
                                  <p:stCondLst>
                                    <p:cond delay="0"/>
                                  </p:stCondLst>
                                  <p:iterate type="lt">
                                    <p:tmPct val="5000"/>
                                  </p:iterate>
                                  <p:childTnLst>
                                    <p:animMotion origin="layout" path="M 0.0 0.0 L 0.0 -0.07213" pathEditMode="relative" ptsTypes="">
                                      <p:cBhvr>
                                        <p:cTn id="22" dur="250" accel="50000" decel="50000" autoRev="1" fill="hold">
                                          <p:stCondLst>
                                            <p:cond delay="0"/>
                                          </p:stCondLst>
                                        </p:cTn>
                                        <p:tgtEl>
                                          <p:spTgt spid="3">
                                            <p:txEl>
                                              <p:pRg st="0" end="0"/>
                                            </p:txEl>
                                          </p:spTgt>
                                        </p:tgtEl>
                                        <p:attrNameLst>
                                          <p:attrName>ppt_x</p:attrName>
                                          <p:attrName>ppt_y</p:attrName>
                                        </p:attrNameLst>
                                      </p:cBhvr>
                                    </p:animMotion>
                                    <p:animRot by="1500000">
                                      <p:cBhvr>
                                        <p:cTn id="23" dur="125" fill="hold">
                                          <p:stCondLst>
                                            <p:cond delay="0"/>
                                          </p:stCondLst>
                                        </p:cTn>
                                        <p:tgtEl>
                                          <p:spTgt spid="3">
                                            <p:txEl>
                                              <p:pRg st="0" end="0"/>
                                            </p:txEl>
                                          </p:spTgt>
                                        </p:tgtEl>
                                        <p:attrNameLst>
                                          <p:attrName>r</p:attrName>
                                        </p:attrNameLst>
                                      </p:cBhvr>
                                    </p:animRot>
                                    <p:animRot by="-1500000">
                                      <p:cBhvr>
                                        <p:cTn id="24" dur="125" fill="hold">
                                          <p:stCondLst>
                                            <p:cond delay="125"/>
                                          </p:stCondLst>
                                        </p:cTn>
                                        <p:tgtEl>
                                          <p:spTgt spid="3">
                                            <p:txEl>
                                              <p:pRg st="0" end="0"/>
                                            </p:txEl>
                                          </p:spTgt>
                                        </p:tgtEl>
                                        <p:attrNameLst>
                                          <p:attrName>r</p:attrName>
                                        </p:attrNameLst>
                                      </p:cBhvr>
                                    </p:animRot>
                                    <p:animRot by="-1500000">
                                      <p:cBhvr>
                                        <p:cTn id="25" dur="125" fill="hold">
                                          <p:stCondLst>
                                            <p:cond delay="250"/>
                                          </p:stCondLst>
                                        </p:cTn>
                                        <p:tgtEl>
                                          <p:spTgt spid="3">
                                            <p:txEl>
                                              <p:pRg st="0" end="0"/>
                                            </p:txEl>
                                          </p:spTgt>
                                        </p:tgtEl>
                                        <p:attrNameLst>
                                          <p:attrName>r</p:attrName>
                                        </p:attrNameLst>
                                      </p:cBhvr>
                                    </p:animRot>
                                    <p:animRot by="1500000">
                                      <p:cBhvr>
                                        <p:cTn id="26" dur="125" fill="hold">
                                          <p:stCondLst>
                                            <p:cond delay="375"/>
                                          </p:stCondLst>
                                        </p:cTn>
                                        <p:tgtEl>
                                          <p:spTgt spid="3">
                                            <p:txEl>
                                              <p:pRg st="0" end="0"/>
                                            </p:txEl>
                                          </p:spTgt>
                                        </p:tgtEl>
                                        <p:attrNameLst>
                                          <p:attrName>r</p:attrName>
                                        </p:attrNameLst>
                                      </p:cBhvr>
                                    </p:animRot>
                                  </p:childTnLst>
                                </p:cTn>
                              </p:par>
                            </p:childTnLst>
                          </p:cTn>
                        </p:par>
                        <p:par>
                          <p:cTn id="27" fill="hold">
                            <p:stCondLst>
                              <p:cond delay="3475"/>
                            </p:stCondLst>
                            <p:childTnLst>
                              <p:par>
                                <p:cTn id="28" presetID="34" presetClass="emph" presetSubtype="0" fill="hold" grpId="1" nodeType="afterEffect">
                                  <p:stCondLst>
                                    <p:cond delay="0"/>
                                  </p:stCondLst>
                                  <p:iterate type="lt">
                                    <p:tmPct val="5000"/>
                                  </p:iterate>
                                  <p:childTnLst>
                                    <p:animMotion origin="layout" path="M 0.0 0.0 L 0.0 -0.07213" pathEditMode="relative" ptsTypes="">
                                      <p:cBhvr>
                                        <p:cTn id="29" dur="250" accel="50000" decel="50000" autoRev="1" fill="hold">
                                          <p:stCondLst>
                                            <p:cond delay="0"/>
                                          </p:stCondLst>
                                        </p:cTn>
                                        <p:tgtEl>
                                          <p:spTgt spid="3">
                                            <p:txEl>
                                              <p:pRg st="1" end="1"/>
                                            </p:txEl>
                                          </p:spTgt>
                                        </p:tgtEl>
                                        <p:attrNameLst>
                                          <p:attrName>ppt_x</p:attrName>
                                          <p:attrName>ppt_y</p:attrName>
                                        </p:attrNameLst>
                                      </p:cBhvr>
                                    </p:animMotion>
                                    <p:animRot by="1500000">
                                      <p:cBhvr>
                                        <p:cTn id="30" dur="125" fill="hold">
                                          <p:stCondLst>
                                            <p:cond delay="0"/>
                                          </p:stCondLst>
                                        </p:cTn>
                                        <p:tgtEl>
                                          <p:spTgt spid="3">
                                            <p:txEl>
                                              <p:pRg st="1" end="1"/>
                                            </p:txEl>
                                          </p:spTgt>
                                        </p:tgtEl>
                                        <p:attrNameLst>
                                          <p:attrName>r</p:attrName>
                                        </p:attrNameLst>
                                      </p:cBhvr>
                                    </p:animRot>
                                    <p:animRot by="-1500000">
                                      <p:cBhvr>
                                        <p:cTn id="31" dur="125" fill="hold">
                                          <p:stCondLst>
                                            <p:cond delay="125"/>
                                          </p:stCondLst>
                                        </p:cTn>
                                        <p:tgtEl>
                                          <p:spTgt spid="3">
                                            <p:txEl>
                                              <p:pRg st="1" end="1"/>
                                            </p:txEl>
                                          </p:spTgt>
                                        </p:tgtEl>
                                        <p:attrNameLst>
                                          <p:attrName>r</p:attrName>
                                        </p:attrNameLst>
                                      </p:cBhvr>
                                    </p:animRot>
                                    <p:animRot by="-1500000">
                                      <p:cBhvr>
                                        <p:cTn id="32" dur="125" fill="hold">
                                          <p:stCondLst>
                                            <p:cond delay="250"/>
                                          </p:stCondLst>
                                        </p:cTn>
                                        <p:tgtEl>
                                          <p:spTgt spid="3">
                                            <p:txEl>
                                              <p:pRg st="1" end="1"/>
                                            </p:txEl>
                                          </p:spTgt>
                                        </p:tgtEl>
                                        <p:attrNameLst>
                                          <p:attrName>r</p:attrName>
                                        </p:attrNameLst>
                                      </p:cBhvr>
                                    </p:animRot>
                                    <p:animRot by="1500000">
                                      <p:cBhvr>
                                        <p:cTn id="33" dur="125" fill="hold">
                                          <p:stCondLst>
                                            <p:cond delay="375"/>
                                          </p:stCondLst>
                                        </p:cTn>
                                        <p:tgtEl>
                                          <p:spTgt spid="3">
                                            <p:txEl>
                                              <p:pRg st="1" end="1"/>
                                            </p:txEl>
                                          </p:spTgt>
                                        </p:tgtEl>
                                        <p:attrNameLst>
                                          <p:attrName>r</p:attrName>
                                        </p:attrNameLst>
                                      </p:cBhvr>
                                    </p:animRot>
                                  </p:childTnLst>
                                </p:cTn>
                              </p:par>
                            </p:childTnLst>
                          </p:cTn>
                        </p:par>
                        <p:par>
                          <p:cTn id="34" fill="hold">
                            <p:stCondLst>
                              <p:cond delay="4525"/>
                            </p:stCondLst>
                            <p:childTnLst>
                              <p:par>
                                <p:cTn id="35" presetID="34" presetClass="emph" presetSubtype="0" fill="hold" grpId="1" nodeType="afterEffect">
                                  <p:stCondLst>
                                    <p:cond delay="0"/>
                                  </p:stCondLst>
                                  <p:iterate type="lt">
                                    <p:tmPct val="5000"/>
                                  </p:iterate>
                                  <p:childTnLst>
                                    <p:animMotion origin="layout" path="M 0.0 0.0 L 0.0 -0.07213" pathEditMode="relative" ptsTypes="">
                                      <p:cBhvr>
                                        <p:cTn id="36" dur="250" accel="50000" decel="50000" autoRev="1" fill="hold">
                                          <p:stCondLst>
                                            <p:cond delay="0"/>
                                          </p:stCondLst>
                                        </p:cTn>
                                        <p:tgtEl>
                                          <p:spTgt spid="3">
                                            <p:txEl>
                                              <p:pRg st="2" end="2"/>
                                            </p:txEl>
                                          </p:spTgt>
                                        </p:tgtEl>
                                        <p:attrNameLst>
                                          <p:attrName>ppt_x</p:attrName>
                                          <p:attrName>ppt_y</p:attrName>
                                        </p:attrNameLst>
                                      </p:cBhvr>
                                    </p:animMotion>
                                    <p:animRot by="1500000">
                                      <p:cBhvr>
                                        <p:cTn id="37" dur="125" fill="hold">
                                          <p:stCondLst>
                                            <p:cond delay="0"/>
                                          </p:stCondLst>
                                        </p:cTn>
                                        <p:tgtEl>
                                          <p:spTgt spid="3">
                                            <p:txEl>
                                              <p:pRg st="2" end="2"/>
                                            </p:txEl>
                                          </p:spTgt>
                                        </p:tgtEl>
                                        <p:attrNameLst>
                                          <p:attrName>r</p:attrName>
                                        </p:attrNameLst>
                                      </p:cBhvr>
                                    </p:animRot>
                                    <p:animRot by="-1500000">
                                      <p:cBhvr>
                                        <p:cTn id="38" dur="125" fill="hold">
                                          <p:stCondLst>
                                            <p:cond delay="125"/>
                                          </p:stCondLst>
                                        </p:cTn>
                                        <p:tgtEl>
                                          <p:spTgt spid="3">
                                            <p:txEl>
                                              <p:pRg st="2" end="2"/>
                                            </p:txEl>
                                          </p:spTgt>
                                        </p:tgtEl>
                                        <p:attrNameLst>
                                          <p:attrName>r</p:attrName>
                                        </p:attrNameLst>
                                      </p:cBhvr>
                                    </p:animRot>
                                    <p:animRot by="-1500000">
                                      <p:cBhvr>
                                        <p:cTn id="39" dur="125" fill="hold">
                                          <p:stCondLst>
                                            <p:cond delay="250"/>
                                          </p:stCondLst>
                                        </p:cTn>
                                        <p:tgtEl>
                                          <p:spTgt spid="3">
                                            <p:txEl>
                                              <p:pRg st="2" end="2"/>
                                            </p:txEl>
                                          </p:spTgt>
                                        </p:tgtEl>
                                        <p:attrNameLst>
                                          <p:attrName>r</p:attrName>
                                        </p:attrNameLst>
                                      </p:cBhvr>
                                    </p:animRot>
                                    <p:animRot by="1500000">
                                      <p:cBhvr>
                                        <p:cTn id="40" dur="125" fill="hold">
                                          <p:stCondLst>
                                            <p:cond delay="375"/>
                                          </p:stCondLst>
                                        </p:cTn>
                                        <p:tgtEl>
                                          <p:spTgt spid="3">
                                            <p:txEl>
                                              <p:pRg st="2" end="2"/>
                                            </p:txEl>
                                          </p:spTgt>
                                        </p:tgtEl>
                                        <p:attrNameLst>
                                          <p:attrName>r</p:attrName>
                                        </p:attrNameLst>
                                      </p:cBhvr>
                                    </p:animRot>
                                  </p:childTnLst>
                                </p:cTn>
                              </p:par>
                            </p:childTnLst>
                          </p:cTn>
                        </p:par>
                        <p:par>
                          <p:cTn id="41" fill="hold">
                            <p:stCondLst>
                              <p:cond delay="5200"/>
                            </p:stCondLst>
                            <p:childTnLst>
                              <p:par>
                                <p:cTn id="42" presetID="22" presetClass="entr" presetSubtype="1"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98325"/>
            <a:ext cx="8424936"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 il me </a:t>
            </a:r>
            <a:r>
              <a:rPr lang="fr-FR"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eaux que tu as vues, sur lesquelles la prostituée est assise, ce sont des peuples, des foules, des nations, et des langues. »</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Apocalypse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17 : 15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3275013"/>
            <a:ext cx="9382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56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s Docs\_Multimedia SDA\20x Anticristo\tema 20 best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296652"/>
            <a:ext cx="8820472" cy="55446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représentent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les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animaux, les têtes,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les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ailes et les cornes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12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Mis Docs\_Multimedia SDA\20x Anticristo\tema 20 le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536" y="27731"/>
            <a:ext cx="4572508" cy="34372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animaux représentent des royaumes</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23</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pic>
        <p:nvPicPr>
          <p:cNvPr id="6" name="Picture 4" descr="D:\Mis Docs\_Multimedia SDA\20x Anticristo\llave_or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18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fade">
                                      <p:cBhvr>
                                        <p:cTn id="20" dur="3000"/>
                                        <p:tgtEl>
                                          <p:spTgt spid="6147"/>
                                        </p:tgtEl>
                                      </p:cBhvr>
                                    </p:animEffect>
                                  </p:childTnLst>
                                </p:cTn>
                              </p:par>
                            </p:childTnLst>
                          </p:cTn>
                        </p:par>
                        <p:par>
                          <p:cTn id="21" fill="hold">
                            <p:stCondLst>
                              <p:cond delay="40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D:\Mis Docs\_Multimedia SDA\20x Anticristo\tema 20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791580" y="3429000"/>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Un Moment </a:t>
            </a:r>
            <a:endPar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r>
              <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Prière</a:t>
            </a:r>
            <a:endPar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tema 20 cuern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564995"/>
            <a:ext cx="4968552" cy="447660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têtes et les cornes symbolisent </a:t>
            </a:r>
            <a:endParaRPr lang="fr-FR"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 </a:t>
            </a:r>
            <a:r>
              <a:rPr lang="fr-F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division </a:t>
            </a:r>
            <a:endParaRPr lang="fr-FR"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 </a:t>
            </a:r>
            <a:r>
              <a:rPr lang="fr-F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royaum</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24)</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6" name="Picture 4" descr="D:\Mis Docs\_Multimedia SDA\20x Anticristo\llave_or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66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2000"/>
                                        <p:tgtEl>
                                          <p:spTgt spid="7170"/>
                                        </p:tgtEl>
                                      </p:cBhvr>
                                    </p:animEffect>
                                  </p:childTnLst>
                                </p:cTn>
                              </p:par>
                            </p:childTnLst>
                          </p:cTn>
                        </p:par>
                        <p:par>
                          <p:cTn id="21" fill="hold">
                            <p:stCondLst>
                              <p:cond delay="30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Mis Docs\_Multimedia SDA\20x Anticristo\tema 20 a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2636912"/>
            <a:ext cx="4680520" cy="36004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ailes représentent la rapidité</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(Habacuc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 8)</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6" name="Picture 4" descr="D:\Mis Docs\_Multimedia SDA\20x Anticristo\llave_or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72200" y="5694581"/>
            <a:ext cx="2540125" cy="1171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9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2000"/>
                                        <p:tgtEl>
                                          <p:spTgt spid="8196"/>
                                        </p:tgtEl>
                                      </p:cBhvr>
                                    </p:animEffect>
                                  </p:childTnLst>
                                </p:cTn>
                              </p:par>
                            </p:childTnLst>
                          </p:cTn>
                        </p:par>
                        <p:par>
                          <p:cTn id="21" fill="hold">
                            <p:stCondLst>
                              <p:cond delay="30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224644"/>
            <a:ext cx="8424936" cy="374560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Daniel commença et </a:t>
            </a:r>
            <a:r>
              <a:rPr lang="fr-FR"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regardais pendant ma vision nocturne, et voici, les quatre vents des cieux firent irruption sur la grande mer.</a:t>
            </a:r>
          </a:p>
          <a:p>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quatre grands animaux sortirent de la mer, différents l'uns de l'autre.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2 - 3</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65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55576" y="1658249"/>
            <a:ext cx="5940660" cy="13271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jour</a:t>
            </a:r>
            <a:r>
              <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 </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année</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499" y="677696"/>
            <a:ext cx="2540125" cy="11716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775365" y="3104964"/>
            <a:ext cx="5848863" cy="219683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t'impose un jour pour chaque année</a:t>
            </a:r>
            <a:r>
              <a:rPr lang="es-ES"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9"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11660" y="5867573"/>
            <a:ext cx="6264696"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Ézéchiel</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4 : 6 ;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Nombres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14 : 34</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spTree>
    <p:extLst>
      <p:ext uri="{BB962C8B-B14F-4D97-AF65-F5344CB8AC3E}">
        <p14:creationId xmlns:p14="http://schemas.microsoft.com/office/powerpoint/2010/main" val="40597331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93" y="3356992"/>
            <a:ext cx="9144000"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fr-F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QUATRE NATIONS DANS LA PROPHÉTIE</a:t>
            </a:r>
            <a:endParaRPr lang="es-ES"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43908" y="2492896"/>
            <a:ext cx="5184576" cy="3384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Qu’est-ce que Daniel a vu en vision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5122" name="Picture 2" descr="D:\Mis Docs\_Multimedia SDA\20x Anticristo\danielprayingforhispeople.jpg"/>
          <p:cNvPicPr>
            <a:picLocks noChangeAspect="1" noChangeArrowheads="1"/>
          </p:cNvPicPr>
          <p:nvPr/>
        </p:nvPicPr>
        <p:blipFill rotWithShape="1">
          <a:blip r:embed="rId4">
            <a:extLst>
              <a:ext uri="{28A0092B-C50C-407E-A947-70E740481C1C}">
                <a14:useLocalDpi xmlns:a14="http://schemas.microsoft.com/office/drawing/2010/main" val="0"/>
              </a:ext>
            </a:extLst>
          </a:blip>
          <a:srcRect l="19409" r="9862"/>
          <a:stretch/>
        </p:blipFill>
        <p:spPr bwMode="auto">
          <a:xfrm flipH="1">
            <a:off x="637440" y="1556792"/>
            <a:ext cx="3455733" cy="36700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423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3000" fill="hold"/>
                                        <p:tgtEl>
                                          <p:spTgt spid="5122"/>
                                        </p:tgtEl>
                                        <p:attrNameLst>
                                          <p:attrName>ppt_x</p:attrName>
                                        </p:attrNameLst>
                                      </p:cBhvr>
                                      <p:tavLst>
                                        <p:tav tm="0">
                                          <p:val>
                                            <p:strVal val="#ppt_x"/>
                                          </p:val>
                                        </p:tav>
                                        <p:tav tm="100000">
                                          <p:val>
                                            <p:strVal val="#ppt_x"/>
                                          </p:val>
                                        </p:tav>
                                      </p:tavLst>
                                    </p:anim>
                                    <p:anim calcmode="lin" valueType="num">
                                      <p:cBhvr additive="base">
                                        <p:cTn id="14" dur="3000" fill="hold"/>
                                        <p:tgtEl>
                                          <p:spTgt spid="5122"/>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842493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Daniel commença et </a:t>
            </a:r>
            <a:r>
              <a:rPr lang="fr-FR"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regardais pendant ma vision nocturne, et voici, les quatre vents des cieux firent irruption sur la grande mer. Et quatre grands animaux sortirent de la mer, différents l'uns de l'autre.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2 - 3</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752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Mis Docs\_Multimedia SDA\20x Anticristo\bestia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808820"/>
            <a:ext cx="6156684" cy="3560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55677" y="512675"/>
            <a:ext cx="7128791"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représentent ces quatre animaux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5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1000" fill="hold"/>
                                        <p:tgtEl>
                                          <p:spTgt spid="61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842493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m'approchai de l'un de ceux qui étaient là, et je lui demandai ce qu'il y avait de vrai dans toutes ces choses. Il me le dit, et m'en donna </a:t>
            </a: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l'explication : </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Ces quatre grands animaux, ce sont quatre rois qui s'élèveront de la terre »</a:t>
            </a:r>
          </a:p>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Il me parla </a:t>
            </a: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ainsi : </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 quatrième animal, c'est un quatrième royaume qui existera sur la terre…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16 - 17</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23</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23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802" y="900091"/>
            <a:ext cx="3334126" cy="4977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91780" y="1376771"/>
            <a:ext cx="6372708"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Quelles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étaient les caractéristiques du premier animal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467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itulo tema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20</a:t>
            </a:r>
          </a:p>
        </p:txBody>
      </p:sp>
      <p:sp>
        <p:nvSpPr>
          <p:cNvPr id="6" name="5 Rectángulo"/>
          <p:cNvSpPr/>
          <p:nvPr/>
        </p:nvSpPr>
        <p:spPr>
          <a:xfrm>
            <a:off x="467544" y="728700"/>
            <a:ext cx="8064896" cy="4708981"/>
          </a:xfrm>
          <a:prstGeom prst="rect">
            <a:avLst/>
          </a:prstGeom>
          <a:noFill/>
        </p:spPr>
        <p:txBody>
          <a:bodyPr wrap="square" lIns="91440" tIns="45720" rIns="91440" bIns="45720">
            <a:spAutoFit/>
            <a:scene3d>
              <a:camera prst="perspectiveContrastingRightFacing">
                <a:rot lat="333554" lon="19273628" rev="21517052"/>
              </a:camera>
              <a:lightRig rig="twoPt" dir="t"/>
            </a:scene3d>
            <a:sp3d extrusionH="31750" contourW="31750" prstMaterial="dkEdge">
              <a:bevelT w="12700"/>
              <a:bevelB w="19050"/>
            </a:sp3d>
          </a:bodyPr>
          <a:lstStyle/>
          <a:p>
            <a:r>
              <a:rPr lang="fr-FR" sz="10000" b="1" spc="50" dirty="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EST-CE QUE L’ANTÉCHRIST </a:t>
            </a:r>
            <a:endParaRPr lang="fr-FR" sz="10000" b="1" spc="50" dirty="0" smtClean="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endParaRPr>
          </a:p>
          <a:p>
            <a:r>
              <a:rPr lang="fr-FR" sz="10000" b="1" spc="50" dirty="0" smtClean="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EXISTE </a:t>
            </a:r>
            <a:r>
              <a:rPr lang="fr-FR" sz="10000" b="1" spc="50" dirty="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rPr>
              <a:t>DÉJÀ ? </a:t>
            </a:r>
            <a:endParaRPr lang="es-ES" sz="10000" b="1" spc="50" dirty="0">
              <a:ln w="53975">
                <a:gradFill>
                  <a:gsLst>
                    <a:gs pos="0">
                      <a:srgbClr val="FFF200"/>
                    </a:gs>
                    <a:gs pos="45000">
                      <a:srgbClr val="FF7A00"/>
                    </a:gs>
                    <a:gs pos="70000">
                      <a:srgbClr val="FF0300"/>
                    </a:gs>
                    <a:gs pos="100000">
                      <a:srgbClr val="4D0808"/>
                    </a:gs>
                  </a:gsLst>
                  <a:lin ang="5400000" scaled="0"/>
                </a:gradFill>
              </a:ln>
              <a:gradFill>
                <a:gsLst>
                  <a:gs pos="34000">
                    <a:srgbClr val="FF0000"/>
                  </a:gs>
                  <a:gs pos="22000">
                    <a:srgbClr val="FF0000">
                      <a:lumMod val="42000"/>
                      <a:lumOff val="58000"/>
                    </a:srgbClr>
                  </a:gs>
                  <a:gs pos="69000">
                    <a:srgbClr val="AF1412"/>
                  </a:gs>
                  <a:gs pos="100000">
                    <a:schemeClr val="accent2">
                      <a:shade val="45000"/>
                      <a:satMod val="165000"/>
                      <a:lumMod val="0"/>
                    </a:schemeClr>
                  </a:gs>
                </a:gsLst>
                <a:lin ang="5400000"/>
              </a:gradFill>
              <a:effectLst>
                <a:glow rad="228600">
                  <a:schemeClr val="accent1">
                    <a:satMod val="175000"/>
                    <a:alpha val="40000"/>
                  </a:schemeClr>
                </a:glow>
                <a:outerShdw blurRad="76200" dist="76200" dir="5400000" algn="tl" rotWithShape="0">
                  <a:srgbClr val="000000">
                    <a:alpha val="65000"/>
                  </a:srgbClr>
                </a:outerShdw>
              </a:effectLst>
              <a:latin typeface="Poplar Std" pitchFamily="82" charset="0"/>
            </a:endParaRP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403473"/>
            <a:ext cx="842493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Le premier était semblable à un lion, et avait des ailes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d'aigles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regardai, jusqu'au moment où ses ailes furent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arrachées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 fut enlevé de terre et mis debout sur ses pieds comme un homme, et un </a:t>
            </a:r>
            <a:r>
              <a:rPr lang="fr-F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coeur</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d'homme lui fut donné.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4</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886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7874" y="900091"/>
            <a:ext cx="3334126" cy="4977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Mis Docs\_Multimedia SDA\20x Anticristo\leon-cabeza2.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95636" y="692696"/>
            <a:ext cx="3456384" cy="56925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97052"/>
            <a:ext cx="6012669" cy="16561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Babylone</a:t>
            </a:r>
            <a:endPar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(606 - </a:t>
            </a: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538 av. J.C.)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7" name="Picture 2" descr="C:\Users\Gerhard\Documents\_Estudios Biblicos PPT\ondaWEB6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00"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3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500"/>
                                  </p:stCondLst>
                                  <p:childTnLst>
                                    <p:animEffect transition="out" filter="fade">
                                      <p:cBhvr>
                                        <p:cTn id="22" dur="2000"/>
                                        <p:tgtEl>
                                          <p:spTgt spid="7170"/>
                                        </p:tgtEl>
                                      </p:cBhvr>
                                    </p:animEffect>
                                    <p:set>
                                      <p:cBhvr>
                                        <p:cTn id="23" dur="1" fill="hold">
                                          <p:stCondLst>
                                            <p:cond delay="1999"/>
                                          </p:stCondLst>
                                        </p:cTn>
                                        <p:tgtEl>
                                          <p:spTgt spid="7170"/>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fade">
                                      <p:cBhvr>
                                        <p:cTn id="27" dur="500"/>
                                        <p:tgtEl>
                                          <p:spTgt spid="8194"/>
                                        </p:tgtEl>
                                      </p:cBhvr>
                                    </p:animEffect>
                                  </p:childTnLst>
                                </p:cTn>
                              </p:par>
                            </p:childTnLst>
                          </p:cTn>
                        </p:par>
                        <p:par>
                          <p:cTn id="28" fill="hold">
                            <p:stCondLst>
                              <p:cond delay="55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27884" y="872715"/>
            <a:ext cx="5256584"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Comment était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deuxième animal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9218" name="Picture 2" descr="D:\Mis Docs\_Multimedia SDA\20x Anticristo\Bear.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794" y="900091"/>
            <a:ext cx="3783759" cy="52292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28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547489"/>
            <a:ext cx="6984776" cy="2917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 voici, un second animal était semblable à un ours, et se tenait sur un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côté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 avait trois côtes dans la gueule entre les dents, et on lui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disait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Lève-toi, mange beaucoup de chair.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42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Mis Docs\_Multimedia SDA\20x Anticristo\Bear.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8794" y="900091"/>
            <a:ext cx="3783759" cy="52292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Mis Docs\_Multimedia SDA\20x Anticristo\oso-pecho2.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9572" y="1052736"/>
            <a:ext cx="3554688" cy="4652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933056"/>
            <a:ext cx="6012669" cy="1512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Médo-Perses</a:t>
            </a:r>
            <a:endPar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(538 - </a:t>
            </a: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331 av. J.C.)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8"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04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250"/>
                                        <p:tgtEl>
                                          <p:spTgt spid="7"/>
                                        </p:tgtEl>
                                      </p:cBhvr>
                                    </p:animEffect>
                                    <p:set>
                                      <p:cBhvr>
                                        <p:cTn id="23" dur="1" fill="hold">
                                          <p:stCondLst>
                                            <p:cond delay="2249"/>
                                          </p:stCondLst>
                                        </p:cTn>
                                        <p:tgtEl>
                                          <p:spTgt spid="7"/>
                                        </p:tgtEl>
                                        <p:attrNameLst>
                                          <p:attrName>style.visibility</p:attrName>
                                        </p:attrNameLst>
                                      </p:cBhvr>
                                      <p:to>
                                        <p:strVal val="hidden"/>
                                      </p:to>
                                    </p:se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fade">
                                      <p:cBhvr>
                                        <p:cTn id="27" dur="500"/>
                                        <p:tgtEl>
                                          <p:spTgt spid="10242"/>
                                        </p:tgtEl>
                                      </p:cBhvr>
                                    </p:animEffect>
                                  </p:childTnLst>
                                </p:cTn>
                              </p:par>
                            </p:childTnLst>
                          </p:cTn>
                        </p:par>
                        <p:par>
                          <p:cTn id="28" fill="hold">
                            <p:stCondLst>
                              <p:cond delay="525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Mis Docs\_Multimedia SDA\20x Anticristo\Leopard.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28700"/>
            <a:ext cx="3909889" cy="5261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411760" y="512675"/>
            <a:ext cx="6372708"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Qu’est-ce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qui caractérisait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léopard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décrit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dans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verset 6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152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547489"/>
            <a:ext cx="8424936" cy="43576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Après cela je regardai, et voici, un autre était semblable à un léopard, et avait sur le dos quatre ailes comme un oiseau; cet animal avait quatre têtes, et la domination lui fut donnée.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7:6</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08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Mis Docs\_Multimedia SDA\20x Anticristo\Leopard.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28700"/>
            <a:ext cx="3909889" cy="5261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vientre.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1457" y="735864"/>
            <a:ext cx="4492611" cy="5285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97052"/>
            <a:ext cx="6012669" cy="19082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Grec</a:t>
            </a:r>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 </a:t>
            </a:r>
          </a:p>
          <a:p>
            <a:pPr algn="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(331 - 168 av. J.C.)</a:t>
            </a:r>
          </a:p>
        </p:txBody>
      </p:sp>
      <p:pic>
        <p:nvPicPr>
          <p:cNvPr id="7"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72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500"/>
                                        <p:tgtEl>
                                          <p:spTgt spid="8"/>
                                        </p:tgtEl>
                                      </p:cBhvr>
                                    </p:animEffect>
                                    <p:set>
                                      <p:cBhvr>
                                        <p:cTn id="23" dur="1" fill="hold">
                                          <p:stCondLst>
                                            <p:cond delay="2499"/>
                                          </p:stCondLst>
                                        </p:cTn>
                                        <p:tgtEl>
                                          <p:spTgt spid="8"/>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750"/>
                                        <p:tgtEl>
                                          <p:spTgt spid="2"/>
                                        </p:tgtEl>
                                      </p:cBhvr>
                                    </p:animEffect>
                                  </p:childTnLst>
                                </p:cTn>
                              </p:par>
                            </p:childTnLst>
                          </p:cTn>
                        </p:par>
                        <p:par>
                          <p:cTn id="28" fill="hold">
                            <p:stCondLst>
                              <p:cond delay="575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411760" y="825477"/>
            <a:ext cx="6372708" cy="469175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Comment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était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le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quatrième </a:t>
            </a: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animal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4" name="Picture 2" descr="D:\Mis Docs\_Multimedia SDA\20x Anticristo\Wild Beast --Daniel 7.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7604" y="825477"/>
            <a:ext cx="3924436" cy="51763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52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5263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Après cela, je regardai pendant mes visions nocturnes, et voici, il y avait un quatrième animal, terrible, épouvantable et extraordinairement fort; il avait de grandes dents de fer, il mangeait, brisait, et il foulait aux pieds ce qui restait; il était différent de tous les animaux précédents, et il avait dix cornes.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7</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74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ema 20 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 y="-4553"/>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332656"/>
            <a:ext cx="8532948" cy="14041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Anté</a:t>
            </a:r>
            <a:r>
              <a:rPr lang="es-ES" sz="3600" b="1" spc="50" dirty="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 </a:t>
            </a:r>
            <a:r>
              <a:rPr lang="es-ES" sz="3600" b="1" spc="50" dirty="0" err="1">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contre</a:t>
            </a:r>
            <a:r>
              <a:rPr lang="es-ES" sz="3600" b="1" spc="50" dirty="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a:t>
            </a:r>
            <a:endPar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endParaRPr>
          </a:p>
          <a:p>
            <a:r>
              <a:rPr lang="es-ES" sz="36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ANTÉCHRIST </a:t>
            </a:r>
            <a:r>
              <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a:t>
            </a:r>
            <a:r>
              <a:rPr lang="es-ES" sz="3600" b="1" spc="50" dirty="0" err="1">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contre</a:t>
            </a:r>
            <a:r>
              <a:rPr lang="es-ES" sz="3600" b="1" spc="50" dirty="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 </a:t>
            </a:r>
            <a:r>
              <a:rPr lang="es-ES" sz="3600" b="1" spc="50" dirty="0" err="1">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rPr>
              <a:t>Christ</a:t>
            </a:r>
            <a:endParaRPr lang="es-ES" sz="3600" b="1" spc="50" dirty="0" smtClean="0">
              <a:ln w="11430"/>
              <a:solidFill>
                <a:srgbClr val="FFC000"/>
              </a:solidFill>
              <a:effectLst>
                <a:outerShdw blurRad="76200" dist="50800" dir="5400000" algn="tl" rotWithShape="0">
                  <a:srgbClr val="000000">
                    <a:alpha val="65000"/>
                  </a:srgbClr>
                </a:outerShdw>
              </a:effectLst>
              <a:latin typeface="Trajan Pro" pitchFamily="18" charset="0"/>
              <a:cs typeface="Vijaya" pitchFamily="34" charset="0"/>
            </a:endParaRPr>
          </a:p>
        </p:txBody>
      </p:sp>
      <p:sp>
        <p:nvSpPr>
          <p:cNvPr id="6" name="Rectangle 3"/>
          <p:cNvSpPr>
            <a:spLocks noChangeArrowheads="1"/>
          </p:cNvSpPr>
          <p:nvPr/>
        </p:nvSpPr>
        <p:spPr bwMode="auto">
          <a:xfrm>
            <a:off x="611560" y="1736812"/>
            <a:ext cx="8136396" cy="39268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Moi, Daniel, j'eus l'esprit troublé au dedans de moi, et les visions de ma tête m'effrayèrent. »</a:t>
            </a:r>
          </a:p>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…Moi, Daniel, je fus extrêmement troublé par mes pensées, je changeai de couleur, et je conservai ces paroles dans mon </a:t>
            </a:r>
            <a:r>
              <a:rPr lang="fr-F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coeur</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1027" name="Picture 3" descr="D:\Mis Docs\_Multimedia SDA\20x Anticristo\tema 20 fran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 y="5735638"/>
            <a:ext cx="9144000" cy="1122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355976" y="5883964"/>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15</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28</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4131461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4000" fill="hold"/>
                                        <p:tgtEl>
                                          <p:spTgt spid="6"/>
                                        </p:tgtEl>
                                        <p:attrNameLst>
                                          <p:attrName>ppt_x</p:attrName>
                                        </p:attrNameLst>
                                      </p:cBhvr>
                                      <p:tavLst>
                                        <p:tav tm="0">
                                          <p:val>
                                            <p:strVal val="#ppt_x"/>
                                          </p:val>
                                        </p:tav>
                                        <p:tav tm="100000">
                                          <p:val>
                                            <p:strVal val="#ppt_x"/>
                                          </p:val>
                                        </p:tav>
                                      </p:tavLst>
                                    </p:anim>
                                    <p:anim calcmode="lin" valueType="num">
                                      <p:cBhvr additive="base">
                                        <p:cTn id="16" dur="4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15516" y="44624"/>
            <a:ext cx="8784976" cy="49325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Ensuite je désirai savoir la vérité sur le quatrième animal, qui était différent de tous les autres, extrêmement terrible, qui avait des dents de fer et des ongles d'airain, qui mangeait, brisait, et foulait aux pieds ce qu'il </a:t>
            </a:r>
            <a:r>
              <a:rPr lang="fr-FR" sz="3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restait ; </a:t>
            </a:r>
            <a:r>
              <a:rPr lang="fr-F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sur les dix cornes qu'il avait à la tête, et sur l'autre qui était sortie et devant laquelle trois étaient tombées, sur cette corne qui avait des yeux, une bouche parlant avec arrogance, et une plus grande apparence que les autres.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19 - 20</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0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196752"/>
            <a:ext cx="8676964" cy="36364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Il me parla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ainsi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 quatrième animal, c'est un quatrième royaume qui existera sur la terre, différent de tous les royaumes, et qui dévorera toute la terre, la foulera et la brisera. »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23</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02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Mis Docs\_Multimedia SDA\20x Anticristo\Wild Beast --Daniel 7.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3588" y="825477"/>
            <a:ext cx="3924436" cy="51763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71799" y="3897052"/>
            <a:ext cx="6012669" cy="18722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smtClean="0">
                <a:ln w="11430"/>
                <a:solidFill>
                  <a:srgbClr val="FF0000"/>
                </a:solidFill>
                <a:effectLst>
                  <a:outerShdw blurRad="76200" dist="50800" dir="5400000" algn="tl" rotWithShape="0">
                    <a:srgbClr val="000000">
                      <a:alpha val="65000"/>
                    </a:srgbClr>
                  </a:outerShdw>
                </a:effectLst>
                <a:latin typeface="Trajan Pro" pitchFamily="18" charset="0"/>
                <a:cs typeface="Vijaya" pitchFamily="34" charset="0"/>
              </a:rPr>
              <a:t>Rome</a:t>
            </a:r>
          </a:p>
          <a:p>
            <a:pPr algn="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(168 </a:t>
            </a: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A.C</a:t>
            </a:r>
            <a:r>
              <a:rPr lang="en-U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.-476 </a:t>
            </a:r>
            <a:r>
              <a:rPr lang="en-US"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ap. J.C.)</a:t>
            </a:r>
            <a:endParaRPr lang="en-US" sz="40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099" name="Picture 3" descr="D:\Mis Docs\_Multimedia SDA\20x Anticristo\bestia-piernas3.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7524" y="764704"/>
            <a:ext cx="4740675" cy="50570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166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500"/>
                                        <p:tgtEl>
                                          <p:spTgt spid="7"/>
                                        </p:tgtEl>
                                      </p:cBhvr>
                                    </p:animEffect>
                                    <p:set>
                                      <p:cBhvr>
                                        <p:cTn id="23" dur="1" fill="hold">
                                          <p:stCondLst>
                                            <p:cond delay="2499"/>
                                          </p:stCondLst>
                                        </p:cTn>
                                        <p:tgtEl>
                                          <p:spTgt spid="7"/>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fade">
                                      <p:cBhvr>
                                        <p:cTn id="27" dur="500"/>
                                        <p:tgtEl>
                                          <p:spTgt spid="4099"/>
                                        </p:tgtEl>
                                      </p:cBhvr>
                                    </p:animEffect>
                                  </p:childTnLst>
                                </p:cTn>
                              </p:par>
                            </p:childTnLst>
                          </p:cTn>
                        </p:par>
                        <p:par>
                          <p:cTn id="28" fill="hold">
                            <p:stCondLst>
                              <p:cond delay="550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212976"/>
            <a:ext cx="9144000"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LA PETITE </a:t>
            </a:r>
            <a:endPar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a:p>
            <a:pPr algn="ct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CORNE</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25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Mis Docs\_Multimedia SDA\20x Anticristo\Little horn.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7594" y="787205"/>
            <a:ext cx="3576354" cy="52841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27884" y="512675"/>
            <a:ext cx="5256584"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caractérise la petite corne qui grandit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922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51267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considérai les cornes, et voici, une autre petite corne sortit du milieu d'elles, et trois des premières cornes furent arrachées devant cette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corne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voici, elle avait des yeux comme des yeux d'homme, et une bouche, qui parlait avec arrogance. »</a:t>
            </a:r>
          </a:p>
        </p:txBody>
      </p:sp>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8</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56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20 - 25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sur les dix cornes qu'il avait à la tête, et sur l'autre qui était sortie et devant laquelle trois étaient tombées, sur cette corne qui avait des yeux, une bouche parlant avec arrogance, et une plus grande apparence que les autres.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4214954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6" grpId="1"/>
      <p:bldP spid="7" grpId="0"/>
      <p:bldP spid="7" grpId="1"/>
      <p:bldP spid="8" grpId="0"/>
      <p:bldP spid="8" grpId="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20 - 25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vis cette corne faire la guerre aux saints, et l'emporter sur eux,</a:t>
            </a:r>
          </a:p>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jusqu'au moment où l'ancien des jours vint donner droit aux saints du Très Haut, et le temps arriva où les saints furent en possession du royaume.</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214833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7" grpId="1"/>
      <p:bldP spid="8" grpId="0"/>
      <p:bldP spid="8" grpId="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20 - 25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 me parla </a:t>
            </a:r>
            <a:r>
              <a:rPr lang="fr-FR" sz="36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ainsi : </a:t>
            </a:r>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 quatrième animal, c'est un quatrième royaume qui existera sur la terre, différent de tous les royaumes, et qui dévorera toute la terre, la foulera et la brisera.</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891537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8" grpId="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20 - 25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dix cornes, ce sont dix rois qui s'élèveront de ce royaume. Un autre s'élèvera après eux, il sera différent des premiers, et il abaissera trois rois.</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hablará palabras contra el Altísimo, y a los santos del Altísimo quebrantará, y pensará en cambiar los tiempos y la ley; y serán entregados en su mano hasta tiempo, y tiempos, y medio tiempo.”</a:t>
            </a:r>
          </a:p>
        </p:txBody>
      </p:sp>
    </p:spTree>
    <p:extLst>
      <p:ext uri="{BB962C8B-B14F-4D97-AF65-F5344CB8AC3E}">
        <p14:creationId xmlns:p14="http://schemas.microsoft.com/office/powerpoint/2010/main" val="3832348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s\_Multimedia SDA\20x Anticristo\tema 20 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 y="-4553"/>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11560" y="1304764"/>
            <a:ext cx="8136396" cy="39268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 nous tenons pour d'autant plus certaine la parole prophétique, à laquelle vous faites bien de prêter attention, comme à une lampe qui brille dans un lieu obscur, jusqu'à ce que le jour vienne à paraître et que l'étoile du matin se lève dans vos cœurs. »</a:t>
            </a:r>
          </a:p>
        </p:txBody>
      </p:sp>
      <p:pic>
        <p:nvPicPr>
          <p:cNvPr id="1027" name="Picture 3" descr="D:\Mis Docs\_Multimedia SDA\20x Anticristo\tema 20 fran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 y="5735638"/>
            <a:ext cx="9144000" cy="1122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355976" y="5883964"/>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 Pierre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 19</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3925983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4000" fill="hold"/>
                                        <p:tgtEl>
                                          <p:spTgt spid="6"/>
                                        </p:tgtEl>
                                        <p:attrNameLst>
                                          <p:attrName>ppt_x</p:attrName>
                                        </p:attrNameLst>
                                      </p:cBhvr>
                                      <p:tavLst>
                                        <p:tav tm="0">
                                          <p:val>
                                            <p:strVal val="#ppt_x"/>
                                          </p:val>
                                        </p:tav>
                                        <p:tav tm="100000">
                                          <p:val>
                                            <p:strVal val="#ppt_x"/>
                                          </p:val>
                                        </p:tav>
                                      </p:tavLst>
                                    </p:anim>
                                    <p:anim calcmode="lin" valueType="num">
                                      <p:cBhvr additive="base">
                                        <p:cTn id="12" dur="4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20 - 25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“Asimismo acerca de los diez cuernos que tenía en su cabeza, y del otro que le había salido, delante del cual habían caído tres; y este mismo cuerno tenía ojos, y boca que hablaba grandes cosas, y parecía más grande que sus compañeros.</a:t>
            </a:r>
          </a:p>
        </p:txBody>
      </p:sp>
      <p:sp>
        <p:nvSpPr>
          <p:cNvPr id="6"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veía yo que este cuerno hacía guerra contra los santos, y los vencía, hasta que vino el Anciano de días, y se dio el juicio a los santos del Altísimo; y llegó el tiempo, y los santos recibieron el reino.</a:t>
            </a:r>
          </a:p>
        </p:txBody>
      </p:sp>
      <p:sp>
        <p:nvSpPr>
          <p:cNvPr id="7"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Dijo así: La cuarta bestia será un cuarto reino en la tierra, el cual será diferente de todos los otros reinos, y a toda la tierra devorará, trillará y despedazará.</a:t>
            </a:r>
          </a:p>
        </p:txBody>
      </p:sp>
      <p:sp>
        <p:nvSpPr>
          <p:cNvPr id="8" name="Rectangle 3" hidden="1"/>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los diez cuernos significan que de aquel reino se levantarán diez reyes; y tras ellos se levantará otro, el cual será diferente de los primeros, y a tres reyes derribará.</a:t>
            </a:r>
          </a:p>
        </p:txBody>
      </p:sp>
      <p:sp>
        <p:nvSpPr>
          <p:cNvPr id="9" name="Rectangle 3"/>
          <p:cNvSpPr>
            <a:spLocks noChangeArrowheads="1"/>
          </p:cNvSpPr>
          <p:nvPr/>
        </p:nvSpPr>
        <p:spPr bwMode="auto">
          <a:xfrm>
            <a:off x="323528" y="692696"/>
            <a:ext cx="867696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 prononcera des paroles contre le Très Haut, il opprimera les saints du Très Haut, et il espérera changer les temps et la loi; et les saints seront livrés entre ses mains pendant un temps, des temps, et la moitié d'un temps. »</a:t>
            </a:r>
          </a:p>
        </p:txBody>
      </p:sp>
    </p:spTree>
    <p:extLst>
      <p:ext uri="{BB962C8B-B14F-4D97-AF65-F5344CB8AC3E}">
        <p14:creationId xmlns:p14="http://schemas.microsoft.com/office/powerpoint/2010/main" val="284462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3508" y="-171400"/>
            <a:ext cx="9000492" cy="53645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lnSpc>
                <a:spcPct val="200000"/>
              </a:lnSpc>
              <a:buFont typeface="Arial" pitchFamily="34" charset="0"/>
              <a:buChar char="•"/>
            </a:pPr>
            <a:r>
              <a:rPr lang="es-ES" sz="36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t>
            </a:r>
            <a:r>
              <a:rPr lang="es-ES" sz="36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ifférente</a:t>
            </a:r>
            <a:r>
              <a:rPr lang="es-E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des </a:t>
            </a:r>
            <a:r>
              <a:rPr lang="es-ES" sz="36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autres</a:t>
            </a:r>
            <a:r>
              <a:rPr lang="es-ES"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36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cornes</a:t>
            </a:r>
            <a:endParaRPr lang="es-ES"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lnSpc>
                <a:spcPct val="200000"/>
              </a:lnSpc>
              <a:buFont typeface="Arial" pitchFamily="34" charset="0"/>
              <a:buChar char="•"/>
            </a:pPr>
            <a:r>
              <a:rPr lang="fr-FR"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Plus </a:t>
            </a:r>
            <a:r>
              <a:rPr lang="fr-FR"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grand que d'autres</a:t>
            </a:r>
          </a:p>
          <a:p>
            <a:pPr marL="342900" indent="-342900">
              <a:lnSpc>
                <a:spcPct val="200000"/>
              </a:lnSpc>
              <a:buFont typeface="Arial" pitchFamily="34" charset="0"/>
              <a:buChar char="•"/>
            </a:pPr>
            <a:r>
              <a:rPr lang="fr-FR"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Décroché </a:t>
            </a:r>
            <a:r>
              <a:rPr lang="fr-FR"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3 cornes au fur et à mesure de leur apparition</a:t>
            </a:r>
          </a:p>
          <a:p>
            <a:pPr marL="342900" indent="-342900">
              <a:lnSpc>
                <a:spcPct val="200000"/>
              </a:lnSpc>
              <a:buFont typeface="Arial" pitchFamily="34" charset="0"/>
              <a:buChar char="•"/>
            </a:pPr>
            <a:r>
              <a:rPr lang="fr-FR"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Parler </a:t>
            </a:r>
            <a:r>
              <a:rPr lang="fr-FR"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contre le plus </a:t>
            </a:r>
            <a:r>
              <a:rPr lang="fr-FR" sz="36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élevé</a:t>
            </a:r>
            <a:endParaRPr lang="fr-FR" sz="36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02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000"/>
                                        <p:tgtEl>
                                          <p:spTgt spid="10"/>
                                        </p:tgtEl>
                                      </p:cBhvr>
                                    </p:animEffect>
                                  </p:childTnLst>
                                </p:cTn>
                              </p:par>
                            </p:childTnLst>
                          </p:cTn>
                        </p:par>
                        <p:par>
                          <p:cTn id="8" fill="hold">
                            <p:stCondLst>
                              <p:cond delay="7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Mis Docs\_Multimedia SDA\20x Anticristo\Little hor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663" t="2718" r="10504" b="55970"/>
          <a:stretch/>
        </p:blipFill>
        <p:spPr bwMode="auto">
          <a:xfrm>
            <a:off x="251520" y="2332450"/>
            <a:ext cx="4731752" cy="33648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07904" y="656691"/>
            <a:ext cx="5076564"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Que fit la petite corne aux véritables croyants et aux saints ?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650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21</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323528" y="1124744"/>
            <a:ext cx="5688632" cy="40684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vis cette corne faire la guerre aux saints, et l'emporter sur eux,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7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4\Tema 14 rompiendo.jpg"/>
          <p:cNvPicPr>
            <a:picLocks noChangeAspect="1" noChangeArrowheads="1"/>
          </p:cNvPicPr>
          <p:nvPr/>
        </p:nvPicPr>
        <p:blipFill rotWithShape="1">
          <a:blip r:embed="rId4">
            <a:extLst>
              <a:ext uri="{28A0092B-C50C-407E-A947-70E740481C1C}">
                <a14:useLocalDpi xmlns:a14="http://schemas.microsoft.com/office/drawing/2010/main" val="0"/>
              </a:ext>
            </a:extLst>
          </a:blip>
          <a:srcRect l="31034" t="29885" r="12586" b="17450"/>
          <a:stretch/>
        </p:blipFill>
        <p:spPr bwMode="auto">
          <a:xfrm>
            <a:off x="215516" y="1808820"/>
            <a:ext cx="5155324" cy="36117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635896" y="728699"/>
            <a:ext cx="5184576"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Qu’est-ce que ce pouvoir pensa-t-il changer d’après la prophétie ?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65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323528" y="908720"/>
            <a:ext cx="86769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Il prononcera des paroles contre le Très Haut, il opprimera les saints du Très Haut, et il espérera changer les temps et la loi; et les saints seront livrés entre ses mains pendant un temps, des temps, et la moitié d'un temps.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56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Mis Docs\_Multimedia SDA\20x Anticristo\almanaq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38913"/>
            <a:ext cx="4824536" cy="40303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91680" y="656692"/>
            <a:ext cx="7128792"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Combien </a:t>
            </a: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temps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durerait la </a:t>
            </a:r>
          </a:p>
          <a:p>
            <a:pPr algn="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persécution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3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1000"/>
                                        <p:tgtEl>
                                          <p:spTgt spid="3075"/>
                                        </p:tgtEl>
                                      </p:cBhvr>
                                    </p:animEffect>
                                    <p:anim calcmode="lin" valueType="num">
                                      <p:cBhvr>
                                        <p:cTn id="14" dur="1000" fill="hold"/>
                                        <p:tgtEl>
                                          <p:spTgt spid="3075"/>
                                        </p:tgtEl>
                                        <p:attrNameLst>
                                          <p:attrName>ppt_x</p:attrName>
                                        </p:attrNameLst>
                                      </p:cBhvr>
                                      <p:tavLst>
                                        <p:tav tm="0">
                                          <p:val>
                                            <p:strVal val="#ppt_x"/>
                                          </p:val>
                                        </p:tav>
                                        <p:tav tm="100000">
                                          <p:val>
                                            <p:strVal val="#ppt_x"/>
                                          </p:val>
                                        </p:tav>
                                      </p:tavLst>
                                    </p:anim>
                                    <p:anim calcmode="lin" valueType="num">
                                      <p:cBhvr>
                                        <p:cTn id="15" dur="1000" fill="hold"/>
                                        <p:tgtEl>
                                          <p:spTgt spid="307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95636" y="5867573"/>
            <a:ext cx="6696744"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 : 25</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3" name="Rectangle 3"/>
          <p:cNvSpPr>
            <a:spLocks noChangeArrowheads="1"/>
          </p:cNvSpPr>
          <p:nvPr/>
        </p:nvSpPr>
        <p:spPr bwMode="auto">
          <a:xfrm>
            <a:off x="503548" y="368660"/>
            <a:ext cx="7785582" cy="25562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fr-FR" sz="40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les saints seront livrés entre ses mains pendant un temps, des temps, et la moitié d'un temps. »</a:t>
            </a:r>
          </a:p>
        </p:txBody>
      </p:sp>
      <p:sp>
        <p:nvSpPr>
          <p:cNvPr id="2" name="1 Rectángulo"/>
          <p:cNvSpPr/>
          <p:nvPr/>
        </p:nvSpPr>
        <p:spPr>
          <a:xfrm>
            <a:off x="277058" y="3609020"/>
            <a:ext cx="8589884" cy="576064"/>
          </a:xfrm>
          <a:prstGeom prst="rect">
            <a:avLst/>
          </a:prstGeom>
          <a:gradFill flip="none" rotWithShape="1">
            <a:gsLst>
              <a:gs pos="0">
                <a:schemeClr val="accent5">
                  <a:shade val="51000"/>
                  <a:satMod val="130000"/>
                  <a:alpha val="37000"/>
                  <a:lumMod val="37000"/>
                  <a:lumOff val="63000"/>
                </a:schemeClr>
              </a:gs>
              <a:gs pos="80000">
                <a:schemeClr val="accent5">
                  <a:shade val="93000"/>
                  <a:satMod val="130000"/>
                </a:schemeClr>
              </a:gs>
              <a:gs pos="100000">
                <a:schemeClr val="accent5">
                  <a:shade val="94000"/>
                  <a:satMod val="13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1</a:t>
            </a:r>
            <a:r>
              <a:rPr lang="es-ES" sz="3200" b="1"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260 ANNÉES</a:t>
            </a:r>
            <a:endPar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endParaRPr>
          </a:p>
        </p:txBody>
      </p:sp>
      <p:sp>
        <p:nvSpPr>
          <p:cNvPr id="5" name="4 Rectángulo"/>
          <p:cNvSpPr/>
          <p:nvPr/>
        </p:nvSpPr>
        <p:spPr>
          <a:xfrm>
            <a:off x="277058" y="4581127"/>
            <a:ext cx="4294942"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r>
              <a:rPr lang="es-ES" sz="2800" b="1" dirty="0" smtClean="0">
                <a:latin typeface="+mj-lt"/>
              </a:rPr>
              <a:t> 538 d.C.</a:t>
            </a:r>
            <a:endParaRPr lang="es-ES" sz="2800" b="1" dirty="0">
              <a:latin typeface="+mj-lt"/>
            </a:endParaRPr>
          </a:p>
        </p:txBody>
      </p:sp>
      <p:sp>
        <p:nvSpPr>
          <p:cNvPr id="8" name="7 Rectángulo"/>
          <p:cNvSpPr/>
          <p:nvPr/>
        </p:nvSpPr>
        <p:spPr>
          <a:xfrm>
            <a:off x="4463988" y="4581127"/>
            <a:ext cx="4402954"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r"/>
            <a:r>
              <a:rPr lang="es-ES" sz="2800" b="1" dirty="0"/>
              <a:t> </a:t>
            </a:r>
            <a:r>
              <a:rPr lang="es-ES" sz="2800" b="1" dirty="0" smtClean="0"/>
              <a:t>1798 d.C.</a:t>
            </a:r>
            <a:endParaRPr lang="es-ES" sz="2800" b="1" dirty="0"/>
          </a:p>
        </p:txBody>
      </p:sp>
      <p:cxnSp>
        <p:nvCxnSpPr>
          <p:cNvPr id="14" name="13 Conector recto"/>
          <p:cNvCxnSpPr/>
          <p:nvPr/>
        </p:nvCxnSpPr>
        <p:spPr>
          <a:xfrm>
            <a:off x="277058" y="3537012"/>
            <a:ext cx="8589884" cy="0"/>
          </a:xfrm>
          <a:prstGeom prst="line">
            <a:avLst/>
          </a:prstGeom>
        </p:spPr>
        <p:style>
          <a:lnRef idx="3">
            <a:schemeClr val="dk1"/>
          </a:lnRef>
          <a:fillRef idx="0">
            <a:schemeClr val="dk1"/>
          </a:fillRef>
          <a:effectRef idx="2">
            <a:schemeClr val="dk1"/>
          </a:effectRef>
          <a:fontRef idx="minor">
            <a:schemeClr val="tx1"/>
          </a:fontRef>
        </p:style>
      </p:cxnSp>
      <p:cxnSp>
        <p:nvCxnSpPr>
          <p:cNvPr id="16" name="15 Conector recto"/>
          <p:cNvCxnSpPr/>
          <p:nvPr/>
        </p:nvCxnSpPr>
        <p:spPr>
          <a:xfrm>
            <a:off x="277058" y="4293096"/>
            <a:ext cx="8589884" cy="0"/>
          </a:xfrm>
          <a:prstGeom prst="line">
            <a:avLst/>
          </a:prstGeom>
        </p:spPr>
        <p:style>
          <a:lnRef idx="3">
            <a:schemeClr val="dk1"/>
          </a:lnRef>
          <a:fillRef idx="0">
            <a:schemeClr val="dk1"/>
          </a:fillRef>
          <a:effectRef idx="2">
            <a:schemeClr val="dk1"/>
          </a:effectRef>
          <a:fontRef idx="minor">
            <a:schemeClr val="tx1"/>
          </a:fontRef>
        </p:style>
      </p:cxnSp>
      <p:sp>
        <p:nvSpPr>
          <p:cNvPr id="6" name="5 Flecha abajo"/>
          <p:cNvSpPr/>
          <p:nvPr/>
        </p:nvSpPr>
        <p:spPr>
          <a:xfrm>
            <a:off x="536870" y="3897053"/>
            <a:ext cx="578746" cy="778978"/>
          </a:xfrm>
          <a:prstGeom prst="downArrow">
            <a:avLst/>
          </a:prstGeom>
          <a:gradFill flip="none" rotWithShape="1">
            <a:gsLst>
              <a:gs pos="0">
                <a:srgbClr val="002060"/>
              </a:gs>
              <a:gs pos="80000">
                <a:schemeClr val="accent1">
                  <a:shade val="93000"/>
                  <a:satMod val="130000"/>
                </a:schemeClr>
              </a:gs>
              <a:gs pos="100000">
                <a:schemeClr val="accent1">
                  <a:shade val="94000"/>
                  <a:satMod val="13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1" name="10 Flecha abajo"/>
          <p:cNvSpPr/>
          <p:nvPr/>
        </p:nvSpPr>
        <p:spPr>
          <a:xfrm>
            <a:off x="7999757" y="3919948"/>
            <a:ext cx="578746" cy="778978"/>
          </a:xfrm>
          <a:prstGeom prst="downArrow">
            <a:avLst/>
          </a:prstGeom>
          <a:gradFill>
            <a:gsLst>
              <a:gs pos="0">
                <a:srgbClr val="00206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5" name="14 CuadroTexto"/>
          <p:cNvSpPr txBox="1"/>
          <p:nvPr/>
        </p:nvSpPr>
        <p:spPr>
          <a:xfrm>
            <a:off x="1835696" y="4664749"/>
            <a:ext cx="5328592" cy="492443"/>
          </a:xfrm>
          <a:prstGeom prst="rect">
            <a:avLst/>
          </a:prstGeom>
          <a:noFill/>
        </p:spPr>
        <p:txBody>
          <a:bodyPr wrap="square" rtlCol="0">
            <a:spAutoFit/>
          </a:bodyPr>
          <a:lstStyle/>
          <a:p>
            <a:pPr algn="ctr"/>
            <a:r>
              <a:rPr lang="es-ES"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Ex BT" pitchFamily="34" charset="0"/>
              </a:rPr>
              <a:t>SUPREMACIE PAPALE</a:t>
            </a:r>
          </a:p>
        </p:txBody>
      </p:sp>
      <p:pic>
        <p:nvPicPr>
          <p:cNvPr id="1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71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500"/>
                                        <p:tgtEl>
                                          <p:spTgt spid="2"/>
                                        </p:tgtEl>
                                      </p:cBhvr>
                                    </p:animEffect>
                                  </p:childTnLst>
                                </p:cTn>
                              </p:par>
                            </p:childTnLst>
                          </p:cTn>
                        </p:par>
                        <p:par>
                          <p:cTn id="18" fill="hold">
                            <p:stCondLst>
                              <p:cond delay="3000"/>
                            </p:stCondLst>
                            <p:childTnLst>
                              <p:par>
                                <p:cTn id="19" presetID="16" presetClass="entr" presetSubtype="2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3500"/>
                            </p:stCondLst>
                            <p:childTnLst>
                              <p:par>
                                <p:cTn id="26" presetID="47"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500"/>
                                        <p:tgtEl>
                                          <p:spTgt spid="5"/>
                                        </p:tgtEl>
                                      </p:cBhvr>
                                    </p:animEffect>
                                  </p:childTnLst>
                                </p:cTn>
                              </p:par>
                            </p:childTnLst>
                          </p:cTn>
                        </p:par>
                        <p:par>
                          <p:cTn id="35" fill="hold">
                            <p:stCondLst>
                              <p:cond delay="6000"/>
                            </p:stCondLst>
                            <p:childTnLst>
                              <p:par>
                                <p:cTn id="36" presetID="16" presetClass="entr" presetSubtype="37"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1000"/>
                                        <p:tgtEl>
                                          <p:spTgt spid="15"/>
                                        </p:tgtEl>
                                      </p:cBhvr>
                                    </p:animEffect>
                                  </p:childTnLst>
                                </p:cTn>
                              </p:par>
                            </p:childTnLst>
                          </p:cTn>
                        </p:par>
                        <p:par>
                          <p:cTn id="39" fill="hold">
                            <p:stCondLst>
                              <p:cond delay="7000"/>
                            </p:stCondLst>
                            <p:childTnLst>
                              <p:par>
                                <p:cTn id="40" presetID="47"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1500"/>
                                        <p:tgtEl>
                                          <p:spTgt spid="8"/>
                                        </p:tgtEl>
                                      </p:cBhvr>
                                    </p:animEffect>
                                  </p:childTnLst>
                                </p:cTn>
                              </p:par>
                            </p:childTnLst>
                          </p:cTn>
                        </p:par>
                        <p:par>
                          <p:cTn id="49" fill="hold">
                            <p:stCondLst>
                              <p:cond delay="9500"/>
                            </p:stCondLst>
                            <p:childTnLst>
                              <p:par>
                                <p:cTn id="50" presetID="22" presetClass="entr" presetSubtype="1"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 grpId="0" animBg="1"/>
      <p:bldP spid="5" grpId="0" animBg="1"/>
      <p:bldP spid="8" grpId="0" animBg="1"/>
      <p:bldP spid="6" grpId="0" animBg="1"/>
      <p:bldP spid="11"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221088"/>
            <a:ext cx="9144000" cy="15841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CONCLUSION</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37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is Docs\_Multimedia SDA\20x Anticristo\tema 20 ba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66" y="8620"/>
            <a:ext cx="9144000" cy="540060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Dieu guide la destinée des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nations</a:t>
            </a:r>
          </a:p>
          <a:p>
            <a:pPr marL="342900" indent="-342900">
              <a:buFont typeface="Arial" pitchFamily="34" charset="0"/>
              <a:buChar char="•"/>
            </a:pP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La prophétie esquisse le développement de l’histoire et du conflit entre la lumière et les ténèbres.</a:t>
            </a:r>
          </a:p>
          <a:p>
            <a:pPr marL="342900" indent="-342900">
              <a:buFont typeface="Arial" pitchFamily="34" charset="0"/>
              <a:buChar char="•"/>
            </a:pP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Mais Christ est le vainqueur, et tous ceux qui croient en lui partageront cette grande </a:t>
            </a: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victoire</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marL="342900" indent="-342900">
              <a:buFont typeface="Arial" pitchFamily="34" charset="0"/>
              <a:buChar char="•"/>
            </a:pPr>
            <a:r>
              <a:rPr lang="fr-FR"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Cette prophétie montre clairement que Christ n’a pas changé la loi mais que l’antéchrist</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b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L’homme ne peut pas changer la vérité de Dieu.</a:t>
            </a:r>
          </a:p>
          <a:p>
            <a:pPr marL="342900" indent="-342900">
              <a:buFont typeface="Arial" pitchFamily="34" charset="0"/>
              <a:buChar char="•"/>
            </a:pPr>
            <a:r>
              <a:rPr lang="fr-FR"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Reconnaissons l’éternelle validité des dix commandements, Jésus veut que nous les observions et il désire bénir ceux qui l’acceptent comme leur Sauveur et Seigneur.</a:t>
            </a:r>
          </a:p>
          <a:p>
            <a:pPr marL="342900" indent="-342900">
              <a:buFont typeface="Arial" pitchFamily="34" charset="0"/>
              <a:buChar char="•"/>
            </a:pP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68724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1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xEl>
                                              <p:pRg st="0" end="0"/>
                                            </p:txEl>
                                          </p:spTgt>
                                        </p:tgtEl>
                                      </p:cBhvr>
                                    </p:animEffect>
                                    <p:set>
                                      <p:cBhvr>
                                        <p:cTn id="22" dur="1" fill="hold">
                                          <p:stCondLst>
                                            <p:cond delay="499"/>
                                          </p:stCondLst>
                                        </p:cTn>
                                        <p:tgtEl>
                                          <p:spTgt spid="10">
                                            <p:txEl>
                                              <p:pRg st="0" end="0"/>
                                            </p:txEl>
                                          </p:spTgt>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0">
                                            <p:txEl>
                                              <p:pRg st="1" end="1"/>
                                            </p:txEl>
                                          </p:spTgt>
                                        </p:tgtEl>
                                      </p:cBhvr>
                                    </p:animEffect>
                                    <p:set>
                                      <p:cBhvr>
                                        <p:cTn id="26" dur="1" fill="hold">
                                          <p:stCondLst>
                                            <p:cond delay="499"/>
                                          </p:stCondLst>
                                        </p:cTn>
                                        <p:tgtEl>
                                          <p:spTgt spid="10">
                                            <p:txEl>
                                              <p:pRg st="1" end="1"/>
                                            </p:txEl>
                                          </p:spTgt>
                                        </p:tgtEl>
                                        <p:attrNameLst>
                                          <p:attrName>style.visibility</p:attrName>
                                        </p:attrNameLst>
                                      </p:cBhvr>
                                      <p:to>
                                        <p:strVal val="hidden"/>
                                      </p:to>
                                    </p:set>
                                  </p:childTnLst>
                                </p:cTn>
                              </p:par>
                            </p:childTnLst>
                          </p:cTn>
                        </p:par>
                        <p:par>
                          <p:cTn id="27" fill="hold">
                            <p:stCondLst>
                              <p:cond delay="1000"/>
                            </p:stCondLst>
                            <p:childTnLst>
                              <p:par>
                                <p:cTn id="28" presetID="10" presetClass="exit" presetSubtype="0" fill="hold" grpId="1" nodeType="afterEffect">
                                  <p:stCondLst>
                                    <p:cond delay="0"/>
                                  </p:stCondLst>
                                  <p:childTnLst>
                                    <p:animEffect transition="out" filter="fade">
                                      <p:cBhvr>
                                        <p:cTn id="29" dur="500"/>
                                        <p:tgtEl>
                                          <p:spTgt spid="10">
                                            <p:txEl>
                                              <p:pRg st="2" end="2"/>
                                            </p:txEl>
                                          </p:spTgt>
                                        </p:tgtEl>
                                      </p:cBhvr>
                                    </p:animEffect>
                                    <p:set>
                                      <p:cBhvr>
                                        <p:cTn id="30" dur="1" fill="hold">
                                          <p:stCondLst>
                                            <p:cond delay="499"/>
                                          </p:stCondLst>
                                        </p:cTn>
                                        <p:tgtEl>
                                          <p:spTgt spid="10">
                                            <p:txEl>
                                              <p:pRg st="2" end="2"/>
                                            </p:txEl>
                                          </p:spTgt>
                                        </p:tgtEl>
                                        <p:attrNameLst>
                                          <p:attrName>style.visibility</p:attrName>
                                        </p:attrNameLst>
                                      </p:cBhvr>
                                      <p:to>
                                        <p:strVal val="hidden"/>
                                      </p:to>
                                    </p:se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up)">
                                      <p:cBhvr>
                                        <p:cTn id="34" dur="10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xEl>
                                              <p:pRg st="3" end="3"/>
                                            </p:txEl>
                                          </p:spTgt>
                                        </p:tgtEl>
                                      </p:cBhvr>
                                    </p:animEffect>
                                    <p:set>
                                      <p:cBhvr>
                                        <p:cTn id="39" dur="1" fill="hold">
                                          <p:stCondLst>
                                            <p:cond delay="499"/>
                                          </p:stCondLst>
                                        </p:cTn>
                                        <p:tgtEl>
                                          <p:spTgt spid="10">
                                            <p:txEl>
                                              <p:pRg st="3" end="3"/>
                                            </p:txEl>
                                          </p:spTgt>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210467"/>
            <a:ext cx="9144000" cy="127076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L’ANTÉCHRIST</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pic>
        <p:nvPicPr>
          <p:cNvPr id="2051" name="Picture 3" descr="D:\Mis Docs\_Multimedia SDA\20x Anticristo\tema 20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91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s Docs\_Multimedia SDA\20x Anticristo\tema 20 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00103" y="3444595"/>
            <a:ext cx="7943792" cy="2856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Seigneur</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pour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la clarté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votre Parole !</a:t>
            </a:r>
          </a:p>
        </p:txBody>
      </p:sp>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is Docs\_Multimedia SDA\20x Anticristo\tema 21 2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700808"/>
            <a:ext cx="8496944" cy="4941168"/>
          </a:xfrm>
          <a:prstGeom prst="rect">
            <a:avLst/>
          </a:prstGeom>
          <a:gradFill>
            <a:gsLst>
              <a:gs pos="0">
                <a:srgbClr val="FFF200">
                  <a:alpha val="50000"/>
                </a:srgbClr>
              </a:gs>
              <a:gs pos="45000">
                <a:srgbClr val="FF7A00">
                  <a:alpha val="54000"/>
                </a:srgbClr>
              </a:gs>
              <a:gs pos="70000">
                <a:srgbClr val="FF0300">
                  <a:alpha val="83000"/>
                </a:srgbClr>
              </a:gs>
              <a:gs pos="100000">
                <a:srgbClr val="4D0808">
                  <a:alpha val="43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Notre</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a:t>
            </a: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prochain</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a:t>
            </a:r>
            <a:r>
              <a:rPr lang="es-ES"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thème</a:t>
            </a:r>
            <a: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 </a:t>
            </a:r>
            <a:br>
              <a:rPr lang="es-ES"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br>
            <a:r>
              <a:rPr lang="fr-FR"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yriad Pro" pitchFamily="34" charset="0"/>
              </a:rPr>
              <a:t>« La fascinante prophétie des 2.300 années. »</a:t>
            </a:r>
          </a:p>
          <a:p>
            <a:pPr lvl="0">
              <a:spcBef>
                <a:spcPts val="1200"/>
              </a:spcBef>
            </a:pPr>
            <a:r>
              <a:rPr lang="fr-FR" sz="2800" b="1" dirty="0">
                <a:ln w="1905"/>
                <a:solidFill>
                  <a:schemeClr val="tx1"/>
                </a:solidFill>
                <a:effectLst>
                  <a:innerShdw blurRad="69850" dist="43180" dir="5400000">
                    <a:srgbClr val="000000">
                      <a:alpha val="65000"/>
                    </a:srgbClr>
                  </a:innerShdw>
                </a:effectLst>
                <a:latin typeface="Myriad Pro" pitchFamily="34" charset="0"/>
                <a:ea typeface="Verdana" pitchFamily="34" charset="0"/>
                <a:cs typeface="Verdana" pitchFamily="34" charset="0"/>
              </a:rPr>
              <a:t>C’est une des prédictions mathématiques dans la Bible ; ces prophéties sont l’horloge de Dieu. Dans cette prophétie sont mentionnés le temps de l’apparition du Messie, ainsi que le temps de la restauration de la vérité qui a été foulée par l’antéchrist et le début du temps de la fin. C’est une prophétie qui vaut la peine d’être connue.</a:t>
            </a:r>
          </a:p>
        </p:txBody>
      </p:sp>
      <p:sp>
        <p:nvSpPr>
          <p:cNvPr id="2" name="1 Rectángulo"/>
          <p:cNvSpPr/>
          <p:nvPr/>
        </p:nvSpPr>
        <p:spPr>
          <a:xfrm>
            <a:off x="-252536" y="5949280"/>
            <a:ext cx="9577064" cy="684275"/>
          </a:xfrm>
          <a:prstGeom prst="rect">
            <a:avLst/>
          </a:prstGeom>
          <a:gradFill>
            <a:gsLst>
              <a:gs pos="0">
                <a:srgbClr val="C00000">
                  <a:alpha val="76000"/>
                </a:srgbClr>
              </a:gs>
              <a:gs pos="80000">
                <a:srgbClr val="FF0000">
                  <a:lumMod val="87000"/>
                  <a:lumOff val="13000"/>
                  <a:alpha val="62000"/>
                </a:srgbClr>
              </a:gs>
              <a:gs pos="100000">
                <a:srgbClr val="C000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effectLst>
                  <a:outerShdw blurRad="76200" dist="50800" dir="5400000" algn="tl" rotWithShape="0">
                    <a:srgbClr val="000000">
                      <a:alpha val="65000"/>
                    </a:srgbClr>
                  </a:outerShdw>
                </a:effectLst>
                <a:latin typeface="Myriad Pro" pitchFamily="34" charset="0"/>
              </a:rPr>
              <a:t>BENISSE !</a:t>
            </a:r>
            <a:endParaRPr lang="en-US" sz="3200" b="1" i="1" u="none" spc="50" dirty="0">
              <a:ln w="11430"/>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9474091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9892" y="2060848"/>
            <a:ext cx="4932547" cy="37444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Y avait-il des antéchrists aux temps des apôtres ?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1026" name="Picture 2" descr="D:\Mis Docs\_Multimedia SDA\20x Anticristo\apostol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9433" r="8888"/>
          <a:stretch/>
        </p:blipFill>
        <p:spPr bwMode="auto">
          <a:xfrm>
            <a:off x="601859" y="2297918"/>
            <a:ext cx="2998033" cy="29672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00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3000" fill="hold"/>
                                        <p:tgtEl>
                                          <p:spTgt spid="1026"/>
                                        </p:tgtEl>
                                        <p:attrNameLst>
                                          <p:attrName>ppt_x</p:attrName>
                                        </p:attrNameLst>
                                      </p:cBhvr>
                                      <p:tavLst>
                                        <p:tav tm="0">
                                          <p:val>
                                            <p:strVal val="#ppt_x"/>
                                          </p:val>
                                        </p:tav>
                                        <p:tav tm="100000">
                                          <p:val>
                                            <p:strVal val="#ppt_x"/>
                                          </p:val>
                                        </p:tav>
                                      </p:tavLst>
                                    </p:anim>
                                    <p:anim calcmode="lin" valueType="num">
                                      <p:cBhvr additive="base">
                                        <p:cTn id="14" dur="3000" fill="hold"/>
                                        <p:tgtEl>
                                          <p:spTgt spid="1026"/>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728700"/>
            <a:ext cx="8892480" cy="461089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Petits enfants, c'est la dernière heure, et comme vous avez appris qu'un antéchrist vient, il y a maintenant plusieurs </a:t>
            </a: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antéchrists : </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 là nous connaissons que c'est la dernière heure.</a:t>
            </a:r>
          </a:p>
          <a:p>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Ils sont sortis du milieu de nous, mais ils n'étaient pas des </a:t>
            </a:r>
            <a:r>
              <a:rPr lang="fr-FR" sz="32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nôtres ; </a:t>
            </a:r>
            <a:r>
              <a:rPr lang="fr-F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car s'ils eussent été des nôtres, ils seraient demeurés avec nous, mais cela est arrivé afin qu'il fût manifeste que tous ne sont pas des nôtres. »</a:t>
            </a:r>
          </a:p>
        </p:txBody>
      </p:sp>
      <p:sp>
        <p:nvSpPr>
          <p:cNvPr id="4" name="Rectangle 3"/>
          <p:cNvSpPr>
            <a:spLocks noChangeArrowheads="1"/>
          </p:cNvSpPr>
          <p:nvPr/>
        </p:nvSpPr>
        <p:spPr bwMode="auto">
          <a:xfrm>
            <a:off x="1295636" y="5867573"/>
            <a:ext cx="432048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Jean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 : 18 - 19</a:t>
            </a:r>
            <a:endParaRPr lang="en-US" sz="2400" b="1" u="none"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033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s\_Multimedia SDA\20x Anticristo\tema 20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07804" y="728700"/>
            <a:ext cx="5724635" cy="50045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rPr>
              <a:t>L’antéchrist était-il une puissance athéiste, ou revendiquait-il le christianisme ? </a:t>
            </a:r>
            <a:endParaRPr lang="en-US" sz="4400" b="1" u="none" spc="50" dirty="0">
              <a:ln w="11430"/>
              <a:solidFill>
                <a:srgbClr val="FF990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4" name="Picture 2" descr="D:\Mis Docs\_Multimedia SDA\20x Anticristo\61834.jpg"/>
          <p:cNvPicPr>
            <a:picLocks noChangeAspect="1" noChangeArrowheads="1"/>
          </p:cNvPicPr>
          <p:nvPr/>
        </p:nvPicPr>
        <p:blipFill>
          <a:blip r:embed="rId4" cstate="print">
            <a:clrChange>
              <a:clrFrom>
                <a:srgbClr val="4B7FD2"/>
              </a:clrFrom>
              <a:clrTo>
                <a:srgbClr val="4B7FD2">
                  <a:alpha val="0"/>
                </a:srgbClr>
              </a:clrTo>
            </a:clrChange>
            <a:extLst>
              <a:ext uri="{28A0092B-C50C-407E-A947-70E740481C1C}">
                <a14:useLocalDpi xmlns:a14="http://schemas.microsoft.com/office/drawing/2010/main" val="0"/>
              </a:ext>
            </a:extLst>
          </a:blip>
          <a:srcRect/>
          <a:stretch>
            <a:fillRect/>
          </a:stretch>
        </p:blipFill>
        <p:spPr bwMode="auto">
          <a:xfrm>
            <a:off x="467544" y="1664804"/>
            <a:ext cx="2721082" cy="35568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D:\Mis Docs\_Multimedia SDA\20x Anticristo\tema 20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45352"/>
            <a:ext cx="9144000" cy="1712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87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3000" fill="hold"/>
                                        <p:tgtEl>
                                          <p:spTgt spid="3074"/>
                                        </p:tgtEl>
                                        <p:attrNameLst>
                                          <p:attrName>ppt_x</p:attrName>
                                        </p:attrNameLst>
                                      </p:cBhvr>
                                      <p:tavLst>
                                        <p:tav tm="0">
                                          <p:val>
                                            <p:strVal val="#ppt_x"/>
                                          </p:val>
                                        </p:tav>
                                        <p:tav tm="100000">
                                          <p:val>
                                            <p:strVal val="#ppt_x"/>
                                          </p:val>
                                        </p:tav>
                                      </p:tavLst>
                                    </p:anim>
                                    <p:anim calcmode="lin" valueType="num">
                                      <p:cBhvr additive="base">
                                        <p:cTn id="14" dur="3000" fill="hold"/>
                                        <p:tgtEl>
                                          <p:spTgt spid="3074"/>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0" presetClass="exit" presetSubtype="0" fill="hold" nodeType="afterEffect">
                                  <p:stCondLst>
                                    <p:cond delay="0"/>
                                  </p:stCondLst>
                                  <p:childTnLst>
                                    <p:animEffect transition="out" filter="fade">
                                      <p:cBhvr>
                                        <p:cTn id="17" dur="500"/>
                                        <p:tgtEl>
                                          <p:spTgt spid="2051"/>
                                        </p:tgtEl>
                                      </p:cBhvr>
                                    </p:animEffect>
                                    <p:set>
                                      <p:cBhvr>
                                        <p:cTn id="18" dur="1" fill="hold">
                                          <p:stCondLst>
                                            <p:cond delay="499"/>
                                          </p:stCondLst>
                                        </p:cTn>
                                        <p:tgtEl>
                                          <p:spTgt spid="2051"/>
                                        </p:tgtEl>
                                        <p:attrNameLst>
                                          <p:attrName>style.visibility</p:attrName>
                                        </p:attrNameLst>
                                      </p:cBhvr>
                                      <p:to>
                                        <p:strVal val="hidden"/>
                                      </p:to>
                                    </p:set>
                                  </p:childTnLst>
                                </p:cTn>
                              </p:par>
                            </p:childTnLst>
                          </p:cTn>
                        </p:par>
                        <p:par>
                          <p:cTn id="19" fill="hold">
                            <p:stCondLst>
                              <p:cond delay="45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SECTOMILLISECCONVERTED" val="1"/>
  <p:tag name="MMPROD_UIDATA" val="&lt;database version=&quot;10.0&quot;&gt;&lt;object type=&quot;1&quot; unique_id=&quot;10001&quot;&gt;&lt;object type=&quot;2&quot; unique_id=&quot;20559&quot;&gt;&lt;object type=&quot;3&quot; unique_id=&quot;20561&quot;&gt;&lt;property id=&quot;20148&quot; value=&quot;5&quot;/&gt;&lt;property id=&quot;20300&quot; value=&quot;Diapositiva 2&quot;/&gt;&lt;property id=&quot;20307&quot; value=&quot;316&quot;/&gt;&lt;/object&gt;&lt;object type=&quot;3&quot; unique_id=&quot;20562&quot;&gt;&lt;property id=&quot;20148&quot; value=&quot;5&quot;/&gt;&lt;property id=&quot;20300&quot; value=&quot;Diapositiva 3&quot;/&gt;&lt;property id=&quot;20307&quot; value=&quot;319&quot;/&gt;&lt;/object&gt;&lt;object type=&quot;3&quot; unique_id=&quot;20563&quot;&gt;&lt;property id=&quot;20148&quot; value=&quot;5&quot;/&gt;&lt;property id=&quot;20300&quot; value=&quot;Diapositiva 4&quot;/&gt;&lt;property id=&quot;20307&quot; value=&quot;498&quot;/&gt;&lt;/object&gt;&lt;object type=&quot;3&quot; unique_id=&quot;20564&quot;&gt;&lt;property id=&quot;20148&quot; value=&quot;5&quot;/&gt;&lt;property id=&quot;20300&quot; value=&quot;Diapositiva 5&quot;/&gt;&lt;property id=&quot;20307&quot; value=&quot;500&quot;/&gt;&lt;/object&gt;&lt;object type=&quot;3&quot; unique_id=&quot;20565&quot;&gt;&lt;property id=&quot;20148&quot; value=&quot;5&quot;/&gt;&lt;property id=&quot;20300&quot; value=&quot;Diapositiva 6&quot;/&gt;&lt;property id=&quot;20307&quot; value=&quot;499&quot;/&gt;&lt;/object&gt;&lt;object type=&quot;3&quot; unique_id=&quot;20566&quot;&gt;&lt;property id=&quot;20148&quot; value=&quot;5&quot;/&gt;&lt;property id=&quot;20300&quot; value=&quot;Diapositiva 7&quot;/&gt;&lt;property id=&quot;20307&quot; value=&quot;502&quot;/&gt;&lt;/object&gt;&lt;object type=&quot;3&quot; unique_id=&quot;20567&quot;&gt;&lt;property id=&quot;20148&quot; value=&quot;5&quot;/&gt;&lt;property id=&quot;20300&quot; value=&quot;Diapositiva 8&quot;/&gt;&lt;property id=&quot;20307&quot; value=&quot;503&quot;/&gt;&lt;/object&gt;&lt;object type=&quot;3&quot; unique_id=&quot;20568&quot;&gt;&lt;property id=&quot;20148&quot; value=&quot;5&quot;/&gt;&lt;property id=&quot;20300&quot; value=&quot;Diapositiva 9&quot;/&gt;&lt;property id=&quot;20307&quot; value=&quot;504&quot;/&gt;&lt;/object&gt;&lt;object type=&quot;3&quot; unique_id=&quot;20569&quot;&gt;&lt;property id=&quot;20148&quot; value=&quot;5&quot;/&gt;&lt;property id=&quot;20300&quot; value=&quot;Diapositiva 10&quot;/&gt;&lt;property id=&quot;20307&quot; value=&quot;505&quot;/&gt;&lt;/object&gt;&lt;object type=&quot;3&quot; unique_id=&quot;20570&quot;&gt;&lt;property id=&quot;20148&quot; value=&quot;5&quot;/&gt;&lt;property id=&quot;20300&quot; value=&quot;Diapositiva 11&quot;/&gt;&lt;property id=&quot;20307&quot; value=&quot;501&quot;/&gt;&lt;/object&gt;&lt;object type=&quot;3&quot; unique_id=&quot;20571&quot;&gt;&lt;property id=&quot;20148&quot; value=&quot;5&quot;/&gt;&lt;property id=&quot;20300&quot; value=&quot;Diapositiva 12&quot;/&gt;&lt;property id=&quot;20307&quot; value=&quot;508&quot;/&gt;&lt;/object&gt;&lt;object type=&quot;3&quot; unique_id=&quot;20572&quot;&gt;&lt;property id=&quot;20148&quot; value=&quot;5&quot;/&gt;&lt;property id=&quot;20300&quot; value=&quot;Diapositiva 13&quot;/&gt;&lt;property id=&quot;20307&quot; value=&quot;512&quot;/&gt;&lt;/object&gt;&lt;object type=&quot;3&quot; unique_id=&quot;20573&quot;&gt;&lt;property id=&quot;20148&quot; value=&quot;5&quot;/&gt;&lt;property id=&quot;20300&quot; value=&quot;Diapositiva 14&quot;/&gt;&lt;property id=&quot;20307&quot; value=&quot;510&quot;/&gt;&lt;/object&gt;&lt;object type=&quot;3&quot; unique_id=&quot;20574&quot;&gt;&lt;property id=&quot;20148&quot; value=&quot;5&quot;/&gt;&lt;property id=&quot;20300&quot; value=&quot;Diapositiva 15&quot;/&gt;&lt;property id=&quot;20307&quot; value=&quot;514&quot;/&gt;&lt;/object&gt;&lt;object type=&quot;3&quot; unique_id=&quot;20575&quot;&gt;&lt;property id=&quot;20148&quot; value=&quot;5&quot;/&gt;&lt;property id=&quot;20300&quot; value=&quot;Diapositiva 16&quot;/&gt;&lt;property id=&quot;20307&quot; value=&quot;513&quot;/&gt;&lt;/object&gt;&lt;object type=&quot;3&quot; unique_id=&quot;20576&quot;&gt;&lt;property id=&quot;20148&quot; value=&quot;5&quot;/&gt;&lt;property id=&quot;20300&quot; value=&quot;Diapositiva 17&quot;/&gt;&lt;property id=&quot;20307&quot; value=&quot;517&quot;/&gt;&lt;/object&gt;&lt;object type=&quot;3&quot; unique_id=&quot;20577&quot;&gt;&lt;property id=&quot;20148&quot; value=&quot;5&quot;/&gt;&lt;property id=&quot;20300&quot; value=&quot;Diapositiva 18&quot;/&gt;&lt;property id=&quot;20307&quot; value=&quot;518&quot;/&gt;&lt;/object&gt;&lt;object type=&quot;3&quot; unique_id=&quot;20578&quot;&gt;&lt;property id=&quot;20148&quot; value=&quot;5&quot;/&gt;&lt;property id=&quot;20300&quot; value=&quot;Diapositiva 19&quot;/&gt;&lt;property id=&quot;20307&quot; value=&quot;519&quot;/&gt;&lt;/object&gt;&lt;object type=&quot;3&quot; unique_id=&quot;20579&quot;&gt;&lt;property id=&quot;20148&quot; value=&quot;5&quot;/&gt;&lt;property id=&quot;20300&quot; value=&quot;Diapositiva 20&quot;/&gt;&lt;property id=&quot;20307&quot; value=&quot;520&quot;/&gt;&lt;/object&gt;&lt;object type=&quot;3&quot; unique_id=&quot;20580&quot;&gt;&lt;property id=&quot;20148&quot; value=&quot;5&quot;/&gt;&lt;property id=&quot;20300&quot; value=&quot;Diapositiva 21&quot;/&gt;&lt;property id=&quot;20307&quot; value=&quot;521&quot;/&gt;&lt;/object&gt;&lt;object type=&quot;3&quot; unique_id=&quot;20581&quot;&gt;&lt;property id=&quot;20148&quot; value=&quot;5&quot;/&gt;&lt;property id=&quot;20300&quot; value=&quot;Diapositiva 22&quot;/&gt;&lt;property id=&quot;20307&quot; value=&quot;522&quot;/&gt;&lt;/object&gt;&lt;object type=&quot;3&quot; unique_id=&quot;20582&quot;&gt;&lt;property id=&quot;20148&quot; value=&quot;5&quot;/&gt;&lt;property id=&quot;20300&quot; value=&quot;Diapositiva 23&quot;/&gt;&lt;property id=&quot;20307&quot; value=&quot;557&quot;/&gt;&lt;/object&gt;&lt;object type=&quot;3&quot; unique_id=&quot;20583&quot;&gt;&lt;property id=&quot;20148&quot; value=&quot;5&quot;/&gt;&lt;property id=&quot;20300&quot; value=&quot;Diapositiva 24&quot;/&gt;&lt;property id=&quot;20307&quot; value=&quot;523&quot;/&gt;&lt;/object&gt;&lt;object type=&quot;3&quot; unique_id=&quot;20584&quot;&gt;&lt;property id=&quot;20148&quot; value=&quot;5&quot;/&gt;&lt;property id=&quot;20300&quot; value=&quot;Diapositiva 25&quot;/&gt;&lt;property id=&quot;20307&quot; value=&quot;524&quot;/&gt;&lt;/object&gt;&lt;object type=&quot;3&quot; unique_id=&quot;20585&quot;&gt;&lt;property id=&quot;20148&quot; value=&quot;5&quot;/&gt;&lt;property id=&quot;20300&quot; value=&quot;Diapositiva 26&quot;/&gt;&lt;property id=&quot;20307&quot; value=&quot;525&quot;/&gt;&lt;/object&gt;&lt;object type=&quot;3&quot; unique_id=&quot;20586&quot;&gt;&lt;property id=&quot;20148&quot; value=&quot;5&quot;/&gt;&lt;property id=&quot;20300&quot; value=&quot;Diapositiva 27&quot;/&gt;&lt;property id=&quot;20307&quot; value=&quot;526&quot;/&gt;&lt;/object&gt;&lt;object type=&quot;3&quot; unique_id=&quot;20587&quot;&gt;&lt;property id=&quot;20148&quot; value=&quot;5&quot;/&gt;&lt;property id=&quot;20300&quot; value=&quot;Diapositiva 28&quot;/&gt;&lt;property id=&quot;20307&quot; value=&quot;527&quot;/&gt;&lt;/object&gt;&lt;object type=&quot;3&quot; unique_id=&quot;20588&quot;&gt;&lt;property id=&quot;20148&quot; value=&quot;5&quot;/&gt;&lt;property id=&quot;20300&quot; value=&quot;Diapositiva 29&quot;/&gt;&lt;property id=&quot;20307&quot; value=&quot;528&quot;/&gt;&lt;/object&gt;&lt;object type=&quot;3&quot; unique_id=&quot;20589&quot;&gt;&lt;property id=&quot;20148&quot; value=&quot;5&quot;/&gt;&lt;property id=&quot;20300&quot; value=&quot;Diapositiva 30&quot;/&gt;&lt;property id=&quot;20307&quot; value=&quot;529&quot;/&gt;&lt;/object&gt;&lt;object type=&quot;3&quot; unique_id=&quot;20590&quot;&gt;&lt;property id=&quot;20148&quot; value=&quot;5&quot;/&gt;&lt;property id=&quot;20300&quot; value=&quot;Diapositiva 31&quot;/&gt;&lt;property id=&quot;20307&quot; value=&quot;530&quot;/&gt;&lt;/object&gt;&lt;object type=&quot;3&quot; unique_id=&quot;20591&quot;&gt;&lt;property id=&quot;20148&quot; value=&quot;5&quot;/&gt;&lt;property id=&quot;20300&quot; value=&quot;Diapositiva 32&quot;/&gt;&lt;property id=&quot;20307&quot; value=&quot;531&quot;/&gt;&lt;/object&gt;&lt;object type=&quot;3&quot; unique_id=&quot;20592&quot;&gt;&lt;property id=&quot;20148&quot; value=&quot;5&quot;/&gt;&lt;property id=&quot;20300&quot; value=&quot;Diapositiva 33&quot;/&gt;&lt;property id=&quot;20307&quot; value=&quot;532&quot;/&gt;&lt;/object&gt;&lt;object type=&quot;3&quot; unique_id=&quot;20593&quot;&gt;&lt;property id=&quot;20148&quot; value=&quot;5&quot;/&gt;&lt;property id=&quot;20300&quot; value=&quot;Diapositiva 34&quot;/&gt;&lt;property id=&quot;20307&quot; value=&quot;533&quot;/&gt;&lt;/object&gt;&lt;object type=&quot;3&quot; unique_id=&quot;20594&quot;&gt;&lt;property id=&quot;20148&quot; value=&quot;5&quot;/&gt;&lt;property id=&quot;20300&quot; value=&quot;Diapositiva 35&quot;/&gt;&lt;property id=&quot;20307&quot; value=&quot;534&quot;/&gt;&lt;/object&gt;&lt;object type=&quot;3&quot; unique_id=&quot;20595&quot;&gt;&lt;property id=&quot;20148&quot; value=&quot;5&quot;/&gt;&lt;property id=&quot;20300&quot; value=&quot;Diapositiva 36&quot;/&gt;&lt;property id=&quot;20307&quot; value=&quot;535&quot;/&gt;&lt;/object&gt;&lt;object type=&quot;3&quot; unique_id=&quot;20596&quot;&gt;&lt;property id=&quot;20148&quot; value=&quot;5&quot;/&gt;&lt;property id=&quot;20300&quot; value=&quot;Diapositiva 37&quot;/&gt;&lt;property id=&quot;20307&quot; value=&quot;536&quot;/&gt;&lt;/object&gt;&lt;object type=&quot;3&quot; unique_id=&quot;20597&quot;&gt;&lt;property id=&quot;20148&quot; value=&quot;5&quot;/&gt;&lt;property id=&quot;20300&quot; value=&quot;Diapositiva 38&quot;/&gt;&lt;property id=&quot;20307&quot; value=&quot;537&quot;/&gt;&lt;/object&gt;&lt;object type=&quot;3&quot; unique_id=&quot;20598&quot;&gt;&lt;property id=&quot;20148&quot; value=&quot;5&quot;/&gt;&lt;property id=&quot;20300&quot; value=&quot;Diapositiva 39&quot;/&gt;&lt;property id=&quot;20307&quot; value=&quot;540&quot;/&gt;&lt;/object&gt;&lt;object type=&quot;3&quot; unique_id=&quot;20599&quot;&gt;&lt;property id=&quot;20148&quot; value=&quot;5&quot;/&gt;&lt;property id=&quot;20300&quot; value=&quot;Diapositiva 40&quot;/&gt;&lt;property id=&quot;20307&quot; value=&quot;538&quot;/&gt;&lt;/object&gt;&lt;object type=&quot;3&quot; unique_id=&quot;20600&quot;&gt;&lt;property id=&quot;20148&quot; value=&quot;5&quot;/&gt;&lt;property id=&quot;20300&quot; value=&quot;Diapositiva 41&quot;/&gt;&lt;property id=&quot;20307&quot; value=&quot;541&quot;/&gt;&lt;/object&gt;&lt;object type=&quot;3&quot; unique_id=&quot;20601&quot;&gt;&lt;property id=&quot;20148&quot; value=&quot;5&quot;/&gt;&lt;property id=&quot;20300&quot; value=&quot;Diapositiva 42&quot;/&gt;&lt;property id=&quot;20307&quot; value=&quot;539&quot;/&gt;&lt;/object&gt;&lt;object type=&quot;3&quot; unique_id=&quot;20602&quot;&gt;&lt;property id=&quot;20148&quot; value=&quot;5&quot;/&gt;&lt;property id=&quot;20300&quot; value=&quot;Diapositiva 43&quot;/&gt;&lt;property id=&quot;20307&quot; value=&quot;542&quot;/&gt;&lt;/object&gt;&lt;object type=&quot;3&quot; unique_id=&quot;20603&quot;&gt;&lt;property id=&quot;20148&quot; value=&quot;5&quot;/&gt;&lt;property id=&quot;20300&quot; value=&quot;Diapositiva 44&quot;/&gt;&lt;property id=&quot;20307&quot; value=&quot;543&quot;/&gt;&lt;/object&gt;&lt;object type=&quot;3&quot; unique_id=&quot;20604&quot;&gt;&lt;property id=&quot;20148&quot; value=&quot;5&quot;/&gt;&lt;property id=&quot;20300&quot; value=&quot;Diapositiva 45&quot;/&gt;&lt;property id=&quot;20307&quot; value=&quot;544&quot;/&gt;&lt;/object&gt;&lt;object type=&quot;3&quot; unique_id=&quot;20605&quot;&gt;&lt;property id=&quot;20148&quot; value=&quot;5&quot;/&gt;&lt;property id=&quot;20300&quot; value=&quot;Diapositiva 46&quot;/&gt;&lt;property id=&quot;20307&quot; value=&quot;545&quot;/&gt;&lt;/object&gt;&lt;object type=&quot;3&quot; unique_id=&quot;20606&quot;&gt;&lt;property id=&quot;20148&quot; value=&quot;5&quot;/&gt;&lt;property id=&quot;20300&quot; value=&quot;Diapositiva 51&quot;/&gt;&lt;property id=&quot;20307&quot; value=&quot;546&quot;/&gt;&lt;/object&gt;&lt;object type=&quot;3&quot; unique_id=&quot;20607&quot;&gt;&lt;property id=&quot;20148&quot; value=&quot;5&quot;/&gt;&lt;property id=&quot;20300&quot; value=&quot;Diapositiva 52&quot;/&gt;&lt;property id=&quot;20307&quot; value=&quot;547&quot;/&gt;&lt;/object&gt;&lt;object type=&quot;3&quot; unique_id=&quot;20608&quot;&gt;&lt;property id=&quot;20148&quot; value=&quot;5&quot;/&gt;&lt;property id=&quot;20300&quot; value=&quot;Diapositiva 53&quot;/&gt;&lt;property id=&quot;20307&quot; value=&quot;548&quot;/&gt;&lt;/object&gt;&lt;object type=&quot;3&quot; unique_id=&quot;20609&quot;&gt;&lt;property id=&quot;20148&quot; value=&quot;5&quot;/&gt;&lt;property id=&quot;20300&quot; value=&quot;Diapositiva 54&quot;/&gt;&lt;property id=&quot;20307&quot; value=&quot;549&quot;/&gt;&lt;/object&gt;&lt;object type=&quot;3&quot; unique_id=&quot;20610&quot;&gt;&lt;property id=&quot;20148&quot; value=&quot;5&quot;/&gt;&lt;property id=&quot;20300&quot; value=&quot;Diapositiva 55&quot;/&gt;&lt;property id=&quot;20307&quot; value=&quot;550&quot;/&gt;&lt;/object&gt;&lt;object type=&quot;3&quot; unique_id=&quot;20611&quot;&gt;&lt;property id=&quot;20148&quot; value=&quot;5&quot;/&gt;&lt;property id=&quot;20300&quot; value=&quot;Diapositiva 56&quot;/&gt;&lt;property id=&quot;20307&quot; value=&quot;551&quot;/&gt;&lt;/object&gt;&lt;object type=&quot;3&quot; unique_id=&quot;20612&quot;&gt;&lt;property id=&quot;20148&quot; value=&quot;5&quot;/&gt;&lt;property id=&quot;20300&quot; value=&quot;Diapositiva 57&quot;/&gt;&lt;property id=&quot;20307&quot; value=&quot;552&quot;/&gt;&lt;/object&gt;&lt;object type=&quot;3&quot; unique_id=&quot;20613&quot;&gt;&lt;property id=&quot;20148&quot; value=&quot;5&quot;/&gt;&lt;property id=&quot;20300&quot; value=&quot;Diapositiva 58&quot;/&gt;&lt;property id=&quot;20307&quot; value=&quot;553&quot;/&gt;&lt;/object&gt;&lt;object type=&quot;3&quot; unique_id=&quot;20614&quot;&gt;&lt;property id=&quot;20148&quot; value=&quot;5&quot;/&gt;&lt;property id=&quot;20300&quot; value=&quot;Diapositiva 59&quot;/&gt;&lt;property id=&quot;20307&quot; value=&quot;554&quot;/&gt;&lt;/object&gt;&lt;object type=&quot;3&quot; unique_id=&quot;20615&quot;&gt;&lt;property id=&quot;20148&quot; value=&quot;5&quot;/&gt;&lt;property id=&quot;20300&quot; value=&quot;Diapositiva 60&quot;/&gt;&lt;property id=&quot;20307&quot; value=&quot;497&quot;/&gt;&lt;/object&gt;&lt;object type=&quot;3&quot; unique_id=&quot;20616&quot;&gt;&lt;property id=&quot;20148&quot; value=&quot;5&quot;/&gt;&lt;property id=&quot;20300&quot; value=&quot;Diapositiva 61&quot;/&gt;&lt;property id=&quot;20307&quot; value=&quot;318&quot;/&gt;&lt;/object&gt;&lt;object type=&quot;3&quot; unique_id=&quot;21099&quot;&gt;&lt;property id=&quot;20148&quot; value=&quot;5&quot;/&gt;&lt;property id=&quot;20300&quot; value=&quot;Diapositiva 47&quot;/&gt;&lt;property id=&quot;20307&quot; value=&quot;560&quot;/&gt;&lt;/object&gt;&lt;object type=&quot;3&quot; unique_id=&quot;21100&quot;&gt;&lt;property id=&quot;20148&quot; value=&quot;5&quot;/&gt;&lt;property id=&quot;20300&quot; value=&quot;Diapositiva 48&quot;/&gt;&lt;property id=&quot;20307&quot; value=&quot;561&quot;/&gt;&lt;/object&gt;&lt;object type=&quot;3&quot; unique_id=&quot;21101&quot;&gt;&lt;property id=&quot;20148&quot; value=&quot;5&quot;/&gt;&lt;property id=&quot;20300&quot; value=&quot;Diapositiva 49&quot;/&gt;&lt;property id=&quot;20307&quot; value=&quot;562&quot;/&gt;&lt;/object&gt;&lt;object type=&quot;3&quot; unique_id=&quot;21102&quot;&gt;&lt;property id=&quot;20148&quot; value=&quot;5&quot;/&gt;&lt;property id=&quot;20300&quot; value=&quot;Diapositiva 50&quot;/&gt;&lt;property id=&quot;20307&quot; value=&quot;563&quot;/&gt;&lt;/object&gt;&lt;object type=&quot;3&quot; unique_id=&quot;21296&quot;&gt;&lt;property id=&quot;20148&quot; value=&quot;5&quot;/&gt;&lt;property id=&quot;20300&quot; value=&quot;Diapositiva 62&quot;/&gt;&lt;property id=&quot;20307&quot; value=&quot;564&quot;/&gt;&lt;/object&gt;&lt;object type=&quot;3&quot; unique_id=&quot;21298&quot;&gt;&lt;property id=&quot;20148&quot; value=&quot;5&quot;/&gt;&lt;property id=&quot;20300&quot; value=&quot;Diapositiva 1&quot;/&gt;&lt;property id=&quot;20307&quot; value=&quot;565&quot;/&gt;&lt;/object&gt;&lt;/object&gt;&lt;object type=&quot;8&quot; unique_id=&quot;20677&quo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13705</TotalTime>
  <Words>2621</Words>
  <Application>Microsoft Office PowerPoint</Application>
  <PresentationFormat>Presentación en pantalla (4:3)</PresentationFormat>
  <Paragraphs>402</Paragraphs>
  <Slides>62</Slides>
  <Notes>62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62</vt:i4>
      </vt:variant>
    </vt:vector>
  </HeadingPairs>
  <TitlesOfParts>
    <vt:vector size="74" baseType="lpstr">
      <vt:lpstr>Verdana</vt:lpstr>
      <vt:lpstr>Swis721 BlkEx BT</vt:lpstr>
      <vt:lpstr>Trajan Pro</vt:lpstr>
      <vt:lpstr>Vijaya</vt:lpstr>
      <vt:lpstr>Myriad Pro</vt:lpstr>
      <vt:lpstr>Swis721 LtEx BT</vt:lpstr>
      <vt:lpstr>Poplar Std</vt:lpstr>
      <vt:lpstr>Calibri</vt:lpstr>
      <vt:lpstr>Arial</vt:lpstr>
      <vt:lpstr>Consolas</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559</cp:revision>
  <dcterms:created xsi:type="dcterms:W3CDTF">2013-10-02T01:22:09Z</dcterms:created>
  <dcterms:modified xsi:type="dcterms:W3CDTF">2019-06-30T19:01:56Z</dcterms:modified>
</cp:coreProperties>
</file>