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4"/>
  </p:notesMasterIdLst>
  <p:sldIdLst>
    <p:sldId id="619" r:id="rId2"/>
    <p:sldId id="316" r:id="rId3"/>
    <p:sldId id="319" r:id="rId4"/>
    <p:sldId id="499" r:id="rId5"/>
    <p:sldId id="554" r:id="rId6"/>
    <p:sldId id="498" r:id="rId7"/>
    <p:sldId id="610" r:id="rId8"/>
    <p:sldId id="555" r:id="rId9"/>
    <p:sldId id="609" r:id="rId10"/>
    <p:sldId id="556" r:id="rId11"/>
    <p:sldId id="611" r:id="rId12"/>
    <p:sldId id="612" r:id="rId13"/>
    <p:sldId id="613" r:id="rId14"/>
    <p:sldId id="620" r:id="rId15"/>
    <p:sldId id="557" r:id="rId16"/>
    <p:sldId id="558" r:id="rId17"/>
    <p:sldId id="502" r:id="rId18"/>
    <p:sldId id="559" r:id="rId19"/>
    <p:sldId id="560" r:id="rId20"/>
    <p:sldId id="561" r:id="rId21"/>
    <p:sldId id="562" r:id="rId22"/>
    <p:sldId id="563" r:id="rId23"/>
    <p:sldId id="564" r:id="rId24"/>
    <p:sldId id="573" r:id="rId25"/>
    <p:sldId id="565" r:id="rId26"/>
    <p:sldId id="614" r:id="rId27"/>
    <p:sldId id="566" r:id="rId28"/>
    <p:sldId id="567" r:id="rId29"/>
    <p:sldId id="569" r:id="rId30"/>
    <p:sldId id="570" r:id="rId31"/>
    <p:sldId id="571" r:id="rId32"/>
    <p:sldId id="572" r:id="rId33"/>
    <p:sldId id="574" r:id="rId34"/>
    <p:sldId id="615" r:id="rId35"/>
    <p:sldId id="575" r:id="rId36"/>
    <p:sldId id="576" r:id="rId37"/>
    <p:sldId id="577" r:id="rId38"/>
    <p:sldId id="578" r:id="rId39"/>
    <p:sldId id="580" r:id="rId40"/>
    <p:sldId id="581" r:id="rId41"/>
    <p:sldId id="621" r:id="rId42"/>
    <p:sldId id="582" r:id="rId43"/>
    <p:sldId id="583" r:id="rId44"/>
    <p:sldId id="584" r:id="rId45"/>
    <p:sldId id="579" r:id="rId46"/>
    <p:sldId id="585" r:id="rId47"/>
    <p:sldId id="586" r:id="rId48"/>
    <p:sldId id="587" r:id="rId49"/>
    <p:sldId id="588" r:id="rId50"/>
    <p:sldId id="590" r:id="rId51"/>
    <p:sldId id="622" r:id="rId52"/>
    <p:sldId id="592" r:id="rId53"/>
    <p:sldId id="593" r:id="rId54"/>
    <p:sldId id="616" r:id="rId55"/>
    <p:sldId id="594" r:id="rId56"/>
    <p:sldId id="595" r:id="rId57"/>
    <p:sldId id="623" r:id="rId58"/>
    <p:sldId id="624" r:id="rId59"/>
    <p:sldId id="598" r:id="rId60"/>
    <p:sldId id="599" r:id="rId61"/>
    <p:sldId id="617" r:id="rId62"/>
    <p:sldId id="625" r:id="rId63"/>
    <p:sldId id="601" r:id="rId64"/>
    <p:sldId id="602" r:id="rId65"/>
    <p:sldId id="603" r:id="rId66"/>
    <p:sldId id="604" r:id="rId67"/>
    <p:sldId id="605" r:id="rId68"/>
    <p:sldId id="606" r:id="rId69"/>
    <p:sldId id="553" r:id="rId70"/>
    <p:sldId id="607" r:id="rId71"/>
    <p:sldId id="608" r:id="rId72"/>
    <p:sldId id="497" r:id="rId73"/>
  </p:sldIdLst>
  <p:sldSz cx="9144000" cy="6858000" type="screen4x3"/>
  <p:notesSz cx="6858000" cy="9144000"/>
  <p:embeddedFontLst>
    <p:embeddedFont>
      <p:font typeface="Calibri" panose="020F0502020204030204" pitchFamily="34" charset="0"/>
      <p:regular r:id="rId75"/>
      <p:bold r:id="rId76"/>
      <p:italic r:id="rId77"/>
      <p:boldItalic r:id="rId78"/>
    </p:embeddedFont>
    <p:embeddedFont>
      <p:font typeface="EurostileTBlaExt" panose="020B0907030502060204" pitchFamily="34" charset="0"/>
      <p:regular r:id="rId79"/>
    </p:embeddedFont>
    <p:embeddedFont>
      <p:font typeface="Futura XBlkIt BT" panose="020B0903020204090204" pitchFamily="34" charset="0"/>
      <p:regular r:id="rId80"/>
    </p:embeddedFont>
    <p:embeddedFont>
      <p:font typeface="Impact" panose="020B0806030902050204" pitchFamily="34" charset="0"/>
      <p:regular r:id="rId81"/>
    </p:embeddedFont>
    <p:embeddedFont>
      <p:font typeface="Myriad Pro" panose="020B0503030403020204" pitchFamily="34" charset="0"/>
      <p:regular r:id="rId82"/>
      <p:bold r:id="rId83"/>
      <p:italic r:id="rId84"/>
      <p:boldItalic r:id="rId85"/>
    </p:embeddedFont>
    <p:embeddedFont>
      <p:font typeface="Optane" panose="020B0604020202020204"/>
      <p:regular r:id="rId86"/>
      <p:bold r:id="rId87"/>
    </p:embeddedFont>
    <p:embeddedFont>
      <p:font typeface="Optima LT DemiBold" panose="020B0400000000000000" pitchFamily="34" charset="0"/>
      <p:regular r:id="rId88"/>
      <p:italic r:id="rId89"/>
    </p:embeddedFont>
    <p:embeddedFont>
      <p:font typeface="Swis721 Blk BT" panose="020B0904030502020204" pitchFamily="34" charset="0"/>
      <p:regular r:id="rId90"/>
      <p:italic r:id="rId91"/>
    </p:embeddedFont>
    <p:embeddedFont>
      <p:font typeface="Swis721 Hv BT" panose="020B0804020202020204" pitchFamily="34" charset="0"/>
      <p:regular r:id="rId92"/>
    </p:embeddedFont>
    <p:embeddedFont>
      <p:font typeface="Trajan Pro" panose="02020502050506020301" pitchFamily="18" charset="0"/>
      <p:regular r:id="rId93"/>
      <p:bold r:id="rId94"/>
    </p:embeddedFont>
  </p:embeddedFontLst>
  <p:custDataLst>
    <p:tags r:id="rId95"/>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60100E"/>
    <a:srgbClr val="452B17"/>
    <a:srgbClr val="FF9900"/>
    <a:srgbClr val="FF6600"/>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39" autoAdjust="0"/>
    <p:restoredTop sz="76021" autoAdjust="0"/>
  </p:normalViewPr>
  <p:slideViewPr>
    <p:cSldViewPr>
      <p:cViewPr varScale="1">
        <p:scale>
          <a:sx n="50" d="100"/>
          <a:sy n="50" d="100"/>
        </p:scale>
        <p:origin x="2022" y="36"/>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font" Target="fonts/font16.fntdata"/><Relationship Id="rId95"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9.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dirty="0"/>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333814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dirty="0"/>
          </a:p>
        </p:txBody>
      </p:sp>
    </p:spTree>
    <p:extLst>
      <p:ext uri="{BB962C8B-B14F-4D97-AF65-F5344CB8AC3E}">
        <p14:creationId xmlns:p14="http://schemas.microsoft.com/office/powerpoint/2010/main" val="35303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2935053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dirty="0"/>
          </a:p>
        </p:txBody>
      </p:sp>
    </p:spTree>
    <p:extLst>
      <p:ext uri="{BB962C8B-B14F-4D97-AF65-F5344CB8AC3E}">
        <p14:creationId xmlns:p14="http://schemas.microsoft.com/office/powerpoint/2010/main" val="315799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dirty="0"/>
          </a:p>
        </p:txBody>
      </p:sp>
    </p:spTree>
    <p:extLst>
      <p:ext uri="{BB962C8B-B14F-4D97-AF65-F5344CB8AC3E}">
        <p14:creationId xmlns:p14="http://schemas.microsoft.com/office/powerpoint/2010/main" val="1945704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reflection blurRad="6350" stA="55000" endA="300" endPos="45500" dir="5400000" sy="-100000" algn="bl" rotWithShape="0"/>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dirty="0"/>
          </a:p>
        </p:txBody>
      </p:sp>
    </p:spTree>
    <p:extLst>
      <p:ext uri="{BB962C8B-B14F-4D97-AF65-F5344CB8AC3E}">
        <p14:creationId xmlns:p14="http://schemas.microsoft.com/office/powerpoint/2010/main" val="4072932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representa el macho cabrío?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dirty="0"/>
          </a:p>
        </p:txBody>
      </p:sp>
    </p:spTree>
    <p:extLst>
      <p:ext uri="{BB962C8B-B14F-4D97-AF65-F5344CB8AC3E}">
        <p14:creationId xmlns:p14="http://schemas.microsoft.com/office/powerpoint/2010/main" val="2430281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dirty="0"/>
          </a:p>
        </p:txBody>
      </p:sp>
    </p:spTree>
    <p:extLst>
      <p:ext uri="{BB962C8B-B14F-4D97-AF65-F5344CB8AC3E}">
        <p14:creationId xmlns:p14="http://schemas.microsoft.com/office/powerpoint/2010/main" val="1945704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dirty="0"/>
          </a:p>
        </p:txBody>
      </p:sp>
    </p:spTree>
    <p:extLst>
      <p:ext uri="{BB962C8B-B14F-4D97-AF65-F5344CB8AC3E}">
        <p14:creationId xmlns:p14="http://schemas.microsoft.com/office/powerpoint/2010/main" val="2847387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dirty="0"/>
          </a:p>
        </p:txBody>
      </p:sp>
    </p:spTree>
    <p:extLst>
      <p:ext uri="{BB962C8B-B14F-4D97-AF65-F5344CB8AC3E}">
        <p14:creationId xmlns:p14="http://schemas.microsoft.com/office/powerpoint/2010/main" val="3148918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sale de uno de los cuernos?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dirty="0"/>
          </a:p>
        </p:txBody>
      </p:sp>
    </p:spTree>
    <p:extLst>
      <p:ext uri="{BB962C8B-B14F-4D97-AF65-F5344CB8AC3E}">
        <p14:creationId xmlns:p14="http://schemas.microsoft.com/office/powerpoint/2010/main" val="2542336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dirty="0"/>
          </a:p>
        </p:txBody>
      </p:sp>
    </p:spTree>
    <p:extLst>
      <p:ext uri="{BB962C8B-B14F-4D97-AF65-F5344CB8AC3E}">
        <p14:creationId xmlns:p14="http://schemas.microsoft.com/office/powerpoint/2010/main" val="1945704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dirty="0"/>
          </a:p>
        </p:txBody>
      </p:sp>
    </p:spTree>
    <p:extLst>
      <p:ext uri="{BB962C8B-B14F-4D97-AF65-F5344CB8AC3E}">
        <p14:creationId xmlns:p14="http://schemas.microsoft.com/office/powerpoint/2010/main" val="408452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dirty="0"/>
          </a:p>
        </p:txBody>
      </p:sp>
    </p:spTree>
    <p:extLst>
      <p:ext uri="{BB962C8B-B14F-4D97-AF65-F5344CB8AC3E}">
        <p14:creationId xmlns:p14="http://schemas.microsoft.com/office/powerpoint/2010/main" val="1945704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dirty="0"/>
          </a:p>
        </p:txBody>
      </p:sp>
    </p:spTree>
    <p:extLst>
      <p:ext uri="{BB962C8B-B14F-4D97-AF65-F5344CB8AC3E}">
        <p14:creationId xmlns:p14="http://schemas.microsoft.com/office/powerpoint/2010/main" val="2647946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dirty="0"/>
          </a:p>
        </p:txBody>
      </p:sp>
    </p:spTree>
    <p:extLst>
      <p:ext uri="{BB962C8B-B14F-4D97-AF65-F5344CB8AC3E}">
        <p14:creationId xmlns:p14="http://schemas.microsoft.com/office/powerpoint/2010/main" val="3569926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dirty="0"/>
          </a:p>
        </p:txBody>
      </p:sp>
    </p:spTree>
    <p:extLst>
      <p:ext uri="{BB962C8B-B14F-4D97-AF65-F5344CB8AC3E}">
        <p14:creationId xmlns:p14="http://schemas.microsoft.com/office/powerpoint/2010/main" val="315975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dirty="0"/>
          </a:p>
        </p:txBody>
      </p:sp>
    </p:spTree>
    <p:extLst>
      <p:ext uri="{BB962C8B-B14F-4D97-AF65-F5344CB8AC3E}">
        <p14:creationId xmlns:p14="http://schemas.microsoft.com/office/powerpoint/2010/main" val="125435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dirty="0"/>
          </a:p>
        </p:txBody>
      </p:sp>
    </p:spTree>
    <p:extLst>
      <p:ext uri="{BB962C8B-B14F-4D97-AF65-F5344CB8AC3E}">
        <p14:creationId xmlns:p14="http://schemas.microsoft.com/office/powerpoint/2010/main" val="3577949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dirty="0"/>
          </a:p>
        </p:txBody>
      </p:sp>
    </p:spTree>
    <p:extLst>
      <p:ext uri="{BB962C8B-B14F-4D97-AF65-F5344CB8AC3E}">
        <p14:creationId xmlns:p14="http://schemas.microsoft.com/office/powerpoint/2010/main" val="3234375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dirty="0"/>
          </a:p>
        </p:txBody>
      </p:sp>
    </p:spTree>
    <p:extLst>
      <p:ext uri="{BB962C8B-B14F-4D97-AF65-F5344CB8AC3E}">
        <p14:creationId xmlns:p14="http://schemas.microsoft.com/office/powerpoint/2010/main" val="388551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dirty="0"/>
          </a:p>
        </p:txBody>
      </p:sp>
    </p:spTree>
    <p:extLst>
      <p:ext uri="{BB962C8B-B14F-4D97-AF65-F5344CB8AC3E}">
        <p14:creationId xmlns:p14="http://schemas.microsoft.com/office/powerpoint/2010/main" val="1734106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dirty="0"/>
          </a:p>
        </p:txBody>
      </p:sp>
    </p:spTree>
    <p:extLst>
      <p:ext uri="{BB962C8B-B14F-4D97-AF65-F5344CB8AC3E}">
        <p14:creationId xmlns:p14="http://schemas.microsoft.com/office/powerpoint/2010/main" val="2325935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dirty="0"/>
          </a:p>
        </p:txBody>
      </p:sp>
    </p:spTree>
    <p:extLst>
      <p:ext uri="{BB962C8B-B14F-4D97-AF65-F5344CB8AC3E}">
        <p14:creationId xmlns:p14="http://schemas.microsoft.com/office/powerpoint/2010/main" val="3226330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dirty="0"/>
          </a:p>
        </p:txBody>
      </p:sp>
    </p:spTree>
    <p:extLst>
      <p:ext uri="{BB962C8B-B14F-4D97-AF65-F5344CB8AC3E}">
        <p14:creationId xmlns:p14="http://schemas.microsoft.com/office/powerpoint/2010/main" val="650705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dirty="0"/>
          </a:p>
        </p:txBody>
      </p:sp>
    </p:spTree>
    <p:extLst>
      <p:ext uri="{BB962C8B-B14F-4D97-AF65-F5344CB8AC3E}">
        <p14:creationId xmlns:p14="http://schemas.microsoft.com/office/powerpoint/2010/main" val="2744384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La visión del carnero y del macho cabrío, fue claramente explicada. El capítulo estudiado, menciona la interpretación, que se refiere a Medo - Persia y a Grecia. Pero de la declaración, "hasta 2.300 tardes y mañanas y luego el santuario será purificado", tenemos solamente una aclaración: es para el tiempo del fin.</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Daniel se encontraba en ese momento, en el cautiverio babilónico. Quedó perplejo, porque no conocía el verdadero significado de las 2.300 tardes y mañanas. ¿Se referiría a la continuación del cautiverio? La incertidumbre llegó a enfermarlo. En el capítulo 9 encontramos la respuesta, pues el ángel dice: "Entiende pues la orden y entiende la visión..." (vers. 23).</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dirty="0"/>
          </a:p>
        </p:txBody>
      </p:sp>
    </p:spTree>
    <p:extLst>
      <p:ext uri="{BB962C8B-B14F-4D97-AF65-F5344CB8AC3E}">
        <p14:creationId xmlns:p14="http://schemas.microsoft.com/office/powerpoint/2010/main" val="559599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LA PROFECÍA DE DANIEL 8</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REVELACIONES CLAVES EN LA VISIÓN DE DANIEL 9</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dirty="0"/>
          </a:p>
        </p:txBody>
      </p:sp>
    </p:spTree>
    <p:extLst>
      <p:ext uri="{BB962C8B-B14F-4D97-AF65-F5344CB8AC3E}">
        <p14:creationId xmlns:p14="http://schemas.microsoft.com/office/powerpoint/2010/main" val="632545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dirty="0"/>
          </a:p>
        </p:txBody>
      </p:sp>
    </p:spTree>
    <p:extLst>
      <p:ext uri="{BB962C8B-B14F-4D97-AF65-F5344CB8AC3E}">
        <p14:creationId xmlns:p14="http://schemas.microsoft.com/office/powerpoint/2010/main" val="2352217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dirty="0"/>
          </a:p>
        </p:txBody>
      </p:sp>
    </p:spTree>
    <p:extLst>
      <p:ext uri="{BB962C8B-B14F-4D97-AF65-F5344CB8AC3E}">
        <p14:creationId xmlns:p14="http://schemas.microsoft.com/office/powerpoint/2010/main" val="3711705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dirty="0"/>
          </a:p>
        </p:txBody>
      </p:sp>
    </p:spTree>
    <p:extLst>
      <p:ext uri="{BB962C8B-B14F-4D97-AF65-F5344CB8AC3E}">
        <p14:creationId xmlns:p14="http://schemas.microsoft.com/office/powerpoint/2010/main" val="14721431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dirty="0"/>
          </a:p>
        </p:txBody>
      </p:sp>
    </p:spTree>
    <p:extLst>
      <p:ext uri="{BB962C8B-B14F-4D97-AF65-F5344CB8AC3E}">
        <p14:creationId xmlns:p14="http://schemas.microsoft.com/office/powerpoint/2010/main" val="39700030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dirty="0"/>
          </a:p>
        </p:txBody>
      </p:sp>
    </p:spTree>
    <p:extLst>
      <p:ext uri="{BB962C8B-B14F-4D97-AF65-F5344CB8AC3E}">
        <p14:creationId xmlns:p14="http://schemas.microsoft.com/office/powerpoint/2010/main" val="4033454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dirty="0"/>
          </a:p>
        </p:txBody>
      </p:sp>
    </p:spTree>
    <p:extLst>
      <p:ext uri="{BB962C8B-B14F-4D97-AF65-F5344CB8AC3E}">
        <p14:creationId xmlns:p14="http://schemas.microsoft.com/office/powerpoint/2010/main" val="176103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pasaría durante esos 490 años, el período de gracia para el pueblo judío?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dirty="0"/>
          </a:p>
        </p:txBody>
      </p:sp>
    </p:spTree>
    <p:extLst>
      <p:ext uri="{BB962C8B-B14F-4D97-AF65-F5344CB8AC3E}">
        <p14:creationId xmlns:p14="http://schemas.microsoft.com/office/powerpoint/2010/main" val="11134292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dirty="0"/>
          </a:p>
        </p:txBody>
      </p:sp>
    </p:spTree>
    <p:extLst>
      <p:ext uri="{BB962C8B-B14F-4D97-AF65-F5344CB8AC3E}">
        <p14:creationId xmlns:p14="http://schemas.microsoft.com/office/powerpoint/2010/main" val="184903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dirty="0"/>
          </a:p>
        </p:txBody>
      </p:sp>
    </p:spTree>
    <p:extLst>
      <p:ext uri="{BB962C8B-B14F-4D97-AF65-F5344CB8AC3E}">
        <p14:creationId xmlns:p14="http://schemas.microsoft.com/office/powerpoint/2010/main" val="2708399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visión vio Daniel junto al río </a:t>
            </a:r>
            <a:r>
              <a:rPr lang="es-ES_tradnl" sz="1200" b="1" kern="1200" dirty="0" err="1">
                <a:solidFill>
                  <a:schemeClr val="tx1"/>
                </a:solidFill>
                <a:effectLst/>
                <a:latin typeface="+mn-lt"/>
                <a:ea typeface="+mn-ea"/>
                <a:cs typeface="+mn-cs"/>
              </a:rPr>
              <a:t>Ulai</a:t>
            </a:r>
            <a:r>
              <a:rPr lang="es-ES_tradnl" sz="1200" b="1" kern="1200" dirty="0">
                <a:solidFill>
                  <a:schemeClr val="tx1"/>
                </a:solidFill>
                <a:effectLst/>
                <a:latin typeface="+mn-lt"/>
                <a:ea typeface="+mn-ea"/>
                <a:cs typeface="+mn-cs"/>
              </a:rPr>
              <a:t>?</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dirty="0"/>
          </a:p>
        </p:txBody>
      </p:sp>
    </p:spTree>
    <p:extLst>
      <p:ext uri="{BB962C8B-B14F-4D97-AF65-F5344CB8AC3E}">
        <p14:creationId xmlns:p14="http://schemas.microsoft.com/office/powerpoint/2010/main" val="3475210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dirty="0"/>
          </a:p>
        </p:txBody>
      </p:sp>
    </p:spTree>
    <p:extLst>
      <p:ext uri="{BB962C8B-B14F-4D97-AF65-F5344CB8AC3E}">
        <p14:creationId xmlns:p14="http://schemas.microsoft.com/office/powerpoint/2010/main" val="850550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dirty="0"/>
          </a:p>
        </p:txBody>
      </p:sp>
    </p:spTree>
    <p:extLst>
      <p:ext uri="{BB962C8B-B14F-4D97-AF65-F5344CB8AC3E}">
        <p14:creationId xmlns:p14="http://schemas.microsoft.com/office/powerpoint/2010/main" val="12731021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Tenemos 456 años y un trimestre de la era A.C.. Para completar los 2.300 años, nos faltan 1.843 años y tres trimestres, lo cual nos coloca en el tercer trimestre del año 1.844 de nuestra era. En conclusión, desde el tercer trimestre del año 457 A.C. hasta el tercer trimestre del año 1.844 D. C.., tenemos exactamente 2.300 años. El año 1.844 es el punto final, del largo período profético.</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Para simplificar haremos un diagrama para ver el cambio del conteo, de los años antes de Cristo a después de Cristo</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dirty="0"/>
          </a:p>
        </p:txBody>
      </p:sp>
    </p:spTree>
    <p:extLst>
      <p:ext uri="{BB962C8B-B14F-4D97-AF65-F5344CB8AC3E}">
        <p14:creationId xmlns:p14="http://schemas.microsoft.com/office/powerpoint/2010/main" val="3668985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LA PROFECÍA DE LAS 70 SEMANAS</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El período de las 70 semanas, o sea, los 490 años está seccionado en varias partes, para marcar diversos acontecimientos.</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dirty="0"/>
          </a:p>
        </p:txBody>
      </p:sp>
    </p:spTree>
    <p:extLst>
      <p:ext uri="{BB962C8B-B14F-4D97-AF65-F5344CB8AC3E}">
        <p14:creationId xmlns:p14="http://schemas.microsoft.com/office/powerpoint/2010/main" val="31680230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¿Cuántas semanas habría hasta el Mesías?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dirty="0"/>
          </a:p>
        </p:txBody>
      </p:sp>
    </p:spTree>
    <p:extLst>
      <p:ext uri="{BB962C8B-B14F-4D97-AF65-F5344CB8AC3E}">
        <p14:creationId xmlns:p14="http://schemas.microsoft.com/office/powerpoint/2010/main" val="3856305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dirty="0"/>
          </a:p>
        </p:txBody>
      </p:sp>
    </p:spTree>
    <p:extLst>
      <p:ext uri="{BB962C8B-B14F-4D97-AF65-F5344CB8AC3E}">
        <p14:creationId xmlns:p14="http://schemas.microsoft.com/office/powerpoint/2010/main" val="3769669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Siete semanas son 49 días, o sea, años.</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Fue el tiempo utilizado en reconstruir el templo y los muros de Jerusalén. ¿A qué año llegamos? Al 408 A.C. (407 y un trimestre).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El año del bautismo de Cristo: 62 semanas por siete, es igual a 434 años literales. Descontemos esos años en nuestro diagrama a partir del año 407 y un trimestre. Nos queda un saldo de 26 años y tres trimestres. Nos ubica en el año 27 de nuestra era, año en que Jesucristo fue bautizado. Gálatas 4:4; (Mat. 3:13-17).</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dirty="0"/>
          </a:p>
        </p:txBody>
      </p:sp>
    </p:spTree>
    <p:extLst>
      <p:ext uri="{BB962C8B-B14F-4D97-AF65-F5344CB8AC3E}">
        <p14:creationId xmlns:p14="http://schemas.microsoft.com/office/powerpoint/2010/main" val="9340741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¿En qué año sería crucificado Jesús?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dirty="0"/>
          </a:p>
        </p:txBody>
      </p:sp>
    </p:spTree>
    <p:extLst>
      <p:ext uri="{BB962C8B-B14F-4D97-AF65-F5344CB8AC3E}">
        <p14:creationId xmlns:p14="http://schemas.microsoft.com/office/powerpoint/2010/main" val="1978009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9:26-27</a:t>
            </a:r>
          </a:p>
          <a:p>
            <a:r>
              <a:rPr lang="es-ES" sz="1200" b="1" i="0" kern="1200" baseline="30000" dirty="0">
                <a:solidFill>
                  <a:schemeClr val="tx1"/>
                </a:solidFill>
                <a:effectLst/>
                <a:latin typeface="+mn-lt"/>
                <a:ea typeface="+mn-ea"/>
                <a:cs typeface="+mn-cs"/>
              </a:rPr>
              <a:t>26 </a:t>
            </a:r>
            <a:r>
              <a:rPr lang="es-ES" sz="1200" b="0" i="0" kern="1200" dirty="0">
                <a:solidFill>
                  <a:schemeClr val="tx1"/>
                </a:solidFill>
                <a:effectLst/>
                <a:latin typeface="+mn-lt"/>
                <a:ea typeface="+mn-ea"/>
                <a:cs typeface="+mn-cs"/>
              </a:rPr>
              <a:t>Y después de las sesenta y dos semanas se quitará la vida al Mesías, mas no por sí; y el pueblo de un príncipe que ha de venir destruirá la ciudad y el santuario; y su fin será con inundación, y hasta el fin de la guerra durarán las devastaciones.</a:t>
            </a:r>
          </a:p>
          <a:p>
            <a:r>
              <a:rPr lang="es-ES" sz="1200" b="1" i="0" kern="1200" baseline="30000" dirty="0">
                <a:solidFill>
                  <a:schemeClr val="tx1"/>
                </a:solidFill>
                <a:effectLst/>
                <a:latin typeface="+mn-lt"/>
                <a:ea typeface="+mn-ea"/>
                <a:cs typeface="+mn-cs"/>
              </a:rPr>
              <a:t>27 </a:t>
            </a:r>
            <a:r>
              <a:rPr lang="es-ES" sz="1200" b="0" i="0" kern="1200" dirty="0">
                <a:solidFill>
                  <a:schemeClr val="tx1"/>
                </a:solidFill>
                <a:effectLst/>
                <a:latin typeface="+mn-lt"/>
                <a:ea typeface="+mn-ea"/>
                <a:cs typeface="+mn-cs"/>
              </a:rPr>
              <a:t>Y por otra semana confirmará el pacto con muchos; a la mitad de la semana hará cesar el sacrificio y la ofrenda. Después con la muchedumbre de las abominaciones vendrá el desolador, hasta que venga la consumación, y lo que está determinado se derrame sobre el desolador.</a:t>
            </a: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dirty="0"/>
          </a:p>
        </p:txBody>
      </p:sp>
    </p:spTree>
    <p:extLst>
      <p:ext uri="{BB962C8B-B14F-4D97-AF65-F5344CB8AC3E}">
        <p14:creationId xmlns:p14="http://schemas.microsoft.com/office/powerpoint/2010/main" val="330195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9:26-27</a:t>
            </a:r>
          </a:p>
          <a:p>
            <a:r>
              <a:rPr lang="es-ES" sz="1200" b="1" i="0" kern="1200" baseline="30000" dirty="0">
                <a:solidFill>
                  <a:schemeClr val="tx1"/>
                </a:solidFill>
                <a:effectLst/>
                <a:latin typeface="+mn-lt"/>
                <a:ea typeface="+mn-ea"/>
                <a:cs typeface="+mn-cs"/>
              </a:rPr>
              <a:t>26 </a:t>
            </a:r>
            <a:r>
              <a:rPr lang="es-ES" sz="1200" b="0" i="0" kern="1200" dirty="0">
                <a:solidFill>
                  <a:schemeClr val="tx1"/>
                </a:solidFill>
                <a:effectLst/>
                <a:latin typeface="+mn-lt"/>
                <a:ea typeface="+mn-ea"/>
                <a:cs typeface="+mn-cs"/>
              </a:rPr>
              <a:t>Y después de las sesenta y dos semanas se quitará la vida al Mesías, mas no por sí; y el pueblo de un príncipe que ha de venir destruirá la ciudad y el santuario; y su fin será con inundación, y hasta el fin de la guerra durarán las devastaciones.</a:t>
            </a:r>
          </a:p>
          <a:p>
            <a:r>
              <a:rPr lang="es-ES" sz="1200" b="1" i="0" kern="1200" baseline="30000" dirty="0">
                <a:solidFill>
                  <a:schemeClr val="tx1"/>
                </a:solidFill>
                <a:effectLst/>
                <a:latin typeface="+mn-lt"/>
                <a:ea typeface="+mn-ea"/>
                <a:cs typeface="+mn-cs"/>
              </a:rPr>
              <a:t>27 </a:t>
            </a:r>
            <a:r>
              <a:rPr lang="es-ES" sz="1200" b="0" i="0" kern="1200" dirty="0">
                <a:solidFill>
                  <a:schemeClr val="tx1"/>
                </a:solidFill>
                <a:effectLst/>
                <a:latin typeface="+mn-lt"/>
                <a:ea typeface="+mn-ea"/>
                <a:cs typeface="+mn-cs"/>
              </a:rPr>
              <a:t>Y por otra semana confirmará el pacto con muchos; a la mitad de la semana hará cesar el sacrificio y la ofrenda. Después con la muchedumbre de las abominaciones vendrá el desolador, hasta que venga la consumación, y lo que está determinado se derrame sobre el desolador.</a:t>
            </a: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61</a:t>
            </a:fld>
            <a:endParaRPr lang="es-ES" dirty="0"/>
          </a:p>
        </p:txBody>
      </p:sp>
    </p:spTree>
    <p:extLst>
      <p:ext uri="{BB962C8B-B14F-4D97-AF65-F5344CB8AC3E}">
        <p14:creationId xmlns:p14="http://schemas.microsoft.com/office/powerpoint/2010/main" val="33019580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Sería después de las 62 semanas. Para completar las 70 semanas, nos quedaba una semana (siete años). ¿Qué sucedería en esa última semana o siete años? Las 62 semanas terminaban en el año 27. Sumando 7 años, llegamos al año 34. A la mitad de la semana, cesarán el sacrificio y la ofrenda. Esto fue en el año 31, en el mes de Nisán, del calendario  hebreo, que corresponde a Abril en el nuestro, en la víspera de la pascua judía. Jesucristo fue crucificado en esa fecha, primavera del año 31, por orden de Pilato. ¡Cuán exacta es la profecía bíblica! Terminarían los sacrificios, porque ellos prefiguraban a Jesús. Al morir él por nuestros pecados, ya no necesitamos derramar sangre de animales. En esa ocasión, el velo del templo se rasgó en dos, (Mat. 27:51).</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62</a:t>
            </a:fld>
            <a:endParaRPr lang="es-ES" dirty="0"/>
          </a:p>
        </p:txBody>
      </p:sp>
    </p:spTree>
    <p:extLst>
      <p:ext uri="{BB962C8B-B14F-4D97-AF65-F5344CB8AC3E}">
        <p14:creationId xmlns:p14="http://schemas.microsoft.com/office/powerpoint/2010/main" val="39427964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¿Cuándo finaliza el plazo concedido a Israel como pueblo de Dios?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63</a:t>
            </a:fld>
            <a:endParaRPr lang="es-ES" dirty="0"/>
          </a:p>
        </p:txBody>
      </p:sp>
    </p:spTree>
    <p:extLst>
      <p:ext uri="{BB962C8B-B14F-4D97-AF65-F5344CB8AC3E}">
        <p14:creationId xmlns:p14="http://schemas.microsoft.com/office/powerpoint/2010/main" val="30688264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9:24</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Al final de las  </a:t>
            </a:r>
            <a:r>
              <a:rPr lang="es-ES_tradnl" sz="1200" i="1" u="sng" kern="1200" dirty="0">
                <a:solidFill>
                  <a:schemeClr val="tx1"/>
                </a:solidFill>
                <a:effectLst/>
                <a:latin typeface="+mn-lt"/>
                <a:ea typeface="+mn-ea"/>
                <a:cs typeface="+mn-cs"/>
              </a:rPr>
              <a:t>setenta</a:t>
            </a:r>
            <a:r>
              <a:rPr lang="es-ES_tradnl" sz="1200" kern="1200" dirty="0">
                <a:solidFill>
                  <a:schemeClr val="tx1"/>
                </a:solidFill>
                <a:effectLst/>
                <a:latin typeface="+mn-lt"/>
                <a:ea typeface="+mn-ea"/>
                <a:cs typeface="+mn-cs"/>
              </a:rPr>
              <a:t>  semanas, o sea  </a:t>
            </a:r>
            <a:r>
              <a:rPr lang="es-ES_tradnl" sz="1200" i="1" u="sng" kern="1200" dirty="0">
                <a:solidFill>
                  <a:schemeClr val="tx1"/>
                </a:solidFill>
                <a:effectLst/>
                <a:latin typeface="+mn-lt"/>
                <a:ea typeface="+mn-ea"/>
                <a:cs typeface="+mn-cs"/>
              </a:rPr>
              <a:t>490</a:t>
            </a:r>
            <a:r>
              <a:rPr lang="es-ES_tradnl" sz="1200" kern="1200" dirty="0">
                <a:solidFill>
                  <a:schemeClr val="tx1"/>
                </a:solidFill>
                <a:effectLst/>
                <a:latin typeface="+mn-lt"/>
                <a:ea typeface="+mn-ea"/>
                <a:cs typeface="+mn-cs"/>
              </a:rPr>
              <a:t>  años.</a:t>
            </a:r>
            <a:endParaRPr lang="es-ES" sz="1200" kern="1200" dirty="0">
              <a:solidFill>
                <a:schemeClr val="tx1"/>
              </a:solidFill>
              <a:effectLst/>
              <a:latin typeface="+mn-lt"/>
              <a:ea typeface="+mn-ea"/>
              <a:cs typeface="+mn-cs"/>
            </a:endParaRPr>
          </a:p>
          <a:p>
            <a:endParaRPr lang="es-ES" dirty="0"/>
          </a:p>
          <a:p>
            <a:r>
              <a:rPr lang="es-ES" sz="1200" b="1" i="0" kern="1200" baseline="30000" dirty="0">
                <a:solidFill>
                  <a:schemeClr val="tx1"/>
                </a:solidFill>
                <a:effectLst/>
                <a:latin typeface="+mn-lt"/>
                <a:ea typeface="+mn-ea"/>
                <a:cs typeface="+mn-cs"/>
              </a:rPr>
              <a:t>24 </a:t>
            </a:r>
            <a:r>
              <a:rPr lang="es-ES" sz="1200" b="0" i="0" kern="1200" dirty="0">
                <a:solidFill>
                  <a:schemeClr val="tx1"/>
                </a:solidFill>
                <a:effectLst/>
                <a:latin typeface="+mn-lt"/>
                <a:ea typeface="+mn-ea"/>
                <a:cs typeface="+mn-cs"/>
              </a:rPr>
              <a:t>Setenta semanas están determinadas sobre tu pueblo y sobre tu santa ciudad, para terminar la prevaricación, y poner fin al pecado, y expiar la iniquidad, para traer la justicia perdurable, y sellar la visión y la profecía, y ungir al Santo de los santos.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64</a:t>
            </a:fld>
            <a:endParaRPr lang="es-ES" dirty="0"/>
          </a:p>
        </p:txBody>
      </p:sp>
    </p:spTree>
    <p:extLst>
      <p:ext uri="{BB962C8B-B14F-4D97-AF65-F5344CB8AC3E}">
        <p14:creationId xmlns:p14="http://schemas.microsoft.com/office/powerpoint/2010/main" val="24536777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Este período finaliza en el año 34 D. C. Durante los 3 años y medio después de la muerte de Jesús, se predicó el evangelio exclusivamente a los israelitas. En ese tiempo, comenzó una terrible persecución de los judíos contra los cristianos, siendo Esteban, el primer mártir cristiano.</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65</a:t>
            </a:fld>
            <a:endParaRPr lang="es-ES" dirty="0"/>
          </a:p>
        </p:txBody>
      </p:sp>
    </p:spTree>
    <p:extLst>
      <p:ext uri="{BB962C8B-B14F-4D97-AF65-F5344CB8AC3E}">
        <p14:creationId xmlns:p14="http://schemas.microsoft.com/office/powerpoint/2010/main" val="7140959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sucedió con la ciudad de Jerusalén?</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66</a:t>
            </a:fld>
            <a:endParaRPr lang="es-ES" dirty="0"/>
          </a:p>
        </p:txBody>
      </p:sp>
    </p:spTree>
    <p:extLst>
      <p:ext uri="{BB962C8B-B14F-4D97-AF65-F5344CB8AC3E}">
        <p14:creationId xmlns:p14="http://schemas.microsoft.com/office/powerpoint/2010/main" val="1272844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9:26</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Un príncipe la destruirá.</a:t>
            </a:r>
            <a:endParaRPr lang="es-ES" sz="1200" kern="1200" dirty="0">
              <a:solidFill>
                <a:schemeClr val="tx1"/>
              </a:solidFill>
              <a:effectLst/>
              <a:latin typeface="+mn-lt"/>
              <a:ea typeface="+mn-ea"/>
              <a:cs typeface="+mn-cs"/>
            </a:endParaRPr>
          </a:p>
          <a:p>
            <a:endParaRPr lang="es-ES" dirty="0"/>
          </a:p>
          <a:p>
            <a:r>
              <a:rPr lang="es-ES" sz="1200" b="1" i="0" kern="1200" baseline="30000" dirty="0">
                <a:solidFill>
                  <a:schemeClr val="tx1"/>
                </a:solidFill>
                <a:effectLst/>
                <a:latin typeface="+mn-lt"/>
                <a:ea typeface="+mn-ea"/>
                <a:cs typeface="+mn-cs"/>
              </a:rPr>
              <a:t>26 </a:t>
            </a:r>
            <a:r>
              <a:rPr lang="es-ES" sz="1200" b="0" i="0" kern="1200" dirty="0">
                <a:solidFill>
                  <a:schemeClr val="tx1"/>
                </a:solidFill>
                <a:effectLst/>
                <a:latin typeface="+mn-lt"/>
                <a:ea typeface="+mn-ea"/>
                <a:cs typeface="+mn-cs"/>
              </a:rPr>
              <a:t>Y después de las sesenta y dos semanas se quitará la vida al Mesías, mas no por sí; y el pueblo de un príncipe que ha de venir destruirá la ciudad y el santuario; y su fin será con inundación, y hasta el fin de la guerra durarán las devastaciones.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67</a:t>
            </a:fld>
            <a:endParaRPr lang="es-ES" dirty="0"/>
          </a:p>
        </p:txBody>
      </p:sp>
    </p:spTree>
    <p:extLst>
      <p:ext uri="{BB962C8B-B14F-4D97-AF65-F5344CB8AC3E}">
        <p14:creationId xmlns:p14="http://schemas.microsoft.com/office/powerpoint/2010/main" val="795638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Los ejércitos romanos sitiaron la ciudad de Jerusalén en el año 70 y después de reducirla con el hambre, fue tomada por asalto, quemada, destruida y muertos más de un millón de sus habitantes.</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68</a:t>
            </a:fld>
            <a:endParaRPr lang="es-ES" dirty="0"/>
          </a:p>
        </p:txBody>
      </p:sp>
    </p:spTree>
    <p:extLst>
      <p:ext uri="{BB962C8B-B14F-4D97-AF65-F5344CB8AC3E}">
        <p14:creationId xmlns:p14="http://schemas.microsoft.com/office/powerpoint/2010/main" val="904315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69</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La exactitud de la profecía bíblica, especialmente estas predicciones matemáticas, son el sello de garantía de la veracidad bíblica y la comprobación irrefutable que la Biblia es inspirada por Dios.</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La finalidad de esta profecía, es demostrar que en el gran reloj de la historia, estaba contemplada la redención del hombre como el acto central. La crucifixión de Jesucristo, no constituyó solamente un suceso que transformó la historia de este mundo, sino que consumó también el gran plan de salvación.</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70</a:t>
            </a:fld>
            <a:endParaRPr lang="es-ES" dirty="0"/>
          </a:p>
        </p:txBody>
      </p:sp>
    </p:spTree>
    <p:extLst>
      <p:ext uri="{BB962C8B-B14F-4D97-AF65-F5344CB8AC3E}">
        <p14:creationId xmlns:p14="http://schemas.microsoft.com/office/powerpoint/2010/main" val="1155453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La profecía de las 70 semanas es la prueba más clara e inconfundible de que Jesucristo fue el Mesías prometido.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fin de los 2.300 años en 1.844, nos señala el tiempo de la restauración de la verdad y de la purificación del santuario. ¿Qué significa eso? Lo veremos en el próximo tema.</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71</a:t>
            </a:fld>
            <a:endParaRPr lang="es-ES" dirty="0"/>
          </a:p>
        </p:txBody>
      </p:sp>
    </p:spTree>
    <p:extLst>
      <p:ext uri="{BB962C8B-B14F-4D97-AF65-F5344CB8AC3E}">
        <p14:creationId xmlns:p14="http://schemas.microsoft.com/office/powerpoint/2010/main" val="33995683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¡Gracias Señor, por la luz de las Profecías!</a:t>
            </a: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72</a:t>
            </a:fld>
            <a:endParaRPr lang="es-ES" dirty="0"/>
          </a:p>
        </p:txBody>
      </p:sp>
    </p:spTree>
    <p:extLst>
      <p:ext uri="{BB962C8B-B14F-4D97-AF65-F5344CB8AC3E}">
        <p14:creationId xmlns:p14="http://schemas.microsoft.com/office/powerpoint/2010/main" val="3888006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dirty="0"/>
          </a:p>
        </p:txBody>
      </p:sp>
    </p:spTree>
    <p:extLst>
      <p:ext uri="{BB962C8B-B14F-4D97-AF65-F5344CB8AC3E}">
        <p14:creationId xmlns:p14="http://schemas.microsoft.com/office/powerpoint/2010/main" val="805028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557963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41051789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4215662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67477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0186951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32799883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31257542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8932795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3528334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281493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8462524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5822831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image" Target="../media/image29.jpeg"/></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870723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Keilaky\Rudy\_Estudios Biblicos PPT\21x 2300 dias\cabri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224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2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67543" y="1130814"/>
            <a:ext cx="8208912"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Dirigiu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carneiro que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tinha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dois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tinha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visto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rio;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correu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contra ele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todo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furioso poder.</a:t>
            </a: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8:6</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38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8:7</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683568" y="1439647"/>
            <a:ext cx="8208912"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chegar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perto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carneiro, e enfurecido contra ele,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feriu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quebrou-lhe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dois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havia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força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 carneiro para resistir-</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bode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lançou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por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pisou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pés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houve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pudesse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livrar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carneiro do poder dele.</a:t>
            </a:r>
          </a:p>
        </p:txBody>
      </p:sp>
    </p:spTree>
    <p:extLst>
      <p:ext uri="{BB962C8B-B14F-4D97-AF65-F5344CB8AC3E}">
        <p14:creationId xmlns:p14="http://schemas.microsoft.com/office/powerpoint/2010/main" val="281277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8:8</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91580" y="1664804"/>
            <a:ext cx="8208912"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bode 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engradeceu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sobremaneira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na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força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quebrou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grande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lugar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saíram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quatro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notáveis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os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quatro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ventos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738213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8:9</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67543" y="1520788"/>
            <a:ext cx="8208912"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saiu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pequeno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tornou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muito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forte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sul</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o oriente e para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gloriosa.</a:t>
            </a:r>
          </a:p>
        </p:txBody>
      </p:sp>
    </p:spTree>
    <p:extLst>
      <p:ext uri="{BB962C8B-B14F-4D97-AF65-F5344CB8AC3E}">
        <p14:creationId xmlns:p14="http://schemas.microsoft.com/office/powerpoint/2010/main" val="4039348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Keilaky\Rudy\_Estudios Biblicos PPT\21x 2300 dias\cabri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1138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8:15, 16, 20</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61763" y="1304764"/>
            <a:ext cx="8820472"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Havendo</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Daniel,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tido</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visão</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procurei</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entendê</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 e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eis</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se me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apresentou</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aparência</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voz de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entre as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margens</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Ulai</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gritou</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Gabriel,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dá</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entender esta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visão</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carneiro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dois</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chifres</a:t>
            </a:r>
            <a:r>
              <a:rPr lang="es-ES"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viste, </a:t>
            </a:r>
            <a:r>
              <a:rPr lang="es-ES" sz="3400" b="1" i="1" spc="50" dirty="0" err="1">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são</a:t>
            </a:r>
            <a:r>
              <a:rPr lang="es-ES" sz="3400" b="1" i="1" spc="50" dirty="0">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 os reis da </a:t>
            </a:r>
            <a:r>
              <a:rPr lang="es-ES" sz="3400" b="1" i="1" spc="50" dirty="0" err="1">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Média</a:t>
            </a:r>
            <a:r>
              <a:rPr lang="es-ES" sz="3400" b="1" i="1" spc="50" dirty="0">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 e da </a:t>
            </a:r>
            <a:r>
              <a:rPr lang="es-ES" sz="3400" b="1" i="1" spc="50" dirty="0" err="1">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Pérsia</a:t>
            </a:r>
            <a:r>
              <a:rPr lang="es-ES" sz="3400" b="1" i="1" spc="50" dirty="0">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851838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Keilaky\Rudy\_Estudios Biblicos PPT\21x 2300 dias\carn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396552" y="3753036"/>
            <a:ext cx="9937105" cy="252028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755576" y="4329100"/>
            <a:ext cx="7668852" cy="1569660"/>
          </a:xfrm>
          <a:prstGeom prst="rect">
            <a:avLst/>
          </a:prstGeom>
          <a:noFill/>
        </p:spPr>
        <p:txBody>
          <a:bodyPr wrap="square" rtlCol="0">
            <a:spAutoFit/>
          </a:bodyPr>
          <a:lstStyle/>
          <a:p>
            <a:pPr algn="ct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Quem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representa </a:t>
            </a:r>
            <a:b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 carneiro?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1" y="3298676"/>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900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carn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63388"/>
            <a:ext cx="8604448" cy="370841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Profecia</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dada no ano 550 A.C.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Babilónia</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t>
            </a:r>
          </a:p>
          <a:p>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Extendeu</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-se até </a:t>
            </a:r>
            <a:b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b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Grécia</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poente</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t>
            </a:r>
            <a:b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b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Egipto (norte e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sul</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47564" y="5913276"/>
            <a:ext cx="8496436" cy="128424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MEDO-PÉRSIA</a:t>
            </a:r>
          </a:p>
        </p:txBody>
      </p:sp>
    </p:spTree>
    <p:extLst>
      <p:ext uri="{BB962C8B-B14F-4D97-AF65-F5344CB8AC3E}">
        <p14:creationId xmlns:p14="http://schemas.microsoft.com/office/powerpoint/2010/main" val="10244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Keilaky\Rudy\_Estudios Biblicos PPT\21x 2300 dias\cabri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3753036"/>
            <a:ext cx="9937105" cy="252028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55576" y="4329100"/>
            <a:ext cx="7668852" cy="1569660"/>
          </a:xfrm>
          <a:prstGeom prst="rect">
            <a:avLst/>
          </a:prstGeom>
          <a:noFill/>
        </p:spPr>
        <p:txBody>
          <a:bodyPr wrap="square" rtlCol="0">
            <a:spAutoFit/>
          </a:bodyPr>
          <a:lstStyle/>
          <a:p>
            <a:pPr algn="ct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Quem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representa </a:t>
            </a:r>
            <a:b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 bode?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27" y="339943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72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Keilaky\Rudy\_Estudios Biblicos PPT\21x 2300 dias\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4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51520" y="224644"/>
            <a:ext cx="5400600"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rPr>
              <a:t>Um </a:t>
            </a:r>
            <a:r>
              <a:rPr lang="en-US" sz="60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rPr>
              <a:t>M</a:t>
            </a:r>
            <a:r>
              <a:rPr lang="en-US" sz="6000" b="1" u="none" dirty="0" err="1">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rPr>
              <a:t>omento</a:t>
            </a:r>
            <a:r>
              <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rPr>
              <a:t> de </a:t>
            </a:r>
            <a:r>
              <a:rPr lang="en-US" sz="60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rPr>
              <a:t>O</a:t>
            </a:r>
            <a:r>
              <a:rPr lang="en-US" sz="6000" b="1" u="none" dirty="0" err="1">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rPr>
              <a:t>ração</a:t>
            </a:r>
            <a:endPar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8:21, 22</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95789" y="1439647"/>
            <a:ext cx="8352420"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O bode peludo é o </a:t>
            </a:r>
            <a:r>
              <a:rPr lang="es-ES" sz="3600" b="1" i="1" spc="50" dirty="0" err="1">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rei</a:t>
            </a:r>
            <a:r>
              <a:rPr lang="es-ES" sz="3600" b="1" i="1" spc="50" dirty="0">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 da </a:t>
            </a:r>
            <a:r>
              <a:rPr lang="es-ES" sz="3600" b="1" i="1" spc="50" dirty="0" err="1">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Grécia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grande entre os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olhos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rei</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ter sido quebrado,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lavantaram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quatro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 lugar dele, significa que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quatro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reinos 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levantarão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deste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força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igual à que ele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tinha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626700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Keilaky\Rudy\_Estudios Biblicos PPT\21x 2300 dias\cabri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63388"/>
            <a:ext cx="4302224" cy="152586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Seu</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primeiro</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rei</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foi</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b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b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Alexandre Magno.</a:t>
            </a:r>
          </a:p>
        </p:txBody>
      </p:sp>
      <p:sp>
        <p:nvSpPr>
          <p:cNvPr id="6" name="Rectangle 3"/>
          <p:cNvSpPr>
            <a:spLocks noChangeArrowheads="1"/>
          </p:cNvSpPr>
          <p:nvPr/>
        </p:nvSpPr>
        <p:spPr bwMode="auto">
          <a:xfrm>
            <a:off x="3743907" y="764704"/>
            <a:ext cx="5397449" cy="184482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algn="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Em</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8 anos  </a:t>
            </a:r>
            <a:b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b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conquistou</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todo o mundo </a:t>
            </a:r>
          </a:p>
          <a:p>
            <a:pPr algn="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conhecido</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da altura </a:t>
            </a:r>
            <a:b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br>
            <a:endPar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endParaRPr>
          </a:p>
        </p:txBody>
      </p:sp>
      <p:sp>
        <p:nvSpPr>
          <p:cNvPr id="9" name="Rectangle 3"/>
          <p:cNvSpPr>
            <a:spLocks noChangeArrowheads="1"/>
          </p:cNvSpPr>
          <p:nvPr/>
        </p:nvSpPr>
        <p:spPr bwMode="auto">
          <a:xfrm>
            <a:off x="17748" y="4005064"/>
            <a:ext cx="4302224" cy="152586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Em</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sua</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maior</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b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b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força</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apogeu</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t>
            </a:r>
            <a:b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b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Alexandre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morreu</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48" y="-252028"/>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47564" y="5913276"/>
            <a:ext cx="8496436" cy="128424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GRÉCIA</a:t>
            </a:r>
          </a:p>
        </p:txBody>
      </p:sp>
    </p:spTree>
    <p:extLst>
      <p:ext uri="{BB962C8B-B14F-4D97-AF65-F5344CB8AC3E}">
        <p14:creationId xmlns:p14="http://schemas.microsoft.com/office/powerpoint/2010/main" val="339962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anim calcmode="lin" valueType="num">
                                      <p:cBhvr>
                                        <p:cTn id="2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1000"/>
                                        <p:tgtEl>
                                          <p:spTgt spid="9">
                                            <p:txEl>
                                              <p:pRg st="0" end="0"/>
                                            </p:txEl>
                                          </p:spTgt>
                                        </p:tgtEl>
                                      </p:cBhvr>
                                    </p:animEffect>
                                    <p:anim calcmode="lin" valueType="num">
                                      <p:cBhvr>
                                        <p:cTn id="3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up)">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9" grpId="0" build="p"/>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Keilaky\Rudy\_Estudios Biblicos PPT\21x 2300 dias\cabri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8215" y="2555269"/>
            <a:ext cx="3527884" cy="218255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4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Chifres</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b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b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4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generais</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importantes de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seu</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exército</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ocuparam</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seu</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trono</a:t>
            </a:r>
          </a:p>
        </p:txBody>
      </p:sp>
      <p:sp>
        <p:nvSpPr>
          <p:cNvPr id="5" name="Rectangle 3"/>
          <p:cNvSpPr>
            <a:spLocks noChangeArrowheads="1"/>
          </p:cNvSpPr>
          <p:nvPr/>
        </p:nvSpPr>
        <p:spPr bwMode="auto">
          <a:xfrm>
            <a:off x="5040052" y="908720"/>
            <a:ext cx="4245574" cy="184482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algn="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O reino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dividiu</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-se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em</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4 partes: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Macedónia</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Trácia</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b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b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Síria</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Babilónia</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e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Egito</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t>
            </a:r>
          </a:p>
        </p:txBody>
      </p:sp>
      <p:sp>
        <p:nvSpPr>
          <p:cNvPr id="3" name="Rectangle 3"/>
          <p:cNvSpPr>
            <a:spLocks noChangeArrowheads="1"/>
          </p:cNvSpPr>
          <p:nvPr/>
        </p:nvSpPr>
        <p:spPr bwMode="auto">
          <a:xfrm>
            <a:off x="647564" y="5913276"/>
            <a:ext cx="8496436" cy="128424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GRÉCIA</a:t>
            </a:r>
          </a:p>
        </p:txBody>
      </p:sp>
    </p:spTree>
    <p:extLst>
      <p:ext uri="{BB962C8B-B14F-4D97-AF65-F5344CB8AC3E}">
        <p14:creationId xmlns:p14="http://schemas.microsoft.com/office/powerpoint/2010/main" val="194460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Keilaky\Rudy\_Estudios Biblicos PPT\21x 2300 dias\cuerni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3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3753036"/>
            <a:ext cx="9937105" cy="252028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55576" y="4329100"/>
            <a:ext cx="7668852" cy="1569660"/>
          </a:xfrm>
          <a:prstGeom prst="rect">
            <a:avLst/>
          </a:prstGeom>
          <a:noFill/>
        </p:spPr>
        <p:txBody>
          <a:bodyPr wrap="square" rtlCol="0">
            <a:spAutoFit/>
          </a:bodyPr>
          <a:lstStyle/>
          <a:p>
            <a:pPr algn="ct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 que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saiu</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um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p>
          <a:p>
            <a:pPr algn="ct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dos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chifres</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p>
        </p:txBody>
      </p:sp>
      <p:sp>
        <p:nvSpPr>
          <p:cNvPr id="5" name="4 Elipse"/>
          <p:cNvSpPr/>
          <p:nvPr/>
        </p:nvSpPr>
        <p:spPr>
          <a:xfrm>
            <a:off x="4499992" y="368660"/>
            <a:ext cx="3168352" cy="3168352"/>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2367"/>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789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par>
                          <p:cTn id="16" fill="hold">
                            <p:stCondLst>
                              <p:cond delay="4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07603" y="1117234"/>
            <a:ext cx="7128792" cy="48605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saiu</a:t>
            </a:r>
            <a:r>
              <a:rPr lang="es-ES" sz="3600" b="1" i="1" spc="50" dirty="0">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chifre</a:t>
            </a:r>
            <a:r>
              <a:rPr lang="es-ES" sz="3600" b="1" i="1" spc="50" dirty="0">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solidFill>
                  <a:schemeClr val="tx2"/>
                </a:solidFill>
                <a:effectLst>
                  <a:outerShdw blurRad="76200" dist="50800" dir="5400000" algn="tl" rotWithShape="0">
                    <a:srgbClr val="000000">
                      <a:alpha val="65000"/>
                    </a:srgbClr>
                  </a:outerShdw>
                </a:effectLst>
                <a:latin typeface="Myriad Pro" pitchFamily="34" charset="0"/>
                <a:cs typeface="Consolas" pitchFamily="49" charset="0"/>
              </a:rPr>
              <a:t>pequeno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tornou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muito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forte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sul</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o oriente e para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gloriosa.</a:t>
            </a:r>
          </a:p>
        </p:txBody>
      </p:sp>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8:9</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57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Keilaky\Rudy\_Estudios Biblicos PPT\21x 2300 dias\cuernope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 y="-5782"/>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36512" y="-63388"/>
            <a:ext cx="4932548" cy="15258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Analogia</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com</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o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chifre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pequeno</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de Daniel 7.</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47564" y="5913276"/>
            <a:ext cx="8496436" cy="128424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Roma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Pagã</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e Roma Papal</a:t>
            </a:r>
          </a:p>
        </p:txBody>
      </p:sp>
    </p:spTree>
    <p:extLst>
      <p:ext uri="{BB962C8B-B14F-4D97-AF65-F5344CB8AC3E}">
        <p14:creationId xmlns:p14="http://schemas.microsoft.com/office/powerpoint/2010/main" val="820642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8:23, 25</a:t>
            </a:r>
          </a:p>
        </p:txBody>
      </p:sp>
      <p:sp>
        <p:nvSpPr>
          <p:cNvPr id="3" name="Rectangle 3"/>
          <p:cNvSpPr>
            <a:spLocks noChangeArrowheads="1"/>
          </p:cNvSpPr>
          <p:nvPr/>
        </p:nvSpPr>
        <p:spPr bwMode="auto">
          <a:xfrm>
            <a:off x="287524" y="1556792"/>
            <a:ext cx="9144000" cy="52205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pPr fontAlgn="base"/>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Mas, no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fim</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reinado,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prevaricadores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acabarem</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levantar-se-á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rei</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feroz catadura e especialista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intrigas. Por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astúcia</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nos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empreendimentos</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fará</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prosperar o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engano</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coração</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engrandecerá e destruirá a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muitos</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vivem</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despreocupadamente; levantar-se-á contra o príncipe dos príncipes, mas será quebrado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esforço</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mãos</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humanas.</a:t>
            </a:r>
          </a:p>
          <a:p>
            <a:endPar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2380295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Keilaky\Rudy\_Estudios Biblicos PPT\21x 2300 dias\cuernopeq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57"/>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Flecha curvada hacia abajo"/>
          <p:cNvSpPr/>
          <p:nvPr/>
        </p:nvSpPr>
        <p:spPr>
          <a:xfrm rot="19406285" flipH="1">
            <a:off x="1697853" y="3054488"/>
            <a:ext cx="2168995" cy="858131"/>
          </a:xfrm>
          <a:prstGeom prst="curvedDownArrow">
            <a:avLst>
              <a:gd name="adj1" fmla="val 26150"/>
              <a:gd name="adj2" fmla="val 73273"/>
              <a:gd name="adj3" fmla="val 34405"/>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solidFill>
                <a:schemeClr val="tx1"/>
              </a:solidFill>
            </a:endParaRPr>
          </a:p>
        </p:txBody>
      </p:sp>
      <p:sp>
        <p:nvSpPr>
          <p:cNvPr id="7" name="6 Flecha curvada hacia abajo"/>
          <p:cNvSpPr/>
          <p:nvPr/>
        </p:nvSpPr>
        <p:spPr>
          <a:xfrm rot="836574">
            <a:off x="3795911" y="1928421"/>
            <a:ext cx="4784836" cy="1977182"/>
          </a:xfrm>
          <a:prstGeom prst="curvedDownArrow">
            <a:avLst>
              <a:gd name="adj1" fmla="val 18166"/>
              <a:gd name="adj2" fmla="val 73273"/>
              <a:gd name="adj3" fmla="val 21951"/>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solidFill>
                <a:schemeClr val="tx1"/>
              </a:solidFill>
            </a:endParaRPr>
          </a:p>
        </p:txBody>
      </p:sp>
      <p:sp>
        <p:nvSpPr>
          <p:cNvPr id="8" name="Rectangle 3"/>
          <p:cNvSpPr>
            <a:spLocks noChangeArrowheads="1"/>
          </p:cNvSpPr>
          <p:nvPr/>
        </p:nvSpPr>
        <p:spPr bwMode="auto">
          <a:xfrm>
            <a:off x="3883592" y="44624"/>
            <a:ext cx="4205418"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o  oriente</a:t>
            </a:r>
          </a:p>
        </p:txBody>
      </p:sp>
      <p:sp>
        <p:nvSpPr>
          <p:cNvPr id="9" name="Rectangle 3"/>
          <p:cNvSpPr>
            <a:spLocks noChangeArrowheads="1"/>
          </p:cNvSpPr>
          <p:nvPr/>
        </p:nvSpPr>
        <p:spPr bwMode="auto">
          <a:xfrm>
            <a:off x="4309098" y="584684"/>
            <a:ext cx="3779912"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o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sul</a:t>
            </a:r>
            <a:endPar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0" name="Rectangle 3"/>
          <p:cNvSpPr>
            <a:spLocks noChangeArrowheads="1"/>
          </p:cNvSpPr>
          <p:nvPr/>
        </p:nvSpPr>
        <p:spPr bwMode="auto">
          <a:xfrm>
            <a:off x="4463988" y="963647"/>
            <a:ext cx="4536504" cy="73931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a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gloriosa</a:t>
            </a:r>
          </a:p>
        </p:txBody>
      </p:sp>
      <p:sp>
        <p:nvSpPr>
          <p:cNvPr id="2" name="1 Flecha curvada hacia abajo"/>
          <p:cNvSpPr/>
          <p:nvPr/>
        </p:nvSpPr>
        <p:spPr>
          <a:xfrm rot="1107477">
            <a:off x="3821132" y="2676419"/>
            <a:ext cx="2013025" cy="814905"/>
          </a:xfrm>
          <a:prstGeom prst="curvedDownArrow">
            <a:avLst>
              <a:gd name="adj1" fmla="val 26150"/>
              <a:gd name="adj2" fmla="val 73273"/>
              <a:gd name="adj3" fmla="val 34405"/>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solidFill>
                <a:schemeClr val="tx1"/>
              </a:solidFill>
            </a:endParaRPr>
          </a:p>
        </p:txBody>
      </p:sp>
      <p:pic>
        <p:nvPicPr>
          <p:cNvPr id="11"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295636" y="6093295"/>
            <a:ext cx="4903418" cy="76470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Cresceu</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muito</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232009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750"/>
                                        <p:tgtEl>
                                          <p:spTgt spid="2"/>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1000"/>
                                        <p:tgtEl>
                                          <p:spTgt spid="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750"/>
                                        <p:tgtEl>
                                          <p:spTgt spid="7"/>
                                        </p:tgtEl>
                                      </p:cBhvr>
                                    </p:animEffect>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1250"/>
                            </p:stCondLst>
                            <p:childTnLst>
                              <p:par>
                                <p:cTn id="35" presetID="2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Keilaky\Rudy\_Estudios Biblicos PPT\21x 2300 dias\inquisi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8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80528" y="-63388"/>
            <a:ext cx="4464496" cy="370841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342900" indent="-342900">
              <a:buFont typeface="Arial" pitchFamily="34" charset="0"/>
              <a:buChar char="•"/>
            </a:pP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 Roma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cristã</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ou</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papal é a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continuação</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da Roma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pagã</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dos Césares</a:t>
            </a:r>
          </a:p>
          <a:p>
            <a:pPr marL="342900" indent="-342900">
              <a:buFont typeface="Arial" pitchFamily="34" charset="0"/>
              <a:buChar char="•"/>
            </a:pP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Foi</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durante este período que se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cumpriu</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profecia</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“Destruirá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aos</a:t>
            </a:r>
            <a:r>
              <a:rPr lang="es-ES"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santos…”</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47564" y="5913276"/>
            <a:ext cx="8496436" cy="128424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Inquisição</a:t>
            </a:r>
            <a:endPar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1777111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200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mi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6552" y="-351420"/>
            <a:ext cx="9937105" cy="6624736"/>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angle 3"/>
          <p:cNvSpPr>
            <a:spLocks noChangeArrowheads="1"/>
          </p:cNvSpPr>
          <p:nvPr/>
        </p:nvSpPr>
        <p:spPr bwMode="auto">
          <a:xfrm>
            <a:off x="359532" y="0"/>
            <a:ext cx="8748464" cy="6165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 </a:t>
            </a:r>
            <a:r>
              <a:rPr lang="es-E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Igreja</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substitui</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Cristo por:</a:t>
            </a:r>
          </a:p>
          <a:p>
            <a:pPr marL="514350" indent="-514350">
              <a:buFont typeface="Arial" pitchFamily="34" charset="0"/>
              <a:buChar char="•"/>
            </a:pPr>
            <a:r>
              <a:rPr lang="es-E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série</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mediadores humanos. (santos).</a:t>
            </a:r>
          </a:p>
          <a:p>
            <a:pPr marL="514350" indent="-514350">
              <a:buFont typeface="Arial" pitchFamily="34" charset="0"/>
              <a:buChar char="•"/>
            </a:pP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 </a:t>
            </a:r>
            <a:r>
              <a:rPr lang="es-E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instituição</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missa</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pPr marL="514350" indent="-514350">
              <a:buFont typeface="Arial" pitchFamily="34" charset="0"/>
              <a:buChar char="•"/>
            </a:pP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a:t>
            </a:r>
            <a:r>
              <a:rPr lang="es-E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ensino</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justificação</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pelas obras.</a:t>
            </a:r>
          </a:p>
        </p:txBody>
      </p:sp>
    </p:spTree>
    <p:extLst>
      <p:ext uri="{BB962C8B-B14F-4D97-AF65-F5344CB8AC3E}">
        <p14:creationId xmlns:p14="http://schemas.microsoft.com/office/powerpoint/2010/main" val="493226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6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titulo tema 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6" y="902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21</a:t>
            </a:r>
          </a:p>
        </p:txBody>
      </p:sp>
      <p:sp>
        <p:nvSpPr>
          <p:cNvPr id="6" name="5 Rectángulo"/>
          <p:cNvSpPr/>
          <p:nvPr/>
        </p:nvSpPr>
        <p:spPr>
          <a:xfrm>
            <a:off x="863588" y="-639452"/>
            <a:ext cx="7848872" cy="6247864"/>
          </a:xfrm>
          <a:prstGeom prst="rect">
            <a:avLst/>
          </a:prstGeom>
          <a:noFill/>
        </p:spPr>
        <p:txBody>
          <a:bodyPr wrap="square" lIns="91440" tIns="45720" rIns="91440" bIns="45720">
            <a:spAutoFit/>
            <a:scene3d>
              <a:camera prst="perspectiveRelaxed">
                <a:rot lat="19209987" lon="19605159" rev="1506364"/>
              </a:camera>
              <a:lightRig rig="threePt" dir="t"/>
            </a:scene3d>
            <a:sp3d extrusionH="57150">
              <a:bevelT w="38100" h="38100" prst="relaxedInset"/>
            </a:sp3d>
          </a:bodyPr>
          <a:lstStyle/>
          <a:p>
            <a:r>
              <a:rPr lang="es-ES" sz="8000" b="1" dirty="0">
                <a:ln w="31550" cmpd="sng">
                  <a:gradFill>
                    <a:gsLst>
                      <a:gs pos="70000">
                        <a:schemeClr val="accent6">
                          <a:shade val="50000"/>
                          <a:satMod val="190000"/>
                        </a:schemeClr>
                      </a:gs>
                      <a:gs pos="0">
                        <a:schemeClr val="accent6">
                          <a:tint val="77000"/>
                          <a:satMod val="180000"/>
                        </a:schemeClr>
                      </a:gs>
                    </a:gsLst>
                    <a:lin ang="5400000"/>
                  </a:gradFill>
                  <a:prstDash val="solid"/>
                </a:ln>
                <a:gradFill>
                  <a:gsLst>
                    <a:gs pos="0">
                      <a:srgbClr val="D6B19C"/>
                    </a:gs>
                    <a:gs pos="30000">
                      <a:srgbClr val="D49E6C"/>
                    </a:gs>
                    <a:gs pos="70000">
                      <a:srgbClr val="A65528"/>
                    </a:gs>
                    <a:gs pos="100000">
                      <a:srgbClr val="663012"/>
                    </a:gs>
                  </a:gsLst>
                  <a:lin ang="2400000" scaled="0"/>
                </a:gradFill>
                <a:effectLst>
                  <a:outerShdw blurRad="203200" dist="165100" dir="2820000" algn="tl" rotWithShape="0">
                    <a:srgbClr val="000000">
                      <a:shade val="5000"/>
                      <a:satMod val="120000"/>
                      <a:alpha val="55000"/>
                    </a:srgbClr>
                  </a:outerShdw>
                </a:effectLst>
                <a:latin typeface="Swis721 Hv BT" panose="020B0804020202020204" pitchFamily="34" charset="0"/>
              </a:rPr>
              <a:t>A FASCINANTE PROFECIA</a:t>
            </a:r>
            <a:br>
              <a:rPr lang="es-ES" sz="8000" b="1" dirty="0">
                <a:ln w="31550" cmpd="sng">
                  <a:gradFill>
                    <a:gsLst>
                      <a:gs pos="70000">
                        <a:schemeClr val="accent6">
                          <a:shade val="50000"/>
                          <a:satMod val="190000"/>
                        </a:schemeClr>
                      </a:gs>
                      <a:gs pos="0">
                        <a:schemeClr val="accent6">
                          <a:tint val="77000"/>
                          <a:satMod val="180000"/>
                        </a:schemeClr>
                      </a:gs>
                    </a:gsLst>
                    <a:lin ang="5400000"/>
                  </a:gradFill>
                  <a:prstDash val="solid"/>
                </a:ln>
                <a:gradFill>
                  <a:gsLst>
                    <a:gs pos="0">
                      <a:srgbClr val="D6B19C"/>
                    </a:gs>
                    <a:gs pos="30000">
                      <a:srgbClr val="D49E6C"/>
                    </a:gs>
                    <a:gs pos="70000">
                      <a:srgbClr val="A65528"/>
                    </a:gs>
                    <a:gs pos="100000">
                      <a:srgbClr val="663012"/>
                    </a:gs>
                  </a:gsLst>
                  <a:lin ang="2400000" scaled="0"/>
                </a:gradFill>
                <a:effectLst>
                  <a:outerShdw blurRad="203200" dist="165100" dir="2820000" algn="tl" rotWithShape="0">
                    <a:srgbClr val="000000">
                      <a:shade val="5000"/>
                      <a:satMod val="120000"/>
                      <a:alpha val="55000"/>
                    </a:srgbClr>
                  </a:outerShdw>
                </a:effectLst>
                <a:latin typeface="Swis721 Hv BT" panose="020B0804020202020204" pitchFamily="34" charset="0"/>
              </a:rPr>
            </a:br>
            <a:r>
              <a:rPr lang="es-ES" sz="8000" b="1" dirty="0">
                <a:ln w="31550" cmpd="sng">
                  <a:gradFill>
                    <a:gsLst>
                      <a:gs pos="70000">
                        <a:schemeClr val="accent6">
                          <a:shade val="50000"/>
                          <a:satMod val="190000"/>
                        </a:schemeClr>
                      </a:gs>
                      <a:gs pos="0">
                        <a:schemeClr val="accent6">
                          <a:tint val="77000"/>
                          <a:satMod val="180000"/>
                        </a:schemeClr>
                      </a:gs>
                    </a:gsLst>
                    <a:lin ang="5400000"/>
                  </a:gradFill>
                  <a:prstDash val="solid"/>
                </a:ln>
                <a:gradFill>
                  <a:gsLst>
                    <a:gs pos="0">
                      <a:srgbClr val="D6B19C"/>
                    </a:gs>
                    <a:gs pos="30000">
                      <a:srgbClr val="D49E6C"/>
                    </a:gs>
                    <a:gs pos="70000">
                      <a:srgbClr val="A65528"/>
                    </a:gs>
                    <a:gs pos="100000">
                      <a:srgbClr val="663012"/>
                    </a:gs>
                  </a:gsLst>
                  <a:lin ang="2400000" scaled="0"/>
                </a:gradFill>
                <a:effectLst>
                  <a:outerShdw blurRad="203200" dist="165100" dir="2820000" algn="tl" rotWithShape="0">
                    <a:srgbClr val="000000">
                      <a:shade val="5000"/>
                      <a:satMod val="120000"/>
                      <a:alpha val="55000"/>
                    </a:srgbClr>
                  </a:outerShdw>
                </a:effectLst>
                <a:latin typeface="Swis721 Hv BT" panose="020B0804020202020204" pitchFamily="34" charset="0"/>
              </a:rPr>
              <a:t>DOS </a:t>
            </a:r>
            <a:br>
              <a:rPr lang="es-ES" sz="8000" b="1" dirty="0">
                <a:ln w="31550" cmpd="sng">
                  <a:gradFill>
                    <a:gsLst>
                      <a:gs pos="70000">
                        <a:schemeClr val="accent6">
                          <a:shade val="50000"/>
                          <a:satMod val="190000"/>
                        </a:schemeClr>
                      </a:gs>
                      <a:gs pos="0">
                        <a:schemeClr val="accent6">
                          <a:tint val="77000"/>
                          <a:satMod val="180000"/>
                        </a:schemeClr>
                      </a:gs>
                    </a:gsLst>
                    <a:lin ang="5400000"/>
                  </a:gradFill>
                  <a:prstDash val="solid"/>
                </a:ln>
                <a:gradFill>
                  <a:gsLst>
                    <a:gs pos="0">
                      <a:srgbClr val="D6B19C"/>
                    </a:gs>
                    <a:gs pos="30000">
                      <a:srgbClr val="D49E6C"/>
                    </a:gs>
                    <a:gs pos="70000">
                      <a:srgbClr val="A65528"/>
                    </a:gs>
                    <a:gs pos="100000">
                      <a:srgbClr val="663012"/>
                    </a:gs>
                  </a:gsLst>
                  <a:lin ang="2400000" scaled="0"/>
                </a:gradFill>
                <a:effectLst>
                  <a:outerShdw blurRad="203200" dist="165100" dir="2820000" algn="tl" rotWithShape="0">
                    <a:srgbClr val="000000">
                      <a:shade val="5000"/>
                      <a:satMod val="120000"/>
                      <a:alpha val="55000"/>
                    </a:srgbClr>
                  </a:outerShdw>
                </a:effectLst>
                <a:latin typeface="Swis721 Hv BT" panose="020B0804020202020204" pitchFamily="34" charset="0"/>
              </a:rPr>
            </a:br>
            <a:r>
              <a:rPr lang="es-ES" sz="8000" b="1" dirty="0">
                <a:ln w="31550" cmpd="sng">
                  <a:gradFill>
                    <a:gsLst>
                      <a:gs pos="70000">
                        <a:schemeClr val="accent6">
                          <a:shade val="50000"/>
                          <a:satMod val="190000"/>
                        </a:schemeClr>
                      </a:gs>
                      <a:gs pos="0">
                        <a:schemeClr val="accent6">
                          <a:tint val="77000"/>
                          <a:satMod val="180000"/>
                        </a:schemeClr>
                      </a:gs>
                    </a:gsLst>
                    <a:lin ang="5400000"/>
                  </a:gradFill>
                  <a:prstDash val="solid"/>
                </a:ln>
                <a:gradFill>
                  <a:gsLst>
                    <a:gs pos="0">
                      <a:srgbClr val="D6B19C"/>
                    </a:gs>
                    <a:gs pos="30000">
                      <a:srgbClr val="D49E6C"/>
                    </a:gs>
                    <a:gs pos="70000">
                      <a:srgbClr val="A65528"/>
                    </a:gs>
                    <a:gs pos="100000">
                      <a:srgbClr val="663012"/>
                    </a:gs>
                  </a:gsLst>
                  <a:lin ang="2400000" scaled="0"/>
                </a:gradFill>
                <a:effectLst>
                  <a:outerShdw blurRad="203200" dist="165100" dir="2820000" algn="tl" rotWithShape="0">
                    <a:srgbClr val="000000">
                      <a:shade val="5000"/>
                      <a:satMod val="120000"/>
                      <a:alpha val="55000"/>
                    </a:srgbClr>
                  </a:outerShdw>
                </a:effectLst>
                <a:latin typeface="Swis721 Hv BT" panose="020B0804020202020204" pitchFamily="34" charset="0"/>
              </a:rPr>
              <a:t>2300 </a:t>
            </a:r>
            <a:br>
              <a:rPr lang="es-ES" sz="8000" b="1" dirty="0">
                <a:ln w="31550" cmpd="sng">
                  <a:gradFill>
                    <a:gsLst>
                      <a:gs pos="70000">
                        <a:schemeClr val="accent6">
                          <a:shade val="50000"/>
                          <a:satMod val="190000"/>
                        </a:schemeClr>
                      </a:gs>
                      <a:gs pos="0">
                        <a:schemeClr val="accent6">
                          <a:tint val="77000"/>
                          <a:satMod val="180000"/>
                        </a:schemeClr>
                      </a:gs>
                    </a:gsLst>
                    <a:lin ang="5400000"/>
                  </a:gradFill>
                  <a:prstDash val="solid"/>
                </a:ln>
                <a:gradFill>
                  <a:gsLst>
                    <a:gs pos="0">
                      <a:srgbClr val="D6B19C"/>
                    </a:gs>
                    <a:gs pos="30000">
                      <a:srgbClr val="D49E6C"/>
                    </a:gs>
                    <a:gs pos="70000">
                      <a:srgbClr val="A65528"/>
                    </a:gs>
                    <a:gs pos="100000">
                      <a:srgbClr val="663012"/>
                    </a:gs>
                  </a:gsLst>
                  <a:lin ang="2400000" scaled="0"/>
                </a:gradFill>
                <a:effectLst>
                  <a:outerShdw blurRad="203200" dist="165100" dir="2820000" algn="tl" rotWithShape="0">
                    <a:srgbClr val="000000">
                      <a:shade val="5000"/>
                      <a:satMod val="120000"/>
                      <a:alpha val="55000"/>
                    </a:srgbClr>
                  </a:outerShdw>
                </a:effectLst>
                <a:latin typeface="Swis721 Hv BT" panose="020B0804020202020204" pitchFamily="34" charset="0"/>
              </a:rPr>
            </a:br>
            <a:r>
              <a:rPr lang="es-ES" sz="8000" b="1" dirty="0">
                <a:ln w="31550" cmpd="sng">
                  <a:gradFill>
                    <a:gsLst>
                      <a:gs pos="70000">
                        <a:schemeClr val="accent6">
                          <a:shade val="50000"/>
                          <a:satMod val="190000"/>
                        </a:schemeClr>
                      </a:gs>
                      <a:gs pos="0">
                        <a:schemeClr val="accent6">
                          <a:tint val="77000"/>
                          <a:satMod val="180000"/>
                        </a:schemeClr>
                      </a:gs>
                    </a:gsLst>
                    <a:lin ang="5400000"/>
                  </a:gradFill>
                  <a:prstDash val="solid"/>
                </a:ln>
                <a:gradFill>
                  <a:gsLst>
                    <a:gs pos="0">
                      <a:srgbClr val="D6B19C"/>
                    </a:gs>
                    <a:gs pos="30000">
                      <a:srgbClr val="D49E6C"/>
                    </a:gs>
                    <a:gs pos="70000">
                      <a:srgbClr val="A65528"/>
                    </a:gs>
                    <a:gs pos="100000">
                      <a:srgbClr val="663012"/>
                    </a:gs>
                  </a:gsLst>
                  <a:lin ang="2400000" scaled="0"/>
                </a:gradFill>
                <a:effectLst>
                  <a:outerShdw blurRad="203200" dist="165100" dir="2820000" algn="tl" rotWithShape="0">
                    <a:srgbClr val="000000">
                      <a:shade val="5000"/>
                      <a:satMod val="120000"/>
                      <a:alpha val="55000"/>
                    </a:srgbClr>
                  </a:outerShdw>
                </a:effectLst>
                <a:latin typeface="Swis721 Hv BT" panose="020B0804020202020204" pitchFamily="34" charset="0"/>
              </a:rPr>
              <a:t>ANOS</a:t>
            </a:r>
          </a:p>
        </p:txBody>
      </p:sp>
    </p:spTree>
    <p:extLst>
      <p:ext uri="{BB962C8B-B14F-4D97-AF65-F5344CB8AC3E}">
        <p14:creationId xmlns:p14="http://schemas.microsoft.com/office/powerpoint/2010/main" val="716217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500"/>
                                        <p:tgtEl>
                                          <p:spTgt spid="6"/>
                                        </p:tgtEl>
                                      </p:cBhvr>
                                    </p:animEffect>
                                  </p:childTnLst>
                                </p:cTn>
                              </p:par>
                            </p:childTnLst>
                          </p:cTn>
                        </p:par>
                        <p:par>
                          <p:cTn id="8" fill="hold">
                            <p:stCondLst>
                              <p:cond delay="3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Keilaky\Rudy\_Estudios Biblicos PPT\21x 2300 dias\cambio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 y="3755"/>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47564" y="5913276"/>
            <a:ext cx="8496436" cy="128424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Deitou</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por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terra</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verdade</a:t>
            </a:r>
            <a:endPar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0492667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Keilaky\Rudy\_Estudios Biblicos PPT\21x 2300 dias\bib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3826" y="584684"/>
            <a:ext cx="8460432" cy="72008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r>
              <a:rPr lang="es-ES" sz="4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O que é a </a:t>
            </a:r>
            <a:r>
              <a:rPr lang="es-ES" sz="4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verdade</a:t>
            </a:r>
            <a:r>
              <a:rPr lang="es-ES" sz="4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t>
            </a:r>
          </a:p>
        </p:txBody>
      </p:sp>
      <p:sp>
        <p:nvSpPr>
          <p:cNvPr id="4" name="Rectangle 3"/>
          <p:cNvSpPr>
            <a:spLocks noChangeArrowheads="1"/>
          </p:cNvSpPr>
          <p:nvPr/>
        </p:nvSpPr>
        <p:spPr bwMode="auto">
          <a:xfrm>
            <a:off x="4679498" y="3187306"/>
            <a:ext cx="5436604" cy="162297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457200" indent="-457200">
              <a:buFont typeface="Arial" pitchFamily="34" charset="0"/>
              <a:buChar char="•"/>
            </a:pPr>
            <a:r>
              <a:rPr lang="es-ES"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Cristo é a </a:t>
            </a:r>
            <a:r>
              <a:rPr lang="es-ES"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verdade</a:t>
            </a:r>
            <a:r>
              <a:rPr lang="es-ES"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br>
              <a:rPr lang="es-ES"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br>
            <a:r>
              <a:rPr lang="es-ES"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(Juan 14:6).</a:t>
            </a:r>
          </a:p>
          <a:p>
            <a:endParaRPr lang="es-ES"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endParaRPr>
          </a:p>
        </p:txBody>
      </p:sp>
      <p:sp>
        <p:nvSpPr>
          <p:cNvPr id="5" name="Rectangle 3"/>
          <p:cNvSpPr>
            <a:spLocks noChangeArrowheads="1"/>
          </p:cNvSpPr>
          <p:nvPr/>
        </p:nvSpPr>
        <p:spPr bwMode="auto">
          <a:xfrm>
            <a:off x="1223628" y="4783658"/>
            <a:ext cx="8800901" cy="1013081"/>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457200" indent="-457200">
              <a:buFont typeface="Arial" pitchFamily="34" charset="0"/>
              <a:buChar char="•"/>
            </a:pPr>
            <a:r>
              <a:rPr lang="es-ES"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Sua</a:t>
            </a:r>
            <a:r>
              <a:rPr lang="es-ES"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Palavra</a:t>
            </a:r>
            <a:r>
              <a:rPr lang="es-ES"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é a </a:t>
            </a:r>
            <a:r>
              <a:rPr lang="es-ES"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verdade</a:t>
            </a:r>
            <a:r>
              <a:rPr lang="es-ES"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(João 17:17).</a:t>
            </a:r>
          </a:p>
        </p:txBody>
      </p:sp>
      <p:sp>
        <p:nvSpPr>
          <p:cNvPr id="6" name="Rectangle 3"/>
          <p:cNvSpPr>
            <a:spLocks noChangeArrowheads="1"/>
          </p:cNvSpPr>
          <p:nvPr/>
        </p:nvSpPr>
        <p:spPr bwMode="auto">
          <a:xfrm>
            <a:off x="307603" y="3284677"/>
            <a:ext cx="5156534" cy="140694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457200" indent="-457200">
              <a:buFont typeface="Arial" pitchFamily="34" charset="0"/>
              <a:buChar char="•"/>
            </a:pPr>
            <a:r>
              <a:rPr lang="es-ES"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Sua</a:t>
            </a:r>
            <a:r>
              <a:rPr lang="es-ES"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ES"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lei</a:t>
            </a:r>
            <a:r>
              <a:rPr lang="es-ES"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é a </a:t>
            </a:r>
            <a:r>
              <a:rPr lang="es-ES"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verdade</a:t>
            </a:r>
            <a:r>
              <a:rPr lang="es-ES"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(Salmos 119:142).</a:t>
            </a:r>
          </a:p>
        </p:txBody>
      </p:sp>
      <p:sp>
        <p:nvSpPr>
          <p:cNvPr id="10" name="Rectangle 3"/>
          <p:cNvSpPr>
            <a:spLocks noChangeArrowheads="1"/>
          </p:cNvSpPr>
          <p:nvPr/>
        </p:nvSpPr>
        <p:spPr bwMode="auto">
          <a:xfrm>
            <a:off x="647564" y="5913276"/>
            <a:ext cx="8496436" cy="128424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Deitou</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por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terra</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verdade</a:t>
            </a:r>
            <a:endPar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936739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Keilaky\Rudy\_Estudios Biblicos PPT\21x 2300 dias\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5"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3753036"/>
            <a:ext cx="9937105" cy="252028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0" y="4228346"/>
            <a:ext cx="9144000" cy="2308324"/>
          </a:xfrm>
          <a:prstGeom prst="rect">
            <a:avLst/>
          </a:prstGeom>
          <a:noFill/>
        </p:spPr>
        <p:txBody>
          <a:bodyPr wrap="square" rtlCol="0">
            <a:spAutoFit/>
          </a:bodyPr>
          <a:lstStyle/>
          <a:p>
            <a:pPr algn="ct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Surge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uma</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pergunta</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“Até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quando</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durará a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visão</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da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transgressão</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assoladora</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p>
        </p:txBody>
      </p:sp>
    </p:spTree>
    <p:extLst>
      <p:ext uri="{BB962C8B-B14F-4D97-AF65-F5344CB8AC3E}">
        <p14:creationId xmlns:p14="http://schemas.microsoft.com/office/powerpoint/2010/main" val="2334870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17260" y="1556792"/>
            <a:ext cx="8352420"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Depois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ouvi</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santo que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falava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outro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santo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àquele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falava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a:ln w="11430">
                  <a:noFill/>
                </a:ln>
                <a:solidFill>
                  <a:srgbClr val="0070C0"/>
                </a:solidFill>
                <a:effectLst>
                  <a:outerShdw blurRad="76200" dist="50800" dir="5400000" algn="tl" rotWithShape="0">
                    <a:srgbClr val="000000">
                      <a:alpha val="65000"/>
                    </a:srgbClr>
                  </a:outerShdw>
                </a:effectLst>
                <a:latin typeface="Myriad Pro" pitchFamily="34" charset="0"/>
                <a:cs typeface="Consolas" pitchFamily="49" charset="0"/>
              </a:rPr>
              <a:t>Até </a:t>
            </a:r>
            <a:r>
              <a:rPr lang="es-ES" sz="3600" b="1" i="1" spc="50" dirty="0" err="1">
                <a:ln w="11430">
                  <a:noFill/>
                </a:ln>
                <a:solidFill>
                  <a:srgbClr val="0070C0"/>
                </a:soli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600" b="1" i="1" spc="50" dirty="0">
                <a:ln w="11430">
                  <a:noFill/>
                </a:ln>
                <a:solidFill>
                  <a:srgbClr val="0070C0"/>
                </a:solidFill>
                <a:effectLst>
                  <a:outerShdw blurRad="76200" dist="50800" dir="5400000" algn="tl" rotWithShape="0">
                    <a:srgbClr val="000000">
                      <a:alpha val="65000"/>
                    </a:srgbClr>
                  </a:outerShdw>
                </a:effectLst>
                <a:latin typeface="Myriad Pro" pitchFamily="34" charset="0"/>
                <a:cs typeface="Consolas" pitchFamily="49" charset="0"/>
              </a:rPr>
              <a:t> durará </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sacrifício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diário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da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transgressão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assoladora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entregue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santuário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exército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serem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pisados?</a:t>
            </a:r>
          </a:p>
        </p:txBody>
      </p:sp>
      <p:sp>
        <p:nvSpPr>
          <p:cNvPr id="5"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8:13</a:t>
            </a:r>
          </a:p>
        </p:txBody>
      </p:sp>
    </p:spTree>
    <p:extLst>
      <p:ext uri="{BB962C8B-B14F-4D97-AF65-F5344CB8AC3E}">
        <p14:creationId xmlns:p14="http://schemas.microsoft.com/office/powerpoint/2010/main" val="37743559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5"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6552" y="3753036"/>
            <a:ext cx="9937105" cy="252028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33669" y="4369655"/>
            <a:ext cx="9127166" cy="2554545"/>
          </a:xfrm>
          <a:prstGeom prst="rect">
            <a:avLst/>
          </a:prstGeom>
        </p:spPr>
        <p:txBody>
          <a:bodyPr wrap="square">
            <a:spAutoFit/>
          </a:bodyPr>
          <a:lstStyle/>
          <a:p>
            <a:pPr algn="ctr"/>
            <a: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Até </a:t>
            </a:r>
            <a:r>
              <a:rPr lang="es-ES_tradnl" sz="32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quando</a:t>
            </a:r>
            <a: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a:t>
            </a:r>
            <a:r>
              <a:rPr lang="es-ES_tradnl" sz="32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vai</a:t>
            </a:r>
            <a: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o anti cristo ocultar a </a:t>
            </a:r>
            <a:r>
              <a:rPr lang="es-ES_tradnl" sz="32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verdade</a:t>
            </a:r>
            <a: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do </a:t>
            </a:r>
            <a:r>
              <a:rPr lang="es-ES_tradnl" sz="32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contínuo</a:t>
            </a:r>
            <a: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a:t>
            </a:r>
            <a:r>
              <a:rPr lang="es-ES_tradnl" sz="32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ou</a:t>
            </a:r>
            <a: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a:t>
            </a:r>
            <a:r>
              <a:rPr lang="es-ES_tradnl" sz="32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seja</a:t>
            </a:r>
            <a: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a </a:t>
            </a:r>
            <a:r>
              <a:rPr lang="es-ES_tradnl" sz="32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mediação</a:t>
            </a:r>
            <a: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a:t>
            </a:r>
            <a:r>
              <a:rPr lang="es-ES_tradnl" sz="32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contínua</a:t>
            </a:r>
            <a: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e única de Cristo </a:t>
            </a:r>
            <a:r>
              <a:rPr lang="es-ES_tradnl" sz="32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em</a:t>
            </a:r>
            <a: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favor do pecador?</a:t>
            </a:r>
            <a:b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br>
            <a:br>
              <a:rPr lang="es-ES_tradnl"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br>
            <a:endParaRPr lang="es-ES" sz="32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endParaRPr>
          </a:p>
        </p:txBody>
      </p:sp>
      <p:sp>
        <p:nvSpPr>
          <p:cNvPr id="7" name="6 Rectángulo"/>
          <p:cNvSpPr/>
          <p:nvPr/>
        </p:nvSpPr>
        <p:spPr>
          <a:xfrm>
            <a:off x="-223529" y="4580500"/>
            <a:ext cx="9127166" cy="1323439"/>
          </a:xfrm>
          <a:prstGeom prst="rect">
            <a:avLst/>
          </a:prstGeom>
        </p:spPr>
        <p:txBody>
          <a:bodyPr wrap="square">
            <a:spAutoFit/>
          </a:bodyPr>
          <a:lstStyle/>
          <a:p>
            <a:pPr algn="ct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Até </a:t>
            </a:r>
            <a:r>
              <a:rPr lang="es-ES" sz="40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quando</a:t>
            </a: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a:t>
            </a:r>
            <a:r>
              <a:rPr lang="es-ES" sz="40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vai</a:t>
            </a: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ser perseguido o </a:t>
            </a:r>
            <a:r>
              <a:rPr lang="es-ES" sz="40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povo</a:t>
            </a: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de Deus?</a:t>
            </a:r>
          </a:p>
        </p:txBody>
      </p:sp>
      <p:sp>
        <p:nvSpPr>
          <p:cNvPr id="8" name="7 Rectángulo"/>
          <p:cNvSpPr/>
          <p:nvPr/>
        </p:nvSpPr>
        <p:spPr>
          <a:xfrm>
            <a:off x="-223529" y="4437522"/>
            <a:ext cx="9127166" cy="1323439"/>
          </a:xfrm>
          <a:prstGeom prst="rect">
            <a:avLst/>
          </a:prstGeom>
        </p:spPr>
        <p:txBody>
          <a:bodyPr wrap="square">
            <a:spAutoFit/>
          </a:bodyPr>
          <a:lstStyle/>
          <a:p>
            <a:pPr algn="ct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Até </a:t>
            </a:r>
            <a:r>
              <a:rPr lang="es-ES" sz="40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quando</a:t>
            </a: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seria </a:t>
            </a:r>
            <a:r>
              <a:rPr lang="es-ES" sz="40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deitada</a:t>
            </a: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por </a:t>
            </a:r>
            <a:r>
              <a:rPr lang="es-ES" sz="40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terra</a:t>
            </a: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a </a:t>
            </a:r>
            <a:r>
              <a:rPr lang="es-ES" sz="40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verdade</a:t>
            </a: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a:t>
            </a:r>
            <a:r>
              <a:rPr lang="es-ES" sz="40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ou</a:t>
            </a: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a:t>
            </a:r>
            <a:r>
              <a:rPr lang="es-ES" sz="40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seja</a:t>
            </a: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pisada a </a:t>
            </a:r>
            <a:r>
              <a:rPr lang="es-ES" sz="40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lei</a:t>
            </a:r>
            <a:r>
              <a:rPr lang="es-ES" sz="40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de Deus?</a:t>
            </a:r>
          </a:p>
        </p:txBody>
      </p:sp>
      <p:sp>
        <p:nvSpPr>
          <p:cNvPr id="9" name="8 Rectángulo"/>
          <p:cNvSpPr/>
          <p:nvPr/>
        </p:nvSpPr>
        <p:spPr>
          <a:xfrm>
            <a:off x="123129" y="4714520"/>
            <a:ext cx="9127166" cy="769441"/>
          </a:xfrm>
          <a:prstGeom prst="rect">
            <a:avLst/>
          </a:prstGeom>
        </p:spPr>
        <p:txBody>
          <a:bodyPr wrap="square">
            <a:spAutoFit/>
          </a:bodyPr>
          <a:lstStyle/>
          <a:p>
            <a:pPr algn="ctr"/>
            <a:r>
              <a:rPr lang="es-ES" sz="44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Até </a:t>
            </a:r>
            <a:r>
              <a:rPr lang="es-ES" sz="44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quando</a:t>
            </a:r>
            <a:r>
              <a:rPr lang="es-ES" sz="44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a:t>
            </a:r>
            <a:r>
              <a:rPr lang="es-ES" sz="44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vai</a:t>
            </a:r>
            <a:r>
              <a:rPr lang="es-ES" sz="44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 demorar o </a:t>
            </a:r>
            <a:r>
              <a:rPr lang="es-ES" sz="4400" b="1" dirty="0" err="1">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juízo</a:t>
            </a:r>
            <a:r>
              <a:rPr lang="es-ES" sz="4400" b="1" dirty="0">
                <a:ln w="17780" cmpd="sng">
                  <a:solidFill>
                    <a:srgbClr val="FFFFFF"/>
                  </a:solidFill>
                  <a:prstDash val="solid"/>
                  <a:miter lim="800000"/>
                </a:ln>
                <a:gradFill rotWithShape="1">
                  <a:gsLst>
                    <a:gs pos="58000">
                      <a:srgbClr val="000000">
                        <a:tint val="92000"/>
                        <a:shade val="100000"/>
                        <a:satMod val="150000"/>
                      </a:srgbClr>
                    </a:gs>
                    <a:gs pos="0">
                      <a:schemeClr val="tx1"/>
                    </a:gs>
                    <a:gs pos="64000">
                      <a:srgbClr val="FF0000"/>
                    </a:gs>
                    <a:gs pos="100000">
                      <a:srgbClr val="000000">
                        <a:shade val="39000"/>
                        <a:satMod val="150000"/>
                      </a:srgbClr>
                    </a:gs>
                  </a:gsLst>
                  <a:lin ang="5400000"/>
                </a:gradFill>
                <a:effectLst>
                  <a:outerShdw blurRad="50800" algn="tl" rotWithShape="0">
                    <a:srgbClr val="000000"/>
                  </a:outerShdw>
                </a:effectLst>
              </a:rPr>
              <a:t>?</a:t>
            </a:r>
          </a:p>
        </p:txBody>
      </p:sp>
      <p:sp>
        <p:nvSpPr>
          <p:cNvPr id="10" name="9 Rectángulo"/>
          <p:cNvSpPr/>
          <p:nvPr/>
        </p:nvSpPr>
        <p:spPr>
          <a:xfrm>
            <a:off x="7272298" y="-387424"/>
            <a:ext cx="1728194" cy="4508927"/>
          </a:xfrm>
          <a:prstGeom prst="rect">
            <a:avLst/>
          </a:prstGeom>
          <a:noFill/>
        </p:spPr>
        <p:txBody>
          <a:bodyPr wrap="square" lIns="91440" tIns="45720" rIns="91440" bIns="45720">
            <a:spAutoFit/>
          </a:bodyPr>
          <a:lstStyle/>
          <a:p>
            <a:pPr algn="ctr"/>
            <a:r>
              <a:rPr lang="es-ES" sz="28700" b="1" spc="50" dirty="0">
                <a:ln w="12700" cmpd="sng">
                  <a:solidFill>
                    <a:schemeClr val="accent6">
                      <a:satMod val="120000"/>
                      <a:shade val="80000"/>
                    </a:schemeClr>
                  </a:solidFill>
                  <a:prstDash val="solid"/>
                </a:ln>
                <a:noFill/>
                <a:effectLst>
                  <a:glow rad="53100">
                    <a:schemeClr val="accent6">
                      <a:satMod val="180000"/>
                      <a:alpha val="30000"/>
                    </a:schemeClr>
                  </a:glow>
                </a:effectLst>
              </a:rPr>
              <a:t>?</a:t>
            </a:r>
            <a:endParaRPr lang="es-ES" sz="9600" b="1" spc="50" dirty="0">
              <a:ln w="12700" cmpd="sng">
                <a:solidFill>
                  <a:schemeClr val="accent6">
                    <a:satMod val="120000"/>
                    <a:shade val="80000"/>
                  </a:schemeClr>
                </a:solidFill>
                <a:prstDash val="solid"/>
              </a:ln>
              <a:noFill/>
              <a:effectLst>
                <a:glow rad="53100">
                  <a:schemeClr val="accent6">
                    <a:satMod val="180000"/>
                    <a:alpha val="30000"/>
                  </a:schemeClr>
                </a:glow>
              </a:effectLst>
            </a:endParaRPr>
          </a:p>
        </p:txBody>
      </p:sp>
    </p:spTree>
    <p:extLst>
      <p:ext uri="{BB962C8B-B14F-4D97-AF65-F5344CB8AC3E}">
        <p14:creationId xmlns:p14="http://schemas.microsoft.com/office/powerpoint/2010/main" val="1958651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5"/>
                                        </p:tgtEl>
                                      </p:cBhvr>
                                    </p:animEffect>
                                    <p:anim calcmode="lin" valueType="num">
                                      <p:cBhvr>
                                        <p:cTn id="22" dur="1000"/>
                                        <p:tgtEl>
                                          <p:spTgt spid="5"/>
                                        </p:tgtEl>
                                        <p:attrNameLst>
                                          <p:attrName>ppt_x</p:attrName>
                                        </p:attrNameLst>
                                      </p:cBhvr>
                                      <p:tavLst>
                                        <p:tav tm="0">
                                          <p:val>
                                            <p:strVal val="ppt_x"/>
                                          </p:val>
                                        </p:tav>
                                        <p:tav tm="100000">
                                          <p:val>
                                            <p:strVal val="ppt_x"/>
                                          </p:val>
                                        </p:tav>
                                      </p:tavLst>
                                    </p:anim>
                                    <p:anim calcmode="lin" valueType="num">
                                      <p:cBhvr>
                                        <p:cTn id="23" dur="1000"/>
                                        <p:tgtEl>
                                          <p:spTgt spid="5"/>
                                        </p:tgtEl>
                                        <p:attrNameLst>
                                          <p:attrName>ppt_y</p:attrName>
                                        </p:attrNameLst>
                                      </p:cBhvr>
                                      <p:tavLst>
                                        <p:tav tm="0">
                                          <p:val>
                                            <p:strVal val="ppt_y"/>
                                          </p:val>
                                        </p:tav>
                                        <p:tav tm="100000">
                                          <p:val>
                                            <p:strVal val="ppt_y+.1"/>
                                          </p:val>
                                        </p:tav>
                                      </p:tavLst>
                                    </p:anim>
                                    <p:set>
                                      <p:cBhvr>
                                        <p:cTn id="24" dur="1" fill="hold">
                                          <p:stCondLst>
                                            <p:cond delay="9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1" nodeType="clickEffect">
                                  <p:stCondLst>
                                    <p:cond delay="0"/>
                                  </p:stCondLst>
                                  <p:childTnLst>
                                    <p:animEffect transition="out" filter="fade">
                                      <p:cBhvr>
                                        <p:cTn id="34" dur="1000"/>
                                        <p:tgtEl>
                                          <p:spTgt spid="7"/>
                                        </p:tgtEl>
                                      </p:cBhvr>
                                    </p:animEffect>
                                    <p:anim calcmode="lin" valueType="num">
                                      <p:cBhvr>
                                        <p:cTn id="35" dur="1000"/>
                                        <p:tgtEl>
                                          <p:spTgt spid="7"/>
                                        </p:tgtEl>
                                        <p:attrNameLst>
                                          <p:attrName>ppt_x</p:attrName>
                                        </p:attrNameLst>
                                      </p:cBhvr>
                                      <p:tavLst>
                                        <p:tav tm="0">
                                          <p:val>
                                            <p:strVal val="ppt_x"/>
                                          </p:val>
                                        </p:tav>
                                        <p:tav tm="100000">
                                          <p:val>
                                            <p:strVal val="ppt_x"/>
                                          </p:val>
                                        </p:tav>
                                      </p:tavLst>
                                    </p:anim>
                                    <p:anim calcmode="lin" valueType="num">
                                      <p:cBhvr>
                                        <p:cTn id="36" dur="1000"/>
                                        <p:tgtEl>
                                          <p:spTgt spid="7"/>
                                        </p:tgtEl>
                                        <p:attrNameLst>
                                          <p:attrName>ppt_y</p:attrName>
                                        </p:attrNameLst>
                                      </p:cBhvr>
                                      <p:tavLst>
                                        <p:tav tm="0">
                                          <p:val>
                                            <p:strVal val="ppt_y"/>
                                          </p:val>
                                        </p:tav>
                                        <p:tav tm="100000">
                                          <p:val>
                                            <p:strVal val="ppt_y+.1"/>
                                          </p:val>
                                        </p:tav>
                                      </p:tavLst>
                                    </p:anim>
                                    <p:set>
                                      <p:cBhvr>
                                        <p:cTn id="37" dur="1" fill="hold">
                                          <p:stCondLst>
                                            <p:cond delay="999"/>
                                          </p:stCondLst>
                                        </p:cTn>
                                        <p:tgtEl>
                                          <p:spTgt spid="7"/>
                                        </p:tgtEl>
                                        <p:attrNameLst>
                                          <p:attrName>style.visibility</p:attrName>
                                        </p:attrNameLst>
                                      </p:cBhvr>
                                      <p:to>
                                        <p:strVal val="hidden"/>
                                      </p:to>
                                    </p:set>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1" nodeType="clickEffect">
                                  <p:stCondLst>
                                    <p:cond delay="0"/>
                                  </p:stCondLst>
                                  <p:childTnLst>
                                    <p:animEffect transition="out" filter="fade">
                                      <p:cBhvr>
                                        <p:cTn id="47" dur="1000"/>
                                        <p:tgtEl>
                                          <p:spTgt spid="8"/>
                                        </p:tgtEl>
                                      </p:cBhvr>
                                    </p:animEffect>
                                    <p:anim calcmode="lin" valueType="num">
                                      <p:cBhvr>
                                        <p:cTn id="48" dur="1000"/>
                                        <p:tgtEl>
                                          <p:spTgt spid="8"/>
                                        </p:tgtEl>
                                        <p:attrNameLst>
                                          <p:attrName>ppt_x</p:attrName>
                                        </p:attrNameLst>
                                      </p:cBhvr>
                                      <p:tavLst>
                                        <p:tav tm="0">
                                          <p:val>
                                            <p:strVal val="ppt_x"/>
                                          </p:val>
                                        </p:tav>
                                        <p:tav tm="100000">
                                          <p:val>
                                            <p:strVal val="ppt_x"/>
                                          </p:val>
                                        </p:tav>
                                      </p:tavLst>
                                    </p:anim>
                                    <p:anim calcmode="lin" valueType="num">
                                      <p:cBhvr>
                                        <p:cTn id="49" dur="1000"/>
                                        <p:tgtEl>
                                          <p:spTgt spid="8"/>
                                        </p:tgtEl>
                                        <p:attrNameLst>
                                          <p:attrName>ppt_y</p:attrName>
                                        </p:attrNameLst>
                                      </p:cBhvr>
                                      <p:tavLst>
                                        <p:tav tm="0">
                                          <p:val>
                                            <p:strVal val="ppt_y"/>
                                          </p:val>
                                        </p:tav>
                                        <p:tav tm="100000">
                                          <p:val>
                                            <p:strVal val="ppt_y+.1"/>
                                          </p:val>
                                        </p:tav>
                                      </p:tavLst>
                                    </p:anim>
                                    <p:set>
                                      <p:cBhvr>
                                        <p:cTn id="50" dur="1" fill="hold">
                                          <p:stCondLst>
                                            <p:cond delay="999"/>
                                          </p:stCondLst>
                                        </p:cTn>
                                        <p:tgtEl>
                                          <p:spTgt spid="8"/>
                                        </p:tgtEl>
                                        <p:attrNameLst>
                                          <p:attrName>style.visibility</p:attrName>
                                        </p:attrNameLst>
                                      </p:cBhvr>
                                      <p:to>
                                        <p:strVal val="hidden"/>
                                      </p:to>
                                    </p:set>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7" grpId="0"/>
      <p:bldP spid="7" grpId="1"/>
      <p:bldP spid="8" grpId="0"/>
      <p:bldP spid="8" grpId="1"/>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17260" y="1520788"/>
            <a:ext cx="8352420"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“Ele me </a:t>
            </a:r>
            <a:r>
              <a:rPr lang="es-E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até </a:t>
            </a:r>
            <a:r>
              <a:rPr lang="es-ES" sz="40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duas</a:t>
            </a:r>
            <a:r>
              <a:rPr lang="es-ES" sz="40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mil e </a:t>
            </a:r>
            <a:r>
              <a:rPr lang="es-ES" sz="40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trezentas</a:t>
            </a:r>
            <a:r>
              <a:rPr lang="es-ES" sz="40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tardes e </a:t>
            </a:r>
            <a:r>
              <a:rPr lang="es-ES" sz="40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manhãs</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a:t>
            </a:r>
            <a:r>
              <a:rPr lang="es-ES"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santuário</a:t>
            </a:r>
            <a:r>
              <a:rPr lang="es-ES"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será purificado.”</a:t>
            </a:r>
          </a:p>
        </p:txBody>
      </p:sp>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8:14</a:t>
            </a:r>
          </a:p>
        </p:txBody>
      </p:sp>
      <p:sp>
        <p:nvSpPr>
          <p:cNvPr id="5" name="4 Rectángulo"/>
          <p:cNvSpPr/>
          <p:nvPr/>
        </p:nvSpPr>
        <p:spPr>
          <a:xfrm>
            <a:off x="1547664" y="4642009"/>
            <a:ext cx="7596336" cy="2215991"/>
          </a:xfrm>
          <a:prstGeom prst="rect">
            <a:avLst/>
          </a:prstGeom>
          <a:noFill/>
        </p:spPr>
        <p:txBody>
          <a:bodyPr wrap="square" lIns="91440" tIns="45720" rIns="91440" bIns="45720">
            <a:spAutoFit/>
          </a:bodyPr>
          <a:lstStyle/>
          <a:p>
            <a:pPr algn="ctr"/>
            <a:r>
              <a:rPr lang="es-ES" sz="13800" b="1" spc="50" dirty="0">
                <a:ln w="12700" cmpd="sng">
                  <a:solidFill>
                    <a:schemeClr val="accent6">
                      <a:satMod val="120000"/>
                      <a:shade val="80000"/>
                    </a:schemeClr>
                  </a:solidFill>
                  <a:prstDash val="solid"/>
                </a:ln>
                <a:noFill/>
                <a:effectLst>
                  <a:glow rad="53100">
                    <a:schemeClr val="accent6">
                      <a:satMod val="180000"/>
                      <a:alpha val="30000"/>
                    </a:schemeClr>
                  </a:glow>
                </a:effectLst>
                <a:latin typeface="EurostileTBlaExt" pitchFamily="34" charset="0"/>
              </a:rPr>
              <a:t>2300</a:t>
            </a:r>
            <a:endParaRPr lang="es-ES" sz="6600" b="1" spc="50" dirty="0">
              <a:ln w="12700" cmpd="sng">
                <a:solidFill>
                  <a:schemeClr val="accent6">
                    <a:satMod val="120000"/>
                    <a:shade val="80000"/>
                  </a:schemeClr>
                </a:solidFill>
                <a:prstDash val="solid"/>
              </a:ln>
              <a:noFill/>
              <a:effectLst>
                <a:glow rad="53100">
                  <a:schemeClr val="accent6">
                    <a:satMod val="180000"/>
                    <a:alpha val="30000"/>
                  </a:schemeClr>
                </a:glow>
              </a:effectLst>
              <a:latin typeface="EurostileTBlaExt" pitchFamily="34" charset="0"/>
            </a:endParaRPr>
          </a:p>
        </p:txBody>
      </p:sp>
    </p:spTree>
    <p:extLst>
      <p:ext uri="{BB962C8B-B14F-4D97-AF65-F5344CB8AC3E}">
        <p14:creationId xmlns:p14="http://schemas.microsoft.com/office/powerpoint/2010/main" val="1135775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Keilaky\Rudy\_Estudios Biblicos PPT\21x 2300 dias\2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3068960"/>
            <a:ext cx="9937105" cy="3204356"/>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55576" y="3573016"/>
            <a:ext cx="7668852" cy="2308324"/>
          </a:xfrm>
          <a:prstGeom prst="rect">
            <a:avLst/>
          </a:prstGeom>
          <a:noFill/>
        </p:spPr>
        <p:txBody>
          <a:bodyPr wrap="square" rtlCol="0">
            <a:spAutoFit/>
          </a:bodyPr>
          <a:lstStyle/>
          <a:p>
            <a:pPr algn="ct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 que tempo se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referem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essas</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2.300 tardes 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manhãs</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ou</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seja</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esses</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2.300 anos? </a:t>
            </a:r>
          </a:p>
        </p:txBody>
      </p:sp>
    </p:spTree>
    <p:extLst>
      <p:ext uri="{BB962C8B-B14F-4D97-AF65-F5344CB8AC3E}">
        <p14:creationId xmlns:p14="http://schemas.microsoft.com/office/powerpoint/2010/main" val="1090123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08994" y="1916832"/>
            <a:ext cx="8568952"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Entende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refere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tempo do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fim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esta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refere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tempo determinado do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fim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tarde e da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manhã</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dita, é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verdadeira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tu,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preserva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refere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ainda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mui distantes.</a:t>
            </a:r>
          </a:p>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8:17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ú.p</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19, 26 </a:t>
            </a:r>
          </a:p>
        </p:txBody>
      </p:sp>
    </p:spTree>
    <p:extLst>
      <p:ext uri="{BB962C8B-B14F-4D97-AF65-F5344CB8AC3E}">
        <p14:creationId xmlns:p14="http://schemas.microsoft.com/office/powerpoint/2010/main" val="2334007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8:26-27</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1628800"/>
            <a:ext cx="8352420"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 Daniel,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enfraqueci</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e estive enfermo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alguns</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dias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levantei</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tratei</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negócios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rei</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Espantava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havia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entendesse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2978010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Keilaky\Rudy\_Estudios Biblicos PPT\21x 2300 dias\LO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73831" y="8620"/>
            <a:ext cx="7596336" cy="2215991"/>
          </a:xfrm>
          <a:prstGeom prst="rect">
            <a:avLst/>
          </a:prstGeom>
          <a:noFill/>
        </p:spPr>
        <p:txBody>
          <a:bodyPr wrap="square" lIns="91440" tIns="45720" rIns="91440" bIns="45720">
            <a:spAutoFit/>
          </a:bodyPr>
          <a:lstStyle/>
          <a:p>
            <a:pPr algn="ctr"/>
            <a:r>
              <a:rPr lang="es-ES" sz="13800" b="1" spc="50" dirty="0">
                <a:ln w="57150" cmpd="sng">
                  <a:solidFill>
                    <a:schemeClr val="accent6">
                      <a:satMod val="120000"/>
                      <a:shade val="80000"/>
                    </a:schemeClr>
                  </a:solidFill>
                  <a:prstDash val="solid"/>
                </a:ln>
                <a:solidFill>
                  <a:srgbClr val="C00000"/>
                </a:solidFill>
                <a:effectLst>
                  <a:glow rad="228600">
                    <a:schemeClr val="accent5">
                      <a:satMod val="175000"/>
                      <a:alpha val="40000"/>
                    </a:schemeClr>
                  </a:glow>
                </a:effectLst>
                <a:latin typeface="EurostileTBlaExt" pitchFamily="34" charset="0"/>
              </a:rPr>
              <a:t>2300</a:t>
            </a:r>
            <a:endParaRPr lang="es-ES" sz="6600" b="1" spc="50" dirty="0">
              <a:ln w="57150" cmpd="sng">
                <a:solidFill>
                  <a:schemeClr val="accent6">
                    <a:satMod val="120000"/>
                    <a:shade val="80000"/>
                  </a:schemeClr>
                </a:solidFill>
                <a:prstDash val="solid"/>
              </a:ln>
              <a:solidFill>
                <a:srgbClr val="C00000"/>
              </a:solidFill>
              <a:effectLst>
                <a:glow rad="228600">
                  <a:schemeClr val="accent5">
                    <a:satMod val="175000"/>
                    <a:alpha val="40000"/>
                  </a:schemeClr>
                </a:glow>
              </a:effectLst>
              <a:latin typeface="EurostileTBlaExt" pitchFamily="34" charset="0"/>
            </a:endParaRPr>
          </a:p>
        </p:txBody>
      </p:sp>
      <p:sp>
        <p:nvSpPr>
          <p:cNvPr id="4" name="3 Rectángulo"/>
          <p:cNvSpPr/>
          <p:nvPr/>
        </p:nvSpPr>
        <p:spPr>
          <a:xfrm>
            <a:off x="3779910" y="1268760"/>
            <a:ext cx="1728194" cy="5386090"/>
          </a:xfrm>
          <a:prstGeom prst="rect">
            <a:avLst/>
          </a:prstGeom>
          <a:noFill/>
        </p:spPr>
        <p:txBody>
          <a:bodyPr wrap="square" lIns="91440" tIns="45720" rIns="91440" bIns="45720">
            <a:spAutoFit/>
          </a:bodyPr>
          <a:lstStyle/>
          <a:p>
            <a:pPr algn="ctr"/>
            <a:r>
              <a:rPr lang="es-ES" sz="34400" b="1" spc="50" dirty="0">
                <a:ln w="12700" cmpd="sng">
                  <a:solidFill>
                    <a:schemeClr val="accent6">
                      <a:satMod val="120000"/>
                      <a:shade val="80000"/>
                    </a:schemeClr>
                  </a:solidFill>
                  <a:prstDash val="solid"/>
                </a:ln>
                <a:noFill/>
                <a:effectLst>
                  <a:glow rad="53100">
                    <a:schemeClr val="accent6">
                      <a:satMod val="180000"/>
                      <a:alpha val="30000"/>
                    </a:schemeClr>
                  </a:glow>
                </a:effectLst>
              </a:rPr>
              <a:t>?</a:t>
            </a:r>
            <a:endParaRPr lang="es-ES" sz="11500" b="1" spc="50" dirty="0">
              <a:ln w="12700" cmpd="sng">
                <a:solidFill>
                  <a:schemeClr val="accent6">
                    <a:satMod val="120000"/>
                    <a:shade val="80000"/>
                  </a:schemeClr>
                </a:solidFill>
                <a:prstDash val="solid"/>
              </a:ln>
              <a:noFill/>
              <a:effectLst>
                <a:glow rad="53100">
                  <a:schemeClr val="accent6">
                    <a:satMod val="180000"/>
                    <a:alpha val="30000"/>
                  </a:schemeClr>
                </a:glow>
              </a:effectLst>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589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3000" fill="hold"/>
                                        <p:tgtEl>
                                          <p:spTgt spid="4"/>
                                        </p:tgtEl>
                                        <p:attrNameLst>
                                          <p:attrName>ppt_w</p:attrName>
                                        </p:attrNameLst>
                                      </p:cBhvr>
                                      <p:tavLst>
                                        <p:tav tm="0">
                                          <p:val>
                                            <p:fltVal val="0"/>
                                          </p:val>
                                        </p:tav>
                                        <p:tav tm="100000">
                                          <p:val>
                                            <p:strVal val="#ppt_w"/>
                                          </p:val>
                                        </p:tav>
                                      </p:tavLst>
                                    </p:anim>
                                    <p:anim calcmode="lin" valueType="num">
                                      <p:cBhvr>
                                        <p:cTn id="11" dur="3000" fill="hold"/>
                                        <p:tgtEl>
                                          <p:spTgt spid="4"/>
                                        </p:tgtEl>
                                        <p:attrNameLst>
                                          <p:attrName>ppt_h</p:attrName>
                                        </p:attrNameLst>
                                      </p:cBhvr>
                                      <p:tavLst>
                                        <p:tav tm="0">
                                          <p:val>
                                            <p:fltVal val="0"/>
                                          </p:val>
                                        </p:tav>
                                        <p:tav tm="100000">
                                          <p:val>
                                            <p:strVal val="#ppt_h"/>
                                          </p:val>
                                        </p:tav>
                                      </p:tavLst>
                                    </p:anim>
                                    <p:animEffect transition="in" filter="fade">
                                      <p:cBhvr>
                                        <p:cTn id="12" dur="3000"/>
                                        <p:tgtEl>
                                          <p:spTgt spid="4"/>
                                        </p:tgtEl>
                                      </p:cBhvr>
                                    </p:animEffect>
                                  </p:childTnLst>
                                </p:cTn>
                              </p:par>
                            </p:childTnLst>
                          </p:cTn>
                        </p:par>
                        <p:par>
                          <p:cTn id="13" fill="hold">
                            <p:stCondLst>
                              <p:cond delay="3000"/>
                            </p:stCondLst>
                            <p:childTnLst>
                              <p:par>
                                <p:cTn id="14" presetID="26" presetClass="emph" presetSubtype="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par>
                          <p:cTn id="17" fill="hold">
                            <p:stCondLst>
                              <p:cond delay="3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Keilaky\Rudy\_Estudios Biblicos PPT\21x 2300 dias\titul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 y="-655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2621" y="1376772"/>
            <a:ext cx="9144000" cy="21602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139700" dir="5400000" sx="105000" sy="105000" algn="t" rotWithShape="0">
                    <a:prstClr val="black">
                      <a:alpha val="40000"/>
                    </a:prstClr>
                  </a:outerShdw>
                </a:effectLst>
                <a:latin typeface="Optane" pitchFamily="2" charset="0"/>
                <a:cs typeface="Vijaya" pitchFamily="34" charset="0"/>
              </a:rPr>
              <a:t>A PROFECIA </a:t>
            </a:r>
            <a:br>
              <a:rPr lang="es-ES" sz="66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139700" dir="5400000" sx="105000" sy="105000" algn="t" rotWithShape="0">
                    <a:prstClr val="black">
                      <a:alpha val="40000"/>
                    </a:prstClr>
                  </a:outerShdw>
                </a:effectLst>
                <a:latin typeface="Optane" pitchFamily="2" charset="0"/>
                <a:cs typeface="Vijaya" pitchFamily="34" charset="0"/>
              </a:rPr>
            </a:br>
            <a:r>
              <a:rPr lang="es-ES" sz="66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139700" dir="5400000" sx="105000" sy="105000" algn="t" rotWithShape="0">
                    <a:prstClr val="black">
                      <a:alpha val="40000"/>
                    </a:prstClr>
                  </a:outerShdw>
                </a:effectLst>
                <a:latin typeface="Optane" pitchFamily="2" charset="0"/>
                <a:cs typeface="Vijaya" pitchFamily="34" charset="0"/>
              </a:rPr>
              <a:t>DE DANIEL 8</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591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Keilaky\Rudy\_Estudios Biblicos PPT\21x 2300 dias\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2621" y="1124744"/>
            <a:ext cx="9144000" cy="25562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0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139700" dir="5400000" sx="105000" sy="105000" algn="t" rotWithShape="0">
                    <a:prstClr val="black">
                      <a:alpha val="40000"/>
                    </a:prstClr>
                  </a:outerShdw>
                </a:effectLst>
                <a:latin typeface="Optane" pitchFamily="2" charset="0"/>
                <a:cs typeface="Vijaya" pitchFamily="34" charset="0"/>
              </a:rPr>
              <a:t>REVELAÇÕES CHAVE </a:t>
            </a:r>
          </a:p>
          <a:p>
            <a:pPr algn="ctr"/>
            <a:r>
              <a:rPr lang="es-ES" sz="60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139700" dir="5400000" sx="105000" sy="105000" algn="t" rotWithShape="0">
                    <a:prstClr val="black">
                      <a:alpha val="40000"/>
                    </a:prstClr>
                  </a:outerShdw>
                </a:effectLst>
                <a:latin typeface="Optane" pitchFamily="2" charset="0"/>
                <a:cs typeface="Vijaya" pitchFamily="34" charset="0"/>
              </a:rPr>
              <a:t> NA VISÃO </a:t>
            </a:r>
            <a:br>
              <a:rPr lang="es-ES" sz="60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139700" dir="5400000" sx="105000" sy="105000" algn="t" rotWithShape="0">
                    <a:prstClr val="black">
                      <a:alpha val="40000"/>
                    </a:prstClr>
                  </a:outerShdw>
                </a:effectLst>
                <a:latin typeface="Optane" pitchFamily="2" charset="0"/>
                <a:cs typeface="Vijaya" pitchFamily="34" charset="0"/>
              </a:rPr>
            </a:br>
            <a:r>
              <a:rPr lang="es-ES" sz="60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139700" dir="5400000" sx="105000" sy="105000" algn="t" rotWithShape="0">
                    <a:prstClr val="black">
                      <a:alpha val="40000"/>
                    </a:prstClr>
                  </a:outerShdw>
                </a:effectLst>
                <a:latin typeface="Optane" pitchFamily="2" charset="0"/>
                <a:cs typeface="Vijaya" pitchFamily="34" charset="0"/>
              </a:rPr>
              <a:t>DE DANIEL 9</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52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Keilaky\Rudy\_Estudios Biblicos PPT\21x 2300 dias\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 y="1256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2672916"/>
            <a:ext cx="9937105" cy="360040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3"/>
          <p:cNvSpPr>
            <a:spLocks noChangeArrowheads="1"/>
          </p:cNvSpPr>
          <p:nvPr/>
        </p:nvSpPr>
        <p:spPr bwMode="auto">
          <a:xfrm>
            <a:off x="323782" y="3140968"/>
            <a:ext cx="8496436" cy="284431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No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princípio</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das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tuas</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súplicas,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saiu</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a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ordem</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e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eu</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vim</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para to declarar, porque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és</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mui amado; toma,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pois</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bem</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sentido na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palavra</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e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entende</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a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visão</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a:t>
            </a:r>
          </a:p>
        </p:txBody>
      </p:sp>
      <p:sp>
        <p:nvSpPr>
          <p:cNvPr id="2" name="Retângulo 1"/>
          <p:cNvSpPr/>
          <p:nvPr/>
        </p:nvSpPr>
        <p:spPr>
          <a:xfrm>
            <a:off x="333087" y="368660"/>
            <a:ext cx="2000869" cy="523220"/>
          </a:xfrm>
          <a:prstGeom prst="rect">
            <a:avLst/>
          </a:prstGeom>
        </p:spPr>
        <p:txBody>
          <a:bodyPr wrap="none">
            <a:spAutoFit/>
          </a:bodyPr>
          <a:lstStyle/>
          <a:p>
            <a:r>
              <a:rPr lang="es-ES" sz="2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rPr>
              <a:t>Daniel 9:23</a:t>
            </a:r>
            <a:endParaRPr lang="pt-PT" sz="2800" dirty="0"/>
          </a:p>
        </p:txBody>
      </p:sp>
    </p:spTree>
    <p:extLst>
      <p:ext uri="{BB962C8B-B14F-4D97-AF65-F5344CB8AC3E}">
        <p14:creationId xmlns:p14="http://schemas.microsoft.com/office/powerpoint/2010/main" val="2722120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Keilaky\Rudy\_Estudios Biblicos PPT\21x 2300 dias\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 y="1256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2672916"/>
            <a:ext cx="9937105" cy="360040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3"/>
          <p:cNvSpPr>
            <a:spLocks noChangeArrowheads="1"/>
          </p:cNvSpPr>
          <p:nvPr/>
        </p:nvSpPr>
        <p:spPr bwMode="auto">
          <a:xfrm>
            <a:off x="323782" y="3140968"/>
            <a:ext cx="8496436" cy="284431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Depois</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de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uma</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fervente</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oração</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chega</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a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resposta</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a:t>
            </a:r>
          </a:p>
          <a:p>
            <a:pPr algn="ct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a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explicação</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detalhada</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50800" dist="38100" dir="2700000" algn="tl" rotWithShape="0">
                    <a:prstClr val="black">
                      <a:alpha val="77000"/>
                    </a:prstClr>
                  </a:outerShdw>
                </a:effectLst>
                <a:latin typeface="Trajan Pro" pitchFamily="18" charset="0"/>
                <a:cs typeface="Consolas" pitchFamily="49" charset="0"/>
              </a:rPr>
              <a:t> dos 2.300 anos</a:t>
            </a:r>
          </a:p>
        </p:txBody>
      </p:sp>
    </p:spTree>
    <p:extLst>
      <p:ext uri="{BB962C8B-B14F-4D97-AF65-F5344CB8AC3E}">
        <p14:creationId xmlns:p14="http://schemas.microsoft.com/office/powerpoint/2010/main" val="3370051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Keilaky\Rudy\_Estudios Biblicos PPT\21x 2300 dias\seman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5"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2384884"/>
            <a:ext cx="9937105" cy="3888432"/>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37574" y="2888940"/>
            <a:ext cx="7668852" cy="3046988"/>
          </a:xfrm>
          <a:prstGeom prst="rect">
            <a:avLst/>
          </a:prstGeom>
          <a:noFill/>
        </p:spPr>
        <p:txBody>
          <a:bodyPr wrap="square" rtlCol="0">
            <a:spAutoFit/>
          </a:bodyPr>
          <a:lstStyle/>
          <a:p>
            <a:pPr algn="ct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Quantas</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semanas proféticas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estão</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determinadas,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ou</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seja</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separadas dos 2.300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dias</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para o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povo</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judeu</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t>
            </a:r>
          </a:p>
        </p:txBody>
      </p:sp>
    </p:spTree>
    <p:extLst>
      <p:ext uri="{BB962C8B-B14F-4D97-AF65-F5344CB8AC3E}">
        <p14:creationId xmlns:p14="http://schemas.microsoft.com/office/powerpoint/2010/main" val="2643918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1700808"/>
            <a:ext cx="7884876"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Setenta semanas </a:t>
            </a:r>
            <a:r>
              <a:rPr lang="es-ES" sz="3600" b="1" i="1" spc="50" dirty="0" err="1">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estão</a:t>
            </a:r>
            <a:r>
              <a:rPr lang="es-ES" sz="3600" b="1" i="1" spc="50" dirty="0">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determinadas sobre o </a:t>
            </a:r>
            <a:r>
              <a:rPr lang="es-ES" sz="3600" b="1" i="1" spc="50" dirty="0" err="1">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600" b="1" i="1" spc="50" dirty="0">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povo</a:t>
            </a:r>
            <a:br>
              <a:rPr lang="es-ES" sz="3600" b="1" i="1" spc="50" dirty="0">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e sobre a </a:t>
            </a:r>
            <a:r>
              <a:rPr lang="es-ES" sz="3600" b="1" i="1" spc="50" dirty="0" err="1">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3600" b="1" i="1" spc="50" dirty="0">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santa </a:t>
            </a:r>
            <a:r>
              <a:rPr lang="es-ES" sz="3600" b="1" i="1" spc="50" dirty="0" err="1">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3600" b="1" i="1" spc="50" dirty="0">
                <a:ln w="11430">
                  <a:noFill/>
                </a:ln>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9:24</a:t>
            </a:r>
          </a:p>
        </p:txBody>
      </p:sp>
    </p:spTree>
    <p:extLst>
      <p:ext uri="{BB962C8B-B14F-4D97-AF65-F5344CB8AC3E}">
        <p14:creationId xmlns:p14="http://schemas.microsoft.com/office/powerpoint/2010/main" val="1494618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Keilaky\Rudy\_Estudios Biblicos PPT\21x 2300 dias\un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4116036" y="4041068"/>
            <a:ext cx="4136069" cy="221599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3800" b="1" cap="none" spc="50" dirty="0">
                <a:ln w="11430"/>
                <a:gradFill flip="none" rotWithShape="1">
                  <a:gsLst>
                    <a:gs pos="25000">
                      <a:srgbClr val="FF0000"/>
                    </a:gs>
                    <a:gs pos="89000">
                      <a:srgbClr val="60100E"/>
                    </a:gs>
                  </a:gsLst>
                  <a:lin ang="5400000" scaled="1"/>
                  <a:tileRect/>
                </a:gradFill>
                <a:effectLst>
                  <a:outerShdw blurRad="76200" dist="50800" dir="5400000" algn="tl" rotWithShape="0">
                    <a:srgbClr val="000000">
                      <a:alpha val="65000"/>
                    </a:srgbClr>
                  </a:outerShdw>
                </a:effectLst>
                <a:latin typeface="Futura XBlkIt BT" pitchFamily="34" charset="0"/>
                <a:ea typeface="Adobe Gothic Std B" pitchFamily="34" charset="-128"/>
              </a:rPr>
              <a:t>ANO</a:t>
            </a:r>
          </a:p>
        </p:txBody>
      </p:sp>
      <p:sp>
        <p:nvSpPr>
          <p:cNvPr id="6" name="5 Rectángulo"/>
          <p:cNvSpPr/>
          <p:nvPr/>
        </p:nvSpPr>
        <p:spPr>
          <a:xfrm>
            <a:off x="4368252" y="1934682"/>
            <a:ext cx="3251211" cy="221599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3800" b="1" spc="50" dirty="0">
                <a:ln w="11430"/>
                <a:gradFill flip="none" rotWithShape="1">
                  <a:gsLst>
                    <a:gs pos="25000">
                      <a:srgbClr val="FF0000"/>
                    </a:gs>
                    <a:gs pos="89000">
                      <a:srgbClr val="60100E"/>
                    </a:gs>
                  </a:gsLst>
                  <a:lin ang="5400000" scaled="1"/>
                  <a:tileRect/>
                </a:gradFill>
                <a:effectLst>
                  <a:outerShdw blurRad="76200" dist="50800" dir="5400000" algn="tl" rotWithShape="0">
                    <a:srgbClr val="000000">
                      <a:alpha val="65000"/>
                    </a:srgbClr>
                  </a:outerShdw>
                </a:effectLst>
                <a:latin typeface="Futura XBlkIt BT" pitchFamily="34" charset="0"/>
                <a:ea typeface="Adobe Gothic Std B" pitchFamily="34" charset="-128"/>
              </a:rPr>
              <a:t>DIA</a:t>
            </a:r>
            <a:endParaRPr lang="es-ES" sz="13800" b="1" cap="none" spc="50" dirty="0">
              <a:ln w="11430"/>
              <a:gradFill flip="none" rotWithShape="1">
                <a:gsLst>
                  <a:gs pos="25000">
                    <a:srgbClr val="FF0000"/>
                  </a:gs>
                  <a:gs pos="89000">
                    <a:srgbClr val="60100E"/>
                  </a:gs>
                </a:gsLst>
                <a:lin ang="5400000" scaled="1"/>
                <a:tileRect/>
              </a:gradFill>
              <a:effectLst>
                <a:outerShdw blurRad="76200" dist="50800" dir="5400000" algn="tl" rotWithShape="0">
                  <a:srgbClr val="000000">
                    <a:alpha val="65000"/>
                  </a:srgbClr>
                </a:outerShdw>
              </a:effectLst>
              <a:latin typeface="Futura XBlkIt BT" pitchFamily="34" charset="0"/>
              <a:ea typeface="Adobe Gothic Std B" pitchFamily="34" charset="-128"/>
            </a:endParaRPr>
          </a:p>
        </p:txBody>
      </p:sp>
      <p:pic>
        <p:nvPicPr>
          <p:cNvPr id="3" name="Picture 2" descr="D:\Keilaky\Rudy\_Estudios Biblicos PPT\21x 2300 dias\uno1.jpg"/>
          <p:cNvPicPr>
            <a:picLocks noChangeAspect="1" noChangeArrowheads="1"/>
          </p:cNvPicPr>
          <p:nvPr/>
        </p:nvPicPr>
        <p:blipFill rotWithShape="1">
          <a:blip r:embed="rId3">
            <a:extLst>
              <a:ext uri="{28A0092B-C50C-407E-A947-70E740481C1C}">
                <a14:useLocalDpi xmlns:a14="http://schemas.microsoft.com/office/drawing/2010/main" val="0"/>
              </a:ext>
            </a:extLst>
          </a:blip>
          <a:srcRect l="17771" t="9346" r="61859" b="11607"/>
          <a:stretch/>
        </p:blipFill>
        <p:spPr bwMode="auto">
          <a:xfrm>
            <a:off x="1622323" y="636815"/>
            <a:ext cx="1862510" cy="54210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26139" y="2869193"/>
            <a:ext cx="1665841" cy="221599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3800" b="1" spc="50" dirty="0">
                <a:ln w="11430"/>
                <a:gradFill flip="none" rotWithShape="1">
                  <a:gsLst>
                    <a:gs pos="25000">
                      <a:srgbClr val="FF0000"/>
                    </a:gs>
                    <a:gs pos="89000">
                      <a:srgbClr val="60100E"/>
                    </a:gs>
                  </a:gsLst>
                  <a:lin ang="5400000" scaled="1"/>
                  <a:tileRect/>
                </a:gradFill>
                <a:effectLst>
                  <a:outerShdw blurRad="76200" dist="50800" dir="5400000" algn="tl" rotWithShape="0">
                    <a:srgbClr val="000000">
                      <a:alpha val="65000"/>
                    </a:srgbClr>
                  </a:outerShdw>
                </a:effectLst>
                <a:latin typeface="Futura XBlkIt BT" pitchFamily="34" charset="0"/>
                <a:ea typeface="Adobe Gothic Std B" pitchFamily="34" charset="-128"/>
              </a:rPr>
              <a:t>=</a:t>
            </a:r>
            <a:endParaRPr lang="es-ES" sz="13800" b="1" cap="none" spc="50" dirty="0">
              <a:ln w="11430"/>
              <a:gradFill flip="none" rotWithShape="1">
                <a:gsLst>
                  <a:gs pos="25000">
                    <a:srgbClr val="FF0000"/>
                  </a:gs>
                  <a:gs pos="89000">
                    <a:srgbClr val="60100E"/>
                  </a:gs>
                </a:gsLst>
                <a:lin ang="5400000" scaled="1"/>
                <a:tileRect/>
              </a:gradFill>
              <a:effectLst>
                <a:outerShdw blurRad="76200" dist="50800" dir="5400000" algn="tl" rotWithShape="0">
                  <a:srgbClr val="000000">
                    <a:alpha val="65000"/>
                  </a:srgbClr>
                </a:outerShdw>
              </a:effectLst>
              <a:latin typeface="Futura XBlkIt BT" pitchFamily="34" charset="0"/>
              <a:ea typeface="Adobe Gothic Std B" pitchFamily="34" charset="-128"/>
            </a:endParaRPr>
          </a:p>
        </p:txBody>
      </p:sp>
      <p:sp>
        <p:nvSpPr>
          <p:cNvPr id="2" name="Retângulo 1"/>
          <p:cNvSpPr/>
          <p:nvPr/>
        </p:nvSpPr>
        <p:spPr>
          <a:xfrm>
            <a:off x="6349500" y="227928"/>
            <a:ext cx="2539926" cy="954107"/>
          </a:xfrm>
          <a:prstGeom prst="rect">
            <a:avLst/>
          </a:prstGeom>
        </p:spPr>
        <p:txBody>
          <a:bodyPr wrap="none">
            <a:spAutoFit/>
          </a:bodyPr>
          <a:lstStyle/>
          <a:p>
            <a:pPr>
              <a:defRPr/>
            </a:pPr>
            <a:r>
              <a:rPr lang="es-ES_tradnl" sz="2800" b="1" dirty="0">
                <a:solidFill>
                  <a:srgbClr val="C00000"/>
                </a:solidFill>
              </a:rPr>
              <a:t>Números 14:34 </a:t>
            </a:r>
          </a:p>
          <a:p>
            <a:pPr>
              <a:defRPr/>
            </a:pPr>
            <a:r>
              <a:rPr lang="es-ES_tradnl" sz="2800" b="1" dirty="0">
                <a:solidFill>
                  <a:srgbClr val="C00000"/>
                </a:solidFill>
              </a:rPr>
              <a:t>Ezequiel 4:6</a:t>
            </a:r>
            <a:endParaRPr lang="es-ES" sz="2800" b="1" dirty="0">
              <a:solidFill>
                <a:srgbClr val="C00000"/>
              </a:solidFill>
            </a:endParaRPr>
          </a:p>
        </p:txBody>
      </p:sp>
    </p:spTree>
    <p:extLst>
      <p:ext uri="{BB962C8B-B14F-4D97-AF65-F5344CB8AC3E}">
        <p14:creationId xmlns:p14="http://schemas.microsoft.com/office/powerpoint/2010/main" val="23075358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0-#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0-#ppt_w/2"/>
                                          </p:val>
                                        </p:tav>
                                        <p:tav tm="100000">
                                          <p:val>
                                            <p:strVal val="#ppt_x"/>
                                          </p:val>
                                        </p:tav>
                                      </p:tavLst>
                                    </p:anim>
                                    <p:anim calcmode="lin" valueType="num">
                                      <p:cBhvr additive="base">
                                        <p:cTn id="18" dur="2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Keilaky\Rudy\_Estudios Biblicos PPT\21x 2300 dias\70semana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72344" y="296652"/>
            <a:ext cx="6315768" cy="58477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70 semanas x 7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490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/anos</a:t>
            </a:r>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Retângulo 2"/>
          <p:cNvSpPr/>
          <p:nvPr/>
        </p:nvSpPr>
        <p:spPr>
          <a:xfrm>
            <a:off x="3055528" y="2346680"/>
            <a:ext cx="3579826" cy="523220"/>
          </a:xfrm>
          <a:prstGeom prst="rect">
            <a:avLst/>
          </a:prstGeom>
        </p:spPr>
        <p:txBody>
          <a:bodyPr wrap="none">
            <a:spAutoFit/>
          </a:bodyPr>
          <a:lstStyle/>
          <a:p>
            <a:r>
              <a:rPr lang="es-ES_tradnl" sz="2800" b="1" dirty="0">
                <a:solidFill>
                  <a:schemeClr val="bg1"/>
                </a:solidFill>
              </a:rPr>
              <a:t>70 semanas (490 anos)</a:t>
            </a:r>
            <a:endParaRPr lang="pt-PT" sz="2800" b="1" dirty="0">
              <a:solidFill>
                <a:schemeClr val="bg1"/>
              </a:solidFill>
            </a:endParaRPr>
          </a:p>
        </p:txBody>
      </p:sp>
      <p:sp>
        <p:nvSpPr>
          <p:cNvPr id="13" name="Retângulo 12"/>
          <p:cNvSpPr/>
          <p:nvPr/>
        </p:nvSpPr>
        <p:spPr>
          <a:xfrm>
            <a:off x="2000278" y="5592117"/>
            <a:ext cx="5471241" cy="523220"/>
          </a:xfrm>
          <a:prstGeom prst="rect">
            <a:avLst/>
          </a:prstGeom>
        </p:spPr>
        <p:txBody>
          <a:bodyPr wrap="none">
            <a:spAutoFit/>
          </a:bodyPr>
          <a:lstStyle/>
          <a:p>
            <a:r>
              <a:rPr lang="es-ES_tradnl" sz="2800" b="1" dirty="0">
                <a:solidFill>
                  <a:schemeClr val="bg1"/>
                </a:solidFill>
              </a:rPr>
              <a:t>SERVIÇO DO SANTUÁRIO NA TERRA</a:t>
            </a:r>
            <a:endParaRPr lang="pt-PT" sz="2800" b="1" dirty="0">
              <a:solidFill>
                <a:schemeClr val="bg1"/>
              </a:solidFill>
            </a:endParaRPr>
          </a:p>
        </p:txBody>
      </p:sp>
    </p:spTree>
    <p:extLst>
      <p:ext uri="{BB962C8B-B14F-4D97-AF65-F5344CB8AC3E}">
        <p14:creationId xmlns:p14="http://schemas.microsoft.com/office/powerpoint/2010/main" val="39189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Keilaky\Rudy\_Estudios Biblicos PPT\21x 2300 dias\JUDI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3032956"/>
            <a:ext cx="9937105" cy="324036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55576" y="3537012"/>
            <a:ext cx="7668852" cy="2308324"/>
          </a:xfrm>
          <a:prstGeom prst="rect">
            <a:avLst/>
          </a:prstGeom>
          <a:noFill/>
        </p:spPr>
        <p:txBody>
          <a:bodyPr wrap="square" rtlCol="0">
            <a:spAutoFit/>
          </a:bodyPr>
          <a:lstStyle/>
          <a:p>
            <a:pPr algn="ct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 que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aconteceria</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durante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esses</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490 anos, o período de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graça</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para o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povo</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judeu</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t>
            </a:r>
          </a:p>
        </p:txBody>
      </p:sp>
    </p:spTree>
    <p:extLst>
      <p:ext uri="{BB962C8B-B14F-4D97-AF65-F5344CB8AC3E}">
        <p14:creationId xmlns:p14="http://schemas.microsoft.com/office/powerpoint/2010/main" val="383860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1772816"/>
            <a:ext cx="8352420"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Setenta semanas </a:t>
            </a:r>
            <a:r>
              <a:rPr lang="es-ES" sz="3600" b="1" i="1" spc="50" dirty="0" err="1">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estão</a:t>
            </a:r>
            <a:r>
              <a:rPr lang="es-ES" sz="3600" b="1" i="1" spc="50" dirty="0">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determinadas sobre o </a:t>
            </a:r>
            <a:r>
              <a:rPr lang="es-ES" sz="3600" b="1" i="1" spc="50" dirty="0" err="1">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600" b="1" i="1" spc="50" dirty="0">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povo</a:t>
            </a:r>
            <a:br>
              <a:rPr lang="es-ES" sz="3600" b="1" i="1" spc="50" dirty="0">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sobre a </a:t>
            </a:r>
            <a:r>
              <a:rPr lang="es-ES" sz="3600" b="1" i="1" spc="50" dirty="0" err="1">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3600" b="1" i="1" spc="50" dirty="0">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santa </a:t>
            </a:r>
            <a:r>
              <a:rPr lang="es-ES" sz="3600" b="1" i="1" spc="50" dirty="0" err="1">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3600" b="1" i="1" spc="50" dirty="0">
                <a:ln w="11430">
                  <a:noFill/>
                </a:ln>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para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fazer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cessar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transgressão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u="sng"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para dar </a:t>
            </a:r>
            <a:r>
              <a:rPr lang="es-ES" sz="3600" b="1" i="1" u="sng"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fim</a:t>
            </a:r>
            <a:r>
              <a:rPr lang="es-ES" sz="3600" b="1" i="1" u="sng"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u="sng"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aos</a:t>
            </a:r>
            <a:r>
              <a:rPr lang="es-ES" sz="3600" b="1" i="1" u="sng"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pecados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600" b="1" i="1" u="sng"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expiar a </a:t>
            </a:r>
            <a:r>
              <a:rPr lang="es-ES" sz="3600" b="1" i="1" u="sng"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iniquidade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trazer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u="sng"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justiça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eterna, para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selar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profecia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para </a:t>
            </a:r>
            <a:r>
              <a:rPr lang="es-ES" sz="3600" b="1" i="1" u="sng"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ungir o Santo dos Santos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9:24</a:t>
            </a:r>
          </a:p>
        </p:txBody>
      </p:sp>
    </p:spTree>
    <p:extLst>
      <p:ext uri="{BB962C8B-B14F-4D97-AF65-F5344CB8AC3E}">
        <p14:creationId xmlns:p14="http://schemas.microsoft.com/office/powerpoint/2010/main" val="2845256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Keilaky\Rudy\_Estudios Biblicos PPT\21x 2300 dias\tema 21 2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2564904"/>
            <a:ext cx="9937105" cy="3708412"/>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55576" y="2888940"/>
            <a:ext cx="7668852" cy="3785652"/>
          </a:xfrm>
          <a:prstGeom prst="rect">
            <a:avLst/>
          </a:prstGeom>
          <a:noFill/>
        </p:spPr>
        <p:txBody>
          <a:bodyPr wrap="square" rtlCol="0">
            <a:spAutoFit/>
          </a:bodyPr>
          <a:lstStyle/>
          <a:p>
            <a:pPr algn="ct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Quando</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se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começariam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 contar os 2.300 anos</a:t>
            </a:r>
            <a:b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e as 70 semanas que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estavam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inseridas dentro dos 2.300? </a:t>
            </a:r>
          </a:p>
        </p:txBody>
      </p:sp>
    </p:spTree>
    <p:extLst>
      <p:ext uri="{BB962C8B-B14F-4D97-AF65-F5344CB8AC3E}">
        <p14:creationId xmlns:p14="http://schemas.microsoft.com/office/powerpoint/2010/main" val="1335016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Keilaky\Rudy\_Estudios Biblicos PPT\21x 2300 dias\pregunt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532"/>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3753036"/>
            <a:ext cx="9937105" cy="252028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755576" y="4329100"/>
            <a:ext cx="7668852" cy="1569660"/>
          </a:xfrm>
          <a:prstGeom prst="rect">
            <a:avLst/>
          </a:prstGeom>
          <a:noFill/>
        </p:spPr>
        <p:txBody>
          <a:bodyPr wrap="square" rtlCol="0">
            <a:spAutoFit/>
          </a:bodyPr>
          <a:lstStyle/>
          <a:p>
            <a:pPr algn="ctr"/>
            <a:r>
              <a:rPr lang="es-ES_tradnl"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Que </a:t>
            </a:r>
            <a:r>
              <a:rPr lang="es-ES_tradnl"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visão</a:t>
            </a:r>
            <a:r>
              <a:rPr lang="es-ES_tradnl"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_tradnl"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teve</a:t>
            </a:r>
            <a:r>
              <a:rPr lang="es-ES_tradnl"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Daniel </a:t>
            </a:r>
            <a:br>
              <a:rPr lang="es-ES_tradnl"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ES_tradnl"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junto </a:t>
            </a:r>
            <a:r>
              <a:rPr lang="es-ES_tradnl"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ao</a:t>
            </a:r>
            <a:r>
              <a:rPr lang="es-ES_tradnl"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rio </a:t>
            </a:r>
            <a:r>
              <a:rPr lang="es-ES_tradnl"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Ulai</a:t>
            </a:r>
            <a:r>
              <a:rPr lang="es-ES_tradnl"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t>
            </a:r>
            <a:endPar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 y="339943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85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1736812"/>
            <a:ext cx="8352420"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Sabe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entende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desde a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saída</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da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ordem</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para restaurar e para edificar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Jerusalém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até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Ungido,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Príncipe, sete semanas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sessenta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duas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semanas; as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praças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circunvalações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reedificarão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mas em tempos angustiosos.</a:t>
            </a:r>
          </a:p>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9:25 </a:t>
            </a:r>
          </a:p>
        </p:txBody>
      </p:sp>
    </p:spTree>
    <p:extLst>
      <p:ext uri="{BB962C8B-B14F-4D97-AF65-F5344CB8AC3E}">
        <p14:creationId xmlns:p14="http://schemas.microsoft.com/office/powerpoint/2010/main" val="1462347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Keilaky\Rudy\_Estudios Biblicos PPT\21x 2300 dias\70semana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1520" y="188598"/>
            <a:ext cx="6418745" cy="206210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 semanas x 7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49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/anos</a:t>
            </a:r>
          </a:p>
          <a:p>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62 semanas x 7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434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/anos</a:t>
            </a:r>
          </a:p>
          <a:p>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70 semanas x 7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490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/anos</a:t>
            </a:r>
          </a:p>
          <a:p>
            <a:endParaRPr lang="es-E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Retângulo 2"/>
          <p:cNvSpPr/>
          <p:nvPr/>
        </p:nvSpPr>
        <p:spPr>
          <a:xfrm>
            <a:off x="3055528" y="2346680"/>
            <a:ext cx="3579826" cy="523220"/>
          </a:xfrm>
          <a:prstGeom prst="rect">
            <a:avLst/>
          </a:prstGeom>
        </p:spPr>
        <p:txBody>
          <a:bodyPr wrap="none">
            <a:spAutoFit/>
          </a:bodyPr>
          <a:lstStyle/>
          <a:p>
            <a:r>
              <a:rPr lang="es-ES_tradnl" sz="2800" b="1" dirty="0">
                <a:solidFill>
                  <a:schemeClr val="bg1"/>
                </a:solidFill>
              </a:rPr>
              <a:t>70 semanas (490 anos)</a:t>
            </a:r>
            <a:endParaRPr lang="pt-PT" sz="2800" b="1" dirty="0">
              <a:solidFill>
                <a:schemeClr val="bg1"/>
              </a:solidFill>
            </a:endParaRPr>
          </a:p>
        </p:txBody>
      </p:sp>
      <p:sp>
        <p:nvSpPr>
          <p:cNvPr id="9" name="Retângulo 8"/>
          <p:cNvSpPr/>
          <p:nvPr/>
        </p:nvSpPr>
        <p:spPr>
          <a:xfrm>
            <a:off x="1619672" y="3029649"/>
            <a:ext cx="1531188" cy="461665"/>
          </a:xfrm>
          <a:prstGeom prst="rect">
            <a:avLst/>
          </a:prstGeom>
        </p:spPr>
        <p:txBody>
          <a:bodyPr wrap="none">
            <a:spAutoFit/>
          </a:bodyPr>
          <a:lstStyle/>
          <a:p>
            <a:r>
              <a:rPr lang="es-ES_tradnl" sz="2400" b="1" dirty="0">
                <a:solidFill>
                  <a:schemeClr val="bg1"/>
                </a:solidFill>
              </a:rPr>
              <a:t>7 semanas</a:t>
            </a:r>
            <a:endParaRPr lang="pt-PT" sz="2400" b="1" dirty="0">
              <a:solidFill>
                <a:schemeClr val="bg1"/>
              </a:solidFill>
            </a:endParaRPr>
          </a:p>
        </p:txBody>
      </p:sp>
      <p:sp>
        <p:nvSpPr>
          <p:cNvPr id="10" name="Retângulo 9"/>
          <p:cNvSpPr/>
          <p:nvPr/>
        </p:nvSpPr>
        <p:spPr>
          <a:xfrm>
            <a:off x="4355976" y="3074231"/>
            <a:ext cx="1686680" cy="461665"/>
          </a:xfrm>
          <a:prstGeom prst="rect">
            <a:avLst/>
          </a:prstGeom>
        </p:spPr>
        <p:txBody>
          <a:bodyPr wrap="none">
            <a:spAutoFit/>
          </a:bodyPr>
          <a:lstStyle/>
          <a:p>
            <a:r>
              <a:rPr lang="es-ES_tradnl" sz="2400" b="1" dirty="0">
                <a:solidFill>
                  <a:schemeClr val="bg1"/>
                </a:solidFill>
              </a:rPr>
              <a:t>62 semanas</a:t>
            </a:r>
            <a:endParaRPr lang="pt-PT" sz="2400" b="1" dirty="0">
              <a:solidFill>
                <a:schemeClr val="bg1"/>
              </a:solidFill>
            </a:endParaRPr>
          </a:p>
        </p:txBody>
      </p:sp>
      <p:sp>
        <p:nvSpPr>
          <p:cNvPr id="13" name="Retângulo 12"/>
          <p:cNvSpPr/>
          <p:nvPr/>
        </p:nvSpPr>
        <p:spPr>
          <a:xfrm>
            <a:off x="2000278" y="5592117"/>
            <a:ext cx="5471241" cy="523220"/>
          </a:xfrm>
          <a:prstGeom prst="rect">
            <a:avLst/>
          </a:prstGeom>
        </p:spPr>
        <p:txBody>
          <a:bodyPr wrap="none">
            <a:spAutoFit/>
          </a:bodyPr>
          <a:lstStyle/>
          <a:p>
            <a:r>
              <a:rPr lang="es-ES_tradnl" sz="2800" b="1" dirty="0">
                <a:solidFill>
                  <a:schemeClr val="bg1"/>
                </a:solidFill>
              </a:rPr>
              <a:t>SERVIÇO DO SANTUÁRIO NA TERRA</a:t>
            </a:r>
            <a:endParaRPr lang="pt-PT" sz="2800" b="1" dirty="0">
              <a:solidFill>
                <a:schemeClr val="bg1"/>
              </a:solidFill>
            </a:endParaRPr>
          </a:p>
        </p:txBody>
      </p:sp>
      <p:sp>
        <p:nvSpPr>
          <p:cNvPr id="4" name="Retângulo 3"/>
          <p:cNvSpPr/>
          <p:nvPr/>
        </p:nvSpPr>
        <p:spPr>
          <a:xfrm>
            <a:off x="467543" y="4077941"/>
            <a:ext cx="1618776" cy="1323439"/>
          </a:xfrm>
          <a:prstGeom prst="rect">
            <a:avLst/>
          </a:prstGeom>
        </p:spPr>
        <p:txBody>
          <a:bodyPr wrap="none">
            <a:spAutoFit/>
          </a:bodyPr>
          <a:lstStyle/>
          <a:p>
            <a:pPr algn="ctr"/>
            <a:r>
              <a:rPr lang="es-ES_tradnl" sz="2400" b="1" dirty="0">
                <a:solidFill>
                  <a:schemeClr val="bg1"/>
                </a:solidFill>
              </a:rPr>
              <a:t>3º Decreto </a:t>
            </a:r>
          </a:p>
          <a:p>
            <a:pPr algn="ctr"/>
            <a:r>
              <a:rPr lang="es-ES_tradnl" sz="2400" b="1" dirty="0">
                <a:solidFill>
                  <a:schemeClr val="bg1"/>
                </a:solidFill>
              </a:rPr>
              <a:t>457 a.C.</a:t>
            </a:r>
          </a:p>
          <a:p>
            <a:pPr algn="ctr"/>
            <a:r>
              <a:rPr lang="es-ES_tradnl" sz="1600" b="1" dirty="0">
                <a:solidFill>
                  <a:schemeClr val="bg1"/>
                </a:solidFill>
              </a:rPr>
              <a:t>Esdras 7:7 </a:t>
            </a:r>
          </a:p>
          <a:p>
            <a:pPr algn="ctr"/>
            <a:r>
              <a:rPr lang="es-ES_tradnl" sz="1600" b="1" dirty="0">
                <a:solidFill>
                  <a:schemeClr val="bg1"/>
                </a:solidFill>
              </a:rPr>
              <a:t>Esdras 6:14</a:t>
            </a:r>
            <a:endParaRPr lang="pt-PT" sz="1600" b="1" dirty="0">
              <a:solidFill>
                <a:schemeClr val="bg1"/>
              </a:solidFill>
            </a:endParaRPr>
          </a:p>
        </p:txBody>
      </p:sp>
      <p:sp>
        <p:nvSpPr>
          <p:cNvPr id="7" name="Retângulo 6"/>
          <p:cNvSpPr/>
          <p:nvPr/>
        </p:nvSpPr>
        <p:spPr>
          <a:xfrm>
            <a:off x="2610491" y="3919654"/>
            <a:ext cx="1911100" cy="1200329"/>
          </a:xfrm>
          <a:prstGeom prst="rect">
            <a:avLst/>
          </a:prstGeom>
        </p:spPr>
        <p:txBody>
          <a:bodyPr wrap="none">
            <a:spAutoFit/>
          </a:bodyPr>
          <a:lstStyle/>
          <a:p>
            <a:pPr algn="ctr"/>
            <a:r>
              <a:rPr lang="es-ES_tradnl" sz="2400" b="1" dirty="0" err="1">
                <a:solidFill>
                  <a:schemeClr val="bg1"/>
                </a:solidFill>
              </a:rPr>
              <a:t>Reconstrução</a:t>
            </a:r>
            <a:endParaRPr lang="es-ES_tradnl" sz="2400" b="1" dirty="0">
              <a:solidFill>
                <a:schemeClr val="bg1"/>
              </a:solidFill>
            </a:endParaRPr>
          </a:p>
          <a:p>
            <a:pPr algn="ctr"/>
            <a:r>
              <a:rPr lang="es-ES_tradnl" sz="2400" b="1" dirty="0">
                <a:solidFill>
                  <a:schemeClr val="bg1"/>
                </a:solidFill>
              </a:rPr>
              <a:t>de </a:t>
            </a:r>
            <a:r>
              <a:rPr lang="es-ES_tradnl" sz="2400" b="1" dirty="0" err="1">
                <a:solidFill>
                  <a:schemeClr val="bg1"/>
                </a:solidFill>
              </a:rPr>
              <a:t>Jerusalém</a:t>
            </a:r>
            <a:endParaRPr lang="es-ES_tradnl" sz="2400" b="1" dirty="0">
              <a:solidFill>
                <a:schemeClr val="bg1"/>
              </a:solidFill>
            </a:endParaRPr>
          </a:p>
          <a:p>
            <a:pPr algn="ctr"/>
            <a:r>
              <a:rPr lang="es-ES_tradnl" sz="2400" b="1" dirty="0">
                <a:solidFill>
                  <a:schemeClr val="bg1"/>
                </a:solidFill>
              </a:rPr>
              <a:t>408 d.C.</a:t>
            </a:r>
            <a:endParaRPr lang="pt-PT" sz="2400" b="1" dirty="0">
              <a:solidFill>
                <a:schemeClr val="bg1"/>
              </a:solidFill>
            </a:endParaRPr>
          </a:p>
        </p:txBody>
      </p:sp>
      <p:sp>
        <p:nvSpPr>
          <p:cNvPr id="8" name="Retângulo 7">
            <a:extLst>
              <a:ext uri="{FF2B5EF4-FFF2-40B4-BE49-F238E27FC236}">
                <a16:creationId xmlns:a16="http://schemas.microsoft.com/office/drawing/2014/main" id="{8EB6A5D9-BB96-4599-AB7F-2408EE5AC8F7}"/>
              </a:ext>
            </a:extLst>
          </p:cNvPr>
          <p:cNvSpPr/>
          <p:nvPr/>
        </p:nvSpPr>
        <p:spPr>
          <a:xfrm>
            <a:off x="5953554" y="4335153"/>
            <a:ext cx="2357056" cy="830997"/>
          </a:xfrm>
          <a:prstGeom prst="rect">
            <a:avLst/>
          </a:prstGeom>
        </p:spPr>
        <p:txBody>
          <a:bodyPr wrap="none">
            <a:spAutoFit/>
          </a:bodyPr>
          <a:lstStyle/>
          <a:p>
            <a:pPr algn="ctr"/>
            <a:r>
              <a:rPr lang="es-ES_tradnl" sz="2400" b="1" dirty="0" err="1">
                <a:solidFill>
                  <a:schemeClr val="bg1"/>
                </a:solidFill>
              </a:rPr>
              <a:t>Batismo</a:t>
            </a:r>
            <a:r>
              <a:rPr lang="es-ES_tradnl" sz="2400" b="1" dirty="0">
                <a:solidFill>
                  <a:schemeClr val="bg1"/>
                </a:solidFill>
              </a:rPr>
              <a:t> de </a:t>
            </a:r>
            <a:r>
              <a:rPr lang="es-ES_tradnl" sz="2400" b="1" dirty="0" err="1">
                <a:solidFill>
                  <a:schemeClr val="bg1"/>
                </a:solidFill>
              </a:rPr>
              <a:t>Jesus</a:t>
            </a:r>
            <a:endParaRPr lang="es-ES_tradnl" sz="2400" b="1" dirty="0">
              <a:solidFill>
                <a:schemeClr val="bg1"/>
              </a:solidFill>
            </a:endParaRPr>
          </a:p>
          <a:p>
            <a:pPr algn="ctr"/>
            <a:r>
              <a:rPr lang="es-ES_tradnl" sz="2400" b="1" dirty="0">
                <a:solidFill>
                  <a:schemeClr val="bg1"/>
                </a:solidFill>
              </a:rPr>
              <a:t>27 d.C.</a:t>
            </a:r>
            <a:endParaRPr lang="pt-PT" sz="2400" b="1" dirty="0">
              <a:solidFill>
                <a:schemeClr val="bg1"/>
              </a:solidFill>
            </a:endParaRPr>
          </a:p>
        </p:txBody>
      </p:sp>
    </p:spTree>
    <p:extLst>
      <p:ext uri="{BB962C8B-B14F-4D97-AF65-F5344CB8AC3E}">
        <p14:creationId xmlns:p14="http://schemas.microsoft.com/office/powerpoint/2010/main" val="572081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Keilaky\Rudy\_Estudios Biblicos PPT\21x 2300 dias\tiem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3753036"/>
            <a:ext cx="9937105" cy="252028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55576" y="4329100"/>
            <a:ext cx="7668852" cy="1569660"/>
          </a:xfrm>
          <a:prstGeom prst="rect">
            <a:avLst/>
          </a:prstGeom>
          <a:noFill/>
        </p:spPr>
        <p:txBody>
          <a:bodyPr wrap="square" rtlCol="0">
            <a:spAutoFit/>
          </a:bodyPr>
          <a:lstStyle/>
          <a:p>
            <a:pPr algn="ct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Em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que ano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terminam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as 2.300 tardes 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manhãs</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t>
            </a:r>
          </a:p>
        </p:txBody>
      </p:sp>
      <p:sp>
        <p:nvSpPr>
          <p:cNvPr id="4" name="3 Rectángulo"/>
          <p:cNvSpPr/>
          <p:nvPr/>
        </p:nvSpPr>
        <p:spPr>
          <a:xfrm>
            <a:off x="435659" y="800459"/>
            <a:ext cx="8308685" cy="2646878"/>
          </a:xfrm>
          <a:prstGeom prst="rect">
            <a:avLst/>
          </a:prstGeom>
          <a:noFill/>
        </p:spPr>
        <p:txBody>
          <a:bodyPr wrap="none" lIns="91440" tIns="45720" rIns="91440" bIns="45720">
            <a:spAutoFit/>
            <a:scene3d>
              <a:camera prst="orthographicFront">
                <a:rot lat="21599981" lon="0" rev="0"/>
              </a:camera>
              <a:lightRig rig="threePt" dir="t"/>
            </a:scene3d>
          </a:bodyPr>
          <a:lstStyle/>
          <a:p>
            <a:pPr algn="ctr"/>
            <a:r>
              <a:rPr lang="es-ES" sz="16600" b="1" spc="200" dirty="0">
                <a:ln w="29210">
                  <a:solidFill>
                    <a:schemeClr val="accent3">
                      <a:tint val="10000"/>
                    </a:schemeClr>
                  </a:solidFill>
                </a:ln>
                <a:gradFill>
                  <a:gsLst>
                    <a:gs pos="0">
                      <a:schemeClr val="bg1">
                        <a:alpha val="51000"/>
                      </a:schemeClr>
                    </a:gs>
                    <a:gs pos="50000">
                      <a:srgbClr val="FF0000">
                        <a:alpha val="48000"/>
                      </a:srgbClr>
                    </a:gs>
                    <a:gs pos="100000">
                      <a:srgbClr val="C00000">
                        <a:alpha val="51000"/>
                      </a:srgbClr>
                    </a:gs>
                  </a:gsLst>
                  <a:lin ang="5400000" scaled="0"/>
                </a:gradFill>
                <a:effectLst>
                  <a:glow rad="101600">
                    <a:schemeClr val="bg1">
                      <a:alpha val="40000"/>
                    </a:schemeClr>
                  </a:glow>
                  <a:innerShdw blurRad="50800" dist="50800" dir="8100000">
                    <a:srgbClr val="7D7D7D">
                      <a:alpha val="73000"/>
                    </a:srgbClr>
                  </a:innerShdw>
                </a:effectLst>
                <a:latin typeface="EurostileTBlaExt" pitchFamily="34" charset="0"/>
              </a:rPr>
              <a:t>2300</a:t>
            </a:r>
          </a:p>
        </p:txBody>
      </p:sp>
    </p:spTree>
    <p:extLst>
      <p:ext uri="{BB962C8B-B14F-4D97-AF65-F5344CB8AC3E}">
        <p14:creationId xmlns:p14="http://schemas.microsoft.com/office/powerpoint/2010/main" val="2828330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1000"/>
                                        <p:tgtEl>
                                          <p:spTgt spid="2"/>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par>
                          <p:cTn id="17" fill="hold">
                            <p:stCondLst>
                              <p:cond delay="4000"/>
                            </p:stCondLst>
                            <p:childTnLst>
                              <p:par>
                                <p:cTn id="18" presetID="8" presetClass="exit" presetSubtype="16" fill="hold" grpId="1" nodeType="afterEffect">
                                  <p:stCondLst>
                                    <p:cond delay="0"/>
                                  </p:stCondLst>
                                  <p:childTnLst>
                                    <p:animEffect transition="out" filter="diamond(in)">
                                      <p:cBhvr>
                                        <p:cTn id="19" dur="2000"/>
                                        <p:tgtEl>
                                          <p:spTgt spid="4"/>
                                        </p:tgtEl>
                                      </p:cBhvr>
                                    </p:animEffect>
                                    <p:set>
                                      <p:cBhvr>
                                        <p:cTn id="2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4"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Keilaky\Rudy\_Estudios Biblicos PPT\21x 2300 dias\2300 añ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721"/>
            <a:ext cx="13450662" cy="6963721"/>
          </a:xfrm>
          <a:prstGeom prst="rect">
            <a:avLst/>
          </a:prstGeom>
          <a:noFill/>
          <a:extLst>
            <a:ext uri="{909E8E84-426E-40DD-AFC4-6F175D3DCCD1}">
              <a14:hiddenFill xmlns:a14="http://schemas.microsoft.com/office/drawing/2010/main">
                <a:solidFill>
                  <a:srgbClr val="FFFFFF"/>
                </a:solidFill>
              </a14:hiddenFill>
            </a:ext>
          </a:extLst>
        </p:spPr>
      </p:pic>
      <p:sp>
        <p:nvSpPr>
          <p:cNvPr id="3" name="2 Elipse"/>
          <p:cNvSpPr/>
          <p:nvPr/>
        </p:nvSpPr>
        <p:spPr>
          <a:xfrm>
            <a:off x="5971438" y="4437112"/>
            <a:ext cx="2108448" cy="2016224"/>
          </a:xfrm>
          <a:prstGeom prst="ellipse">
            <a:avLst/>
          </a:prstGeom>
          <a:noFill/>
          <a:ln w="1016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416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3.7037E-7 L -0.46372 -0.00278 " pathEditMode="relative" rAng="0" ptsTypes="AA">
                                      <p:cBhvr>
                                        <p:cTn id="6" dur="5000" fill="hold"/>
                                        <p:tgtEl>
                                          <p:spTgt spid="8194"/>
                                        </p:tgtEl>
                                        <p:attrNameLst>
                                          <p:attrName>ppt_x</p:attrName>
                                          <p:attrName>ppt_y</p:attrName>
                                        </p:attrNameLst>
                                      </p:cBhvr>
                                      <p:rCtr x="-23194" y="-139"/>
                                    </p:animMotion>
                                  </p:childTnLst>
                                </p:cTn>
                              </p:par>
                            </p:childTnLst>
                          </p:cTn>
                        </p:par>
                        <p:par>
                          <p:cTn id="7" fill="hold">
                            <p:stCondLst>
                              <p:cond delay="5000"/>
                            </p:stCondLst>
                            <p:childTnLst>
                              <p:par>
                                <p:cTn id="8" presetID="21" presetClass="entr" presetSubtype="1"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par>
                          <p:cTn id="11" fill="hold">
                            <p:stCondLst>
                              <p:cond delay="70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Rectángulo"/>
          <p:cNvSpPr/>
          <p:nvPr/>
        </p:nvSpPr>
        <p:spPr>
          <a:xfrm>
            <a:off x="0" y="5841268"/>
            <a:ext cx="9144000" cy="1016732"/>
          </a:xfrm>
          <a:prstGeom prst="rect">
            <a:avLst/>
          </a:prstGeom>
          <a:gradFill flip="none" rotWithShape="1">
            <a:gsLst>
              <a:gs pos="0">
                <a:schemeClr val="tx2">
                  <a:lumMod val="60000"/>
                  <a:lumOff val="40000"/>
                </a:schemeClr>
              </a:gs>
              <a:gs pos="50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Picture 2" descr="D:\Keilaky\Rudy\_Estudios Biblicos PPT\21x 2300 dias\2300 añ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4734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5026868"/>
            <a:ext cx="9144000" cy="16288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000" b="1" dirty="0" err="1">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63500" dir="5400000" sx="105000" sy="105000" algn="t" rotWithShape="0">
                    <a:prstClr val="black">
                      <a:alpha val="40000"/>
                    </a:prstClr>
                  </a:outerShdw>
                </a:effectLst>
                <a:latin typeface="Optima LT DemiBold" pitchFamily="34" charset="0"/>
                <a:cs typeface="Vijaya" pitchFamily="34" charset="0"/>
              </a:rPr>
              <a:t>Profecia</a:t>
            </a:r>
            <a:r>
              <a:rPr lang="es-ES" sz="60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63500" dir="5400000" sx="105000" sy="105000" algn="t" rotWithShape="0">
                    <a:prstClr val="black">
                      <a:alpha val="40000"/>
                    </a:prstClr>
                  </a:outerShdw>
                </a:effectLst>
                <a:latin typeface="Optima LT DemiBold" pitchFamily="34" charset="0"/>
                <a:cs typeface="Vijaya" pitchFamily="34" charset="0"/>
              </a:rPr>
              <a:t> dos 2300 </a:t>
            </a:r>
            <a:r>
              <a:rPr lang="es-ES" sz="6000" b="1" dirty="0" err="1">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63500" dir="5400000" sx="105000" sy="105000" algn="t" rotWithShape="0">
                    <a:prstClr val="black">
                      <a:alpha val="40000"/>
                    </a:prstClr>
                  </a:outerShdw>
                </a:effectLst>
                <a:latin typeface="Optima LT DemiBold" pitchFamily="34" charset="0"/>
                <a:cs typeface="Vijaya" pitchFamily="34" charset="0"/>
              </a:rPr>
              <a:t>dias</a:t>
            </a:r>
            <a:endParaRPr lang="es-ES" sz="60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63500" dir="5400000" sx="105000" sy="105000" algn="t" rotWithShape="0">
                  <a:prstClr val="black">
                    <a:alpha val="40000"/>
                  </a:prstClr>
                </a:outerShdw>
              </a:effectLst>
              <a:latin typeface="Optima LT DemiBold" pitchFamily="34" charset="0"/>
              <a:cs typeface="Vijaya" pitchFamily="34" charset="0"/>
            </a:endParaRPr>
          </a:p>
        </p:txBody>
      </p:sp>
    </p:spTree>
    <p:extLst>
      <p:ext uri="{BB962C8B-B14F-4D97-AF65-F5344CB8AC3E}">
        <p14:creationId xmlns:p14="http://schemas.microsoft.com/office/powerpoint/2010/main" val="34744277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Keilaky\Rudy\_Estudios Biblicos PPT\21x 2300 dias\titul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621" y="1520788"/>
            <a:ext cx="9144000" cy="20162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139700" dir="5400000" sx="105000" sy="105000" algn="t" rotWithShape="0">
                    <a:prstClr val="black">
                      <a:alpha val="40000"/>
                    </a:prstClr>
                  </a:outerShdw>
                </a:effectLst>
                <a:latin typeface="Optane" pitchFamily="2" charset="0"/>
                <a:cs typeface="Vijaya" pitchFamily="34" charset="0"/>
              </a:rPr>
              <a:t>A PROFECIA DAS </a:t>
            </a:r>
          </a:p>
          <a:p>
            <a:pPr algn="ctr"/>
            <a:r>
              <a:rPr lang="es-ES" sz="66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139700" dir="5400000" sx="105000" sy="105000" algn="t" rotWithShape="0">
                    <a:prstClr val="black">
                      <a:alpha val="40000"/>
                    </a:prstClr>
                  </a:outerShdw>
                </a:effectLst>
                <a:latin typeface="Optane" pitchFamily="2" charset="0"/>
                <a:cs typeface="Vijaya" pitchFamily="34" charset="0"/>
              </a:rPr>
              <a:t>70 SEMANAS</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421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Keilaky\Rudy\_Estudios Biblicos PPT\21x 2300 dias\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3753036"/>
            <a:ext cx="9937105" cy="252028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55576" y="4329100"/>
            <a:ext cx="7668852" cy="1569660"/>
          </a:xfrm>
          <a:prstGeom prst="rect">
            <a:avLst/>
          </a:prstGeom>
          <a:noFill/>
        </p:spPr>
        <p:txBody>
          <a:bodyPr wrap="square" rtlCol="0">
            <a:spAutoFit/>
          </a:bodyPr>
          <a:lstStyle/>
          <a:p>
            <a:pPr algn="ct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Quantas</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semanas se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contariam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até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ao</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Messias</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p>
        </p:txBody>
      </p:sp>
    </p:spTree>
    <p:extLst>
      <p:ext uri="{BB962C8B-B14F-4D97-AF65-F5344CB8AC3E}">
        <p14:creationId xmlns:p14="http://schemas.microsoft.com/office/powerpoint/2010/main" val="3230725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1736812"/>
            <a:ext cx="8352420"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Sabe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entende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desde a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saída</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da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ordem</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para restaurar e para edificar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Jerusalém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até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Ungido,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Príncipe, sete semanas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sessenta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duas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semanas; as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praças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circunvalações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reedificarão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mas em tempos angustiosos.</a:t>
            </a:r>
          </a:p>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9:25 </a:t>
            </a:r>
          </a:p>
        </p:txBody>
      </p:sp>
    </p:spTree>
    <p:extLst>
      <p:ext uri="{BB962C8B-B14F-4D97-AF65-F5344CB8AC3E}">
        <p14:creationId xmlns:p14="http://schemas.microsoft.com/office/powerpoint/2010/main" val="2859978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Keilaky\Rudy\_Estudios Biblicos PPT\21x 2300 dias\70semana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579"/>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611560" y="139651"/>
            <a:ext cx="6315768" cy="156966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 semanas x 7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49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/anos</a:t>
            </a:r>
          </a:p>
          <a:p>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62 semanas x 7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434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/anos</a:t>
            </a:r>
          </a:p>
          <a:p>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70 semanas x 7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490 </a:t>
            </a:r>
            <a:r>
              <a:rPr lang="es-ES_tradnl"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/anos</a:t>
            </a:r>
          </a:p>
        </p:txBody>
      </p:sp>
      <p:sp>
        <p:nvSpPr>
          <p:cNvPr id="3" name="Retângulo 2"/>
          <p:cNvSpPr/>
          <p:nvPr/>
        </p:nvSpPr>
        <p:spPr>
          <a:xfrm>
            <a:off x="3055528" y="2346680"/>
            <a:ext cx="3579826" cy="523220"/>
          </a:xfrm>
          <a:prstGeom prst="rect">
            <a:avLst/>
          </a:prstGeom>
        </p:spPr>
        <p:txBody>
          <a:bodyPr wrap="none">
            <a:spAutoFit/>
          </a:bodyPr>
          <a:lstStyle/>
          <a:p>
            <a:r>
              <a:rPr lang="es-ES_tradnl" sz="2800" b="1" dirty="0">
                <a:solidFill>
                  <a:schemeClr val="bg1"/>
                </a:solidFill>
              </a:rPr>
              <a:t>70 semanas (490 anos)</a:t>
            </a:r>
            <a:endParaRPr lang="pt-PT" sz="2800" b="1" dirty="0">
              <a:solidFill>
                <a:schemeClr val="bg1"/>
              </a:solidFill>
            </a:endParaRPr>
          </a:p>
        </p:txBody>
      </p:sp>
      <p:sp>
        <p:nvSpPr>
          <p:cNvPr id="9" name="Retângulo 8"/>
          <p:cNvSpPr/>
          <p:nvPr/>
        </p:nvSpPr>
        <p:spPr>
          <a:xfrm>
            <a:off x="1619672" y="3029649"/>
            <a:ext cx="1531188" cy="461665"/>
          </a:xfrm>
          <a:prstGeom prst="rect">
            <a:avLst/>
          </a:prstGeom>
        </p:spPr>
        <p:txBody>
          <a:bodyPr wrap="none">
            <a:spAutoFit/>
          </a:bodyPr>
          <a:lstStyle/>
          <a:p>
            <a:r>
              <a:rPr lang="es-ES_tradnl" sz="2400" b="1" dirty="0">
                <a:solidFill>
                  <a:schemeClr val="bg1"/>
                </a:solidFill>
              </a:rPr>
              <a:t>7 semanas</a:t>
            </a:r>
            <a:endParaRPr lang="pt-PT" sz="2400" b="1" dirty="0">
              <a:solidFill>
                <a:schemeClr val="bg1"/>
              </a:solidFill>
            </a:endParaRPr>
          </a:p>
        </p:txBody>
      </p:sp>
      <p:sp>
        <p:nvSpPr>
          <p:cNvPr id="10" name="Retângulo 9"/>
          <p:cNvSpPr/>
          <p:nvPr/>
        </p:nvSpPr>
        <p:spPr>
          <a:xfrm>
            <a:off x="4355976" y="3074231"/>
            <a:ext cx="1686680" cy="461665"/>
          </a:xfrm>
          <a:prstGeom prst="rect">
            <a:avLst/>
          </a:prstGeom>
        </p:spPr>
        <p:txBody>
          <a:bodyPr wrap="none">
            <a:spAutoFit/>
          </a:bodyPr>
          <a:lstStyle/>
          <a:p>
            <a:r>
              <a:rPr lang="es-ES_tradnl" sz="2400" b="1" dirty="0">
                <a:solidFill>
                  <a:schemeClr val="bg1"/>
                </a:solidFill>
              </a:rPr>
              <a:t>62 semanas</a:t>
            </a:r>
            <a:endParaRPr lang="pt-PT" sz="2400" b="1" dirty="0">
              <a:solidFill>
                <a:schemeClr val="bg1"/>
              </a:solidFill>
            </a:endParaRPr>
          </a:p>
        </p:txBody>
      </p:sp>
      <p:sp>
        <p:nvSpPr>
          <p:cNvPr id="11" name="Retângulo 10"/>
          <p:cNvSpPr/>
          <p:nvPr/>
        </p:nvSpPr>
        <p:spPr>
          <a:xfrm>
            <a:off x="7451136" y="3690221"/>
            <a:ext cx="1476164" cy="707886"/>
          </a:xfrm>
          <a:prstGeom prst="rect">
            <a:avLst/>
          </a:prstGeom>
        </p:spPr>
        <p:txBody>
          <a:bodyPr wrap="square">
            <a:spAutoFit/>
          </a:bodyPr>
          <a:lstStyle/>
          <a:p>
            <a:pPr algn="ctr"/>
            <a:r>
              <a:rPr lang="es-ES_tradnl" sz="2000" b="1" dirty="0">
                <a:solidFill>
                  <a:schemeClr val="bg1"/>
                </a:solidFill>
                <a:effectLst>
                  <a:outerShdw blurRad="38100" dist="38100" dir="2700000" algn="tl">
                    <a:srgbClr val="000000">
                      <a:alpha val="43137"/>
                    </a:srgbClr>
                  </a:outerShdw>
                </a:effectLst>
              </a:rPr>
              <a:t>1 semana</a:t>
            </a:r>
          </a:p>
          <a:p>
            <a:pPr algn="ctr"/>
            <a:r>
              <a:rPr lang="es-ES_tradnl" sz="2000" b="1" dirty="0">
                <a:solidFill>
                  <a:schemeClr val="bg1"/>
                </a:solidFill>
                <a:effectLst>
                  <a:outerShdw blurRad="38100" dist="38100" dir="2700000" algn="tl">
                    <a:srgbClr val="000000">
                      <a:alpha val="43137"/>
                    </a:srgbClr>
                  </a:outerShdw>
                </a:effectLst>
              </a:rPr>
              <a:t>cortada</a:t>
            </a:r>
            <a:endParaRPr lang="pt-PT" sz="2000" b="1" dirty="0">
              <a:solidFill>
                <a:schemeClr val="bg1"/>
              </a:solidFill>
              <a:effectLst>
                <a:outerShdw blurRad="38100" dist="38100" dir="2700000" algn="tl">
                  <a:srgbClr val="000000">
                    <a:alpha val="43137"/>
                  </a:srgbClr>
                </a:outerShdw>
              </a:effectLst>
            </a:endParaRPr>
          </a:p>
        </p:txBody>
      </p:sp>
      <p:sp>
        <p:nvSpPr>
          <p:cNvPr id="12" name="Retângulo 11"/>
          <p:cNvSpPr/>
          <p:nvPr/>
        </p:nvSpPr>
        <p:spPr>
          <a:xfrm>
            <a:off x="7423624" y="3018229"/>
            <a:ext cx="1531188" cy="461665"/>
          </a:xfrm>
          <a:prstGeom prst="rect">
            <a:avLst/>
          </a:prstGeom>
        </p:spPr>
        <p:txBody>
          <a:bodyPr wrap="none">
            <a:spAutoFit/>
          </a:bodyPr>
          <a:lstStyle/>
          <a:p>
            <a:r>
              <a:rPr lang="es-ES_tradnl" sz="2400" b="1" dirty="0">
                <a:solidFill>
                  <a:schemeClr val="bg1"/>
                </a:solidFill>
              </a:rPr>
              <a:t>7 semanas</a:t>
            </a:r>
            <a:endParaRPr lang="pt-PT" sz="2400" b="1" dirty="0">
              <a:solidFill>
                <a:schemeClr val="bg1"/>
              </a:solidFill>
            </a:endParaRPr>
          </a:p>
        </p:txBody>
      </p:sp>
      <p:sp>
        <p:nvSpPr>
          <p:cNvPr id="13" name="Retângulo 12"/>
          <p:cNvSpPr/>
          <p:nvPr/>
        </p:nvSpPr>
        <p:spPr>
          <a:xfrm>
            <a:off x="2000278" y="5592117"/>
            <a:ext cx="5471241" cy="523220"/>
          </a:xfrm>
          <a:prstGeom prst="rect">
            <a:avLst/>
          </a:prstGeom>
        </p:spPr>
        <p:txBody>
          <a:bodyPr wrap="none">
            <a:spAutoFit/>
          </a:bodyPr>
          <a:lstStyle/>
          <a:p>
            <a:r>
              <a:rPr lang="es-ES_tradnl" sz="2800" b="1" dirty="0">
                <a:solidFill>
                  <a:schemeClr val="bg1"/>
                </a:solidFill>
              </a:rPr>
              <a:t>SERVIÇO DO SANTUÁRIO NA TERRA</a:t>
            </a:r>
            <a:endParaRPr lang="pt-PT" sz="2800" b="1" dirty="0">
              <a:solidFill>
                <a:schemeClr val="bg1"/>
              </a:solidFill>
            </a:endParaRPr>
          </a:p>
        </p:txBody>
      </p:sp>
      <p:sp>
        <p:nvSpPr>
          <p:cNvPr id="4" name="Retângulo 3"/>
          <p:cNvSpPr/>
          <p:nvPr/>
        </p:nvSpPr>
        <p:spPr>
          <a:xfrm>
            <a:off x="467543" y="4077941"/>
            <a:ext cx="1618776" cy="1323439"/>
          </a:xfrm>
          <a:prstGeom prst="rect">
            <a:avLst/>
          </a:prstGeom>
        </p:spPr>
        <p:txBody>
          <a:bodyPr wrap="none">
            <a:spAutoFit/>
          </a:bodyPr>
          <a:lstStyle/>
          <a:p>
            <a:pPr algn="ctr"/>
            <a:r>
              <a:rPr lang="es-ES_tradnl" sz="2400" b="1" dirty="0">
                <a:solidFill>
                  <a:schemeClr val="bg1"/>
                </a:solidFill>
              </a:rPr>
              <a:t>3º Decreto </a:t>
            </a:r>
          </a:p>
          <a:p>
            <a:pPr algn="ctr"/>
            <a:r>
              <a:rPr lang="es-ES_tradnl" sz="2400" b="1" dirty="0">
                <a:solidFill>
                  <a:schemeClr val="bg1"/>
                </a:solidFill>
              </a:rPr>
              <a:t>457 a.C.</a:t>
            </a:r>
          </a:p>
          <a:p>
            <a:pPr algn="ctr"/>
            <a:r>
              <a:rPr lang="es-ES_tradnl" sz="1600" b="1" dirty="0">
                <a:solidFill>
                  <a:schemeClr val="bg1"/>
                </a:solidFill>
              </a:rPr>
              <a:t>Esdras 7:7 </a:t>
            </a:r>
          </a:p>
          <a:p>
            <a:pPr algn="ctr"/>
            <a:r>
              <a:rPr lang="es-ES_tradnl" sz="1600" b="1" dirty="0">
                <a:solidFill>
                  <a:schemeClr val="bg1"/>
                </a:solidFill>
              </a:rPr>
              <a:t>Esdras 6:14</a:t>
            </a:r>
            <a:endParaRPr lang="pt-PT" sz="1600" b="1" dirty="0">
              <a:solidFill>
                <a:schemeClr val="bg1"/>
              </a:solidFill>
            </a:endParaRPr>
          </a:p>
        </p:txBody>
      </p:sp>
      <p:sp>
        <p:nvSpPr>
          <p:cNvPr id="7" name="Retângulo 6"/>
          <p:cNvSpPr/>
          <p:nvPr/>
        </p:nvSpPr>
        <p:spPr>
          <a:xfrm>
            <a:off x="2610491" y="3919654"/>
            <a:ext cx="1911100" cy="1200329"/>
          </a:xfrm>
          <a:prstGeom prst="rect">
            <a:avLst/>
          </a:prstGeom>
        </p:spPr>
        <p:txBody>
          <a:bodyPr wrap="none">
            <a:spAutoFit/>
          </a:bodyPr>
          <a:lstStyle/>
          <a:p>
            <a:pPr algn="ctr"/>
            <a:r>
              <a:rPr lang="es-ES_tradnl" sz="2400" b="1" dirty="0" err="1">
                <a:solidFill>
                  <a:schemeClr val="bg1"/>
                </a:solidFill>
              </a:rPr>
              <a:t>Reconstrução</a:t>
            </a:r>
            <a:endParaRPr lang="es-ES_tradnl" sz="2400" b="1" dirty="0">
              <a:solidFill>
                <a:schemeClr val="bg1"/>
              </a:solidFill>
            </a:endParaRPr>
          </a:p>
          <a:p>
            <a:pPr algn="ctr"/>
            <a:r>
              <a:rPr lang="es-ES_tradnl" sz="2400" b="1" dirty="0">
                <a:solidFill>
                  <a:schemeClr val="bg1"/>
                </a:solidFill>
              </a:rPr>
              <a:t>de </a:t>
            </a:r>
            <a:r>
              <a:rPr lang="es-ES_tradnl" sz="2400" b="1" dirty="0" err="1">
                <a:solidFill>
                  <a:schemeClr val="bg1"/>
                </a:solidFill>
              </a:rPr>
              <a:t>Jerusalém</a:t>
            </a:r>
            <a:endParaRPr lang="es-ES_tradnl" sz="2400" b="1" dirty="0">
              <a:solidFill>
                <a:schemeClr val="bg1"/>
              </a:solidFill>
            </a:endParaRPr>
          </a:p>
          <a:p>
            <a:pPr algn="ctr"/>
            <a:r>
              <a:rPr lang="es-ES_tradnl" sz="2400" b="1" dirty="0">
                <a:solidFill>
                  <a:schemeClr val="bg1"/>
                </a:solidFill>
              </a:rPr>
              <a:t>408 a.C.</a:t>
            </a:r>
            <a:endParaRPr lang="pt-PT" sz="2400" b="1" dirty="0">
              <a:solidFill>
                <a:schemeClr val="bg1"/>
              </a:solidFill>
            </a:endParaRPr>
          </a:p>
        </p:txBody>
      </p:sp>
      <p:sp>
        <p:nvSpPr>
          <p:cNvPr id="8" name="Retângulo 7"/>
          <p:cNvSpPr/>
          <p:nvPr/>
        </p:nvSpPr>
        <p:spPr>
          <a:xfrm>
            <a:off x="6839308" y="4398107"/>
            <a:ext cx="1051442" cy="461665"/>
          </a:xfrm>
          <a:prstGeom prst="rect">
            <a:avLst/>
          </a:prstGeom>
        </p:spPr>
        <p:txBody>
          <a:bodyPr wrap="none">
            <a:spAutoFit/>
          </a:bodyPr>
          <a:lstStyle/>
          <a:p>
            <a:r>
              <a:rPr lang="es-ES_tradnl" sz="2400" b="1" dirty="0">
                <a:solidFill>
                  <a:schemeClr val="bg1"/>
                </a:solidFill>
              </a:rPr>
              <a:t>27 d.C.</a:t>
            </a:r>
            <a:endParaRPr lang="pt-PT" sz="2400" b="1" dirty="0">
              <a:solidFill>
                <a:schemeClr val="bg1"/>
              </a:solidFill>
            </a:endParaRPr>
          </a:p>
        </p:txBody>
      </p:sp>
    </p:spTree>
    <p:extLst>
      <p:ext uri="{BB962C8B-B14F-4D97-AF65-F5344CB8AC3E}">
        <p14:creationId xmlns:p14="http://schemas.microsoft.com/office/powerpoint/2010/main" val="214402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Keilaky\Rudy\_Estudios Biblicos PPT\21x 2300 dias\crucific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3753036"/>
            <a:ext cx="9937105" cy="252028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55576" y="4329100"/>
            <a:ext cx="7668852" cy="1569660"/>
          </a:xfrm>
          <a:prstGeom prst="rect">
            <a:avLst/>
          </a:prstGeom>
          <a:noFill/>
        </p:spPr>
        <p:txBody>
          <a:bodyPr wrap="square" rtlCol="0">
            <a:spAutoFit/>
          </a:bodyPr>
          <a:lstStyle/>
          <a:p>
            <a:pPr algn="ct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Em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que ano seria </a:t>
            </a:r>
            <a:b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Jesus</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crucificado? </a:t>
            </a:r>
          </a:p>
        </p:txBody>
      </p:sp>
    </p:spTree>
    <p:extLst>
      <p:ext uri="{BB962C8B-B14F-4D97-AF65-F5344CB8AC3E}">
        <p14:creationId xmlns:p14="http://schemas.microsoft.com/office/powerpoint/2010/main" val="3265193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91580" y="1664804"/>
            <a:ext cx="7992888"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pt-PT"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Então, levantei os olhos e vi, e eis que, diante do rio, estava um carneiro, o qual tinha dois chifres, e os dois chifres eram altos, mas um, mais alto do que o outro; e o mais alto subiu por último.</a:t>
            </a: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8:3</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461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47564" y="1692042"/>
            <a:ext cx="8352420"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Depois</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das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sessenta</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duas</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semanas, será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morto</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o Ungido </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estará; e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princípe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destruirá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santuário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será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dilúvio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até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haverá</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guerra;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desolações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determinadas.</a:t>
            </a:r>
          </a:p>
        </p:txBody>
      </p:sp>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9:26-27</a:t>
            </a:r>
          </a:p>
        </p:txBody>
      </p:sp>
    </p:spTree>
    <p:extLst>
      <p:ext uri="{BB962C8B-B14F-4D97-AF65-F5344CB8AC3E}">
        <p14:creationId xmlns:p14="http://schemas.microsoft.com/office/powerpoint/2010/main" val="3722563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9:26-27</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47564" y="1988840"/>
            <a:ext cx="8352420" cy="41404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fará</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firme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aliança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muitos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semana; </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na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metade</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da semana,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fará</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cessar</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o sacrificio e a oferta de manjares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a asa das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abominações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virá</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assolador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até que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destruição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está determinada, se derrame sobre ele.</a:t>
            </a:r>
          </a:p>
          <a:p>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48198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Keilaky\Rudy\_Estudios Biblicos PPT\21x 2300 dias\70semana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579"/>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37354" y="56407"/>
            <a:ext cx="5557162" cy="1815882"/>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1 semana x 7 </a:t>
            </a:r>
            <a:r>
              <a:rPr lang="es-ES_tradnl" sz="2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7 </a:t>
            </a:r>
            <a:r>
              <a:rPr lang="es-ES_tradnl" sz="2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/anos</a:t>
            </a:r>
          </a:p>
          <a:p>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 semanas x 7 </a:t>
            </a:r>
            <a:r>
              <a:rPr lang="es-ES_tradnl" sz="2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49 </a:t>
            </a:r>
            <a:r>
              <a:rPr lang="es-ES_tradnl" sz="2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/anos</a:t>
            </a:r>
          </a:p>
          <a:p>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62 semanas x 7 </a:t>
            </a:r>
            <a:r>
              <a:rPr lang="es-ES_tradnl" sz="2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434 </a:t>
            </a:r>
            <a:r>
              <a:rPr lang="es-ES_tradnl" sz="2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/anos</a:t>
            </a:r>
          </a:p>
          <a:p>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70 semanas x 7 </a:t>
            </a:r>
            <a:r>
              <a:rPr lang="es-ES_tradnl" sz="2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490 </a:t>
            </a:r>
            <a:r>
              <a:rPr lang="es-ES_tradnl" sz="2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dias</a:t>
            </a:r>
            <a:r>
              <a:rPr lang="es-ES_trad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/anos</a:t>
            </a:r>
          </a:p>
        </p:txBody>
      </p:sp>
      <p:sp>
        <p:nvSpPr>
          <p:cNvPr id="3" name="Retângulo 2"/>
          <p:cNvSpPr/>
          <p:nvPr/>
        </p:nvSpPr>
        <p:spPr>
          <a:xfrm>
            <a:off x="3055528" y="2346680"/>
            <a:ext cx="3579826" cy="523220"/>
          </a:xfrm>
          <a:prstGeom prst="rect">
            <a:avLst/>
          </a:prstGeom>
        </p:spPr>
        <p:txBody>
          <a:bodyPr wrap="none">
            <a:spAutoFit/>
          </a:bodyPr>
          <a:lstStyle/>
          <a:p>
            <a:r>
              <a:rPr lang="es-ES_tradnl" sz="2800" b="1" dirty="0">
                <a:solidFill>
                  <a:schemeClr val="bg1"/>
                </a:solidFill>
              </a:rPr>
              <a:t>70 semanas (490 anos)</a:t>
            </a:r>
            <a:endParaRPr lang="pt-PT" sz="2800" b="1" dirty="0">
              <a:solidFill>
                <a:schemeClr val="bg1"/>
              </a:solidFill>
            </a:endParaRPr>
          </a:p>
        </p:txBody>
      </p:sp>
      <p:sp>
        <p:nvSpPr>
          <p:cNvPr id="9" name="Retângulo 8"/>
          <p:cNvSpPr/>
          <p:nvPr/>
        </p:nvSpPr>
        <p:spPr>
          <a:xfrm>
            <a:off x="1619672" y="3029649"/>
            <a:ext cx="1531188" cy="461665"/>
          </a:xfrm>
          <a:prstGeom prst="rect">
            <a:avLst/>
          </a:prstGeom>
        </p:spPr>
        <p:txBody>
          <a:bodyPr wrap="none">
            <a:spAutoFit/>
          </a:bodyPr>
          <a:lstStyle/>
          <a:p>
            <a:r>
              <a:rPr lang="es-ES_tradnl" sz="2400" b="1" dirty="0">
                <a:solidFill>
                  <a:schemeClr val="bg1"/>
                </a:solidFill>
              </a:rPr>
              <a:t>7 semanas</a:t>
            </a:r>
            <a:endParaRPr lang="pt-PT" sz="2400" b="1" dirty="0">
              <a:solidFill>
                <a:schemeClr val="bg1"/>
              </a:solidFill>
            </a:endParaRPr>
          </a:p>
        </p:txBody>
      </p:sp>
      <p:sp>
        <p:nvSpPr>
          <p:cNvPr id="10" name="Retângulo 9"/>
          <p:cNvSpPr/>
          <p:nvPr/>
        </p:nvSpPr>
        <p:spPr>
          <a:xfrm>
            <a:off x="4355976" y="3074231"/>
            <a:ext cx="1686680" cy="461665"/>
          </a:xfrm>
          <a:prstGeom prst="rect">
            <a:avLst/>
          </a:prstGeom>
        </p:spPr>
        <p:txBody>
          <a:bodyPr wrap="none">
            <a:spAutoFit/>
          </a:bodyPr>
          <a:lstStyle/>
          <a:p>
            <a:r>
              <a:rPr lang="es-ES_tradnl" sz="2400" b="1" dirty="0">
                <a:solidFill>
                  <a:schemeClr val="bg1"/>
                </a:solidFill>
              </a:rPr>
              <a:t>62 semanas</a:t>
            </a:r>
            <a:endParaRPr lang="pt-PT" sz="2400" b="1" dirty="0">
              <a:solidFill>
                <a:schemeClr val="bg1"/>
              </a:solidFill>
            </a:endParaRPr>
          </a:p>
        </p:txBody>
      </p:sp>
      <p:sp>
        <p:nvSpPr>
          <p:cNvPr id="11" name="Retângulo 10"/>
          <p:cNvSpPr/>
          <p:nvPr/>
        </p:nvSpPr>
        <p:spPr>
          <a:xfrm>
            <a:off x="7451136" y="3690221"/>
            <a:ext cx="1476164" cy="707886"/>
          </a:xfrm>
          <a:prstGeom prst="rect">
            <a:avLst/>
          </a:prstGeom>
        </p:spPr>
        <p:txBody>
          <a:bodyPr wrap="square">
            <a:spAutoFit/>
          </a:bodyPr>
          <a:lstStyle/>
          <a:p>
            <a:pPr algn="ctr"/>
            <a:r>
              <a:rPr lang="es-ES_tradnl" sz="2000" b="1" dirty="0">
                <a:solidFill>
                  <a:schemeClr val="bg1"/>
                </a:solidFill>
                <a:effectLst>
                  <a:outerShdw blurRad="38100" dist="38100" dir="2700000" algn="tl">
                    <a:srgbClr val="000000">
                      <a:alpha val="43137"/>
                    </a:srgbClr>
                  </a:outerShdw>
                </a:effectLst>
              </a:rPr>
              <a:t>1 semana</a:t>
            </a:r>
          </a:p>
          <a:p>
            <a:pPr algn="ctr"/>
            <a:r>
              <a:rPr lang="es-ES_tradnl" sz="2000" b="1" dirty="0">
                <a:solidFill>
                  <a:schemeClr val="bg1"/>
                </a:solidFill>
                <a:effectLst>
                  <a:outerShdw blurRad="38100" dist="38100" dir="2700000" algn="tl">
                    <a:srgbClr val="000000">
                      <a:alpha val="43137"/>
                    </a:srgbClr>
                  </a:outerShdw>
                </a:effectLst>
              </a:rPr>
              <a:t>cortada</a:t>
            </a:r>
            <a:endParaRPr lang="pt-PT" sz="2000" b="1" dirty="0">
              <a:solidFill>
                <a:schemeClr val="bg1"/>
              </a:solidFill>
              <a:effectLst>
                <a:outerShdw blurRad="38100" dist="38100" dir="2700000" algn="tl">
                  <a:srgbClr val="000000">
                    <a:alpha val="43137"/>
                  </a:srgbClr>
                </a:outerShdw>
              </a:effectLst>
            </a:endParaRPr>
          </a:p>
        </p:txBody>
      </p:sp>
      <p:sp>
        <p:nvSpPr>
          <p:cNvPr id="12" name="Retângulo 11"/>
          <p:cNvSpPr/>
          <p:nvPr/>
        </p:nvSpPr>
        <p:spPr>
          <a:xfrm>
            <a:off x="7423624" y="3018229"/>
            <a:ext cx="1531188" cy="461665"/>
          </a:xfrm>
          <a:prstGeom prst="rect">
            <a:avLst/>
          </a:prstGeom>
        </p:spPr>
        <p:txBody>
          <a:bodyPr wrap="none">
            <a:spAutoFit/>
          </a:bodyPr>
          <a:lstStyle/>
          <a:p>
            <a:r>
              <a:rPr lang="es-ES_tradnl" sz="2400" b="1" dirty="0">
                <a:solidFill>
                  <a:schemeClr val="bg1"/>
                </a:solidFill>
              </a:rPr>
              <a:t>7 semanas</a:t>
            </a:r>
            <a:endParaRPr lang="pt-PT" sz="2400" b="1" dirty="0">
              <a:solidFill>
                <a:schemeClr val="bg1"/>
              </a:solidFill>
            </a:endParaRPr>
          </a:p>
        </p:txBody>
      </p:sp>
      <p:sp>
        <p:nvSpPr>
          <p:cNvPr id="13" name="Retângulo 12"/>
          <p:cNvSpPr/>
          <p:nvPr/>
        </p:nvSpPr>
        <p:spPr>
          <a:xfrm>
            <a:off x="2000278" y="5592117"/>
            <a:ext cx="5471241" cy="523220"/>
          </a:xfrm>
          <a:prstGeom prst="rect">
            <a:avLst/>
          </a:prstGeom>
        </p:spPr>
        <p:txBody>
          <a:bodyPr wrap="none">
            <a:spAutoFit/>
          </a:bodyPr>
          <a:lstStyle/>
          <a:p>
            <a:r>
              <a:rPr lang="es-ES_tradnl" sz="2800" b="1" dirty="0">
                <a:solidFill>
                  <a:schemeClr val="bg1"/>
                </a:solidFill>
              </a:rPr>
              <a:t>SERVIÇO DO SANTUÁRIO NA TERRA</a:t>
            </a:r>
            <a:endParaRPr lang="pt-PT" sz="2800" b="1" dirty="0">
              <a:solidFill>
                <a:schemeClr val="bg1"/>
              </a:solidFill>
            </a:endParaRPr>
          </a:p>
        </p:txBody>
      </p:sp>
      <p:sp>
        <p:nvSpPr>
          <p:cNvPr id="4" name="Retângulo 3"/>
          <p:cNvSpPr/>
          <p:nvPr/>
        </p:nvSpPr>
        <p:spPr>
          <a:xfrm>
            <a:off x="467543" y="4077941"/>
            <a:ext cx="1618776" cy="1323439"/>
          </a:xfrm>
          <a:prstGeom prst="rect">
            <a:avLst/>
          </a:prstGeom>
        </p:spPr>
        <p:txBody>
          <a:bodyPr wrap="none">
            <a:spAutoFit/>
          </a:bodyPr>
          <a:lstStyle/>
          <a:p>
            <a:pPr algn="ctr"/>
            <a:r>
              <a:rPr lang="es-ES_tradnl" sz="2400" b="1" dirty="0">
                <a:solidFill>
                  <a:schemeClr val="bg1"/>
                </a:solidFill>
              </a:rPr>
              <a:t>3º Decreto </a:t>
            </a:r>
          </a:p>
          <a:p>
            <a:pPr algn="ctr"/>
            <a:r>
              <a:rPr lang="es-ES_tradnl" sz="2400" b="1" dirty="0">
                <a:solidFill>
                  <a:schemeClr val="bg1"/>
                </a:solidFill>
              </a:rPr>
              <a:t>457 a.C.</a:t>
            </a:r>
          </a:p>
          <a:p>
            <a:pPr algn="ctr"/>
            <a:r>
              <a:rPr lang="es-ES_tradnl" sz="1600" b="1" dirty="0">
                <a:solidFill>
                  <a:schemeClr val="bg1"/>
                </a:solidFill>
              </a:rPr>
              <a:t>Esdras 7:7 </a:t>
            </a:r>
          </a:p>
          <a:p>
            <a:pPr algn="ctr"/>
            <a:r>
              <a:rPr lang="es-ES_tradnl" sz="1600" b="1" dirty="0">
                <a:solidFill>
                  <a:schemeClr val="bg1"/>
                </a:solidFill>
              </a:rPr>
              <a:t>Esdras 6:14</a:t>
            </a:r>
            <a:endParaRPr lang="pt-PT" sz="1600" b="1" dirty="0">
              <a:solidFill>
                <a:schemeClr val="bg1"/>
              </a:solidFill>
            </a:endParaRPr>
          </a:p>
        </p:txBody>
      </p:sp>
      <p:sp>
        <p:nvSpPr>
          <p:cNvPr id="7" name="Retângulo 6"/>
          <p:cNvSpPr/>
          <p:nvPr/>
        </p:nvSpPr>
        <p:spPr>
          <a:xfrm>
            <a:off x="2610491" y="3919654"/>
            <a:ext cx="1911100" cy="1200329"/>
          </a:xfrm>
          <a:prstGeom prst="rect">
            <a:avLst/>
          </a:prstGeom>
        </p:spPr>
        <p:txBody>
          <a:bodyPr wrap="none">
            <a:spAutoFit/>
          </a:bodyPr>
          <a:lstStyle/>
          <a:p>
            <a:pPr algn="ctr"/>
            <a:r>
              <a:rPr lang="es-ES_tradnl" sz="2400" b="1" dirty="0" err="1">
                <a:solidFill>
                  <a:schemeClr val="bg1"/>
                </a:solidFill>
              </a:rPr>
              <a:t>Reconstrução</a:t>
            </a:r>
            <a:endParaRPr lang="es-ES_tradnl" sz="2400" b="1" dirty="0">
              <a:solidFill>
                <a:schemeClr val="bg1"/>
              </a:solidFill>
            </a:endParaRPr>
          </a:p>
          <a:p>
            <a:pPr algn="ctr"/>
            <a:r>
              <a:rPr lang="es-ES_tradnl" sz="2400" b="1" dirty="0">
                <a:solidFill>
                  <a:schemeClr val="bg1"/>
                </a:solidFill>
              </a:rPr>
              <a:t>de </a:t>
            </a:r>
            <a:r>
              <a:rPr lang="es-ES_tradnl" sz="2400" b="1" dirty="0" err="1">
                <a:solidFill>
                  <a:schemeClr val="bg1"/>
                </a:solidFill>
              </a:rPr>
              <a:t>Jerusalém</a:t>
            </a:r>
            <a:endParaRPr lang="es-ES_tradnl" sz="2400" b="1" dirty="0">
              <a:solidFill>
                <a:schemeClr val="bg1"/>
              </a:solidFill>
            </a:endParaRPr>
          </a:p>
          <a:p>
            <a:pPr algn="ctr"/>
            <a:r>
              <a:rPr lang="es-ES_tradnl" sz="2400" b="1" dirty="0">
                <a:solidFill>
                  <a:schemeClr val="bg1"/>
                </a:solidFill>
              </a:rPr>
              <a:t>408 a.C.</a:t>
            </a:r>
            <a:endParaRPr lang="pt-PT" sz="2400" b="1" dirty="0">
              <a:solidFill>
                <a:schemeClr val="bg1"/>
              </a:solidFill>
            </a:endParaRPr>
          </a:p>
        </p:txBody>
      </p:sp>
      <p:sp>
        <p:nvSpPr>
          <p:cNvPr id="8" name="Retângulo 7"/>
          <p:cNvSpPr/>
          <p:nvPr/>
        </p:nvSpPr>
        <p:spPr>
          <a:xfrm>
            <a:off x="6558647" y="4377601"/>
            <a:ext cx="1051442" cy="461665"/>
          </a:xfrm>
          <a:prstGeom prst="rect">
            <a:avLst/>
          </a:prstGeom>
        </p:spPr>
        <p:txBody>
          <a:bodyPr wrap="none">
            <a:spAutoFit/>
          </a:bodyPr>
          <a:lstStyle/>
          <a:p>
            <a:r>
              <a:rPr lang="es-ES_tradnl" sz="2400" b="1" dirty="0">
                <a:solidFill>
                  <a:schemeClr val="bg1"/>
                </a:solidFill>
              </a:rPr>
              <a:t>27 d.C.</a:t>
            </a:r>
            <a:endParaRPr lang="pt-PT" sz="2400" b="1" dirty="0">
              <a:solidFill>
                <a:schemeClr val="bg1"/>
              </a:solidFill>
            </a:endParaRPr>
          </a:p>
        </p:txBody>
      </p:sp>
      <p:sp>
        <p:nvSpPr>
          <p:cNvPr id="14" name="Retângulo 13"/>
          <p:cNvSpPr/>
          <p:nvPr/>
        </p:nvSpPr>
        <p:spPr>
          <a:xfrm>
            <a:off x="7648482" y="4554994"/>
            <a:ext cx="909673" cy="400110"/>
          </a:xfrm>
          <a:prstGeom prst="rect">
            <a:avLst/>
          </a:prstGeom>
        </p:spPr>
        <p:txBody>
          <a:bodyPr wrap="none">
            <a:spAutoFit/>
          </a:bodyPr>
          <a:lstStyle/>
          <a:p>
            <a:r>
              <a:rPr lang="es-ES_tradnl" sz="2000" b="1" dirty="0">
                <a:solidFill>
                  <a:schemeClr val="bg1"/>
                </a:solidFill>
              </a:rPr>
              <a:t>31 d.C.</a:t>
            </a:r>
            <a:endParaRPr lang="pt-PT" sz="2000" b="1" dirty="0">
              <a:solidFill>
                <a:schemeClr val="bg1"/>
              </a:solidFill>
            </a:endParaRPr>
          </a:p>
        </p:txBody>
      </p:sp>
      <p:sp>
        <p:nvSpPr>
          <p:cNvPr id="15" name="Retângulo 14"/>
          <p:cNvSpPr/>
          <p:nvPr/>
        </p:nvSpPr>
        <p:spPr>
          <a:xfrm>
            <a:off x="8393951" y="4339550"/>
            <a:ext cx="909673" cy="400110"/>
          </a:xfrm>
          <a:prstGeom prst="rect">
            <a:avLst/>
          </a:prstGeom>
        </p:spPr>
        <p:txBody>
          <a:bodyPr wrap="none">
            <a:spAutoFit/>
          </a:bodyPr>
          <a:lstStyle/>
          <a:p>
            <a:r>
              <a:rPr lang="es-ES_tradnl" sz="2000" b="1" dirty="0">
                <a:solidFill>
                  <a:schemeClr val="bg1"/>
                </a:solidFill>
              </a:rPr>
              <a:t>34 d.C.</a:t>
            </a:r>
            <a:endParaRPr lang="pt-PT" sz="2000" b="1" dirty="0">
              <a:solidFill>
                <a:schemeClr val="bg1"/>
              </a:solidFill>
            </a:endParaRPr>
          </a:p>
        </p:txBody>
      </p:sp>
    </p:spTree>
    <p:extLst>
      <p:ext uri="{BB962C8B-B14F-4D97-AF65-F5344CB8AC3E}">
        <p14:creationId xmlns:p14="http://schemas.microsoft.com/office/powerpoint/2010/main" val="1227850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Keilaky\Rudy\_Estudios Biblicos PPT\21x 2300 dias\isra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2924944"/>
            <a:ext cx="9937105" cy="3348372"/>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37574" y="3465004"/>
            <a:ext cx="7668852" cy="2308324"/>
          </a:xfrm>
          <a:prstGeom prst="rect">
            <a:avLst/>
          </a:prstGeom>
          <a:noFill/>
        </p:spPr>
        <p:txBody>
          <a:bodyPr wrap="square" rtlCol="0">
            <a:spAutoFit/>
          </a:bodyPr>
          <a:lstStyle/>
          <a:p>
            <a:pPr algn="ct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Quando</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finaliza o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prazo</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concedido a Israel como </a:t>
            </a:r>
          </a:p>
          <a:p>
            <a:pPr algn="ct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povo</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de Deus?</a:t>
            </a:r>
          </a:p>
        </p:txBody>
      </p:sp>
    </p:spTree>
    <p:extLst>
      <p:ext uri="{BB962C8B-B14F-4D97-AF65-F5344CB8AC3E}">
        <p14:creationId xmlns:p14="http://schemas.microsoft.com/office/powerpoint/2010/main" val="4183293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83568" y="2132856"/>
            <a:ext cx="8352420"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Setenta semanas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determinadas sobre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sobre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santa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fazer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cessar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transgressão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dar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pecados, para expiar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iniquidade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trazer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justiça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eterna, para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selar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profecia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para ungir o Santo dos Santos.</a:t>
            </a:r>
          </a:p>
          <a:p>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9:24</a:t>
            </a:r>
          </a:p>
        </p:txBody>
      </p:sp>
    </p:spTree>
    <p:extLst>
      <p:ext uri="{BB962C8B-B14F-4D97-AF65-F5344CB8AC3E}">
        <p14:creationId xmlns:p14="http://schemas.microsoft.com/office/powerpoint/2010/main" val="3808436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Keilaky\Rudy\_Estudios Biblicos PPT\21x 2300 dias\70semanas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7"/>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Elipse"/>
          <p:cNvSpPr/>
          <p:nvPr/>
        </p:nvSpPr>
        <p:spPr>
          <a:xfrm>
            <a:off x="6046011" y="3573016"/>
            <a:ext cx="2108448" cy="2016224"/>
          </a:xfrm>
          <a:prstGeom prst="ellipse">
            <a:avLst/>
          </a:prstGeom>
          <a:noFill/>
          <a:ln w="1016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294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Keilaky\Rudy\_Estudios Biblicos PPT\21x 2300 dias\jesusal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6552" y="3753036"/>
            <a:ext cx="9937105" cy="252028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55576" y="4257092"/>
            <a:ext cx="7668852" cy="1569660"/>
          </a:xfrm>
          <a:prstGeom prst="rect">
            <a:avLst/>
          </a:prstGeom>
          <a:noFill/>
        </p:spPr>
        <p:txBody>
          <a:bodyPr wrap="square" rtlCol="0">
            <a:spAutoFit/>
          </a:bodyPr>
          <a:lstStyle/>
          <a:p>
            <a:pPr algn="ct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 que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sucedeu</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com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cidade</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de </a:t>
            </a:r>
            <a:r>
              <a:rPr lang="es-ES" sz="48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Jerusalém</a:t>
            </a:r>
            <a:r>
              <a:rPr lang="es-ES" sz="48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t>
            </a:r>
          </a:p>
        </p:txBody>
      </p:sp>
    </p:spTree>
    <p:extLst>
      <p:ext uri="{BB962C8B-B14F-4D97-AF65-F5344CB8AC3E}">
        <p14:creationId xmlns:p14="http://schemas.microsoft.com/office/powerpoint/2010/main" val="1735101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9:26</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1772816"/>
            <a:ext cx="8352420"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Depois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sessenta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duas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semanas, será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morto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Ungido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estará; </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e o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povo</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princípe</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há</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vir</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destruirá a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3600" b="1" i="1" spc="50" dirty="0">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600" b="1" i="1" spc="50" dirty="0" err="1">
                <a:ln w="11430">
                  <a:noFill/>
                </a:ln>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santuário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será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dilúvio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até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haverá</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guerra;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desolações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determinadas.</a:t>
            </a:r>
          </a:p>
        </p:txBody>
      </p:sp>
    </p:spTree>
    <p:extLst>
      <p:ext uri="{BB962C8B-B14F-4D97-AF65-F5344CB8AC3E}">
        <p14:creationId xmlns:p14="http://schemas.microsoft.com/office/powerpoint/2010/main" val="1945228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3000"/>
                                        <p:tgtEl>
                                          <p:spTgt spid="3"/>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Keilaky\Rudy\_Estudios Biblicos PPT\21x 2300 dias\jesusal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7"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425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Keilaky\Rudy\_Estudios Biblicos PPT\21x 2300 dias\titulo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4" y="-15197"/>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12621" y="2024844"/>
            <a:ext cx="9144000" cy="15121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139700" dir="5400000" sx="105000" sy="105000" algn="t" rotWithShape="0">
                    <a:prstClr val="black">
                      <a:alpha val="40000"/>
                    </a:prstClr>
                  </a:outerShdw>
                </a:effectLst>
                <a:latin typeface="Optane" pitchFamily="2" charset="0"/>
                <a:cs typeface="Vijaya" pitchFamily="34" charset="0"/>
              </a:rPr>
              <a:t>CONCLUSÃO</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137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697026" y="1439647"/>
            <a:ext cx="7992888"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 que o carneiro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dava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marradas para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ocidente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para o norte, e para 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sul</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animais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podia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resistir,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havia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pudesse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livrar</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do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poder; ele,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fazia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segundo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engrandecia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8:4</a:t>
            </a:r>
          </a:p>
        </p:txBody>
      </p:sp>
    </p:spTree>
    <p:extLst>
      <p:ext uri="{BB962C8B-B14F-4D97-AF65-F5344CB8AC3E}">
        <p14:creationId xmlns:p14="http://schemas.microsoft.com/office/powerpoint/2010/main" val="2285055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Keilaky\Rudy\_Estudios Biblicos PPT\21x 2300 dias\relo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5396"/>
            <a:ext cx="9136112" cy="171629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Predições</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Matemáticas</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692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heel(1)">
                                      <p:cBhvr>
                                        <p:cTn id="7" dur="2000"/>
                                        <p:tgtEl>
                                          <p:spTgt spid="13314"/>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Keilaky\Rudy\_Estudios Biblicos PPT\21x 2300 dias\2300 añ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3" y="0"/>
            <a:ext cx="9144000" cy="47340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Keilaky\Rudy\_Estudios Biblicos PPT\21x 2300 dias\2300 año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619" t="24361" r="24511" b="11810"/>
          <a:stretch/>
        </p:blipFill>
        <p:spPr bwMode="auto">
          <a:xfrm>
            <a:off x="-532023" y="-207404"/>
            <a:ext cx="10172700" cy="71723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Keilaky\Rudy\_Estudios Biblicos PPT\21x 2300 dias\70semanas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7"/>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11560" y="5841268"/>
            <a:ext cx="8532441" cy="171629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Jesus</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o </a:t>
            </a:r>
            <a:r>
              <a:rPr lang="es-ES"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Messias</a:t>
            </a: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prometido</a:t>
            </a:r>
          </a:p>
        </p:txBody>
      </p:sp>
    </p:spTree>
    <p:extLst>
      <p:ext uri="{BB962C8B-B14F-4D97-AF65-F5344CB8AC3E}">
        <p14:creationId xmlns:p14="http://schemas.microsoft.com/office/powerpoint/2010/main" val="4236959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0" fill="hold"/>
                                        <p:tgtEl>
                                          <p:spTgt spid="2"/>
                                        </p:tgtEl>
                                        <p:attrNameLst>
                                          <p:attrName>ppt_w</p:attrName>
                                        </p:attrNameLst>
                                      </p:cBhvr>
                                      <p:tavLst>
                                        <p:tav tm="0">
                                          <p:val>
                                            <p:fltVal val="0"/>
                                          </p:val>
                                        </p:tav>
                                        <p:tav tm="100000">
                                          <p:val>
                                            <p:strVal val="#ppt_w"/>
                                          </p:val>
                                        </p:tav>
                                      </p:tavLst>
                                    </p:anim>
                                    <p:anim calcmode="lin" valueType="num">
                                      <p:cBhvr>
                                        <p:cTn id="8" dur="4000" fill="hold"/>
                                        <p:tgtEl>
                                          <p:spTgt spid="2"/>
                                        </p:tgtEl>
                                        <p:attrNameLst>
                                          <p:attrName>ppt_h</p:attrName>
                                        </p:attrNameLst>
                                      </p:cBhvr>
                                      <p:tavLst>
                                        <p:tav tm="0">
                                          <p:val>
                                            <p:fltVal val="0"/>
                                          </p:val>
                                        </p:tav>
                                        <p:tav tm="100000">
                                          <p:val>
                                            <p:strVal val="#ppt_h"/>
                                          </p:val>
                                        </p:tav>
                                      </p:tavLst>
                                    </p:anim>
                                    <p:animEffect transition="in" filter="fade">
                                      <p:cBhvr>
                                        <p:cTn id="9" dur="4000"/>
                                        <p:tgtEl>
                                          <p:spTgt spid="2"/>
                                        </p:tgtEl>
                                      </p:cBhvr>
                                    </p:animEffect>
                                  </p:childTnLst>
                                </p:cTn>
                              </p:par>
                            </p:childTnLst>
                          </p:cTn>
                        </p:par>
                        <p:par>
                          <p:cTn id="10" fill="hold">
                            <p:stCondLst>
                              <p:cond delay="4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6000"/>
                                        <p:tgtEl>
                                          <p:spTgt spid="4"/>
                                        </p:tgtEl>
                                      </p:cBhvr>
                                    </p:animEffect>
                                  </p:childTnLst>
                                </p:cTn>
                              </p:par>
                            </p:childTnLst>
                          </p:cTn>
                        </p:par>
                        <p:par>
                          <p:cTn id="20" fill="hold">
                            <p:stCondLst>
                              <p:cond delay="120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Keilaky\Rudy\_Estudios Biblicos PPT\21x 2300 dias\escri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32664" y="2696721"/>
            <a:ext cx="6287608" cy="285651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Obrigado</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pela </a:t>
            </a:r>
            <a:r>
              <a:rPr lang="es-ES" sz="4800" b="1" spc="5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luz das </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Profecías!</a:t>
            </a:r>
          </a:p>
        </p:txBody>
      </p:sp>
    </p:spTree>
    <p:extLst>
      <p:ext uri="{BB962C8B-B14F-4D97-AF65-F5344CB8AC3E}">
        <p14:creationId xmlns:p14="http://schemas.microsoft.com/office/powerpoint/2010/main" val="4254157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Keilaky\Rudy\_Estudios Biblicos PPT\21x 2300 dias\carn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1207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Keilaky\Rudy\_Estudios Biblicos PPT\21x 2300 dias\ver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89014" y="1340768"/>
            <a:ext cx="8208912"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Estando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observando,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eis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bode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vinha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ocidente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toda a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tocar no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chão</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este bode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tinha</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notável</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entre os </a:t>
            </a:r>
            <a:r>
              <a:rPr lang="es-ES"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olhos</a:t>
            </a:r>
            <a:r>
              <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Daniel 8:5</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398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316&quot;/&gt;&lt;/object&gt;&lt;object type=&quot;3&quot; unique_id=&quot;10005&quot;&gt;&lt;property id=&quot;20148&quot; value=&quot;5&quot;/&gt;&lt;property id=&quot;20300&quot; value=&quot;Diapositiva 3&quot;/&gt;&lt;property id=&quot;20307&quot; value=&quot;319&quot;/&gt;&lt;/object&gt;&lt;object type=&quot;3&quot; unique_id=&quot;10006&quot;&gt;&lt;property id=&quot;20148&quot; value=&quot;5&quot;/&gt;&lt;property id=&quot;20300&quot; value=&quot;Diapositiva 4&quot;/&gt;&lt;property id=&quot;20307&quot; value=&quot;499&quot;/&gt;&lt;/object&gt;&lt;object type=&quot;3&quot; unique_id=&quot;10007&quot;&gt;&lt;property id=&quot;20148&quot; value=&quot;5&quot;/&gt;&lt;property id=&quot;20300&quot; value=&quot;Diapositiva 5&quot;/&gt;&lt;property id=&quot;20307&quot; value=&quot;554&quot;/&gt;&lt;/object&gt;&lt;object type=&quot;3&quot; unique_id=&quot;10008&quot;&gt;&lt;property id=&quot;20148&quot; value=&quot;5&quot;/&gt;&lt;property id=&quot;20300&quot; value=&quot;Diapositiva 6&quot;/&gt;&lt;property id=&quot;20307&quot; value=&quot;498&quot;/&gt;&lt;/object&gt;&lt;object type=&quot;3&quot; unique_id=&quot;10009&quot;&gt;&lt;property id=&quot;20148&quot; value=&quot;5&quot;/&gt;&lt;property id=&quot;20300&quot; value=&quot;Diapositiva 7&quot;/&gt;&lt;property id=&quot;20307&quot; value=&quot;610&quot;/&gt;&lt;/object&gt;&lt;object type=&quot;3&quot; unique_id=&quot;10010&quot;&gt;&lt;property id=&quot;20148&quot; value=&quot;5&quot;/&gt;&lt;property id=&quot;20300&quot; value=&quot;Diapositiva 8&quot;/&gt;&lt;property id=&quot;20307&quot; value=&quot;555&quot;/&gt;&lt;/object&gt;&lt;object type=&quot;3&quot; unique_id=&quot;10011&quot;&gt;&lt;property id=&quot;20148&quot; value=&quot;5&quot;/&gt;&lt;property id=&quot;20300&quot; value=&quot;Diapositiva 9&quot;/&gt;&lt;property id=&quot;20307&quot; value=&quot;609&quot;/&gt;&lt;/object&gt;&lt;object type=&quot;3&quot; unique_id=&quot;10012&quot;&gt;&lt;property id=&quot;20148&quot; value=&quot;5&quot;/&gt;&lt;property id=&quot;20300&quot; value=&quot;Diapositiva 10&quot;/&gt;&lt;property id=&quot;20307&quot; value=&quot;556&quot;/&gt;&lt;/object&gt;&lt;object type=&quot;3&quot; unique_id=&quot;10013&quot;&gt;&lt;property id=&quot;20148&quot; value=&quot;5&quot;/&gt;&lt;property id=&quot;20300&quot; value=&quot;Diapositiva 11&quot;/&gt;&lt;property id=&quot;20307&quot; value=&quot;611&quot;/&gt;&lt;/object&gt;&lt;object type=&quot;3&quot; unique_id=&quot;10014&quot;&gt;&lt;property id=&quot;20148&quot; value=&quot;5&quot;/&gt;&lt;property id=&quot;20300&quot; value=&quot;Diapositiva 12&quot;/&gt;&lt;property id=&quot;20307&quot; value=&quot;612&quot;/&gt;&lt;/object&gt;&lt;object type=&quot;3&quot; unique_id=&quot;10015&quot;&gt;&lt;property id=&quot;20148&quot; value=&quot;5&quot;/&gt;&lt;property id=&quot;20300&quot; value=&quot;Diapositiva 13&quot;/&gt;&lt;property id=&quot;20307&quot; value=&quot;613&quot;/&gt;&lt;/object&gt;&lt;object type=&quot;3&quot; unique_id=&quot;10016&quot;&gt;&lt;property id=&quot;20148&quot; value=&quot;5&quot;/&gt;&lt;property id=&quot;20300&quot; value=&quot;Diapositiva 14&quot;/&gt;&lt;property id=&quot;20307&quot; value=&quot;557&quot;/&gt;&lt;/object&gt;&lt;object type=&quot;3&quot; unique_id=&quot;10017&quot;&gt;&lt;property id=&quot;20148&quot; value=&quot;5&quot;/&gt;&lt;property id=&quot;20300&quot; value=&quot;Diapositiva 16&quot;/&gt;&lt;property id=&quot;20307&quot; value=&quot;502&quot;/&gt;&lt;/object&gt;&lt;object type=&quot;3&quot; unique_id=&quot;10018&quot;&gt;&lt;property id=&quot;20148&quot; value=&quot;5&quot;/&gt;&lt;property id=&quot;20300&quot; value=&quot;Diapositiva 15&quot;/&gt;&lt;property id=&quot;20307&quot; value=&quot;558&quot;/&gt;&lt;/object&gt;&lt;object type=&quot;3&quot; unique_id=&quot;10019&quot;&gt;&lt;property id=&quot;20148&quot; value=&quot;5&quot;/&gt;&lt;property id=&quot;20300&quot; value=&quot;Diapositiva 17&quot;/&gt;&lt;property id=&quot;20307&quot; value=&quot;559&quot;/&gt;&lt;/object&gt;&lt;object type=&quot;3&quot; unique_id=&quot;10020&quot;&gt;&lt;property id=&quot;20148&quot; value=&quot;5&quot;/&gt;&lt;property id=&quot;20300&quot; value=&quot;Diapositiva 18&quot;/&gt;&lt;property id=&quot;20307&quot; value=&quot;560&quot;/&gt;&lt;/object&gt;&lt;object type=&quot;3&quot; unique_id=&quot;10021&quot;&gt;&lt;property id=&quot;20148&quot; value=&quot;5&quot;/&gt;&lt;property id=&quot;20300&quot; value=&quot;Diapositiva 19&quot;/&gt;&lt;property id=&quot;20307&quot; value=&quot;561&quot;/&gt;&lt;/object&gt;&lt;object type=&quot;3&quot; unique_id=&quot;10022&quot;&gt;&lt;property id=&quot;20148&quot; value=&quot;5&quot;/&gt;&lt;property id=&quot;20300&quot; value=&quot;Diapositiva 20&quot;/&gt;&lt;property id=&quot;20307&quot; value=&quot;562&quot;/&gt;&lt;/object&gt;&lt;object type=&quot;3&quot; unique_id=&quot;10023&quot;&gt;&lt;property id=&quot;20148&quot; value=&quot;5&quot;/&gt;&lt;property id=&quot;20300&quot; value=&quot;Diapositiva 21&quot;/&gt;&lt;property id=&quot;20307&quot; value=&quot;563&quot;/&gt;&lt;/object&gt;&lt;object type=&quot;3&quot; unique_id=&quot;10024&quot;&gt;&lt;property id=&quot;20148&quot; value=&quot;5&quot;/&gt;&lt;property id=&quot;20300&quot; value=&quot;Diapositiva 22&quot;/&gt;&lt;property id=&quot;20307&quot; value=&quot;564&quot;/&gt;&lt;/object&gt;&lt;object type=&quot;3&quot; unique_id=&quot;10025&quot;&gt;&lt;property id=&quot;20148&quot; value=&quot;5&quot;/&gt;&lt;property id=&quot;20300&quot; value=&quot;Diapositiva 23&quot;/&gt;&lt;property id=&quot;20307&quot; value=&quot;573&quot;/&gt;&lt;/object&gt;&lt;object type=&quot;3&quot; unique_id=&quot;10026&quot;&gt;&lt;property id=&quot;20148&quot; value=&quot;5&quot;/&gt;&lt;property id=&quot;20300&quot; value=&quot;Diapositiva 24&quot;/&gt;&lt;property id=&quot;20307&quot; value=&quot;565&quot;/&gt;&lt;/object&gt;&lt;object type=&quot;3&quot; unique_id=&quot;10027&quot;&gt;&lt;property id=&quot;20148&quot; value=&quot;5&quot;/&gt;&lt;property id=&quot;20300&quot; value=&quot;Diapositiva 25&quot;/&gt;&lt;property id=&quot;20307&quot; value=&quot;614&quot;/&gt;&lt;/object&gt;&lt;object type=&quot;3&quot; unique_id=&quot;10028&quot;&gt;&lt;property id=&quot;20148&quot; value=&quot;5&quot;/&gt;&lt;property id=&quot;20300&quot; value=&quot;Diapositiva 26&quot;/&gt;&lt;property id=&quot;20307&quot; value=&quot;566&quot;/&gt;&lt;/object&gt;&lt;object type=&quot;3&quot; unique_id=&quot;10029&quot;&gt;&lt;property id=&quot;20148&quot; value=&quot;5&quot;/&gt;&lt;property id=&quot;20300&quot; value=&quot;Diapositiva 27&quot;/&gt;&lt;property id=&quot;20307&quot; value=&quot;567&quot;/&gt;&lt;/object&gt;&lt;object type=&quot;3&quot; unique_id=&quot;10030&quot;&gt;&lt;property id=&quot;20148&quot; value=&quot;5&quot;/&gt;&lt;property id=&quot;20300&quot; value=&quot;Diapositiva 28&quot;/&gt;&lt;property id=&quot;20307&quot; value=&quot;568&quot;/&gt;&lt;/object&gt;&lt;object type=&quot;3&quot; unique_id=&quot;10031&quot;&gt;&lt;property id=&quot;20148&quot; value=&quot;5&quot;/&gt;&lt;property id=&quot;20300&quot; value=&quot;Diapositiva 29&quot;/&gt;&lt;property id=&quot;20307&quot; value=&quot;569&quot;/&gt;&lt;/object&gt;&lt;object type=&quot;3&quot; unique_id=&quot;10032&quot;&gt;&lt;property id=&quot;20148&quot; value=&quot;5&quot;/&gt;&lt;property id=&quot;20300&quot; value=&quot;Diapositiva 30&quot;/&gt;&lt;property id=&quot;20307&quot; value=&quot;570&quot;/&gt;&lt;/object&gt;&lt;object type=&quot;3&quot; unique_id=&quot;10033&quot;&gt;&lt;property id=&quot;20148&quot; value=&quot;5&quot;/&gt;&lt;property id=&quot;20300&quot; value=&quot;Diapositiva 31&quot;/&gt;&lt;property id=&quot;20307&quot; value=&quot;571&quot;/&gt;&lt;/object&gt;&lt;object type=&quot;3&quot; unique_id=&quot;10034&quot;&gt;&lt;property id=&quot;20148&quot; value=&quot;5&quot;/&gt;&lt;property id=&quot;20300&quot; value=&quot;Diapositiva 32&quot;/&gt;&lt;property id=&quot;20307&quot; value=&quot;572&quot;/&gt;&lt;/object&gt;&lt;object type=&quot;3&quot; unique_id=&quot;10035&quot;&gt;&lt;property id=&quot;20148&quot; value=&quot;5&quot;/&gt;&lt;property id=&quot;20300&quot; value=&quot;Diapositiva 33&quot;/&gt;&lt;property id=&quot;20307&quot; value=&quot;574&quot;/&gt;&lt;/object&gt;&lt;object type=&quot;3&quot; unique_id=&quot;10036&quot;&gt;&lt;property id=&quot;20148&quot; value=&quot;5&quot;/&gt;&lt;property id=&quot;20300&quot; value=&quot;Diapositiva 34&quot;/&gt;&lt;property id=&quot;20307&quot; value=&quot;615&quot;/&gt;&lt;/object&gt;&lt;object type=&quot;3&quot; unique_id=&quot;10037&quot;&gt;&lt;property id=&quot;20148&quot; value=&quot;5&quot;/&gt;&lt;property id=&quot;20300&quot; value=&quot;Diapositiva 35&quot;/&gt;&lt;property id=&quot;20307&quot; value=&quot;575&quot;/&gt;&lt;/object&gt;&lt;object type=&quot;3&quot; unique_id=&quot;10038&quot;&gt;&lt;property id=&quot;20148&quot; value=&quot;5&quot;/&gt;&lt;property id=&quot;20300&quot; value=&quot;Diapositiva 36&quot;/&gt;&lt;property id=&quot;20307&quot; value=&quot;576&quot;/&gt;&lt;/object&gt;&lt;object type=&quot;3&quot; unique_id=&quot;10039&quot;&gt;&lt;property id=&quot;20148&quot; value=&quot;5&quot;/&gt;&lt;property id=&quot;20300&quot; value=&quot;Diapositiva 37&quot;/&gt;&lt;property id=&quot;20307&quot; value=&quot;577&quot;/&gt;&lt;/object&gt;&lt;object type=&quot;3&quot; unique_id=&quot;10040&quot;&gt;&lt;property id=&quot;20148&quot; value=&quot;5&quot;/&gt;&lt;property id=&quot;20300&quot; value=&quot;Diapositiva 38&quot;/&gt;&lt;property id=&quot;20307&quot; value=&quot;578&quot;/&gt;&lt;/object&gt;&lt;object type=&quot;3&quot; unique_id=&quot;10041&quot;&gt;&lt;property id=&quot;20148&quot; value=&quot;5&quot;/&gt;&lt;property id=&quot;20300&quot; value=&quot;Diapositiva 39&quot;/&gt;&lt;property id=&quot;20307&quot; value=&quot;579&quot;/&gt;&lt;/object&gt;&lt;object type=&quot;3&quot; unique_id=&quot;10042&quot;&gt;&lt;property id=&quot;20148&quot; value=&quot;5&quot;/&gt;&lt;property id=&quot;20300&quot; value=&quot;Diapositiva 40&quot;/&gt;&lt;property id=&quot;20307&quot; value=&quot;580&quot;/&gt;&lt;/object&gt;&lt;object type=&quot;3&quot; unique_id=&quot;10043&quot;&gt;&lt;property id=&quot;20148&quot; value=&quot;5&quot;/&gt;&lt;property id=&quot;20300&quot; value=&quot;Diapositiva 41&quot;/&gt;&lt;property id=&quot;20307&quot; value=&quot;581&quot;/&gt;&lt;/object&gt;&lt;object type=&quot;3&quot; unique_id=&quot;10044&quot;&gt;&lt;property id=&quot;20148&quot; value=&quot;5&quot;/&gt;&lt;property id=&quot;20300&quot; value=&quot;Diapositiva 42&quot;/&gt;&lt;property id=&quot;20307&quot; value=&quot;582&quot;/&gt;&lt;/object&gt;&lt;object type=&quot;3&quot; unique_id=&quot;10045&quot;&gt;&lt;property id=&quot;20148&quot; value=&quot;5&quot;/&gt;&lt;property id=&quot;20300&quot; value=&quot;Diapositiva 43&quot;/&gt;&lt;property id=&quot;20307&quot; value=&quot;583&quot;/&gt;&lt;/object&gt;&lt;object type=&quot;3&quot; unique_id=&quot;10046&quot;&gt;&lt;property id=&quot;20148&quot; value=&quot;5&quot;/&gt;&lt;property id=&quot;20300&quot; value=&quot;Diapositiva 44&quot;/&gt;&lt;property id=&quot;20307&quot; value=&quot;584&quot;/&gt;&lt;/object&gt;&lt;object type=&quot;3&quot; unique_id=&quot;10047&quot;&gt;&lt;property id=&quot;20148&quot; value=&quot;5&quot;/&gt;&lt;property id=&quot;20300&quot; value=&quot;Diapositiva 45&quot;/&gt;&lt;property id=&quot;20307&quot; value=&quot;585&quot;/&gt;&lt;/object&gt;&lt;object type=&quot;3&quot; unique_id=&quot;10048&quot;&gt;&lt;property id=&quot;20148&quot; value=&quot;5&quot;/&gt;&lt;property id=&quot;20300&quot; value=&quot;Diapositiva 46&quot;/&gt;&lt;property id=&quot;20307&quot; value=&quot;586&quot;/&gt;&lt;/object&gt;&lt;object type=&quot;3&quot; unique_id=&quot;10049&quot;&gt;&lt;property id=&quot;20148&quot; value=&quot;5&quot;/&gt;&lt;property id=&quot;20300&quot; value=&quot;Diapositiva 47&quot;/&gt;&lt;property id=&quot;20307&quot; value=&quot;587&quot;/&gt;&lt;/object&gt;&lt;object type=&quot;3&quot; unique_id=&quot;10050&quot;&gt;&lt;property id=&quot;20148&quot; value=&quot;5&quot;/&gt;&lt;property id=&quot;20300&quot; value=&quot;Diapositiva 48&quot;/&gt;&lt;property id=&quot;20307&quot; value=&quot;588&quot;/&gt;&lt;/object&gt;&lt;object type=&quot;3&quot; unique_id=&quot;10051&quot;&gt;&lt;property id=&quot;20148&quot; value=&quot;5&quot;/&gt;&lt;property id=&quot;20300&quot; value=&quot;Diapositiva 49&quot;/&gt;&lt;property id=&quot;20307&quot; value=&quot;590&quot;/&gt;&lt;/object&gt;&lt;object type=&quot;3&quot; unique_id=&quot;10052&quot;&gt;&lt;property id=&quot;20148&quot; value=&quot;5&quot;/&gt;&lt;property id=&quot;20300&quot; value=&quot;Diapositiva 50&quot;/&gt;&lt;property id=&quot;20307&quot; value=&quot;591&quot;/&gt;&lt;/object&gt;&lt;object type=&quot;3&quot; unique_id=&quot;10053&quot;&gt;&lt;property id=&quot;20148&quot; value=&quot;5&quot;/&gt;&lt;property id=&quot;20300&quot; value=&quot;Diapositiva 51&quot;/&gt;&lt;property id=&quot;20307&quot; value=&quot;592&quot;/&gt;&lt;/object&gt;&lt;object type=&quot;3&quot; unique_id=&quot;10054&quot;&gt;&lt;property id=&quot;20148&quot; value=&quot;5&quot;/&gt;&lt;property id=&quot;20300&quot; value=&quot;Diapositiva 52&quot;/&gt;&lt;property id=&quot;20307&quot; value=&quot;593&quot;/&gt;&lt;/object&gt;&lt;object type=&quot;3&quot; unique_id=&quot;10055&quot;&gt;&lt;property id=&quot;20148&quot; value=&quot;5&quot;/&gt;&lt;property id=&quot;20300&quot; value=&quot;Diapositiva 53&quot;/&gt;&lt;property id=&quot;20307&quot; value=&quot;616&quot;/&gt;&lt;/object&gt;&lt;object type=&quot;3&quot; unique_id=&quot;10056&quot;&gt;&lt;property id=&quot;20148&quot; value=&quot;5&quot;/&gt;&lt;property id=&quot;20300&quot; value=&quot;Diapositiva 54&quot;/&gt;&lt;property id=&quot;20307&quot; value=&quot;594&quot;/&gt;&lt;/object&gt;&lt;object type=&quot;3&quot; unique_id=&quot;10057&quot;&gt;&lt;property id=&quot;20148&quot; value=&quot;5&quot;/&gt;&lt;property id=&quot;20300&quot; value=&quot;Diapositiva 55&quot;/&gt;&lt;property id=&quot;20307&quot; value=&quot;595&quot;/&gt;&lt;/object&gt;&lt;object type=&quot;3&quot; unique_id=&quot;10058&quot;&gt;&lt;property id=&quot;20148&quot; value=&quot;5&quot;/&gt;&lt;property id=&quot;20300&quot; value=&quot;Diapositiva 56&quot;/&gt;&lt;property id=&quot;20307&quot; value=&quot;596&quot;/&gt;&lt;/object&gt;&lt;object type=&quot;3&quot; unique_id=&quot;10059&quot;&gt;&lt;property id=&quot;20148&quot; value=&quot;5&quot;/&gt;&lt;property id=&quot;20300&quot; value=&quot;Diapositiva 57&quot;/&gt;&lt;property id=&quot;20307&quot; value=&quot;597&quot;/&gt;&lt;/object&gt;&lt;object type=&quot;3&quot; unique_id=&quot;10060&quot;&gt;&lt;property id=&quot;20148&quot; value=&quot;5&quot;/&gt;&lt;property id=&quot;20300&quot; value=&quot;Diapositiva 58&quot;/&gt;&lt;property id=&quot;20307&quot; value=&quot;598&quot;/&gt;&lt;/object&gt;&lt;object type=&quot;3&quot; unique_id=&quot;10061&quot;&gt;&lt;property id=&quot;20148&quot; value=&quot;5&quot;/&gt;&lt;property id=&quot;20300&quot; value=&quot;Diapositiva 59&quot;/&gt;&lt;property id=&quot;20307&quot; value=&quot;599&quot;/&gt;&lt;/object&gt;&lt;object type=&quot;3&quot; unique_id=&quot;10062&quot;&gt;&lt;property id=&quot;20148&quot; value=&quot;5&quot;/&gt;&lt;property id=&quot;20300&quot; value=&quot;Diapositiva 60&quot;/&gt;&lt;property id=&quot;20307&quot; value=&quot;617&quot;/&gt;&lt;/object&gt;&lt;object type=&quot;3&quot; unique_id=&quot;10063&quot;&gt;&lt;property id=&quot;20148&quot; value=&quot;5&quot;/&gt;&lt;property id=&quot;20300&quot; value=&quot;Diapositiva 61&quot;/&gt;&lt;property id=&quot;20307&quot; value=&quot;600&quot;/&gt;&lt;/object&gt;&lt;object type=&quot;3&quot; unique_id=&quot;10064&quot;&gt;&lt;property id=&quot;20148&quot; value=&quot;5&quot;/&gt;&lt;property id=&quot;20300&quot; value=&quot;Diapositiva 62&quot;/&gt;&lt;property id=&quot;20307&quot; value=&quot;601&quot;/&gt;&lt;/object&gt;&lt;object type=&quot;3&quot; unique_id=&quot;10065&quot;&gt;&lt;property id=&quot;20148&quot; value=&quot;5&quot;/&gt;&lt;property id=&quot;20300&quot; value=&quot;Diapositiva 63&quot;/&gt;&lt;property id=&quot;20307&quot; value=&quot;602&quot;/&gt;&lt;/object&gt;&lt;object type=&quot;3&quot; unique_id=&quot;10066&quot;&gt;&lt;property id=&quot;20148&quot; value=&quot;5&quot;/&gt;&lt;property id=&quot;20300&quot; value=&quot;Diapositiva 64&quot;/&gt;&lt;property id=&quot;20307&quot; value=&quot;603&quot;/&gt;&lt;/object&gt;&lt;object type=&quot;3&quot; unique_id=&quot;10067&quot;&gt;&lt;property id=&quot;20148&quot; value=&quot;5&quot;/&gt;&lt;property id=&quot;20300&quot; value=&quot;Diapositiva 65&quot;/&gt;&lt;property id=&quot;20307&quot; value=&quot;604&quot;/&gt;&lt;/object&gt;&lt;object type=&quot;3&quot; unique_id=&quot;10068&quot;&gt;&lt;property id=&quot;20148&quot; value=&quot;5&quot;/&gt;&lt;property id=&quot;20300&quot; value=&quot;Diapositiva 66&quot;/&gt;&lt;property id=&quot;20307&quot; value=&quot;605&quot;/&gt;&lt;/object&gt;&lt;object type=&quot;3&quot; unique_id=&quot;10069&quot;&gt;&lt;property id=&quot;20148&quot; value=&quot;5&quot;/&gt;&lt;property id=&quot;20300&quot; value=&quot;Diapositiva 67&quot;/&gt;&lt;property id=&quot;20307&quot; value=&quot;606&quot;/&gt;&lt;/object&gt;&lt;object type=&quot;3&quot; unique_id=&quot;10070&quot;&gt;&lt;property id=&quot;20148&quot; value=&quot;5&quot;/&gt;&lt;property id=&quot;20300&quot; value=&quot;Diapositiva 68&quot;/&gt;&lt;property id=&quot;20307&quot; value=&quot;553&quot;/&gt;&lt;/object&gt;&lt;object type=&quot;3&quot; unique_id=&quot;10071&quot;&gt;&lt;property id=&quot;20148&quot; value=&quot;5&quot;/&gt;&lt;property id=&quot;20300&quot; value=&quot;Diapositiva 69&quot;/&gt;&lt;property id=&quot;20307&quot; value=&quot;607&quot;/&gt;&lt;/object&gt;&lt;object type=&quot;3&quot; unique_id=&quot;10072&quot;&gt;&lt;property id=&quot;20148&quot; value=&quot;5&quot;/&gt;&lt;property id=&quot;20300&quot; value=&quot;Diapositiva 70&quot;/&gt;&lt;property id=&quot;20307&quot; value=&quot;608&quot;/&gt;&lt;/object&gt;&lt;object type=&quot;3&quot; unique_id=&quot;10073&quot;&gt;&lt;property id=&quot;20148&quot; value=&quot;5&quot;/&gt;&lt;property id=&quot;20300&quot; value=&quot;Diapositiva 71&quot;/&gt;&lt;property id=&quot;20307&quot; value=&quot;497&quot;/&gt;&lt;/object&gt;&lt;object type=&quot;3&quot; unique_id=&quot;10074&quot;&gt;&lt;property id=&quot;20148&quot; value=&quot;5&quot;/&gt;&lt;property id=&quot;20300&quot; value=&quot;Diapositiva 72&quot;/&gt;&lt;property id=&quot;20307&quot; value=&quot;318&quot;/&gt;&lt;/object&gt;&lt;object type=&quot;3&quot; unique_id=&quot;10075&quot;&gt;&lt;property id=&quot;20148&quot; value=&quot;5&quot;/&gt;&lt;property id=&quot;20300&quot; value=&quot;Diapositiva 73&quot;/&gt;&lt;property id=&quot;20307&quot; value=&quot;408&quot;/&gt;&lt;/object&gt;&lt;object type=&quot;3&quot; unique_id=&quot;21393&quot;&gt;&lt;property id=&quot;20148&quot; value=&quot;5&quot;/&gt;&lt;property id=&quot;20300&quot; value=&quot;Diapositiva 1&quot;/&gt;&lt;property id=&quot;20307&quot; value=&quot;618&quot;/&gt;&lt;/object&gt;&lt;/object&gt;&lt;object type=&quot;8&quot; unique_id=&quot;10150&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17685</TotalTime>
  <Words>3250</Words>
  <Application>Microsoft Office PowerPoint</Application>
  <PresentationFormat>Presentación en pantalla (4:3)</PresentationFormat>
  <Paragraphs>304</Paragraphs>
  <Slides>72</Slides>
  <Notes>71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72</vt:i4>
      </vt:variant>
    </vt:vector>
  </HeadingPairs>
  <TitlesOfParts>
    <vt:vector size="84" baseType="lpstr">
      <vt:lpstr>EurostileTBlaExt</vt:lpstr>
      <vt:lpstr>Swis721 Hv BT</vt:lpstr>
      <vt:lpstr>Optima LT DemiBold</vt:lpstr>
      <vt:lpstr>Arial</vt:lpstr>
      <vt:lpstr>Impact</vt:lpstr>
      <vt:lpstr>Futura XBlkIt BT</vt:lpstr>
      <vt:lpstr>Optane</vt:lpstr>
      <vt:lpstr>Trajan Pro</vt:lpstr>
      <vt:lpstr>Myriad Pro</vt:lpstr>
      <vt:lpstr>Calibri</vt:lpstr>
      <vt:lpstr>Swis721 Blk BT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636</cp:revision>
  <dcterms:created xsi:type="dcterms:W3CDTF">2013-10-02T01:22:09Z</dcterms:created>
  <dcterms:modified xsi:type="dcterms:W3CDTF">2022-01-20T14:07:12Z</dcterms:modified>
</cp:coreProperties>
</file>