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9"/>
  </p:notesMasterIdLst>
  <p:sldIdLst>
    <p:sldId id="323" r:id="rId2"/>
    <p:sldId id="316" r:id="rId3"/>
    <p:sldId id="319" r:id="rId4"/>
    <p:sldId id="547" r:id="rId5"/>
    <p:sldId id="551" r:id="rId6"/>
    <p:sldId id="498" r:id="rId7"/>
    <p:sldId id="500" r:id="rId8"/>
    <p:sldId id="501" r:id="rId9"/>
    <p:sldId id="502" r:id="rId10"/>
    <p:sldId id="503" r:id="rId11"/>
    <p:sldId id="504" r:id="rId12"/>
    <p:sldId id="506" r:id="rId13"/>
    <p:sldId id="507" r:id="rId14"/>
    <p:sldId id="549" r:id="rId15"/>
    <p:sldId id="508" r:id="rId16"/>
    <p:sldId id="509" r:id="rId17"/>
    <p:sldId id="550" r:id="rId18"/>
    <p:sldId id="510" r:id="rId19"/>
    <p:sldId id="511" r:id="rId20"/>
    <p:sldId id="512" r:id="rId21"/>
    <p:sldId id="513" r:id="rId22"/>
    <p:sldId id="514" r:id="rId23"/>
    <p:sldId id="515" r:id="rId24"/>
    <p:sldId id="517" r:id="rId25"/>
    <p:sldId id="518" r:id="rId26"/>
    <p:sldId id="519" r:id="rId27"/>
    <p:sldId id="520" r:id="rId28"/>
    <p:sldId id="521" r:id="rId29"/>
    <p:sldId id="522" r:id="rId30"/>
    <p:sldId id="523" r:id="rId31"/>
    <p:sldId id="524" r:id="rId32"/>
    <p:sldId id="525" r:id="rId33"/>
    <p:sldId id="527" r:id="rId34"/>
    <p:sldId id="528" r:id="rId35"/>
    <p:sldId id="530" r:id="rId36"/>
    <p:sldId id="531" r:id="rId37"/>
    <p:sldId id="533" r:id="rId38"/>
    <p:sldId id="534" r:id="rId39"/>
    <p:sldId id="535" r:id="rId40"/>
    <p:sldId id="536" r:id="rId41"/>
    <p:sldId id="537" r:id="rId42"/>
    <p:sldId id="538" r:id="rId43"/>
    <p:sldId id="542" r:id="rId44"/>
    <p:sldId id="544" r:id="rId45"/>
    <p:sldId id="545" r:id="rId46"/>
    <p:sldId id="546" r:id="rId47"/>
    <p:sldId id="497" r:id="rId48"/>
  </p:sldIdLst>
  <p:sldSz cx="9144000" cy="6858000" type="screen4x3"/>
  <p:notesSz cx="6858000" cy="9144000"/>
  <p:embeddedFontLst>
    <p:embeddedFont>
      <p:font typeface="Arial Narrow" panose="020B0606020202030204" pitchFamily="34" charset="0"/>
      <p:regular r:id="rId50"/>
      <p:bold r:id="rId51"/>
      <p:italic r:id="rId52"/>
      <p:boldItalic r:id="rId53"/>
    </p:embeddedFont>
    <p:embeddedFont>
      <p:font typeface="Britannic Bold" panose="020B0903060703020204" pitchFamily="34" charset="0"/>
      <p:regular r:id="rId54"/>
      <p:bold r:id="rId55"/>
    </p:embeddedFont>
    <p:embeddedFont>
      <p:font typeface="Calibri" panose="020F0502020204030204" pitchFamily="34" charset="0"/>
      <p:regular r:id="rId56"/>
      <p:bold r:id="rId57"/>
      <p:italic r:id="rId58"/>
      <p:boldItalic r:id="rId59"/>
    </p:embeddedFont>
    <p:embeddedFont>
      <p:font typeface="Impact" panose="020B0806030902050204" pitchFamily="34" charset="0"/>
      <p:regular r:id="rId60"/>
    </p:embeddedFont>
    <p:embeddedFont>
      <p:font typeface="Rockwell Extra Bold" panose="02060903040505020403" pitchFamily="18" charset="0"/>
      <p:bold r:id="rId61"/>
    </p:embeddedFont>
    <p:embeddedFont>
      <p:font typeface="Swis721 Blk BT" panose="020B0904030502020204" pitchFamily="34" charset="0"/>
      <p:regular r:id="rId62"/>
      <p:italic r:id="rId63"/>
    </p:embeddedFont>
    <p:embeddedFont>
      <p:font typeface="Trajan Pro" panose="02020502050506020301" pitchFamily="18" charset="0"/>
      <p:regular r:id="rId64"/>
      <p:bold r:id="rId65"/>
    </p:embeddedFont>
  </p:embeddedFontLst>
  <p:custDataLst>
    <p:tags r:id="rId66"/>
  </p:custData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859C"/>
    <a:srgbClr val="FFFFFF"/>
    <a:srgbClr val="44281C"/>
    <a:srgbClr val="E200D7"/>
    <a:srgbClr val="BE0EC2"/>
    <a:srgbClr val="0033CC"/>
    <a:srgbClr val="005015"/>
    <a:srgbClr val="003300"/>
    <a:srgbClr val="00CC00"/>
    <a:srgbClr val="452B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44" autoAdjust="0"/>
    <p:restoredTop sz="76369" autoAdjust="0"/>
  </p:normalViewPr>
  <p:slideViewPr>
    <p:cSldViewPr>
      <p:cViewPr varScale="1">
        <p:scale>
          <a:sx n="51" d="100"/>
          <a:sy n="51" d="100"/>
        </p:scale>
        <p:origin x="2022" y="3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0938"/>
    </p:cViewPr>
  </p:sorter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4.fntdata"/><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tags" Target="tags/tag1.xml"/><Relationship Id="rId5" Type="http://schemas.openxmlformats.org/officeDocument/2006/relationships/slide" Target="slides/slide4.xml"/><Relationship Id="rId61" Type="http://schemas.openxmlformats.org/officeDocument/2006/relationships/font" Target="fonts/font1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1.fntdata"/><Relationship Id="rId55" Type="http://schemas.openxmlformats.org/officeDocument/2006/relationships/font" Target="fonts/font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57D632-879E-4D42-A576-A70B40EFB8AB}" type="datetimeFigureOut">
              <a:rPr lang="es-ES" smtClean="0"/>
              <a:t>20/01/2022</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3F3815-8C45-474B-8311-815D479DA600}" type="slidenum">
              <a:rPr lang="es-ES" smtClean="0"/>
              <a:t>‹Nº›</a:t>
            </a:fld>
            <a:endParaRPr lang="es-ES"/>
          </a:p>
        </p:txBody>
      </p:sp>
    </p:spTree>
    <p:extLst>
      <p:ext uri="{BB962C8B-B14F-4D97-AF65-F5344CB8AC3E}">
        <p14:creationId xmlns:p14="http://schemas.microsoft.com/office/powerpoint/2010/main" val="1548489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i="1" baseline="30000"/>
          </a:p>
        </p:txBody>
      </p:sp>
      <p:sp>
        <p:nvSpPr>
          <p:cNvPr id="337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1ED3859D-A883-482E-98F7-3D42B8D3FB00}" type="slidenum">
              <a:rPr lang="es-ES" smtClean="0"/>
              <a:pPr eaLnBrk="1" hangingPunct="1"/>
              <a:t>1</a:t>
            </a:fld>
            <a:endParaRPr lang="es-ES"/>
          </a:p>
        </p:txBody>
      </p:sp>
    </p:spTree>
    <p:extLst>
      <p:ext uri="{BB962C8B-B14F-4D97-AF65-F5344CB8AC3E}">
        <p14:creationId xmlns:p14="http://schemas.microsoft.com/office/powerpoint/2010/main" val="1246520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PT" sz="1200" b="0" i="0" kern="1200" dirty="0">
                <a:solidFill>
                  <a:schemeClr val="tx1"/>
                </a:solidFill>
                <a:effectLst/>
                <a:latin typeface="+mn-lt"/>
                <a:ea typeface="+mn-ea"/>
                <a:cs typeface="+mn-cs"/>
              </a:rPr>
              <a:t>Porque Deus há de trazer a juízo todas as obras, até as que estão escondidas, quer sejam boas, quer sejam más.</a:t>
            </a: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Eclesiastés 12:14</a:t>
            </a:r>
            <a:r>
              <a:rPr lang="es-ES_tradnl" sz="1200" kern="1200" dirty="0">
                <a:solidFill>
                  <a:schemeClr val="tx1"/>
                </a:solidFill>
                <a:effectLst/>
                <a:latin typeface="+mn-lt"/>
                <a:ea typeface="+mn-ea"/>
                <a:cs typeface="+mn-cs"/>
              </a:rPr>
              <a:t> (2ª </a:t>
            </a:r>
            <a:r>
              <a:rPr lang="es-ES_tradnl" sz="1200" kern="1200" dirty="0" err="1">
                <a:solidFill>
                  <a:schemeClr val="tx1"/>
                </a:solidFill>
                <a:effectLst/>
                <a:latin typeface="+mn-lt"/>
                <a:ea typeface="+mn-ea"/>
                <a:cs typeface="+mn-cs"/>
              </a:rPr>
              <a:t>Cor</a:t>
            </a:r>
            <a:r>
              <a:rPr lang="es-ES_tradnl" sz="1200" kern="1200" dirty="0">
                <a:solidFill>
                  <a:schemeClr val="tx1"/>
                </a:solidFill>
                <a:effectLst/>
                <a:latin typeface="+mn-lt"/>
                <a:ea typeface="+mn-ea"/>
                <a:cs typeface="+mn-cs"/>
              </a:rPr>
              <a:t>. 5:10)  </a:t>
            </a: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i="1" u="sng"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i="1" u="sng" kern="1200" dirty="0">
                <a:solidFill>
                  <a:schemeClr val="tx1"/>
                </a:solidFill>
                <a:effectLst/>
                <a:latin typeface="+mn-lt"/>
                <a:ea typeface="+mn-ea"/>
                <a:cs typeface="+mn-cs"/>
              </a:rPr>
              <a:t>Toda obra sea buena o mala.</a:t>
            </a:r>
            <a:endParaRPr lang="es-ES" sz="1200" kern="1200" dirty="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10</a:t>
            </a:fld>
            <a:endParaRPr lang="es-ES"/>
          </a:p>
        </p:txBody>
      </p:sp>
    </p:spTree>
    <p:extLst>
      <p:ext uri="{BB962C8B-B14F-4D97-AF65-F5344CB8AC3E}">
        <p14:creationId xmlns:p14="http://schemas.microsoft.com/office/powerpoint/2010/main" val="3629389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a) Cuando venga Jesucristo, despierte a los que murieron en El y lleve a los salvos, ya estará decidido quién se salva o quién se pierde. </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De modo que antes se habrá realizado un juicio investigador. ¿Cuándo será eso? ¿Cuándo entrará el rey a ver los vestidos de boda?</a:t>
            </a:r>
            <a:endParaRPr lang="es-ES"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...o sea, ¿Cuándo será el juicio en el que se investiguen quiénes fueron declarados justos por los méritos de Jesucristo o no lo fueron?.</a:t>
            </a:r>
            <a:endParaRPr lang="es-ES" sz="1200" kern="1200" dirty="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11</a:t>
            </a:fld>
            <a:endParaRPr lang="es-ES"/>
          </a:p>
        </p:txBody>
      </p:sp>
    </p:spTree>
    <p:extLst>
      <p:ext uri="{BB962C8B-B14F-4D97-AF65-F5344CB8AC3E}">
        <p14:creationId xmlns:p14="http://schemas.microsoft.com/office/powerpoint/2010/main" val="3921373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Daniel vio el Juicio investigador en visión. ¿Quiénes intervienen en él?</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12</a:t>
            </a:fld>
            <a:endParaRPr lang="es-ES"/>
          </a:p>
        </p:txBody>
      </p:sp>
    </p:spTree>
    <p:extLst>
      <p:ext uri="{BB962C8B-B14F-4D97-AF65-F5344CB8AC3E}">
        <p14:creationId xmlns:p14="http://schemas.microsoft.com/office/powerpoint/2010/main" val="19718068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Daniel 7:9-10</a:t>
            </a:r>
            <a:endParaRPr lang="es-ES" sz="1200" kern="1200" dirty="0">
              <a:solidFill>
                <a:schemeClr val="tx1"/>
              </a:solidFill>
              <a:effectLst/>
              <a:latin typeface="+mn-lt"/>
              <a:ea typeface="+mn-ea"/>
              <a:cs typeface="+mn-cs"/>
            </a:endParaRPr>
          </a:p>
          <a:p>
            <a:pPr fontAlgn="base"/>
            <a:r>
              <a:rPr lang="pt-PT" sz="1200" b="0" i="0" kern="1200" dirty="0">
                <a:solidFill>
                  <a:schemeClr val="tx1"/>
                </a:solidFill>
                <a:effectLst/>
                <a:latin typeface="+mn-lt"/>
                <a:ea typeface="+mn-ea"/>
                <a:cs typeface="+mn-cs"/>
              </a:rPr>
              <a:t>Continuei olhando, até que foram postos uns tronos, e o Ancião de Dias se assentou; sua veste era branca como a neve, e os cabelos da cabeça, como a pura lã; o seu trono eram chamas de fogo, e suas rodas eram fogo ardente.</a:t>
            </a:r>
          </a:p>
          <a:p>
            <a:pPr fontAlgn="base"/>
            <a:r>
              <a:rPr lang="pt-PT" sz="1200" b="0" i="0" kern="1200" dirty="0">
                <a:solidFill>
                  <a:schemeClr val="tx1"/>
                </a:solidFill>
                <a:effectLst/>
                <a:latin typeface="+mn-lt"/>
                <a:ea typeface="+mn-ea"/>
                <a:cs typeface="+mn-cs"/>
              </a:rPr>
              <a:t>Um rio de fogo manava e saía de diante dele; milhares de milhares o serviam, e miríades de miríades estavam diante dele; assentou-se o tribunal, e se abriram os livros.</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13</a:t>
            </a:fld>
            <a:endParaRPr lang="es-ES"/>
          </a:p>
        </p:txBody>
      </p:sp>
    </p:spTree>
    <p:extLst>
      <p:ext uri="{BB962C8B-B14F-4D97-AF65-F5344CB8AC3E}">
        <p14:creationId xmlns:p14="http://schemas.microsoft.com/office/powerpoint/2010/main" val="9384151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Daniel 7:13-14</a:t>
            </a:r>
            <a:endParaRPr lang="es-ES" sz="1200" kern="1200" dirty="0">
              <a:solidFill>
                <a:schemeClr val="tx1"/>
              </a:solidFill>
              <a:effectLst/>
              <a:latin typeface="+mn-lt"/>
              <a:ea typeface="+mn-ea"/>
              <a:cs typeface="+mn-cs"/>
            </a:endParaRPr>
          </a:p>
          <a:p>
            <a:pPr fontAlgn="base"/>
            <a:r>
              <a:rPr lang="pt-PT" sz="1200" b="0" i="0" kern="1200" dirty="0">
                <a:solidFill>
                  <a:schemeClr val="tx1"/>
                </a:solidFill>
                <a:effectLst/>
                <a:latin typeface="+mn-lt"/>
                <a:ea typeface="+mn-ea"/>
                <a:cs typeface="+mn-cs"/>
              </a:rPr>
              <a:t>Eu estava olhando nas minhas visões da noite, e eis que vinha com as nuvens do céu um como o Filho do Homem, e dirigiu-se ao Ancião de Dias, e o fizeram chegar até ele.</a:t>
            </a:r>
          </a:p>
          <a:p>
            <a:pPr fontAlgn="base"/>
            <a:r>
              <a:rPr lang="pt-PT" sz="1200" b="0" i="0" kern="1200" dirty="0">
                <a:solidFill>
                  <a:schemeClr val="tx1"/>
                </a:solidFill>
                <a:effectLst/>
                <a:latin typeface="+mn-lt"/>
                <a:ea typeface="+mn-ea"/>
                <a:cs typeface="+mn-cs"/>
              </a:rPr>
              <a:t>Foi-lhe dado domínio, e glória, e o reino, para que os povos, nações e homens de todas as línguas o servissem; o seu domínio é domínio eterno, que não passará, e o seu reino jamais será destruído.</a:t>
            </a:r>
          </a:p>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14</a:t>
            </a:fld>
            <a:endParaRPr lang="es-ES"/>
          </a:p>
        </p:txBody>
      </p:sp>
    </p:spTree>
    <p:extLst>
      <p:ext uri="{BB962C8B-B14F-4D97-AF65-F5344CB8AC3E}">
        <p14:creationId xmlns:p14="http://schemas.microsoft.com/office/powerpoint/2010/main" val="9384151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El Juez es  </a:t>
            </a:r>
            <a:r>
              <a:rPr lang="es-ES_tradnl" sz="1200" i="1" u="sng" kern="1200" dirty="0">
                <a:solidFill>
                  <a:schemeClr val="tx1"/>
                </a:solidFill>
                <a:effectLst/>
                <a:latin typeface="+mn-lt"/>
                <a:ea typeface="+mn-ea"/>
                <a:cs typeface="+mn-cs"/>
              </a:rPr>
              <a:t>Dios</a:t>
            </a:r>
            <a:r>
              <a:rPr lang="es-ES_tradnl" sz="1200" kern="1200" dirty="0">
                <a:solidFill>
                  <a:schemeClr val="tx1"/>
                </a:solidFill>
                <a:effectLst/>
                <a:latin typeface="+mn-lt"/>
                <a:ea typeface="+mn-ea"/>
                <a:cs typeface="+mn-cs"/>
              </a:rPr>
              <a:t>.</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Los acusados: nosotros.</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Los testigos: los ángeles. ¿Cuántos son? (Vers. 10).</a:t>
            </a:r>
            <a:endParaRPr lang="es-ES" sz="1200" kern="1200" dirty="0">
              <a:solidFill>
                <a:schemeClr val="tx1"/>
              </a:solidFill>
              <a:effectLst/>
              <a:latin typeface="+mn-lt"/>
              <a:ea typeface="+mn-ea"/>
              <a:cs typeface="+mn-cs"/>
            </a:endParaRPr>
          </a:p>
          <a:p>
            <a:r>
              <a:rPr lang="es-ES_tradnl" sz="1200" i="1" u="sng" kern="1200" dirty="0">
                <a:solidFill>
                  <a:schemeClr val="tx1"/>
                </a:solidFill>
                <a:effectLst/>
                <a:latin typeface="+mn-lt"/>
                <a:ea typeface="+mn-ea"/>
                <a:cs typeface="+mn-cs"/>
              </a:rPr>
              <a:t>Millares de millones.</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Las pruebas: Lo escrito en los libros (</a:t>
            </a:r>
            <a:r>
              <a:rPr lang="es-ES_tradnl" sz="1200" kern="1200" dirty="0" err="1">
                <a:solidFill>
                  <a:schemeClr val="tx1"/>
                </a:solidFill>
                <a:effectLst/>
                <a:latin typeface="+mn-lt"/>
                <a:ea typeface="+mn-ea"/>
                <a:cs typeface="+mn-cs"/>
              </a:rPr>
              <a:t>Apoc</a:t>
            </a:r>
            <a:r>
              <a:rPr lang="es-ES_tradnl" sz="1200" kern="1200" dirty="0">
                <a:solidFill>
                  <a:schemeClr val="tx1"/>
                </a:solidFill>
                <a:effectLst/>
                <a:latin typeface="+mn-lt"/>
                <a:ea typeface="+mn-ea"/>
                <a:cs typeface="+mn-cs"/>
              </a:rPr>
              <a:t>. 20:12).</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acusador: el diablo (</a:t>
            </a:r>
            <a:r>
              <a:rPr lang="es-ES_tradnl" sz="1200" kern="1200" dirty="0" err="1">
                <a:solidFill>
                  <a:schemeClr val="tx1"/>
                </a:solidFill>
                <a:effectLst/>
                <a:latin typeface="+mn-lt"/>
                <a:ea typeface="+mn-ea"/>
                <a:cs typeface="+mn-cs"/>
              </a:rPr>
              <a:t>Apoc</a:t>
            </a:r>
            <a:r>
              <a:rPr lang="es-ES_tradnl" sz="1200" kern="1200" dirty="0">
                <a:solidFill>
                  <a:schemeClr val="tx1"/>
                </a:solidFill>
                <a:effectLst/>
                <a:latin typeface="+mn-lt"/>
                <a:ea typeface="+mn-ea"/>
                <a:cs typeface="+mn-cs"/>
              </a:rPr>
              <a:t>. 12:10).</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código por el que somos juzgados:  </a:t>
            </a:r>
            <a:r>
              <a:rPr lang="es-ES_tradnl" sz="1200" i="1" u="sng" kern="1200" dirty="0">
                <a:solidFill>
                  <a:schemeClr val="tx1"/>
                </a:solidFill>
                <a:effectLst/>
                <a:latin typeface="+mn-lt"/>
                <a:ea typeface="+mn-ea"/>
                <a:cs typeface="+mn-cs"/>
              </a:rPr>
              <a:t>La santa ley</a:t>
            </a:r>
            <a:r>
              <a:rPr lang="es-ES_tradnl" sz="1200" kern="1200" dirty="0">
                <a:solidFill>
                  <a:schemeClr val="tx1"/>
                </a:solidFill>
                <a:effectLst/>
                <a:latin typeface="+mn-lt"/>
                <a:ea typeface="+mn-ea"/>
                <a:cs typeface="+mn-cs"/>
              </a:rPr>
              <a:t>  de Dios,	</a:t>
            </a:r>
            <a:br>
              <a:rPr lang="es-ES_tradnl" sz="1200" kern="1200" dirty="0">
                <a:solidFill>
                  <a:schemeClr val="tx1"/>
                </a:solidFill>
                <a:effectLst/>
                <a:latin typeface="+mn-lt"/>
                <a:ea typeface="+mn-ea"/>
                <a:cs typeface="+mn-cs"/>
              </a:rPr>
            </a:br>
            <a:r>
              <a:rPr lang="es-ES_tradnl" sz="1200" kern="1200" dirty="0">
                <a:solidFill>
                  <a:schemeClr val="tx1"/>
                </a:solidFill>
                <a:effectLst/>
                <a:latin typeface="+mn-lt"/>
                <a:ea typeface="+mn-ea"/>
                <a:cs typeface="+mn-cs"/>
              </a:rPr>
              <a:t>(</a:t>
            </a:r>
            <a:r>
              <a:rPr lang="es-ES_tradnl" sz="1200" kern="1200" dirty="0" err="1">
                <a:solidFill>
                  <a:schemeClr val="tx1"/>
                </a:solidFill>
                <a:effectLst/>
                <a:latin typeface="+mn-lt"/>
                <a:ea typeface="+mn-ea"/>
                <a:cs typeface="+mn-cs"/>
              </a:rPr>
              <a:t>Stg</a:t>
            </a:r>
            <a:r>
              <a:rPr lang="es-ES_tradnl" sz="1200" kern="1200" dirty="0">
                <a:solidFill>
                  <a:schemeClr val="tx1"/>
                </a:solidFill>
                <a:effectLst/>
                <a:latin typeface="+mn-lt"/>
                <a:ea typeface="+mn-ea"/>
                <a:cs typeface="+mn-cs"/>
              </a:rPr>
              <a:t>. 2:12).</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Abogado defensor: Vers. 13 (1ª Juan 2:1).	</a:t>
            </a:r>
            <a:endParaRPr lang="es-ES" sz="1200" kern="1200" dirty="0">
              <a:solidFill>
                <a:schemeClr val="tx1"/>
              </a:solidFill>
              <a:effectLst/>
              <a:latin typeface="+mn-lt"/>
              <a:ea typeface="+mn-ea"/>
              <a:cs typeface="+mn-cs"/>
            </a:endParaRPr>
          </a:p>
          <a:p>
            <a:r>
              <a:rPr lang="es-ES_tradnl" sz="1200" i="1" u="sng" kern="1200" dirty="0">
                <a:solidFill>
                  <a:schemeClr val="tx1"/>
                </a:solidFill>
                <a:effectLst/>
                <a:latin typeface="+mn-lt"/>
                <a:ea typeface="+mn-ea"/>
                <a:cs typeface="+mn-cs"/>
              </a:rPr>
              <a:t>El hijo del hombre Jesucristo.</a:t>
            </a:r>
            <a:endParaRPr lang="es-ES" sz="1200" kern="1200" dirty="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15</a:t>
            </a:fld>
            <a:endParaRPr lang="es-ES"/>
          </a:p>
        </p:txBody>
      </p:sp>
    </p:spTree>
    <p:extLst>
      <p:ext uri="{BB962C8B-B14F-4D97-AF65-F5344CB8AC3E}">
        <p14:creationId xmlns:p14="http://schemas.microsoft.com/office/powerpoint/2010/main" val="3376635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Nuestros pecados están registrados en el Santuario de Dios. Se necesita un juicio investigador y una obra de purificación. ¿Cuándo comenzaría esta, según la profecía de Daniel 8:14?</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16</a:t>
            </a:fld>
            <a:endParaRPr lang="es-ES"/>
          </a:p>
        </p:txBody>
      </p:sp>
    </p:spTree>
    <p:extLst>
      <p:ext uri="{BB962C8B-B14F-4D97-AF65-F5344CB8AC3E}">
        <p14:creationId xmlns:p14="http://schemas.microsoft.com/office/powerpoint/2010/main" val="1296066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Daniel 8:14    </a:t>
            </a:r>
            <a:r>
              <a:rPr lang="es-ES_tradnl" sz="1200" i="1" u="sng" kern="1200" dirty="0">
                <a:solidFill>
                  <a:schemeClr val="tx1"/>
                </a:solidFill>
                <a:effectLst/>
                <a:latin typeface="+mn-lt"/>
                <a:ea typeface="+mn-ea"/>
                <a:cs typeface="+mn-cs"/>
              </a:rPr>
              <a:t>En 1844</a:t>
            </a:r>
            <a:r>
              <a:rPr lang="es-ES_tradnl" sz="1200" kern="1200" dirty="0">
                <a:solidFill>
                  <a:schemeClr val="tx1"/>
                </a:solidFill>
                <a:effectLst/>
                <a:latin typeface="+mn-lt"/>
                <a:ea typeface="+mn-ea"/>
                <a:cs typeface="+mn-cs"/>
              </a:rPr>
              <a:t>.</a:t>
            </a:r>
            <a:endParaRPr lang="es-ES" sz="1200" kern="1200" dirty="0">
              <a:solidFill>
                <a:schemeClr val="tx1"/>
              </a:solidFill>
              <a:effectLst/>
              <a:latin typeface="+mn-lt"/>
              <a:ea typeface="+mn-ea"/>
              <a:cs typeface="+mn-cs"/>
            </a:endParaRPr>
          </a:p>
          <a:p>
            <a:endParaRPr lang="es-ES" dirty="0"/>
          </a:p>
          <a:p>
            <a:r>
              <a:rPr lang="pt-PT" sz="1200" b="0" i="0" kern="1200" dirty="0">
                <a:solidFill>
                  <a:schemeClr val="tx1"/>
                </a:solidFill>
                <a:effectLst/>
                <a:latin typeface="+mn-lt"/>
                <a:ea typeface="+mn-ea"/>
                <a:cs typeface="+mn-cs"/>
              </a:rPr>
              <a:t>Ele me disse: Até duas mil e trezentas tardes e manhãs; e o santuário será purificado.</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17</a:t>
            </a:fld>
            <a:endParaRPr lang="es-ES"/>
          </a:p>
        </p:txBody>
      </p:sp>
    </p:spTree>
    <p:extLst>
      <p:ext uri="{BB962C8B-B14F-4D97-AF65-F5344CB8AC3E}">
        <p14:creationId xmlns:p14="http://schemas.microsoft.com/office/powerpoint/2010/main" val="12960666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a)</a:t>
            </a:r>
            <a:r>
              <a:rPr lang="es-ES_tradnl" sz="1200" b="1" kern="1200" dirty="0">
                <a:solidFill>
                  <a:schemeClr val="tx1"/>
                </a:solidFill>
                <a:effectLst/>
                <a:latin typeface="+mn-lt"/>
                <a:ea typeface="+mn-ea"/>
                <a:cs typeface="+mn-cs"/>
              </a:rPr>
              <a:t> </a:t>
            </a:r>
            <a:r>
              <a:rPr lang="es-ES_tradnl" sz="1200" i="0" kern="1200" dirty="0">
                <a:solidFill>
                  <a:schemeClr val="tx1"/>
                </a:solidFill>
                <a:effectLst/>
                <a:latin typeface="+mn-lt"/>
                <a:ea typeface="+mn-ea"/>
                <a:cs typeface="+mn-cs"/>
              </a:rPr>
              <a:t>Las </a:t>
            </a:r>
            <a:r>
              <a:rPr lang="es-ES_tradnl" sz="1200" i="0" u="none" kern="1200" dirty="0">
                <a:solidFill>
                  <a:schemeClr val="tx1"/>
                </a:solidFill>
                <a:effectLst/>
                <a:latin typeface="+mn-lt"/>
                <a:ea typeface="+mn-ea"/>
                <a:cs typeface="+mn-cs"/>
              </a:rPr>
              <a:t>2.300 </a:t>
            </a:r>
            <a:r>
              <a:rPr lang="es-ES_tradnl" sz="1200" kern="1200" dirty="0">
                <a:solidFill>
                  <a:schemeClr val="tx1"/>
                </a:solidFill>
                <a:effectLst/>
                <a:latin typeface="+mn-lt"/>
                <a:ea typeface="+mn-ea"/>
                <a:cs typeface="+mn-cs"/>
              </a:rPr>
              <a:t>tardes y mañanas -años- terminan en 1844.</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b)</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Es el comienzo del tiempo del fin.</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c)</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Es la fecha del restablecimiento de la verdad echada por tierra por el anticristo.</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Se comienzan a predicar estas solemnes verdades.</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d)</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Es el comienzo de la séptima y última iglesia: </a:t>
            </a:r>
            <a:r>
              <a:rPr lang="es-ES_tradnl" sz="1200" kern="1200" dirty="0" err="1">
                <a:solidFill>
                  <a:schemeClr val="tx1"/>
                </a:solidFill>
                <a:effectLst/>
                <a:latin typeface="+mn-lt"/>
                <a:ea typeface="+mn-ea"/>
                <a:cs typeface="+mn-cs"/>
              </a:rPr>
              <a:t>Laodicea</a:t>
            </a:r>
            <a:r>
              <a:rPr lang="es-ES_tradnl" sz="1200" kern="1200" dirty="0">
                <a:solidFill>
                  <a:schemeClr val="tx1"/>
                </a:solidFill>
                <a:effectLst/>
                <a:latin typeface="+mn-lt"/>
                <a:ea typeface="+mn-ea"/>
                <a:cs typeface="+mn-cs"/>
              </a:rPr>
              <a:t>.</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Es el comienzo del juicio investigador en el cielo, la purificación del santuario, para verificar quién se salva y quién se pierde, antes de la venida de Jesús.</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Para comprender bien qué significa este término "purificación del santuario", vayamos al Antiguo Testamento y veamos el </a:t>
            </a:r>
            <a:r>
              <a:rPr lang="es-ES_tradnl" sz="1200" kern="1200" dirty="0" err="1">
                <a:solidFill>
                  <a:schemeClr val="tx1"/>
                </a:solidFill>
                <a:effectLst/>
                <a:latin typeface="+mn-lt"/>
                <a:ea typeface="+mn-ea"/>
                <a:cs typeface="+mn-cs"/>
              </a:rPr>
              <a:t>antitipo</a:t>
            </a:r>
            <a:r>
              <a:rPr lang="es-ES_tradnl" sz="1200" kern="1200" dirty="0">
                <a:solidFill>
                  <a:schemeClr val="tx1"/>
                </a:solidFill>
                <a:effectLst/>
                <a:latin typeface="+mn-lt"/>
                <a:ea typeface="+mn-ea"/>
                <a:cs typeface="+mn-cs"/>
              </a:rPr>
              <a:t>.</a:t>
            </a:r>
            <a:endParaRPr lang="es-ES" sz="1200" kern="1200" dirty="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18</a:t>
            </a:fld>
            <a:endParaRPr lang="es-ES"/>
          </a:p>
        </p:txBody>
      </p:sp>
    </p:spTree>
    <p:extLst>
      <p:ext uri="{BB962C8B-B14F-4D97-AF65-F5344CB8AC3E}">
        <p14:creationId xmlns:p14="http://schemas.microsoft.com/office/powerpoint/2010/main" val="13618560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LA PURIFICACIÓN DEL SANTUARIO TERRENAL</a:t>
            </a:r>
            <a:endParaRPr lang="es-ES" sz="1200" kern="1200" dirty="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19</a:t>
            </a:fld>
            <a:endParaRPr lang="es-ES"/>
          </a:p>
        </p:txBody>
      </p:sp>
    </p:spTree>
    <p:extLst>
      <p:ext uri="{BB962C8B-B14F-4D97-AF65-F5344CB8AC3E}">
        <p14:creationId xmlns:p14="http://schemas.microsoft.com/office/powerpoint/2010/main" val="2360935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a:t>
            </a:fld>
            <a:endParaRPr lang="es-ES"/>
          </a:p>
        </p:txBody>
      </p:sp>
    </p:spTree>
    <p:extLst>
      <p:ext uri="{BB962C8B-B14F-4D97-AF65-F5344CB8AC3E}">
        <p14:creationId xmlns:p14="http://schemas.microsoft.com/office/powerpoint/2010/main" val="3880106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¿Qué había ordenado Dios?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20</a:t>
            </a:fld>
            <a:endParaRPr lang="es-ES"/>
          </a:p>
        </p:txBody>
      </p:sp>
    </p:spTree>
    <p:extLst>
      <p:ext uri="{BB962C8B-B14F-4D97-AF65-F5344CB8AC3E}">
        <p14:creationId xmlns:p14="http://schemas.microsoft.com/office/powerpoint/2010/main" val="22319336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Éxodo 25:8</a:t>
            </a:r>
            <a:endParaRPr lang="es-ES" sz="1200" kern="1200" dirty="0">
              <a:solidFill>
                <a:schemeClr val="tx1"/>
              </a:solidFill>
              <a:effectLst/>
              <a:latin typeface="+mn-lt"/>
              <a:ea typeface="+mn-ea"/>
              <a:cs typeface="+mn-cs"/>
            </a:endParaRPr>
          </a:p>
          <a:p>
            <a:r>
              <a:rPr lang="es-ES_tradnl" sz="1200" i="1" u="sng" kern="1200" dirty="0">
                <a:solidFill>
                  <a:schemeClr val="tx1"/>
                </a:solidFill>
                <a:effectLst/>
                <a:latin typeface="+mn-lt"/>
                <a:ea typeface="+mn-ea"/>
                <a:cs typeface="+mn-cs"/>
              </a:rPr>
              <a:t>Hacerme han un santuario.</a:t>
            </a:r>
            <a:endParaRPr lang="es-ES" sz="1200" kern="1200" dirty="0">
              <a:solidFill>
                <a:schemeClr val="tx1"/>
              </a:solidFill>
              <a:effectLst/>
              <a:latin typeface="+mn-lt"/>
              <a:ea typeface="+mn-ea"/>
              <a:cs typeface="+mn-cs"/>
            </a:endParaRPr>
          </a:p>
          <a:p>
            <a:endParaRPr lang="es-ES" dirty="0"/>
          </a:p>
          <a:p>
            <a:r>
              <a:rPr lang="pt-PT" sz="1200" b="0" i="0" kern="1200" dirty="0">
                <a:solidFill>
                  <a:schemeClr val="tx1"/>
                </a:solidFill>
                <a:effectLst/>
                <a:latin typeface="+mn-lt"/>
                <a:ea typeface="+mn-ea"/>
                <a:cs typeface="+mn-cs"/>
              </a:rPr>
              <a:t>E me farão um santuário, para que eu possa habitar no meio deles.</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21</a:t>
            </a:fld>
            <a:endParaRPr lang="es-ES"/>
          </a:p>
        </p:txBody>
      </p:sp>
    </p:spTree>
    <p:extLst>
      <p:ext uri="{BB962C8B-B14F-4D97-AF65-F5344CB8AC3E}">
        <p14:creationId xmlns:p14="http://schemas.microsoft.com/office/powerpoint/2010/main" val="38471267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¿Qué era necesario derramar para que el hombre pudiese recibir el perdón?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22</a:t>
            </a:fld>
            <a:endParaRPr lang="es-ES"/>
          </a:p>
        </p:txBody>
      </p:sp>
    </p:spTree>
    <p:extLst>
      <p:ext uri="{BB962C8B-B14F-4D97-AF65-F5344CB8AC3E}">
        <p14:creationId xmlns:p14="http://schemas.microsoft.com/office/powerpoint/2010/main" val="19208526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Hebreos 9:22, 12  </a:t>
            </a:r>
            <a:r>
              <a:rPr lang="es-ES_tradnl" sz="1200" i="1" u="sng" kern="1200" dirty="0">
                <a:solidFill>
                  <a:schemeClr val="tx1"/>
                </a:solidFill>
                <a:effectLst/>
                <a:latin typeface="+mn-lt"/>
                <a:ea typeface="+mn-ea"/>
                <a:cs typeface="+mn-cs"/>
              </a:rPr>
              <a:t>Sin derramamiento de sangre, no hay remisión.</a:t>
            </a:r>
            <a:endParaRPr lang="es-ES" sz="1200" kern="1200" dirty="0">
              <a:solidFill>
                <a:schemeClr val="tx1"/>
              </a:solidFill>
              <a:effectLst/>
              <a:latin typeface="+mn-lt"/>
              <a:ea typeface="+mn-ea"/>
              <a:cs typeface="+mn-cs"/>
            </a:endParaRPr>
          </a:p>
          <a:p>
            <a:endParaRPr lang="es-ES" dirty="0"/>
          </a:p>
          <a:p>
            <a:r>
              <a:rPr lang="pt-PT" sz="1200" b="0" i="0" kern="1200" dirty="0">
                <a:solidFill>
                  <a:schemeClr val="tx1"/>
                </a:solidFill>
                <a:effectLst/>
                <a:latin typeface="+mn-lt"/>
                <a:ea typeface="+mn-ea"/>
                <a:cs typeface="+mn-cs"/>
              </a:rPr>
              <a:t>Com efeito, quase todas as coisas, segundo a lei, se purificam com sangue; e, sem derramamento de sangue, não há remissão.</a:t>
            </a:r>
          </a:p>
          <a:p>
            <a:r>
              <a:rPr lang="pt-PT" sz="1200" b="0" i="0" kern="1200" dirty="0">
                <a:solidFill>
                  <a:schemeClr val="tx1"/>
                </a:solidFill>
                <a:effectLst/>
                <a:latin typeface="+mn-lt"/>
                <a:ea typeface="+mn-ea"/>
                <a:cs typeface="+mn-cs"/>
              </a:rPr>
              <a:t>não por meio de sangue de bodes e de bezerros, mas pelo seu próprio sangue, entrou no Santo dos Santos, uma vez por todas, tendo obtido eterna redenção.</a:t>
            </a:r>
          </a:p>
          <a:p>
            <a:endParaRPr lang="es-ES" sz="1200" b="0" i="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Dios había dicho: "El día que del árbol comieres, ciertamente morirás. </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El hombre pecó, fue condenado a muerte, pero Cristo se ofreció a morir en su lugar. Hasta que ese momento llegaba, moría un animal por el pecado, el cual prefiguraba a Cristo, (</a:t>
            </a:r>
            <a:r>
              <a:rPr lang="es-ES_tradnl" sz="1200" kern="1200" dirty="0" err="1">
                <a:solidFill>
                  <a:schemeClr val="tx1"/>
                </a:solidFill>
                <a:effectLst/>
                <a:latin typeface="+mn-lt"/>
                <a:ea typeface="+mn-ea"/>
                <a:cs typeface="+mn-cs"/>
              </a:rPr>
              <a:t>Heb</a:t>
            </a:r>
            <a:r>
              <a:rPr lang="es-ES_tradnl" sz="1200" kern="1200" dirty="0">
                <a:solidFill>
                  <a:schemeClr val="tx1"/>
                </a:solidFill>
                <a:effectLst/>
                <a:latin typeface="+mn-lt"/>
                <a:ea typeface="+mn-ea"/>
                <a:cs typeface="+mn-cs"/>
              </a:rPr>
              <a:t>. 9:9).</a:t>
            </a:r>
            <a:endParaRPr lang="es-ES" sz="1200" kern="1200" dirty="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23</a:t>
            </a:fld>
            <a:endParaRPr lang="es-ES"/>
          </a:p>
        </p:txBody>
      </p:sp>
    </p:spTree>
    <p:extLst>
      <p:ext uri="{BB962C8B-B14F-4D97-AF65-F5344CB8AC3E}">
        <p14:creationId xmlns:p14="http://schemas.microsoft.com/office/powerpoint/2010/main" val="4338112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En el Santuario construido en el desierto habían dos divisiones, separadas por un velo: El lugar santo y el santísimo. ¿Con qué frecuencia entraban los sacerdotes en el lugar Santo y para qué? </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24</a:t>
            </a:fld>
            <a:endParaRPr lang="es-ES"/>
          </a:p>
        </p:txBody>
      </p:sp>
    </p:spTree>
    <p:extLst>
      <p:ext uri="{BB962C8B-B14F-4D97-AF65-F5344CB8AC3E}">
        <p14:creationId xmlns:p14="http://schemas.microsoft.com/office/powerpoint/2010/main" val="8205159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Hebreos 9:6  </a:t>
            </a:r>
            <a:r>
              <a:rPr lang="es-ES_tradnl" sz="1200" i="1" u="sng" kern="1200" dirty="0">
                <a:solidFill>
                  <a:schemeClr val="tx1"/>
                </a:solidFill>
                <a:effectLst/>
                <a:latin typeface="+mn-lt"/>
                <a:ea typeface="+mn-ea"/>
                <a:cs typeface="+mn-cs"/>
              </a:rPr>
              <a:t>Continuamente, para cumplir los cultos.</a:t>
            </a:r>
            <a:endParaRPr lang="es-ES" sz="1200" kern="1200" dirty="0">
              <a:solidFill>
                <a:schemeClr val="tx1"/>
              </a:solidFill>
              <a:effectLst/>
              <a:latin typeface="+mn-lt"/>
              <a:ea typeface="+mn-ea"/>
              <a:cs typeface="+mn-cs"/>
            </a:endParaRPr>
          </a:p>
          <a:p>
            <a:endParaRPr lang="es-ES" dirty="0"/>
          </a:p>
          <a:p>
            <a:r>
              <a:rPr lang="es-ES" sz="1200" b="1" i="0" kern="1200" baseline="30000" dirty="0">
                <a:solidFill>
                  <a:schemeClr val="tx1"/>
                </a:solidFill>
                <a:effectLst/>
                <a:latin typeface="+mn-lt"/>
                <a:ea typeface="+mn-ea"/>
                <a:cs typeface="+mn-cs"/>
              </a:rPr>
              <a:t>6</a:t>
            </a:r>
            <a:r>
              <a:rPr lang="pt-PT" sz="1200" b="0" i="0" kern="1200" dirty="0">
                <a:solidFill>
                  <a:schemeClr val="tx1"/>
                </a:solidFill>
                <a:effectLst/>
                <a:latin typeface="+mn-lt"/>
                <a:ea typeface="+mn-ea"/>
                <a:cs typeface="+mn-cs"/>
              </a:rPr>
              <a:t>Ora, depois de tudo isto assim preparado, continuamente entram no primeiro tabernáculo os sacerdotes, para realizar os serviços sagrados;</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25</a:t>
            </a:fld>
            <a:endParaRPr lang="es-ES"/>
          </a:p>
        </p:txBody>
      </p:sp>
    </p:spTree>
    <p:extLst>
      <p:ext uri="{BB962C8B-B14F-4D97-AF65-F5344CB8AC3E}">
        <p14:creationId xmlns:p14="http://schemas.microsoft.com/office/powerpoint/2010/main" val="34833171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En Levíticos 4 se nos presentan diversas clases de pecados:</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Si una persona o un anciano del pueblo pecaba, debía traer un animal perfecto, colocar sus manos sobre él, -transfiriendo su culpa- y matarlo. Luego el Sacerdote tomaba de esa sangre, mojaba en los cuernos del altar y vertía el resto al pie del mismo.</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Si un sacerdote o la congregación de Israel pecaba, debía tomar de la sangre del sacrificio y entrar al lugar santo rociando hacia el velo. Así transfería la culpa al santuario.</a:t>
            </a:r>
            <a:endParaRPr lang="es-ES" sz="1200" kern="1200" dirty="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26</a:t>
            </a:fld>
            <a:endParaRPr lang="es-ES"/>
          </a:p>
        </p:txBody>
      </p:sp>
    </p:spTree>
    <p:extLst>
      <p:ext uri="{BB962C8B-B14F-4D97-AF65-F5344CB8AC3E}">
        <p14:creationId xmlns:p14="http://schemas.microsoft.com/office/powerpoint/2010/main" val="37054971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¿Quién solamente entraba al lugar santísimo y con qué frecuencia?</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27</a:t>
            </a:fld>
            <a:endParaRPr lang="es-ES"/>
          </a:p>
        </p:txBody>
      </p:sp>
    </p:spTree>
    <p:extLst>
      <p:ext uri="{BB962C8B-B14F-4D97-AF65-F5344CB8AC3E}">
        <p14:creationId xmlns:p14="http://schemas.microsoft.com/office/powerpoint/2010/main" val="20491243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Hebreos 9:7 </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El  </a:t>
            </a:r>
            <a:r>
              <a:rPr lang="es-ES_tradnl" sz="1200" i="1" u="sng" kern="1200" dirty="0">
                <a:solidFill>
                  <a:schemeClr val="tx1"/>
                </a:solidFill>
                <a:effectLst/>
                <a:latin typeface="+mn-lt"/>
                <a:ea typeface="+mn-ea"/>
                <a:cs typeface="+mn-cs"/>
              </a:rPr>
              <a:t>sumo sacerdote</a:t>
            </a:r>
            <a:r>
              <a:rPr lang="es-ES_tradnl" sz="1200" kern="1200" dirty="0">
                <a:solidFill>
                  <a:schemeClr val="tx1"/>
                </a:solidFill>
                <a:effectLst/>
                <a:latin typeface="+mn-lt"/>
                <a:ea typeface="+mn-ea"/>
                <a:cs typeface="+mn-cs"/>
              </a:rPr>
              <a:t>  una vez al  </a:t>
            </a:r>
            <a:r>
              <a:rPr lang="es-ES_tradnl" sz="1200" i="1" u="sng" kern="1200" dirty="0">
                <a:solidFill>
                  <a:schemeClr val="tx1"/>
                </a:solidFill>
                <a:effectLst/>
                <a:latin typeface="+mn-lt"/>
                <a:ea typeface="+mn-ea"/>
                <a:cs typeface="+mn-cs"/>
              </a:rPr>
              <a:t>año</a:t>
            </a:r>
            <a:endParaRPr lang="es-ES" sz="1200" kern="1200" dirty="0">
              <a:solidFill>
                <a:schemeClr val="tx1"/>
              </a:solidFill>
              <a:effectLst/>
              <a:latin typeface="+mn-lt"/>
              <a:ea typeface="+mn-ea"/>
              <a:cs typeface="+mn-cs"/>
            </a:endParaRPr>
          </a:p>
          <a:p>
            <a:endParaRPr lang="es-ES" dirty="0"/>
          </a:p>
          <a:p>
            <a:r>
              <a:rPr lang="es-ES" sz="1200" b="1" i="0" kern="1200" baseline="30000" dirty="0">
                <a:solidFill>
                  <a:schemeClr val="tx1"/>
                </a:solidFill>
                <a:effectLst/>
                <a:latin typeface="+mn-lt"/>
                <a:ea typeface="+mn-ea"/>
                <a:cs typeface="+mn-cs"/>
              </a:rPr>
              <a:t>7 </a:t>
            </a:r>
            <a:r>
              <a:rPr lang="pt-PT" sz="1200" b="0" i="0" kern="1200" dirty="0">
                <a:solidFill>
                  <a:schemeClr val="tx1"/>
                </a:solidFill>
                <a:effectLst/>
                <a:latin typeface="+mn-lt"/>
                <a:ea typeface="+mn-ea"/>
                <a:cs typeface="+mn-cs"/>
              </a:rPr>
              <a:t>Mas, no segundo, o sumo sacerdote, ele sozinho, uma vez por ano, não sem sangue, que oferece por si e pelos pecados de ignorância do povo</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28</a:t>
            </a:fld>
            <a:endParaRPr lang="es-ES"/>
          </a:p>
        </p:txBody>
      </p:sp>
    </p:spTree>
    <p:extLst>
      <p:ext uri="{BB962C8B-B14F-4D97-AF65-F5344CB8AC3E}">
        <p14:creationId xmlns:p14="http://schemas.microsoft.com/office/powerpoint/2010/main" val="13203228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 En el gran día de la expiación era purificado el santuario. Primeramente el Sumo Sacerdote sacrificaba un becerro por sí y su familia. Luego tomaba dos machos cabríos y tiraban suerte sobre ellos, uno por Jehová y otro por </a:t>
            </a:r>
            <a:r>
              <a:rPr lang="es-ES_tradnl" sz="1200" kern="1200" dirty="0" err="1">
                <a:solidFill>
                  <a:schemeClr val="tx1"/>
                </a:solidFill>
                <a:effectLst/>
                <a:latin typeface="+mn-lt"/>
                <a:ea typeface="+mn-ea"/>
                <a:cs typeface="+mn-cs"/>
              </a:rPr>
              <a:t>Azazel</a:t>
            </a:r>
            <a:r>
              <a:rPr lang="es-ES_tradnl" sz="1200" kern="1200" dirty="0">
                <a:solidFill>
                  <a:schemeClr val="tx1"/>
                </a:solidFill>
                <a:effectLst/>
                <a:latin typeface="+mn-lt"/>
                <a:ea typeface="+mn-ea"/>
                <a:cs typeface="+mn-cs"/>
              </a:rPr>
              <a:t>, símbolo de Satanás. El que representaba a Jesús era Sacrificado.</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Tomaba de esa sangre y entraba al lugar Santísimo, con una nube de incienso, y rociaba con su dedo 7 veces hacia el propiciatorio -el arca del pacto- símbolo del trono de Dios. Allí estaba la luz de la santa </a:t>
            </a:r>
            <a:r>
              <a:rPr lang="es-ES_tradnl" sz="1200" b="1" kern="1200" dirty="0">
                <a:solidFill>
                  <a:schemeClr val="tx1"/>
                </a:solidFill>
                <a:effectLst/>
                <a:latin typeface="+mn-lt"/>
                <a:ea typeface="+mn-ea"/>
                <a:cs typeface="+mn-cs"/>
              </a:rPr>
              <a:t>SHEKINAH</a:t>
            </a:r>
            <a:r>
              <a:rPr lang="es-ES_tradnl" sz="1200" kern="1200" dirty="0">
                <a:solidFill>
                  <a:schemeClr val="tx1"/>
                </a:solidFill>
                <a:effectLst/>
                <a:latin typeface="+mn-lt"/>
                <a:ea typeface="+mn-ea"/>
                <a:cs typeface="+mn-cs"/>
              </a:rPr>
              <a:t>, la presencia divina. La ley quebrantada exigía la muerte del pecador, y esa ley estaba en el propiciatorio. Cuando el pontífice esparcía la sangre, la misericordia quedaba concedida. De esa forma, el velo quedaba limpio por la presencia de Dios en ese lugar, y el pueblo quedaba perdonado, Levítico 16:16. Luego traían el macho cabrío vivo, y el Sumo Sacerdote colocando sus dos manos, confesaba sobre él todos los pecados y lo llevaban al desierto.</a:t>
            </a:r>
            <a:endParaRPr lang="es-ES" sz="1200" kern="1200" dirty="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29</a:t>
            </a:fld>
            <a:endParaRPr lang="es-ES"/>
          </a:p>
        </p:txBody>
      </p:sp>
    </p:spTree>
    <p:extLst>
      <p:ext uri="{BB962C8B-B14F-4D97-AF65-F5344CB8AC3E}">
        <p14:creationId xmlns:p14="http://schemas.microsoft.com/office/powerpoint/2010/main" val="1325487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3</a:t>
            </a:fld>
            <a:endParaRPr lang="es-ES"/>
          </a:p>
        </p:txBody>
      </p:sp>
    </p:spTree>
    <p:extLst>
      <p:ext uri="{BB962C8B-B14F-4D97-AF65-F5344CB8AC3E}">
        <p14:creationId xmlns:p14="http://schemas.microsoft.com/office/powerpoint/2010/main" val="928450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EL SANTUARIO CELESTIAL</a:t>
            </a:r>
            <a:endParaRPr lang="es-ES" sz="1200" kern="1200" dirty="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30</a:t>
            </a:fld>
            <a:endParaRPr lang="es-ES"/>
          </a:p>
        </p:txBody>
      </p:sp>
    </p:spTree>
    <p:extLst>
      <p:ext uri="{BB962C8B-B14F-4D97-AF65-F5344CB8AC3E}">
        <p14:creationId xmlns:p14="http://schemas.microsoft.com/office/powerpoint/2010/main" val="5887296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¿Dónde está el verdadero santuario?</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31</a:t>
            </a:fld>
            <a:endParaRPr lang="es-ES"/>
          </a:p>
        </p:txBody>
      </p:sp>
    </p:spTree>
    <p:extLst>
      <p:ext uri="{BB962C8B-B14F-4D97-AF65-F5344CB8AC3E}">
        <p14:creationId xmlns:p14="http://schemas.microsoft.com/office/powerpoint/2010/main" val="39021000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Hebreos 8:1-2  </a:t>
            </a:r>
            <a:r>
              <a:rPr lang="es-ES_tradnl" sz="1200" i="1" u="sng" kern="1200" dirty="0">
                <a:solidFill>
                  <a:schemeClr val="tx1"/>
                </a:solidFill>
                <a:effectLst/>
                <a:latin typeface="+mn-lt"/>
                <a:ea typeface="+mn-ea"/>
                <a:cs typeface="+mn-cs"/>
              </a:rPr>
              <a:t>En los cielos.</a:t>
            </a:r>
            <a:endParaRPr lang="es-ES" dirty="0"/>
          </a:p>
          <a:p>
            <a:pPr fontAlgn="base"/>
            <a:r>
              <a:rPr lang="pt-PT" sz="1200" b="0" i="0" kern="1200" dirty="0">
                <a:solidFill>
                  <a:schemeClr val="tx1"/>
                </a:solidFill>
                <a:effectLst/>
                <a:latin typeface="+mn-lt"/>
                <a:ea typeface="+mn-ea"/>
                <a:cs typeface="+mn-cs"/>
              </a:rPr>
              <a:t>Ora, o essencial das coisas que temos dito é que possuímos tal sumo sacerdote, que se assentou à destra do trono da Majestade nos céus, como ministro do santuário e do verdadeiro tabernáculo que o Senhor erigiu, não o homem.</a:t>
            </a:r>
          </a:p>
          <a:p>
            <a:pPr fontAlgn="base"/>
            <a:endParaRPr lang="pt-PT" sz="1200" b="0" i="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El terrenal fue solamente una figura y sombra. Vers. 5</a:t>
            </a:r>
            <a:endParaRPr lang="es-ES" sz="1200" kern="1200" dirty="0">
              <a:solidFill>
                <a:schemeClr val="tx1"/>
              </a:solidFill>
              <a:effectLst/>
              <a:latin typeface="+mn-lt"/>
              <a:ea typeface="+mn-ea"/>
              <a:cs typeface="+mn-cs"/>
            </a:endParaRPr>
          </a:p>
          <a:p>
            <a:r>
              <a:rPr lang="es-ES_tradnl" sz="1200" b="1" i="1" kern="1200" dirty="0">
                <a:solidFill>
                  <a:schemeClr val="tx1"/>
                </a:solidFill>
                <a:effectLst/>
                <a:latin typeface="+mn-lt"/>
                <a:ea typeface="+mn-ea"/>
                <a:cs typeface="+mn-cs"/>
              </a:rPr>
              <a:t>..."</a:t>
            </a:r>
            <a:r>
              <a:rPr lang="es-ES_tradnl" sz="1200" i="1" kern="1200" dirty="0">
                <a:solidFill>
                  <a:schemeClr val="tx1"/>
                </a:solidFill>
                <a:effectLst/>
                <a:latin typeface="+mn-lt"/>
                <a:ea typeface="+mn-ea"/>
                <a:cs typeface="+mn-cs"/>
              </a:rPr>
              <a:t>de las cosas celestiales", o sea, de un Santuario construido en los cielos donde está el trono de Dios. Ese Santuario es "el verdadero" pues el terrenal era solamente una copia, que subsistiría por un tiempo limitado.</a:t>
            </a:r>
            <a:endParaRPr lang="es-ES" sz="1200" kern="1200" dirty="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32</a:t>
            </a:fld>
            <a:endParaRPr lang="es-ES"/>
          </a:p>
        </p:txBody>
      </p:sp>
    </p:spTree>
    <p:extLst>
      <p:ext uri="{BB962C8B-B14F-4D97-AF65-F5344CB8AC3E}">
        <p14:creationId xmlns:p14="http://schemas.microsoft.com/office/powerpoint/2010/main" val="37566890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¿Quién es el Sumo sacerdote del santuario celestial?</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33</a:t>
            </a:fld>
            <a:endParaRPr lang="es-ES"/>
          </a:p>
        </p:txBody>
      </p:sp>
    </p:spTree>
    <p:extLst>
      <p:ext uri="{BB962C8B-B14F-4D97-AF65-F5344CB8AC3E}">
        <p14:creationId xmlns:p14="http://schemas.microsoft.com/office/powerpoint/2010/main" val="29997463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Hebreos 9:24  </a:t>
            </a:r>
            <a:r>
              <a:rPr lang="es-ES_tradnl" sz="1200" i="1" u="sng" kern="1200" dirty="0">
                <a:solidFill>
                  <a:schemeClr val="tx1"/>
                </a:solidFill>
                <a:effectLst/>
                <a:latin typeface="+mn-lt"/>
                <a:ea typeface="+mn-ea"/>
                <a:cs typeface="+mn-cs"/>
              </a:rPr>
              <a:t>Jesucristo.</a:t>
            </a:r>
            <a:endParaRPr lang="es-ES" dirty="0"/>
          </a:p>
          <a:p>
            <a:r>
              <a:rPr lang="pt-PT" sz="1200" b="0" i="0" kern="1200" dirty="0">
                <a:solidFill>
                  <a:schemeClr val="tx1"/>
                </a:solidFill>
                <a:effectLst/>
                <a:latin typeface="+mn-lt"/>
                <a:ea typeface="+mn-ea"/>
                <a:cs typeface="+mn-cs"/>
              </a:rPr>
              <a:t>Porque Cristo não entrou em santuário feito por mãos, figura do verdadeiro, porém no mesmo céu, para comparecer, agora, por nós, diante de Deus;</a:t>
            </a:r>
          </a:p>
          <a:p>
            <a:endParaRPr lang="es-ES_tradnl"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El templo de Dios fue abierto en el cielo (</a:t>
            </a:r>
            <a:r>
              <a:rPr lang="es-ES_tradnl" sz="1200" kern="1200" dirty="0" err="1">
                <a:solidFill>
                  <a:schemeClr val="tx1"/>
                </a:solidFill>
                <a:effectLst/>
                <a:latin typeface="+mn-lt"/>
                <a:ea typeface="+mn-ea"/>
                <a:cs typeface="+mn-cs"/>
              </a:rPr>
              <a:t>Apoc</a:t>
            </a:r>
            <a:r>
              <a:rPr lang="es-ES_tradnl" sz="1200" kern="1200" dirty="0">
                <a:solidFill>
                  <a:schemeClr val="tx1"/>
                </a:solidFill>
                <a:effectLst/>
                <a:latin typeface="+mn-lt"/>
                <a:ea typeface="+mn-ea"/>
                <a:cs typeface="+mn-cs"/>
              </a:rPr>
              <a:t>. 11:19) y Cristo fue visto allí con ropas sacerdotales, (</a:t>
            </a:r>
            <a:r>
              <a:rPr lang="es-ES_tradnl" sz="1200" kern="1200" dirty="0" err="1">
                <a:solidFill>
                  <a:schemeClr val="tx1"/>
                </a:solidFill>
                <a:effectLst/>
                <a:latin typeface="+mn-lt"/>
                <a:ea typeface="+mn-ea"/>
                <a:cs typeface="+mn-cs"/>
              </a:rPr>
              <a:t>Apoc</a:t>
            </a:r>
            <a:r>
              <a:rPr lang="es-ES_tradnl" sz="1200" kern="1200" dirty="0">
                <a:solidFill>
                  <a:schemeClr val="tx1"/>
                </a:solidFill>
                <a:effectLst/>
                <a:latin typeface="+mn-lt"/>
                <a:ea typeface="+mn-ea"/>
                <a:cs typeface="+mn-cs"/>
              </a:rPr>
              <a:t>. 1:12-15) entre los candeleros. </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Se presenta con el incensario ante el altar recibiendo las oraciones de los santos -en la figura de un ángel- (Apocalipsis 8:3-4).</a:t>
            </a:r>
            <a:endParaRPr lang="es-ES" sz="1200" kern="1200" dirty="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34</a:t>
            </a:fld>
            <a:endParaRPr lang="es-ES"/>
          </a:p>
        </p:txBody>
      </p:sp>
    </p:spTree>
    <p:extLst>
      <p:ext uri="{BB962C8B-B14F-4D97-AF65-F5344CB8AC3E}">
        <p14:creationId xmlns:p14="http://schemas.microsoft.com/office/powerpoint/2010/main" val="24625011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¿Qué sangre ofreció El? </a:t>
            </a:r>
          </a:p>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35</a:t>
            </a:fld>
            <a:endParaRPr lang="es-ES"/>
          </a:p>
        </p:txBody>
      </p:sp>
    </p:spTree>
    <p:extLst>
      <p:ext uri="{BB962C8B-B14F-4D97-AF65-F5344CB8AC3E}">
        <p14:creationId xmlns:p14="http://schemas.microsoft.com/office/powerpoint/2010/main" val="41171920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Hebreos 9:11-12   </a:t>
            </a:r>
            <a:r>
              <a:rPr lang="es-ES_tradnl" sz="1200" i="1" u="sng" kern="1200" dirty="0">
                <a:solidFill>
                  <a:schemeClr val="tx1"/>
                </a:solidFill>
                <a:effectLst/>
                <a:latin typeface="+mn-lt"/>
                <a:ea typeface="+mn-ea"/>
                <a:cs typeface="+mn-cs"/>
              </a:rPr>
              <a:t>Su propia sangre.</a:t>
            </a:r>
            <a:endParaRPr lang="es-ES" dirty="0"/>
          </a:p>
          <a:p>
            <a:pPr fontAlgn="base"/>
            <a:r>
              <a:rPr lang="pt-PT" sz="1200" b="0" i="0" kern="1200" dirty="0">
                <a:solidFill>
                  <a:schemeClr val="tx1"/>
                </a:solidFill>
                <a:effectLst/>
                <a:latin typeface="+mn-lt"/>
                <a:ea typeface="+mn-ea"/>
                <a:cs typeface="+mn-cs"/>
              </a:rPr>
              <a:t>Quando, porém, veio Cristo como sumo sacerdote dos bens já realizados, mediante o maior e mais perfeito tabernáculo, não feito por mãos, quer dizer, não desta criação,</a:t>
            </a:r>
          </a:p>
          <a:p>
            <a:pPr fontAlgn="base"/>
            <a:r>
              <a:rPr lang="pt-PT" sz="1200" b="0" i="0" kern="1200" dirty="0">
                <a:solidFill>
                  <a:schemeClr val="tx1"/>
                </a:solidFill>
                <a:effectLst/>
                <a:latin typeface="+mn-lt"/>
                <a:ea typeface="+mn-ea"/>
                <a:cs typeface="+mn-cs"/>
              </a:rPr>
              <a:t>não por meio de sangue de bodes e de bezerros, mas pelo seu próprio sangue, entrou no Santo dos Santos, uma vez por todas, tendo obtido eterna redenção.</a:t>
            </a:r>
          </a:p>
          <a:p>
            <a:endParaRPr lang="es-ES" sz="1200" b="0" i="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Se menciona en Apocalipsis un cordero como inmolado	</a:t>
            </a:r>
            <a:br>
              <a:rPr lang="es-ES_tradnl" sz="1200" kern="1200" dirty="0">
                <a:solidFill>
                  <a:schemeClr val="tx1"/>
                </a:solidFill>
                <a:effectLst/>
                <a:latin typeface="+mn-lt"/>
                <a:ea typeface="+mn-ea"/>
                <a:cs typeface="+mn-cs"/>
              </a:rPr>
            </a:br>
            <a:r>
              <a:rPr lang="es-ES_tradnl" sz="1200" kern="1200" dirty="0">
                <a:solidFill>
                  <a:schemeClr val="tx1"/>
                </a:solidFill>
                <a:effectLst/>
                <a:latin typeface="+mn-lt"/>
                <a:ea typeface="+mn-ea"/>
                <a:cs typeface="+mn-cs"/>
              </a:rPr>
              <a:t>(</a:t>
            </a:r>
            <a:r>
              <a:rPr lang="es-ES_tradnl" sz="1200" kern="1200" dirty="0" err="1">
                <a:solidFill>
                  <a:schemeClr val="tx1"/>
                </a:solidFill>
                <a:effectLst/>
                <a:latin typeface="+mn-lt"/>
                <a:ea typeface="+mn-ea"/>
                <a:cs typeface="+mn-cs"/>
              </a:rPr>
              <a:t>Apoc</a:t>
            </a:r>
            <a:r>
              <a:rPr lang="es-ES_tradnl" sz="1200" kern="1200" dirty="0">
                <a:solidFill>
                  <a:schemeClr val="tx1"/>
                </a:solidFill>
                <a:effectLst/>
                <a:latin typeface="+mn-lt"/>
                <a:ea typeface="+mn-ea"/>
                <a:cs typeface="+mn-cs"/>
              </a:rPr>
              <a:t>. 5:6; 13:8).</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Limpia nuestra conciencia "de obras muertas", o sea, pecados antiguos, (</a:t>
            </a:r>
            <a:r>
              <a:rPr lang="es-ES_tradnl" sz="1200" kern="1200" dirty="0" err="1">
                <a:solidFill>
                  <a:schemeClr val="tx1"/>
                </a:solidFill>
                <a:effectLst/>
                <a:latin typeface="+mn-lt"/>
                <a:ea typeface="+mn-ea"/>
                <a:cs typeface="+mn-cs"/>
              </a:rPr>
              <a:t>Heb</a:t>
            </a:r>
            <a:r>
              <a:rPr lang="es-ES_tradnl" sz="1200" kern="1200" dirty="0">
                <a:solidFill>
                  <a:schemeClr val="tx1"/>
                </a:solidFill>
                <a:effectLst/>
                <a:latin typeface="+mn-lt"/>
                <a:ea typeface="+mn-ea"/>
                <a:cs typeface="+mn-cs"/>
              </a:rPr>
              <a:t>. 9:14).</a:t>
            </a:r>
            <a:endParaRPr lang="es-ES" sz="1200" kern="1200" dirty="0">
              <a:solidFill>
                <a:schemeClr val="tx1"/>
              </a:solidFill>
              <a:effectLst/>
              <a:latin typeface="+mn-lt"/>
              <a:ea typeface="+mn-ea"/>
              <a:cs typeface="+mn-cs"/>
            </a:endParaRPr>
          </a:p>
          <a:p>
            <a:endParaRPr lang="es-ES" sz="1200" b="0" i="0" kern="1200" dirty="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36</a:t>
            </a:fld>
            <a:endParaRPr lang="es-ES"/>
          </a:p>
        </p:txBody>
      </p:sp>
    </p:spTree>
    <p:extLst>
      <p:ext uri="{BB962C8B-B14F-4D97-AF65-F5344CB8AC3E}">
        <p14:creationId xmlns:p14="http://schemas.microsoft.com/office/powerpoint/2010/main" val="33218453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¿Cuándo sería purificado el santuario celestial?</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37</a:t>
            </a:fld>
            <a:endParaRPr lang="es-ES"/>
          </a:p>
        </p:txBody>
      </p:sp>
    </p:spTree>
    <p:extLst>
      <p:ext uri="{BB962C8B-B14F-4D97-AF65-F5344CB8AC3E}">
        <p14:creationId xmlns:p14="http://schemas.microsoft.com/office/powerpoint/2010/main" val="21010254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Daniel 8:14   </a:t>
            </a:r>
            <a:r>
              <a:rPr lang="es-ES_tradnl" sz="1200" i="1" u="sng" kern="1200" dirty="0">
                <a:solidFill>
                  <a:schemeClr val="tx1"/>
                </a:solidFill>
                <a:effectLst/>
                <a:latin typeface="+mn-lt"/>
                <a:ea typeface="+mn-ea"/>
                <a:cs typeface="+mn-cs"/>
              </a:rPr>
              <a:t>Al fin de  los 2.300 días.</a:t>
            </a:r>
          </a:p>
          <a:p>
            <a:r>
              <a:rPr lang="es-ES" sz="1200" b="1" i="0" kern="1200" baseline="30000" dirty="0">
                <a:solidFill>
                  <a:schemeClr val="tx1"/>
                </a:solidFill>
                <a:effectLst/>
                <a:latin typeface="+mn-lt"/>
                <a:ea typeface="+mn-ea"/>
                <a:cs typeface="+mn-cs"/>
              </a:rPr>
              <a:t> </a:t>
            </a:r>
            <a:r>
              <a:rPr lang="pt-PT" sz="1200" b="0" i="0" kern="1200" dirty="0">
                <a:solidFill>
                  <a:schemeClr val="tx1"/>
                </a:solidFill>
                <a:effectLst/>
                <a:latin typeface="+mn-lt"/>
                <a:ea typeface="+mn-ea"/>
                <a:cs typeface="+mn-cs"/>
              </a:rPr>
              <a:t>Ele me disse: Até duas mil e trezentas tardes e manhãs; e o santuário será purificado.</a:t>
            </a:r>
          </a:p>
          <a:p>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a) En el año 1844 cuando comienza el Juicio Investigador.</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b) Con mejores sacrificios debe ser purificado, </a:t>
            </a:r>
            <a:r>
              <a:rPr lang="es-ES_tradnl" sz="1200" kern="1200" dirty="0" err="1">
                <a:solidFill>
                  <a:schemeClr val="tx1"/>
                </a:solidFill>
                <a:effectLst/>
                <a:latin typeface="+mn-lt"/>
                <a:ea typeface="+mn-ea"/>
                <a:cs typeface="+mn-cs"/>
              </a:rPr>
              <a:t>Heb</a:t>
            </a:r>
            <a:r>
              <a:rPr lang="es-ES_tradnl" sz="1200" kern="1200" dirty="0">
                <a:solidFill>
                  <a:schemeClr val="tx1"/>
                </a:solidFill>
                <a:effectLst/>
                <a:latin typeface="+mn-lt"/>
                <a:ea typeface="+mn-ea"/>
                <a:cs typeface="+mn-cs"/>
              </a:rPr>
              <a:t>. 9:23-24.</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c)</a:t>
            </a:r>
            <a:r>
              <a:rPr lang="es-ES_tradnl" sz="1200" b="1" kern="1200" dirty="0">
                <a:solidFill>
                  <a:schemeClr val="tx1"/>
                </a:solidFill>
                <a:effectLst/>
                <a:latin typeface="+mn-lt"/>
                <a:ea typeface="+mn-ea"/>
                <a:cs typeface="+mn-cs"/>
              </a:rPr>
              <a:t> </a:t>
            </a:r>
            <a:r>
              <a:rPr lang="es-ES_tradnl" sz="1200" kern="1200" dirty="0">
                <a:solidFill>
                  <a:schemeClr val="tx1"/>
                </a:solidFill>
                <a:effectLst/>
                <a:latin typeface="+mn-lt"/>
                <a:ea typeface="+mn-ea"/>
                <a:cs typeface="+mn-cs"/>
              </a:rPr>
              <a:t>Tomó sobre sí la culpa de nuestro pecado como lo señalaba la profecía,	</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(Isa. 53).</a:t>
            </a:r>
            <a:endParaRPr lang="es-ES"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38</a:t>
            </a:fld>
            <a:endParaRPr lang="es-ES"/>
          </a:p>
        </p:txBody>
      </p:sp>
    </p:spTree>
    <p:extLst>
      <p:ext uri="{BB962C8B-B14F-4D97-AF65-F5344CB8AC3E}">
        <p14:creationId xmlns:p14="http://schemas.microsoft.com/office/powerpoint/2010/main" val="28886971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i="1" kern="1200" dirty="0">
                <a:solidFill>
                  <a:schemeClr val="tx1"/>
                </a:solidFill>
                <a:effectLst/>
                <a:latin typeface="+mn-lt"/>
                <a:ea typeface="+mn-ea"/>
                <a:cs typeface="+mn-cs"/>
              </a:rPr>
              <a:t>Existen tres juicios:</a:t>
            </a:r>
            <a:endParaRPr lang="es-ES"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Primero: del pecador. Cuando este acepta a Jesucristo y es declarado justo en el tribunal de Dios (</a:t>
            </a:r>
            <a:r>
              <a:rPr lang="es-ES_tradnl" sz="1200" i="1" kern="1200" dirty="0" err="1">
                <a:solidFill>
                  <a:schemeClr val="tx1"/>
                </a:solidFill>
                <a:effectLst/>
                <a:latin typeface="+mn-lt"/>
                <a:ea typeface="+mn-ea"/>
                <a:cs typeface="+mn-cs"/>
              </a:rPr>
              <a:t>Rom</a:t>
            </a:r>
            <a:r>
              <a:rPr lang="es-ES_tradnl" sz="1200" i="1" kern="1200" dirty="0">
                <a:solidFill>
                  <a:schemeClr val="tx1"/>
                </a:solidFill>
                <a:effectLst/>
                <a:latin typeface="+mn-lt"/>
                <a:ea typeface="+mn-ea"/>
                <a:cs typeface="+mn-cs"/>
              </a:rPr>
              <a:t>. 8:1). Toda declaración de justicia o indulto, ocurre en un tribunal y propiamente, en un acto de juicio. </a:t>
            </a:r>
            <a:endParaRPr lang="es-ES"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 </a:t>
            </a:r>
            <a:endParaRPr lang="es-ES" sz="1200" kern="1200" dirty="0">
              <a:solidFill>
                <a:schemeClr val="tx1"/>
              </a:solidFill>
              <a:effectLst/>
              <a:latin typeface="+mn-lt"/>
              <a:ea typeface="+mn-ea"/>
              <a:cs typeface="+mn-cs"/>
            </a:endParaRPr>
          </a:p>
          <a:p>
            <a:r>
              <a:rPr lang="es-ES_tradnl" sz="1200" i="1" kern="1200" dirty="0">
                <a:solidFill>
                  <a:schemeClr val="tx1"/>
                </a:solidFill>
                <a:effectLst/>
                <a:latin typeface="+mn-lt"/>
                <a:ea typeface="+mn-ea"/>
                <a:cs typeface="+mn-cs"/>
              </a:rPr>
              <a:t>Ejemplo: Un hombre tiene una cuenta con la justicia y ahora, el va por la calle y alguien le dice que él ya ha sido perdonado, ¿será eso suficiente?, No. Debe existir un tribunal que declare su inocencia. Igualmente sucede cuando el pecador cree: es declarado justo en el tribunal de Dios.</a:t>
            </a:r>
            <a:endParaRPr lang="es-ES" sz="1200" kern="1200" dirty="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39</a:t>
            </a:fld>
            <a:endParaRPr lang="es-ES"/>
          </a:p>
        </p:txBody>
      </p:sp>
    </p:spTree>
    <p:extLst>
      <p:ext uri="{BB962C8B-B14F-4D97-AF65-F5344CB8AC3E}">
        <p14:creationId xmlns:p14="http://schemas.microsoft.com/office/powerpoint/2010/main" val="915304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En una de las parábolas de Jesús, se nos cuenta la historia del rey que hizo una fiesta de bodas a su hijo. Mateo 22:1-14.</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a:p>
            <a:r>
              <a:rPr lang="es-ES" sz="1200" b="1" i="0" kern="1200" baseline="30000" dirty="0">
                <a:solidFill>
                  <a:schemeClr val="tx1"/>
                </a:solidFill>
                <a:effectLst/>
                <a:latin typeface="+mn-lt"/>
                <a:ea typeface="+mn-ea"/>
                <a:cs typeface="+mn-cs"/>
              </a:rPr>
              <a:t>1 </a:t>
            </a:r>
            <a:r>
              <a:rPr lang="es-ES" sz="1200" b="0" i="0" kern="1200" dirty="0">
                <a:solidFill>
                  <a:schemeClr val="tx1"/>
                </a:solidFill>
                <a:effectLst/>
                <a:latin typeface="+mn-lt"/>
                <a:ea typeface="+mn-ea"/>
                <a:cs typeface="+mn-cs"/>
              </a:rPr>
              <a:t>Respondiendo Jesús, les volvió a hablar en parábolas, diciendo:</a:t>
            </a:r>
          </a:p>
          <a:p>
            <a:r>
              <a:rPr lang="es-ES" sz="1200" b="1" i="0" kern="1200" baseline="30000" dirty="0">
                <a:solidFill>
                  <a:schemeClr val="tx1"/>
                </a:solidFill>
                <a:effectLst/>
                <a:latin typeface="+mn-lt"/>
                <a:ea typeface="+mn-ea"/>
                <a:cs typeface="+mn-cs"/>
              </a:rPr>
              <a:t>2 </a:t>
            </a:r>
            <a:r>
              <a:rPr lang="es-ES" sz="1200" b="0" i="0" kern="1200" dirty="0">
                <a:solidFill>
                  <a:schemeClr val="tx1"/>
                </a:solidFill>
                <a:effectLst/>
                <a:latin typeface="+mn-lt"/>
                <a:ea typeface="+mn-ea"/>
                <a:cs typeface="+mn-cs"/>
              </a:rPr>
              <a:t>El reino de los cielos es semejante a un rey que hizo fiesta de bodas a su hijo;</a:t>
            </a:r>
          </a:p>
          <a:p>
            <a:r>
              <a:rPr lang="es-ES" sz="1200" b="1" i="0" kern="1200" baseline="30000" dirty="0">
                <a:solidFill>
                  <a:schemeClr val="tx1"/>
                </a:solidFill>
                <a:effectLst/>
                <a:latin typeface="+mn-lt"/>
                <a:ea typeface="+mn-ea"/>
                <a:cs typeface="+mn-cs"/>
              </a:rPr>
              <a:t>3 </a:t>
            </a:r>
            <a:r>
              <a:rPr lang="es-ES" sz="1200" b="0" i="0" kern="1200" dirty="0">
                <a:solidFill>
                  <a:schemeClr val="tx1"/>
                </a:solidFill>
                <a:effectLst/>
                <a:latin typeface="+mn-lt"/>
                <a:ea typeface="+mn-ea"/>
                <a:cs typeface="+mn-cs"/>
              </a:rPr>
              <a:t>y envió a sus siervos a llamar a los convidados a las bodas; mas éstos no quisieron venir.</a:t>
            </a:r>
          </a:p>
          <a:p>
            <a:r>
              <a:rPr lang="es-ES" sz="1200" b="1" i="0" kern="1200" baseline="30000" dirty="0">
                <a:solidFill>
                  <a:schemeClr val="tx1"/>
                </a:solidFill>
                <a:effectLst/>
                <a:latin typeface="+mn-lt"/>
                <a:ea typeface="+mn-ea"/>
                <a:cs typeface="+mn-cs"/>
              </a:rPr>
              <a:t>4 </a:t>
            </a:r>
            <a:r>
              <a:rPr lang="es-ES" sz="1200" b="0" i="0" kern="1200" dirty="0">
                <a:solidFill>
                  <a:schemeClr val="tx1"/>
                </a:solidFill>
                <a:effectLst/>
                <a:latin typeface="+mn-lt"/>
                <a:ea typeface="+mn-ea"/>
                <a:cs typeface="+mn-cs"/>
              </a:rPr>
              <a:t>Volvió a enviar otros siervos, diciendo: Decid a los convidados: He aquí, he preparado mi comida; mis toros y animales engordados han sido muertos, y todo está dispuesto; venid a las bodas.</a:t>
            </a:r>
          </a:p>
          <a:p>
            <a:r>
              <a:rPr lang="es-ES" sz="1200" b="1" i="0" kern="1200" baseline="30000" dirty="0">
                <a:solidFill>
                  <a:schemeClr val="tx1"/>
                </a:solidFill>
                <a:effectLst/>
                <a:latin typeface="+mn-lt"/>
                <a:ea typeface="+mn-ea"/>
                <a:cs typeface="+mn-cs"/>
              </a:rPr>
              <a:t>5 </a:t>
            </a:r>
            <a:r>
              <a:rPr lang="es-ES" sz="1200" b="0" i="0" kern="1200" dirty="0">
                <a:solidFill>
                  <a:schemeClr val="tx1"/>
                </a:solidFill>
                <a:effectLst/>
                <a:latin typeface="+mn-lt"/>
                <a:ea typeface="+mn-ea"/>
                <a:cs typeface="+mn-cs"/>
              </a:rPr>
              <a:t>Mas ellos, sin hacer caso, se fueron, uno a su labranza, y otro a sus negocios;</a:t>
            </a:r>
          </a:p>
          <a:p>
            <a:r>
              <a:rPr lang="es-ES" sz="1200" b="1" i="0" kern="1200" baseline="30000" dirty="0">
                <a:solidFill>
                  <a:schemeClr val="tx1"/>
                </a:solidFill>
                <a:effectLst/>
                <a:latin typeface="+mn-lt"/>
                <a:ea typeface="+mn-ea"/>
                <a:cs typeface="+mn-cs"/>
              </a:rPr>
              <a:t>6 </a:t>
            </a:r>
            <a:r>
              <a:rPr lang="es-ES" sz="1200" b="0" i="0" kern="1200" dirty="0">
                <a:solidFill>
                  <a:schemeClr val="tx1"/>
                </a:solidFill>
                <a:effectLst/>
                <a:latin typeface="+mn-lt"/>
                <a:ea typeface="+mn-ea"/>
                <a:cs typeface="+mn-cs"/>
              </a:rPr>
              <a:t>y otros, tomando a los siervos, los afrentaron y los mataron.</a:t>
            </a:r>
          </a:p>
          <a:p>
            <a:r>
              <a:rPr lang="es-ES" sz="1200" b="1" i="0" kern="1200" baseline="30000" dirty="0">
                <a:solidFill>
                  <a:schemeClr val="tx1"/>
                </a:solidFill>
                <a:effectLst/>
                <a:latin typeface="+mn-lt"/>
                <a:ea typeface="+mn-ea"/>
                <a:cs typeface="+mn-cs"/>
              </a:rPr>
              <a:t>7 </a:t>
            </a:r>
            <a:r>
              <a:rPr lang="es-ES" sz="1200" b="0" i="0" kern="1200" dirty="0">
                <a:solidFill>
                  <a:schemeClr val="tx1"/>
                </a:solidFill>
                <a:effectLst/>
                <a:latin typeface="+mn-lt"/>
                <a:ea typeface="+mn-ea"/>
                <a:cs typeface="+mn-cs"/>
              </a:rPr>
              <a:t>Al oírlo el rey, se enojó; y enviando sus ejércitos, destruyó a aquellos homicidas, y quemó su ciudad.</a:t>
            </a:r>
          </a:p>
          <a:p>
            <a:r>
              <a:rPr lang="es-ES" sz="1200" b="1" i="0" kern="1200" baseline="30000" dirty="0">
                <a:solidFill>
                  <a:schemeClr val="tx1"/>
                </a:solidFill>
                <a:effectLst/>
                <a:latin typeface="+mn-lt"/>
                <a:ea typeface="+mn-ea"/>
                <a:cs typeface="+mn-cs"/>
              </a:rPr>
              <a:t>8 </a:t>
            </a:r>
            <a:r>
              <a:rPr lang="es-ES" sz="1200" b="0" i="0" kern="1200" dirty="0">
                <a:solidFill>
                  <a:schemeClr val="tx1"/>
                </a:solidFill>
                <a:effectLst/>
                <a:latin typeface="+mn-lt"/>
                <a:ea typeface="+mn-ea"/>
                <a:cs typeface="+mn-cs"/>
              </a:rPr>
              <a:t>Entonces dijo a sus siervos: Las bodas a la verdad están preparadas; mas los que fueron convidados no eran dignos.</a:t>
            </a:r>
          </a:p>
          <a:p>
            <a:r>
              <a:rPr lang="es-ES" sz="1200" b="1" i="0" kern="1200" baseline="30000" dirty="0">
                <a:solidFill>
                  <a:schemeClr val="tx1"/>
                </a:solidFill>
                <a:effectLst/>
                <a:latin typeface="+mn-lt"/>
                <a:ea typeface="+mn-ea"/>
                <a:cs typeface="+mn-cs"/>
              </a:rPr>
              <a:t>9 </a:t>
            </a:r>
            <a:r>
              <a:rPr lang="es-ES" sz="1200" b="0" i="0" kern="1200" dirty="0">
                <a:solidFill>
                  <a:schemeClr val="tx1"/>
                </a:solidFill>
                <a:effectLst/>
                <a:latin typeface="+mn-lt"/>
                <a:ea typeface="+mn-ea"/>
                <a:cs typeface="+mn-cs"/>
              </a:rPr>
              <a:t>Id, pues, a las salidas de los caminos, y llamad a las bodas a cuantos halléis.</a:t>
            </a:r>
          </a:p>
          <a:p>
            <a:r>
              <a:rPr lang="es-ES" sz="1200" b="1" i="0" kern="1200" baseline="30000" dirty="0">
                <a:solidFill>
                  <a:schemeClr val="tx1"/>
                </a:solidFill>
                <a:effectLst/>
                <a:latin typeface="+mn-lt"/>
                <a:ea typeface="+mn-ea"/>
                <a:cs typeface="+mn-cs"/>
              </a:rPr>
              <a:t>10 </a:t>
            </a:r>
            <a:r>
              <a:rPr lang="es-ES" sz="1200" b="0" i="0" kern="1200" dirty="0">
                <a:solidFill>
                  <a:schemeClr val="tx1"/>
                </a:solidFill>
                <a:effectLst/>
                <a:latin typeface="+mn-lt"/>
                <a:ea typeface="+mn-ea"/>
                <a:cs typeface="+mn-cs"/>
              </a:rPr>
              <a:t>Y saliendo los siervos por los caminos, juntaron a todos los que hallaron, juntamente malos y buenos; y las bodas fueron llenas de convidados.</a:t>
            </a:r>
          </a:p>
          <a:p>
            <a:r>
              <a:rPr lang="es-ES" sz="1200" b="1" i="0" kern="1200" baseline="30000" dirty="0">
                <a:solidFill>
                  <a:schemeClr val="tx1"/>
                </a:solidFill>
                <a:effectLst/>
                <a:latin typeface="+mn-lt"/>
                <a:ea typeface="+mn-ea"/>
                <a:cs typeface="+mn-cs"/>
              </a:rPr>
              <a:t>11 </a:t>
            </a:r>
            <a:r>
              <a:rPr lang="es-ES" sz="1200" b="0" i="0" kern="1200" dirty="0">
                <a:solidFill>
                  <a:schemeClr val="tx1"/>
                </a:solidFill>
                <a:effectLst/>
                <a:latin typeface="+mn-lt"/>
                <a:ea typeface="+mn-ea"/>
                <a:cs typeface="+mn-cs"/>
              </a:rPr>
              <a:t>Y entró el rey para ver a los convidados, y vio allí a un hombre que no estaba vestido de boda.</a:t>
            </a:r>
          </a:p>
          <a:p>
            <a:r>
              <a:rPr lang="es-ES" sz="1200" b="1" i="0" kern="1200" baseline="30000" dirty="0">
                <a:solidFill>
                  <a:schemeClr val="tx1"/>
                </a:solidFill>
                <a:effectLst/>
                <a:latin typeface="+mn-lt"/>
                <a:ea typeface="+mn-ea"/>
                <a:cs typeface="+mn-cs"/>
              </a:rPr>
              <a:t>12 </a:t>
            </a:r>
            <a:r>
              <a:rPr lang="es-ES" sz="1200" b="0" i="0" kern="1200" dirty="0">
                <a:solidFill>
                  <a:schemeClr val="tx1"/>
                </a:solidFill>
                <a:effectLst/>
                <a:latin typeface="+mn-lt"/>
                <a:ea typeface="+mn-ea"/>
                <a:cs typeface="+mn-cs"/>
              </a:rPr>
              <a:t>Y le dijo: Amigo, ¿cómo entraste aquí, sin estar vestido de boda? Mas él enmudeció.</a:t>
            </a:r>
          </a:p>
          <a:p>
            <a:r>
              <a:rPr lang="es-ES" sz="1200" b="1" i="0" kern="1200" baseline="30000" dirty="0">
                <a:solidFill>
                  <a:schemeClr val="tx1"/>
                </a:solidFill>
                <a:effectLst/>
                <a:latin typeface="+mn-lt"/>
                <a:ea typeface="+mn-ea"/>
                <a:cs typeface="+mn-cs"/>
              </a:rPr>
              <a:t>13 </a:t>
            </a:r>
            <a:r>
              <a:rPr lang="es-ES" sz="1200" b="0" i="0" kern="1200" dirty="0">
                <a:solidFill>
                  <a:schemeClr val="tx1"/>
                </a:solidFill>
                <a:effectLst/>
                <a:latin typeface="+mn-lt"/>
                <a:ea typeface="+mn-ea"/>
                <a:cs typeface="+mn-cs"/>
              </a:rPr>
              <a:t>Entonces el rey dijo a los que servían: Atadle de pies y manos, y echadle en las tinieblas de afuera; allí será el lloro y el crujir de dientes.</a:t>
            </a:r>
          </a:p>
          <a:p>
            <a:r>
              <a:rPr lang="es-ES" sz="1200" b="1" i="0" kern="1200" baseline="30000" dirty="0">
                <a:solidFill>
                  <a:schemeClr val="tx1"/>
                </a:solidFill>
                <a:effectLst/>
                <a:latin typeface="+mn-lt"/>
                <a:ea typeface="+mn-ea"/>
                <a:cs typeface="+mn-cs"/>
              </a:rPr>
              <a:t>14 </a:t>
            </a:r>
            <a:r>
              <a:rPr lang="es-ES" sz="1200" b="0" i="0" kern="1200" dirty="0">
                <a:solidFill>
                  <a:schemeClr val="tx1"/>
                </a:solidFill>
                <a:effectLst/>
                <a:latin typeface="+mn-lt"/>
                <a:ea typeface="+mn-ea"/>
                <a:cs typeface="+mn-cs"/>
              </a:rPr>
              <a:t>Porque muchos son llamados, y pocos escogidos.</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a:t>
            </a:fld>
            <a:endParaRPr lang="es-ES"/>
          </a:p>
        </p:txBody>
      </p:sp>
    </p:spTree>
    <p:extLst>
      <p:ext uri="{BB962C8B-B14F-4D97-AF65-F5344CB8AC3E}">
        <p14:creationId xmlns:p14="http://schemas.microsoft.com/office/powerpoint/2010/main" val="25935147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i="1" kern="1200" dirty="0">
                <a:solidFill>
                  <a:schemeClr val="tx1"/>
                </a:solidFill>
                <a:effectLst/>
                <a:latin typeface="+mn-lt"/>
                <a:ea typeface="+mn-ea"/>
                <a:cs typeface="+mn-cs"/>
              </a:rPr>
              <a:t>Segundo: existe un juicio por el pecador, en el cual Cristo se presenta por él. Este es el que se efectúa desde 1844, hasta la terminación del tiempo de gracia, o sea, su obra intercesora a nuestro favor.</a:t>
            </a:r>
            <a:endParaRPr lang="es-ES" sz="1200" kern="1200" dirty="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40</a:t>
            </a:fld>
            <a:endParaRPr lang="es-ES"/>
          </a:p>
        </p:txBody>
      </p:sp>
    </p:spTree>
    <p:extLst>
      <p:ext uri="{BB962C8B-B14F-4D97-AF65-F5344CB8AC3E}">
        <p14:creationId xmlns:p14="http://schemas.microsoft.com/office/powerpoint/2010/main" val="29766644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i="1" kern="1200" dirty="0">
                <a:solidFill>
                  <a:schemeClr val="tx1"/>
                </a:solidFill>
                <a:effectLst/>
                <a:latin typeface="+mn-lt"/>
                <a:ea typeface="+mn-ea"/>
                <a:cs typeface="+mn-cs"/>
              </a:rPr>
              <a:t> Tercero: es el juicio de los impíos, en el cual es determinada la medida del castigo de cada hombre que rechazó la gracia de Dios. Esto sucede durante el milenio. Al final de este acto, vendrá la etapa ejecutiva de este juicio, que culminará con la destrucción de todos los impíos. En este juicio será incluido Satanás y sus ángeles.</a:t>
            </a:r>
            <a:endParaRPr lang="es-ES" sz="1200" kern="1200" dirty="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41</a:t>
            </a:fld>
            <a:endParaRPr lang="es-ES"/>
          </a:p>
        </p:txBody>
      </p:sp>
    </p:spTree>
    <p:extLst>
      <p:ext uri="{BB962C8B-B14F-4D97-AF65-F5344CB8AC3E}">
        <p14:creationId xmlns:p14="http://schemas.microsoft.com/office/powerpoint/2010/main" val="33119283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CONCLUSIÓN</a:t>
            </a: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b="1"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¿Qué exclamará pronto Jesús, cuando deje de interceder por nosotros y termine el Juicio Investigador? </a:t>
            </a:r>
            <a:endParaRPr lang="es-ES" dirty="0"/>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42</a:t>
            </a:fld>
            <a:endParaRPr lang="es-ES"/>
          </a:p>
        </p:txBody>
      </p:sp>
    </p:spTree>
    <p:extLst>
      <p:ext uri="{BB962C8B-B14F-4D97-AF65-F5344CB8AC3E}">
        <p14:creationId xmlns:p14="http://schemas.microsoft.com/office/powerpoint/2010/main" val="24934660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Apocalipsis 22:11   </a:t>
            </a:r>
            <a:r>
              <a:rPr lang="es-ES_tradnl" sz="1200" i="1" u="sng" kern="1200" dirty="0">
                <a:solidFill>
                  <a:schemeClr val="tx1"/>
                </a:solidFill>
                <a:effectLst/>
                <a:latin typeface="+mn-lt"/>
                <a:ea typeface="+mn-ea"/>
                <a:cs typeface="+mn-cs"/>
              </a:rPr>
              <a:t>El que es injusto, sea injusto todavía.</a:t>
            </a:r>
            <a:endParaRPr lang="es-ES" sz="1200" kern="1200" dirty="0">
              <a:solidFill>
                <a:schemeClr val="tx1"/>
              </a:solidFill>
              <a:effectLst/>
              <a:latin typeface="+mn-lt"/>
              <a:ea typeface="+mn-ea"/>
              <a:cs typeface="+mn-cs"/>
            </a:endParaRPr>
          </a:p>
          <a:p>
            <a:endParaRPr lang="es-ES" dirty="0"/>
          </a:p>
          <a:p>
            <a:r>
              <a:rPr lang="pt-PT" sz="1200" b="0" i="0" kern="1200" dirty="0">
                <a:solidFill>
                  <a:schemeClr val="tx1"/>
                </a:solidFill>
                <a:effectLst/>
                <a:latin typeface="+mn-lt"/>
                <a:ea typeface="+mn-ea"/>
                <a:cs typeface="+mn-cs"/>
              </a:rPr>
              <a:t>Continue o injusto fazendo injustiça, continue o imundo ainda sendo imundo; o justo continue na prática da justiça, e o santo continue a santificar-se.</a:t>
            </a:r>
          </a:p>
          <a:p>
            <a:endParaRPr lang="es-ES_tradnl"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Cuando arroje el incensario, (</a:t>
            </a:r>
            <a:r>
              <a:rPr lang="es-ES_tradnl" sz="1200" kern="1200" dirty="0" err="1">
                <a:solidFill>
                  <a:schemeClr val="tx1"/>
                </a:solidFill>
                <a:effectLst/>
                <a:latin typeface="+mn-lt"/>
                <a:ea typeface="+mn-ea"/>
                <a:cs typeface="+mn-cs"/>
              </a:rPr>
              <a:t>Apoc</a:t>
            </a:r>
            <a:r>
              <a:rPr lang="es-ES_tradnl" sz="1200" kern="1200" dirty="0">
                <a:solidFill>
                  <a:schemeClr val="tx1"/>
                </a:solidFill>
                <a:effectLst/>
                <a:latin typeface="+mn-lt"/>
                <a:ea typeface="+mn-ea"/>
                <a:cs typeface="+mn-cs"/>
              </a:rPr>
              <a:t>. 8:5) ya no habrá intercesor.</a:t>
            </a:r>
            <a:endParaRPr lang="es-ES" sz="1200" kern="1200" dirty="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43</a:t>
            </a:fld>
            <a:endParaRPr lang="es-ES"/>
          </a:p>
        </p:txBody>
      </p:sp>
    </p:spTree>
    <p:extLst>
      <p:ext uri="{BB962C8B-B14F-4D97-AF65-F5344CB8AC3E}">
        <p14:creationId xmlns:p14="http://schemas.microsoft.com/office/powerpoint/2010/main" val="12446871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Nuestras palabras, hechos y hasta los motivos son juzgados. ¿Existe una segunda oportunidad para los que no se arrepienten hoy?</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44</a:t>
            </a:fld>
            <a:endParaRPr lang="es-ES"/>
          </a:p>
        </p:txBody>
      </p:sp>
    </p:spTree>
    <p:extLst>
      <p:ext uri="{BB962C8B-B14F-4D97-AF65-F5344CB8AC3E}">
        <p14:creationId xmlns:p14="http://schemas.microsoft.com/office/powerpoint/2010/main" val="1577926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Jeremías 2:22  </a:t>
            </a:r>
            <a:r>
              <a:rPr lang="es-ES_tradnl" sz="1200" i="1" u="sng" kern="1200" dirty="0">
                <a:solidFill>
                  <a:schemeClr val="tx1"/>
                </a:solidFill>
                <a:effectLst/>
                <a:latin typeface="+mn-lt"/>
                <a:ea typeface="+mn-ea"/>
                <a:cs typeface="+mn-cs"/>
              </a:rPr>
              <a:t>No. El pecado permanecerá.</a:t>
            </a:r>
          </a:p>
          <a:p>
            <a:endParaRPr lang="es-ES_tradnl" sz="1200" i="1" u="sng" kern="1200" dirty="0">
              <a:solidFill>
                <a:schemeClr val="tx1"/>
              </a:solidFill>
              <a:effectLst/>
              <a:latin typeface="+mn-lt"/>
              <a:ea typeface="+mn-ea"/>
              <a:cs typeface="+mn-cs"/>
            </a:endParaRPr>
          </a:p>
          <a:p>
            <a:r>
              <a:rPr lang="pt-PT" sz="1200" b="0" i="0" kern="1200" dirty="0">
                <a:solidFill>
                  <a:schemeClr val="tx1"/>
                </a:solidFill>
                <a:effectLst/>
                <a:latin typeface="+mn-lt"/>
                <a:ea typeface="+mn-ea"/>
                <a:cs typeface="+mn-cs"/>
              </a:rPr>
              <a:t>Pelo que ainda que te laves com salitre e amontoes potassa, continua a mácula da tua </a:t>
            </a:r>
            <a:r>
              <a:rPr lang="pt-PT" sz="1200" b="0" i="0" kern="1200" dirty="0" err="1">
                <a:solidFill>
                  <a:schemeClr val="tx1"/>
                </a:solidFill>
                <a:effectLst/>
                <a:latin typeface="+mn-lt"/>
                <a:ea typeface="+mn-ea"/>
                <a:cs typeface="+mn-cs"/>
              </a:rPr>
              <a:t>iniqüidade</a:t>
            </a:r>
            <a:r>
              <a:rPr lang="pt-PT" sz="1200" b="0" i="0" kern="1200" dirty="0">
                <a:solidFill>
                  <a:schemeClr val="tx1"/>
                </a:solidFill>
                <a:effectLst/>
                <a:latin typeface="+mn-lt"/>
                <a:ea typeface="+mn-ea"/>
                <a:cs typeface="+mn-cs"/>
              </a:rPr>
              <a:t> perante mim, diz o SENHOR Deus.</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45</a:t>
            </a:fld>
            <a:endParaRPr lang="es-ES"/>
          </a:p>
        </p:txBody>
      </p:sp>
    </p:spTree>
    <p:extLst>
      <p:ext uri="{BB962C8B-B14F-4D97-AF65-F5344CB8AC3E}">
        <p14:creationId xmlns:p14="http://schemas.microsoft.com/office/powerpoint/2010/main" val="293630517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¡En este momento puede estarse decidiendo su destino!</a:t>
            </a:r>
            <a:r>
              <a:rPr lang="es-ES_tradnl" sz="1200" kern="1200" dirty="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La norma del juicio será la ley de Dios.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Jesús está ansioso por Justificarnos, declararnos salvos por sus méritos. </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Pero hay un solo camino: entregarnos a El.</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¿Lo contratará hoy, como su abogado y defensor dándole su corazón?</a:t>
            </a:r>
            <a:endParaRPr lang="es-ES" sz="1200" kern="1200" dirty="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46</a:t>
            </a:fld>
            <a:endParaRPr lang="es-ES"/>
          </a:p>
        </p:txBody>
      </p:sp>
    </p:spTree>
    <p:extLst>
      <p:ext uri="{BB962C8B-B14F-4D97-AF65-F5344CB8AC3E}">
        <p14:creationId xmlns:p14="http://schemas.microsoft.com/office/powerpoint/2010/main" val="34363397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 dirty="0"/>
              <a:t>¡Gracias Señor, por tu intercesión!</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47</a:t>
            </a:fld>
            <a:endParaRPr lang="es-ES"/>
          </a:p>
        </p:txBody>
      </p:sp>
    </p:spTree>
    <p:extLst>
      <p:ext uri="{BB962C8B-B14F-4D97-AF65-F5344CB8AC3E}">
        <p14:creationId xmlns:p14="http://schemas.microsoft.com/office/powerpoint/2010/main" val="3888006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kern="1200" dirty="0">
                <a:solidFill>
                  <a:schemeClr val="tx1"/>
                </a:solidFill>
                <a:effectLst/>
                <a:latin typeface="+mn-lt"/>
                <a:ea typeface="+mn-ea"/>
                <a:cs typeface="+mn-cs"/>
              </a:rPr>
              <a:t>En una de las parábolas de Jesús, se nos cuenta la historia del rey que hizo una fiesta de bodas a su hijo. Mateo 22:1-14.</a:t>
            </a: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a:p>
            <a:r>
              <a:rPr lang="es-ES" sz="1200" b="1" i="0" kern="1200" baseline="30000" dirty="0">
                <a:solidFill>
                  <a:schemeClr val="tx1"/>
                </a:solidFill>
                <a:effectLst/>
                <a:latin typeface="+mn-lt"/>
                <a:ea typeface="+mn-ea"/>
                <a:cs typeface="+mn-cs"/>
              </a:rPr>
              <a:t>1 </a:t>
            </a:r>
            <a:r>
              <a:rPr lang="es-ES" sz="1200" b="0" i="0" kern="1200" dirty="0">
                <a:solidFill>
                  <a:schemeClr val="tx1"/>
                </a:solidFill>
                <a:effectLst/>
                <a:latin typeface="+mn-lt"/>
                <a:ea typeface="+mn-ea"/>
                <a:cs typeface="+mn-cs"/>
              </a:rPr>
              <a:t>Respondiendo Jesús, les volvió a hablar en parábolas, diciendo:</a:t>
            </a:r>
          </a:p>
          <a:p>
            <a:r>
              <a:rPr lang="es-ES" sz="1200" b="1" i="0" kern="1200" baseline="30000" dirty="0">
                <a:solidFill>
                  <a:schemeClr val="tx1"/>
                </a:solidFill>
                <a:effectLst/>
                <a:latin typeface="+mn-lt"/>
                <a:ea typeface="+mn-ea"/>
                <a:cs typeface="+mn-cs"/>
              </a:rPr>
              <a:t>2 </a:t>
            </a:r>
            <a:r>
              <a:rPr lang="es-ES" sz="1200" b="0" i="0" kern="1200" dirty="0">
                <a:solidFill>
                  <a:schemeClr val="tx1"/>
                </a:solidFill>
                <a:effectLst/>
                <a:latin typeface="+mn-lt"/>
                <a:ea typeface="+mn-ea"/>
                <a:cs typeface="+mn-cs"/>
              </a:rPr>
              <a:t>El reino de los cielos es semejante a un rey que hizo fiesta de bodas a su hijo;</a:t>
            </a:r>
          </a:p>
          <a:p>
            <a:r>
              <a:rPr lang="es-ES" sz="1200" b="1" i="0" kern="1200" baseline="30000" dirty="0">
                <a:solidFill>
                  <a:schemeClr val="tx1"/>
                </a:solidFill>
                <a:effectLst/>
                <a:latin typeface="+mn-lt"/>
                <a:ea typeface="+mn-ea"/>
                <a:cs typeface="+mn-cs"/>
              </a:rPr>
              <a:t>3 </a:t>
            </a:r>
            <a:r>
              <a:rPr lang="es-ES" sz="1200" b="0" i="0" kern="1200" dirty="0">
                <a:solidFill>
                  <a:schemeClr val="tx1"/>
                </a:solidFill>
                <a:effectLst/>
                <a:latin typeface="+mn-lt"/>
                <a:ea typeface="+mn-ea"/>
                <a:cs typeface="+mn-cs"/>
              </a:rPr>
              <a:t>y envió a sus siervos a llamar a los convidados a las bodas; mas éstos no quisieron venir.</a:t>
            </a:r>
          </a:p>
          <a:p>
            <a:r>
              <a:rPr lang="es-ES" sz="1200" b="1" i="0" kern="1200" baseline="30000" dirty="0">
                <a:solidFill>
                  <a:schemeClr val="tx1"/>
                </a:solidFill>
                <a:effectLst/>
                <a:latin typeface="+mn-lt"/>
                <a:ea typeface="+mn-ea"/>
                <a:cs typeface="+mn-cs"/>
              </a:rPr>
              <a:t>4 </a:t>
            </a:r>
            <a:r>
              <a:rPr lang="es-ES" sz="1200" b="0" i="0" kern="1200" dirty="0">
                <a:solidFill>
                  <a:schemeClr val="tx1"/>
                </a:solidFill>
                <a:effectLst/>
                <a:latin typeface="+mn-lt"/>
                <a:ea typeface="+mn-ea"/>
                <a:cs typeface="+mn-cs"/>
              </a:rPr>
              <a:t>Volvió a enviar otros siervos, diciendo: Decid a los convidados: He aquí, he preparado mi comida; mis toros y animales engordados han sido muertos, y todo está dispuesto; venid a las bodas.</a:t>
            </a:r>
          </a:p>
          <a:p>
            <a:r>
              <a:rPr lang="es-ES" sz="1200" b="1" i="0" kern="1200" baseline="30000" dirty="0">
                <a:solidFill>
                  <a:schemeClr val="tx1"/>
                </a:solidFill>
                <a:effectLst/>
                <a:latin typeface="+mn-lt"/>
                <a:ea typeface="+mn-ea"/>
                <a:cs typeface="+mn-cs"/>
              </a:rPr>
              <a:t>5 </a:t>
            </a:r>
            <a:r>
              <a:rPr lang="es-ES" sz="1200" b="0" i="0" kern="1200" dirty="0">
                <a:solidFill>
                  <a:schemeClr val="tx1"/>
                </a:solidFill>
                <a:effectLst/>
                <a:latin typeface="+mn-lt"/>
                <a:ea typeface="+mn-ea"/>
                <a:cs typeface="+mn-cs"/>
              </a:rPr>
              <a:t>Mas ellos, sin hacer caso, se fueron, uno a su labranza, y otro a sus negocios;</a:t>
            </a:r>
          </a:p>
          <a:p>
            <a:r>
              <a:rPr lang="es-ES" sz="1200" b="1" i="0" kern="1200" baseline="30000" dirty="0">
                <a:solidFill>
                  <a:schemeClr val="tx1"/>
                </a:solidFill>
                <a:effectLst/>
                <a:latin typeface="+mn-lt"/>
                <a:ea typeface="+mn-ea"/>
                <a:cs typeface="+mn-cs"/>
              </a:rPr>
              <a:t>6 </a:t>
            </a:r>
            <a:r>
              <a:rPr lang="es-ES" sz="1200" b="0" i="0" kern="1200" dirty="0">
                <a:solidFill>
                  <a:schemeClr val="tx1"/>
                </a:solidFill>
                <a:effectLst/>
                <a:latin typeface="+mn-lt"/>
                <a:ea typeface="+mn-ea"/>
                <a:cs typeface="+mn-cs"/>
              </a:rPr>
              <a:t>y otros, tomando a los siervos, los afrentaron y los mataron.</a:t>
            </a:r>
          </a:p>
          <a:p>
            <a:r>
              <a:rPr lang="es-ES" sz="1200" b="1" i="0" kern="1200" baseline="30000" dirty="0">
                <a:solidFill>
                  <a:schemeClr val="tx1"/>
                </a:solidFill>
                <a:effectLst/>
                <a:latin typeface="+mn-lt"/>
                <a:ea typeface="+mn-ea"/>
                <a:cs typeface="+mn-cs"/>
              </a:rPr>
              <a:t>7 </a:t>
            </a:r>
            <a:r>
              <a:rPr lang="es-ES" sz="1200" b="0" i="0" kern="1200" dirty="0">
                <a:solidFill>
                  <a:schemeClr val="tx1"/>
                </a:solidFill>
                <a:effectLst/>
                <a:latin typeface="+mn-lt"/>
                <a:ea typeface="+mn-ea"/>
                <a:cs typeface="+mn-cs"/>
              </a:rPr>
              <a:t>Al oírlo el rey, se enojó; y enviando sus ejércitos, destruyó a aquellos homicidas, y quemó su ciudad.</a:t>
            </a:r>
          </a:p>
          <a:p>
            <a:r>
              <a:rPr lang="es-ES" sz="1200" b="1" i="0" kern="1200" baseline="30000" dirty="0">
                <a:solidFill>
                  <a:schemeClr val="tx1"/>
                </a:solidFill>
                <a:effectLst/>
                <a:latin typeface="+mn-lt"/>
                <a:ea typeface="+mn-ea"/>
                <a:cs typeface="+mn-cs"/>
              </a:rPr>
              <a:t>8 </a:t>
            </a:r>
            <a:r>
              <a:rPr lang="es-ES" sz="1200" b="0" i="0" kern="1200" dirty="0">
                <a:solidFill>
                  <a:schemeClr val="tx1"/>
                </a:solidFill>
                <a:effectLst/>
                <a:latin typeface="+mn-lt"/>
                <a:ea typeface="+mn-ea"/>
                <a:cs typeface="+mn-cs"/>
              </a:rPr>
              <a:t>Entonces dijo a sus siervos: Las bodas a la verdad están preparadas; mas los que fueron convidados no eran dignos.</a:t>
            </a:r>
          </a:p>
          <a:p>
            <a:r>
              <a:rPr lang="es-ES" sz="1200" b="1" i="0" kern="1200" baseline="30000" dirty="0">
                <a:solidFill>
                  <a:schemeClr val="tx1"/>
                </a:solidFill>
                <a:effectLst/>
                <a:latin typeface="+mn-lt"/>
                <a:ea typeface="+mn-ea"/>
                <a:cs typeface="+mn-cs"/>
              </a:rPr>
              <a:t>9 </a:t>
            </a:r>
            <a:r>
              <a:rPr lang="es-ES" sz="1200" b="0" i="0" kern="1200" dirty="0">
                <a:solidFill>
                  <a:schemeClr val="tx1"/>
                </a:solidFill>
                <a:effectLst/>
                <a:latin typeface="+mn-lt"/>
                <a:ea typeface="+mn-ea"/>
                <a:cs typeface="+mn-cs"/>
              </a:rPr>
              <a:t>Id, pues, a las salidas de los caminos, y llamad a las bodas a cuantos halléis.</a:t>
            </a:r>
          </a:p>
          <a:p>
            <a:r>
              <a:rPr lang="es-ES" sz="1200" b="1" i="0" kern="1200" baseline="30000" dirty="0">
                <a:solidFill>
                  <a:schemeClr val="tx1"/>
                </a:solidFill>
                <a:effectLst/>
                <a:latin typeface="+mn-lt"/>
                <a:ea typeface="+mn-ea"/>
                <a:cs typeface="+mn-cs"/>
              </a:rPr>
              <a:t>10 </a:t>
            </a:r>
            <a:r>
              <a:rPr lang="es-ES" sz="1200" b="0" i="0" kern="1200" dirty="0">
                <a:solidFill>
                  <a:schemeClr val="tx1"/>
                </a:solidFill>
                <a:effectLst/>
                <a:latin typeface="+mn-lt"/>
                <a:ea typeface="+mn-ea"/>
                <a:cs typeface="+mn-cs"/>
              </a:rPr>
              <a:t>Y saliendo los siervos por los caminos, juntaron a todos los que hallaron, juntamente malos y buenos; y las bodas fueron llenas de convidados.</a:t>
            </a:r>
          </a:p>
          <a:p>
            <a:r>
              <a:rPr lang="es-ES" sz="1200" b="1" i="0" kern="1200" baseline="30000" dirty="0">
                <a:solidFill>
                  <a:schemeClr val="tx1"/>
                </a:solidFill>
                <a:effectLst/>
                <a:latin typeface="+mn-lt"/>
                <a:ea typeface="+mn-ea"/>
                <a:cs typeface="+mn-cs"/>
              </a:rPr>
              <a:t>11 </a:t>
            </a:r>
            <a:r>
              <a:rPr lang="es-ES" sz="1200" b="0" i="0" kern="1200" dirty="0">
                <a:solidFill>
                  <a:schemeClr val="tx1"/>
                </a:solidFill>
                <a:effectLst/>
                <a:latin typeface="+mn-lt"/>
                <a:ea typeface="+mn-ea"/>
                <a:cs typeface="+mn-cs"/>
              </a:rPr>
              <a:t>Y entró el rey para ver a los convidados, y vio allí a un hombre que no estaba vestido de boda.</a:t>
            </a:r>
          </a:p>
          <a:p>
            <a:r>
              <a:rPr lang="es-ES" sz="1200" b="1" i="0" kern="1200" baseline="30000" dirty="0">
                <a:solidFill>
                  <a:schemeClr val="tx1"/>
                </a:solidFill>
                <a:effectLst/>
                <a:latin typeface="+mn-lt"/>
                <a:ea typeface="+mn-ea"/>
                <a:cs typeface="+mn-cs"/>
              </a:rPr>
              <a:t>12 </a:t>
            </a:r>
            <a:r>
              <a:rPr lang="es-ES" sz="1200" b="0" i="0" kern="1200" dirty="0">
                <a:solidFill>
                  <a:schemeClr val="tx1"/>
                </a:solidFill>
                <a:effectLst/>
                <a:latin typeface="+mn-lt"/>
                <a:ea typeface="+mn-ea"/>
                <a:cs typeface="+mn-cs"/>
              </a:rPr>
              <a:t>Y le dijo: Amigo, ¿cómo entraste aquí, sin estar vestido de boda? Mas él enmudeció.</a:t>
            </a:r>
          </a:p>
          <a:p>
            <a:r>
              <a:rPr lang="es-ES" sz="1200" b="1" i="0" kern="1200" baseline="30000" dirty="0">
                <a:solidFill>
                  <a:schemeClr val="tx1"/>
                </a:solidFill>
                <a:effectLst/>
                <a:latin typeface="+mn-lt"/>
                <a:ea typeface="+mn-ea"/>
                <a:cs typeface="+mn-cs"/>
              </a:rPr>
              <a:t>13 </a:t>
            </a:r>
            <a:r>
              <a:rPr lang="es-ES" sz="1200" b="0" i="0" kern="1200" dirty="0">
                <a:solidFill>
                  <a:schemeClr val="tx1"/>
                </a:solidFill>
                <a:effectLst/>
                <a:latin typeface="+mn-lt"/>
                <a:ea typeface="+mn-ea"/>
                <a:cs typeface="+mn-cs"/>
              </a:rPr>
              <a:t>Entonces el rey dijo a los que servían: Atadle de pies y manos, y echadle en las tinieblas de afuera; allí será el lloro y el crujir de dientes.</a:t>
            </a:r>
          </a:p>
          <a:p>
            <a:r>
              <a:rPr lang="es-ES" sz="1200" b="1" i="0" kern="1200" baseline="30000" dirty="0">
                <a:solidFill>
                  <a:schemeClr val="tx1"/>
                </a:solidFill>
                <a:effectLst/>
                <a:latin typeface="+mn-lt"/>
                <a:ea typeface="+mn-ea"/>
                <a:cs typeface="+mn-cs"/>
              </a:rPr>
              <a:t>14 </a:t>
            </a:r>
            <a:r>
              <a:rPr lang="es-ES" sz="1200" b="0" i="0" kern="1200" dirty="0">
                <a:solidFill>
                  <a:schemeClr val="tx1"/>
                </a:solidFill>
                <a:effectLst/>
                <a:latin typeface="+mn-lt"/>
                <a:ea typeface="+mn-ea"/>
                <a:cs typeface="+mn-cs"/>
              </a:rPr>
              <a:t>Porque muchos son llamados, y pocos escogidos.</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a:t>
            </a:fld>
            <a:endParaRPr lang="es-ES"/>
          </a:p>
        </p:txBody>
      </p:sp>
    </p:spTree>
    <p:extLst>
      <p:ext uri="{BB962C8B-B14F-4D97-AF65-F5344CB8AC3E}">
        <p14:creationId xmlns:p14="http://schemas.microsoft.com/office/powerpoint/2010/main" val="1571012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 El llamado a las bodas: el banquete del evangelio.</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primer llamado fue dirigido al pueblo de Israel desde el bautismo de Cristo hasta su muerte, durante tres años y medio.</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segundo llamado fue dirigido también a los judíos después de la muerte de Cristo durante otros tres años y medio, hasta el martirio de Esteban.</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El tercer llamado, cuando rechazaron la invitación de Dios, el Evangelio pasó a los gentiles.</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¿De dónde sacaron esos invitados recogidos de los caminos su vestido de bodas?</a:t>
            </a:r>
            <a:endParaRPr lang="es-E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b="0" i="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a:t>
            </a:fld>
            <a:endParaRPr lang="es-ES"/>
          </a:p>
        </p:txBody>
      </p:sp>
    </p:spTree>
    <p:extLst>
      <p:ext uri="{BB962C8B-B14F-4D97-AF65-F5344CB8AC3E}">
        <p14:creationId xmlns:p14="http://schemas.microsoft.com/office/powerpoint/2010/main" val="25935147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kern="1200" dirty="0">
                <a:solidFill>
                  <a:schemeClr val="tx1"/>
                </a:solidFill>
                <a:effectLst/>
                <a:latin typeface="+mn-lt"/>
                <a:ea typeface="+mn-ea"/>
                <a:cs typeface="+mn-cs"/>
              </a:rPr>
              <a:t>Antiguamente se acostumbraba en oriente, que cuando un rey celebraba bodas, daba el vestido a cada invitado al entrar. </a:t>
            </a:r>
          </a:p>
          <a:p>
            <a:r>
              <a:rPr lang="es-ES_tradnl" sz="1200" kern="1200" dirty="0">
                <a:solidFill>
                  <a:schemeClr val="tx1"/>
                </a:solidFill>
                <a:effectLst/>
                <a:latin typeface="+mn-lt"/>
                <a:ea typeface="+mn-ea"/>
                <a:cs typeface="+mn-cs"/>
              </a:rPr>
              <a:t>Este vestido es un símbolo de la Justicia de Cristo. </a:t>
            </a:r>
          </a:p>
          <a:p>
            <a:r>
              <a:rPr lang="es-ES_tradnl" sz="1200" kern="1200" dirty="0">
                <a:solidFill>
                  <a:schemeClr val="tx1"/>
                </a:solidFill>
                <a:effectLst/>
                <a:latin typeface="+mn-lt"/>
                <a:ea typeface="+mn-ea"/>
                <a:cs typeface="+mn-cs"/>
              </a:rPr>
              <a:t>Él tapa nuestras obras sucias del pasado y nos declara justificados.</a:t>
            </a:r>
            <a:endParaRPr lang="es-ES"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El hombre no vestido de bodas enfrenta un juicio. </a:t>
            </a:r>
          </a:p>
          <a:p>
            <a:r>
              <a:rPr lang="es-ES_tradnl" sz="1200" kern="1200" dirty="0">
                <a:solidFill>
                  <a:schemeClr val="tx1"/>
                </a:solidFill>
                <a:effectLst/>
                <a:latin typeface="+mn-lt"/>
                <a:ea typeface="+mn-ea"/>
                <a:cs typeface="+mn-cs"/>
              </a:rPr>
              <a:t>Al no tener el vestido de la justicia de Cristo, al no aceptarlo como Salvador y Señor y al no someternos a su voluntad, somos condenados y echados de la presencia de Dios.</a:t>
            </a:r>
            <a:endParaRPr lang="es-ES" sz="1200" kern="1200" dirty="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a:t>
            </a:fld>
            <a:endParaRPr lang="es-ES"/>
          </a:p>
        </p:txBody>
      </p:sp>
    </p:spTree>
    <p:extLst>
      <p:ext uri="{BB962C8B-B14F-4D97-AF65-F5344CB8AC3E}">
        <p14:creationId xmlns:p14="http://schemas.microsoft.com/office/powerpoint/2010/main" val="42511386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kern="1200" dirty="0">
                <a:solidFill>
                  <a:schemeClr val="tx1"/>
                </a:solidFill>
                <a:effectLst/>
                <a:latin typeface="+mn-lt"/>
                <a:ea typeface="+mn-ea"/>
                <a:cs typeface="+mn-cs"/>
              </a:rPr>
              <a:t>EL JUICIO INVESTIGADOR</a:t>
            </a:r>
            <a:endParaRPr lang="es-E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i="1" kern="1200" dirty="0">
                <a:solidFill>
                  <a:schemeClr val="tx1"/>
                </a:solidFill>
                <a:effectLst/>
                <a:latin typeface="+mn-lt"/>
                <a:ea typeface="+mn-ea"/>
                <a:cs typeface="+mn-cs"/>
              </a:rPr>
              <a:t>Llegará el momento cuando la vida de cada ser humano será juzgada por Dios. Todos hemos tenido oportunidad de elegir entre el bien y el mal, lo correcto y lo incorrecto, y un día tendremos que dar cuenta en el Juicio.</a:t>
            </a:r>
            <a:endParaRPr lang="es-ES" sz="1200" kern="1200" dirty="0">
              <a:solidFill>
                <a:schemeClr val="tx1"/>
              </a:solidFill>
              <a:effectLst/>
              <a:latin typeface="+mn-lt"/>
              <a:ea typeface="+mn-ea"/>
              <a:cs typeface="+mn-cs"/>
            </a:endParaRPr>
          </a:p>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8</a:t>
            </a:fld>
            <a:endParaRPr lang="es-ES"/>
          </a:p>
        </p:txBody>
      </p:sp>
    </p:spTree>
    <p:extLst>
      <p:ext uri="{BB962C8B-B14F-4D97-AF65-F5344CB8AC3E}">
        <p14:creationId xmlns:p14="http://schemas.microsoft.com/office/powerpoint/2010/main" val="27491974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kern="1200" dirty="0">
                <a:solidFill>
                  <a:schemeClr val="tx1"/>
                </a:solidFill>
                <a:effectLst/>
                <a:latin typeface="+mn-lt"/>
                <a:ea typeface="+mn-ea"/>
                <a:cs typeface="+mn-cs"/>
              </a:rPr>
              <a:t>¿Qué tomará en cuenta Dios en el juicio?</a:t>
            </a:r>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9</a:t>
            </a:fld>
            <a:endParaRPr lang="es-ES"/>
          </a:p>
        </p:txBody>
      </p:sp>
    </p:spTree>
    <p:extLst>
      <p:ext uri="{BB962C8B-B14F-4D97-AF65-F5344CB8AC3E}">
        <p14:creationId xmlns:p14="http://schemas.microsoft.com/office/powerpoint/2010/main" val="423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41051789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4215662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6747781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0186951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2799883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12575429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89327954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3528334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pic>
        <p:nvPicPr>
          <p:cNvPr id="6" name="Picture 2" descr="C:\Users\Gerhard\Documents\_Estudios Biblicos PPT\ondaWEB60.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49328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8462524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20/01/2022</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58228316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2CDC87-140F-4FB9-8131-42EAC3962AF7}" type="datetimeFigureOut">
              <a:rPr lang="es-ES" smtClean="0"/>
              <a:t>20/01/2022</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6C538-319D-4353-B6DD-0834C40CB35E}" type="slidenum">
              <a:rPr lang="es-ES" smtClean="0"/>
              <a:t>‹Nº›</a:t>
            </a:fld>
            <a:endParaRPr lang="es-ES"/>
          </a:p>
        </p:txBody>
      </p:sp>
    </p:spTree>
    <p:extLst>
      <p:ext uri="{BB962C8B-B14F-4D97-AF65-F5344CB8AC3E}">
        <p14:creationId xmlns:p14="http://schemas.microsoft.com/office/powerpoint/2010/main" val="2996072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0" i="0" u="none"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 name="Picture 2" descr="J:\Mis Docs\_Multimedia IMS\Curso Biblico PPS\titulo principa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8 Rectángulo"/>
          <p:cNvSpPr/>
          <p:nvPr/>
        </p:nvSpPr>
        <p:spPr>
          <a:xfrm>
            <a:off x="-6301208" y="4222368"/>
            <a:ext cx="7632848" cy="2349361"/>
          </a:xfrm>
          <a:prstGeom prst="rect">
            <a:avLst/>
          </a:prstGeom>
          <a:noFill/>
          <a:effectLst>
            <a:glow rad="736600">
              <a:schemeClr val="bg1">
                <a:alpha val="54000"/>
              </a:schemeClr>
            </a:glow>
            <a:softEdge rad="190500"/>
          </a:effectLst>
        </p:spPr>
        <p:txBody>
          <a:bodyPr wrap="square">
            <a:spAutoFit/>
            <a:scene3d>
              <a:camera prst="perspectiveHeroicExtremeRightFacing" fov="2700000">
                <a:rot lat="799365" lon="19240058" rev="106935"/>
              </a:camera>
              <a:lightRig rig="contrasting" dir="t">
                <a:rot lat="0" lon="0" rev="6600000"/>
              </a:lightRig>
            </a:scene3d>
            <a:sp3d extrusionH="57150" contourW="6350" prstMaterial="metal">
              <a:bevelT w="127000" h="31750" prst="hardEdge"/>
              <a:contourClr>
                <a:srgbClr val="4471A6"/>
              </a:contourClr>
            </a:sp3d>
          </a:bodyPr>
          <a:lstStyle/>
          <a:p>
            <a:pPr algn="ctr">
              <a:lnSpc>
                <a:spcPts val="8800"/>
              </a:lnSpc>
            </a:pP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aos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 </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pÉs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 </a:t>
            </a:r>
            <a:b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b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de </a:t>
            </a:r>
            <a:r>
              <a:rPr lang="es-ES" sz="8800" b="1" u="none" cap="all" dirty="0" err="1">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jesus</a:t>
            </a:r>
            <a:r>
              <a:rPr lang="es-ES" sz="8800" b="1" u="none"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rPr>
              <a:t>”</a:t>
            </a:r>
            <a:endParaRPr lang="es-ES" sz="8800" b="1" cap="all" dirty="0">
              <a:ln w="0"/>
              <a:gradFill>
                <a:gsLst>
                  <a:gs pos="0">
                    <a:srgbClr val="00B0F0"/>
                  </a:gs>
                  <a:gs pos="46000">
                    <a:srgbClr val="4B78BB"/>
                  </a:gs>
                  <a:gs pos="50000">
                    <a:srgbClr val="3268A9"/>
                  </a:gs>
                  <a:gs pos="83000">
                    <a:schemeClr val="tx2">
                      <a:lumMod val="50000"/>
                    </a:schemeClr>
                  </a:gs>
                  <a:gs pos="100000">
                    <a:schemeClr val="tx2">
                      <a:lumMod val="50000"/>
                    </a:schemeClr>
                  </a:gs>
                </a:gsLst>
                <a:lin ang="5400000" scaled="0"/>
              </a:gradFill>
              <a:effectLst>
                <a:glow rad="508000">
                  <a:schemeClr val="bg1">
                    <a:alpha val="50000"/>
                  </a:schemeClr>
                </a:glow>
              </a:effectLst>
              <a:latin typeface="Swis721 Blk BT" pitchFamily="34" charset="0"/>
            </a:endParaRPr>
          </a:p>
        </p:txBody>
      </p:sp>
    </p:spTree>
    <p:extLst>
      <p:ext uri="{BB962C8B-B14F-4D97-AF65-F5344CB8AC3E}">
        <p14:creationId xmlns:p14="http://schemas.microsoft.com/office/powerpoint/2010/main" val="123034075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64" presetClass="path" presetSubtype="0" accel="50000" decel="50000" fill="hold" grpId="0" nodeType="afterEffect">
                                  <p:stCondLst>
                                    <p:cond delay="0"/>
                                  </p:stCondLst>
                                  <p:childTnLst>
                                    <p:animMotion origin="layout" path="M 1.38889E-6 0.01734 L 0.73229 -0.20648 " pathEditMode="relative" rAng="0" ptsTypes="AA">
                                      <p:cBhvr>
                                        <p:cTn id="6" dur="3000" fill="hold"/>
                                        <p:tgtEl>
                                          <p:spTgt spid="9"/>
                                        </p:tgtEl>
                                        <p:attrNameLst>
                                          <p:attrName>ppt_x</p:attrName>
                                          <p:attrName>ppt_y</p:attrName>
                                        </p:attrNameLst>
                                      </p:cBhvr>
                                      <p:rCtr x="36615" y="-1119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647564" y="1016732"/>
            <a:ext cx="8172908" cy="424731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54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“Porque Deus </a:t>
            </a:r>
            <a:r>
              <a:rPr lang="es-AR" sz="54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há</a:t>
            </a:r>
            <a:r>
              <a:rPr lang="es-AR" sz="54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de </a:t>
            </a:r>
            <a:r>
              <a:rPr lang="es-AR" sz="54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trazer</a:t>
            </a:r>
            <a:r>
              <a:rPr lang="es-AR" sz="54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 </a:t>
            </a:r>
            <a:r>
              <a:rPr lang="es-AR" sz="54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juízo</a:t>
            </a:r>
            <a:r>
              <a:rPr lang="es-AR" sz="54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todas as obras, até as que </a:t>
            </a:r>
            <a:r>
              <a:rPr lang="es-AR" sz="54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estão</a:t>
            </a:r>
            <a:r>
              <a:rPr lang="es-AR" sz="54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escondidas, </a:t>
            </a:r>
            <a:r>
              <a:rPr lang="es-AR" sz="54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quer</a:t>
            </a:r>
            <a:r>
              <a:rPr lang="es-AR" sz="54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54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sejam</a:t>
            </a:r>
            <a:r>
              <a:rPr lang="es-AR" sz="54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boas, </a:t>
            </a:r>
            <a:r>
              <a:rPr lang="es-AR" sz="54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quer</a:t>
            </a:r>
            <a:r>
              <a:rPr lang="es-AR" sz="54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54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sejam</a:t>
            </a:r>
            <a:r>
              <a:rPr lang="es-AR" sz="54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más.”</a:t>
            </a:r>
          </a:p>
        </p:txBody>
      </p:sp>
      <p:sp>
        <p:nvSpPr>
          <p:cNvPr id="4" name="3 Rectángulo"/>
          <p:cNvSpPr/>
          <p:nvPr/>
        </p:nvSpPr>
        <p:spPr>
          <a:xfrm>
            <a:off x="1750668" y="6165304"/>
            <a:ext cx="3973460" cy="707886"/>
          </a:xfrm>
          <a:prstGeom prst="rect">
            <a:avLst/>
          </a:prstGeom>
        </p:spPr>
        <p:txBody>
          <a:bodyPr wrap="none">
            <a:spAutoFit/>
          </a:bodyPr>
          <a:lstStyle/>
          <a:p>
            <a:pPr algn="ctr"/>
            <a:r>
              <a:rPr lang="es-ES_tradnl" sz="40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Eclesiastes</a:t>
            </a:r>
            <a:r>
              <a:rPr lang="es-ES_tradnl"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12:14 </a:t>
            </a:r>
            <a:endParaRPr lang="es-AR"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extLst>
      <p:ext uri="{BB962C8B-B14F-4D97-AF65-F5344CB8AC3E}">
        <p14:creationId xmlns:p14="http://schemas.microsoft.com/office/powerpoint/2010/main" val="296070650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3000"/>
                                        <p:tgtEl>
                                          <p:spTgt spid="3"/>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Gerhard\Documents\_Estudios Biblicos PPT\22x Mi defensa ante el supremo tribunal\Second comin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44624"/>
            <a:ext cx="8540157" cy="6350857"/>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2" name="1 Rectángulo"/>
          <p:cNvSpPr/>
          <p:nvPr/>
        </p:nvSpPr>
        <p:spPr>
          <a:xfrm>
            <a:off x="331858" y="260648"/>
            <a:ext cx="8416605" cy="120032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3600" b="1" spc="50" dirty="0" err="1">
                <a:ln w="11430"/>
                <a:solidFill>
                  <a:srgbClr val="FF0000"/>
                </a:solidFill>
                <a:effectLst>
                  <a:outerShdw blurRad="76200" dist="50800" dir="5400000" algn="tl" rotWithShape="0">
                    <a:srgbClr val="000000">
                      <a:alpha val="65000"/>
                    </a:srgbClr>
                  </a:outerShdw>
                </a:effectLst>
              </a:rPr>
              <a:t>Quando</a:t>
            </a:r>
            <a:r>
              <a:rPr lang="es-ES_tradnl" sz="3600" b="1" spc="50" dirty="0">
                <a:ln w="11430"/>
                <a:solidFill>
                  <a:srgbClr val="FF0000"/>
                </a:solidFill>
                <a:effectLst>
                  <a:outerShdw blurRad="76200" dist="50800" dir="5400000" algn="tl" rotWithShape="0">
                    <a:srgbClr val="000000">
                      <a:alpha val="65000"/>
                    </a:srgbClr>
                  </a:outerShdw>
                </a:effectLst>
              </a:rPr>
              <a:t> </a:t>
            </a:r>
            <a:r>
              <a:rPr lang="es-ES_tradnl" sz="3600" b="1" spc="50" dirty="0" err="1">
                <a:ln w="11430"/>
                <a:solidFill>
                  <a:srgbClr val="FF0000"/>
                </a:solidFill>
                <a:effectLst>
                  <a:outerShdw blurRad="76200" dist="50800" dir="5400000" algn="tl" rotWithShape="0">
                    <a:srgbClr val="000000">
                      <a:alpha val="65000"/>
                    </a:srgbClr>
                  </a:outerShdw>
                </a:effectLst>
              </a:rPr>
              <a:t>vier</a:t>
            </a:r>
            <a:r>
              <a:rPr lang="es-ES_tradnl" sz="3600" b="1" spc="50" dirty="0">
                <a:ln w="11430"/>
                <a:solidFill>
                  <a:srgbClr val="FF0000"/>
                </a:solidFill>
                <a:effectLst>
                  <a:outerShdw blurRad="76200" dist="50800" dir="5400000" algn="tl" rotWithShape="0">
                    <a:srgbClr val="000000">
                      <a:alpha val="65000"/>
                    </a:srgbClr>
                  </a:outerShdw>
                </a:effectLst>
              </a:rPr>
              <a:t> </a:t>
            </a:r>
            <a:r>
              <a:rPr lang="es-ES_tradnl" sz="3600" b="1" spc="50" dirty="0" err="1">
                <a:ln w="11430"/>
                <a:solidFill>
                  <a:srgbClr val="FF0000"/>
                </a:solidFill>
                <a:effectLst>
                  <a:outerShdw blurRad="76200" dist="50800" dir="5400000" algn="tl" rotWithShape="0">
                    <a:srgbClr val="000000">
                      <a:alpha val="65000"/>
                    </a:srgbClr>
                  </a:outerShdw>
                </a:effectLst>
              </a:rPr>
              <a:t>Jesus</a:t>
            </a:r>
            <a:r>
              <a:rPr lang="es-ES_tradnl" sz="3600" b="1" spc="50" dirty="0">
                <a:ln w="11430"/>
                <a:solidFill>
                  <a:srgbClr val="FF0000"/>
                </a:solidFill>
                <a:effectLst>
                  <a:outerShdw blurRad="76200" dist="50800" dir="5400000" algn="tl" rotWithShape="0">
                    <a:srgbClr val="000000">
                      <a:alpha val="65000"/>
                    </a:srgbClr>
                  </a:outerShdw>
                </a:effectLst>
              </a:rPr>
              <a:t>  </a:t>
            </a:r>
            <a:r>
              <a:rPr lang="es-ES_tradnl" sz="3600" b="1" spc="50" dirty="0" err="1">
                <a:ln w="11430"/>
                <a:solidFill>
                  <a:srgbClr val="FF0000"/>
                </a:solidFill>
                <a:effectLst>
                  <a:outerShdw blurRad="76200" dist="50800" dir="5400000" algn="tl" rotWithShape="0">
                    <a:srgbClr val="000000">
                      <a:alpha val="65000"/>
                    </a:srgbClr>
                  </a:outerShdw>
                </a:effectLst>
              </a:rPr>
              <a:t>já</a:t>
            </a:r>
            <a:r>
              <a:rPr lang="es-ES_tradnl" sz="3600" b="1" spc="50" dirty="0">
                <a:ln w="11430"/>
                <a:solidFill>
                  <a:srgbClr val="FF0000"/>
                </a:solidFill>
                <a:effectLst>
                  <a:outerShdw blurRad="76200" dist="50800" dir="5400000" algn="tl" rotWithShape="0">
                    <a:srgbClr val="000000">
                      <a:alpha val="65000"/>
                    </a:srgbClr>
                  </a:outerShdw>
                </a:effectLst>
              </a:rPr>
              <a:t> estará decidido </a:t>
            </a:r>
            <a:r>
              <a:rPr lang="es-ES_tradnl" sz="3600" b="1" spc="50" dirty="0" err="1">
                <a:ln w="11430"/>
                <a:solidFill>
                  <a:srgbClr val="FF0000"/>
                </a:solidFill>
                <a:effectLst>
                  <a:outerShdw blurRad="76200" dist="50800" dir="5400000" algn="tl" rotWithShape="0">
                    <a:srgbClr val="000000">
                      <a:alpha val="65000"/>
                    </a:srgbClr>
                  </a:outerShdw>
                </a:effectLst>
              </a:rPr>
              <a:t>quem</a:t>
            </a:r>
            <a:r>
              <a:rPr lang="es-ES_tradnl" sz="3600" b="1" spc="50" dirty="0">
                <a:ln w="11430"/>
                <a:solidFill>
                  <a:srgbClr val="FF0000"/>
                </a:solidFill>
                <a:effectLst>
                  <a:outerShdw blurRad="76200" dist="50800" dir="5400000" algn="tl" rotWithShape="0">
                    <a:srgbClr val="000000">
                      <a:alpha val="65000"/>
                    </a:srgbClr>
                  </a:outerShdw>
                </a:effectLst>
              </a:rPr>
              <a:t> se salva </a:t>
            </a:r>
            <a:r>
              <a:rPr lang="es-ES_tradnl" sz="3600" b="1" spc="50" dirty="0" err="1">
                <a:ln w="11430"/>
                <a:solidFill>
                  <a:srgbClr val="FF0000"/>
                </a:solidFill>
                <a:effectLst>
                  <a:outerShdw blurRad="76200" dist="50800" dir="5400000" algn="tl" rotWithShape="0">
                    <a:srgbClr val="000000">
                      <a:alpha val="65000"/>
                    </a:srgbClr>
                  </a:outerShdw>
                </a:effectLst>
              </a:rPr>
              <a:t>ou</a:t>
            </a:r>
            <a:r>
              <a:rPr lang="es-ES_tradnl" sz="3600" b="1" spc="50" dirty="0">
                <a:ln w="11430"/>
                <a:solidFill>
                  <a:srgbClr val="FF0000"/>
                </a:solidFill>
                <a:effectLst>
                  <a:outerShdw blurRad="76200" dist="50800" dir="5400000" algn="tl" rotWithShape="0">
                    <a:srgbClr val="000000">
                      <a:alpha val="65000"/>
                    </a:srgbClr>
                  </a:outerShdw>
                </a:effectLst>
              </a:rPr>
              <a:t> </a:t>
            </a:r>
            <a:r>
              <a:rPr lang="es-ES_tradnl" sz="3600" b="1" spc="50" dirty="0" err="1">
                <a:ln w="11430"/>
                <a:solidFill>
                  <a:srgbClr val="FF0000"/>
                </a:solidFill>
                <a:effectLst>
                  <a:outerShdw blurRad="76200" dist="50800" dir="5400000" algn="tl" rotWithShape="0">
                    <a:srgbClr val="000000">
                      <a:alpha val="65000"/>
                    </a:srgbClr>
                  </a:outerShdw>
                </a:effectLst>
              </a:rPr>
              <a:t>quem</a:t>
            </a:r>
            <a:r>
              <a:rPr lang="es-ES_tradnl" sz="3600" b="1" spc="50" dirty="0">
                <a:ln w="11430"/>
                <a:solidFill>
                  <a:srgbClr val="FF0000"/>
                </a:solidFill>
                <a:effectLst>
                  <a:outerShdw blurRad="76200" dist="50800" dir="5400000" algn="tl" rotWithShape="0">
                    <a:srgbClr val="000000">
                      <a:alpha val="65000"/>
                    </a:srgbClr>
                  </a:outerShdw>
                </a:effectLst>
              </a:rPr>
              <a:t> se </a:t>
            </a:r>
            <a:r>
              <a:rPr lang="es-ES_tradnl" sz="3600" b="1" spc="50" dirty="0" err="1">
                <a:ln w="11430"/>
                <a:solidFill>
                  <a:srgbClr val="FF0000"/>
                </a:solidFill>
                <a:effectLst>
                  <a:outerShdw blurRad="76200" dist="50800" dir="5400000" algn="tl" rotWithShape="0">
                    <a:srgbClr val="000000">
                      <a:alpha val="65000"/>
                    </a:srgbClr>
                  </a:outerShdw>
                </a:effectLst>
              </a:rPr>
              <a:t>perde</a:t>
            </a:r>
            <a:r>
              <a:rPr lang="es-ES_tradnl" sz="3600" b="1" spc="50" dirty="0">
                <a:ln w="11430"/>
                <a:solidFill>
                  <a:srgbClr val="FF0000"/>
                </a:solidFill>
                <a:effectLst>
                  <a:outerShdw blurRad="76200" dist="50800" dir="5400000" algn="tl" rotWithShape="0">
                    <a:srgbClr val="000000">
                      <a:alpha val="65000"/>
                    </a:srgbClr>
                  </a:outerShdw>
                </a:effectLst>
              </a:rPr>
              <a:t>.</a:t>
            </a:r>
            <a:endParaRPr lang="es-AR" sz="3600" b="1" spc="50" dirty="0">
              <a:ln w="11430"/>
              <a:solidFill>
                <a:srgbClr val="FF0000"/>
              </a:solidFill>
              <a:effectLst>
                <a:outerShdw blurRad="76200" dist="50800" dir="5400000" algn="tl" rotWithShape="0">
                  <a:srgbClr val="000000">
                    <a:alpha val="65000"/>
                  </a:srgbClr>
                </a:outerShdw>
              </a:effectLst>
            </a:endParaRPr>
          </a:p>
        </p:txBody>
      </p:sp>
      <p:sp>
        <p:nvSpPr>
          <p:cNvPr id="6" name="5 Rectángulo"/>
          <p:cNvSpPr/>
          <p:nvPr/>
        </p:nvSpPr>
        <p:spPr>
          <a:xfrm>
            <a:off x="935596" y="5769260"/>
            <a:ext cx="7020780" cy="107721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3200" b="1" spc="50" dirty="0" err="1">
                <a:ln w="11430"/>
                <a:solidFill>
                  <a:srgbClr val="FF0000"/>
                </a:solidFill>
                <a:effectLst>
                  <a:outerShdw blurRad="76200" dist="50800" dir="5400000" algn="tl" rotWithShape="0">
                    <a:srgbClr val="000000">
                      <a:alpha val="65000"/>
                    </a:srgbClr>
                  </a:outerShdw>
                </a:effectLst>
              </a:rPr>
              <a:t>Portanto</a:t>
            </a:r>
            <a:r>
              <a:rPr lang="es-AR" sz="3200" b="1" spc="50" dirty="0">
                <a:ln w="11430"/>
                <a:solidFill>
                  <a:srgbClr val="FF0000"/>
                </a:solidFill>
                <a:effectLst>
                  <a:outerShdw blurRad="76200" dist="50800" dir="5400000" algn="tl" rotWithShape="0">
                    <a:srgbClr val="000000">
                      <a:alpha val="65000"/>
                    </a:srgbClr>
                  </a:outerShdw>
                </a:effectLst>
              </a:rPr>
              <a:t>, antes, </a:t>
            </a:r>
            <a:r>
              <a:rPr lang="es-AR" sz="3200" b="1" spc="50" dirty="0" err="1">
                <a:ln w="11430"/>
                <a:solidFill>
                  <a:srgbClr val="FF0000"/>
                </a:solidFill>
                <a:effectLst>
                  <a:outerShdw blurRad="76200" dist="50800" dir="5400000" algn="tl" rotWithShape="0">
                    <a:srgbClr val="000000">
                      <a:alpha val="65000"/>
                    </a:srgbClr>
                  </a:outerShdw>
                </a:effectLst>
              </a:rPr>
              <a:t>terá</a:t>
            </a:r>
            <a:r>
              <a:rPr lang="es-AR" sz="3200" b="1" spc="50" dirty="0">
                <a:ln w="11430"/>
                <a:solidFill>
                  <a:srgbClr val="FF0000"/>
                </a:solidFill>
                <a:effectLst>
                  <a:outerShdw blurRad="76200" dist="50800" dir="5400000" algn="tl" rotWithShape="0">
                    <a:srgbClr val="000000">
                      <a:alpha val="65000"/>
                    </a:srgbClr>
                  </a:outerShdw>
                </a:effectLst>
              </a:rPr>
              <a:t> que ser realizado </a:t>
            </a:r>
            <a:r>
              <a:rPr lang="es-AR" sz="3200" b="1" spc="50" dirty="0" err="1">
                <a:ln w="11430"/>
                <a:solidFill>
                  <a:srgbClr val="FF0000"/>
                </a:solidFill>
                <a:effectLst>
                  <a:outerShdw blurRad="76200" dist="50800" dir="5400000" algn="tl" rotWithShape="0">
                    <a:srgbClr val="000000">
                      <a:alpha val="65000"/>
                    </a:srgbClr>
                  </a:outerShdw>
                </a:effectLst>
              </a:rPr>
              <a:t>um</a:t>
            </a:r>
            <a:r>
              <a:rPr lang="es-AR" sz="3200" b="1" spc="50" dirty="0">
                <a:ln w="11430"/>
                <a:solidFill>
                  <a:srgbClr val="FF0000"/>
                </a:solidFill>
                <a:effectLst>
                  <a:outerShdw blurRad="76200" dist="50800" dir="5400000" algn="tl" rotWithShape="0">
                    <a:srgbClr val="000000">
                      <a:alpha val="65000"/>
                    </a:srgbClr>
                  </a:outerShdw>
                </a:effectLst>
              </a:rPr>
              <a:t> </a:t>
            </a:r>
            <a:r>
              <a:rPr lang="es-AR" sz="3200" b="1" spc="50" dirty="0" err="1">
                <a:ln w="11430"/>
                <a:solidFill>
                  <a:srgbClr val="FF0000"/>
                </a:solidFill>
                <a:effectLst>
                  <a:outerShdw blurRad="76200" dist="50800" dir="5400000" algn="tl" rotWithShape="0">
                    <a:srgbClr val="000000">
                      <a:alpha val="65000"/>
                    </a:srgbClr>
                  </a:outerShdw>
                </a:effectLst>
              </a:rPr>
              <a:t>juízo</a:t>
            </a:r>
            <a:r>
              <a:rPr lang="es-AR" sz="3200" b="1" spc="50" dirty="0">
                <a:ln w="11430"/>
                <a:solidFill>
                  <a:srgbClr val="FF0000"/>
                </a:solidFill>
                <a:effectLst>
                  <a:outerShdw blurRad="76200" dist="50800" dir="5400000" algn="tl" rotWithShape="0">
                    <a:srgbClr val="000000">
                      <a:alpha val="65000"/>
                    </a:srgbClr>
                  </a:outerShdw>
                </a:effectLst>
              </a:rPr>
              <a:t> investigativo. </a:t>
            </a:r>
          </a:p>
        </p:txBody>
      </p:sp>
    </p:spTree>
    <p:extLst>
      <p:ext uri="{BB962C8B-B14F-4D97-AF65-F5344CB8AC3E}">
        <p14:creationId xmlns:p14="http://schemas.microsoft.com/office/powerpoint/2010/main" val="10325200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comentariojovem.com.br/wp-content/uploads/2011/10/Judgement.jpg"/>
          <p:cNvPicPr>
            <a:picLocks noChangeAspect="1" noChangeArrowheads="1"/>
          </p:cNvPicPr>
          <p:nvPr/>
        </p:nvPicPr>
        <p:blipFill rotWithShape="1">
          <a:blip r:embed="rId3">
            <a:extLst>
              <a:ext uri="{28A0092B-C50C-407E-A947-70E740481C1C}">
                <a14:useLocalDpi xmlns:a14="http://schemas.microsoft.com/office/drawing/2010/main" val="0"/>
              </a:ext>
            </a:extLst>
          </a:blip>
          <a:srcRect b="19745"/>
          <a:stretch/>
        </p:blipFill>
        <p:spPr bwMode="auto">
          <a:xfrm>
            <a:off x="3722921" y="1124744"/>
            <a:ext cx="4902019" cy="4738400"/>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2" name="1 Rectángulo"/>
          <p:cNvSpPr/>
          <p:nvPr/>
        </p:nvSpPr>
        <p:spPr>
          <a:xfrm>
            <a:off x="331858" y="571902"/>
            <a:ext cx="8416605" cy="480131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4800" b="1" spc="50" dirty="0">
                <a:ln w="11430"/>
                <a:solidFill>
                  <a:srgbClr val="0070C0"/>
                </a:solidFill>
                <a:effectLst>
                  <a:outerShdw blurRad="76200" dist="50800" dir="5400000" algn="tl" rotWithShape="0">
                    <a:srgbClr val="000000">
                      <a:alpha val="65000"/>
                    </a:srgbClr>
                  </a:outerShdw>
                </a:effectLst>
              </a:rPr>
              <a:t>Daniel </a:t>
            </a:r>
            <a:r>
              <a:rPr lang="es-AR" sz="4800" b="1" spc="50" dirty="0" err="1">
                <a:ln w="11430"/>
                <a:solidFill>
                  <a:srgbClr val="0070C0"/>
                </a:solidFill>
                <a:effectLst>
                  <a:outerShdw blurRad="76200" dist="50800" dir="5400000" algn="tl" rotWithShape="0">
                    <a:srgbClr val="000000">
                      <a:alpha val="65000"/>
                    </a:srgbClr>
                  </a:outerShdw>
                </a:effectLst>
              </a:rPr>
              <a:t>viu</a:t>
            </a:r>
            <a:r>
              <a:rPr lang="es-AR" sz="4800" b="1" spc="50" dirty="0">
                <a:ln w="11430"/>
                <a:solidFill>
                  <a:srgbClr val="0070C0"/>
                </a:solidFill>
                <a:effectLst>
                  <a:outerShdw blurRad="76200" dist="50800" dir="5400000" algn="tl" rotWithShape="0">
                    <a:srgbClr val="000000">
                      <a:alpha val="65000"/>
                    </a:srgbClr>
                  </a:outerShdw>
                </a:effectLst>
              </a:rPr>
              <a:t> o </a:t>
            </a:r>
            <a:r>
              <a:rPr lang="es-AR" sz="4800" b="1" spc="50" dirty="0" err="1">
                <a:ln w="11430"/>
                <a:solidFill>
                  <a:srgbClr val="0070C0"/>
                </a:solidFill>
                <a:effectLst>
                  <a:outerShdw blurRad="76200" dist="50800" dir="5400000" algn="tl" rotWithShape="0">
                    <a:srgbClr val="000000">
                      <a:alpha val="65000"/>
                    </a:srgbClr>
                  </a:outerShdw>
                </a:effectLst>
              </a:rPr>
              <a:t>Juízo</a:t>
            </a:r>
            <a:r>
              <a:rPr lang="es-AR" sz="4800" b="1" spc="50" dirty="0">
                <a:ln w="11430"/>
                <a:solidFill>
                  <a:srgbClr val="0070C0"/>
                </a:solidFill>
                <a:effectLst>
                  <a:outerShdw blurRad="76200" dist="50800" dir="5400000" algn="tl" rotWithShape="0">
                    <a:srgbClr val="000000">
                      <a:alpha val="65000"/>
                    </a:srgbClr>
                  </a:outerShdw>
                </a:effectLst>
              </a:rPr>
              <a:t> Investigativo em </a:t>
            </a:r>
            <a:r>
              <a:rPr lang="es-AR" sz="4800" b="1" spc="50" dirty="0" err="1">
                <a:ln w="11430"/>
                <a:solidFill>
                  <a:srgbClr val="0070C0"/>
                </a:solidFill>
                <a:effectLst>
                  <a:outerShdw blurRad="76200" dist="50800" dir="5400000" algn="tl" rotWithShape="0">
                    <a:srgbClr val="000000">
                      <a:alpha val="65000"/>
                    </a:srgbClr>
                  </a:outerShdw>
                </a:effectLst>
              </a:rPr>
              <a:t>visão</a:t>
            </a:r>
            <a:r>
              <a:rPr lang="es-AR" sz="4800" b="1" spc="50" dirty="0">
                <a:ln w="11430"/>
                <a:solidFill>
                  <a:srgbClr val="0070C0"/>
                </a:solidFill>
                <a:effectLst>
                  <a:outerShdw blurRad="76200" dist="50800" dir="5400000" algn="tl" rotWithShape="0">
                    <a:srgbClr val="000000">
                      <a:alpha val="65000"/>
                    </a:srgbClr>
                  </a:outerShdw>
                </a:effectLst>
              </a:rPr>
              <a:t>. </a:t>
            </a:r>
            <a:br>
              <a:rPr lang="es-AR" sz="4800" b="1" spc="50" dirty="0">
                <a:ln w="11430"/>
                <a:solidFill>
                  <a:srgbClr val="0070C0"/>
                </a:solidFill>
                <a:effectLst>
                  <a:outerShdw blurRad="76200" dist="50800" dir="5400000" algn="tl" rotWithShape="0">
                    <a:srgbClr val="000000">
                      <a:alpha val="65000"/>
                    </a:srgbClr>
                  </a:outerShdw>
                </a:effectLst>
              </a:rPr>
            </a:br>
            <a:br>
              <a:rPr lang="es-AR" sz="4800" b="1" spc="50" dirty="0">
                <a:ln w="11430"/>
                <a:solidFill>
                  <a:srgbClr val="0070C0"/>
                </a:solidFill>
                <a:effectLst>
                  <a:outerShdw blurRad="76200" dist="50800" dir="5400000" algn="tl" rotWithShape="0">
                    <a:srgbClr val="000000">
                      <a:alpha val="65000"/>
                    </a:srgbClr>
                  </a:outerShdw>
                </a:effectLst>
              </a:rPr>
            </a:br>
            <a:r>
              <a:rPr lang="es-AR" sz="54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Quem</a:t>
            </a:r>
            <a:br>
              <a:rPr lang="es-AR" sz="5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br>
            <a:r>
              <a:rPr lang="es-AR" sz="54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intervinha</a:t>
            </a:r>
            <a:br>
              <a:rPr lang="es-AR" sz="5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br>
            <a:r>
              <a:rPr lang="es-AR" sz="54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nele</a:t>
            </a:r>
            <a:r>
              <a:rPr lang="es-AR" sz="5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a:t>
            </a:r>
          </a:p>
        </p:txBody>
      </p:sp>
    </p:spTree>
    <p:extLst>
      <p:ext uri="{BB962C8B-B14F-4D97-AF65-F5344CB8AC3E}">
        <p14:creationId xmlns:p14="http://schemas.microsoft.com/office/powerpoint/2010/main" val="791535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467544" y="644490"/>
            <a:ext cx="8352928" cy="501675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Continuei</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olhando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até que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foram</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postos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uns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tronos, e o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Ancião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Dias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se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assentou</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sua</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veste era branca como a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neve</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os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cabelos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da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cabeça</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como a pura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lã</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o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seu</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trono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eram</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chamas de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fogo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suas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rodas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eram</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fogo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ardente</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t>
            </a:r>
          </a:p>
          <a:p>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Um</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rio de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fogo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manava</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saía</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diante</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dele;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milhares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milhares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o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serviam</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miríades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miríades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estavam</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diante</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dele;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assentou</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 o tribunal, e se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abriram</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os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livros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t>
            </a:r>
          </a:p>
        </p:txBody>
      </p:sp>
      <p:sp>
        <p:nvSpPr>
          <p:cNvPr id="5" name="4 Rectángulo"/>
          <p:cNvSpPr/>
          <p:nvPr/>
        </p:nvSpPr>
        <p:spPr>
          <a:xfrm>
            <a:off x="2195149" y="6165304"/>
            <a:ext cx="3084498" cy="707886"/>
          </a:xfrm>
          <a:prstGeom prst="rect">
            <a:avLst/>
          </a:prstGeom>
        </p:spPr>
        <p:txBody>
          <a:bodyPr wrap="none">
            <a:spAutoFit/>
          </a:bodyPr>
          <a:lstStyle/>
          <a:p>
            <a:pPr algn="ctr"/>
            <a:r>
              <a:rPr lang="es-ES_tradnl"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Daniel 7:9-10</a:t>
            </a:r>
            <a:endParaRPr lang="es-AR"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extLst>
      <p:ext uri="{BB962C8B-B14F-4D97-AF65-F5344CB8AC3E}">
        <p14:creationId xmlns:p14="http://schemas.microsoft.com/office/powerpoint/2010/main" val="1147235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3000"/>
                                        <p:tgtEl>
                                          <p:spTgt spid="4">
                                            <p:txEl>
                                              <p:pRg st="0" end="0"/>
                                            </p:txEl>
                                          </p:spTgt>
                                        </p:tgtEl>
                                      </p:cBhvr>
                                    </p:animEffect>
                                  </p:childTnLst>
                                </p:cTn>
                              </p:par>
                            </p:childTnLst>
                          </p:cTn>
                        </p:par>
                        <p:par>
                          <p:cTn id="8" fill="hold">
                            <p:stCondLst>
                              <p:cond delay="3000"/>
                            </p:stCondLst>
                            <p:childTnLst>
                              <p:par>
                                <p:cTn id="9" presetID="22" presetClass="entr" presetSubtype="1"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up)">
                                      <p:cBhvr>
                                        <p:cTn id="11" dur="3000"/>
                                        <p:tgtEl>
                                          <p:spTgt spid="4">
                                            <p:txEl>
                                              <p:pRg st="1" end="1"/>
                                            </p:txEl>
                                          </p:spTgt>
                                        </p:tgtEl>
                                      </p:cBhvr>
                                    </p:animEffect>
                                  </p:childTnLst>
                                </p:cTn>
                              </p:par>
                            </p:childTnLst>
                          </p:cTn>
                        </p:par>
                        <p:par>
                          <p:cTn id="12" fill="hold">
                            <p:stCondLst>
                              <p:cond delay="6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503548" y="836712"/>
            <a:ext cx="8352928" cy="452431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“Eu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estava</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olhando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nas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minhas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visões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da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noite</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eis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que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vinha</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com</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as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nuvens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do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céu</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um</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como o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Filho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do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Homem</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dirigiu</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Ancião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Dias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o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fizeram</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chegar</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até ele. </a:t>
            </a:r>
          </a:p>
          <a:p>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Foi-lhe</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dado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domínio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glória</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o reino, para que os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povos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nações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homens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de todas as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línguas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o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servissem</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o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seu</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domínio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é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domínio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eterno, que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não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passará</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o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seu</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reino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jamais</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será </a:t>
            </a:r>
            <a:r>
              <a:rPr lang="es-AR" sz="32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destruído</a:t>
            </a:r>
            <a:r>
              <a:rPr lang="es-AR" sz="32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t>
            </a:r>
          </a:p>
        </p:txBody>
      </p:sp>
      <p:sp>
        <p:nvSpPr>
          <p:cNvPr id="5" name="4 Rectángulo"/>
          <p:cNvSpPr/>
          <p:nvPr/>
        </p:nvSpPr>
        <p:spPr>
          <a:xfrm>
            <a:off x="2062100" y="6165304"/>
            <a:ext cx="3350597" cy="707886"/>
          </a:xfrm>
          <a:prstGeom prst="rect">
            <a:avLst/>
          </a:prstGeom>
        </p:spPr>
        <p:txBody>
          <a:bodyPr wrap="none">
            <a:spAutoFit/>
          </a:bodyPr>
          <a:lstStyle/>
          <a:p>
            <a:pPr algn="ctr"/>
            <a:r>
              <a:rPr lang="es-ES_tradnl"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Daniel 7:13-14</a:t>
            </a:r>
            <a:endParaRPr lang="es-AR"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extLst>
      <p:ext uri="{BB962C8B-B14F-4D97-AF65-F5344CB8AC3E}">
        <p14:creationId xmlns:p14="http://schemas.microsoft.com/office/powerpoint/2010/main" val="24253527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3000"/>
                                        <p:tgtEl>
                                          <p:spTgt spid="4">
                                            <p:txEl>
                                              <p:pRg st="0" end="0"/>
                                            </p:txEl>
                                          </p:spTgt>
                                        </p:tgtEl>
                                      </p:cBhvr>
                                    </p:animEffect>
                                  </p:childTnLst>
                                </p:cTn>
                              </p:par>
                            </p:childTnLst>
                          </p:cTn>
                        </p:par>
                        <p:par>
                          <p:cTn id="8" fill="hold">
                            <p:stCondLst>
                              <p:cond delay="3000"/>
                            </p:stCondLst>
                            <p:childTnLst>
                              <p:par>
                                <p:cTn id="9" presetID="22" presetClass="entr" presetSubtype="1"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up)">
                                      <p:cBhvr>
                                        <p:cTn id="11" dur="3000"/>
                                        <p:tgtEl>
                                          <p:spTgt spid="4">
                                            <p:txEl>
                                              <p:pRg st="1" end="1"/>
                                            </p:txEl>
                                          </p:spTgt>
                                        </p:tgtEl>
                                      </p:cBhvr>
                                    </p:animEffect>
                                  </p:childTnLst>
                                </p:cTn>
                              </p:par>
                            </p:childTnLst>
                          </p:cTn>
                        </p:par>
                        <p:par>
                          <p:cTn id="12" fill="hold">
                            <p:stCondLst>
                              <p:cond delay="6000"/>
                            </p:stCondLst>
                            <p:childTnLst>
                              <p:par>
                                <p:cTn id="13" presetID="10" presetClass="entr" presetSubtype="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lh4.ggpht.com/_eEVo3Jc_X8k/TI537PCVXLI/AAAAAAAAAUo/RWWnDTol4rc/00-ante-el-trono-blanco-1024-x-768-final%5B16%5D.jpg?imgmax=8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569" y="-135396"/>
            <a:ext cx="10317917" cy="6605972"/>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2" name="1 Rectángulo"/>
          <p:cNvSpPr/>
          <p:nvPr/>
        </p:nvSpPr>
        <p:spPr>
          <a:xfrm>
            <a:off x="395536" y="512676"/>
            <a:ext cx="8424936" cy="532453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457200" indent="-457200">
              <a:buFont typeface="Arial" panose="020B0604020202020204" pitchFamily="34" charset="0"/>
              <a:buChar char="•"/>
            </a:pPr>
            <a:r>
              <a:rPr lang="es-ES_tradnl" sz="3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O </a:t>
            </a:r>
            <a:r>
              <a:rPr lang="es-ES_tradnl" sz="34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Juíz</a:t>
            </a:r>
            <a:r>
              <a:rPr lang="es-ES_tradnl" sz="3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a:t>
            </a:r>
            <a:r>
              <a:rPr lang="es-ES" sz="3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Deus</a:t>
            </a:r>
          </a:p>
          <a:p>
            <a:pPr marL="457200" indent="-457200">
              <a:buFont typeface="Arial" panose="020B0604020202020204" pitchFamily="34" charset="0"/>
              <a:buChar char="•"/>
            </a:pPr>
            <a:r>
              <a:rPr lang="es-ES_tradnl" sz="3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Os acusados: Os seres humanos.</a:t>
            </a:r>
            <a:endParaRPr lang="es-ES" sz="3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endParaRPr>
          </a:p>
          <a:p>
            <a:pPr marL="457200" indent="-457200">
              <a:buFont typeface="Arial" panose="020B0604020202020204" pitchFamily="34" charset="0"/>
              <a:buChar char="•"/>
            </a:pPr>
            <a:r>
              <a:rPr lang="es-ES_tradnl" sz="3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As </a:t>
            </a:r>
            <a:r>
              <a:rPr lang="es-ES_tradnl" sz="34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testemunhas</a:t>
            </a:r>
            <a:r>
              <a:rPr lang="es-ES_tradnl" sz="3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r>
              <a:rPr lang="es-ES_tradnl" sz="34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Milhares</a:t>
            </a:r>
            <a:r>
              <a:rPr lang="es-ES_tradnl" sz="3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de </a:t>
            </a:r>
            <a:r>
              <a:rPr lang="es-ES_tradnl" sz="34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milhões</a:t>
            </a:r>
            <a:r>
              <a:rPr lang="es-ES_tradnl" sz="3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de </a:t>
            </a:r>
            <a:r>
              <a:rPr lang="es-ES_tradnl" sz="34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anjos</a:t>
            </a:r>
            <a:r>
              <a:rPr lang="es-ES_tradnl" sz="3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a:t>
            </a:r>
            <a:endParaRPr lang="es-ES" sz="3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endParaRPr>
          </a:p>
          <a:p>
            <a:pPr marL="457200" indent="-457200">
              <a:buFont typeface="Arial" panose="020B0604020202020204" pitchFamily="34" charset="0"/>
              <a:buChar char="•"/>
            </a:pPr>
            <a:r>
              <a:rPr lang="es-ES_tradnl" sz="3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As </a:t>
            </a:r>
            <a:r>
              <a:rPr lang="es-ES_tradnl" sz="34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provas</a:t>
            </a:r>
            <a:r>
              <a:rPr lang="es-ES_tradnl" sz="3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O que </a:t>
            </a:r>
            <a:r>
              <a:rPr lang="es-ES_tradnl" sz="34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foi</a:t>
            </a:r>
            <a:r>
              <a:rPr lang="es-ES_tradnl" sz="3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escrito nos </a:t>
            </a:r>
            <a:r>
              <a:rPr lang="es-ES_tradnl" sz="34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livros</a:t>
            </a:r>
            <a:r>
              <a:rPr lang="es-ES_tradnl" sz="3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br>
              <a:rPr lang="es-ES_tradnl" sz="3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br>
            <a:r>
              <a:rPr lang="es-ES_tradnl" sz="3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a:t>
            </a:r>
            <a:r>
              <a:rPr lang="es-ES_tradnl" sz="34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Apoc</a:t>
            </a:r>
            <a:r>
              <a:rPr lang="es-ES_tradnl" sz="3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20:12).</a:t>
            </a:r>
            <a:endParaRPr lang="es-ES" sz="3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endParaRPr>
          </a:p>
          <a:p>
            <a:pPr marL="457200" indent="-457200">
              <a:buFont typeface="Arial" panose="020B0604020202020204" pitchFamily="34" charset="0"/>
              <a:buChar char="•"/>
            </a:pPr>
            <a:r>
              <a:rPr lang="es-ES_tradnl" sz="3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O acusador: o </a:t>
            </a:r>
            <a:r>
              <a:rPr lang="es-ES_tradnl" sz="34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diabo</a:t>
            </a:r>
            <a:r>
              <a:rPr lang="es-ES_tradnl" sz="3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r>
              <a:rPr lang="es-ES_tradnl" sz="34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Apoc</a:t>
            </a:r>
            <a:r>
              <a:rPr lang="es-ES_tradnl" sz="3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12:10).</a:t>
            </a:r>
            <a:endParaRPr lang="es-ES" sz="3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endParaRPr>
          </a:p>
          <a:p>
            <a:pPr marL="457200" indent="-457200">
              <a:buFont typeface="Arial" panose="020B0604020202020204" pitchFamily="34" charset="0"/>
              <a:buChar char="•"/>
            </a:pPr>
            <a:r>
              <a:rPr lang="es-ES_tradnl" sz="3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O código pelo </a:t>
            </a:r>
            <a:r>
              <a:rPr lang="es-ES_tradnl" sz="34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qual</a:t>
            </a:r>
            <a:r>
              <a:rPr lang="es-ES_tradnl" sz="3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seremos </a:t>
            </a:r>
            <a:r>
              <a:rPr lang="es-ES_tradnl" sz="34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julgados</a:t>
            </a:r>
            <a:r>
              <a:rPr lang="es-ES_tradnl" sz="3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br>
              <a:rPr lang="es-ES_tradnl" sz="3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br>
            <a:r>
              <a:rPr lang="es-ES_tradnl" sz="3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A santa </a:t>
            </a:r>
            <a:r>
              <a:rPr lang="es-ES_tradnl" sz="34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lei</a:t>
            </a:r>
            <a:r>
              <a:rPr lang="es-ES_tradnl" sz="3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de Deus (Tiago 2:12).</a:t>
            </a:r>
            <a:endParaRPr lang="es-ES" sz="3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endParaRPr>
          </a:p>
          <a:p>
            <a:pPr marL="457200" indent="-457200">
              <a:buFont typeface="Arial" panose="020B0604020202020204" pitchFamily="34" charset="0"/>
              <a:buChar char="•"/>
            </a:pPr>
            <a:r>
              <a:rPr lang="es-ES_tradnl" sz="3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O </a:t>
            </a:r>
            <a:r>
              <a:rPr lang="es-ES_tradnl" sz="34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Advogado</a:t>
            </a:r>
            <a:r>
              <a:rPr lang="es-ES_tradnl" sz="3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de defesa: </a:t>
            </a:r>
            <a:r>
              <a:rPr lang="es-ES" sz="3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r>
              <a:rPr lang="es-ES_tradnl" sz="34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Jesus</a:t>
            </a:r>
            <a:r>
              <a:rPr lang="es-ES_tradnl" sz="3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Cristo.</a:t>
            </a:r>
            <a:endParaRPr lang="es-AR" sz="3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432223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rctx="PPT">
                                        <p:cTn id="6" dur="indefinite"/>
                                        <p:tgtEl>
                                          <p:spTgt spid="7170"/>
                                        </p:tgtEl>
                                        <p:attrNameLst>
                                          <p:attrName>style.opacity</p:attrName>
                                        </p:attrNameLst>
                                      </p:cBhvr>
                                      <p:to>
                                        <p:strVal val="0.5"/>
                                      </p:to>
                                    </p:set>
                                    <p:animEffect filter="image" prLst="opacity: 0.5">
                                      <p:cBhvr rctx="IE">
                                        <p:cTn id="7" dur="indefinite"/>
                                        <p:tgtEl>
                                          <p:spTgt spid="7170"/>
                                        </p:tgtEl>
                                      </p:cBhvr>
                                    </p:animEffect>
                                  </p:childTnLst>
                                </p:cTn>
                              </p:par>
                            </p:childTnLst>
                          </p:cTn>
                        </p:par>
                        <p:par>
                          <p:cTn id="8" fill="hold">
                            <p:stCondLst>
                              <p:cond delay="0"/>
                            </p:stCondLst>
                            <p:childTnLst>
                              <p:par>
                                <p:cTn id="9" presetID="42"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000"/>
                                        <p:tgtEl>
                                          <p:spTgt spid="2">
                                            <p:txEl>
                                              <p:pRg st="0" end="0"/>
                                            </p:txEl>
                                          </p:spTgt>
                                        </p:tgtEl>
                                      </p:cBhvr>
                                    </p:animEffect>
                                    <p:anim calcmode="lin" valueType="num">
                                      <p:cBhvr>
                                        <p:cTn id="12"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Effect transition="in" filter="fade">
                                      <p:cBhvr>
                                        <p:cTn id="18" dur="1000"/>
                                        <p:tgtEl>
                                          <p:spTgt spid="2">
                                            <p:txEl>
                                              <p:pRg st="1" end="1"/>
                                            </p:txEl>
                                          </p:spTgt>
                                        </p:tgtEl>
                                      </p:cBhvr>
                                    </p:animEffect>
                                    <p:anim calcmode="lin" valueType="num">
                                      <p:cBhvr>
                                        <p:cTn id="19"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1000"/>
                                        <p:tgtEl>
                                          <p:spTgt spid="2">
                                            <p:txEl>
                                              <p:pRg st="2" end="2"/>
                                            </p:txEl>
                                          </p:spTgt>
                                        </p:tgtEl>
                                      </p:cBhvr>
                                    </p:animEffect>
                                    <p:anim calcmode="lin" valueType="num">
                                      <p:cBhvr>
                                        <p:cTn id="26"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fade">
                                      <p:cBhvr>
                                        <p:cTn id="32" dur="1000"/>
                                        <p:tgtEl>
                                          <p:spTgt spid="2">
                                            <p:txEl>
                                              <p:pRg st="3" end="3"/>
                                            </p:txEl>
                                          </p:spTgt>
                                        </p:tgtEl>
                                      </p:cBhvr>
                                    </p:animEffect>
                                    <p:anim calcmode="lin" valueType="num">
                                      <p:cBhvr>
                                        <p:cTn id="3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animEffect transition="in" filter="fade">
                                      <p:cBhvr>
                                        <p:cTn id="39" dur="1000"/>
                                        <p:tgtEl>
                                          <p:spTgt spid="2">
                                            <p:txEl>
                                              <p:pRg st="4" end="4"/>
                                            </p:txEl>
                                          </p:spTgt>
                                        </p:tgtEl>
                                      </p:cBhvr>
                                    </p:animEffect>
                                    <p:anim calcmode="lin" valueType="num">
                                      <p:cBhvr>
                                        <p:cTn id="40"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
                                            <p:txEl>
                                              <p:pRg st="5" end="5"/>
                                            </p:txEl>
                                          </p:spTgt>
                                        </p:tgtEl>
                                        <p:attrNameLst>
                                          <p:attrName>style.visibility</p:attrName>
                                        </p:attrNameLst>
                                      </p:cBhvr>
                                      <p:to>
                                        <p:strVal val="visible"/>
                                      </p:to>
                                    </p:set>
                                    <p:animEffect transition="in" filter="fade">
                                      <p:cBhvr>
                                        <p:cTn id="46" dur="1000"/>
                                        <p:tgtEl>
                                          <p:spTgt spid="2">
                                            <p:txEl>
                                              <p:pRg st="5" end="5"/>
                                            </p:txEl>
                                          </p:spTgt>
                                        </p:tgtEl>
                                      </p:cBhvr>
                                    </p:animEffect>
                                    <p:anim calcmode="lin" valueType="num">
                                      <p:cBhvr>
                                        <p:cTn id="47"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8"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
                                            <p:txEl>
                                              <p:pRg st="6" end="6"/>
                                            </p:txEl>
                                          </p:spTgt>
                                        </p:tgtEl>
                                        <p:attrNameLst>
                                          <p:attrName>style.visibility</p:attrName>
                                        </p:attrNameLst>
                                      </p:cBhvr>
                                      <p:to>
                                        <p:strVal val="visible"/>
                                      </p:to>
                                    </p:set>
                                    <p:animEffect transition="in" filter="fade">
                                      <p:cBhvr>
                                        <p:cTn id="53" dur="1000"/>
                                        <p:tgtEl>
                                          <p:spTgt spid="2">
                                            <p:txEl>
                                              <p:pRg st="6" end="6"/>
                                            </p:txEl>
                                          </p:spTgt>
                                        </p:tgtEl>
                                      </p:cBhvr>
                                    </p:animEffect>
                                    <p:anim calcmode="lin" valueType="num">
                                      <p:cBhvr>
                                        <p:cTn id="54"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5"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Gerhard\Documents\_Estudios Biblicos PPT\22x Mi defensa ante el supremo tribunal\sunset-writin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411"/>
          <a:stretch/>
        </p:blipFill>
        <p:spPr bwMode="auto">
          <a:xfrm>
            <a:off x="-324544" y="0"/>
            <a:ext cx="9717964" cy="6297769"/>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3" name="2 Rectángulo"/>
          <p:cNvSpPr/>
          <p:nvPr/>
        </p:nvSpPr>
        <p:spPr>
          <a:xfrm>
            <a:off x="3167844" y="692696"/>
            <a:ext cx="5364596" cy="452431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defRPr/>
            </a:pPr>
            <a:r>
              <a:rPr lang="es-ES_tradnl" sz="3600" b="1" spc="50" dirty="0">
                <a:ln w="11430"/>
                <a:solidFill>
                  <a:srgbClr val="002060"/>
                </a:solidFill>
                <a:effectLst>
                  <a:outerShdw blurRad="76200" dist="50800" dir="5400000" algn="tl" rotWithShape="0">
                    <a:srgbClr val="000000">
                      <a:alpha val="65000"/>
                    </a:srgbClr>
                  </a:outerShdw>
                </a:effectLst>
              </a:rPr>
              <a:t>Os </a:t>
            </a:r>
            <a:r>
              <a:rPr lang="es-ES_tradnl" sz="3600" b="1" spc="50" dirty="0" err="1">
                <a:ln w="11430"/>
                <a:solidFill>
                  <a:srgbClr val="002060"/>
                </a:solidFill>
                <a:effectLst>
                  <a:outerShdw blurRad="76200" dist="50800" dir="5400000" algn="tl" rotWithShape="0">
                    <a:srgbClr val="000000">
                      <a:alpha val="65000"/>
                    </a:srgbClr>
                  </a:outerShdw>
                </a:effectLst>
              </a:rPr>
              <a:t>nossos</a:t>
            </a:r>
            <a:r>
              <a:rPr lang="es-ES_tradnl" sz="3600" b="1" spc="50" dirty="0">
                <a:ln w="11430"/>
                <a:solidFill>
                  <a:srgbClr val="002060"/>
                </a:solidFill>
                <a:effectLst>
                  <a:outerShdw blurRad="76200" dist="50800" dir="5400000" algn="tl" rotWithShape="0">
                    <a:srgbClr val="000000">
                      <a:alpha val="65000"/>
                    </a:srgbClr>
                  </a:outerShdw>
                </a:effectLst>
              </a:rPr>
              <a:t> pecados </a:t>
            </a:r>
            <a:r>
              <a:rPr lang="es-ES_tradnl" sz="3600" b="1" spc="50" dirty="0" err="1">
                <a:ln w="11430"/>
                <a:solidFill>
                  <a:srgbClr val="002060"/>
                </a:solidFill>
                <a:effectLst>
                  <a:outerShdw blurRad="76200" dist="50800" dir="5400000" algn="tl" rotWithShape="0">
                    <a:srgbClr val="000000">
                      <a:alpha val="65000"/>
                    </a:srgbClr>
                  </a:outerShdw>
                </a:effectLst>
              </a:rPr>
              <a:t>estão</a:t>
            </a:r>
            <a:r>
              <a:rPr lang="es-ES_tradnl" sz="3600" b="1" spc="50" dirty="0">
                <a:ln w="11430"/>
                <a:solidFill>
                  <a:srgbClr val="002060"/>
                </a:solidFill>
                <a:effectLst>
                  <a:outerShdw blurRad="76200" dist="50800" dir="5400000" algn="tl" rotWithShape="0">
                    <a:srgbClr val="000000">
                      <a:alpha val="65000"/>
                    </a:srgbClr>
                  </a:outerShdw>
                </a:effectLst>
              </a:rPr>
              <a:t> </a:t>
            </a:r>
            <a:r>
              <a:rPr lang="es-ES_tradnl" sz="3600" b="1" spc="50" dirty="0" err="1">
                <a:ln w="11430"/>
                <a:solidFill>
                  <a:srgbClr val="002060"/>
                </a:solidFill>
                <a:effectLst>
                  <a:outerShdw blurRad="76200" dist="50800" dir="5400000" algn="tl" rotWithShape="0">
                    <a:srgbClr val="000000">
                      <a:alpha val="65000"/>
                    </a:srgbClr>
                  </a:outerShdw>
                </a:effectLst>
              </a:rPr>
              <a:t>registados</a:t>
            </a:r>
            <a:r>
              <a:rPr lang="es-ES_tradnl" sz="3600" b="1" spc="50" dirty="0">
                <a:ln w="11430"/>
                <a:solidFill>
                  <a:srgbClr val="002060"/>
                </a:solidFill>
                <a:effectLst>
                  <a:outerShdw blurRad="76200" dist="50800" dir="5400000" algn="tl" rotWithShape="0">
                    <a:srgbClr val="000000">
                      <a:alpha val="65000"/>
                    </a:srgbClr>
                  </a:outerShdw>
                </a:effectLst>
              </a:rPr>
              <a:t> no </a:t>
            </a:r>
            <a:r>
              <a:rPr lang="es-ES_tradnl" sz="3600" b="1" spc="50" dirty="0" err="1">
                <a:ln w="11430"/>
                <a:solidFill>
                  <a:srgbClr val="002060"/>
                </a:solidFill>
                <a:effectLst>
                  <a:outerShdw blurRad="76200" dist="50800" dir="5400000" algn="tl" rotWithShape="0">
                    <a:srgbClr val="000000">
                      <a:alpha val="65000"/>
                    </a:srgbClr>
                  </a:outerShdw>
                </a:effectLst>
              </a:rPr>
              <a:t>Santuário</a:t>
            </a:r>
            <a:r>
              <a:rPr lang="es-ES_tradnl" sz="3600" b="1" spc="50" dirty="0">
                <a:ln w="11430"/>
                <a:solidFill>
                  <a:srgbClr val="002060"/>
                </a:solidFill>
                <a:effectLst>
                  <a:outerShdw blurRad="76200" dist="50800" dir="5400000" algn="tl" rotWithShape="0">
                    <a:srgbClr val="000000">
                      <a:alpha val="65000"/>
                    </a:srgbClr>
                  </a:outerShdw>
                </a:effectLst>
              </a:rPr>
              <a:t> de Deus. É </a:t>
            </a:r>
            <a:r>
              <a:rPr lang="es-ES_tradnl" sz="3600" b="1" spc="50" dirty="0" err="1">
                <a:ln w="11430"/>
                <a:solidFill>
                  <a:srgbClr val="002060"/>
                </a:solidFill>
                <a:effectLst>
                  <a:outerShdw blurRad="76200" dist="50800" dir="5400000" algn="tl" rotWithShape="0">
                    <a:srgbClr val="000000">
                      <a:alpha val="65000"/>
                    </a:srgbClr>
                  </a:outerShdw>
                </a:effectLst>
              </a:rPr>
              <a:t>necessário</a:t>
            </a:r>
            <a:r>
              <a:rPr lang="es-ES_tradnl" sz="3600" b="1" spc="50" dirty="0">
                <a:ln w="11430"/>
                <a:solidFill>
                  <a:srgbClr val="002060"/>
                </a:solidFill>
                <a:effectLst>
                  <a:outerShdw blurRad="76200" dist="50800" dir="5400000" algn="tl" rotWithShape="0">
                    <a:srgbClr val="000000">
                      <a:alpha val="65000"/>
                    </a:srgbClr>
                  </a:outerShdw>
                </a:effectLst>
              </a:rPr>
              <a:t> </a:t>
            </a:r>
            <a:r>
              <a:rPr lang="es-ES_tradnl" sz="3600" b="1" spc="50" dirty="0" err="1">
                <a:ln w="11430"/>
                <a:solidFill>
                  <a:srgbClr val="002060"/>
                </a:solidFill>
                <a:effectLst>
                  <a:outerShdw blurRad="76200" dist="50800" dir="5400000" algn="tl" rotWithShape="0">
                    <a:srgbClr val="000000">
                      <a:alpha val="65000"/>
                    </a:srgbClr>
                  </a:outerShdw>
                </a:effectLst>
              </a:rPr>
              <a:t>um</a:t>
            </a:r>
            <a:r>
              <a:rPr lang="es-ES_tradnl" sz="3600" b="1" spc="50" dirty="0">
                <a:ln w="11430"/>
                <a:solidFill>
                  <a:srgbClr val="002060"/>
                </a:solidFill>
                <a:effectLst>
                  <a:outerShdw blurRad="76200" dist="50800" dir="5400000" algn="tl" rotWithShape="0">
                    <a:srgbClr val="000000">
                      <a:alpha val="65000"/>
                    </a:srgbClr>
                  </a:outerShdw>
                </a:effectLst>
              </a:rPr>
              <a:t> </a:t>
            </a:r>
            <a:r>
              <a:rPr lang="es-ES_tradnl" sz="3600" b="1" spc="50" dirty="0" err="1">
                <a:ln w="11430"/>
                <a:solidFill>
                  <a:srgbClr val="002060"/>
                </a:solidFill>
                <a:effectLst>
                  <a:outerShdw blurRad="76200" dist="50800" dir="5400000" algn="tl" rotWithShape="0">
                    <a:srgbClr val="000000">
                      <a:alpha val="65000"/>
                    </a:srgbClr>
                  </a:outerShdw>
                </a:effectLst>
              </a:rPr>
              <a:t>juízo</a:t>
            </a:r>
            <a:r>
              <a:rPr lang="es-ES_tradnl" sz="3600" b="1" spc="50" dirty="0">
                <a:ln w="11430"/>
                <a:solidFill>
                  <a:srgbClr val="002060"/>
                </a:solidFill>
                <a:effectLst>
                  <a:outerShdw blurRad="76200" dist="50800" dir="5400000" algn="tl" rotWithShape="0">
                    <a:srgbClr val="000000">
                      <a:alpha val="65000"/>
                    </a:srgbClr>
                  </a:outerShdw>
                </a:effectLst>
              </a:rPr>
              <a:t> investigativo e </a:t>
            </a:r>
            <a:r>
              <a:rPr lang="es-ES_tradnl" sz="3600" b="1" spc="50" dirty="0" err="1">
                <a:ln w="11430"/>
                <a:solidFill>
                  <a:srgbClr val="002060"/>
                </a:solidFill>
                <a:effectLst>
                  <a:outerShdw blurRad="76200" dist="50800" dir="5400000" algn="tl" rotWithShape="0">
                    <a:srgbClr val="000000">
                      <a:alpha val="65000"/>
                    </a:srgbClr>
                  </a:outerShdw>
                </a:effectLst>
              </a:rPr>
              <a:t>uma</a:t>
            </a:r>
            <a:r>
              <a:rPr lang="es-ES_tradnl" sz="3600" b="1" spc="50" dirty="0">
                <a:ln w="11430"/>
                <a:solidFill>
                  <a:srgbClr val="002060"/>
                </a:solidFill>
                <a:effectLst>
                  <a:outerShdw blurRad="76200" dist="50800" dir="5400000" algn="tl" rotWithShape="0">
                    <a:srgbClr val="000000">
                      <a:alpha val="65000"/>
                    </a:srgbClr>
                  </a:outerShdw>
                </a:effectLst>
              </a:rPr>
              <a:t> obra de </a:t>
            </a:r>
            <a:r>
              <a:rPr lang="es-ES_tradnl" sz="3600" b="1" spc="50" dirty="0" err="1">
                <a:ln w="11430"/>
                <a:solidFill>
                  <a:srgbClr val="002060"/>
                </a:solidFill>
                <a:effectLst>
                  <a:outerShdw blurRad="76200" dist="50800" dir="5400000" algn="tl" rotWithShape="0">
                    <a:srgbClr val="000000">
                      <a:alpha val="65000"/>
                    </a:srgbClr>
                  </a:outerShdw>
                </a:effectLst>
              </a:rPr>
              <a:t>purificação</a:t>
            </a:r>
            <a:r>
              <a:rPr lang="es-ES_tradnl" sz="3600" b="1" spc="50" dirty="0">
                <a:ln w="11430"/>
                <a:solidFill>
                  <a:srgbClr val="002060"/>
                </a:solidFill>
                <a:effectLst>
                  <a:outerShdw blurRad="76200" dist="50800" dir="5400000" algn="tl" rotWithShape="0">
                    <a:srgbClr val="000000">
                      <a:alpha val="65000"/>
                    </a:srgbClr>
                  </a:outerShdw>
                </a:effectLst>
              </a:rPr>
              <a:t>. </a:t>
            </a:r>
            <a:r>
              <a:rPr lang="es-ES_tradnl" sz="3600" b="1" spc="50" dirty="0" err="1">
                <a:ln w="11430"/>
                <a:solidFill>
                  <a:srgbClr val="002060"/>
                </a:solidFill>
                <a:effectLst>
                  <a:outerShdw blurRad="76200" dist="50800" dir="5400000" algn="tl" rotWithShape="0">
                    <a:srgbClr val="000000">
                      <a:alpha val="65000"/>
                    </a:srgbClr>
                  </a:outerShdw>
                </a:effectLst>
              </a:rPr>
              <a:t>Quando</a:t>
            </a:r>
            <a:r>
              <a:rPr lang="es-ES_tradnl" sz="3600" b="1" spc="50" dirty="0">
                <a:ln w="11430"/>
                <a:solidFill>
                  <a:srgbClr val="002060"/>
                </a:solidFill>
                <a:effectLst>
                  <a:outerShdw blurRad="76200" dist="50800" dir="5400000" algn="tl" rotWithShape="0">
                    <a:srgbClr val="000000">
                      <a:alpha val="65000"/>
                    </a:srgbClr>
                  </a:outerShdw>
                </a:effectLst>
              </a:rPr>
              <a:t> </a:t>
            </a:r>
            <a:r>
              <a:rPr lang="es-ES_tradnl" sz="3600" b="1" spc="50" dirty="0" err="1">
                <a:ln w="11430"/>
                <a:solidFill>
                  <a:srgbClr val="002060"/>
                </a:solidFill>
                <a:effectLst>
                  <a:outerShdw blurRad="76200" dist="50800" dir="5400000" algn="tl" rotWithShape="0">
                    <a:srgbClr val="000000">
                      <a:alpha val="65000"/>
                    </a:srgbClr>
                  </a:outerShdw>
                </a:effectLst>
              </a:rPr>
              <a:t>começaria</a:t>
            </a:r>
            <a:r>
              <a:rPr lang="es-ES_tradnl" sz="3600" b="1" spc="50" dirty="0">
                <a:ln w="11430"/>
                <a:solidFill>
                  <a:srgbClr val="002060"/>
                </a:solidFill>
                <a:effectLst>
                  <a:outerShdw blurRad="76200" dist="50800" dir="5400000" algn="tl" rotWithShape="0">
                    <a:srgbClr val="000000">
                      <a:alpha val="65000"/>
                    </a:srgbClr>
                  </a:outerShdw>
                </a:effectLst>
              </a:rPr>
              <a:t> o </a:t>
            </a:r>
            <a:r>
              <a:rPr lang="es-ES_tradnl" sz="3600" b="1" spc="50" dirty="0" err="1">
                <a:ln w="11430"/>
                <a:solidFill>
                  <a:srgbClr val="002060"/>
                </a:solidFill>
                <a:effectLst>
                  <a:outerShdw blurRad="76200" dist="50800" dir="5400000" algn="tl" rotWithShape="0">
                    <a:srgbClr val="000000">
                      <a:alpha val="65000"/>
                    </a:srgbClr>
                  </a:outerShdw>
                </a:effectLst>
              </a:rPr>
              <a:t>juízo</a:t>
            </a:r>
            <a:r>
              <a:rPr lang="es-ES_tradnl" sz="3600" b="1" spc="50" dirty="0">
                <a:ln w="11430"/>
                <a:solidFill>
                  <a:srgbClr val="002060"/>
                </a:solidFill>
                <a:effectLst>
                  <a:outerShdw blurRad="76200" dist="50800" dir="5400000" algn="tl" rotWithShape="0">
                    <a:srgbClr val="000000">
                      <a:alpha val="65000"/>
                    </a:srgbClr>
                  </a:outerShdw>
                </a:effectLst>
              </a:rPr>
              <a:t> e esta </a:t>
            </a:r>
            <a:r>
              <a:rPr lang="es-ES_tradnl" sz="3600" b="1" spc="50" dirty="0" err="1">
                <a:ln w="11430"/>
                <a:solidFill>
                  <a:srgbClr val="002060"/>
                </a:solidFill>
                <a:effectLst>
                  <a:outerShdw blurRad="76200" dist="50800" dir="5400000" algn="tl" rotWithShape="0">
                    <a:srgbClr val="000000">
                      <a:alpha val="65000"/>
                    </a:srgbClr>
                  </a:outerShdw>
                </a:effectLst>
              </a:rPr>
              <a:t>purificação</a:t>
            </a:r>
            <a:r>
              <a:rPr lang="es-ES_tradnl" sz="3600" b="1" spc="50" dirty="0">
                <a:ln w="11430"/>
                <a:solidFill>
                  <a:srgbClr val="002060"/>
                </a:solidFill>
                <a:effectLst>
                  <a:outerShdw blurRad="76200" dist="50800" dir="5400000" algn="tl" rotWithShape="0">
                    <a:srgbClr val="000000">
                      <a:alpha val="65000"/>
                    </a:srgbClr>
                  </a:outerShdw>
                </a:effectLst>
              </a:rPr>
              <a:t>, segundo Daniel 8:14? </a:t>
            </a:r>
          </a:p>
        </p:txBody>
      </p:sp>
    </p:spTree>
    <p:extLst>
      <p:ext uri="{BB962C8B-B14F-4D97-AF65-F5344CB8AC3E}">
        <p14:creationId xmlns:p14="http://schemas.microsoft.com/office/powerpoint/2010/main" val="16936266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22481" y="4041068"/>
            <a:ext cx="6660740" cy="175432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“Ele me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disse</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Até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duas</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mil e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trezentas</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tardes e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manhãs</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o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santuário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será purificado.”</a:t>
            </a:r>
          </a:p>
        </p:txBody>
      </p:sp>
      <p:sp>
        <p:nvSpPr>
          <p:cNvPr id="5" name="4 Rectángulo"/>
          <p:cNvSpPr/>
          <p:nvPr/>
        </p:nvSpPr>
        <p:spPr>
          <a:xfrm>
            <a:off x="2409951" y="6165304"/>
            <a:ext cx="2654894" cy="707886"/>
          </a:xfrm>
          <a:prstGeom prst="rect">
            <a:avLst/>
          </a:prstGeom>
        </p:spPr>
        <p:txBody>
          <a:bodyPr wrap="none">
            <a:spAutoFit/>
          </a:bodyPr>
          <a:lstStyle/>
          <a:p>
            <a:pPr algn="ctr"/>
            <a:r>
              <a:rPr lang="es-ES_tradnl"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Daniel 8:14</a:t>
            </a:r>
            <a:endParaRPr lang="es-AR"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pic>
        <p:nvPicPr>
          <p:cNvPr id="9218" name="Picture 2" descr="C:\Users\Gerhard\Documents\_Estudios Biblicos PPT\21x 2300 dias\2300 año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251"/>
          <a:stretch/>
        </p:blipFill>
        <p:spPr bwMode="auto">
          <a:xfrm>
            <a:off x="215516" y="152636"/>
            <a:ext cx="8568140" cy="3708412"/>
          </a:xfrm>
          <a:prstGeom prst="rect">
            <a:avLst/>
          </a:prstGeom>
          <a:ln>
            <a:noFill/>
          </a:ln>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9629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3000"/>
                                        <p:tgtEl>
                                          <p:spTgt spid="4">
                                            <p:txEl>
                                              <p:pRg st="0" end="0"/>
                                            </p:txEl>
                                          </p:spTgt>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15516" y="404664"/>
            <a:ext cx="8784976" cy="517064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285750" indent="-285750">
              <a:buFont typeface="Arial" panose="020B0604020202020204" pitchFamily="34" charset="0"/>
              <a:buChar char="•"/>
            </a:pPr>
            <a:r>
              <a:rPr lang="es-ES_tradnl" sz="3000" b="1" spc="50" dirty="0">
                <a:ln w="11430"/>
                <a:solidFill>
                  <a:srgbClr val="002060"/>
                </a:solidFill>
                <a:effectLst>
                  <a:outerShdw blurRad="76200" dist="50800" dir="5400000" algn="tl" rotWithShape="0">
                    <a:srgbClr val="000000">
                      <a:alpha val="65000"/>
                    </a:srgbClr>
                  </a:outerShdw>
                </a:effectLst>
              </a:rPr>
              <a:t>As 2.300 tardes e </a:t>
            </a:r>
            <a:r>
              <a:rPr lang="es-ES_tradnl" sz="3000" b="1" spc="50" dirty="0" err="1">
                <a:ln w="11430"/>
                <a:solidFill>
                  <a:srgbClr val="002060"/>
                </a:solidFill>
                <a:effectLst>
                  <a:outerShdw blurRad="76200" dist="50800" dir="5400000" algn="tl" rotWithShape="0">
                    <a:srgbClr val="000000">
                      <a:alpha val="65000"/>
                    </a:srgbClr>
                  </a:outerShdw>
                </a:effectLst>
              </a:rPr>
              <a:t>manhãs</a:t>
            </a:r>
            <a:r>
              <a:rPr lang="es-ES_tradnl" sz="3000" b="1" spc="50" dirty="0">
                <a:ln w="11430"/>
                <a:solidFill>
                  <a:srgbClr val="002060"/>
                </a:solidFill>
                <a:effectLst>
                  <a:outerShdw blurRad="76200" dist="50800" dir="5400000" algn="tl" rotWithShape="0">
                    <a:srgbClr val="000000">
                      <a:alpha val="65000"/>
                    </a:srgbClr>
                  </a:outerShdw>
                </a:effectLst>
              </a:rPr>
              <a:t> (anos) </a:t>
            </a:r>
            <a:r>
              <a:rPr lang="es-ES_tradnl" sz="3000" b="1" spc="50" dirty="0" err="1">
                <a:ln w="11430"/>
                <a:solidFill>
                  <a:srgbClr val="002060"/>
                </a:solidFill>
                <a:effectLst>
                  <a:outerShdw blurRad="76200" dist="50800" dir="5400000" algn="tl" rotWithShape="0">
                    <a:srgbClr val="000000">
                      <a:alpha val="65000"/>
                    </a:srgbClr>
                  </a:outerShdw>
                </a:effectLst>
              </a:rPr>
              <a:t>terminaram</a:t>
            </a:r>
            <a:r>
              <a:rPr lang="es-ES_tradnl" sz="3000" b="1" spc="50" dirty="0">
                <a:ln w="11430"/>
                <a:solidFill>
                  <a:srgbClr val="002060"/>
                </a:solidFill>
                <a:effectLst>
                  <a:outerShdw blurRad="76200" dist="50800" dir="5400000" algn="tl" rotWithShape="0">
                    <a:srgbClr val="000000">
                      <a:alpha val="65000"/>
                    </a:srgbClr>
                  </a:outerShdw>
                </a:effectLst>
              </a:rPr>
              <a:t> em 1844.</a:t>
            </a:r>
            <a:endParaRPr lang="es-ES" sz="3000" b="1" spc="50" dirty="0">
              <a:ln w="11430"/>
              <a:solidFill>
                <a:srgbClr val="002060"/>
              </a:solidFill>
              <a:effectLst>
                <a:outerShdw blurRad="76200" dist="50800" dir="5400000" algn="tl" rotWithShape="0">
                  <a:srgbClr val="000000">
                    <a:alpha val="65000"/>
                  </a:srgbClr>
                </a:outerShdw>
              </a:effectLst>
            </a:endParaRPr>
          </a:p>
          <a:p>
            <a:pPr marL="285750" indent="-285750">
              <a:buFont typeface="Arial" panose="020B0604020202020204" pitchFamily="34" charset="0"/>
              <a:buChar char="•"/>
            </a:pPr>
            <a:r>
              <a:rPr lang="es-ES_tradnl" sz="3000" b="1" spc="50" dirty="0">
                <a:ln w="11430"/>
                <a:solidFill>
                  <a:srgbClr val="002060"/>
                </a:solidFill>
                <a:effectLst>
                  <a:outerShdw blurRad="76200" dist="50800" dir="5400000" algn="tl" rotWithShape="0">
                    <a:srgbClr val="000000">
                      <a:alpha val="65000"/>
                    </a:srgbClr>
                  </a:outerShdw>
                </a:effectLst>
              </a:rPr>
              <a:t>É o </a:t>
            </a:r>
            <a:r>
              <a:rPr lang="es-ES_tradnl" sz="3000" b="1" spc="50" dirty="0" err="1">
                <a:ln w="11430"/>
                <a:solidFill>
                  <a:srgbClr val="002060"/>
                </a:solidFill>
                <a:effectLst>
                  <a:outerShdw blurRad="76200" dist="50800" dir="5400000" algn="tl" rotWithShape="0">
                    <a:srgbClr val="000000">
                      <a:alpha val="65000"/>
                    </a:srgbClr>
                  </a:outerShdw>
                </a:effectLst>
              </a:rPr>
              <a:t>início</a:t>
            </a:r>
            <a:r>
              <a:rPr lang="es-ES_tradnl" sz="3000" b="1" spc="50" dirty="0">
                <a:ln w="11430"/>
                <a:solidFill>
                  <a:srgbClr val="002060"/>
                </a:solidFill>
                <a:effectLst>
                  <a:outerShdw blurRad="76200" dist="50800" dir="5400000" algn="tl" rotWithShape="0">
                    <a:srgbClr val="000000">
                      <a:alpha val="65000"/>
                    </a:srgbClr>
                  </a:outerShdw>
                </a:effectLst>
              </a:rPr>
              <a:t> do tempo do </a:t>
            </a:r>
            <a:r>
              <a:rPr lang="es-ES_tradnl" sz="3000" b="1" spc="50" dirty="0" err="1">
                <a:ln w="11430"/>
                <a:solidFill>
                  <a:srgbClr val="002060"/>
                </a:solidFill>
                <a:effectLst>
                  <a:outerShdw blurRad="76200" dist="50800" dir="5400000" algn="tl" rotWithShape="0">
                    <a:srgbClr val="000000">
                      <a:alpha val="65000"/>
                    </a:srgbClr>
                  </a:outerShdw>
                </a:effectLst>
              </a:rPr>
              <a:t>fim</a:t>
            </a:r>
            <a:r>
              <a:rPr lang="es-ES_tradnl" sz="3000" b="1" spc="50" dirty="0">
                <a:ln w="11430"/>
                <a:solidFill>
                  <a:srgbClr val="002060"/>
                </a:solidFill>
                <a:effectLst>
                  <a:outerShdw blurRad="76200" dist="50800" dir="5400000" algn="tl" rotWithShape="0">
                    <a:srgbClr val="000000">
                      <a:alpha val="65000"/>
                    </a:srgbClr>
                  </a:outerShdw>
                </a:effectLst>
              </a:rPr>
              <a:t>.</a:t>
            </a:r>
            <a:endParaRPr lang="es-ES" sz="3000" b="1" spc="50" dirty="0">
              <a:ln w="11430"/>
              <a:solidFill>
                <a:srgbClr val="002060"/>
              </a:solidFill>
              <a:effectLst>
                <a:outerShdw blurRad="76200" dist="50800" dir="5400000" algn="tl" rotWithShape="0">
                  <a:srgbClr val="000000">
                    <a:alpha val="65000"/>
                  </a:srgbClr>
                </a:outerShdw>
              </a:effectLst>
            </a:endParaRPr>
          </a:p>
          <a:p>
            <a:pPr marL="285750" indent="-285750">
              <a:buFont typeface="Arial" panose="020B0604020202020204" pitchFamily="34" charset="0"/>
              <a:buChar char="•"/>
            </a:pPr>
            <a:r>
              <a:rPr lang="es-ES_tradnl" sz="3000" b="1" spc="50" dirty="0">
                <a:ln w="11430"/>
                <a:solidFill>
                  <a:srgbClr val="002060"/>
                </a:solidFill>
                <a:effectLst>
                  <a:outerShdw blurRad="76200" dist="50800" dir="5400000" algn="tl" rotWithShape="0">
                    <a:srgbClr val="000000">
                      <a:alpha val="65000"/>
                    </a:srgbClr>
                  </a:outerShdw>
                </a:effectLst>
              </a:rPr>
              <a:t>É a data do </a:t>
            </a:r>
            <a:r>
              <a:rPr lang="es-ES_tradnl" sz="3000" b="1" spc="50" dirty="0" err="1">
                <a:ln w="11430"/>
                <a:solidFill>
                  <a:srgbClr val="002060"/>
                </a:solidFill>
                <a:effectLst>
                  <a:outerShdw blurRad="76200" dist="50800" dir="5400000" algn="tl" rotWithShape="0">
                    <a:srgbClr val="000000">
                      <a:alpha val="65000"/>
                    </a:srgbClr>
                  </a:outerShdw>
                </a:effectLst>
              </a:rPr>
              <a:t>restablecimento</a:t>
            </a:r>
            <a:r>
              <a:rPr lang="es-ES_tradnl" sz="3000" b="1" spc="50" dirty="0">
                <a:ln w="11430"/>
                <a:solidFill>
                  <a:srgbClr val="002060"/>
                </a:solidFill>
                <a:effectLst>
                  <a:outerShdw blurRad="76200" dist="50800" dir="5400000" algn="tl" rotWithShape="0">
                    <a:srgbClr val="000000">
                      <a:alpha val="65000"/>
                    </a:srgbClr>
                  </a:outerShdw>
                </a:effectLst>
              </a:rPr>
              <a:t> da </a:t>
            </a:r>
            <a:r>
              <a:rPr lang="es-ES_tradnl" sz="3000" b="1" spc="50" dirty="0" err="1">
                <a:ln w="11430"/>
                <a:solidFill>
                  <a:srgbClr val="002060"/>
                </a:solidFill>
                <a:effectLst>
                  <a:outerShdw blurRad="76200" dist="50800" dir="5400000" algn="tl" rotWithShape="0">
                    <a:srgbClr val="000000">
                      <a:alpha val="65000"/>
                    </a:srgbClr>
                  </a:outerShdw>
                </a:effectLst>
              </a:rPr>
              <a:t>verdade</a:t>
            </a:r>
            <a:r>
              <a:rPr lang="es-ES_tradnl" sz="3000" b="1" spc="50" dirty="0">
                <a:ln w="11430"/>
                <a:solidFill>
                  <a:srgbClr val="002060"/>
                </a:solidFill>
                <a:effectLst>
                  <a:outerShdw blurRad="76200" dist="50800" dir="5400000" algn="tl" rotWithShape="0">
                    <a:srgbClr val="000000">
                      <a:alpha val="65000"/>
                    </a:srgbClr>
                  </a:outerShdw>
                </a:effectLst>
              </a:rPr>
              <a:t> </a:t>
            </a:r>
            <a:r>
              <a:rPr lang="es-ES_tradnl" sz="3000" b="1" spc="50" dirty="0" err="1">
                <a:ln w="11430"/>
                <a:solidFill>
                  <a:srgbClr val="002060"/>
                </a:solidFill>
                <a:effectLst>
                  <a:outerShdw blurRad="76200" dist="50800" dir="5400000" algn="tl" rotWithShape="0">
                    <a:srgbClr val="000000">
                      <a:alpha val="65000"/>
                    </a:srgbClr>
                  </a:outerShdw>
                </a:effectLst>
              </a:rPr>
              <a:t>deitada</a:t>
            </a:r>
            <a:r>
              <a:rPr lang="es-ES_tradnl" sz="3000" b="1" spc="50" dirty="0">
                <a:ln w="11430"/>
                <a:solidFill>
                  <a:srgbClr val="002060"/>
                </a:solidFill>
                <a:effectLst>
                  <a:outerShdw blurRad="76200" dist="50800" dir="5400000" algn="tl" rotWithShape="0">
                    <a:srgbClr val="000000">
                      <a:alpha val="65000"/>
                    </a:srgbClr>
                  </a:outerShdw>
                </a:effectLst>
              </a:rPr>
              <a:t> por </a:t>
            </a:r>
            <a:r>
              <a:rPr lang="es-ES_tradnl" sz="3000" b="1" spc="50" dirty="0" err="1">
                <a:ln w="11430"/>
                <a:solidFill>
                  <a:srgbClr val="002060"/>
                </a:solidFill>
                <a:effectLst>
                  <a:outerShdw blurRad="76200" dist="50800" dir="5400000" algn="tl" rotWithShape="0">
                    <a:srgbClr val="000000">
                      <a:alpha val="65000"/>
                    </a:srgbClr>
                  </a:outerShdw>
                </a:effectLst>
              </a:rPr>
              <a:t>terra</a:t>
            </a:r>
            <a:r>
              <a:rPr lang="es-ES_tradnl" sz="3000" b="1" spc="50" dirty="0">
                <a:ln w="11430"/>
                <a:solidFill>
                  <a:srgbClr val="002060"/>
                </a:solidFill>
                <a:effectLst>
                  <a:outerShdw blurRad="76200" dist="50800" dir="5400000" algn="tl" rotWithShape="0">
                    <a:srgbClr val="000000">
                      <a:alpha val="65000"/>
                    </a:srgbClr>
                  </a:outerShdw>
                </a:effectLst>
              </a:rPr>
              <a:t> pelo anticristo.</a:t>
            </a:r>
            <a:endParaRPr lang="es-ES" sz="3000" b="1" spc="50" dirty="0">
              <a:ln w="11430"/>
              <a:solidFill>
                <a:srgbClr val="002060"/>
              </a:solidFill>
              <a:effectLst>
                <a:outerShdw blurRad="76200" dist="50800" dir="5400000" algn="tl" rotWithShape="0">
                  <a:srgbClr val="000000">
                    <a:alpha val="65000"/>
                  </a:srgbClr>
                </a:outerShdw>
              </a:effectLst>
            </a:endParaRPr>
          </a:p>
          <a:p>
            <a:pPr marL="285750" indent="-285750">
              <a:buFont typeface="Arial" panose="020B0604020202020204" pitchFamily="34" charset="0"/>
              <a:buChar char="•"/>
            </a:pPr>
            <a:r>
              <a:rPr lang="es-ES_tradnl" sz="3000" b="1" spc="50" dirty="0" err="1">
                <a:ln w="11430"/>
                <a:solidFill>
                  <a:srgbClr val="002060"/>
                </a:solidFill>
                <a:effectLst>
                  <a:outerShdw blurRad="76200" dist="50800" dir="5400000" algn="tl" rotWithShape="0">
                    <a:srgbClr val="000000">
                      <a:alpha val="65000"/>
                    </a:srgbClr>
                  </a:outerShdw>
                </a:effectLst>
              </a:rPr>
              <a:t>Começam</a:t>
            </a:r>
            <a:r>
              <a:rPr lang="es-ES_tradnl" sz="3000" b="1" spc="50" dirty="0">
                <a:ln w="11430"/>
                <a:solidFill>
                  <a:srgbClr val="002060"/>
                </a:solidFill>
                <a:effectLst>
                  <a:outerShdw blurRad="76200" dist="50800" dir="5400000" algn="tl" rotWithShape="0">
                    <a:srgbClr val="000000">
                      <a:alpha val="65000"/>
                    </a:srgbClr>
                  </a:outerShdw>
                </a:effectLst>
              </a:rPr>
              <a:t> a predicar-se estas verdades </a:t>
            </a:r>
            <a:r>
              <a:rPr lang="es-ES_tradnl" sz="3000" b="1" spc="50" dirty="0" err="1">
                <a:ln w="11430"/>
                <a:solidFill>
                  <a:srgbClr val="002060"/>
                </a:solidFill>
                <a:effectLst>
                  <a:outerShdw blurRad="76200" dist="50800" dir="5400000" algn="tl" rotWithShape="0">
                    <a:srgbClr val="000000">
                      <a:alpha val="65000"/>
                    </a:srgbClr>
                  </a:outerShdw>
                </a:effectLst>
              </a:rPr>
              <a:t>solenes</a:t>
            </a:r>
            <a:r>
              <a:rPr lang="es-ES_tradnl" sz="3000" b="1" spc="50" dirty="0">
                <a:ln w="11430"/>
                <a:solidFill>
                  <a:srgbClr val="002060"/>
                </a:solidFill>
                <a:effectLst>
                  <a:outerShdw blurRad="76200" dist="50800" dir="5400000" algn="tl" rotWithShape="0">
                    <a:srgbClr val="000000">
                      <a:alpha val="65000"/>
                    </a:srgbClr>
                  </a:outerShdw>
                </a:effectLst>
              </a:rPr>
              <a:t>.</a:t>
            </a:r>
            <a:endParaRPr lang="es-ES" sz="3000" b="1" spc="50" dirty="0">
              <a:ln w="11430"/>
              <a:solidFill>
                <a:srgbClr val="002060"/>
              </a:solidFill>
              <a:effectLst>
                <a:outerShdw blurRad="76200" dist="50800" dir="5400000" algn="tl" rotWithShape="0">
                  <a:srgbClr val="000000">
                    <a:alpha val="65000"/>
                  </a:srgbClr>
                </a:outerShdw>
              </a:effectLst>
            </a:endParaRPr>
          </a:p>
          <a:p>
            <a:pPr marL="285750" indent="-285750">
              <a:buFont typeface="Arial" panose="020B0604020202020204" pitchFamily="34" charset="0"/>
              <a:buChar char="•"/>
            </a:pPr>
            <a:r>
              <a:rPr lang="es-ES_tradnl" sz="3000" b="1" spc="50" dirty="0">
                <a:ln w="11430"/>
                <a:solidFill>
                  <a:srgbClr val="002060"/>
                </a:solidFill>
                <a:effectLst>
                  <a:outerShdw blurRad="76200" dist="50800" dir="5400000" algn="tl" rotWithShape="0">
                    <a:srgbClr val="000000">
                      <a:alpha val="65000"/>
                    </a:srgbClr>
                  </a:outerShdw>
                </a:effectLst>
              </a:rPr>
              <a:t>É o </a:t>
            </a:r>
            <a:r>
              <a:rPr lang="es-ES_tradnl" sz="3000" b="1" spc="50" dirty="0" err="1">
                <a:ln w="11430"/>
                <a:solidFill>
                  <a:srgbClr val="002060"/>
                </a:solidFill>
                <a:effectLst>
                  <a:outerShdw blurRad="76200" dist="50800" dir="5400000" algn="tl" rotWithShape="0">
                    <a:srgbClr val="000000">
                      <a:alpha val="65000"/>
                    </a:srgbClr>
                  </a:outerShdw>
                </a:effectLst>
              </a:rPr>
              <a:t>início</a:t>
            </a:r>
            <a:r>
              <a:rPr lang="es-ES_tradnl" sz="3000" b="1" spc="50" dirty="0">
                <a:ln w="11430"/>
                <a:solidFill>
                  <a:srgbClr val="002060"/>
                </a:solidFill>
                <a:effectLst>
                  <a:outerShdw blurRad="76200" dist="50800" dir="5400000" algn="tl" rotWithShape="0">
                    <a:srgbClr val="000000">
                      <a:alpha val="65000"/>
                    </a:srgbClr>
                  </a:outerShdw>
                </a:effectLst>
              </a:rPr>
              <a:t> da sétima e última </a:t>
            </a:r>
            <a:r>
              <a:rPr lang="es-ES_tradnl" sz="3000" b="1" spc="50" dirty="0" err="1">
                <a:ln w="11430"/>
                <a:solidFill>
                  <a:srgbClr val="002060"/>
                </a:solidFill>
                <a:effectLst>
                  <a:outerShdw blurRad="76200" dist="50800" dir="5400000" algn="tl" rotWithShape="0">
                    <a:srgbClr val="000000">
                      <a:alpha val="65000"/>
                    </a:srgbClr>
                  </a:outerShdw>
                </a:effectLst>
              </a:rPr>
              <a:t>igreja</a:t>
            </a:r>
            <a:r>
              <a:rPr lang="es-ES_tradnl" sz="3000" b="1" spc="50" dirty="0">
                <a:ln w="11430"/>
                <a:solidFill>
                  <a:srgbClr val="002060"/>
                </a:solidFill>
                <a:effectLst>
                  <a:outerShdw blurRad="76200" dist="50800" dir="5400000" algn="tl" rotWithShape="0">
                    <a:srgbClr val="000000">
                      <a:alpha val="65000"/>
                    </a:srgbClr>
                  </a:outerShdw>
                </a:effectLst>
              </a:rPr>
              <a:t>: </a:t>
            </a:r>
            <a:r>
              <a:rPr lang="es-ES_tradnl" sz="3000" b="1" spc="50" dirty="0" err="1">
                <a:ln w="11430"/>
                <a:solidFill>
                  <a:srgbClr val="002060"/>
                </a:solidFill>
                <a:effectLst>
                  <a:outerShdw blurRad="76200" dist="50800" dir="5400000" algn="tl" rotWithShape="0">
                    <a:srgbClr val="000000">
                      <a:alpha val="65000"/>
                    </a:srgbClr>
                  </a:outerShdw>
                </a:effectLst>
              </a:rPr>
              <a:t>Laodicea</a:t>
            </a:r>
            <a:r>
              <a:rPr lang="es-ES_tradnl" sz="3000" b="1" spc="50" dirty="0">
                <a:ln w="11430"/>
                <a:solidFill>
                  <a:srgbClr val="002060"/>
                </a:solidFill>
                <a:effectLst>
                  <a:outerShdw blurRad="76200" dist="50800" dir="5400000" algn="tl" rotWithShape="0">
                    <a:srgbClr val="000000">
                      <a:alpha val="65000"/>
                    </a:srgbClr>
                  </a:outerShdw>
                </a:effectLst>
              </a:rPr>
              <a:t>.</a:t>
            </a:r>
            <a:endParaRPr lang="es-ES" sz="3000" b="1" spc="50" dirty="0">
              <a:ln w="11430"/>
              <a:solidFill>
                <a:srgbClr val="002060"/>
              </a:solidFill>
              <a:effectLst>
                <a:outerShdw blurRad="76200" dist="50800" dir="5400000" algn="tl" rotWithShape="0">
                  <a:srgbClr val="000000">
                    <a:alpha val="65000"/>
                  </a:srgbClr>
                </a:outerShdw>
              </a:effectLst>
            </a:endParaRPr>
          </a:p>
          <a:p>
            <a:r>
              <a:rPr lang="es-ES_tradnl" sz="3000" b="1" spc="50" dirty="0">
                <a:ln w="11430"/>
                <a:solidFill>
                  <a:srgbClr val="FF0000"/>
                </a:solidFill>
                <a:effectLst>
                  <a:outerShdw blurRad="76200" dist="50800" dir="5400000" algn="tl" rotWithShape="0">
                    <a:srgbClr val="000000">
                      <a:alpha val="65000"/>
                    </a:srgbClr>
                  </a:outerShdw>
                </a:effectLst>
              </a:rPr>
              <a:t>É o </a:t>
            </a:r>
            <a:r>
              <a:rPr lang="es-ES_tradnl" sz="3000" b="1" spc="50" dirty="0" err="1">
                <a:ln w="11430"/>
                <a:solidFill>
                  <a:srgbClr val="FF0000"/>
                </a:solidFill>
                <a:effectLst>
                  <a:outerShdw blurRad="76200" dist="50800" dir="5400000" algn="tl" rotWithShape="0">
                    <a:srgbClr val="000000">
                      <a:alpha val="65000"/>
                    </a:srgbClr>
                  </a:outerShdw>
                </a:effectLst>
              </a:rPr>
              <a:t>início</a:t>
            </a:r>
            <a:r>
              <a:rPr lang="es-ES_tradnl" sz="3000" b="1" spc="50" dirty="0">
                <a:ln w="11430"/>
                <a:solidFill>
                  <a:srgbClr val="FF0000"/>
                </a:solidFill>
                <a:effectLst>
                  <a:outerShdw blurRad="76200" dist="50800" dir="5400000" algn="tl" rotWithShape="0">
                    <a:srgbClr val="000000">
                      <a:alpha val="65000"/>
                    </a:srgbClr>
                  </a:outerShdw>
                </a:effectLst>
              </a:rPr>
              <a:t> do </a:t>
            </a:r>
            <a:r>
              <a:rPr lang="es-ES_tradnl" sz="3000" b="1" spc="50" dirty="0" err="1">
                <a:ln w="11430"/>
                <a:solidFill>
                  <a:srgbClr val="FF0000"/>
                </a:solidFill>
                <a:effectLst>
                  <a:outerShdw blurRad="76200" dist="50800" dir="5400000" algn="tl" rotWithShape="0">
                    <a:srgbClr val="000000">
                      <a:alpha val="65000"/>
                    </a:srgbClr>
                  </a:outerShdw>
                </a:effectLst>
              </a:rPr>
              <a:t>juízo</a:t>
            </a:r>
            <a:r>
              <a:rPr lang="es-ES_tradnl" sz="3000" b="1" spc="50" dirty="0">
                <a:ln w="11430"/>
                <a:solidFill>
                  <a:srgbClr val="FF0000"/>
                </a:solidFill>
                <a:effectLst>
                  <a:outerShdw blurRad="76200" dist="50800" dir="5400000" algn="tl" rotWithShape="0">
                    <a:srgbClr val="000000">
                      <a:alpha val="65000"/>
                    </a:srgbClr>
                  </a:outerShdw>
                </a:effectLst>
              </a:rPr>
              <a:t> investigativo no </a:t>
            </a:r>
            <a:r>
              <a:rPr lang="es-ES_tradnl" sz="3000" b="1" spc="50" dirty="0" err="1">
                <a:ln w="11430"/>
                <a:solidFill>
                  <a:srgbClr val="FF0000"/>
                </a:solidFill>
                <a:effectLst>
                  <a:outerShdw blurRad="76200" dist="50800" dir="5400000" algn="tl" rotWithShape="0">
                    <a:srgbClr val="000000">
                      <a:alpha val="65000"/>
                    </a:srgbClr>
                  </a:outerShdw>
                </a:effectLst>
              </a:rPr>
              <a:t>céu</a:t>
            </a:r>
            <a:r>
              <a:rPr lang="es-ES_tradnl" sz="3000" b="1" spc="50" dirty="0">
                <a:ln w="11430"/>
                <a:solidFill>
                  <a:srgbClr val="FF0000"/>
                </a:solidFill>
                <a:effectLst>
                  <a:outerShdw blurRad="76200" dist="50800" dir="5400000" algn="tl" rotWithShape="0">
                    <a:srgbClr val="000000">
                      <a:alpha val="65000"/>
                    </a:srgbClr>
                  </a:outerShdw>
                </a:effectLst>
              </a:rPr>
              <a:t>, </a:t>
            </a:r>
            <a:br>
              <a:rPr lang="es-ES_tradnl" sz="3000" b="1" spc="50" dirty="0">
                <a:ln w="11430"/>
                <a:solidFill>
                  <a:srgbClr val="FF0000"/>
                </a:solidFill>
                <a:effectLst>
                  <a:outerShdw blurRad="76200" dist="50800" dir="5400000" algn="tl" rotWithShape="0">
                    <a:srgbClr val="000000">
                      <a:alpha val="65000"/>
                    </a:srgbClr>
                  </a:outerShdw>
                </a:effectLst>
              </a:rPr>
            </a:br>
            <a:r>
              <a:rPr lang="es-ES_tradnl" sz="3000" b="1" spc="50" dirty="0">
                <a:ln w="11430"/>
                <a:solidFill>
                  <a:srgbClr val="FF0000"/>
                </a:solidFill>
                <a:effectLst>
                  <a:outerShdw blurRad="76200" dist="50800" dir="5400000" algn="tl" rotWithShape="0">
                    <a:srgbClr val="000000">
                      <a:alpha val="65000"/>
                    </a:srgbClr>
                  </a:outerShdw>
                </a:effectLst>
              </a:rPr>
              <a:t>a </a:t>
            </a:r>
            <a:r>
              <a:rPr lang="es-ES_tradnl" sz="3000" b="1" spc="50" dirty="0" err="1">
                <a:ln w="11430"/>
                <a:solidFill>
                  <a:srgbClr val="FF0000"/>
                </a:solidFill>
                <a:effectLst>
                  <a:outerShdw blurRad="76200" dist="50800" dir="5400000" algn="tl" rotWithShape="0">
                    <a:srgbClr val="000000">
                      <a:alpha val="65000"/>
                    </a:srgbClr>
                  </a:outerShdw>
                </a:effectLst>
              </a:rPr>
              <a:t>purificação</a:t>
            </a:r>
            <a:r>
              <a:rPr lang="es-ES_tradnl" sz="3000" b="1" spc="50" dirty="0">
                <a:ln w="11430"/>
                <a:solidFill>
                  <a:srgbClr val="FF0000"/>
                </a:solidFill>
                <a:effectLst>
                  <a:outerShdw blurRad="76200" dist="50800" dir="5400000" algn="tl" rotWithShape="0">
                    <a:srgbClr val="000000">
                      <a:alpha val="65000"/>
                    </a:srgbClr>
                  </a:outerShdw>
                </a:effectLst>
              </a:rPr>
              <a:t> do </a:t>
            </a:r>
            <a:r>
              <a:rPr lang="es-ES_tradnl" sz="3000" b="1" spc="50" dirty="0" err="1">
                <a:ln w="11430"/>
                <a:solidFill>
                  <a:srgbClr val="FF0000"/>
                </a:solidFill>
                <a:effectLst>
                  <a:outerShdw blurRad="76200" dist="50800" dir="5400000" algn="tl" rotWithShape="0">
                    <a:srgbClr val="000000">
                      <a:alpha val="65000"/>
                    </a:srgbClr>
                  </a:outerShdw>
                </a:effectLst>
              </a:rPr>
              <a:t>santuário</a:t>
            </a:r>
            <a:r>
              <a:rPr lang="es-ES_tradnl" sz="3000" b="1" spc="50" dirty="0">
                <a:ln w="11430"/>
                <a:solidFill>
                  <a:srgbClr val="FF0000"/>
                </a:solidFill>
                <a:effectLst>
                  <a:outerShdw blurRad="76200" dist="50800" dir="5400000" algn="tl" rotWithShape="0">
                    <a:srgbClr val="000000">
                      <a:alpha val="65000"/>
                    </a:srgbClr>
                  </a:outerShdw>
                </a:effectLst>
              </a:rPr>
              <a:t>, para verificar </a:t>
            </a:r>
            <a:br>
              <a:rPr lang="es-ES_tradnl" sz="3000" b="1" spc="50" dirty="0">
                <a:ln w="11430"/>
                <a:solidFill>
                  <a:srgbClr val="FF0000"/>
                </a:solidFill>
                <a:effectLst>
                  <a:outerShdw blurRad="76200" dist="50800" dir="5400000" algn="tl" rotWithShape="0">
                    <a:srgbClr val="000000">
                      <a:alpha val="65000"/>
                    </a:srgbClr>
                  </a:outerShdw>
                </a:effectLst>
              </a:rPr>
            </a:br>
            <a:r>
              <a:rPr lang="es-ES_tradnl" sz="3000" b="1" spc="50" dirty="0" err="1">
                <a:ln w="11430"/>
                <a:solidFill>
                  <a:srgbClr val="FF0000"/>
                </a:solidFill>
                <a:effectLst>
                  <a:outerShdw blurRad="76200" dist="50800" dir="5400000" algn="tl" rotWithShape="0">
                    <a:srgbClr val="000000">
                      <a:alpha val="65000"/>
                    </a:srgbClr>
                  </a:outerShdw>
                </a:effectLst>
              </a:rPr>
              <a:t>quem</a:t>
            </a:r>
            <a:r>
              <a:rPr lang="es-ES_tradnl" sz="3000" b="1" spc="50" dirty="0">
                <a:ln w="11430"/>
                <a:solidFill>
                  <a:srgbClr val="FF0000"/>
                </a:solidFill>
                <a:effectLst>
                  <a:outerShdw blurRad="76200" dist="50800" dir="5400000" algn="tl" rotWithShape="0">
                    <a:srgbClr val="000000">
                      <a:alpha val="65000"/>
                    </a:srgbClr>
                  </a:outerShdw>
                </a:effectLst>
              </a:rPr>
              <a:t> se salva e </a:t>
            </a:r>
            <a:r>
              <a:rPr lang="es-ES_tradnl" sz="3000" b="1" spc="50" dirty="0" err="1">
                <a:ln w="11430"/>
                <a:solidFill>
                  <a:srgbClr val="FF0000"/>
                </a:solidFill>
                <a:effectLst>
                  <a:outerShdw blurRad="76200" dist="50800" dir="5400000" algn="tl" rotWithShape="0">
                    <a:srgbClr val="000000">
                      <a:alpha val="65000"/>
                    </a:srgbClr>
                  </a:outerShdw>
                </a:effectLst>
              </a:rPr>
              <a:t>quem</a:t>
            </a:r>
            <a:r>
              <a:rPr lang="es-ES_tradnl" sz="3000" b="1" spc="50" dirty="0">
                <a:ln w="11430"/>
                <a:solidFill>
                  <a:srgbClr val="FF0000"/>
                </a:solidFill>
                <a:effectLst>
                  <a:outerShdw blurRad="76200" dist="50800" dir="5400000" algn="tl" rotWithShape="0">
                    <a:srgbClr val="000000">
                      <a:alpha val="65000"/>
                    </a:srgbClr>
                  </a:outerShdw>
                </a:effectLst>
              </a:rPr>
              <a:t> se </a:t>
            </a:r>
            <a:r>
              <a:rPr lang="es-ES_tradnl" sz="3000" b="1" spc="50" dirty="0" err="1">
                <a:ln w="11430"/>
                <a:solidFill>
                  <a:srgbClr val="FF0000"/>
                </a:solidFill>
                <a:effectLst>
                  <a:outerShdw blurRad="76200" dist="50800" dir="5400000" algn="tl" rotWithShape="0">
                    <a:srgbClr val="000000">
                      <a:alpha val="65000"/>
                    </a:srgbClr>
                  </a:outerShdw>
                </a:effectLst>
              </a:rPr>
              <a:t>perde</a:t>
            </a:r>
            <a:r>
              <a:rPr lang="es-ES_tradnl" sz="3000" b="1" spc="50" dirty="0">
                <a:ln w="11430"/>
                <a:solidFill>
                  <a:srgbClr val="FF0000"/>
                </a:solidFill>
                <a:effectLst>
                  <a:outerShdw blurRad="76200" dist="50800" dir="5400000" algn="tl" rotWithShape="0">
                    <a:srgbClr val="000000">
                      <a:alpha val="65000"/>
                    </a:srgbClr>
                  </a:outerShdw>
                </a:effectLst>
              </a:rPr>
              <a:t>, </a:t>
            </a:r>
            <a:br>
              <a:rPr lang="es-ES_tradnl" sz="3000" b="1" spc="50" dirty="0">
                <a:ln w="11430"/>
                <a:solidFill>
                  <a:srgbClr val="FF0000"/>
                </a:solidFill>
                <a:effectLst>
                  <a:outerShdw blurRad="76200" dist="50800" dir="5400000" algn="tl" rotWithShape="0">
                    <a:srgbClr val="000000">
                      <a:alpha val="65000"/>
                    </a:srgbClr>
                  </a:outerShdw>
                </a:effectLst>
              </a:rPr>
            </a:br>
            <a:r>
              <a:rPr lang="es-ES_tradnl" sz="3000" b="1" spc="50" dirty="0">
                <a:ln w="11430"/>
                <a:solidFill>
                  <a:srgbClr val="FF0000"/>
                </a:solidFill>
                <a:effectLst>
                  <a:outerShdw blurRad="76200" dist="50800" dir="5400000" algn="tl" rotWithShape="0">
                    <a:srgbClr val="000000">
                      <a:alpha val="65000"/>
                    </a:srgbClr>
                  </a:outerShdw>
                </a:effectLst>
              </a:rPr>
              <a:t>antes da </a:t>
            </a:r>
            <a:r>
              <a:rPr lang="es-ES_tradnl" sz="3000" b="1" spc="50" dirty="0" err="1">
                <a:ln w="11430"/>
                <a:solidFill>
                  <a:srgbClr val="FF0000"/>
                </a:solidFill>
                <a:effectLst>
                  <a:outerShdw blurRad="76200" dist="50800" dir="5400000" algn="tl" rotWithShape="0">
                    <a:srgbClr val="000000">
                      <a:alpha val="65000"/>
                    </a:srgbClr>
                  </a:outerShdw>
                </a:effectLst>
              </a:rPr>
              <a:t>vinda</a:t>
            </a:r>
            <a:r>
              <a:rPr lang="es-ES_tradnl" sz="3000" b="1" spc="50" dirty="0">
                <a:ln w="11430"/>
                <a:solidFill>
                  <a:srgbClr val="FF0000"/>
                </a:solidFill>
                <a:effectLst>
                  <a:outerShdw blurRad="76200" dist="50800" dir="5400000" algn="tl" rotWithShape="0">
                    <a:srgbClr val="000000">
                      <a:alpha val="65000"/>
                    </a:srgbClr>
                  </a:outerShdw>
                </a:effectLst>
              </a:rPr>
              <a:t> de </a:t>
            </a:r>
            <a:r>
              <a:rPr lang="es-ES_tradnl" sz="3000" b="1" spc="50" dirty="0" err="1">
                <a:ln w="11430"/>
                <a:solidFill>
                  <a:srgbClr val="FF0000"/>
                </a:solidFill>
                <a:effectLst>
                  <a:outerShdw blurRad="76200" dist="50800" dir="5400000" algn="tl" rotWithShape="0">
                    <a:srgbClr val="000000">
                      <a:alpha val="65000"/>
                    </a:srgbClr>
                  </a:outerShdw>
                </a:effectLst>
              </a:rPr>
              <a:t>Jesus</a:t>
            </a:r>
            <a:r>
              <a:rPr lang="es-ES_tradnl" sz="3000" b="1" spc="50" dirty="0">
                <a:ln w="11430"/>
                <a:solidFill>
                  <a:srgbClr val="FF0000"/>
                </a:solidFill>
                <a:effectLst>
                  <a:outerShdw blurRad="76200" dist="50800" dir="5400000" algn="tl" rotWithShape="0">
                    <a:srgbClr val="000000">
                      <a:alpha val="65000"/>
                    </a:srgbClr>
                  </a:outerShdw>
                </a:effectLst>
              </a:rPr>
              <a:t>.</a:t>
            </a:r>
            <a:endParaRPr lang="es-ES" sz="3000" b="1" spc="50" dirty="0">
              <a:ln w="11430"/>
              <a:solidFill>
                <a:srgbClr val="FF0000"/>
              </a:solidFill>
              <a:effectLst>
                <a:outerShdw blurRad="76200" dist="50800" dir="5400000" algn="tl" rotWithShape="0">
                  <a:srgbClr val="000000">
                    <a:alpha val="65000"/>
                  </a:srgbClr>
                </a:outerShdw>
              </a:effectLst>
            </a:endParaRPr>
          </a:p>
        </p:txBody>
      </p:sp>
      <p:pic>
        <p:nvPicPr>
          <p:cNvPr id="3" name="Picture 2" descr="C:\Users\Gerhard\Documents\_Estudios Biblicos PPT\21x 2300 dias\2300 año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251"/>
          <a:stretch/>
        </p:blipFill>
        <p:spPr bwMode="auto">
          <a:xfrm>
            <a:off x="138068" y="2096852"/>
            <a:ext cx="8568140" cy="3708412"/>
          </a:xfrm>
          <a:prstGeom prst="rect">
            <a:avLst/>
          </a:prstGeom>
          <a:ln>
            <a:noFill/>
          </a:ln>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2019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4" presetID="10" presetClass="exit" presetSubtype="0" fill="hold" nodeType="withEffect">
                                  <p:stCondLst>
                                    <p:cond delay="0"/>
                                  </p:stCondLst>
                                  <p:childTnLst>
                                    <p:animEffect transition="out" filter="fade">
                                      <p:cBhvr>
                                        <p:cTn id="25" dur="500"/>
                                        <p:tgtEl>
                                          <p:spTgt spid="3"/>
                                        </p:tgtEl>
                                      </p:cBhvr>
                                    </p:animEffect>
                                    <p:set>
                                      <p:cBhvr>
                                        <p:cTn id="26" dur="1" fill="hold">
                                          <p:stCondLst>
                                            <p:cond delay="499"/>
                                          </p:stCondLst>
                                        </p:cTn>
                                        <p:tgtEl>
                                          <p:spTgt spid="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fade">
                                      <p:cBhvr>
                                        <p:cTn id="31" dur="1000"/>
                                        <p:tgtEl>
                                          <p:spTgt spid="2">
                                            <p:txEl>
                                              <p:pRg st="3" end="3"/>
                                            </p:txEl>
                                          </p:spTgt>
                                        </p:tgtEl>
                                      </p:cBhvr>
                                    </p:animEffect>
                                    <p:anim calcmode="lin" valueType="num">
                                      <p:cBhvr>
                                        <p:cTn id="32"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3"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
                                            <p:txEl>
                                              <p:pRg st="4" end="4"/>
                                            </p:txEl>
                                          </p:spTgt>
                                        </p:tgtEl>
                                        <p:attrNameLst>
                                          <p:attrName>style.visibility</p:attrName>
                                        </p:attrNameLst>
                                      </p:cBhvr>
                                      <p:to>
                                        <p:strVal val="visible"/>
                                      </p:to>
                                    </p:set>
                                    <p:animEffect transition="in" filter="fade">
                                      <p:cBhvr>
                                        <p:cTn id="38" dur="1000"/>
                                        <p:tgtEl>
                                          <p:spTgt spid="2">
                                            <p:txEl>
                                              <p:pRg st="4" end="4"/>
                                            </p:txEl>
                                          </p:spTgt>
                                        </p:tgtEl>
                                      </p:cBhvr>
                                    </p:animEffect>
                                    <p:anim calcmode="lin" valueType="num">
                                      <p:cBhvr>
                                        <p:cTn id="39"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40"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
                                            <p:txEl>
                                              <p:pRg st="5" end="5"/>
                                            </p:txEl>
                                          </p:spTgt>
                                        </p:tgtEl>
                                        <p:attrNameLst>
                                          <p:attrName>style.visibility</p:attrName>
                                        </p:attrNameLst>
                                      </p:cBhvr>
                                      <p:to>
                                        <p:strVal val="visible"/>
                                      </p:to>
                                    </p:set>
                                    <p:animEffect transition="in" filter="fade">
                                      <p:cBhvr>
                                        <p:cTn id="45" dur="1000"/>
                                        <p:tgtEl>
                                          <p:spTgt spid="2">
                                            <p:txEl>
                                              <p:pRg st="5" end="5"/>
                                            </p:txEl>
                                          </p:spTgt>
                                        </p:tgtEl>
                                      </p:cBhvr>
                                    </p:animEffect>
                                    <p:anim calcmode="lin" valueType="num">
                                      <p:cBhvr>
                                        <p:cTn id="46"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7"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Gerhard\Documents\_Graphics USA\Bulgaria pictures Feb. 2010 --final\Sanctuary &amp; Cour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1413" y="0"/>
            <a:ext cx="7719019" cy="5274442"/>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2" name="1 Rectángulo"/>
          <p:cNvSpPr/>
          <p:nvPr/>
        </p:nvSpPr>
        <p:spPr>
          <a:xfrm>
            <a:off x="71500" y="4401108"/>
            <a:ext cx="7380312" cy="175432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5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A PURIFICAÇÃO DO SANTUÁRIO TERRENAL</a:t>
            </a:r>
          </a:p>
        </p:txBody>
      </p:sp>
    </p:spTree>
    <p:extLst>
      <p:ext uri="{BB962C8B-B14F-4D97-AF65-F5344CB8AC3E}">
        <p14:creationId xmlns:p14="http://schemas.microsoft.com/office/powerpoint/2010/main" val="25731898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26" name="Picture 2" descr="C:\Users\Gerhard\Documents\_Estudios Biblicos PPT\22x Mi defensa ante el supremo tribunal\or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14" y="-1"/>
            <a:ext cx="9144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43011" name="Rectangle 3"/>
          <p:cNvSpPr>
            <a:spLocks noChangeArrowheads="1"/>
          </p:cNvSpPr>
          <p:nvPr/>
        </p:nvSpPr>
        <p:spPr bwMode="auto">
          <a:xfrm>
            <a:off x="179512" y="3645024"/>
            <a:ext cx="7596844" cy="2168860"/>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scene3d>
              <a:camera prst="orthographicFront"/>
              <a:lightRig rig="brightRoom" dir="t"/>
            </a:scene3d>
            <a:sp3d contourW="6350" prstMaterial="plastic">
              <a:bevelT w="20320" h="20320" prst="angle"/>
              <a:contourClr>
                <a:srgbClr val="E200D7"/>
              </a:contourClr>
            </a:sp3d>
          </a:bodyPr>
          <a:lstStyle/>
          <a:p>
            <a:r>
              <a:rPr lang="en-US" sz="5400" b="1" u="none" cap="all" dirty="0">
                <a:ln/>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Nueva Std" pitchFamily="34" charset="0"/>
                <a:cs typeface="Vijaya" pitchFamily="34" charset="0"/>
              </a:rPr>
              <a:t>UM </a:t>
            </a:r>
            <a:r>
              <a:rPr lang="en-US" sz="5400" b="1" u="none" cap="all" dirty="0" err="1">
                <a:ln/>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Nueva Std" pitchFamily="34" charset="0"/>
                <a:cs typeface="Vijaya" pitchFamily="34" charset="0"/>
              </a:rPr>
              <a:t>momento</a:t>
            </a:r>
            <a:r>
              <a:rPr lang="en-US" sz="5400" b="1" u="none" cap="all" dirty="0">
                <a:ln/>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Nueva Std" pitchFamily="34" charset="0"/>
                <a:cs typeface="Vijaya" pitchFamily="34" charset="0"/>
              </a:rPr>
              <a:t> </a:t>
            </a:r>
            <a:br>
              <a:rPr lang="en-US" sz="5400" b="1" u="none" cap="all" dirty="0">
                <a:ln/>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Nueva Std" pitchFamily="34" charset="0"/>
                <a:cs typeface="Vijaya" pitchFamily="34" charset="0"/>
              </a:rPr>
            </a:br>
            <a:r>
              <a:rPr lang="en-US" sz="5400" b="1" u="none" cap="all" dirty="0">
                <a:ln/>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Nueva Std" pitchFamily="34" charset="0"/>
                <a:cs typeface="Vijaya" pitchFamily="34" charset="0"/>
              </a:rPr>
              <a:t>de </a:t>
            </a:r>
            <a:r>
              <a:rPr lang="en-US" sz="5400" b="1" cap="all" dirty="0">
                <a:ln/>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Nueva Std" pitchFamily="34" charset="0"/>
                <a:cs typeface="Vijaya" pitchFamily="34" charset="0"/>
              </a:rPr>
              <a:t>ORAÇÃO</a:t>
            </a:r>
            <a:endParaRPr lang="en-US" sz="5400" b="1" u="none" cap="all" dirty="0">
              <a:ln/>
              <a:gradFill flip="none" rotWithShape="1">
                <a:gsLst>
                  <a:gs pos="0">
                    <a:srgbClr val="BE0EC2">
                      <a:shade val="30000"/>
                      <a:satMod val="115000"/>
                    </a:srgbClr>
                  </a:gs>
                  <a:gs pos="50000">
                    <a:srgbClr val="BE0EC2">
                      <a:shade val="67500"/>
                      <a:satMod val="115000"/>
                    </a:srgbClr>
                  </a:gs>
                  <a:gs pos="100000">
                    <a:srgbClr val="BE0EC2">
                      <a:shade val="100000"/>
                      <a:satMod val="115000"/>
                    </a:srgbClr>
                  </a:gs>
                </a:gsLst>
                <a:lin ang="16200000" scaled="1"/>
                <a:tileRect/>
              </a:gradFill>
              <a:effectLst>
                <a:outerShdw blurRad="19685" dist="12700" dir="5400000" algn="tl" rotWithShape="0">
                  <a:schemeClr val="accent1">
                    <a:satMod val="130000"/>
                    <a:alpha val="60000"/>
                  </a:schemeClr>
                </a:outerShdw>
                <a:reflection blurRad="10000" stA="55000" endPos="48000" dist="500" dir="5400000" sy="-100000" algn="bl" rotWithShape="0"/>
              </a:effectLst>
              <a:latin typeface="Nueva Std" pitchFamily="34" charset="0"/>
              <a:cs typeface="Vijaya" pitchFamily="34" charset="0"/>
            </a:endParaRPr>
          </a:p>
        </p:txBody>
      </p:sp>
    </p:spTree>
    <p:extLst>
      <p:ext uri="{BB962C8B-B14F-4D97-AF65-F5344CB8AC3E}">
        <p14:creationId xmlns:p14="http://schemas.microsoft.com/office/powerpoint/2010/main" val="2170804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fade">
                                      <p:cBhvr>
                                        <p:cTn id="7" dur="1000"/>
                                        <p:tgtEl>
                                          <p:spTgt spid="43011"/>
                                        </p:tgtEl>
                                      </p:cBhvr>
                                    </p:animEffect>
                                    <p:anim calcmode="lin" valueType="num">
                                      <p:cBhvr>
                                        <p:cTn id="8" dur="1000" fill="hold"/>
                                        <p:tgtEl>
                                          <p:spTgt spid="43011"/>
                                        </p:tgtEl>
                                        <p:attrNameLst>
                                          <p:attrName>ppt_x</p:attrName>
                                        </p:attrNameLst>
                                      </p:cBhvr>
                                      <p:tavLst>
                                        <p:tav tm="0">
                                          <p:val>
                                            <p:strVal val="#ppt_x"/>
                                          </p:val>
                                        </p:tav>
                                        <p:tav tm="100000">
                                          <p:val>
                                            <p:strVal val="#ppt_x"/>
                                          </p:val>
                                        </p:tav>
                                      </p:tavLst>
                                    </p:anim>
                                    <p:anim calcmode="lin" valueType="num">
                                      <p:cBhvr>
                                        <p:cTn id="9" dur="1000" fill="hold"/>
                                        <p:tgtEl>
                                          <p:spTgt spid="430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Gerhard\Documents\_Graphics USA\Bulgaria pictures Feb. 2010 --final\Sanctuary &amp; Cour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1413" y="0"/>
            <a:ext cx="7719019" cy="5274442"/>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6" name="5 Rectángulo"/>
          <p:cNvSpPr/>
          <p:nvPr/>
        </p:nvSpPr>
        <p:spPr>
          <a:xfrm>
            <a:off x="411889" y="5421414"/>
            <a:ext cx="6566349" cy="707886"/>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4000" b="1" spc="50" dirty="0">
                <a:ln w="11430"/>
                <a:solidFill>
                  <a:srgbClr val="002060"/>
                </a:solidFill>
                <a:effectLst>
                  <a:outerShdw blurRad="76200" dist="50800" dir="5400000" algn="tl" rotWithShape="0">
                    <a:srgbClr val="000000">
                      <a:alpha val="65000"/>
                    </a:srgbClr>
                  </a:outerShdw>
                </a:effectLst>
              </a:rPr>
              <a:t>O que </a:t>
            </a:r>
            <a:r>
              <a:rPr lang="es-ES_tradnl" sz="4000" b="1" spc="50" dirty="0" err="1">
                <a:ln w="11430"/>
                <a:solidFill>
                  <a:srgbClr val="002060"/>
                </a:solidFill>
                <a:effectLst>
                  <a:outerShdw blurRad="76200" dist="50800" dir="5400000" algn="tl" rotWithShape="0">
                    <a:srgbClr val="000000">
                      <a:alpha val="65000"/>
                    </a:srgbClr>
                  </a:outerShdw>
                </a:effectLst>
              </a:rPr>
              <a:t>tinha</a:t>
            </a:r>
            <a:r>
              <a:rPr lang="es-ES_tradnl" sz="4000" b="1" spc="50" dirty="0">
                <a:ln w="11430"/>
                <a:solidFill>
                  <a:srgbClr val="002060"/>
                </a:solidFill>
                <a:effectLst>
                  <a:outerShdw blurRad="76200" dist="50800" dir="5400000" algn="tl" rotWithShape="0">
                    <a:srgbClr val="000000">
                      <a:alpha val="65000"/>
                    </a:srgbClr>
                  </a:outerShdw>
                </a:effectLst>
              </a:rPr>
              <a:t> Deus ordenado? </a:t>
            </a:r>
            <a:endParaRPr lang="es-ES" sz="4000" b="1" spc="50" dirty="0">
              <a:ln w="11430"/>
              <a:solidFill>
                <a:srgbClr val="002060"/>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8588808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Graphics USA\Bulgaria pictures Feb. 2010 --final\Sanctuary &amp; Court.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5138"/>
          <a:stretch/>
        </p:blipFill>
        <p:spPr bwMode="auto">
          <a:xfrm>
            <a:off x="741413" y="0"/>
            <a:ext cx="7719019" cy="3948545"/>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3" name="2 Rectángulo"/>
          <p:cNvSpPr/>
          <p:nvPr/>
        </p:nvSpPr>
        <p:spPr>
          <a:xfrm>
            <a:off x="136998" y="3856980"/>
            <a:ext cx="7200800" cy="230832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48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 me </a:t>
            </a:r>
            <a:r>
              <a:rPr lang="es-AR" sz="48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farão</a:t>
            </a:r>
            <a:r>
              <a:rPr lang="es-AR" sz="48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8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um</a:t>
            </a:r>
            <a:r>
              <a:rPr lang="es-AR" sz="48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8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santuário</a:t>
            </a:r>
            <a:r>
              <a:rPr lang="es-AR" sz="48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para que </a:t>
            </a:r>
            <a:r>
              <a:rPr lang="es-AR" sz="48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eu</a:t>
            </a:r>
            <a:r>
              <a:rPr lang="es-AR" sz="48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8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possa</a:t>
            </a:r>
            <a:r>
              <a:rPr lang="es-AR" sz="48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habitar no </a:t>
            </a:r>
            <a:r>
              <a:rPr lang="es-AR" sz="48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meio</a:t>
            </a:r>
            <a:r>
              <a:rPr lang="es-AR" sz="48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deles.”</a:t>
            </a:r>
          </a:p>
        </p:txBody>
      </p:sp>
      <p:sp>
        <p:nvSpPr>
          <p:cNvPr id="4" name="3 Rectángulo"/>
          <p:cNvSpPr/>
          <p:nvPr/>
        </p:nvSpPr>
        <p:spPr>
          <a:xfrm>
            <a:off x="2444704" y="6165304"/>
            <a:ext cx="2585388" cy="707886"/>
          </a:xfrm>
          <a:prstGeom prst="rect">
            <a:avLst/>
          </a:prstGeom>
        </p:spPr>
        <p:txBody>
          <a:bodyPr wrap="none">
            <a:spAutoFit/>
          </a:bodyPr>
          <a:lstStyle/>
          <a:p>
            <a:pPr algn="ctr"/>
            <a:r>
              <a:rPr lang="es-ES_tradnl" sz="40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Êxodo</a:t>
            </a:r>
            <a:r>
              <a:rPr lang="es-ES_tradnl"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25:8</a:t>
            </a:r>
          </a:p>
        </p:txBody>
      </p:sp>
    </p:spTree>
    <p:extLst>
      <p:ext uri="{BB962C8B-B14F-4D97-AF65-F5344CB8AC3E}">
        <p14:creationId xmlns:p14="http://schemas.microsoft.com/office/powerpoint/2010/main" val="3966777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3000"/>
                                        <p:tgtEl>
                                          <p:spTgt spid="3">
                                            <p:txEl>
                                              <p:pRg st="0" end="0"/>
                                            </p:txEl>
                                          </p:spTgt>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J:\Mis Docs\_Multimedia IMS\Curso Biblico PPS\Tema 12a\corder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3360" y="-1011"/>
            <a:ext cx="5760640" cy="453617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1 Rectángulo"/>
          <p:cNvSpPr/>
          <p:nvPr/>
        </p:nvSpPr>
        <p:spPr>
          <a:xfrm>
            <a:off x="647564" y="764704"/>
            <a:ext cx="5708286" cy="507831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5400" b="1" spc="50" dirty="0">
                <a:ln w="11430"/>
                <a:solidFill>
                  <a:srgbClr val="002060"/>
                </a:solidFill>
                <a:effectLst>
                  <a:outerShdw blurRad="76200" dist="50800" dir="5400000" algn="tl" rotWithShape="0">
                    <a:srgbClr val="000000">
                      <a:alpha val="65000"/>
                    </a:srgbClr>
                  </a:outerShdw>
                </a:effectLst>
              </a:rPr>
              <a:t>O que era </a:t>
            </a:r>
            <a:r>
              <a:rPr lang="es-AR" sz="5400" b="1" spc="50" dirty="0" err="1">
                <a:ln w="11430"/>
                <a:solidFill>
                  <a:srgbClr val="002060"/>
                </a:solidFill>
                <a:effectLst>
                  <a:outerShdw blurRad="76200" dist="50800" dir="5400000" algn="tl" rotWithShape="0">
                    <a:srgbClr val="000000">
                      <a:alpha val="65000"/>
                    </a:srgbClr>
                  </a:outerShdw>
                </a:effectLst>
              </a:rPr>
              <a:t>necessário</a:t>
            </a:r>
            <a:r>
              <a:rPr lang="es-AR" sz="5400" b="1" spc="50" dirty="0">
                <a:ln w="11430"/>
                <a:solidFill>
                  <a:srgbClr val="002060"/>
                </a:solidFill>
                <a:effectLst>
                  <a:outerShdw blurRad="76200" dist="50800" dir="5400000" algn="tl" rotWithShape="0">
                    <a:srgbClr val="000000">
                      <a:alpha val="65000"/>
                    </a:srgbClr>
                  </a:outerShdw>
                </a:effectLst>
              </a:rPr>
              <a:t> derramar </a:t>
            </a:r>
            <a:br>
              <a:rPr lang="es-AR" sz="5400" b="1" spc="50" dirty="0">
                <a:ln w="11430"/>
                <a:solidFill>
                  <a:srgbClr val="002060"/>
                </a:solidFill>
                <a:effectLst>
                  <a:outerShdw blurRad="76200" dist="50800" dir="5400000" algn="tl" rotWithShape="0">
                    <a:srgbClr val="000000">
                      <a:alpha val="65000"/>
                    </a:srgbClr>
                  </a:outerShdw>
                </a:effectLst>
              </a:rPr>
            </a:br>
            <a:r>
              <a:rPr lang="es-AR" sz="5400" b="1" spc="50" dirty="0">
                <a:ln w="11430"/>
                <a:solidFill>
                  <a:srgbClr val="002060"/>
                </a:solidFill>
                <a:effectLst>
                  <a:outerShdw blurRad="76200" dist="50800" dir="5400000" algn="tl" rotWithShape="0">
                    <a:srgbClr val="000000">
                      <a:alpha val="65000"/>
                    </a:srgbClr>
                  </a:outerShdw>
                </a:effectLst>
              </a:rPr>
              <a:t>para que o </a:t>
            </a:r>
            <a:r>
              <a:rPr lang="es-AR" sz="5400" b="1" spc="50" dirty="0" err="1">
                <a:ln w="11430"/>
                <a:solidFill>
                  <a:srgbClr val="002060"/>
                </a:solidFill>
                <a:effectLst>
                  <a:outerShdw blurRad="76200" dist="50800" dir="5400000" algn="tl" rotWithShape="0">
                    <a:srgbClr val="000000">
                      <a:alpha val="65000"/>
                    </a:srgbClr>
                  </a:outerShdw>
                </a:effectLst>
              </a:rPr>
              <a:t>homem</a:t>
            </a:r>
            <a:r>
              <a:rPr lang="es-AR" sz="5400" b="1" spc="50" dirty="0">
                <a:ln w="11430"/>
                <a:solidFill>
                  <a:srgbClr val="002060"/>
                </a:solidFill>
                <a:effectLst>
                  <a:outerShdw blurRad="76200" dist="50800" dir="5400000" algn="tl" rotWithShape="0">
                    <a:srgbClr val="000000">
                      <a:alpha val="65000"/>
                    </a:srgbClr>
                  </a:outerShdw>
                </a:effectLst>
              </a:rPr>
              <a:t> </a:t>
            </a:r>
            <a:r>
              <a:rPr lang="es-AR" sz="5400" b="1" spc="50" dirty="0" err="1">
                <a:ln w="11430"/>
                <a:solidFill>
                  <a:srgbClr val="002060"/>
                </a:solidFill>
                <a:effectLst>
                  <a:outerShdw blurRad="76200" dist="50800" dir="5400000" algn="tl" rotWithShape="0">
                    <a:srgbClr val="000000">
                      <a:alpha val="65000"/>
                    </a:srgbClr>
                  </a:outerShdw>
                </a:effectLst>
              </a:rPr>
              <a:t>pudesse</a:t>
            </a:r>
            <a:r>
              <a:rPr lang="es-AR" sz="5400" b="1" spc="50" dirty="0">
                <a:ln w="11430"/>
                <a:solidFill>
                  <a:srgbClr val="002060"/>
                </a:solidFill>
                <a:effectLst>
                  <a:outerShdw blurRad="76200" dist="50800" dir="5400000" algn="tl" rotWithShape="0">
                    <a:srgbClr val="000000">
                      <a:alpha val="65000"/>
                    </a:srgbClr>
                  </a:outerShdw>
                </a:effectLst>
              </a:rPr>
              <a:t> </a:t>
            </a:r>
            <a:r>
              <a:rPr lang="es-AR" sz="5400" b="1" spc="50" dirty="0" err="1">
                <a:ln w="11430"/>
                <a:solidFill>
                  <a:srgbClr val="002060"/>
                </a:solidFill>
                <a:effectLst>
                  <a:outerShdw blurRad="76200" dist="50800" dir="5400000" algn="tl" rotWithShape="0">
                    <a:srgbClr val="000000">
                      <a:alpha val="65000"/>
                    </a:srgbClr>
                  </a:outerShdw>
                </a:effectLst>
              </a:rPr>
              <a:t>receber</a:t>
            </a:r>
            <a:r>
              <a:rPr lang="es-AR" sz="5400" b="1" spc="50" dirty="0">
                <a:ln w="11430"/>
                <a:solidFill>
                  <a:srgbClr val="002060"/>
                </a:solidFill>
                <a:effectLst>
                  <a:outerShdw blurRad="76200" dist="50800" dir="5400000" algn="tl" rotWithShape="0">
                    <a:srgbClr val="000000">
                      <a:alpha val="65000"/>
                    </a:srgbClr>
                  </a:outerShdw>
                </a:effectLst>
              </a:rPr>
              <a:t> </a:t>
            </a:r>
            <a:r>
              <a:rPr lang="es-AR" sz="5400" b="1" spc="50" dirty="0" err="1">
                <a:ln w="11430"/>
                <a:solidFill>
                  <a:srgbClr val="002060"/>
                </a:solidFill>
                <a:effectLst>
                  <a:outerShdw blurRad="76200" dist="50800" dir="5400000" algn="tl" rotWithShape="0">
                    <a:srgbClr val="000000">
                      <a:alpha val="65000"/>
                    </a:srgbClr>
                  </a:outerShdw>
                </a:effectLst>
              </a:rPr>
              <a:t>perdão</a:t>
            </a:r>
            <a:r>
              <a:rPr lang="es-AR" sz="5400" b="1" spc="50" dirty="0">
                <a:ln w="11430"/>
                <a:solidFill>
                  <a:srgbClr val="002060"/>
                </a:solidFill>
                <a:effectLst>
                  <a:outerShdw blurRad="76200" dist="50800" dir="5400000" algn="tl" rotWithShape="0">
                    <a:srgbClr val="000000">
                      <a:alpha val="65000"/>
                    </a:srgbClr>
                  </a:outerShdw>
                </a:effectLst>
              </a:rPr>
              <a:t>? </a:t>
            </a:r>
          </a:p>
        </p:txBody>
      </p:sp>
    </p:spTree>
    <p:extLst>
      <p:ext uri="{BB962C8B-B14F-4D97-AF65-F5344CB8AC3E}">
        <p14:creationId xmlns:p14="http://schemas.microsoft.com/office/powerpoint/2010/main" val="33593510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07504" y="424981"/>
            <a:ext cx="8582450" cy="5632311"/>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Com</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efeito</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quase</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todas as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coisas</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segundo a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lei</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se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purificam</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com</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sangue</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sem</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derramamento</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de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sangue</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não</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há</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remissão</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t>
            </a:r>
          </a:p>
          <a:p>
            <a:pPr algn="ct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não</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por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meio</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de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sangue</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de bodes e de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bezerros</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mas pelo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seu</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próprio</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sangue</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entrou</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no Santo dos Santos,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uma</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vez por todas,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tendo</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obtido</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eterna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redenção</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t>
            </a:r>
          </a:p>
        </p:txBody>
      </p:sp>
      <p:sp>
        <p:nvSpPr>
          <p:cNvPr id="4" name="3 Rectángulo"/>
          <p:cNvSpPr/>
          <p:nvPr/>
        </p:nvSpPr>
        <p:spPr>
          <a:xfrm>
            <a:off x="1805299" y="6165304"/>
            <a:ext cx="3864199" cy="707886"/>
          </a:xfrm>
          <a:prstGeom prst="rect">
            <a:avLst/>
          </a:prstGeom>
        </p:spPr>
        <p:txBody>
          <a:bodyPr wrap="none">
            <a:spAutoFit/>
          </a:bodyPr>
          <a:lstStyle/>
          <a:p>
            <a:pPr algn="ctr"/>
            <a:r>
              <a:rPr lang="es-ES_tradnl" sz="40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Hebreus</a:t>
            </a:r>
            <a:r>
              <a:rPr lang="es-ES_tradnl"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9:22, 12</a:t>
            </a:r>
          </a:p>
        </p:txBody>
      </p:sp>
    </p:spTree>
    <p:extLst>
      <p:ext uri="{BB962C8B-B14F-4D97-AF65-F5344CB8AC3E}">
        <p14:creationId xmlns:p14="http://schemas.microsoft.com/office/powerpoint/2010/main" val="30945311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3000"/>
                                        <p:tgtEl>
                                          <p:spTgt spid="3">
                                            <p:txEl>
                                              <p:pRg st="0" end="0"/>
                                            </p:txEl>
                                          </p:spTgt>
                                        </p:tgtEl>
                                      </p:cBhvr>
                                    </p:animEffect>
                                  </p:childTnLst>
                                </p:cTn>
                              </p:par>
                            </p:childTnLst>
                          </p:cTn>
                        </p:par>
                        <p:par>
                          <p:cTn id="8" fill="hold">
                            <p:stCondLst>
                              <p:cond delay="3000"/>
                            </p:stCondLst>
                            <p:childTnLst>
                              <p:par>
                                <p:cTn id="9" presetID="22" presetClass="entr" presetSubtype="1"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up)">
                                      <p:cBhvr>
                                        <p:cTn id="11" dur="3000"/>
                                        <p:tgtEl>
                                          <p:spTgt spid="3">
                                            <p:txEl>
                                              <p:pRg st="1" end="1"/>
                                            </p:txEl>
                                          </p:spTgt>
                                        </p:tgtEl>
                                      </p:cBhvr>
                                    </p:animEffect>
                                  </p:childTnLst>
                                </p:cTn>
                              </p:par>
                            </p:childTnLst>
                          </p:cTn>
                        </p:par>
                        <p:par>
                          <p:cTn id="12" fill="hold">
                            <p:stCondLst>
                              <p:cond delay="6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J:\Mis Docs\_Multimedia IMS\Curso Biblico PPS\Tema 10\tema 10 elemento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 y="0"/>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0" y="3248980"/>
            <a:ext cx="9144000" cy="2862322"/>
          </a:xfrm>
          <a:prstGeom prst="rect">
            <a:avLst/>
          </a:prstGeom>
          <a:solidFill>
            <a:srgbClr val="FFFFFF">
              <a:alpha val="50196"/>
            </a:srgbClr>
          </a:solidFill>
          <a:effectLst>
            <a:glow rad="228600">
              <a:schemeClr val="bg1">
                <a:alpha val="40000"/>
              </a:schemeClr>
            </a:glow>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No </a:t>
            </a:r>
            <a:r>
              <a:rPr lang="es-AR"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Santuário</a:t>
            </a:r>
            <a:r>
              <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construído</a:t>
            </a:r>
            <a:r>
              <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no </a:t>
            </a:r>
            <a:br>
              <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br>
            <a:r>
              <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deserto </a:t>
            </a:r>
            <a:r>
              <a:rPr lang="es-AR"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existiam</a:t>
            </a:r>
            <a:r>
              <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duas</a:t>
            </a:r>
            <a:r>
              <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divisões</a:t>
            </a:r>
            <a:r>
              <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separadas </a:t>
            </a:r>
            <a:br>
              <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br>
            <a:r>
              <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por </a:t>
            </a:r>
            <a:r>
              <a:rPr lang="es-AR"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um</a:t>
            </a:r>
            <a:r>
              <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velo: O lugar santo e o </a:t>
            </a:r>
            <a:r>
              <a:rPr lang="es-AR"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santíssimo</a:t>
            </a:r>
            <a:r>
              <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br>
              <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br>
            <a:r>
              <a:rPr lang="es-AR"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Com</a:t>
            </a:r>
            <a:r>
              <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que </a:t>
            </a:r>
            <a:r>
              <a:rPr lang="es-AR"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frequência</a:t>
            </a:r>
            <a:r>
              <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entravam</a:t>
            </a:r>
            <a:r>
              <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os </a:t>
            </a:r>
            <a:br>
              <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br>
            <a:r>
              <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sacerdotes no lugar Santo e para </a:t>
            </a:r>
            <a:r>
              <a:rPr lang="es-AR"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quê</a:t>
            </a:r>
            <a:r>
              <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p>
        </p:txBody>
      </p:sp>
    </p:spTree>
    <p:extLst>
      <p:ext uri="{BB962C8B-B14F-4D97-AF65-F5344CB8AC3E}">
        <p14:creationId xmlns:p14="http://schemas.microsoft.com/office/powerpoint/2010/main" val="9794897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10\tema 10 elementos2.jpg"/>
          <p:cNvPicPr>
            <a:picLocks noChangeAspect="1" noChangeArrowheads="1"/>
          </p:cNvPicPr>
          <p:nvPr/>
        </p:nvPicPr>
        <p:blipFill rotWithShape="1">
          <a:blip r:embed="rId3">
            <a:extLst>
              <a:ext uri="{28A0092B-C50C-407E-A947-70E740481C1C}">
                <a14:useLocalDpi xmlns:a14="http://schemas.microsoft.com/office/drawing/2010/main" val="0"/>
              </a:ext>
            </a:extLst>
          </a:blip>
          <a:srcRect t="6942" b="41340"/>
          <a:stretch/>
        </p:blipFill>
        <p:spPr bwMode="auto">
          <a:xfrm>
            <a:off x="-50975" y="-138545"/>
            <a:ext cx="9267491" cy="35467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2 Rectángulo"/>
          <p:cNvSpPr/>
          <p:nvPr/>
        </p:nvSpPr>
        <p:spPr>
          <a:xfrm>
            <a:off x="35496" y="2852936"/>
            <a:ext cx="7459339" cy="317009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“Ora,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depois</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de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tudo</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isto</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assim</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preparado, continuamente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entram</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no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primeiro</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tabernáculo os sacerdotes, para realizar os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serviços</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sagrados.”</a:t>
            </a:r>
          </a:p>
        </p:txBody>
      </p:sp>
      <p:sp>
        <p:nvSpPr>
          <p:cNvPr id="4" name="3 Rectángulo"/>
          <p:cNvSpPr/>
          <p:nvPr/>
        </p:nvSpPr>
        <p:spPr>
          <a:xfrm>
            <a:off x="2335090" y="6165304"/>
            <a:ext cx="2804614" cy="707886"/>
          </a:xfrm>
          <a:prstGeom prst="rect">
            <a:avLst/>
          </a:prstGeom>
        </p:spPr>
        <p:txBody>
          <a:bodyPr wrap="none">
            <a:spAutoFit/>
          </a:bodyPr>
          <a:lstStyle/>
          <a:p>
            <a:pPr algn="ctr"/>
            <a:r>
              <a:rPr lang="es-ES_tradnl" sz="40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Hebreus</a:t>
            </a:r>
            <a:r>
              <a:rPr lang="es-ES_tradnl"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9:6</a:t>
            </a:r>
          </a:p>
        </p:txBody>
      </p:sp>
    </p:spTree>
    <p:extLst>
      <p:ext uri="{BB962C8B-B14F-4D97-AF65-F5344CB8AC3E}">
        <p14:creationId xmlns:p14="http://schemas.microsoft.com/office/powerpoint/2010/main" val="9251999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3000"/>
                                        <p:tgtEl>
                                          <p:spTgt spid="3">
                                            <p:txEl>
                                              <p:pRg st="0" end="0"/>
                                            </p:txEl>
                                          </p:spTgt>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Gerhard\Documents\_Estudios Biblicos PPT\12a Espejo y Sombra\sacrifici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3397946"/>
            <a:ext cx="3549155" cy="3739466"/>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251520" y="368660"/>
            <a:ext cx="8604956" cy="3970318"/>
          </a:xfrm>
          <a:prstGeom prst="rect">
            <a:avLst/>
          </a:prstGeom>
        </p:spPr>
        <p:txBody>
          <a:bodyPr wrap="square">
            <a:spAutoFit/>
          </a:bodyPr>
          <a:lstStyle/>
          <a:p>
            <a:pPr marL="285750" indent="-285750">
              <a:buFont typeface="Arial" panose="020B0604020202020204" pitchFamily="34" charset="0"/>
              <a:buChar char="•"/>
            </a:pPr>
            <a:r>
              <a:rPr lang="es-ES_tradnl" sz="2800" b="1" dirty="0"/>
              <a:t>Se </a:t>
            </a:r>
            <a:r>
              <a:rPr lang="es-ES_tradnl" sz="2800" b="1" dirty="0" err="1"/>
              <a:t>uma</a:t>
            </a:r>
            <a:r>
              <a:rPr lang="es-ES_tradnl" sz="2800" b="1" dirty="0"/>
              <a:t> </a:t>
            </a:r>
            <a:r>
              <a:rPr lang="es-ES_tradnl" sz="2800" b="1" dirty="0" err="1"/>
              <a:t>pessoa</a:t>
            </a:r>
            <a:r>
              <a:rPr lang="es-ES_tradnl" sz="2800" b="1" dirty="0"/>
              <a:t> </a:t>
            </a:r>
            <a:r>
              <a:rPr lang="es-ES_tradnl" sz="2800" b="1" dirty="0" err="1"/>
              <a:t>ou</a:t>
            </a:r>
            <a:r>
              <a:rPr lang="es-ES_tradnl" sz="2800" b="1" dirty="0"/>
              <a:t> </a:t>
            </a:r>
            <a:r>
              <a:rPr lang="es-ES_tradnl" sz="2800" b="1" dirty="0" err="1"/>
              <a:t>um</a:t>
            </a:r>
            <a:r>
              <a:rPr lang="es-ES_tradnl" sz="2800" b="1" dirty="0"/>
              <a:t> </a:t>
            </a:r>
            <a:r>
              <a:rPr lang="es-ES_tradnl" sz="2800" b="1" dirty="0" err="1"/>
              <a:t>ancião</a:t>
            </a:r>
            <a:r>
              <a:rPr lang="es-ES_tradnl" sz="2800" b="1" dirty="0"/>
              <a:t> do </a:t>
            </a:r>
            <a:r>
              <a:rPr lang="es-ES_tradnl" sz="2800" b="1" dirty="0" err="1"/>
              <a:t>povo</a:t>
            </a:r>
            <a:r>
              <a:rPr lang="es-ES_tradnl" sz="2800" b="1" dirty="0"/>
              <a:t> </a:t>
            </a:r>
            <a:r>
              <a:rPr lang="es-ES_tradnl" sz="2800" b="1" dirty="0" err="1"/>
              <a:t>pecava</a:t>
            </a:r>
            <a:r>
              <a:rPr lang="es-ES_tradnl" sz="2800" b="1" dirty="0"/>
              <a:t>, </a:t>
            </a:r>
            <a:r>
              <a:rPr lang="es-ES_tradnl" sz="2800" b="1" dirty="0" err="1"/>
              <a:t>devia</a:t>
            </a:r>
            <a:r>
              <a:rPr lang="es-ES_tradnl" sz="2800" b="1" dirty="0"/>
              <a:t> </a:t>
            </a:r>
            <a:r>
              <a:rPr lang="es-ES_tradnl" sz="2800" b="1" dirty="0" err="1"/>
              <a:t>trazer</a:t>
            </a:r>
            <a:r>
              <a:rPr lang="es-ES_tradnl" sz="2800" b="1" dirty="0"/>
              <a:t> </a:t>
            </a:r>
            <a:r>
              <a:rPr lang="es-ES_tradnl" sz="2800" b="1" dirty="0" err="1"/>
              <a:t>um</a:t>
            </a:r>
            <a:r>
              <a:rPr lang="es-ES_tradnl" sz="2800" b="1" dirty="0"/>
              <a:t> animal </a:t>
            </a:r>
            <a:r>
              <a:rPr lang="es-ES_tradnl" sz="2800" b="1" dirty="0" err="1"/>
              <a:t>perfeito</a:t>
            </a:r>
            <a:r>
              <a:rPr lang="es-ES_tradnl" sz="2800" b="1" dirty="0"/>
              <a:t>, colocar </a:t>
            </a:r>
            <a:r>
              <a:rPr lang="es-ES_tradnl" sz="2800" b="1" dirty="0" err="1"/>
              <a:t>suas</a:t>
            </a:r>
            <a:r>
              <a:rPr lang="es-ES_tradnl" sz="2800" b="1" dirty="0"/>
              <a:t> </a:t>
            </a:r>
            <a:r>
              <a:rPr lang="es-ES_tradnl" sz="2800" b="1" dirty="0" err="1"/>
              <a:t>mãos</a:t>
            </a:r>
            <a:r>
              <a:rPr lang="es-ES_tradnl" sz="2800" b="1" dirty="0"/>
              <a:t> sobre ele, -</a:t>
            </a:r>
            <a:r>
              <a:rPr lang="es-ES_tradnl" sz="2800" b="1" dirty="0" err="1"/>
              <a:t>transferindo</a:t>
            </a:r>
            <a:r>
              <a:rPr lang="es-ES_tradnl" sz="2800" b="1" dirty="0"/>
              <a:t> </a:t>
            </a:r>
            <a:r>
              <a:rPr lang="es-ES_tradnl" sz="2800" b="1" dirty="0" err="1"/>
              <a:t>sua</a:t>
            </a:r>
            <a:r>
              <a:rPr lang="es-ES_tradnl" sz="2800" b="1" dirty="0"/>
              <a:t> culpa- e </a:t>
            </a:r>
            <a:r>
              <a:rPr lang="es-ES_tradnl" sz="2800" b="1" dirty="0" err="1"/>
              <a:t>matá</a:t>
            </a:r>
            <a:r>
              <a:rPr lang="es-ES_tradnl" sz="2800" b="1" dirty="0"/>
              <a:t>-lo. </a:t>
            </a:r>
            <a:br>
              <a:rPr lang="es-ES_tradnl" sz="2800" b="1" dirty="0"/>
            </a:br>
            <a:r>
              <a:rPr lang="es-ES_tradnl" sz="2800" b="1" dirty="0"/>
              <a:t>De seguida, o Sacerdote </a:t>
            </a:r>
            <a:r>
              <a:rPr lang="es-ES_tradnl" sz="2800" b="1" dirty="0" err="1"/>
              <a:t>tomava</a:t>
            </a:r>
            <a:r>
              <a:rPr lang="es-ES_tradnl" sz="2800" b="1" dirty="0"/>
              <a:t> o </a:t>
            </a:r>
            <a:r>
              <a:rPr lang="es-ES_tradnl" sz="2800" b="1" dirty="0" err="1"/>
              <a:t>sangue</a:t>
            </a:r>
            <a:r>
              <a:rPr lang="es-ES_tradnl" sz="2800" b="1" dirty="0"/>
              <a:t>, </a:t>
            </a:r>
            <a:r>
              <a:rPr lang="es-ES_tradnl" sz="2800" b="1" dirty="0" err="1"/>
              <a:t>molhava</a:t>
            </a:r>
            <a:r>
              <a:rPr lang="es-ES_tradnl" sz="2800" b="1" dirty="0"/>
              <a:t> os cornos do altar e </a:t>
            </a:r>
            <a:r>
              <a:rPr lang="es-ES_tradnl" sz="2800" b="1" dirty="0" err="1"/>
              <a:t>derramava</a:t>
            </a:r>
            <a:r>
              <a:rPr lang="es-ES_tradnl" sz="2800" b="1" dirty="0"/>
              <a:t> o resto no </a:t>
            </a:r>
            <a:r>
              <a:rPr lang="es-ES_tradnl" sz="2800" b="1" dirty="0" err="1"/>
              <a:t>chão</a:t>
            </a:r>
            <a:r>
              <a:rPr lang="es-ES_tradnl" sz="2800" b="1" dirty="0"/>
              <a:t>.</a:t>
            </a:r>
            <a:endParaRPr lang="es-ES" sz="2800" b="1" dirty="0"/>
          </a:p>
          <a:p>
            <a:pPr marL="285750" indent="-285750">
              <a:buFont typeface="Arial" panose="020B0604020202020204" pitchFamily="34" charset="0"/>
              <a:buChar char="•"/>
            </a:pPr>
            <a:r>
              <a:rPr lang="es-ES_tradnl" sz="2800" b="1" dirty="0"/>
              <a:t>Se </a:t>
            </a:r>
            <a:r>
              <a:rPr lang="es-ES_tradnl" sz="2800" b="1" dirty="0" err="1"/>
              <a:t>um</a:t>
            </a:r>
            <a:r>
              <a:rPr lang="es-ES_tradnl" sz="2800" b="1" dirty="0"/>
              <a:t> sacerdote </a:t>
            </a:r>
            <a:r>
              <a:rPr lang="es-ES_tradnl" sz="2800" b="1" dirty="0" err="1"/>
              <a:t>ou</a:t>
            </a:r>
            <a:r>
              <a:rPr lang="es-ES_tradnl" sz="2800" b="1" dirty="0"/>
              <a:t> se a </a:t>
            </a:r>
            <a:r>
              <a:rPr lang="es-ES_tradnl" sz="2800" b="1" dirty="0" err="1"/>
              <a:t>congregação</a:t>
            </a:r>
            <a:r>
              <a:rPr lang="es-ES_tradnl" sz="2800" b="1" dirty="0"/>
              <a:t> de Israel </a:t>
            </a:r>
            <a:r>
              <a:rPr lang="es-ES_tradnl" sz="2800" b="1" dirty="0" err="1"/>
              <a:t>pecava</a:t>
            </a:r>
            <a:r>
              <a:rPr lang="es-ES_tradnl" sz="2800" b="1" dirty="0"/>
              <a:t>, </a:t>
            </a:r>
            <a:r>
              <a:rPr lang="es-ES_tradnl" sz="2800" b="1" dirty="0" err="1"/>
              <a:t>devia</a:t>
            </a:r>
            <a:r>
              <a:rPr lang="es-ES_tradnl" sz="2800" b="1" dirty="0"/>
              <a:t> tomar do </a:t>
            </a:r>
            <a:r>
              <a:rPr lang="es-ES_tradnl" sz="2800" b="1" dirty="0" err="1"/>
              <a:t>sangue</a:t>
            </a:r>
            <a:r>
              <a:rPr lang="es-ES_tradnl" sz="2800" b="1" dirty="0"/>
              <a:t> do </a:t>
            </a:r>
            <a:r>
              <a:rPr lang="es-ES_tradnl" sz="2800" b="1" dirty="0" err="1"/>
              <a:t>sacrifício</a:t>
            </a:r>
            <a:r>
              <a:rPr lang="es-ES_tradnl" sz="2800" b="1" dirty="0"/>
              <a:t> e entrar no lugar santo salpicando o velo </a:t>
            </a:r>
            <a:r>
              <a:rPr lang="es-ES_tradnl" sz="2800" b="1" dirty="0" err="1"/>
              <a:t>com</a:t>
            </a:r>
            <a:r>
              <a:rPr lang="es-ES_tradnl" sz="2800" b="1" dirty="0"/>
              <a:t> o </a:t>
            </a:r>
            <a:r>
              <a:rPr lang="es-ES_tradnl" sz="2800" b="1" dirty="0" err="1"/>
              <a:t>sangue</a:t>
            </a:r>
            <a:r>
              <a:rPr lang="es-ES_tradnl" sz="2800" b="1" dirty="0"/>
              <a:t>. </a:t>
            </a:r>
          </a:p>
          <a:p>
            <a:pPr marL="285750" indent="-285750">
              <a:buFont typeface="Arial" panose="020B0604020202020204" pitchFamily="34" charset="0"/>
              <a:buChar char="•"/>
            </a:pPr>
            <a:r>
              <a:rPr lang="es-ES_tradnl" sz="2800" b="1" dirty="0" err="1"/>
              <a:t>Desta</a:t>
            </a:r>
            <a:r>
              <a:rPr lang="es-ES_tradnl" sz="2800" b="1" dirty="0"/>
              <a:t> </a:t>
            </a:r>
            <a:r>
              <a:rPr lang="es-ES_tradnl" sz="2800" b="1" dirty="0" err="1"/>
              <a:t>maneira</a:t>
            </a:r>
            <a:r>
              <a:rPr lang="es-ES_tradnl" sz="2800" b="1" dirty="0"/>
              <a:t> </a:t>
            </a:r>
            <a:r>
              <a:rPr lang="es-ES_tradnl" sz="2800" b="1" dirty="0" err="1"/>
              <a:t>transferia</a:t>
            </a:r>
            <a:r>
              <a:rPr lang="es-ES_tradnl" sz="2800" b="1" dirty="0"/>
              <a:t> a culpa para o </a:t>
            </a:r>
            <a:r>
              <a:rPr lang="es-ES_tradnl" sz="2800" b="1" dirty="0" err="1"/>
              <a:t>santuário</a:t>
            </a:r>
            <a:endParaRPr lang="es-ES" sz="2800" b="1" dirty="0"/>
          </a:p>
        </p:txBody>
      </p:sp>
    </p:spTree>
    <p:extLst>
      <p:ext uri="{BB962C8B-B14F-4D97-AF65-F5344CB8AC3E}">
        <p14:creationId xmlns:p14="http://schemas.microsoft.com/office/powerpoint/2010/main" val="1334424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1000"/>
                                        <p:tgtEl>
                                          <p:spTgt spid="2">
                                            <p:txEl>
                                              <p:pRg st="1" end="1"/>
                                            </p:txEl>
                                          </p:spTgt>
                                        </p:tgtEl>
                                      </p:cBhvr>
                                    </p:animEffect>
                                    <p:anim calcmode="lin" valueType="num">
                                      <p:cBhvr>
                                        <p:cTn id="14"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000"/>
                                        <p:tgtEl>
                                          <p:spTgt spid="2">
                                            <p:txEl>
                                              <p:pRg st="2" end="2"/>
                                            </p:txEl>
                                          </p:spTgt>
                                        </p:tgtEl>
                                      </p:cBhvr>
                                    </p:animEffect>
                                    <p:anim calcmode="lin" valueType="num">
                                      <p:cBhvr>
                                        <p:cTn id="20"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499992" y="579452"/>
            <a:ext cx="4320480" cy="526297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4800" b="1" spc="50" dirty="0" err="1">
                <a:ln w="11430"/>
                <a:solidFill>
                  <a:srgbClr val="002060"/>
                </a:solidFill>
                <a:effectLst>
                  <a:outerShdw blurRad="76200" dist="50800" dir="5400000" algn="tl" rotWithShape="0">
                    <a:srgbClr val="000000">
                      <a:alpha val="65000"/>
                    </a:srgbClr>
                  </a:outerShdw>
                </a:effectLst>
              </a:rPr>
              <a:t>Quem</a:t>
            </a:r>
            <a:r>
              <a:rPr lang="es-AR" sz="4800" b="1" spc="50" dirty="0">
                <a:ln w="11430"/>
                <a:solidFill>
                  <a:srgbClr val="002060"/>
                </a:solidFill>
                <a:effectLst>
                  <a:outerShdw blurRad="76200" dist="50800" dir="5400000" algn="tl" rotWithShape="0">
                    <a:srgbClr val="000000">
                      <a:alpha val="65000"/>
                    </a:srgbClr>
                  </a:outerShdw>
                </a:effectLst>
              </a:rPr>
              <a:t> era o único que </a:t>
            </a:r>
            <a:r>
              <a:rPr lang="es-AR" sz="4800" b="1" spc="50" dirty="0" err="1">
                <a:ln w="11430"/>
                <a:solidFill>
                  <a:srgbClr val="002060"/>
                </a:solidFill>
                <a:effectLst>
                  <a:outerShdw blurRad="76200" dist="50800" dir="5400000" algn="tl" rotWithShape="0">
                    <a:srgbClr val="000000">
                      <a:alpha val="65000"/>
                    </a:srgbClr>
                  </a:outerShdw>
                </a:effectLst>
              </a:rPr>
              <a:t>entrava</a:t>
            </a:r>
            <a:r>
              <a:rPr lang="es-AR" sz="4800" b="1" spc="50" dirty="0">
                <a:ln w="11430"/>
                <a:solidFill>
                  <a:srgbClr val="002060"/>
                </a:solidFill>
                <a:effectLst>
                  <a:outerShdw blurRad="76200" dist="50800" dir="5400000" algn="tl" rotWithShape="0">
                    <a:srgbClr val="000000">
                      <a:alpha val="65000"/>
                    </a:srgbClr>
                  </a:outerShdw>
                </a:effectLst>
              </a:rPr>
              <a:t> no lugar </a:t>
            </a:r>
            <a:r>
              <a:rPr lang="es-AR" sz="4800" b="1" spc="50" dirty="0" err="1">
                <a:ln w="11430"/>
                <a:solidFill>
                  <a:srgbClr val="002060"/>
                </a:solidFill>
                <a:effectLst>
                  <a:outerShdw blurRad="76200" dist="50800" dir="5400000" algn="tl" rotWithShape="0">
                    <a:srgbClr val="000000">
                      <a:alpha val="65000"/>
                    </a:srgbClr>
                  </a:outerShdw>
                </a:effectLst>
              </a:rPr>
              <a:t>santíssimo</a:t>
            </a:r>
            <a:r>
              <a:rPr lang="es-AR" sz="4800" b="1" spc="50" dirty="0">
                <a:ln w="11430"/>
                <a:solidFill>
                  <a:srgbClr val="002060"/>
                </a:solidFill>
                <a:effectLst>
                  <a:outerShdw blurRad="76200" dist="50800" dir="5400000" algn="tl" rotWithShape="0">
                    <a:srgbClr val="000000">
                      <a:alpha val="65000"/>
                    </a:srgbClr>
                  </a:outerShdw>
                </a:effectLst>
              </a:rPr>
              <a:t> e </a:t>
            </a:r>
            <a:r>
              <a:rPr lang="es-AR" sz="4800" b="1" spc="50" dirty="0" err="1">
                <a:ln w="11430"/>
                <a:solidFill>
                  <a:srgbClr val="002060"/>
                </a:solidFill>
                <a:effectLst>
                  <a:outerShdw blurRad="76200" dist="50800" dir="5400000" algn="tl" rotWithShape="0">
                    <a:srgbClr val="000000">
                      <a:alpha val="65000"/>
                    </a:srgbClr>
                  </a:outerShdw>
                </a:effectLst>
              </a:rPr>
              <a:t>com</a:t>
            </a:r>
            <a:r>
              <a:rPr lang="es-AR" sz="4800" b="1" spc="50" dirty="0">
                <a:ln w="11430"/>
                <a:solidFill>
                  <a:srgbClr val="002060"/>
                </a:solidFill>
                <a:effectLst>
                  <a:outerShdw blurRad="76200" dist="50800" dir="5400000" algn="tl" rotWithShape="0">
                    <a:srgbClr val="000000">
                      <a:alpha val="65000"/>
                    </a:srgbClr>
                  </a:outerShdw>
                </a:effectLst>
              </a:rPr>
              <a:t> que </a:t>
            </a:r>
            <a:r>
              <a:rPr lang="es-AR" sz="4800" b="1" spc="50" dirty="0" err="1">
                <a:ln w="11430"/>
                <a:solidFill>
                  <a:srgbClr val="002060"/>
                </a:solidFill>
                <a:effectLst>
                  <a:outerShdw blurRad="76200" dist="50800" dir="5400000" algn="tl" rotWithShape="0">
                    <a:srgbClr val="000000">
                      <a:alpha val="65000"/>
                    </a:srgbClr>
                  </a:outerShdw>
                </a:effectLst>
              </a:rPr>
              <a:t>frequência</a:t>
            </a:r>
            <a:r>
              <a:rPr lang="es-AR" sz="4800" b="1" spc="50" dirty="0">
                <a:ln w="11430"/>
                <a:solidFill>
                  <a:srgbClr val="002060"/>
                </a:solidFill>
                <a:effectLst>
                  <a:outerShdw blurRad="76200" dist="50800" dir="5400000" algn="tl" rotWithShape="0">
                    <a:srgbClr val="000000">
                      <a:alpha val="65000"/>
                    </a:srgbClr>
                  </a:outerShdw>
                </a:effectLst>
              </a:rPr>
              <a:t>?</a:t>
            </a:r>
          </a:p>
        </p:txBody>
      </p:sp>
      <p:pic>
        <p:nvPicPr>
          <p:cNvPr id="13314" name="Picture 2" descr="C:\Users\Gerhard\Documents\_Estudios Biblicos PPT\22x Mi defensa ante el supremo tribunal\High-Priest-Vestmen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531" y="152636"/>
            <a:ext cx="4053263" cy="5940660"/>
          </a:xfrm>
          <a:prstGeom prst="rect">
            <a:avLst/>
          </a:prstGeom>
          <a:ln>
            <a:noFill/>
          </a:ln>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30763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3239852" y="332656"/>
            <a:ext cx="5544616" cy="440120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Mas,no</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segundo, o sumo sacerdote, ele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sozinho</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uma</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vez por ano,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não</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sem</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sangue</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que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oferece</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por si e pelos pecados de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ignorância</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do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povo</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t>
            </a:r>
          </a:p>
        </p:txBody>
      </p:sp>
      <p:sp>
        <p:nvSpPr>
          <p:cNvPr id="4" name="3 Rectángulo"/>
          <p:cNvSpPr/>
          <p:nvPr/>
        </p:nvSpPr>
        <p:spPr>
          <a:xfrm>
            <a:off x="2335090" y="6165304"/>
            <a:ext cx="2804614" cy="707886"/>
          </a:xfrm>
          <a:prstGeom prst="rect">
            <a:avLst/>
          </a:prstGeom>
        </p:spPr>
        <p:txBody>
          <a:bodyPr wrap="none">
            <a:spAutoFit/>
          </a:bodyPr>
          <a:lstStyle/>
          <a:p>
            <a:pPr algn="ctr"/>
            <a:r>
              <a:rPr lang="es-ES_tradnl" sz="40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Hebreus</a:t>
            </a:r>
            <a:r>
              <a:rPr lang="es-ES_tradnl"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9:7</a:t>
            </a:r>
          </a:p>
        </p:txBody>
      </p:sp>
      <p:pic>
        <p:nvPicPr>
          <p:cNvPr id="14338" name="Picture 2" descr="http://www.iglesiapueblonuevo.es/img/tabernaculo/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728700"/>
            <a:ext cx="3249228" cy="5065005"/>
          </a:xfrm>
          <a:prstGeom prst="ellipse">
            <a:avLst/>
          </a:prstGeom>
          <a:ln>
            <a:noFill/>
          </a:ln>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24486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3000"/>
                                        <p:tgtEl>
                                          <p:spTgt spid="3">
                                            <p:txEl>
                                              <p:pRg st="0" end="0"/>
                                            </p:txEl>
                                          </p:spTgt>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Gerhard\Documents\_Estudios Biblicos PPT\22x Mi defensa ante el supremo tribunal\05090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Estudios Biblicos PPT\ondaWEB6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0380"/>
            <a:ext cx="914400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8370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Gerhard\Documents\_Estudios Biblicos PPT\22x Mi defensa ante el supremo tribunal\titulo tema 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2" y="16044"/>
            <a:ext cx="9144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8"/>
          <p:cNvSpPr>
            <a:spLocks noChangeArrowheads="1"/>
          </p:cNvSpPr>
          <p:nvPr/>
        </p:nvSpPr>
        <p:spPr bwMode="auto">
          <a:xfrm>
            <a:off x="7056276" y="333077"/>
            <a:ext cx="2268252" cy="16557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rPr>
              <a:t>22</a:t>
            </a:r>
          </a:p>
        </p:txBody>
      </p:sp>
      <p:sp>
        <p:nvSpPr>
          <p:cNvPr id="2" name="1 Rectángulo"/>
          <p:cNvSpPr/>
          <p:nvPr/>
        </p:nvSpPr>
        <p:spPr>
          <a:xfrm>
            <a:off x="287524" y="1052736"/>
            <a:ext cx="7524836" cy="5632311"/>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s-ES" sz="7200" b="1" dirty="0">
                <a:gradFill>
                  <a:gsLst>
                    <a:gs pos="27000">
                      <a:schemeClr val="accent1">
                        <a:tint val="66000"/>
                        <a:satMod val="160000"/>
                      </a:schemeClr>
                    </a:gs>
                    <a:gs pos="65000">
                      <a:srgbClr val="0070C0"/>
                    </a:gs>
                    <a:gs pos="100000">
                      <a:srgbClr val="002060"/>
                    </a:gs>
                  </a:gsLst>
                  <a:lin ang="5400000" scaled="0"/>
                </a:gradFill>
                <a:effectLst>
                  <a:outerShdw blurRad="50800" dist="38100" dir="2700000" algn="tl" rotWithShape="0">
                    <a:prstClr val="black">
                      <a:alpha val="40000"/>
                    </a:prstClr>
                  </a:outerShdw>
                </a:effectLst>
                <a:latin typeface="Rockwell Extra Bold" panose="02060903040505020403" pitchFamily="18" charset="0"/>
              </a:rPr>
              <a:t>MINHA DEFESA PERANTE O SUPREMO TRIBUNAL</a:t>
            </a:r>
            <a:endParaRPr lang="es-ES" sz="7200" dirty="0">
              <a:gradFill>
                <a:gsLst>
                  <a:gs pos="27000">
                    <a:schemeClr val="accent1">
                      <a:tint val="66000"/>
                      <a:satMod val="160000"/>
                    </a:schemeClr>
                  </a:gs>
                  <a:gs pos="65000">
                    <a:srgbClr val="0070C0"/>
                  </a:gs>
                  <a:gs pos="100000">
                    <a:srgbClr val="002060"/>
                  </a:gs>
                </a:gsLst>
                <a:lin ang="5400000" scaled="0"/>
              </a:gradFill>
              <a:effectLst>
                <a:outerShdw blurRad="50800" dist="38100" dir="2700000" algn="tl" rotWithShape="0">
                  <a:prstClr val="black">
                    <a:alpha val="40000"/>
                  </a:prstClr>
                </a:outerShdw>
              </a:effectLst>
              <a:latin typeface="Rockwell Extra Bold" panose="02060903040505020403" pitchFamily="18" charset="0"/>
            </a:endParaRPr>
          </a:p>
        </p:txBody>
      </p:sp>
    </p:spTree>
    <p:extLst>
      <p:ext uri="{BB962C8B-B14F-4D97-AF65-F5344CB8AC3E}">
        <p14:creationId xmlns:p14="http://schemas.microsoft.com/office/powerpoint/2010/main" val="7162173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42" presetClass="entr" presetSubtype="0" fill="hold" grpId="0" nodeType="afterEffect">
                                  <p:stCondLst>
                                    <p:cond delay="0"/>
                                  </p:stCondLst>
                                  <p:iterate type="lt">
                                    <p:tmPct val="10000"/>
                                  </p:iterate>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2x Mi defensa ante el supremo tribunal\00057.jpg"/>
          <p:cNvPicPr>
            <a:picLocks noChangeAspect="1" noChangeArrowheads="1"/>
          </p:cNvPicPr>
          <p:nvPr/>
        </p:nvPicPr>
        <p:blipFill rotWithShape="1">
          <a:blip r:embed="rId3">
            <a:extLst>
              <a:ext uri="{28A0092B-C50C-407E-A947-70E740481C1C}">
                <a14:useLocalDpi xmlns:a14="http://schemas.microsoft.com/office/drawing/2010/main" val="0"/>
              </a:ext>
            </a:extLst>
          </a:blip>
          <a:srcRect b="9778"/>
          <a:stretch/>
        </p:blipFill>
        <p:spPr bwMode="auto">
          <a:xfrm>
            <a:off x="0" y="-243408"/>
            <a:ext cx="9144000" cy="4840025"/>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21x 2300 dias\cielo.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7359"/>
          <a:stretch/>
        </p:blipFill>
        <p:spPr bwMode="auto">
          <a:xfrm rot="10800000">
            <a:off x="-1224644" y="3537011"/>
            <a:ext cx="11197244" cy="435648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Rectángulo"/>
          <p:cNvSpPr/>
          <p:nvPr/>
        </p:nvSpPr>
        <p:spPr>
          <a:xfrm>
            <a:off x="71500" y="3789040"/>
            <a:ext cx="9072500" cy="9233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54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O SANTUÁRIO CELESTIAL</a:t>
            </a:r>
          </a:p>
        </p:txBody>
      </p:sp>
    </p:spTree>
    <p:extLst>
      <p:ext uri="{BB962C8B-B14F-4D97-AF65-F5344CB8AC3E}">
        <p14:creationId xmlns:p14="http://schemas.microsoft.com/office/powerpoint/2010/main" val="42174500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Gerhard\Documents\_Estudios Biblicos PPT\22x Mi defensa ante el supremo tribunal\00057.jpg"/>
          <p:cNvPicPr>
            <a:picLocks noChangeAspect="1" noChangeArrowheads="1"/>
          </p:cNvPicPr>
          <p:nvPr/>
        </p:nvPicPr>
        <p:blipFill rotWithShape="1">
          <a:blip r:embed="rId3">
            <a:extLst>
              <a:ext uri="{28A0092B-C50C-407E-A947-70E740481C1C}">
                <a14:useLocalDpi xmlns:a14="http://schemas.microsoft.com/office/drawing/2010/main" val="0"/>
              </a:ext>
            </a:extLst>
          </a:blip>
          <a:srcRect b="9778"/>
          <a:stretch/>
        </p:blipFill>
        <p:spPr bwMode="auto">
          <a:xfrm>
            <a:off x="0" y="-243408"/>
            <a:ext cx="9144000" cy="4840025"/>
          </a:xfrm>
          <a:prstGeom prst="rect">
            <a:avLst/>
          </a:prstGeom>
          <a:ln>
            <a:noFill/>
          </a:ln>
          <a:effectLst/>
          <a:extLst>
            <a:ext uri="{909E8E84-426E-40DD-AFC4-6F175D3DCCD1}">
              <a14:hiddenFill xmlns:a14="http://schemas.microsoft.com/office/drawing/2010/main">
                <a:solidFill>
                  <a:srgbClr val="FFFFFF"/>
                </a:solidFill>
              </a14:hiddenFill>
            </a:ext>
          </a:extLst>
        </p:spPr>
      </p:pic>
      <p:pic>
        <p:nvPicPr>
          <p:cNvPr id="22530" name="Picture 2" descr="C:\Users\Gerhard\Documents\_Estudios Biblicos PPT\21x 2300 dias\cielo.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47359"/>
          <a:stretch/>
        </p:blipFill>
        <p:spPr bwMode="auto">
          <a:xfrm rot="10800000">
            <a:off x="-1224644" y="3537011"/>
            <a:ext cx="11197244" cy="435648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4" name="3 Rectángulo"/>
          <p:cNvSpPr/>
          <p:nvPr/>
        </p:nvSpPr>
        <p:spPr>
          <a:xfrm>
            <a:off x="0" y="3789040"/>
            <a:ext cx="9144000" cy="193899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60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Onde está o </a:t>
            </a:r>
            <a:br>
              <a:rPr lang="es-AR" sz="60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br>
            <a:r>
              <a:rPr lang="es-AR" sz="60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verdadeiro</a:t>
            </a:r>
            <a:r>
              <a:rPr lang="es-AR" sz="60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60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santuário</a:t>
            </a:r>
            <a:r>
              <a:rPr lang="es-AR" sz="60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a:t>
            </a:r>
          </a:p>
        </p:txBody>
      </p:sp>
    </p:spTree>
    <p:extLst>
      <p:ext uri="{BB962C8B-B14F-4D97-AF65-F5344CB8AC3E}">
        <p14:creationId xmlns:p14="http://schemas.microsoft.com/office/powerpoint/2010/main" val="42003008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341530" y="908720"/>
            <a:ext cx="8460940" cy="440120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“Ora, o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essencial</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das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coisas</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que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temos</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dito</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é que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possuímos</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tal sumo sacerdote, que se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assentou</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à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destra</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do trono da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Majestade</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nos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céus</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como ministro do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santuário</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do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verdadeiro</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tabernáculo que o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Senhor</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erigiu</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não</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o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homem</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t>
            </a:r>
          </a:p>
        </p:txBody>
      </p:sp>
      <p:sp>
        <p:nvSpPr>
          <p:cNvPr id="4" name="3 Rectángulo"/>
          <p:cNvSpPr/>
          <p:nvPr/>
        </p:nvSpPr>
        <p:spPr>
          <a:xfrm>
            <a:off x="2120288" y="6165304"/>
            <a:ext cx="3234220" cy="707886"/>
          </a:xfrm>
          <a:prstGeom prst="rect">
            <a:avLst/>
          </a:prstGeom>
        </p:spPr>
        <p:txBody>
          <a:bodyPr wrap="none">
            <a:spAutoFit/>
          </a:bodyPr>
          <a:lstStyle/>
          <a:p>
            <a:pPr algn="ctr"/>
            <a:r>
              <a:rPr lang="es-ES_tradnl" sz="40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Hebreus</a:t>
            </a:r>
            <a:r>
              <a:rPr lang="es-ES_tradnl"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8:1-2</a:t>
            </a:r>
          </a:p>
        </p:txBody>
      </p:sp>
    </p:spTree>
    <p:extLst>
      <p:ext uri="{BB962C8B-B14F-4D97-AF65-F5344CB8AC3E}">
        <p14:creationId xmlns:p14="http://schemas.microsoft.com/office/powerpoint/2010/main" val="8509489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3000"/>
                                        <p:tgtEl>
                                          <p:spTgt spid="3">
                                            <p:txEl>
                                              <p:pRg st="0" end="0"/>
                                            </p:txEl>
                                          </p:spTgt>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Users\Gerhard\Documents\_Estudios Biblicos PPT\22x Mi defensa ante el supremo tribunal\Cristo Sacerdo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705" y="10108"/>
            <a:ext cx="7620000" cy="57150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Rectángulo"/>
          <p:cNvSpPr/>
          <p:nvPr/>
        </p:nvSpPr>
        <p:spPr>
          <a:xfrm>
            <a:off x="-9631" y="4451628"/>
            <a:ext cx="9144000" cy="156966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48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Quem</a:t>
            </a:r>
            <a:r>
              <a:rPr lang="es-AR"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é o Sumo sacerdote </a:t>
            </a:r>
            <a:br>
              <a:rPr lang="es-AR"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br>
            <a:r>
              <a:rPr lang="es-AR"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do </a:t>
            </a:r>
            <a:r>
              <a:rPr lang="es-AR" sz="48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santuário</a:t>
            </a:r>
            <a:r>
              <a:rPr lang="es-AR"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celestial?</a:t>
            </a:r>
          </a:p>
        </p:txBody>
      </p:sp>
    </p:spTree>
    <p:extLst>
      <p:ext uri="{BB962C8B-B14F-4D97-AF65-F5344CB8AC3E}">
        <p14:creationId xmlns:p14="http://schemas.microsoft.com/office/powerpoint/2010/main" val="394659990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Gerhard\Documents\_Estudios Biblicos PPT\22x Mi defensa ante el supremo tribunal\www.escola-dominical (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512676"/>
            <a:ext cx="3965647" cy="558494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3" name="2 Rectángulo"/>
          <p:cNvSpPr/>
          <p:nvPr/>
        </p:nvSpPr>
        <p:spPr>
          <a:xfrm>
            <a:off x="3419872" y="512676"/>
            <a:ext cx="5436604" cy="440120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“Porque Cristo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não</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entrou</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em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santuário</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feito</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por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mãos</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figura do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verdadeiro</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porém</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no mesmo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céu</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para comparecer,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agora</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por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nós</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40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diante</a:t>
            </a:r>
            <a:r>
              <a:rPr lang="es-AR" sz="40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de Deus.”</a:t>
            </a:r>
          </a:p>
        </p:txBody>
      </p:sp>
      <p:sp>
        <p:nvSpPr>
          <p:cNvPr id="4" name="3 Rectángulo"/>
          <p:cNvSpPr/>
          <p:nvPr/>
        </p:nvSpPr>
        <p:spPr>
          <a:xfrm>
            <a:off x="2257371" y="6165304"/>
            <a:ext cx="3070713" cy="707886"/>
          </a:xfrm>
          <a:prstGeom prst="rect">
            <a:avLst/>
          </a:prstGeom>
        </p:spPr>
        <p:txBody>
          <a:bodyPr wrap="none">
            <a:spAutoFit/>
          </a:bodyPr>
          <a:lstStyle/>
          <a:p>
            <a:pPr algn="ctr"/>
            <a:r>
              <a:rPr lang="es-ES_tradnl" sz="40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Hebreus</a:t>
            </a:r>
            <a:r>
              <a:rPr lang="es-ES_tradnl"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9:24</a:t>
            </a:r>
          </a:p>
        </p:txBody>
      </p:sp>
    </p:spTree>
    <p:extLst>
      <p:ext uri="{BB962C8B-B14F-4D97-AF65-F5344CB8AC3E}">
        <p14:creationId xmlns:p14="http://schemas.microsoft.com/office/powerpoint/2010/main" val="17004431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3000"/>
                                        <p:tgtEl>
                                          <p:spTgt spid="3">
                                            <p:txEl>
                                              <p:pRg st="0" end="0"/>
                                            </p:txEl>
                                          </p:spTgt>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Gerhard\Documents\_Estudios Biblicos PPT\22x Mi defensa ante el supremo tribunal\cruz-religiosa-ilumina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408" y="50253"/>
            <a:ext cx="9488940" cy="5935031"/>
          </a:xfrm>
          <a:prstGeom prst="rect">
            <a:avLst/>
          </a:prstGeom>
          <a:ln>
            <a:noFill/>
          </a:ln>
          <a:effectLst>
            <a:softEdge rad="952500"/>
          </a:effectLst>
          <a:extLst>
            <a:ext uri="{909E8E84-426E-40DD-AFC4-6F175D3DCCD1}">
              <a14:hiddenFill xmlns:a14="http://schemas.microsoft.com/office/drawing/2010/main">
                <a:solidFill>
                  <a:srgbClr val="FFFFFF"/>
                </a:solidFill>
              </a14:hiddenFill>
            </a:ext>
          </a:extLst>
        </p:spPr>
      </p:pic>
      <p:sp>
        <p:nvSpPr>
          <p:cNvPr id="3" name="2 Rectángulo"/>
          <p:cNvSpPr/>
          <p:nvPr/>
        </p:nvSpPr>
        <p:spPr>
          <a:xfrm>
            <a:off x="0" y="5373216"/>
            <a:ext cx="7857995" cy="83099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Que </a:t>
            </a:r>
            <a:r>
              <a:rPr lang="es-AR" sz="48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sangue</a:t>
            </a:r>
            <a:r>
              <a:rPr lang="es-AR"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48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ofereceu</a:t>
            </a:r>
            <a:r>
              <a:rPr lang="es-AR"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Cristo? </a:t>
            </a:r>
          </a:p>
        </p:txBody>
      </p:sp>
    </p:spTree>
    <p:extLst>
      <p:ext uri="{BB962C8B-B14F-4D97-AF65-F5344CB8AC3E}">
        <p14:creationId xmlns:p14="http://schemas.microsoft.com/office/powerpoint/2010/main" val="21564275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Gerhard\Documents\_Estudios Biblicos PPT\22x Mi defensa ante el supremo tribunal\cruz-religiosa-ilumina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80096" flipH="1">
            <a:off x="2979299" y="-1151976"/>
            <a:ext cx="8058858" cy="5040560"/>
          </a:xfrm>
          <a:prstGeom prst="rect">
            <a:avLst/>
          </a:prstGeom>
          <a:ln>
            <a:noFill/>
          </a:ln>
          <a:effectLst>
            <a:softEdge rad="1270000"/>
          </a:effectLst>
          <a:extLst>
            <a:ext uri="{909E8E84-426E-40DD-AFC4-6F175D3DCCD1}">
              <a14:hiddenFill xmlns:a14="http://schemas.microsoft.com/office/drawing/2010/main">
                <a:solidFill>
                  <a:srgbClr val="FFFFFF"/>
                </a:solidFill>
              </a14:hiddenFill>
            </a:ext>
          </a:extLst>
        </p:spPr>
      </p:pic>
      <p:sp>
        <p:nvSpPr>
          <p:cNvPr id="3" name="2 Rectángulo"/>
          <p:cNvSpPr/>
          <p:nvPr/>
        </p:nvSpPr>
        <p:spPr>
          <a:xfrm>
            <a:off x="215516" y="332656"/>
            <a:ext cx="7488832" cy="5632311"/>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Quando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porém</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veio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Cristo como sumo sacerdote dos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bens</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já</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realizados, mediante o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maior</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mais</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perfeito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tabernáculo,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não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feito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por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mãos</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quer</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dizer</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não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desta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criação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não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por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meio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de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sangue</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de bodes e de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bezerros</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mas pelo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seu</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próprio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sangue</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entrou</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no Santo dos Santos,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uma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vez por todas,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tendo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obtido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eterna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redenção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t>
            </a:r>
          </a:p>
        </p:txBody>
      </p:sp>
      <p:sp>
        <p:nvSpPr>
          <p:cNvPr id="4" name="3 Rectángulo"/>
          <p:cNvSpPr/>
          <p:nvPr/>
        </p:nvSpPr>
        <p:spPr>
          <a:xfrm>
            <a:off x="1909519" y="6165304"/>
            <a:ext cx="3766417" cy="707886"/>
          </a:xfrm>
          <a:prstGeom prst="rect">
            <a:avLst/>
          </a:prstGeom>
        </p:spPr>
        <p:txBody>
          <a:bodyPr wrap="none">
            <a:spAutoFit/>
          </a:bodyPr>
          <a:lstStyle/>
          <a:p>
            <a:pPr algn="ctr"/>
            <a:r>
              <a:rPr lang="es-ES_tradnl" sz="40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Hebreus</a:t>
            </a:r>
            <a:r>
              <a:rPr lang="es-ES_tradnl"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9:11-12</a:t>
            </a:r>
          </a:p>
        </p:txBody>
      </p:sp>
    </p:spTree>
    <p:extLst>
      <p:ext uri="{BB962C8B-B14F-4D97-AF65-F5344CB8AC3E}">
        <p14:creationId xmlns:p14="http://schemas.microsoft.com/office/powerpoint/2010/main" val="35358141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3000"/>
                                        <p:tgtEl>
                                          <p:spTgt spid="3">
                                            <p:txEl>
                                              <p:pRg st="0" end="0"/>
                                            </p:txEl>
                                          </p:spTgt>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C:\Users\Gerhard\Documents\_Estudios Biblicos PPT\22x Mi defensa ante el supremo tribunal\Picture9.jpg"/>
          <p:cNvPicPr>
            <a:picLocks noChangeAspect="1" noChangeArrowheads="1"/>
          </p:cNvPicPr>
          <p:nvPr/>
        </p:nvPicPr>
        <p:blipFill rotWithShape="1">
          <a:blip r:embed="rId3">
            <a:extLst>
              <a:ext uri="{28A0092B-C50C-407E-A947-70E740481C1C}">
                <a14:useLocalDpi xmlns:a14="http://schemas.microsoft.com/office/drawing/2010/main" val="0"/>
              </a:ext>
            </a:extLst>
          </a:blip>
          <a:srcRect t="16006"/>
          <a:stretch/>
        </p:blipFill>
        <p:spPr bwMode="auto">
          <a:xfrm>
            <a:off x="647564" y="80628"/>
            <a:ext cx="7956376" cy="501215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Rectángulo"/>
          <p:cNvSpPr/>
          <p:nvPr/>
        </p:nvSpPr>
        <p:spPr>
          <a:xfrm>
            <a:off x="134385" y="4559640"/>
            <a:ext cx="6741871" cy="156966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48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Quando</a:t>
            </a:r>
            <a:r>
              <a:rPr lang="es-AR"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seria purificado o </a:t>
            </a:r>
            <a:r>
              <a:rPr lang="es-AR" sz="48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santuário</a:t>
            </a:r>
            <a:r>
              <a:rPr lang="es-AR"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celestial?</a:t>
            </a:r>
          </a:p>
        </p:txBody>
      </p:sp>
    </p:spTree>
    <p:extLst>
      <p:ext uri="{BB962C8B-B14F-4D97-AF65-F5344CB8AC3E}">
        <p14:creationId xmlns:p14="http://schemas.microsoft.com/office/powerpoint/2010/main" val="113191030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Gerhard\Documents\_Estudios Biblicos PPT\21x 2300 dias\2300 año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8996" t="16251" r="-1028"/>
          <a:stretch/>
        </p:blipFill>
        <p:spPr bwMode="auto">
          <a:xfrm>
            <a:off x="18877" y="292584"/>
            <a:ext cx="5633243" cy="5800712"/>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2" name="1 Rectángulo"/>
          <p:cNvSpPr/>
          <p:nvPr/>
        </p:nvSpPr>
        <p:spPr>
          <a:xfrm>
            <a:off x="5112060" y="840772"/>
            <a:ext cx="3744416" cy="341632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“Ele me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disse</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Até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duas</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mil e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trezentas</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tardes e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manhãs</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o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santuário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será purificado.”</a:t>
            </a:r>
          </a:p>
        </p:txBody>
      </p:sp>
      <p:sp>
        <p:nvSpPr>
          <p:cNvPr id="3" name="2 Rectángulo"/>
          <p:cNvSpPr/>
          <p:nvPr/>
        </p:nvSpPr>
        <p:spPr>
          <a:xfrm>
            <a:off x="2409951" y="6165304"/>
            <a:ext cx="2654894" cy="707886"/>
          </a:xfrm>
          <a:prstGeom prst="rect">
            <a:avLst/>
          </a:prstGeom>
        </p:spPr>
        <p:txBody>
          <a:bodyPr wrap="none">
            <a:spAutoFit/>
          </a:bodyPr>
          <a:lstStyle/>
          <a:p>
            <a:pPr algn="ctr"/>
            <a:r>
              <a:rPr lang="es-ES_tradnl"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Daniel 8:14</a:t>
            </a:r>
            <a:endParaRPr lang="es-AR"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extLst>
      <p:ext uri="{BB962C8B-B14F-4D97-AF65-F5344CB8AC3E}">
        <p14:creationId xmlns:p14="http://schemas.microsoft.com/office/powerpoint/2010/main" val="30377703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3000"/>
                                        <p:tgtEl>
                                          <p:spTgt spid="2">
                                            <p:txEl>
                                              <p:pRg st="0" end="0"/>
                                            </p:txEl>
                                          </p:spTgt>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386413" y="185735"/>
            <a:ext cx="6741871" cy="83099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1· </a:t>
            </a:r>
            <a:r>
              <a:rPr lang="es-ES" sz="48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Juízo</a:t>
            </a:r>
            <a:r>
              <a:rPr lang="es-ES"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do pecador</a:t>
            </a:r>
            <a:endParaRPr lang="es-AR"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endParaRPr>
          </a:p>
        </p:txBody>
      </p:sp>
      <p:sp>
        <p:nvSpPr>
          <p:cNvPr id="4" name="3 Rectángulo"/>
          <p:cNvSpPr/>
          <p:nvPr/>
        </p:nvSpPr>
        <p:spPr>
          <a:xfrm>
            <a:off x="4158946" y="1759873"/>
            <a:ext cx="4116878" cy="1754326"/>
          </a:xfrm>
          <a:prstGeom prst="rect">
            <a:avLst/>
          </a:prstGeom>
        </p:spPr>
        <p:txBody>
          <a:bodyPr wrap="square">
            <a:spAutoFit/>
          </a:bodyPr>
          <a:lstStyle/>
          <a:p>
            <a:r>
              <a:rPr lang="es-ES_tradnl" sz="3600" b="1" i="1" dirty="0" err="1"/>
              <a:t>Quando</a:t>
            </a:r>
            <a:r>
              <a:rPr lang="es-ES_tradnl" sz="3600" b="1" i="1" dirty="0"/>
              <a:t> aceita </a:t>
            </a:r>
            <a:r>
              <a:rPr lang="es-ES_tradnl" sz="3600" b="1" i="1" dirty="0" err="1"/>
              <a:t>Jesus</a:t>
            </a:r>
            <a:r>
              <a:rPr lang="es-ES_tradnl" sz="3600" b="1" i="1" dirty="0"/>
              <a:t> e é declarado justo no tribunal de Deus </a:t>
            </a:r>
            <a:endParaRPr lang="es-AR" sz="3600" b="1" dirty="0"/>
          </a:p>
        </p:txBody>
      </p:sp>
      <p:pic>
        <p:nvPicPr>
          <p:cNvPr id="27650" name="Picture 2" descr="C:\Users\Gerhard\Documents\_Estudios Biblicos PPT\22x Mi defensa ante el supremo tribunal\photo.jpg"/>
          <p:cNvPicPr>
            <a:picLocks noChangeAspect="1" noChangeArrowheads="1"/>
          </p:cNvPicPr>
          <p:nvPr/>
        </p:nvPicPr>
        <p:blipFill rotWithShape="1">
          <a:blip r:embed="rId3">
            <a:extLst>
              <a:ext uri="{28A0092B-C50C-407E-A947-70E740481C1C}">
                <a14:useLocalDpi xmlns:a14="http://schemas.microsoft.com/office/drawing/2010/main" val="0"/>
              </a:ext>
            </a:extLst>
          </a:blip>
          <a:srcRect r="35815"/>
          <a:stretch/>
        </p:blipFill>
        <p:spPr bwMode="auto">
          <a:xfrm>
            <a:off x="-1129" y="728700"/>
            <a:ext cx="4160075" cy="6481364"/>
          </a:xfrm>
          <a:prstGeom prst="ellipse">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2" name="1 Rectángulo"/>
          <p:cNvSpPr/>
          <p:nvPr/>
        </p:nvSpPr>
        <p:spPr>
          <a:xfrm>
            <a:off x="314405" y="6054387"/>
            <a:ext cx="6741871" cy="83099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Três</a:t>
            </a:r>
            <a:r>
              <a:rPr lang="es-ES"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r>
              <a:rPr lang="es-ES" sz="48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juízos</a:t>
            </a:r>
            <a:endParaRPr lang="es-AR"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45082731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Gerhard\Documents\_Estudios Biblicos PPT\22x Mi defensa ante el supremo tribunal\rey.jpg"/>
          <p:cNvPicPr>
            <a:picLocks noChangeAspect="1" noChangeArrowheads="1"/>
          </p:cNvPicPr>
          <p:nvPr/>
        </p:nvPicPr>
        <p:blipFill rotWithShape="1">
          <a:blip r:embed="rId3">
            <a:extLst>
              <a:ext uri="{28A0092B-C50C-407E-A947-70E740481C1C}">
                <a14:useLocalDpi xmlns:a14="http://schemas.microsoft.com/office/drawing/2010/main" val="0"/>
              </a:ext>
            </a:extLst>
          </a:blip>
          <a:srcRect l="15179"/>
          <a:stretch/>
        </p:blipFill>
        <p:spPr bwMode="auto">
          <a:xfrm>
            <a:off x="428827" y="3827"/>
            <a:ext cx="8259498" cy="5477402"/>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179512" y="5697252"/>
            <a:ext cx="7668853" cy="646331"/>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ritannic Bold" panose="020B0903060703020204" pitchFamily="34" charset="0"/>
              </a:rPr>
              <a:t>Par</a:t>
            </a:r>
            <a:r>
              <a:rPr lang="es-AR"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ritannic Bold" panose="020B0903060703020204" pitchFamily="34" charset="0"/>
              </a:rPr>
              <a:t>ábola</a:t>
            </a:r>
            <a:r>
              <a:rPr lang="es-AR"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ritannic Bold" panose="020B0903060703020204" pitchFamily="34" charset="0"/>
              </a:rPr>
              <a:t> das bodas Mt. 22:1-14</a:t>
            </a:r>
            <a:endParaRPr lang="es-E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ritannic Bold" panose="020B0903060703020204" pitchFamily="34" charset="0"/>
            </a:endParaRPr>
          </a:p>
        </p:txBody>
      </p:sp>
      <p:sp>
        <p:nvSpPr>
          <p:cNvPr id="3" name="2 Rectángulo"/>
          <p:cNvSpPr/>
          <p:nvPr/>
        </p:nvSpPr>
        <p:spPr>
          <a:xfrm>
            <a:off x="426555" y="695593"/>
            <a:ext cx="8535662" cy="4893647"/>
          </a:xfrm>
          <a:prstGeom prst="rect">
            <a:avLst/>
          </a:prstGeom>
        </p:spPr>
        <p:txBody>
          <a:bodyPr wrap="square">
            <a:spAutoFit/>
          </a:bodyPr>
          <a:lstStyle/>
          <a:p>
            <a:pPr fontAlgn="base"/>
            <a:r>
              <a:rPr lang="pt-PT" sz="2600" b="1" dirty="0">
                <a:latin typeface="Arial Narrow" panose="020B0606020202030204" pitchFamily="34" charset="0"/>
              </a:rPr>
              <a:t>De novo, entrou Jesus a falar por parábolas, dizendo-lhes:</a:t>
            </a:r>
          </a:p>
          <a:p>
            <a:pPr fontAlgn="base"/>
            <a:r>
              <a:rPr lang="pt-PT" sz="2600" b="1" dirty="0">
                <a:latin typeface="Arial Narrow" panose="020B0606020202030204" pitchFamily="34" charset="0"/>
              </a:rPr>
              <a:t>O reino dos céus é semelhante a um rei que celebrou as bodas de seu filho.</a:t>
            </a:r>
          </a:p>
          <a:p>
            <a:pPr fontAlgn="base"/>
            <a:r>
              <a:rPr lang="pt-PT" sz="2600" b="1" dirty="0">
                <a:latin typeface="Arial Narrow" panose="020B0606020202030204" pitchFamily="34" charset="0"/>
              </a:rPr>
              <a:t>Então, enviou os seus servos a chamar os convidados para as bodas; mas estes não quiseram vir.</a:t>
            </a:r>
          </a:p>
          <a:p>
            <a:pPr fontAlgn="base"/>
            <a:r>
              <a:rPr lang="pt-PT" sz="2600" b="1" dirty="0">
                <a:latin typeface="Arial Narrow" panose="020B0606020202030204" pitchFamily="34" charset="0"/>
              </a:rPr>
              <a:t>Enviou ainda outros servos, com esta ordem: Dizei aos convidados: Eis que já preparei o meu banquete; os meus bois e cevados já foram abatidos, e tudo está pronto; vinde para as bodas.</a:t>
            </a:r>
          </a:p>
          <a:p>
            <a:pPr fontAlgn="base"/>
            <a:r>
              <a:rPr lang="pt-PT" sz="2600" b="1" dirty="0">
                <a:latin typeface="Arial Narrow" panose="020B0606020202030204" pitchFamily="34" charset="0"/>
              </a:rPr>
              <a:t>Eles, porém, não se importaram e se foram, um para o seu campo, outro para o seu negócio; e os outros, agarrando os servos, os maltrataram e mataram.</a:t>
            </a:r>
          </a:p>
        </p:txBody>
      </p:sp>
    </p:spTree>
    <p:extLst>
      <p:ext uri="{BB962C8B-B14F-4D97-AF65-F5344CB8AC3E}">
        <p14:creationId xmlns:p14="http://schemas.microsoft.com/office/powerpoint/2010/main" val="36833929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2000"/>
                                        <p:tgtEl>
                                          <p:spTgt spid="205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2500"/>
                            </p:stCondLst>
                            <p:childTnLst>
                              <p:par>
                                <p:cTn id="13" presetID="42" presetClass="path" presetSubtype="0" accel="50000" decel="50000" fill="hold" grpId="1" nodeType="afterEffect">
                                  <p:stCondLst>
                                    <p:cond delay="0"/>
                                  </p:stCondLst>
                                  <p:childTnLst>
                                    <p:animMotion origin="layout" path="M 2.5E-6 2.96296E-6 L 2.5E-6 0.09768 " pathEditMode="relative" rAng="0" ptsTypes="AA">
                                      <p:cBhvr>
                                        <p:cTn id="14" dur="2000" fill="hold"/>
                                        <p:tgtEl>
                                          <p:spTgt spid="2"/>
                                        </p:tgtEl>
                                        <p:attrNameLst>
                                          <p:attrName>ppt_x</p:attrName>
                                          <p:attrName>ppt_y</p:attrName>
                                        </p:attrNameLst>
                                      </p:cBhvr>
                                      <p:rCtr x="0" y="4884"/>
                                    </p:animMotion>
                                  </p:childTnLst>
                                </p:cTn>
                              </p:par>
                            </p:childTnLst>
                          </p:cTn>
                        </p:par>
                        <p:par>
                          <p:cTn id="15" fill="hold">
                            <p:stCondLst>
                              <p:cond delay="4500"/>
                            </p:stCondLst>
                            <p:childTnLst>
                              <p:par>
                                <p:cTn id="16" presetID="9" presetClass="emph" presetSubtype="0" nodeType="afterEffect">
                                  <p:stCondLst>
                                    <p:cond delay="0"/>
                                  </p:stCondLst>
                                  <p:childTnLst>
                                    <p:set>
                                      <p:cBhvr rctx="PPT">
                                        <p:cTn id="17" dur="indefinite"/>
                                        <p:tgtEl>
                                          <p:spTgt spid="2051"/>
                                        </p:tgtEl>
                                        <p:attrNameLst>
                                          <p:attrName>style.opacity</p:attrName>
                                        </p:attrNameLst>
                                      </p:cBhvr>
                                      <p:to>
                                        <p:strVal val="0.25"/>
                                      </p:to>
                                    </p:set>
                                    <p:animEffect filter="image" prLst="opacity: 0.25">
                                      <p:cBhvr rctx="IE">
                                        <p:cTn id="18" dur="indefinite"/>
                                        <p:tgtEl>
                                          <p:spTgt spid="2051"/>
                                        </p:tgtEl>
                                      </p:cBhvr>
                                    </p:animEffect>
                                  </p:childTnLst>
                                </p:cTn>
                              </p:par>
                            </p:childTnLst>
                          </p:cTn>
                        </p:par>
                        <p:par>
                          <p:cTn id="19" fill="hold">
                            <p:stCondLst>
                              <p:cond delay="4500"/>
                            </p:stCondLst>
                            <p:childTnLst>
                              <p:par>
                                <p:cTn id="20" presetID="10" presetClass="entr" presetSubtype="0"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2000"/>
                                        <p:tgtEl>
                                          <p:spTgt spid="3">
                                            <p:txEl>
                                              <p:pRg st="0" end="0"/>
                                            </p:txEl>
                                          </p:spTgt>
                                        </p:tgtEl>
                                      </p:cBhvr>
                                    </p:animEffect>
                                  </p:childTnLst>
                                </p:cTn>
                              </p:par>
                            </p:childTnLst>
                          </p:cTn>
                        </p:par>
                        <p:par>
                          <p:cTn id="23" fill="hold">
                            <p:stCondLst>
                              <p:cond delay="6500"/>
                            </p:stCondLst>
                            <p:childTnLst>
                              <p:par>
                                <p:cTn id="24" presetID="10" presetClass="entr" presetSubtype="0" fill="hold" grpId="0" nodeType="after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2000"/>
                                        <p:tgtEl>
                                          <p:spTgt spid="3">
                                            <p:txEl>
                                              <p:pRg st="1" end="1"/>
                                            </p:txEl>
                                          </p:spTgt>
                                        </p:tgtEl>
                                      </p:cBhvr>
                                    </p:animEffect>
                                  </p:childTnLst>
                                </p:cTn>
                              </p:par>
                            </p:childTnLst>
                          </p:cTn>
                        </p:par>
                        <p:par>
                          <p:cTn id="27" fill="hold">
                            <p:stCondLst>
                              <p:cond delay="8500"/>
                            </p:stCondLst>
                            <p:childTnLst>
                              <p:par>
                                <p:cTn id="28" presetID="10" presetClass="entr" presetSubtype="0" fill="hold" grpId="0" nodeType="after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2000"/>
                                        <p:tgtEl>
                                          <p:spTgt spid="3">
                                            <p:txEl>
                                              <p:pRg st="2" end="2"/>
                                            </p:txEl>
                                          </p:spTgt>
                                        </p:tgtEl>
                                      </p:cBhvr>
                                    </p:animEffect>
                                  </p:childTnLst>
                                </p:cTn>
                              </p:par>
                            </p:childTnLst>
                          </p:cTn>
                        </p:par>
                        <p:par>
                          <p:cTn id="31" fill="hold">
                            <p:stCondLst>
                              <p:cond delay="10500"/>
                            </p:stCondLst>
                            <p:childTnLst>
                              <p:par>
                                <p:cTn id="32" presetID="10" presetClass="entr" presetSubtype="0" fill="hold" grpId="0" nodeType="after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2000"/>
                                        <p:tgtEl>
                                          <p:spTgt spid="3">
                                            <p:txEl>
                                              <p:pRg st="3" end="3"/>
                                            </p:txEl>
                                          </p:spTgt>
                                        </p:tgtEl>
                                      </p:cBhvr>
                                    </p:animEffect>
                                  </p:childTnLst>
                                </p:cTn>
                              </p:par>
                            </p:childTnLst>
                          </p:cTn>
                        </p:par>
                        <p:par>
                          <p:cTn id="35" fill="hold">
                            <p:stCondLst>
                              <p:cond delay="12500"/>
                            </p:stCondLst>
                            <p:childTnLst>
                              <p:par>
                                <p:cTn id="36" presetID="10" presetClass="entr" presetSubtype="0" fill="hold" grpId="0" nodeType="after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14405" y="6054387"/>
            <a:ext cx="6741871" cy="83099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Três</a:t>
            </a:r>
            <a:r>
              <a:rPr lang="es-ES"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r>
              <a:rPr lang="es-ES" sz="48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juízos</a:t>
            </a:r>
            <a:endParaRPr lang="es-AR"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endParaRPr>
          </a:p>
        </p:txBody>
      </p:sp>
      <p:sp>
        <p:nvSpPr>
          <p:cNvPr id="3" name="2 Rectángulo"/>
          <p:cNvSpPr/>
          <p:nvPr/>
        </p:nvSpPr>
        <p:spPr>
          <a:xfrm>
            <a:off x="386413" y="185735"/>
            <a:ext cx="6741871" cy="83099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2· </a:t>
            </a:r>
            <a:r>
              <a:rPr lang="es-ES" sz="48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Juízo</a:t>
            </a:r>
            <a:r>
              <a:rPr lang="es-ES"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pelo pecador</a:t>
            </a:r>
            <a:endParaRPr lang="es-AR"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endParaRPr>
          </a:p>
        </p:txBody>
      </p:sp>
      <p:pic>
        <p:nvPicPr>
          <p:cNvPr id="5" name="Picture 2" descr="C:\Users\Gerhard\Documents\_Estudios Biblicos PPT\22x Mi defensa ante el supremo tribunal\Picture9.jpg"/>
          <p:cNvPicPr>
            <a:picLocks noChangeAspect="1" noChangeArrowheads="1"/>
          </p:cNvPicPr>
          <p:nvPr/>
        </p:nvPicPr>
        <p:blipFill rotWithShape="1">
          <a:blip r:embed="rId3">
            <a:extLst>
              <a:ext uri="{28A0092B-C50C-407E-A947-70E740481C1C}">
                <a14:useLocalDpi xmlns:a14="http://schemas.microsoft.com/office/drawing/2010/main" val="0"/>
              </a:ext>
            </a:extLst>
          </a:blip>
          <a:srcRect l="29963" t="16006"/>
          <a:stretch/>
        </p:blipFill>
        <p:spPr bwMode="auto">
          <a:xfrm flipH="1">
            <a:off x="0" y="1042235"/>
            <a:ext cx="5147084" cy="5012152"/>
          </a:xfrm>
          <a:prstGeom prst="ellipse">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4" name="3 Rectángulo"/>
          <p:cNvSpPr/>
          <p:nvPr/>
        </p:nvSpPr>
        <p:spPr>
          <a:xfrm>
            <a:off x="4175956" y="1124744"/>
            <a:ext cx="4680520" cy="3416320"/>
          </a:xfrm>
          <a:prstGeom prst="rect">
            <a:avLst/>
          </a:prstGeom>
        </p:spPr>
        <p:txBody>
          <a:bodyPr wrap="square">
            <a:spAutoFit/>
          </a:bodyPr>
          <a:lstStyle/>
          <a:p>
            <a:pPr algn="r"/>
            <a:r>
              <a:rPr lang="es-AR" sz="3600" b="1" i="1" dirty="0"/>
              <a:t>Cristo se </a:t>
            </a:r>
            <a:r>
              <a:rPr lang="es-AR" sz="3600" b="1" i="1" dirty="0" err="1"/>
              <a:t>apresenta</a:t>
            </a:r>
            <a:r>
              <a:rPr lang="es-AR" sz="3600" b="1" i="1" dirty="0"/>
              <a:t> pelo pecador. Este é o que se </a:t>
            </a:r>
            <a:r>
              <a:rPr lang="es-AR" sz="3600" b="1" i="1" dirty="0" err="1"/>
              <a:t>efectua</a:t>
            </a:r>
            <a:r>
              <a:rPr lang="es-AR" sz="3600" b="1" i="1" dirty="0"/>
              <a:t> desde 1844, até </a:t>
            </a:r>
            <a:r>
              <a:rPr lang="es-AR" sz="3600" b="1" i="1" dirty="0" err="1"/>
              <a:t>ao</a:t>
            </a:r>
            <a:r>
              <a:rPr lang="es-AR" sz="3600" b="1" i="1" dirty="0"/>
              <a:t> </a:t>
            </a:r>
            <a:r>
              <a:rPr lang="es-AR" sz="3600" b="1" i="1" dirty="0" err="1"/>
              <a:t>fim</a:t>
            </a:r>
            <a:r>
              <a:rPr lang="es-AR" sz="3600" b="1" i="1" dirty="0"/>
              <a:t> do tempo de </a:t>
            </a:r>
            <a:r>
              <a:rPr lang="es-AR" sz="3600" b="1" i="1" dirty="0" err="1"/>
              <a:t>graça</a:t>
            </a:r>
            <a:r>
              <a:rPr lang="es-AR" sz="3600" b="1" i="1" dirty="0"/>
              <a:t>. É o </a:t>
            </a:r>
            <a:r>
              <a:rPr lang="es-AR" sz="3600" b="1" i="1" dirty="0" err="1"/>
              <a:t>Juízo</a:t>
            </a:r>
            <a:r>
              <a:rPr lang="es-AR" sz="3600" b="1" i="1" dirty="0"/>
              <a:t> Investigativo</a:t>
            </a:r>
            <a:endParaRPr lang="es-AR" sz="3600" b="1" dirty="0"/>
          </a:p>
        </p:txBody>
      </p:sp>
    </p:spTree>
    <p:extLst>
      <p:ext uri="{BB962C8B-B14F-4D97-AF65-F5344CB8AC3E}">
        <p14:creationId xmlns:p14="http://schemas.microsoft.com/office/powerpoint/2010/main" val="7465804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314405" y="6054387"/>
            <a:ext cx="6741871" cy="83099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48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Três</a:t>
            </a:r>
            <a:r>
              <a:rPr lang="es-ES"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r>
              <a:rPr lang="es-ES" sz="48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juízos</a:t>
            </a:r>
            <a:endParaRPr lang="es-AR"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endParaRPr>
          </a:p>
        </p:txBody>
      </p:sp>
      <p:sp>
        <p:nvSpPr>
          <p:cNvPr id="3" name="2 Rectángulo"/>
          <p:cNvSpPr/>
          <p:nvPr/>
        </p:nvSpPr>
        <p:spPr>
          <a:xfrm>
            <a:off x="386413" y="185735"/>
            <a:ext cx="6741871" cy="83099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3· </a:t>
            </a:r>
            <a:r>
              <a:rPr lang="pt-PT"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Juízo dos ímpios</a:t>
            </a:r>
            <a:endParaRPr lang="es-ES"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endParaRPr>
          </a:p>
        </p:txBody>
      </p:sp>
      <p:sp>
        <p:nvSpPr>
          <p:cNvPr id="4" name="3 Rectángulo"/>
          <p:cNvSpPr/>
          <p:nvPr/>
        </p:nvSpPr>
        <p:spPr>
          <a:xfrm>
            <a:off x="386413" y="3717032"/>
            <a:ext cx="6813879" cy="2308324"/>
          </a:xfrm>
          <a:prstGeom prst="rect">
            <a:avLst/>
          </a:prstGeom>
        </p:spPr>
        <p:txBody>
          <a:bodyPr wrap="square">
            <a:spAutoFit/>
          </a:bodyPr>
          <a:lstStyle/>
          <a:p>
            <a:r>
              <a:rPr lang="es-AR" sz="3600" b="1" i="1" dirty="0"/>
              <a:t>É determinada a medida do castigo de cada </a:t>
            </a:r>
            <a:r>
              <a:rPr lang="es-AR" sz="3600" b="1" i="1" dirty="0" err="1"/>
              <a:t>homem</a:t>
            </a:r>
            <a:r>
              <a:rPr lang="es-AR" sz="3600" b="1" i="1" dirty="0"/>
              <a:t> que </a:t>
            </a:r>
            <a:r>
              <a:rPr lang="es-AR" sz="3600" b="1" i="1" dirty="0" err="1"/>
              <a:t>rejeitou</a:t>
            </a:r>
            <a:r>
              <a:rPr lang="es-AR" sz="3600" b="1" i="1" dirty="0"/>
              <a:t> a </a:t>
            </a:r>
            <a:r>
              <a:rPr lang="es-AR" sz="3600" b="1" i="1" dirty="0" err="1"/>
              <a:t>graça</a:t>
            </a:r>
            <a:r>
              <a:rPr lang="es-AR" sz="3600" b="1" i="1" dirty="0"/>
              <a:t> de Deus</a:t>
            </a:r>
            <a:br>
              <a:rPr lang="es-AR" sz="3600" b="1" i="1" dirty="0"/>
            </a:br>
            <a:r>
              <a:rPr lang="es-AR" sz="3600" b="1" i="1" dirty="0" err="1"/>
              <a:t>Isto</a:t>
            </a:r>
            <a:r>
              <a:rPr lang="es-AR" sz="3600" b="1" i="1" dirty="0"/>
              <a:t> sucede durante o </a:t>
            </a:r>
            <a:r>
              <a:rPr lang="es-AR" sz="3600" b="1" i="1" dirty="0" err="1"/>
              <a:t>milénio</a:t>
            </a:r>
            <a:r>
              <a:rPr lang="es-AR" sz="3600" b="1" i="1" dirty="0"/>
              <a:t>. </a:t>
            </a:r>
            <a:endParaRPr lang="es-AR" sz="3600" b="1" dirty="0"/>
          </a:p>
        </p:txBody>
      </p:sp>
      <p:pic>
        <p:nvPicPr>
          <p:cNvPr id="28674" name="Picture 2" descr="C:\Users\Gerhard\Documents\_Estudios Biblicos PPT\22x Mi defensa ante el supremo tribunal\p17m7cq3uon46itu132q1k9skmv2.gif"/>
          <p:cNvPicPr>
            <a:picLocks noChangeAspect="1" noChangeArrowheads="1"/>
          </p:cNvPicPr>
          <p:nvPr/>
        </p:nvPicPr>
        <p:blipFill rotWithShape="1">
          <a:blip r:embed="rId3">
            <a:extLst>
              <a:ext uri="{28A0092B-C50C-407E-A947-70E740481C1C}">
                <a14:useLocalDpi xmlns:a14="http://schemas.microsoft.com/office/drawing/2010/main" val="0"/>
              </a:ext>
            </a:extLst>
          </a:blip>
          <a:srcRect b="30465"/>
          <a:stretch/>
        </p:blipFill>
        <p:spPr bwMode="auto">
          <a:xfrm>
            <a:off x="1583668" y="836712"/>
            <a:ext cx="6096000" cy="317916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4696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C:\Users\Gerhard\Documents\_Estudios Biblicos PPT\22x Mi defensa ante el supremo tribunal\030.jpg"/>
          <p:cNvPicPr>
            <a:picLocks noChangeAspect="1" noChangeArrowheads="1"/>
          </p:cNvPicPr>
          <p:nvPr/>
        </p:nvPicPr>
        <p:blipFill rotWithShape="1">
          <a:blip r:embed="rId3">
            <a:extLst>
              <a:ext uri="{28A0092B-C50C-407E-A947-70E740481C1C}">
                <a14:useLocalDpi xmlns:a14="http://schemas.microsoft.com/office/drawing/2010/main" val="0"/>
              </a:ext>
            </a:extLst>
          </a:blip>
          <a:srcRect r="11979" b="45631"/>
          <a:stretch/>
        </p:blipFill>
        <p:spPr bwMode="auto">
          <a:xfrm>
            <a:off x="-180528" y="530128"/>
            <a:ext cx="9200949" cy="516712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Rectángulo"/>
          <p:cNvSpPr/>
          <p:nvPr/>
        </p:nvSpPr>
        <p:spPr>
          <a:xfrm>
            <a:off x="36004" y="6057292"/>
            <a:ext cx="7380312" cy="83099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CONCLUSÃO</a:t>
            </a:r>
          </a:p>
        </p:txBody>
      </p:sp>
      <p:sp>
        <p:nvSpPr>
          <p:cNvPr id="3" name="2 Rectángulo"/>
          <p:cNvSpPr/>
          <p:nvPr/>
        </p:nvSpPr>
        <p:spPr>
          <a:xfrm>
            <a:off x="3563888" y="498152"/>
            <a:ext cx="5292588" cy="347787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AR" sz="4400" b="1" spc="50" dirty="0">
                <a:ln w="11430"/>
                <a:solidFill>
                  <a:srgbClr val="002060"/>
                </a:solidFill>
                <a:effectLst>
                  <a:outerShdw blurRad="76200" dist="50800" dir="5400000" algn="tl" rotWithShape="0">
                    <a:srgbClr val="000000">
                      <a:alpha val="65000"/>
                    </a:srgbClr>
                  </a:outerShdw>
                </a:effectLst>
              </a:rPr>
              <a:t>O que exclamará </a:t>
            </a:r>
            <a:r>
              <a:rPr lang="es-AR" sz="4400" b="1" spc="50" dirty="0" err="1">
                <a:ln w="11430"/>
                <a:solidFill>
                  <a:srgbClr val="002060"/>
                </a:solidFill>
                <a:effectLst>
                  <a:outerShdw blurRad="76200" dist="50800" dir="5400000" algn="tl" rotWithShape="0">
                    <a:srgbClr val="000000">
                      <a:alpha val="65000"/>
                    </a:srgbClr>
                  </a:outerShdw>
                </a:effectLst>
              </a:rPr>
              <a:t>Jesus</a:t>
            </a:r>
            <a:r>
              <a:rPr lang="es-AR" sz="4400" b="1" spc="50" dirty="0">
                <a:ln w="11430"/>
                <a:solidFill>
                  <a:srgbClr val="002060"/>
                </a:solidFill>
                <a:effectLst>
                  <a:outerShdw blurRad="76200" dist="50800" dir="5400000" algn="tl" rotWithShape="0">
                    <a:srgbClr val="000000">
                      <a:alpha val="65000"/>
                    </a:srgbClr>
                  </a:outerShdw>
                </a:effectLst>
              </a:rPr>
              <a:t>, </a:t>
            </a:r>
            <a:r>
              <a:rPr lang="es-AR" sz="4400" b="1" spc="50" dirty="0" err="1">
                <a:ln w="11430"/>
                <a:solidFill>
                  <a:srgbClr val="002060"/>
                </a:solidFill>
                <a:effectLst>
                  <a:outerShdw blurRad="76200" dist="50800" dir="5400000" algn="tl" rotWithShape="0">
                    <a:srgbClr val="000000">
                      <a:alpha val="65000"/>
                    </a:srgbClr>
                  </a:outerShdw>
                </a:effectLst>
              </a:rPr>
              <a:t>quando</a:t>
            </a:r>
            <a:r>
              <a:rPr lang="es-AR" sz="4400" b="1" spc="50" dirty="0">
                <a:ln w="11430"/>
                <a:solidFill>
                  <a:srgbClr val="002060"/>
                </a:solidFill>
                <a:effectLst>
                  <a:outerShdw blurRad="76200" dist="50800" dir="5400000" algn="tl" rotWithShape="0">
                    <a:srgbClr val="000000">
                      <a:alpha val="65000"/>
                    </a:srgbClr>
                  </a:outerShdw>
                </a:effectLst>
              </a:rPr>
              <a:t> </a:t>
            </a:r>
            <a:r>
              <a:rPr lang="es-AR" sz="4400" b="1" spc="50" dirty="0" err="1">
                <a:ln w="11430"/>
                <a:solidFill>
                  <a:srgbClr val="002060"/>
                </a:solidFill>
                <a:effectLst>
                  <a:outerShdw blurRad="76200" dist="50800" dir="5400000" algn="tl" rotWithShape="0">
                    <a:srgbClr val="000000">
                      <a:alpha val="65000"/>
                    </a:srgbClr>
                  </a:outerShdw>
                </a:effectLst>
              </a:rPr>
              <a:t>deixar</a:t>
            </a:r>
            <a:r>
              <a:rPr lang="es-AR" sz="4400" b="1" spc="50" dirty="0">
                <a:ln w="11430"/>
                <a:solidFill>
                  <a:srgbClr val="002060"/>
                </a:solidFill>
                <a:effectLst>
                  <a:outerShdw blurRad="76200" dist="50800" dir="5400000" algn="tl" rotWithShape="0">
                    <a:srgbClr val="000000">
                      <a:alpha val="65000"/>
                    </a:srgbClr>
                  </a:outerShdw>
                </a:effectLst>
              </a:rPr>
              <a:t> de interceder por </a:t>
            </a:r>
            <a:r>
              <a:rPr lang="es-AR" sz="4400" b="1" spc="50" dirty="0" err="1">
                <a:ln w="11430"/>
                <a:solidFill>
                  <a:srgbClr val="002060"/>
                </a:solidFill>
                <a:effectLst>
                  <a:outerShdw blurRad="76200" dist="50800" dir="5400000" algn="tl" rotWithShape="0">
                    <a:srgbClr val="000000">
                      <a:alpha val="65000"/>
                    </a:srgbClr>
                  </a:outerShdw>
                </a:effectLst>
              </a:rPr>
              <a:t>nós</a:t>
            </a:r>
            <a:r>
              <a:rPr lang="es-AR" sz="4400" b="1" spc="50" dirty="0">
                <a:ln w="11430"/>
                <a:solidFill>
                  <a:srgbClr val="002060"/>
                </a:solidFill>
                <a:effectLst>
                  <a:outerShdw blurRad="76200" dist="50800" dir="5400000" algn="tl" rotWithShape="0">
                    <a:srgbClr val="000000">
                      <a:alpha val="65000"/>
                    </a:srgbClr>
                  </a:outerShdw>
                </a:effectLst>
              </a:rPr>
              <a:t> e termine o </a:t>
            </a:r>
            <a:r>
              <a:rPr lang="es-AR" sz="4400" b="1" spc="50" dirty="0" err="1">
                <a:ln w="11430"/>
                <a:solidFill>
                  <a:srgbClr val="002060"/>
                </a:solidFill>
                <a:effectLst>
                  <a:outerShdw blurRad="76200" dist="50800" dir="5400000" algn="tl" rotWithShape="0">
                    <a:srgbClr val="000000">
                      <a:alpha val="65000"/>
                    </a:srgbClr>
                  </a:outerShdw>
                </a:effectLst>
              </a:rPr>
              <a:t>juízo</a:t>
            </a:r>
            <a:r>
              <a:rPr lang="es-AR" sz="4400" b="1" spc="50" dirty="0">
                <a:ln w="11430"/>
                <a:solidFill>
                  <a:srgbClr val="002060"/>
                </a:solidFill>
                <a:effectLst>
                  <a:outerShdw blurRad="76200" dist="50800" dir="5400000" algn="tl" rotWithShape="0">
                    <a:srgbClr val="000000">
                      <a:alpha val="65000"/>
                    </a:srgbClr>
                  </a:outerShdw>
                </a:effectLst>
              </a:rPr>
              <a:t> investigativo? </a:t>
            </a:r>
          </a:p>
        </p:txBody>
      </p:sp>
    </p:spTree>
    <p:extLst>
      <p:ext uri="{BB962C8B-B14F-4D97-AF65-F5344CB8AC3E}">
        <p14:creationId xmlns:p14="http://schemas.microsoft.com/office/powerpoint/2010/main" val="20918048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3095836" y="841758"/>
            <a:ext cx="5724636" cy="341632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Continue</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o injusto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fazendo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injustiça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continue</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o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imundo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ainda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sendo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imundo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o justo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continue</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na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prática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da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justiça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 o santo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continue</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 santificar-se.”</a:t>
            </a:r>
          </a:p>
        </p:txBody>
      </p:sp>
      <p:sp>
        <p:nvSpPr>
          <p:cNvPr id="4" name="3 Rectángulo"/>
          <p:cNvSpPr/>
          <p:nvPr/>
        </p:nvSpPr>
        <p:spPr>
          <a:xfrm>
            <a:off x="1747462" y="6165304"/>
            <a:ext cx="3979872" cy="707886"/>
          </a:xfrm>
          <a:prstGeom prst="rect">
            <a:avLst/>
          </a:prstGeom>
        </p:spPr>
        <p:txBody>
          <a:bodyPr wrap="none">
            <a:spAutoFit/>
          </a:bodyPr>
          <a:lstStyle/>
          <a:p>
            <a:pPr algn="ctr"/>
            <a:r>
              <a:rPr lang="es-ES_tradnl" sz="40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Apocalipse</a:t>
            </a:r>
            <a:r>
              <a:rPr lang="es-ES_tradnl"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22:11</a:t>
            </a:r>
            <a:endParaRPr lang="es-AR"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pic>
        <p:nvPicPr>
          <p:cNvPr id="5" name="Picture 2" descr="C:\Users\Gerhard\Documents\_Estudios Biblicos PPT\22x Mi defensa ante el supremo tribunal\030.jpg"/>
          <p:cNvPicPr>
            <a:picLocks noChangeAspect="1" noChangeArrowheads="1"/>
          </p:cNvPicPr>
          <p:nvPr/>
        </p:nvPicPr>
        <p:blipFill rotWithShape="1">
          <a:blip r:embed="rId3">
            <a:extLst>
              <a:ext uri="{28A0092B-C50C-407E-A947-70E740481C1C}">
                <a14:useLocalDpi xmlns:a14="http://schemas.microsoft.com/office/drawing/2010/main" val="0"/>
              </a:ext>
            </a:extLst>
          </a:blip>
          <a:srcRect l="10104" r="54508" b="39653"/>
          <a:stretch/>
        </p:blipFill>
        <p:spPr bwMode="auto">
          <a:xfrm>
            <a:off x="9631" y="296652"/>
            <a:ext cx="3506522" cy="5436604"/>
          </a:xfrm>
          <a:prstGeom prst="ellipse">
            <a:avLst/>
          </a:prstGeom>
          <a:ln>
            <a:noFill/>
          </a:ln>
          <a:effectLst>
            <a:softEdge rad="635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3501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3000"/>
                                        <p:tgtEl>
                                          <p:spTgt spid="3">
                                            <p:txEl>
                                              <p:pRg st="0" end="0"/>
                                            </p:txEl>
                                          </p:spTgt>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C:\Users\Gerhard\Documents\_Estudios Biblicos PPT\22x Mi defensa ante el supremo tribunal\Heaven 3.jpg"/>
          <p:cNvPicPr>
            <a:picLocks noChangeAspect="1" noChangeArrowheads="1"/>
          </p:cNvPicPr>
          <p:nvPr/>
        </p:nvPicPr>
        <p:blipFill rotWithShape="1">
          <a:blip r:embed="rId3">
            <a:extLst>
              <a:ext uri="{28A0092B-C50C-407E-A947-70E740481C1C}">
                <a14:useLocalDpi xmlns:a14="http://schemas.microsoft.com/office/drawing/2010/main" val="0"/>
              </a:ext>
            </a:extLst>
          </a:blip>
          <a:srcRect t="59083"/>
          <a:stretch/>
        </p:blipFill>
        <p:spPr bwMode="auto">
          <a:xfrm>
            <a:off x="-35871" y="3673388"/>
            <a:ext cx="9172022" cy="2814701"/>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Rectángulo"/>
          <p:cNvSpPr/>
          <p:nvPr/>
        </p:nvSpPr>
        <p:spPr>
          <a:xfrm>
            <a:off x="647564" y="369911"/>
            <a:ext cx="7848872" cy="378565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AR" sz="4800" b="1" spc="50" dirty="0" err="1">
                <a:ln w="11430"/>
                <a:solidFill>
                  <a:srgbClr val="002060"/>
                </a:solidFill>
                <a:effectLst>
                  <a:outerShdw blurRad="76200" dist="50800" dir="5400000" algn="tl" rotWithShape="0">
                    <a:srgbClr val="000000">
                      <a:alpha val="65000"/>
                    </a:srgbClr>
                  </a:outerShdw>
                </a:effectLst>
              </a:rPr>
              <a:t>Nossas</a:t>
            </a:r>
            <a:r>
              <a:rPr lang="es-AR" sz="4800" b="1" spc="50" dirty="0">
                <a:ln w="11430"/>
                <a:solidFill>
                  <a:srgbClr val="002060"/>
                </a:solidFill>
                <a:effectLst>
                  <a:outerShdw blurRad="76200" dist="50800" dir="5400000" algn="tl" rotWithShape="0">
                    <a:srgbClr val="000000">
                      <a:alpha val="65000"/>
                    </a:srgbClr>
                  </a:outerShdw>
                </a:effectLst>
              </a:rPr>
              <a:t> </a:t>
            </a:r>
            <a:r>
              <a:rPr lang="es-AR" sz="4800" b="1" spc="50" dirty="0" err="1">
                <a:ln w="11430"/>
                <a:solidFill>
                  <a:srgbClr val="002060"/>
                </a:solidFill>
                <a:effectLst>
                  <a:outerShdw blurRad="76200" dist="50800" dir="5400000" algn="tl" rotWithShape="0">
                    <a:srgbClr val="000000">
                      <a:alpha val="65000"/>
                    </a:srgbClr>
                  </a:outerShdw>
                </a:effectLst>
              </a:rPr>
              <a:t>palavras</a:t>
            </a:r>
            <a:r>
              <a:rPr lang="es-AR" sz="4800" b="1" spc="50" dirty="0">
                <a:ln w="11430"/>
                <a:solidFill>
                  <a:srgbClr val="002060"/>
                </a:solidFill>
                <a:effectLst>
                  <a:outerShdw blurRad="76200" dist="50800" dir="5400000" algn="tl" rotWithShape="0">
                    <a:srgbClr val="000000">
                      <a:alpha val="65000"/>
                    </a:srgbClr>
                  </a:outerShdw>
                </a:effectLst>
              </a:rPr>
              <a:t>, </a:t>
            </a:r>
            <a:r>
              <a:rPr lang="es-AR" sz="4800" b="1" spc="50" dirty="0" err="1">
                <a:ln w="11430"/>
                <a:solidFill>
                  <a:srgbClr val="002060"/>
                </a:solidFill>
                <a:effectLst>
                  <a:outerShdw blurRad="76200" dist="50800" dir="5400000" algn="tl" rotWithShape="0">
                    <a:srgbClr val="000000">
                      <a:alpha val="65000"/>
                    </a:srgbClr>
                  </a:outerShdw>
                </a:effectLst>
              </a:rPr>
              <a:t>ações</a:t>
            </a:r>
            <a:r>
              <a:rPr lang="es-AR" sz="4800" b="1" spc="50" dirty="0">
                <a:ln w="11430"/>
                <a:solidFill>
                  <a:srgbClr val="002060"/>
                </a:solidFill>
                <a:effectLst>
                  <a:outerShdw blurRad="76200" dist="50800" dir="5400000" algn="tl" rotWithShape="0">
                    <a:srgbClr val="000000">
                      <a:alpha val="65000"/>
                    </a:srgbClr>
                  </a:outerShdw>
                </a:effectLst>
              </a:rPr>
              <a:t> e até motivos </a:t>
            </a:r>
            <a:r>
              <a:rPr lang="es-AR" sz="4800" b="1" spc="50" dirty="0" err="1">
                <a:ln w="11430"/>
                <a:solidFill>
                  <a:srgbClr val="002060"/>
                </a:solidFill>
                <a:effectLst>
                  <a:outerShdw blurRad="76200" dist="50800" dir="5400000" algn="tl" rotWithShape="0">
                    <a:srgbClr val="000000">
                      <a:alpha val="65000"/>
                    </a:srgbClr>
                  </a:outerShdw>
                </a:effectLst>
              </a:rPr>
              <a:t>são</a:t>
            </a:r>
            <a:r>
              <a:rPr lang="es-AR" sz="4800" b="1" spc="50" dirty="0">
                <a:ln w="11430"/>
                <a:solidFill>
                  <a:srgbClr val="002060"/>
                </a:solidFill>
                <a:effectLst>
                  <a:outerShdw blurRad="76200" dist="50800" dir="5400000" algn="tl" rotWithShape="0">
                    <a:srgbClr val="000000">
                      <a:alpha val="65000"/>
                    </a:srgbClr>
                  </a:outerShdw>
                </a:effectLst>
              </a:rPr>
              <a:t> </a:t>
            </a:r>
            <a:r>
              <a:rPr lang="es-AR" sz="4800" b="1" spc="50" dirty="0" err="1">
                <a:ln w="11430"/>
                <a:solidFill>
                  <a:srgbClr val="002060"/>
                </a:solidFill>
                <a:effectLst>
                  <a:outerShdw blurRad="76200" dist="50800" dir="5400000" algn="tl" rotWithShape="0">
                    <a:srgbClr val="000000">
                      <a:alpha val="65000"/>
                    </a:srgbClr>
                  </a:outerShdw>
                </a:effectLst>
              </a:rPr>
              <a:t>julgados</a:t>
            </a:r>
            <a:r>
              <a:rPr lang="es-AR" sz="4800" b="1" spc="50" dirty="0">
                <a:ln w="11430"/>
                <a:solidFill>
                  <a:srgbClr val="002060"/>
                </a:solidFill>
                <a:effectLst>
                  <a:outerShdw blurRad="76200" dist="50800" dir="5400000" algn="tl" rotWithShape="0">
                    <a:srgbClr val="000000">
                      <a:alpha val="65000"/>
                    </a:srgbClr>
                  </a:outerShdw>
                </a:effectLst>
              </a:rPr>
              <a:t>. </a:t>
            </a:r>
            <a:r>
              <a:rPr lang="es-AR"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Existe </a:t>
            </a:r>
            <a:r>
              <a:rPr lang="es-AR" sz="48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uma</a:t>
            </a:r>
            <a:r>
              <a:rPr lang="es-AR"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segunda </a:t>
            </a:r>
            <a:r>
              <a:rPr lang="es-AR" sz="48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oportunidade</a:t>
            </a:r>
            <a:r>
              <a:rPr lang="es-AR"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para os que </a:t>
            </a:r>
            <a:r>
              <a:rPr lang="es-AR" sz="48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não</a:t>
            </a:r>
            <a:r>
              <a:rPr lang="es-AR"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se </a:t>
            </a:r>
            <a:r>
              <a:rPr lang="es-AR" sz="48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arrependem</a:t>
            </a:r>
            <a:r>
              <a:rPr lang="es-AR"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48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hoje</a:t>
            </a:r>
            <a:r>
              <a:rPr lang="es-AR" sz="48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a:t>
            </a:r>
          </a:p>
        </p:txBody>
      </p:sp>
    </p:spTree>
    <p:extLst>
      <p:ext uri="{BB962C8B-B14F-4D97-AF65-F5344CB8AC3E}">
        <p14:creationId xmlns:p14="http://schemas.microsoft.com/office/powerpoint/2010/main" val="359013657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Gerhard\Documents\_Estudios Biblicos PPT\22x Mi defensa ante el supremo tribunal\Heaven 3.jpg"/>
          <p:cNvPicPr>
            <a:picLocks noChangeAspect="1" noChangeArrowheads="1"/>
          </p:cNvPicPr>
          <p:nvPr/>
        </p:nvPicPr>
        <p:blipFill rotWithShape="1">
          <a:blip r:embed="rId3">
            <a:extLst>
              <a:ext uri="{28A0092B-C50C-407E-A947-70E740481C1C}">
                <a14:useLocalDpi xmlns:a14="http://schemas.microsoft.com/office/drawing/2010/main" val="0"/>
              </a:ext>
            </a:extLst>
          </a:blip>
          <a:srcRect l="37424" r="9697"/>
          <a:stretch/>
        </p:blipFill>
        <p:spPr bwMode="auto">
          <a:xfrm flipH="1">
            <a:off x="45724" y="201804"/>
            <a:ext cx="4382260" cy="6215528"/>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4" name="3 Rectángulo"/>
          <p:cNvSpPr/>
          <p:nvPr/>
        </p:nvSpPr>
        <p:spPr>
          <a:xfrm>
            <a:off x="4103948" y="584684"/>
            <a:ext cx="4608512" cy="397031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“Pelo que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ainda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que te laves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com</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salitre e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amontoes</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potassa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continua a mácula da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tua</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iniquidade</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perante</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mim</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diz</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o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Senhor</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Deus.”</a:t>
            </a:r>
          </a:p>
        </p:txBody>
      </p:sp>
      <p:sp>
        <p:nvSpPr>
          <p:cNvPr id="5" name="4 Rectángulo"/>
          <p:cNvSpPr/>
          <p:nvPr/>
        </p:nvSpPr>
        <p:spPr>
          <a:xfrm>
            <a:off x="2092236" y="6165304"/>
            <a:ext cx="3290324" cy="707886"/>
          </a:xfrm>
          <a:prstGeom prst="rect">
            <a:avLst/>
          </a:prstGeom>
        </p:spPr>
        <p:txBody>
          <a:bodyPr wrap="none">
            <a:spAutoFit/>
          </a:bodyPr>
          <a:lstStyle/>
          <a:p>
            <a:pPr algn="ctr"/>
            <a:r>
              <a:rPr lang="es-ES_tradnl" sz="4000" b="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Jeremias</a:t>
            </a:r>
            <a:r>
              <a:rPr lang="es-ES_tradnl"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 2:22 </a:t>
            </a:r>
            <a:endParaRPr lang="es-AR" sz="40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endParaRPr>
          </a:p>
        </p:txBody>
      </p:sp>
    </p:spTree>
    <p:extLst>
      <p:ext uri="{BB962C8B-B14F-4D97-AF65-F5344CB8AC3E}">
        <p14:creationId xmlns:p14="http://schemas.microsoft.com/office/powerpoint/2010/main" val="31980012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up)">
                                      <p:cBhvr>
                                        <p:cTn id="7" dur="3000"/>
                                        <p:tgtEl>
                                          <p:spTgt spid="4">
                                            <p:txEl>
                                              <p:pRg st="0" end="0"/>
                                            </p:txEl>
                                          </p:spTgt>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C:\Users\Gerhard\Documents\_Estudios Biblicos PPT\22x Mi defensa ante el supremo tribunal\p17m7cq3uon46itu132q1k9skmv2.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4" y="-18897"/>
            <a:ext cx="9169196" cy="687689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1 Rectángulo"/>
          <p:cNvSpPr/>
          <p:nvPr/>
        </p:nvSpPr>
        <p:spPr>
          <a:xfrm>
            <a:off x="323528" y="531832"/>
            <a:ext cx="8604956" cy="6217087"/>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40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Neste</a:t>
            </a:r>
            <a:r>
              <a:rPr lang="es-AR" sz="40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momento pode estar a decidir-se o </a:t>
            </a:r>
            <a:r>
              <a:rPr lang="es-AR" sz="40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teu</a:t>
            </a:r>
            <a:r>
              <a:rPr lang="es-AR" sz="40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destino! </a:t>
            </a:r>
          </a:p>
          <a:p>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A norma do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juízo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será a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lei</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de Deus.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Jesus</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está ansioso por justificar-nos, declarar-nos salvos por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seus</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méritos. </a:t>
            </a:r>
          </a:p>
          <a:p>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Mas existe apenas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um</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caminho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 : </a:t>
            </a:r>
            <a:r>
              <a:rPr lang="es-AR" sz="3600" b="1" spc="50" dirty="0" err="1">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entregarmo</a:t>
            </a:r>
            <a:r>
              <a:rPr lang="es-AR" sz="36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rPr>
              <a:t>-nos a Ele.</a:t>
            </a:r>
          </a:p>
          <a:p>
            <a:endParaRPr lang="es-AR" sz="500" b="1" spc="50" dirty="0">
              <a:ln w="11430"/>
              <a:gradFill>
                <a:gsLst>
                  <a:gs pos="65000">
                    <a:srgbClr val="002060"/>
                  </a:gs>
                  <a:gs pos="39000">
                    <a:schemeClr val="tx2">
                      <a:lumMod val="60000"/>
                      <a:lumOff val="40000"/>
                    </a:schemeClr>
                  </a:gs>
                </a:gsLst>
                <a:lin ang="5400000" scaled="0"/>
              </a:gradFill>
              <a:effectLst>
                <a:outerShdw blurRad="76200" dist="50800" dir="5400000" algn="tl" rotWithShape="0">
                  <a:srgbClr val="000000">
                    <a:alpha val="65000"/>
                  </a:srgbClr>
                </a:outerShdw>
              </a:effectLst>
            </a:endParaRPr>
          </a:p>
          <a:p>
            <a:r>
              <a:rPr lang="es-AR" sz="40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Contratará </a:t>
            </a:r>
            <a:r>
              <a:rPr lang="es-AR" sz="40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hoje</a:t>
            </a:r>
            <a:r>
              <a:rPr lang="es-AR" sz="40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40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Jesus</a:t>
            </a:r>
            <a:r>
              <a:rPr lang="es-AR" sz="40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como </a:t>
            </a:r>
            <a:r>
              <a:rPr lang="es-AR" sz="40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seu</a:t>
            </a:r>
            <a:r>
              <a:rPr lang="es-AR" sz="40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40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advogado</a:t>
            </a:r>
            <a:r>
              <a:rPr lang="es-AR" sz="40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e defensor, entregando-</a:t>
            </a:r>
            <a:r>
              <a:rPr lang="es-AR" sz="40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lhe</a:t>
            </a:r>
            <a:r>
              <a:rPr lang="es-AR" sz="40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o </a:t>
            </a:r>
            <a:r>
              <a:rPr lang="es-AR" sz="40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seu</a:t>
            </a:r>
            <a:r>
              <a:rPr lang="es-AR" sz="40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40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coração</a:t>
            </a:r>
            <a:r>
              <a:rPr lang="es-AR" sz="40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a:t>
            </a:r>
          </a:p>
        </p:txBody>
      </p:sp>
    </p:spTree>
    <p:extLst>
      <p:ext uri="{BB962C8B-B14F-4D97-AF65-F5344CB8AC3E}">
        <p14:creationId xmlns:p14="http://schemas.microsoft.com/office/powerpoint/2010/main" val="32579446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afterEffect">
                                  <p:stCondLst>
                                    <p:cond delay="0"/>
                                  </p:stCondLst>
                                  <p:childTnLst>
                                    <p:set>
                                      <p:cBhvr rctx="PPT">
                                        <p:cTn id="6" dur="indefinite"/>
                                        <p:tgtEl>
                                          <p:spTgt spid="31746"/>
                                        </p:tgtEl>
                                        <p:attrNameLst>
                                          <p:attrName>style.opacity</p:attrName>
                                        </p:attrNameLst>
                                      </p:cBhvr>
                                      <p:to>
                                        <p:strVal val="0.5"/>
                                      </p:to>
                                    </p:set>
                                    <p:animEffect filter="image" prLst="opacity: 0.5">
                                      <p:cBhvr rctx="IE">
                                        <p:cTn id="7" dur="indefinite"/>
                                        <p:tgtEl>
                                          <p:spTgt spid="31746"/>
                                        </p:tgtEl>
                                      </p:cBhvr>
                                    </p:animEffect>
                                  </p:childTnLst>
                                </p:cTn>
                              </p:par>
                            </p:childTnLst>
                          </p:cTn>
                        </p:par>
                        <p:par>
                          <p:cTn id="8" fill="hold">
                            <p:stCondLst>
                              <p:cond delay="0"/>
                            </p:stCondLst>
                            <p:childTnLst>
                              <p:par>
                                <p:cTn id="9" presetID="22" presetClass="entr" presetSubtype="1"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up)">
                                      <p:cBhvr>
                                        <p:cTn id="11" dur="30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animEffect transition="in" filter="wipe(up)">
                                      <p:cBhvr>
                                        <p:cTn id="16" dur="3000"/>
                                        <p:tgtEl>
                                          <p:spTgt spid="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grpId="0"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wipe(up)">
                                      <p:cBhvr>
                                        <p:cTn id="21" dur="3000"/>
                                        <p:tgtEl>
                                          <p:spTgt spid="2">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
                                            <p:txEl>
                                              <p:pRg st="4" end="4"/>
                                            </p:txEl>
                                          </p:spTgt>
                                        </p:tgtEl>
                                        <p:attrNameLst>
                                          <p:attrName>style.visibility</p:attrName>
                                        </p:attrNameLst>
                                      </p:cBhvr>
                                      <p:to>
                                        <p:strVal val="visible"/>
                                      </p:to>
                                    </p:set>
                                    <p:animEffect transition="in" filter="wipe(up)">
                                      <p:cBhvr>
                                        <p:cTn id="26" dur="30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C:\Users\Gerhard\Documents\_Estudios Biblicos PPT\22x Mi defensa ante el supremo tribunal\jesus.jpg"/>
          <p:cNvPicPr>
            <a:picLocks noChangeAspect="1" noChangeArrowheads="1"/>
          </p:cNvPicPr>
          <p:nvPr/>
        </p:nvPicPr>
        <p:blipFill rotWithShape="1">
          <a:blip r:embed="rId3">
            <a:extLst>
              <a:ext uri="{28A0092B-C50C-407E-A947-70E740481C1C}">
                <a14:useLocalDpi xmlns:a14="http://schemas.microsoft.com/office/drawing/2010/main" val="0"/>
              </a:ext>
            </a:extLst>
          </a:blip>
          <a:srcRect l="11598"/>
          <a:stretch/>
        </p:blipFill>
        <p:spPr bwMode="auto">
          <a:xfrm>
            <a:off x="0" y="0"/>
            <a:ext cx="9159788"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503548" y="548680"/>
            <a:ext cx="8100900" cy="4032448"/>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 sz="54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Obrigado</a:t>
            </a:r>
            <a:r>
              <a:rPr lang="es-ES" sz="54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a:t>
            </a:r>
          </a:p>
          <a:p>
            <a:pPr algn="r"/>
            <a:r>
              <a:rPr lang="es-ES" sz="54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Senhor</a:t>
            </a:r>
            <a:r>
              <a:rPr lang="es-ES" sz="54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a:t>
            </a:r>
          </a:p>
          <a:p>
            <a:pPr algn="r"/>
            <a:endParaRPr lang="es-ES" sz="54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a:p>
            <a:pPr algn="r"/>
            <a:r>
              <a:rPr lang="es-ES" sz="54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a:t>
            </a:r>
            <a:br>
              <a:rPr lang="es-ES" sz="54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br>
            <a:r>
              <a:rPr lang="es-ES" sz="54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por </a:t>
            </a:r>
            <a:r>
              <a:rPr lang="es-ES" sz="54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tua</a:t>
            </a:r>
            <a:r>
              <a:rPr lang="es-ES" sz="54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 </a:t>
            </a:r>
          </a:p>
          <a:p>
            <a:pPr algn="r"/>
            <a:r>
              <a:rPr lang="es-ES" sz="5400" b="1" spc="50" dirty="0" err="1">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intercessão</a:t>
            </a:r>
            <a:r>
              <a:rPr lang="es-ES" sz="5400" b="1" spc="50" dirty="0">
                <a:ln w="11430"/>
                <a:gradFill flip="none" rotWithShape="1">
                  <a:gsLst>
                    <a:gs pos="0">
                      <a:srgbClr val="FFF200"/>
                    </a:gs>
                    <a:gs pos="45000">
                      <a:srgbClr val="FF7A00"/>
                    </a:gs>
                    <a:gs pos="70000">
                      <a:srgbClr val="FF0300"/>
                    </a:gs>
                    <a:gs pos="100000">
                      <a:srgbClr val="4D0808"/>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rPr>
              <a:t>!</a:t>
            </a:r>
            <a:endParaRPr lang="es-ES" sz="6600" b="1" spc="50" dirty="0">
              <a:ln w="11430"/>
              <a:gradFill flip="none" rotWithShape="1">
                <a:gsLst>
                  <a:gs pos="0">
                    <a:srgbClr val="3399FF"/>
                  </a:gs>
                  <a:gs pos="16000">
                    <a:srgbClr val="00CCCC"/>
                  </a:gs>
                  <a:gs pos="47000">
                    <a:srgbClr val="9999FF"/>
                  </a:gs>
                  <a:gs pos="60001">
                    <a:srgbClr val="2E6792"/>
                  </a:gs>
                  <a:gs pos="71001">
                    <a:srgbClr val="3333CC"/>
                  </a:gs>
                  <a:gs pos="81000">
                    <a:srgbClr val="1170FF"/>
                  </a:gs>
                  <a:gs pos="100000">
                    <a:srgbClr val="006699"/>
                  </a:gs>
                </a:gsLst>
                <a:lin ang="5400000" scaled="0"/>
                <a:tileRect/>
              </a:gradFill>
              <a:effectLst>
                <a:outerShdw blurRad="76200" dist="50800" dir="5400000" algn="tl" rotWithShape="0">
                  <a:srgbClr val="000000">
                    <a:alpha val="65000"/>
                  </a:srgbClr>
                </a:outerShdw>
              </a:effectLst>
              <a:latin typeface="Trajan Pro" pitchFamily="18" charset="0"/>
              <a:cs typeface="Consolas" pitchFamily="49" charset="0"/>
            </a:endParaRPr>
          </a:p>
        </p:txBody>
      </p:sp>
    </p:spTree>
    <p:extLst>
      <p:ext uri="{BB962C8B-B14F-4D97-AF65-F5344CB8AC3E}">
        <p14:creationId xmlns:p14="http://schemas.microsoft.com/office/powerpoint/2010/main" val="42541572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4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Gerhard\Documents\_Estudios Biblicos PPT\22x Mi defensa ante el supremo tribunal\rey.jpg"/>
          <p:cNvPicPr>
            <a:picLocks noChangeAspect="1" noChangeArrowheads="1"/>
          </p:cNvPicPr>
          <p:nvPr/>
        </p:nvPicPr>
        <p:blipFill rotWithShape="1">
          <a:blip r:embed="rId3">
            <a:extLst>
              <a:ext uri="{28A0092B-C50C-407E-A947-70E740481C1C}">
                <a14:useLocalDpi xmlns:a14="http://schemas.microsoft.com/office/drawing/2010/main" val="0"/>
              </a:ext>
            </a:extLst>
          </a:blip>
          <a:srcRect l="15179"/>
          <a:stretch/>
        </p:blipFill>
        <p:spPr bwMode="auto">
          <a:xfrm>
            <a:off x="428827" y="3827"/>
            <a:ext cx="8259498" cy="5477402"/>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179512" y="5782884"/>
            <a:ext cx="7668853" cy="646331"/>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ritannic Bold" panose="020B0903060703020204" pitchFamily="34" charset="0"/>
              </a:rPr>
              <a:t>Par</a:t>
            </a:r>
            <a:r>
              <a:rPr lang="es-AR"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ritannic Bold" panose="020B0903060703020204" pitchFamily="34" charset="0"/>
              </a:rPr>
              <a:t>ábola</a:t>
            </a:r>
            <a:r>
              <a:rPr lang="es-AR"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ritannic Bold" panose="020B0903060703020204" pitchFamily="34" charset="0"/>
              </a:rPr>
              <a:t> das bodas Mt. 22:1-14</a:t>
            </a:r>
            <a:endParaRPr lang="es-E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ritannic Bold" panose="020B0903060703020204" pitchFamily="34" charset="0"/>
            </a:endParaRPr>
          </a:p>
        </p:txBody>
      </p:sp>
      <p:sp>
        <p:nvSpPr>
          <p:cNvPr id="3" name="2 Rectángulo"/>
          <p:cNvSpPr/>
          <p:nvPr/>
        </p:nvSpPr>
        <p:spPr>
          <a:xfrm>
            <a:off x="304169" y="612238"/>
            <a:ext cx="8535662" cy="5170646"/>
          </a:xfrm>
          <a:prstGeom prst="rect">
            <a:avLst/>
          </a:prstGeom>
        </p:spPr>
        <p:txBody>
          <a:bodyPr wrap="square">
            <a:spAutoFit/>
          </a:bodyPr>
          <a:lstStyle/>
          <a:p>
            <a:pPr fontAlgn="base"/>
            <a:r>
              <a:rPr lang="pt-PT" sz="2200" b="1" dirty="0">
                <a:latin typeface="Arial Narrow" panose="020B0606020202030204" pitchFamily="34" charset="0"/>
              </a:rPr>
              <a:t>O rei ficou irado e, enviando as suas tropas, exterminou aqueles assassinos e lhes incendiou a cidade.</a:t>
            </a:r>
          </a:p>
          <a:p>
            <a:pPr fontAlgn="base"/>
            <a:r>
              <a:rPr lang="pt-PT" sz="2200" b="1" dirty="0">
                <a:latin typeface="Arial Narrow" panose="020B0606020202030204" pitchFamily="34" charset="0"/>
              </a:rPr>
              <a:t>Então, disse aos seus servos: Está pronta a festa, mas os convidados não eram dignos.</a:t>
            </a:r>
          </a:p>
          <a:p>
            <a:pPr fontAlgn="base"/>
            <a:r>
              <a:rPr lang="pt-PT" sz="2200" b="1" dirty="0">
                <a:latin typeface="Arial Narrow" panose="020B0606020202030204" pitchFamily="34" charset="0"/>
              </a:rPr>
              <a:t>Ide, pois, para as encruzilhadas dos caminhos e convidai para as bodas a quantos encontrardes.</a:t>
            </a:r>
          </a:p>
          <a:p>
            <a:pPr fontAlgn="base"/>
            <a:r>
              <a:rPr lang="pt-PT" sz="2200" b="1" dirty="0">
                <a:latin typeface="Arial Narrow" panose="020B0606020202030204" pitchFamily="34" charset="0"/>
              </a:rPr>
              <a:t>E, saindo aqueles servos pelas estradas, reuniram todos os que encontraram, maus e bons; e a sala do banquete ficou repleta de convidados.</a:t>
            </a:r>
          </a:p>
          <a:p>
            <a:pPr fontAlgn="base"/>
            <a:r>
              <a:rPr lang="pt-PT" sz="2200" b="1" dirty="0">
                <a:latin typeface="Arial Narrow" panose="020B0606020202030204" pitchFamily="34" charset="0"/>
              </a:rPr>
              <a:t>Entrando, porém, o rei para ver os que estavam à mesa, notou ali um homem que não trazia veste nupcial e perguntou-lhe: Amigo, como entraste aqui sem veste nupcial? E ele emudeceu.</a:t>
            </a:r>
          </a:p>
          <a:p>
            <a:pPr fontAlgn="base"/>
            <a:r>
              <a:rPr lang="pt-PT" sz="2200" b="1" dirty="0">
                <a:latin typeface="Arial Narrow" panose="020B0606020202030204" pitchFamily="34" charset="0"/>
              </a:rPr>
              <a:t>Então, ordenou o rei aos serventes: Amarrai-o de pés e mãos e lançai-o para fora, nas trevas; ali haverá choro e ranger de dentes.</a:t>
            </a:r>
          </a:p>
          <a:p>
            <a:pPr fontAlgn="base"/>
            <a:r>
              <a:rPr lang="pt-PT" sz="2200" b="1" dirty="0">
                <a:latin typeface="Arial Narrow" panose="020B0606020202030204" pitchFamily="34" charset="0"/>
              </a:rPr>
              <a:t>Porque muitos são chamados, mas poucos, escolhidos.</a:t>
            </a:r>
          </a:p>
        </p:txBody>
      </p:sp>
    </p:spTree>
    <p:extLst>
      <p:ext uri="{BB962C8B-B14F-4D97-AF65-F5344CB8AC3E}">
        <p14:creationId xmlns:p14="http://schemas.microsoft.com/office/powerpoint/2010/main" val="52461263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fade">
                                      <p:cBhvr>
                                        <p:cTn id="7" dur="2000"/>
                                        <p:tgtEl>
                                          <p:spTgt spid="2051"/>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2500"/>
                            </p:stCondLst>
                            <p:childTnLst>
                              <p:par>
                                <p:cTn id="13" presetID="42" presetClass="path" presetSubtype="0" accel="50000" decel="50000" fill="hold" grpId="1" nodeType="afterEffect">
                                  <p:stCondLst>
                                    <p:cond delay="0"/>
                                  </p:stCondLst>
                                  <p:childTnLst>
                                    <p:animMotion origin="layout" path="M 2.5E-6 2.96296E-6 L 2.5E-6 0.09768 " pathEditMode="relative" rAng="0" ptsTypes="AA">
                                      <p:cBhvr>
                                        <p:cTn id="14" dur="2000" fill="hold"/>
                                        <p:tgtEl>
                                          <p:spTgt spid="2"/>
                                        </p:tgtEl>
                                        <p:attrNameLst>
                                          <p:attrName>ppt_x</p:attrName>
                                          <p:attrName>ppt_y</p:attrName>
                                        </p:attrNameLst>
                                      </p:cBhvr>
                                      <p:rCtr x="0" y="4884"/>
                                    </p:animMotion>
                                  </p:childTnLst>
                                </p:cTn>
                              </p:par>
                            </p:childTnLst>
                          </p:cTn>
                        </p:par>
                        <p:par>
                          <p:cTn id="15" fill="hold">
                            <p:stCondLst>
                              <p:cond delay="4500"/>
                            </p:stCondLst>
                            <p:childTnLst>
                              <p:par>
                                <p:cTn id="16" presetID="9" presetClass="emph" presetSubtype="0" nodeType="afterEffect">
                                  <p:stCondLst>
                                    <p:cond delay="0"/>
                                  </p:stCondLst>
                                  <p:childTnLst>
                                    <p:set>
                                      <p:cBhvr rctx="PPT">
                                        <p:cTn id="17" dur="indefinite"/>
                                        <p:tgtEl>
                                          <p:spTgt spid="2051"/>
                                        </p:tgtEl>
                                        <p:attrNameLst>
                                          <p:attrName>style.opacity</p:attrName>
                                        </p:attrNameLst>
                                      </p:cBhvr>
                                      <p:to>
                                        <p:strVal val="0.25"/>
                                      </p:to>
                                    </p:set>
                                    <p:animEffect filter="image" prLst="opacity: 0.25">
                                      <p:cBhvr rctx="IE">
                                        <p:cTn id="18" dur="indefinite"/>
                                        <p:tgtEl>
                                          <p:spTgt spid="2051"/>
                                        </p:tgtEl>
                                      </p:cBhvr>
                                    </p:animEffect>
                                  </p:childTnLst>
                                </p:cTn>
                              </p:par>
                            </p:childTnLst>
                          </p:cTn>
                        </p:par>
                        <p:par>
                          <p:cTn id="19" fill="hold">
                            <p:stCondLst>
                              <p:cond delay="4500"/>
                            </p:stCondLst>
                            <p:childTnLst>
                              <p:par>
                                <p:cTn id="20" presetID="10" presetClass="entr" presetSubtype="0"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2000"/>
                                        <p:tgtEl>
                                          <p:spTgt spid="3">
                                            <p:txEl>
                                              <p:pRg st="0" end="0"/>
                                            </p:txEl>
                                          </p:spTgt>
                                        </p:tgtEl>
                                      </p:cBhvr>
                                    </p:animEffect>
                                  </p:childTnLst>
                                </p:cTn>
                              </p:par>
                            </p:childTnLst>
                          </p:cTn>
                        </p:par>
                        <p:par>
                          <p:cTn id="23" fill="hold">
                            <p:stCondLst>
                              <p:cond delay="6500"/>
                            </p:stCondLst>
                            <p:childTnLst>
                              <p:par>
                                <p:cTn id="24" presetID="10" presetClass="entr" presetSubtype="0" fill="hold" grpId="0" nodeType="after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2000"/>
                                        <p:tgtEl>
                                          <p:spTgt spid="3">
                                            <p:txEl>
                                              <p:pRg st="1" end="1"/>
                                            </p:txEl>
                                          </p:spTgt>
                                        </p:tgtEl>
                                      </p:cBhvr>
                                    </p:animEffect>
                                  </p:childTnLst>
                                </p:cTn>
                              </p:par>
                            </p:childTnLst>
                          </p:cTn>
                        </p:par>
                        <p:par>
                          <p:cTn id="27" fill="hold">
                            <p:stCondLst>
                              <p:cond delay="8500"/>
                            </p:stCondLst>
                            <p:childTnLst>
                              <p:par>
                                <p:cTn id="28" presetID="10" presetClass="entr" presetSubtype="0" fill="hold" grpId="0" nodeType="after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2000"/>
                                        <p:tgtEl>
                                          <p:spTgt spid="3">
                                            <p:txEl>
                                              <p:pRg st="2" end="2"/>
                                            </p:txEl>
                                          </p:spTgt>
                                        </p:tgtEl>
                                      </p:cBhvr>
                                    </p:animEffect>
                                  </p:childTnLst>
                                </p:cTn>
                              </p:par>
                            </p:childTnLst>
                          </p:cTn>
                        </p:par>
                        <p:par>
                          <p:cTn id="31" fill="hold">
                            <p:stCondLst>
                              <p:cond delay="10500"/>
                            </p:stCondLst>
                            <p:childTnLst>
                              <p:par>
                                <p:cTn id="32" presetID="10" presetClass="entr" presetSubtype="0" fill="hold" grpId="0" nodeType="after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fade">
                                      <p:cBhvr>
                                        <p:cTn id="34" dur="2000"/>
                                        <p:tgtEl>
                                          <p:spTgt spid="3">
                                            <p:txEl>
                                              <p:pRg st="3" end="3"/>
                                            </p:txEl>
                                          </p:spTgt>
                                        </p:tgtEl>
                                      </p:cBhvr>
                                    </p:animEffect>
                                  </p:childTnLst>
                                </p:cTn>
                              </p:par>
                            </p:childTnLst>
                          </p:cTn>
                        </p:par>
                        <p:par>
                          <p:cTn id="35" fill="hold">
                            <p:stCondLst>
                              <p:cond delay="12500"/>
                            </p:stCondLst>
                            <p:childTnLst>
                              <p:par>
                                <p:cTn id="36" presetID="10" presetClass="entr" presetSubtype="0" fill="hold" grpId="0" nodeType="after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2000"/>
                                        <p:tgtEl>
                                          <p:spTgt spid="3">
                                            <p:txEl>
                                              <p:pRg st="4" end="4"/>
                                            </p:txEl>
                                          </p:spTgt>
                                        </p:tgtEl>
                                      </p:cBhvr>
                                    </p:animEffect>
                                  </p:childTnLst>
                                </p:cTn>
                              </p:par>
                            </p:childTnLst>
                          </p:cTn>
                        </p:par>
                        <p:par>
                          <p:cTn id="39" fill="hold">
                            <p:stCondLst>
                              <p:cond delay="14500"/>
                            </p:stCondLst>
                            <p:childTnLst>
                              <p:par>
                                <p:cTn id="40" presetID="10" presetClass="entr" presetSubtype="0" fill="hold" grpId="0" nodeType="after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2000"/>
                                        <p:tgtEl>
                                          <p:spTgt spid="3">
                                            <p:txEl>
                                              <p:pRg st="5" end="5"/>
                                            </p:txEl>
                                          </p:spTgt>
                                        </p:tgtEl>
                                      </p:cBhvr>
                                    </p:animEffect>
                                  </p:childTnLst>
                                </p:cTn>
                              </p:par>
                            </p:childTnLst>
                          </p:cTn>
                        </p:par>
                        <p:par>
                          <p:cTn id="43" fill="hold">
                            <p:stCondLst>
                              <p:cond delay="16500"/>
                            </p:stCondLst>
                            <p:childTnLst>
                              <p:par>
                                <p:cTn id="44" presetID="10" presetClass="entr" presetSubtype="0" fill="hold" grpId="0" nodeType="after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fade">
                                      <p:cBhvr>
                                        <p:cTn id="46"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Gerhard\Documents\_Estudios Biblicos PPT\22x Mi defensa ante el supremo tribunal\rey.jpg"/>
          <p:cNvPicPr>
            <a:picLocks noChangeAspect="1" noChangeArrowheads="1"/>
          </p:cNvPicPr>
          <p:nvPr/>
        </p:nvPicPr>
        <p:blipFill rotWithShape="1">
          <a:blip r:embed="rId3">
            <a:extLst>
              <a:ext uri="{28A0092B-C50C-407E-A947-70E740481C1C}">
                <a14:useLocalDpi xmlns:a14="http://schemas.microsoft.com/office/drawing/2010/main" val="0"/>
              </a:ext>
            </a:extLst>
          </a:blip>
          <a:srcRect l="15179"/>
          <a:stretch/>
        </p:blipFill>
        <p:spPr bwMode="auto">
          <a:xfrm>
            <a:off x="428827" y="3827"/>
            <a:ext cx="8259498" cy="5477402"/>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2" name="1 CuadroTexto"/>
          <p:cNvSpPr txBox="1"/>
          <p:nvPr/>
        </p:nvSpPr>
        <p:spPr>
          <a:xfrm>
            <a:off x="971600" y="6165304"/>
            <a:ext cx="5688632" cy="646331"/>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ritannic Bold" panose="020B0903060703020204" pitchFamily="34" charset="0"/>
              </a:rPr>
              <a:t>Par</a:t>
            </a:r>
            <a:r>
              <a:rPr lang="es-AR" sz="3600" b="1" spc="50" dirty="0" err="1">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ritannic Bold" panose="020B0903060703020204" pitchFamily="34" charset="0"/>
              </a:rPr>
              <a:t>ábola</a:t>
            </a:r>
            <a:r>
              <a:rPr lang="es-AR"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ritannic Bold" panose="020B0903060703020204" pitchFamily="34" charset="0"/>
              </a:rPr>
              <a:t> das bodas</a:t>
            </a:r>
            <a:endParaRPr lang="es-E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Britannic Bold" panose="020B0903060703020204" pitchFamily="34" charset="0"/>
            </a:endParaRPr>
          </a:p>
        </p:txBody>
      </p:sp>
      <p:sp>
        <p:nvSpPr>
          <p:cNvPr id="3" name="2 Rectángulo"/>
          <p:cNvSpPr/>
          <p:nvPr/>
        </p:nvSpPr>
        <p:spPr>
          <a:xfrm>
            <a:off x="428827" y="650297"/>
            <a:ext cx="8259498" cy="5386090"/>
          </a:xfrm>
          <a:prstGeom prst="rect">
            <a:avLst/>
          </a:prstGeom>
        </p:spPr>
        <p:txBody>
          <a:bodyPr wrap="square">
            <a:spAutoFit/>
          </a:bodyPr>
          <a:lstStyle/>
          <a:p>
            <a:pPr marL="285750" indent="-285750">
              <a:buFont typeface="Arial" panose="020B0604020202020204" pitchFamily="34" charset="0"/>
              <a:buChar char="•"/>
            </a:pPr>
            <a:r>
              <a:rPr lang="es-ES_tradnl" sz="2800" b="1" dirty="0">
                <a:latin typeface="Arial Narrow" panose="020B0606020202030204" pitchFamily="34" charset="0"/>
              </a:rPr>
              <a:t>O convite para as bodas: o banquete do </a:t>
            </a:r>
            <a:r>
              <a:rPr lang="es-ES_tradnl" sz="2800" b="1" dirty="0" err="1">
                <a:latin typeface="Arial Narrow" panose="020B0606020202030204" pitchFamily="34" charset="0"/>
              </a:rPr>
              <a:t>evangelho</a:t>
            </a:r>
            <a:r>
              <a:rPr lang="es-ES_tradnl" sz="2800" b="1" dirty="0">
                <a:latin typeface="Arial Narrow" panose="020B0606020202030204" pitchFamily="34" charset="0"/>
              </a:rPr>
              <a:t>.</a:t>
            </a:r>
            <a:endParaRPr lang="es-ES" sz="2800" b="1" dirty="0">
              <a:latin typeface="Arial Narrow" panose="020B0606020202030204" pitchFamily="34" charset="0"/>
            </a:endParaRPr>
          </a:p>
          <a:p>
            <a:pPr marL="285750" indent="-285750">
              <a:buFont typeface="Arial" panose="020B0604020202020204" pitchFamily="34" charset="0"/>
              <a:buChar char="•"/>
            </a:pPr>
            <a:r>
              <a:rPr lang="es-ES_tradnl" sz="2800" b="1" dirty="0">
                <a:latin typeface="Arial Narrow" panose="020B0606020202030204" pitchFamily="34" charset="0"/>
              </a:rPr>
              <a:t>O </a:t>
            </a:r>
            <a:r>
              <a:rPr lang="es-ES_tradnl" sz="2800" b="1" dirty="0" err="1">
                <a:latin typeface="Arial Narrow" panose="020B0606020202030204" pitchFamily="34" charset="0"/>
              </a:rPr>
              <a:t>primeiro</a:t>
            </a:r>
            <a:r>
              <a:rPr lang="es-ES_tradnl" sz="2800" b="1" dirty="0">
                <a:latin typeface="Arial Narrow" panose="020B0606020202030204" pitchFamily="34" charset="0"/>
              </a:rPr>
              <a:t> chamado </a:t>
            </a:r>
            <a:r>
              <a:rPr lang="es-ES_tradnl" sz="2800" b="1" dirty="0" err="1">
                <a:latin typeface="Arial Narrow" panose="020B0606020202030204" pitchFamily="34" charset="0"/>
              </a:rPr>
              <a:t>foi</a:t>
            </a:r>
            <a:r>
              <a:rPr lang="es-ES_tradnl" sz="2800" b="1" dirty="0">
                <a:latin typeface="Arial Narrow" panose="020B0606020202030204" pitchFamily="34" charset="0"/>
              </a:rPr>
              <a:t> dirigido </a:t>
            </a:r>
            <a:r>
              <a:rPr lang="es-ES_tradnl" sz="2800" b="1" dirty="0" err="1">
                <a:latin typeface="Arial Narrow" panose="020B0606020202030204" pitchFamily="34" charset="0"/>
              </a:rPr>
              <a:t>ao</a:t>
            </a:r>
            <a:r>
              <a:rPr lang="es-ES_tradnl" sz="2800" b="1" dirty="0">
                <a:latin typeface="Arial Narrow" panose="020B0606020202030204" pitchFamily="34" charset="0"/>
              </a:rPr>
              <a:t> </a:t>
            </a:r>
            <a:r>
              <a:rPr lang="es-ES_tradnl" sz="2800" b="1" dirty="0" err="1">
                <a:latin typeface="Arial Narrow" panose="020B0606020202030204" pitchFamily="34" charset="0"/>
              </a:rPr>
              <a:t>povo</a:t>
            </a:r>
            <a:r>
              <a:rPr lang="es-ES_tradnl" sz="2800" b="1" dirty="0">
                <a:latin typeface="Arial Narrow" panose="020B0606020202030204" pitchFamily="34" charset="0"/>
              </a:rPr>
              <a:t> de Israel, desde o </a:t>
            </a:r>
            <a:r>
              <a:rPr lang="es-ES_tradnl" sz="2800" b="1" dirty="0" err="1">
                <a:latin typeface="Arial Narrow" panose="020B0606020202030204" pitchFamily="34" charset="0"/>
              </a:rPr>
              <a:t>batismo</a:t>
            </a:r>
            <a:r>
              <a:rPr lang="es-ES_tradnl" sz="2800" b="1" dirty="0">
                <a:latin typeface="Arial Narrow" panose="020B0606020202030204" pitchFamily="34" charset="0"/>
              </a:rPr>
              <a:t> de Cristo até </a:t>
            </a:r>
            <a:r>
              <a:rPr lang="es-ES_tradnl" sz="2800" b="1" dirty="0" err="1">
                <a:latin typeface="Arial Narrow" panose="020B0606020202030204" pitchFamily="34" charset="0"/>
              </a:rPr>
              <a:t>sua</a:t>
            </a:r>
            <a:r>
              <a:rPr lang="es-ES_tradnl" sz="2800" b="1" dirty="0">
                <a:latin typeface="Arial Narrow" panose="020B0606020202030204" pitchFamily="34" charset="0"/>
              </a:rPr>
              <a:t> </a:t>
            </a:r>
            <a:r>
              <a:rPr lang="es-ES_tradnl" sz="2800" b="1" dirty="0" err="1">
                <a:latin typeface="Arial Narrow" panose="020B0606020202030204" pitchFamily="34" charset="0"/>
              </a:rPr>
              <a:t>morte</a:t>
            </a:r>
            <a:r>
              <a:rPr lang="es-ES_tradnl" sz="2800" b="1" dirty="0">
                <a:latin typeface="Arial Narrow" panose="020B0606020202030204" pitchFamily="34" charset="0"/>
              </a:rPr>
              <a:t>, durante </a:t>
            </a:r>
            <a:r>
              <a:rPr lang="es-ES_tradnl" sz="2800" b="1" dirty="0" err="1">
                <a:latin typeface="Arial Narrow" panose="020B0606020202030204" pitchFamily="34" charset="0"/>
              </a:rPr>
              <a:t>três</a:t>
            </a:r>
            <a:r>
              <a:rPr lang="es-ES_tradnl" sz="2800" b="1" dirty="0">
                <a:latin typeface="Arial Narrow" panose="020B0606020202030204" pitchFamily="34" charset="0"/>
              </a:rPr>
              <a:t> anos e </a:t>
            </a:r>
            <a:r>
              <a:rPr lang="es-ES_tradnl" sz="2800" b="1" dirty="0" err="1">
                <a:latin typeface="Arial Narrow" panose="020B0606020202030204" pitchFamily="34" charset="0"/>
              </a:rPr>
              <a:t>meio</a:t>
            </a:r>
            <a:r>
              <a:rPr lang="es-ES_tradnl" sz="2800" b="1" dirty="0">
                <a:latin typeface="Arial Narrow" panose="020B0606020202030204" pitchFamily="34" charset="0"/>
              </a:rPr>
              <a:t>.</a:t>
            </a:r>
            <a:endParaRPr lang="es-ES" sz="2800" b="1" dirty="0">
              <a:latin typeface="Arial Narrow" panose="020B0606020202030204" pitchFamily="34" charset="0"/>
            </a:endParaRPr>
          </a:p>
          <a:p>
            <a:pPr marL="285750" indent="-285750">
              <a:buFont typeface="Arial" panose="020B0604020202020204" pitchFamily="34" charset="0"/>
              <a:buChar char="•"/>
            </a:pPr>
            <a:r>
              <a:rPr lang="es-ES_tradnl" sz="2800" b="1" dirty="0">
                <a:latin typeface="Arial Narrow" panose="020B0606020202030204" pitchFamily="34" charset="0"/>
              </a:rPr>
              <a:t>O segundo chamado </a:t>
            </a:r>
            <a:r>
              <a:rPr lang="es-ES_tradnl" sz="2800" b="1" dirty="0" err="1">
                <a:latin typeface="Arial Narrow" panose="020B0606020202030204" pitchFamily="34" charset="0"/>
              </a:rPr>
              <a:t>foi</a:t>
            </a:r>
            <a:r>
              <a:rPr lang="es-ES_tradnl" sz="2800" b="1" dirty="0">
                <a:latin typeface="Arial Narrow" panose="020B0606020202030204" pitchFamily="34" charset="0"/>
              </a:rPr>
              <a:t> dirigido </a:t>
            </a:r>
            <a:r>
              <a:rPr lang="es-ES_tradnl" sz="2800" b="1" dirty="0" err="1">
                <a:latin typeface="Arial Narrow" panose="020B0606020202030204" pitchFamily="34" charset="0"/>
              </a:rPr>
              <a:t>também</a:t>
            </a:r>
            <a:r>
              <a:rPr lang="es-ES_tradnl" sz="2800" b="1" dirty="0">
                <a:latin typeface="Arial Narrow" panose="020B0606020202030204" pitchFamily="34" charset="0"/>
              </a:rPr>
              <a:t> </a:t>
            </a:r>
            <a:r>
              <a:rPr lang="es-ES_tradnl" sz="2800" b="1" dirty="0" err="1">
                <a:latin typeface="Arial Narrow" panose="020B0606020202030204" pitchFamily="34" charset="0"/>
              </a:rPr>
              <a:t>aos</a:t>
            </a:r>
            <a:r>
              <a:rPr lang="es-ES_tradnl" sz="2800" b="1" dirty="0">
                <a:latin typeface="Arial Narrow" panose="020B0606020202030204" pitchFamily="34" charset="0"/>
              </a:rPr>
              <a:t> </a:t>
            </a:r>
            <a:r>
              <a:rPr lang="es-ES_tradnl" sz="2800" b="1" dirty="0" err="1">
                <a:latin typeface="Arial Narrow" panose="020B0606020202030204" pitchFamily="34" charset="0"/>
              </a:rPr>
              <a:t>judeus</a:t>
            </a:r>
            <a:r>
              <a:rPr lang="es-ES_tradnl" sz="2800" b="1" dirty="0">
                <a:latin typeface="Arial Narrow" panose="020B0606020202030204" pitchFamily="34" charset="0"/>
              </a:rPr>
              <a:t> </a:t>
            </a:r>
            <a:r>
              <a:rPr lang="es-ES_tradnl" sz="2800" b="1" dirty="0" err="1">
                <a:latin typeface="Arial Narrow" panose="020B0606020202030204" pitchFamily="34" charset="0"/>
              </a:rPr>
              <a:t>depois</a:t>
            </a:r>
            <a:r>
              <a:rPr lang="es-ES_tradnl" sz="2800" b="1" dirty="0">
                <a:latin typeface="Arial Narrow" panose="020B0606020202030204" pitchFamily="34" charset="0"/>
              </a:rPr>
              <a:t> da </a:t>
            </a:r>
            <a:r>
              <a:rPr lang="es-ES_tradnl" sz="2800" b="1" dirty="0" err="1">
                <a:latin typeface="Arial Narrow" panose="020B0606020202030204" pitchFamily="34" charset="0"/>
              </a:rPr>
              <a:t>morte</a:t>
            </a:r>
            <a:r>
              <a:rPr lang="es-ES_tradnl" sz="2800" b="1" dirty="0">
                <a:latin typeface="Arial Narrow" panose="020B0606020202030204" pitchFamily="34" charset="0"/>
              </a:rPr>
              <a:t> de Cristo durante </a:t>
            </a:r>
            <a:r>
              <a:rPr lang="es-ES_tradnl" sz="2800" b="1" dirty="0" err="1">
                <a:latin typeface="Arial Narrow" panose="020B0606020202030204" pitchFamily="34" charset="0"/>
              </a:rPr>
              <a:t>outros</a:t>
            </a:r>
            <a:r>
              <a:rPr lang="es-ES_tradnl" sz="2800" b="1" dirty="0">
                <a:latin typeface="Arial Narrow" panose="020B0606020202030204" pitchFamily="34" charset="0"/>
              </a:rPr>
              <a:t> </a:t>
            </a:r>
            <a:r>
              <a:rPr lang="es-ES_tradnl" sz="2800" b="1" dirty="0" err="1">
                <a:latin typeface="Arial Narrow" panose="020B0606020202030204" pitchFamily="34" charset="0"/>
              </a:rPr>
              <a:t>três</a:t>
            </a:r>
            <a:r>
              <a:rPr lang="es-ES_tradnl" sz="2800" b="1" dirty="0">
                <a:latin typeface="Arial Narrow" panose="020B0606020202030204" pitchFamily="34" charset="0"/>
              </a:rPr>
              <a:t> anos e </a:t>
            </a:r>
            <a:r>
              <a:rPr lang="es-ES_tradnl" sz="2800" b="1" dirty="0" err="1">
                <a:latin typeface="Arial Narrow" panose="020B0606020202030204" pitchFamily="34" charset="0"/>
              </a:rPr>
              <a:t>meio</a:t>
            </a:r>
            <a:r>
              <a:rPr lang="es-ES_tradnl" sz="2800" b="1" dirty="0">
                <a:latin typeface="Arial Narrow" panose="020B0606020202030204" pitchFamily="34" charset="0"/>
              </a:rPr>
              <a:t>, até </a:t>
            </a:r>
            <a:r>
              <a:rPr lang="es-ES_tradnl" sz="2800" b="1" dirty="0" err="1">
                <a:latin typeface="Arial Narrow" panose="020B0606020202030204" pitchFamily="34" charset="0"/>
              </a:rPr>
              <a:t>ao</a:t>
            </a:r>
            <a:r>
              <a:rPr lang="es-ES_tradnl" sz="2800" b="1" dirty="0">
                <a:latin typeface="Arial Narrow" panose="020B0606020202030204" pitchFamily="34" charset="0"/>
              </a:rPr>
              <a:t> </a:t>
            </a:r>
            <a:r>
              <a:rPr lang="es-ES_tradnl" sz="2800" b="1" dirty="0" err="1">
                <a:latin typeface="Arial Narrow" panose="020B0606020202030204" pitchFamily="34" charset="0"/>
              </a:rPr>
              <a:t>martírio</a:t>
            </a:r>
            <a:r>
              <a:rPr lang="es-ES_tradnl" sz="2800" b="1" dirty="0">
                <a:latin typeface="Arial Narrow" panose="020B0606020202030204" pitchFamily="34" charset="0"/>
              </a:rPr>
              <a:t> de </a:t>
            </a:r>
            <a:r>
              <a:rPr lang="es-ES_tradnl" sz="2800" b="1" dirty="0" err="1">
                <a:latin typeface="Arial Narrow" panose="020B0606020202030204" pitchFamily="34" charset="0"/>
              </a:rPr>
              <a:t>Estevão</a:t>
            </a:r>
            <a:r>
              <a:rPr lang="es-ES_tradnl" sz="2800" b="1" dirty="0">
                <a:latin typeface="Arial Narrow" panose="020B0606020202030204" pitchFamily="34" charset="0"/>
              </a:rPr>
              <a:t>.</a:t>
            </a:r>
            <a:endParaRPr lang="es-ES" sz="2800" b="1" dirty="0">
              <a:latin typeface="Arial Narrow" panose="020B0606020202030204" pitchFamily="34" charset="0"/>
            </a:endParaRPr>
          </a:p>
          <a:p>
            <a:pPr marL="285750" indent="-285750">
              <a:buFont typeface="Arial" panose="020B0604020202020204" pitchFamily="34" charset="0"/>
              <a:buChar char="•"/>
            </a:pPr>
            <a:r>
              <a:rPr lang="es-ES_tradnl" sz="2800" b="1" dirty="0">
                <a:latin typeface="Arial Narrow" panose="020B0606020202030204" pitchFamily="34" charset="0"/>
              </a:rPr>
              <a:t>O </a:t>
            </a:r>
            <a:r>
              <a:rPr lang="es-ES_tradnl" sz="2800" b="1" dirty="0" err="1">
                <a:latin typeface="Arial Narrow" panose="020B0606020202030204" pitchFamily="34" charset="0"/>
              </a:rPr>
              <a:t>terceiro</a:t>
            </a:r>
            <a:r>
              <a:rPr lang="es-ES_tradnl" sz="2800" b="1" dirty="0">
                <a:latin typeface="Arial Narrow" panose="020B0606020202030204" pitchFamily="34" charset="0"/>
              </a:rPr>
              <a:t> chamado, </a:t>
            </a:r>
            <a:r>
              <a:rPr lang="es-ES_tradnl" sz="2800" b="1" dirty="0" err="1">
                <a:latin typeface="Arial Narrow" panose="020B0606020202030204" pitchFamily="34" charset="0"/>
              </a:rPr>
              <a:t>quando</a:t>
            </a:r>
            <a:r>
              <a:rPr lang="es-ES_tradnl" sz="2800" b="1" dirty="0">
                <a:latin typeface="Arial Narrow" panose="020B0606020202030204" pitchFamily="34" charset="0"/>
              </a:rPr>
              <a:t> </a:t>
            </a:r>
            <a:r>
              <a:rPr lang="es-ES_tradnl" sz="2800" b="1" dirty="0" err="1">
                <a:latin typeface="Arial Narrow" panose="020B0606020202030204" pitchFamily="34" charset="0"/>
              </a:rPr>
              <a:t>rejeitaram</a:t>
            </a:r>
            <a:r>
              <a:rPr lang="es-ES_tradnl" sz="2800" b="1" dirty="0">
                <a:latin typeface="Arial Narrow" panose="020B0606020202030204" pitchFamily="34" charset="0"/>
              </a:rPr>
              <a:t> o convite de Deus, o </a:t>
            </a:r>
            <a:r>
              <a:rPr lang="es-ES_tradnl" sz="2800" b="1" dirty="0" err="1">
                <a:latin typeface="Arial Narrow" panose="020B0606020202030204" pitchFamily="34" charset="0"/>
              </a:rPr>
              <a:t>evangelho</a:t>
            </a:r>
            <a:r>
              <a:rPr lang="es-ES_tradnl" sz="2800" b="1" dirty="0">
                <a:latin typeface="Arial Narrow" panose="020B0606020202030204" pitchFamily="34" charset="0"/>
              </a:rPr>
              <a:t> </a:t>
            </a:r>
            <a:r>
              <a:rPr lang="es-ES_tradnl" sz="2800" b="1" dirty="0" err="1">
                <a:latin typeface="Arial Narrow" panose="020B0606020202030204" pitchFamily="34" charset="0"/>
              </a:rPr>
              <a:t>passou</a:t>
            </a:r>
            <a:r>
              <a:rPr lang="es-ES_tradnl" sz="2800" b="1" dirty="0">
                <a:latin typeface="Arial Narrow" panose="020B0606020202030204" pitchFamily="34" charset="0"/>
              </a:rPr>
              <a:t> para os </a:t>
            </a:r>
            <a:r>
              <a:rPr lang="es-ES_tradnl" sz="2800" b="1" dirty="0" err="1">
                <a:latin typeface="Arial Narrow" panose="020B0606020202030204" pitchFamily="34" charset="0"/>
              </a:rPr>
              <a:t>gentis</a:t>
            </a:r>
            <a:r>
              <a:rPr lang="es-ES_tradnl" sz="2800" b="1" dirty="0">
                <a:latin typeface="Arial Narrow" panose="020B0606020202030204" pitchFamily="34" charset="0"/>
              </a:rPr>
              <a:t>. </a:t>
            </a:r>
          </a:p>
          <a:p>
            <a:pPr marL="285750" indent="-285750">
              <a:buFont typeface="Arial" panose="020B0604020202020204" pitchFamily="34" charset="0"/>
              <a:buChar char="•"/>
            </a:pPr>
            <a:endParaRPr lang="es-ES" sz="2800" b="1" dirty="0">
              <a:latin typeface="Arial Narrow" panose="020B0606020202030204" pitchFamily="34" charset="0"/>
            </a:endParaRPr>
          </a:p>
          <a:p>
            <a:r>
              <a:rPr lang="es-ES_tradnl" sz="32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Narrow" panose="020B0606020202030204" pitchFamily="34" charset="0"/>
              </a:rPr>
              <a:t>De onde </a:t>
            </a:r>
            <a:r>
              <a:rPr lang="es-ES_tradnl" sz="3200" b="1" i="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Narrow" panose="020B0606020202030204" pitchFamily="34" charset="0"/>
              </a:rPr>
              <a:t>tiraram</a:t>
            </a:r>
            <a:r>
              <a:rPr lang="es-ES_tradnl" sz="32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Narrow" panose="020B0606020202030204" pitchFamily="34" charset="0"/>
              </a:rPr>
              <a:t> </a:t>
            </a:r>
            <a:r>
              <a:rPr lang="es-ES_tradnl" sz="3200" b="1" i="1" spc="50" dirty="0" err="1">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Narrow" panose="020B0606020202030204" pitchFamily="34" charset="0"/>
              </a:rPr>
              <a:t>esses</a:t>
            </a:r>
            <a:r>
              <a:rPr lang="es-ES_tradnl" sz="32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Narrow" panose="020B0606020202030204" pitchFamily="34" charset="0"/>
              </a:rPr>
              <a:t> convidados o vestido para as bodas? </a:t>
            </a:r>
            <a:endParaRPr lang="es-ES" sz="3200" b="1" i="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Arial Narrow" panose="020B0606020202030204" pitchFamily="34" charset="0"/>
            </a:endParaRPr>
          </a:p>
        </p:txBody>
      </p:sp>
    </p:spTree>
    <p:extLst>
      <p:ext uri="{BB962C8B-B14F-4D97-AF65-F5344CB8AC3E}">
        <p14:creationId xmlns:p14="http://schemas.microsoft.com/office/powerpoint/2010/main" val="32765526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9" presetClass="emph" presetSubtype="0" nodeType="withEffect">
                                  <p:stCondLst>
                                    <p:cond delay="0"/>
                                  </p:stCondLst>
                                  <p:childTnLst>
                                    <p:set>
                                      <p:cBhvr rctx="PPT">
                                        <p:cTn id="9" dur="indefinite"/>
                                        <p:tgtEl>
                                          <p:spTgt spid="2051"/>
                                        </p:tgtEl>
                                        <p:attrNameLst>
                                          <p:attrName>style.opacity</p:attrName>
                                        </p:attrNameLst>
                                      </p:cBhvr>
                                      <p:to>
                                        <p:strVal val="0.25"/>
                                      </p:to>
                                    </p:set>
                                    <p:animEffect filter="image" prLst="opacity: 0.25">
                                      <p:cBhvr rctx="IE">
                                        <p:cTn id="10" dur="indefinite"/>
                                        <p:tgtEl>
                                          <p:spTgt spid="2051"/>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Gerhard\Documents\_Estudios Biblicos PPT\22x Mi defensa ante el supremo tribunal\2784468-39432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793" y="1700808"/>
            <a:ext cx="7756017" cy="5170678"/>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3" name="2 Rectángulo"/>
          <p:cNvSpPr/>
          <p:nvPr/>
        </p:nvSpPr>
        <p:spPr>
          <a:xfrm>
            <a:off x="431540" y="260648"/>
            <a:ext cx="8352928" cy="166199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3400" b="1" spc="50" dirty="0" err="1">
                <a:ln w="11430"/>
                <a:solidFill>
                  <a:schemeClr val="tx2">
                    <a:lumMod val="75000"/>
                  </a:schemeClr>
                </a:solidFill>
                <a:effectLst>
                  <a:outerShdw blurRad="76200" dist="50800" dir="5400000" algn="tl" rotWithShape="0">
                    <a:srgbClr val="000000">
                      <a:alpha val="65000"/>
                    </a:srgbClr>
                  </a:outerShdw>
                </a:effectLst>
              </a:rPr>
              <a:t>Antigamente</a:t>
            </a:r>
            <a:r>
              <a:rPr lang="es-ES_tradnl" sz="3400" b="1" spc="50" dirty="0">
                <a:ln w="11430"/>
                <a:solidFill>
                  <a:schemeClr val="tx2">
                    <a:lumMod val="75000"/>
                  </a:schemeClr>
                </a:solidFill>
                <a:effectLst>
                  <a:outerShdw blurRad="76200" dist="50800" dir="5400000" algn="tl" rotWithShape="0">
                    <a:srgbClr val="000000">
                      <a:alpha val="65000"/>
                    </a:srgbClr>
                  </a:outerShdw>
                </a:effectLst>
              </a:rPr>
              <a:t> era </a:t>
            </a:r>
            <a:r>
              <a:rPr lang="es-ES_tradnl" sz="3400" b="1" spc="50" dirty="0" err="1">
                <a:ln w="11430"/>
                <a:solidFill>
                  <a:schemeClr val="tx2">
                    <a:lumMod val="75000"/>
                  </a:schemeClr>
                </a:solidFill>
                <a:effectLst>
                  <a:outerShdw blurRad="76200" dist="50800" dir="5400000" algn="tl" rotWithShape="0">
                    <a:srgbClr val="000000">
                      <a:alpha val="65000"/>
                    </a:srgbClr>
                  </a:outerShdw>
                </a:effectLst>
              </a:rPr>
              <a:t>costume</a:t>
            </a:r>
            <a:r>
              <a:rPr lang="es-ES_tradnl" sz="3400" b="1" spc="50" dirty="0">
                <a:ln w="11430"/>
                <a:solidFill>
                  <a:schemeClr val="tx2">
                    <a:lumMod val="75000"/>
                  </a:schemeClr>
                </a:solidFill>
                <a:effectLst>
                  <a:outerShdw blurRad="76200" dist="50800" dir="5400000" algn="tl" rotWithShape="0">
                    <a:srgbClr val="000000">
                      <a:alpha val="65000"/>
                    </a:srgbClr>
                  </a:outerShdw>
                </a:effectLst>
              </a:rPr>
              <a:t> no oriente, que </a:t>
            </a:r>
            <a:r>
              <a:rPr lang="es-ES_tradnl" sz="3400" b="1" spc="50" dirty="0" err="1">
                <a:ln w="11430"/>
                <a:solidFill>
                  <a:schemeClr val="tx2">
                    <a:lumMod val="75000"/>
                  </a:schemeClr>
                </a:solidFill>
                <a:effectLst>
                  <a:outerShdw blurRad="76200" dist="50800" dir="5400000" algn="tl" rotWithShape="0">
                    <a:srgbClr val="000000">
                      <a:alpha val="65000"/>
                    </a:srgbClr>
                  </a:outerShdw>
                </a:effectLst>
              </a:rPr>
              <a:t>quando</a:t>
            </a:r>
            <a:r>
              <a:rPr lang="es-ES_tradnl" sz="3400" b="1" spc="50" dirty="0">
                <a:ln w="11430"/>
                <a:solidFill>
                  <a:schemeClr val="tx2">
                    <a:lumMod val="75000"/>
                  </a:schemeClr>
                </a:solidFill>
                <a:effectLst>
                  <a:outerShdw blurRad="76200" dist="50800" dir="5400000" algn="tl" rotWithShape="0">
                    <a:srgbClr val="000000">
                      <a:alpha val="65000"/>
                    </a:srgbClr>
                  </a:outerShdw>
                </a:effectLst>
              </a:rPr>
              <a:t> </a:t>
            </a:r>
            <a:r>
              <a:rPr lang="es-ES_tradnl" sz="3400" b="1" spc="50" dirty="0" err="1">
                <a:ln w="11430"/>
                <a:solidFill>
                  <a:schemeClr val="tx2">
                    <a:lumMod val="75000"/>
                  </a:schemeClr>
                </a:solidFill>
                <a:effectLst>
                  <a:outerShdw blurRad="76200" dist="50800" dir="5400000" algn="tl" rotWithShape="0">
                    <a:srgbClr val="000000">
                      <a:alpha val="65000"/>
                    </a:srgbClr>
                  </a:outerShdw>
                </a:effectLst>
              </a:rPr>
              <a:t>um</a:t>
            </a:r>
            <a:r>
              <a:rPr lang="es-ES_tradnl" sz="3400" b="1" spc="50" dirty="0">
                <a:ln w="11430"/>
                <a:solidFill>
                  <a:schemeClr val="tx2">
                    <a:lumMod val="75000"/>
                  </a:schemeClr>
                </a:solidFill>
                <a:effectLst>
                  <a:outerShdw blurRad="76200" dist="50800" dir="5400000" algn="tl" rotWithShape="0">
                    <a:srgbClr val="000000">
                      <a:alpha val="65000"/>
                    </a:srgbClr>
                  </a:outerShdw>
                </a:effectLst>
              </a:rPr>
              <a:t> </a:t>
            </a:r>
            <a:r>
              <a:rPr lang="es-ES_tradnl" sz="3400" b="1" spc="50" dirty="0" err="1">
                <a:ln w="11430"/>
                <a:solidFill>
                  <a:schemeClr val="tx2">
                    <a:lumMod val="75000"/>
                  </a:schemeClr>
                </a:solidFill>
                <a:effectLst>
                  <a:outerShdw blurRad="76200" dist="50800" dir="5400000" algn="tl" rotWithShape="0">
                    <a:srgbClr val="000000">
                      <a:alpha val="65000"/>
                    </a:srgbClr>
                  </a:outerShdw>
                </a:effectLst>
              </a:rPr>
              <a:t>rei</a:t>
            </a:r>
            <a:r>
              <a:rPr lang="es-ES_tradnl" sz="3400" b="1" spc="50" dirty="0">
                <a:ln w="11430"/>
                <a:solidFill>
                  <a:schemeClr val="tx2">
                    <a:lumMod val="75000"/>
                  </a:schemeClr>
                </a:solidFill>
                <a:effectLst>
                  <a:outerShdw blurRad="76200" dist="50800" dir="5400000" algn="tl" rotWithShape="0">
                    <a:srgbClr val="000000">
                      <a:alpha val="65000"/>
                    </a:srgbClr>
                  </a:outerShdw>
                </a:effectLst>
              </a:rPr>
              <a:t> </a:t>
            </a:r>
            <a:r>
              <a:rPr lang="es-ES_tradnl" sz="3400" b="1" spc="50" dirty="0" err="1">
                <a:ln w="11430"/>
                <a:solidFill>
                  <a:schemeClr val="tx2">
                    <a:lumMod val="75000"/>
                  </a:schemeClr>
                </a:solidFill>
                <a:effectLst>
                  <a:outerShdw blurRad="76200" dist="50800" dir="5400000" algn="tl" rotWithShape="0">
                    <a:srgbClr val="000000">
                      <a:alpha val="65000"/>
                    </a:srgbClr>
                  </a:outerShdw>
                </a:effectLst>
              </a:rPr>
              <a:t>celebrava</a:t>
            </a:r>
            <a:r>
              <a:rPr lang="es-ES_tradnl" sz="3400" b="1" spc="50" dirty="0">
                <a:ln w="11430"/>
                <a:solidFill>
                  <a:schemeClr val="tx2">
                    <a:lumMod val="75000"/>
                  </a:schemeClr>
                </a:solidFill>
                <a:effectLst>
                  <a:outerShdw blurRad="76200" dist="50800" dir="5400000" algn="tl" rotWithShape="0">
                    <a:srgbClr val="000000">
                      <a:alpha val="65000"/>
                    </a:srgbClr>
                  </a:outerShdw>
                </a:effectLst>
              </a:rPr>
              <a:t> bodas, </a:t>
            </a:r>
            <a:r>
              <a:rPr lang="es-ES_tradnl" sz="3400" b="1" spc="50" dirty="0" err="1">
                <a:ln w="11430"/>
                <a:solidFill>
                  <a:schemeClr val="tx2">
                    <a:lumMod val="75000"/>
                  </a:schemeClr>
                </a:solidFill>
                <a:effectLst>
                  <a:outerShdw blurRad="76200" dist="50800" dir="5400000" algn="tl" rotWithShape="0">
                    <a:srgbClr val="000000">
                      <a:alpha val="65000"/>
                    </a:srgbClr>
                  </a:outerShdw>
                </a:effectLst>
              </a:rPr>
              <a:t>dava</a:t>
            </a:r>
            <a:r>
              <a:rPr lang="es-ES_tradnl" sz="3400" b="1" spc="50" dirty="0">
                <a:ln w="11430"/>
                <a:solidFill>
                  <a:schemeClr val="tx2">
                    <a:lumMod val="75000"/>
                  </a:schemeClr>
                </a:solidFill>
                <a:effectLst>
                  <a:outerShdw blurRad="76200" dist="50800" dir="5400000" algn="tl" rotWithShape="0">
                    <a:srgbClr val="000000">
                      <a:alpha val="65000"/>
                    </a:srgbClr>
                  </a:outerShdw>
                </a:effectLst>
              </a:rPr>
              <a:t> o vestido a cada convidado que </a:t>
            </a:r>
            <a:r>
              <a:rPr lang="es-ES_tradnl" sz="3400" b="1" spc="50" dirty="0" err="1">
                <a:ln w="11430"/>
                <a:solidFill>
                  <a:schemeClr val="tx2">
                    <a:lumMod val="75000"/>
                  </a:schemeClr>
                </a:solidFill>
                <a:effectLst>
                  <a:outerShdw blurRad="76200" dist="50800" dir="5400000" algn="tl" rotWithShape="0">
                    <a:srgbClr val="000000">
                      <a:alpha val="65000"/>
                    </a:srgbClr>
                  </a:outerShdw>
                </a:effectLst>
              </a:rPr>
              <a:t>ia</a:t>
            </a:r>
            <a:r>
              <a:rPr lang="es-ES_tradnl" sz="3400" b="1" spc="50" dirty="0">
                <a:ln w="11430"/>
                <a:solidFill>
                  <a:schemeClr val="tx2">
                    <a:lumMod val="75000"/>
                  </a:schemeClr>
                </a:solidFill>
                <a:effectLst>
                  <a:outerShdw blurRad="76200" dist="50800" dir="5400000" algn="tl" rotWithShape="0">
                    <a:srgbClr val="000000">
                      <a:alpha val="65000"/>
                    </a:srgbClr>
                  </a:outerShdw>
                </a:effectLst>
              </a:rPr>
              <a:t> entrando.</a:t>
            </a:r>
          </a:p>
        </p:txBody>
      </p:sp>
    </p:spTree>
    <p:extLst>
      <p:ext uri="{BB962C8B-B14F-4D97-AF65-F5344CB8AC3E}">
        <p14:creationId xmlns:p14="http://schemas.microsoft.com/office/powerpoint/2010/main" val="159312352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Gerhard\Documents\_Estudios Biblicos PPT\22x Mi defensa ante el supremo tribunal\equivalente-mental-blo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3588" y="1232756"/>
            <a:ext cx="6983505" cy="5252177"/>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2" name="1 Rectángulo"/>
          <p:cNvSpPr/>
          <p:nvPr/>
        </p:nvSpPr>
        <p:spPr>
          <a:xfrm>
            <a:off x="539553" y="476672"/>
            <a:ext cx="8100900" cy="9233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s-ES_tradnl"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O JUÍZO INVESTIGATIVO</a:t>
            </a:r>
            <a:endParaRPr lang="es-E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75292013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Gerhard\Documents\_Estudios Biblicos PPT\22x Mi defensa ante el supremo tribunal\sietetrompetas0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329" y="8620"/>
            <a:ext cx="7524836" cy="5635949"/>
          </a:xfrm>
          <a:prstGeom prst="rect">
            <a:avLst/>
          </a:prstGeom>
          <a:ln>
            <a:noFill/>
          </a:ln>
          <a:effectLst>
            <a:softEdge rad="635000"/>
          </a:effectLst>
          <a:extLst>
            <a:ext uri="{909E8E84-426E-40DD-AFC4-6F175D3DCCD1}">
              <a14:hiddenFill xmlns:a14="http://schemas.microsoft.com/office/drawing/2010/main">
                <a:solidFill>
                  <a:srgbClr val="FFFFFF"/>
                </a:solidFill>
              </a14:hiddenFill>
            </a:ext>
          </a:extLst>
        </p:spPr>
      </p:pic>
      <p:sp>
        <p:nvSpPr>
          <p:cNvPr id="5" name="4 Rectángulo"/>
          <p:cNvSpPr/>
          <p:nvPr/>
        </p:nvSpPr>
        <p:spPr>
          <a:xfrm>
            <a:off x="108012" y="4257092"/>
            <a:ext cx="7380312" cy="175432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5400" b="1" spc="50" dirty="0">
                <a:ln w="11430"/>
                <a:solidFill>
                  <a:schemeClr val="tx2">
                    <a:lumMod val="75000"/>
                  </a:schemeClr>
                </a:solidFill>
                <a:effectLst>
                  <a:outerShdw blurRad="76200" dist="50800" dir="5400000" algn="tl" rotWithShape="0">
                    <a:srgbClr val="000000">
                      <a:alpha val="65000"/>
                    </a:srgbClr>
                  </a:outerShdw>
                </a:effectLst>
              </a:rPr>
              <a:t>O que será </a:t>
            </a:r>
            <a:r>
              <a:rPr lang="es-ES_tradnl" sz="5400" b="1" spc="50" dirty="0" err="1">
                <a:ln w="11430"/>
                <a:solidFill>
                  <a:schemeClr val="tx2">
                    <a:lumMod val="75000"/>
                  </a:schemeClr>
                </a:solidFill>
                <a:effectLst>
                  <a:outerShdw blurRad="76200" dist="50800" dir="5400000" algn="tl" rotWithShape="0">
                    <a:srgbClr val="000000">
                      <a:alpha val="65000"/>
                    </a:srgbClr>
                  </a:outerShdw>
                </a:effectLst>
              </a:rPr>
              <a:t>analisado</a:t>
            </a:r>
            <a:r>
              <a:rPr lang="es-ES_tradnl" sz="5400" b="1" spc="50" dirty="0">
                <a:ln w="11430"/>
                <a:solidFill>
                  <a:schemeClr val="tx2">
                    <a:lumMod val="75000"/>
                  </a:schemeClr>
                </a:solidFill>
                <a:effectLst>
                  <a:outerShdw blurRad="76200" dist="50800" dir="5400000" algn="tl" rotWithShape="0">
                    <a:srgbClr val="000000">
                      <a:alpha val="65000"/>
                    </a:srgbClr>
                  </a:outerShdw>
                </a:effectLst>
              </a:rPr>
              <a:t> por Deus no </a:t>
            </a:r>
            <a:r>
              <a:rPr lang="es-ES_tradnl" sz="5400" b="1" spc="50" dirty="0" err="1">
                <a:ln w="11430"/>
                <a:solidFill>
                  <a:schemeClr val="tx2">
                    <a:lumMod val="75000"/>
                  </a:schemeClr>
                </a:solidFill>
                <a:effectLst>
                  <a:outerShdw blurRad="76200" dist="50800" dir="5400000" algn="tl" rotWithShape="0">
                    <a:srgbClr val="000000">
                      <a:alpha val="65000"/>
                    </a:srgbClr>
                  </a:outerShdw>
                </a:effectLst>
              </a:rPr>
              <a:t>juízo</a:t>
            </a:r>
            <a:r>
              <a:rPr lang="es-ES_tradnl" sz="5400" b="1" spc="50" dirty="0">
                <a:ln w="11430"/>
                <a:solidFill>
                  <a:schemeClr val="tx2">
                    <a:lumMod val="75000"/>
                  </a:schemeClr>
                </a:solidFill>
                <a:effectLst>
                  <a:outerShdw blurRad="76200" dist="50800" dir="5400000" algn="tl" rotWithShape="0">
                    <a:srgbClr val="000000">
                      <a:alpha val="65000"/>
                    </a:srgbClr>
                  </a:outerShdw>
                </a:effectLst>
              </a:rPr>
              <a:t>?</a:t>
            </a:r>
            <a:endParaRPr lang="es-ES" sz="5400" b="1" spc="50" dirty="0">
              <a:ln w="11430"/>
              <a:solidFill>
                <a:schemeClr val="tx2">
                  <a:lumMod val="75000"/>
                </a:schemeClr>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92902934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10.0&quot;&gt;&lt;object type=&quot;1&quot; unique_id=&quot;10001&quot;&gt;&lt;object type=&quot;2&quot; unique_id=&quot;22071&quot;&gt;&lt;object type=&quot;3&quot; unique_id=&quot;22073&quot;&gt;&lt;property id=&quot;20148&quot; value=&quot;5&quot;/&gt;&lt;property id=&quot;20300&quot; value=&quot;Diapositiva 2&quot;/&gt;&lt;property id=&quot;20307&quot; value=&quot;316&quot;/&gt;&lt;/object&gt;&lt;object type=&quot;3&quot; unique_id=&quot;22074&quot;&gt;&lt;property id=&quot;20148&quot; value=&quot;5&quot;/&gt;&lt;property id=&quot;20300&quot; value=&quot;Diapositiva 3&quot;/&gt;&lt;property id=&quot;20307&quot; value=&quot;319&quot;/&gt;&lt;/object&gt;&lt;object type=&quot;3&quot; unique_id=&quot;22075&quot;&gt;&lt;property id=&quot;20148&quot; value=&quot;5&quot;/&gt;&lt;property id=&quot;20300&quot; value=&quot;Diapositiva 4&quot;/&gt;&lt;property id=&quot;20307&quot; value=&quot;547&quot;/&gt;&lt;/object&gt;&lt;object type=&quot;3&quot; unique_id=&quot;22076&quot;&gt;&lt;property id=&quot;20148&quot; value=&quot;5&quot;/&gt;&lt;property id=&quot;20300&quot; value=&quot;Diapositiva 5&quot;/&gt;&lt;property id=&quot;20307&quot; value=&quot;548&quot;/&gt;&lt;/object&gt;&lt;object type=&quot;3&quot; unique_id=&quot;22077&quot;&gt;&lt;property id=&quot;20148&quot; value=&quot;5&quot;/&gt;&lt;property id=&quot;20300&quot; value=&quot;Diapositiva 6&quot;/&gt;&lt;property id=&quot;20307&quot; value=&quot;498&quot;/&gt;&lt;/object&gt;&lt;object type=&quot;3&quot; unique_id=&quot;22078&quot;&gt;&lt;property id=&quot;20148&quot; value=&quot;5&quot;/&gt;&lt;property id=&quot;20300&quot; value=&quot;Diapositiva 7&quot;/&gt;&lt;property id=&quot;20307&quot; value=&quot;500&quot;/&gt;&lt;/object&gt;&lt;object type=&quot;3&quot; unique_id=&quot;22079&quot;&gt;&lt;property id=&quot;20148&quot; value=&quot;5&quot;/&gt;&lt;property id=&quot;20300&quot; value=&quot;Diapositiva 8&quot;/&gt;&lt;property id=&quot;20307&quot; value=&quot;501&quot;/&gt;&lt;/object&gt;&lt;object type=&quot;3&quot; unique_id=&quot;22080&quot;&gt;&lt;property id=&quot;20148&quot; value=&quot;5&quot;/&gt;&lt;property id=&quot;20300&quot; value=&quot;Diapositiva 9&quot;/&gt;&lt;property id=&quot;20307&quot; value=&quot;502&quot;/&gt;&lt;/object&gt;&lt;object type=&quot;3&quot; unique_id=&quot;22081&quot;&gt;&lt;property id=&quot;20148&quot; value=&quot;5&quot;/&gt;&lt;property id=&quot;20300&quot; value=&quot;Diapositiva 10&quot;/&gt;&lt;property id=&quot;20307&quot; value=&quot;503&quot;/&gt;&lt;/object&gt;&lt;object type=&quot;3&quot; unique_id=&quot;22082&quot;&gt;&lt;property id=&quot;20148&quot; value=&quot;5&quot;/&gt;&lt;property id=&quot;20300&quot; value=&quot;Diapositiva 11&quot;/&gt;&lt;property id=&quot;20307&quot; value=&quot;504&quot;/&gt;&lt;/object&gt;&lt;object type=&quot;3&quot; unique_id=&quot;22083&quot;&gt;&lt;property id=&quot;20148&quot; value=&quot;5&quot;/&gt;&lt;property id=&quot;20300&quot; value=&quot;Diapositiva 12&quot;/&gt;&lt;property id=&quot;20307&quot; value=&quot;506&quot;/&gt;&lt;/object&gt;&lt;object type=&quot;3&quot; unique_id=&quot;22084&quot;&gt;&lt;property id=&quot;20148&quot; value=&quot;5&quot;/&gt;&lt;property id=&quot;20300&quot; value=&quot;Diapositiva 13&quot;/&gt;&lt;property id=&quot;20307&quot; value=&quot;507&quot;/&gt;&lt;/object&gt;&lt;object type=&quot;3&quot; unique_id=&quot;22085&quot;&gt;&lt;property id=&quot;20148&quot; value=&quot;5&quot;/&gt;&lt;property id=&quot;20300&quot; value=&quot;Diapositiva 14&quot;/&gt;&lt;property id=&quot;20307&quot; value=&quot;549&quot;/&gt;&lt;/object&gt;&lt;object type=&quot;3&quot; unique_id=&quot;22086&quot;&gt;&lt;property id=&quot;20148&quot; value=&quot;5&quot;/&gt;&lt;property id=&quot;20300&quot; value=&quot;Diapositiva 15&quot;/&gt;&lt;property id=&quot;20307&quot; value=&quot;508&quot;/&gt;&lt;/object&gt;&lt;object type=&quot;3&quot; unique_id=&quot;22087&quot;&gt;&lt;property id=&quot;20148&quot; value=&quot;5&quot;/&gt;&lt;property id=&quot;20300&quot; value=&quot;Diapositiva 16&quot;/&gt;&lt;property id=&quot;20307&quot; value=&quot;509&quot;/&gt;&lt;/object&gt;&lt;object type=&quot;3&quot; unique_id=&quot;22088&quot;&gt;&lt;property id=&quot;20148&quot; value=&quot;5&quot;/&gt;&lt;property id=&quot;20300&quot; value=&quot;Diapositiva 17&quot;/&gt;&lt;property id=&quot;20307&quot; value=&quot;550&quot;/&gt;&lt;/object&gt;&lt;object type=&quot;3&quot; unique_id=&quot;22089&quot;&gt;&lt;property id=&quot;20148&quot; value=&quot;5&quot;/&gt;&lt;property id=&quot;20300&quot; value=&quot;Diapositiva 18&quot;/&gt;&lt;property id=&quot;20307&quot; value=&quot;510&quot;/&gt;&lt;/object&gt;&lt;object type=&quot;3&quot; unique_id=&quot;22090&quot;&gt;&lt;property id=&quot;20148&quot; value=&quot;5&quot;/&gt;&lt;property id=&quot;20300&quot; value=&quot;Diapositiva 19&quot;/&gt;&lt;property id=&quot;20307&quot; value=&quot;511&quot;/&gt;&lt;/object&gt;&lt;object type=&quot;3&quot; unique_id=&quot;22091&quot;&gt;&lt;property id=&quot;20148&quot; value=&quot;5&quot;/&gt;&lt;property id=&quot;20300&quot; value=&quot;Diapositiva 20&quot;/&gt;&lt;property id=&quot;20307&quot; value=&quot;512&quot;/&gt;&lt;/object&gt;&lt;object type=&quot;3&quot; unique_id=&quot;22092&quot;&gt;&lt;property id=&quot;20148&quot; value=&quot;5&quot;/&gt;&lt;property id=&quot;20300&quot; value=&quot;Diapositiva 21&quot;/&gt;&lt;property id=&quot;20307&quot; value=&quot;513&quot;/&gt;&lt;/object&gt;&lt;object type=&quot;3&quot; unique_id=&quot;22093&quot;&gt;&lt;property id=&quot;20148&quot; value=&quot;5&quot;/&gt;&lt;property id=&quot;20300&quot; value=&quot;Diapositiva 22&quot;/&gt;&lt;property id=&quot;20307&quot; value=&quot;514&quot;/&gt;&lt;/object&gt;&lt;object type=&quot;3&quot; unique_id=&quot;22094&quot;&gt;&lt;property id=&quot;20148&quot; value=&quot;5&quot;/&gt;&lt;property id=&quot;20300&quot; value=&quot;Diapositiva 23&quot;/&gt;&lt;property id=&quot;20307&quot; value=&quot;515&quot;/&gt;&lt;/object&gt;&lt;object type=&quot;3&quot; unique_id=&quot;22095&quot;&gt;&lt;property id=&quot;20148&quot; value=&quot;5&quot;/&gt;&lt;property id=&quot;20300&quot; value=&quot;Diapositiva 24&quot;/&gt;&lt;property id=&quot;20307&quot; value=&quot;517&quot;/&gt;&lt;/object&gt;&lt;object type=&quot;3&quot; unique_id=&quot;22096&quot;&gt;&lt;property id=&quot;20148&quot; value=&quot;5&quot;/&gt;&lt;property id=&quot;20300&quot; value=&quot;Diapositiva 25&quot;/&gt;&lt;property id=&quot;20307&quot; value=&quot;518&quot;/&gt;&lt;/object&gt;&lt;object type=&quot;3&quot; unique_id=&quot;22097&quot;&gt;&lt;property id=&quot;20148&quot; value=&quot;5&quot;/&gt;&lt;property id=&quot;20300&quot; value=&quot;Diapositiva 26&quot;/&gt;&lt;property id=&quot;20307&quot; value=&quot;519&quot;/&gt;&lt;/object&gt;&lt;object type=&quot;3&quot; unique_id=&quot;22098&quot;&gt;&lt;property id=&quot;20148&quot; value=&quot;5&quot;/&gt;&lt;property id=&quot;20300&quot; value=&quot;Diapositiva 27&quot;/&gt;&lt;property id=&quot;20307&quot; value=&quot;520&quot;/&gt;&lt;/object&gt;&lt;object type=&quot;3&quot; unique_id=&quot;22099&quot;&gt;&lt;property id=&quot;20148&quot; value=&quot;5&quot;/&gt;&lt;property id=&quot;20300&quot; value=&quot;Diapositiva 28&quot;/&gt;&lt;property id=&quot;20307&quot; value=&quot;521&quot;/&gt;&lt;/object&gt;&lt;object type=&quot;3&quot; unique_id=&quot;22100&quot;&gt;&lt;property id=&quot;20148&quot; value=&quot;5&quot;/&gt;&lt;property id=&quot;20300&quot; value=&quot;Diapositiva 29&quot;/&gt;&lt;property id=&quot;20307&quot; value=&quot;522&quot;/&gt;&lt;/object&gt;&lt;object type=&quot;3&quot; unique_id=&quot;22101&quot;&gt;&lt;property id=&quot;20148&quot; value=&quot;5&quot;/&gt;&lt;property id=&quot;20300&quot; value=&quot;Diapositiva 30&quot;/&gt;&lt;property id=&quot;20307&quot; value=&quot;523&quot;/&gt;&lt;/object&gt;&lt;object type=&quot;3&quot; unique_id=&quot;22102&quot;&gt;&lt;property id=&quot;20148&quot; value=&quot;5&quot;/&gt;&lt;property id=&quot;20300&quot; value=&quot;Diapositiva 31&quot;/&gt;&lt;property id=&quot;20307&quot; value=&quot;524&quot;/&gt;&lt;/object&gt;&lt;object type=&quot;3&quot; unique_id=&quot;22103&quot;&gt;&lt;property id=&quot;20148&quot; value=&quot;5&quot;/&gt;&lt;property id=&quot;20300&quot; value=&quot;Diapositiva 32&quot;/&gt;&lt;property id=&quot;20307&quot; value=&quot;525&quot;/&gt;&lt;/object&gt;&lt;object type=&quot;3&quot; unique_id=&quot;22104&quot;&gt;&lt;property id=&quot;20148&quot; value=&quot;5&quot;/&gt;&lt;property id=&quot;20300&quot; value=&quot;Diapositiva 33&quot;/&gt;&lt;property id=&quot;20307&quot; value=&quot;527&quot;/&gt;&lt;/object&gt;&lt;object type=&quot;3&quot; unique_id=&quot;22105&quot;&gt;&lt;property id=&quot;20148&quot; value=&quot;5&quot;/&gt;&lt;property id=&quot;20300&quot; value=&quot;Diapositiva 34&quot;/&gt;&lt;property id=&quot;20307&quot; value=&quot;528&quot;/&gt;&lt;/object&gt;&lt;object type=&quot;3&quot; unique_id=&quot;22106&quot;&gt;&lt;property id=&quot;20148&quot; value=&quot;5&quot;/&gt;&lt;property id=&quot;20300&quot; value=&quot;Diapositiva 35&quot;/&gt;&lt;property id=&quot;20307&quot; value=&quot;530&quot;/&gt;&lt;/object&gt;&lt;object type=&quot;3&quot; unique_id=&quot;22107&quot;&gt;&lt;property id=&quot;20148&quot; value=&quot;5&quot;/&gt;&lt;property id=&quot;20300&quot; value=&quot;Diapositiva 36&quot;/&gt;&lt;property id=&quot;20307&quot; value=&quot;531&quot;/&gt;&lt;/object&gt;&lt;object type=&quot;3&quot; unique_id=&quot;22108&quot;&gt;&lt;property id=&quot;20148&quot; value=&quot;5&quot;/&gt;&lt;property id=&quot;20300&quot; value=&quot;Diapositiva 37&quot;/&gt;&lt;property id=&quot;20307&quot; value=&quot;533&quot;/&gt;&lt;/object&gt;&lt;object type=&quot;3&quot; unique_id=&quot;22109&quot;&gt;&lt;property id=&quot;20148&quot; value=&quot;5&quot;/&gt;&lt;property id=&quot;20300&quot; value=&quot;Diapositiva 38&quot;/&gt;&lt;property id=&quot;20307&quot; value=&quot;534&quot;/&gt;&lt;/object&gt;&lt;object type=&quot;3&quot; unique_id=&quot;22110&quot;&gt;&lt;property id=&quot;20148&quot; value=&quot;5&quot;/&gt;&lt;property id=&quot;20300&quot; value=&quot;Diapositiva 39&quot;/&gt;&lt;property id=&quot;20307&quot; value=&quot;535&quot;/&gt;&lt;/object&gt;&lt;object type=&quot;3&quot; unique_id=&quot;22111&quot;&gt;&lt;property id=&quot;20148&quot; value=&quot;5&quot;/&gt;&lt;property id=&quot;20300&quot; value=&quot;Diapositiva 40&quot;/&gt;&lt;property id=&quot;20307&quot; value=&quot;536&quot;/&gt;&lt;/object&gt;&lt;object type=&quot;3&quot; unique_id=&quot;22112&quot;&gt;&lt;property id=&quot;20148&quot; value=&quot;5&quot;/&gt;&lt;property id=&quot;20300&quot; value=&quot;Diapositiva 41&quot;/&gt;&lt;property id=&quot;20307&quot; value=&quot;537&quot;/&gt;&lt;/object&gt;&lt;object type=&quot;3&quot; unique_id=&quot;22113&quot;&gt;&lt;property id=&quot;20148&quot; value=&quot;5&quot;/&gt;&lt;property id=&quot;20300&quot; value=&quot;Diapositiva 42&quot;/&gt;&lt;property id=&quot;20307&quot; value=&quot;538&quot;/&gt;&lt;/object&gt;&lt;object type=&quot;3&quot; unique_id=&quot;22114&quot;&gt;&lt;property id=&quot;20148&quot; value=&quot;5&quot;/&gt;&lt;property id=&quot;20300&quot; value=&quot;Diapositiva 43&quot;/&gt;&lt;property id=&quot;20307&quot; value=&quot;542&quot;/&gt;&lt;/object&gt;&lt;object type=&quot;3&quot; unique_id=&quot;22115&quot;&gt;&lt;property id=&quot;20148&quot; value=&quot;5&quot;/&gt;&lt;property id=&quot;20300&quot; value=&quot;Diapositiva 44&quot;/&gt;&lt;property id=&quot;20307&quot; value=&quot;544&quot;/&gt;&lt;/object&gt;&lt;object type=&quot;3&quot; unique_id=&quot;22116&quot;&gt;&lt;property id=&quot;20148&quot; value=&quot;5&quot;/&gt;&lt;property id=&quot;20300&quot; value=&quot;Diapositiva 45&quot;/&gt;&lt;property id=&quot;20307&quot; value=&quot;545&quot;/&gt;&lt;/object&gt;&lt;object type=&quot;3&quot; unique_id=&quot;22117&quot;&gt;&lt;property id=&quot;20148&quot; value=&quot;5&quot;/&gt;&lt;property id=&quot;20300&quot; value=&quot;Diapositiva 46&quot;/&gt;&lt;property id=&quot;20307&quot; value=&quot;546&quot;/&gt;&lt;/object&gt;&lt;object type=&quot;3&quot; unique_id=&quot;22118&quot;&gt;&lt;property id=&quot;20148&quot; value=&quot;5&quot;/&gt;&lt;property id=&quot;20300&quot; value=&quot;Diapositiva 47&quot;/&gt;&lt;property id=&quot;20307&quot; value=&quot;497&quot;/&gt;&lt;/object&gt;&lt;object type=&quot;3&quot; unique_id=&quot;22119&quot;&gt;&lt;property id=&quot;20148&quot; value=&quot;5&quot;/&gt;&lt;property id=&quot;20300&quot; value=&quot;Diapositiva 48&quot;/&gt;&lt;property id=&quot;20307&quot; value=&quot;318&quot;/&gt;&lt;/object&gt;&lt;object type=&quot;3&quot; unique_id=&quot;22120&quot;&gt;&lt;property id=&quot;20148&quot; value=&quot;5&quot;/&gt;&lt;property id=&quot;20300&quot; value=&quot;Diapositiva 49&quot;/&gt;&lt;property id=&quot;20307&quot; value=&quot;408&quot;/&gt;&lt;/object&gt;&lt;object type=&quot;3&quot; unique_id=&quot;22274&quot;&gt;&lt;property id=&quot;20148&quot; value=&quot;5&quot;/&gt;&lt;property id=&quot;20300&quot; value=&quot;Diapositiva 1&quot;/&gt;&lt;property id=&quot;20307&quot; value=&quot;551&quot;/&gt;&lt;/object&gt;&lt;/object&gt;&lt;object type=&quot;8&quot; unique_id=&quot;22171&quot;&gt;&lt;/object&gt;&lt;/object&gt;&lt;/database&gt;"/>
  <p:tag name="SECTOMILLISECCONVERTED" val="1"/>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24954</TotalTime>
  <Words>4688</Words>
  <Application>Microsoft Office PowerPoint</Application>
  <PresentationFormat>Presentación en pantalla (4:3)</PresentationFormat>
  <Paragraphs>320</Paragraphs>
  <Slides>47</Slides>
  <Notes>47</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47</vt:i4>
      </vt:variant>
    </vt:vector>
  </HeadingPairs>
  <TitlesOfParts>
    <vt:vector size="57" baseType="lpstr">
      <vt:lpstr>Impact</vt:lpstr>
      <vt:lpstr>Trajan Pro</vt:lpstr>
      <vt:lpstr>Calibri</vt:lpstr>
      <vt:lpstr>Swis721 Blk BT</vt:lpstr>
      <vt:lpstr>Arial</vt:lpstr>
      <vt:lpstr>Britannic Bold</vt:lpstr>
      <vt:lpstr>Arial Narrow</vt:lpstr>
      <vt:lpstr>Nueva Std</vt:lpstr>
      <vt:lpstr>Rockwell Extra Bold</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Rodolfo Murua</dc:creator>
  <cp:lastModifiedBy>Rodolfo Murua</cp:lastModifiedBy>
  <cp:revision>742</cp:revision>
  <dcterms:created xsi:type="dcterms:W3CDTF">2013-10-02T01:22:09Z</dcterms:created>
  <dcterms:modified xsi:type="dcterms:W3CDTF">2022-01-20T14:08:03Z</dcterms:modified>
</cp:coreProperties>
</file>