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598" r:id="rId2"/>
    <p:sldId id="600" r:id="rId3"/>
    <p:sldId id="599" r:id="rId4"/>
    <p:sldId id="547" r:id="rId5"/>
    <p:sldId id="548" r:id="rId6"/>
    <p:sldId id="502" r:id="rId7"/>
    <p:sldId id="503" r:id="rId8"/>
    <p:sldId id="549" r:id="rId9"/>
    <p:sldId id="550" r:id="rId10"/>
    <p:sldId id="596" r:id="rId11"/>
    <p:sldId id="551" r:id="rId12"/>
    <p:sldId id="552" r:id="rId13"/>
    <p:sldId id="553" r:id="rId14"/>
    <p:sldId id="554" r:id="rId15"/>
    <p:sldId id="555" r:id="rId16"/>
    <p:sldId id="556" r:id="rId17"/>
    <p:sldId id="557" r:id="rId18"/>
    <p:sldId id="558" r:id="rId19"/>
    <p:sldId id="559" r:id="rId20"/>
    <p:sldId id="560" r:id="rId21"/>
    <p:sldId id="562" r:id="rId22"/>
    <p:sldId id="563" r:id="rId23"/>
    <p:sldId id="564" r:id="rId24"/>
    <p:sldId id="565" r:id="rId25"/>
    <p:sldId id="566" r:id="rId26"/>
    <p:sldId id="592" r:id="rId27"/>
    <p:sldId id="567" r:id="rId28"/>
    <p:sldId id="568" r:id="rId29"/>
    <p:sldId id="593" r:id="rId30"/>
    <p:sldId id="569" r:id="rId31"/>
    <p:sldId id="570" r:id="rId32"/>
    <p:sldId id="571" r:id="rId33"/>
    <p:sldId id="572" r:id="rId34"/>
    <p:sldId id="595" r:id="rId35"/>
    <p:sldId id="573" r:id="rId36"/>
    <p:sldId id="574" r:id="rId37"/>
    <p:sldId id="575" r:id="rId38"/>
    <p:sldId id="576" r:id="rId39"/>
    <p:sldId id="577" r:id="rId40"/>
    <p:sldId id="578" r:id="rId41"/>
    <p:sldId id="579" r:id="rId42"/>
    <p:sldId id="580" r:id="rId43"/>
    <p:sldId id="594" r:id="rId44"/>
    <p:sldId id="597" r:id="rId45"/>
    <p:sldId id="581" r:id="rId46"/>
    <p:sldId id="561" r:id="rId47"/>
    <p:sldId id="582" r:id="rId48"/>
    <p:sldId id="583" r:id="rId49"/>
    <p:sldId id="584" r:id="rId50"/>
    <p:sldId id="585" r:id="rId51"/>
    <p:sldId id="586" r:id="rId52"/>
    <p:sldId id="587" r:id="rId53"/>
    <p:sldId id="588" r:id="rId54"/>
    <p:sldId id="589" r:id="rId55"/>
    <p:sldId id="590" r:id="rId56"/>
    <p:sldId id="591" r:id="rId57"/>
    <p:sldId id="497" r:id="rId58"/>
  </p:sldIdLst>
  <p:sldSz cx="9144000" cy="6858000" type="screen4x3"/>
  <p:notesSz cx="6858000" cy="9144000"/>
  <p:embeddedFontLst>
    <p:embeddedFont>
      <p:font typeface="Aharoni" panose="02010803020104030203" pitchFamily="2" charset="-79"/>
      <p:bold r:id="rId60"/>
    </p:embeddedFont>
    <p:embeddedFont>
      <p:font typeface="Calibri" panose="020F0502020204030204" pitchFamily="34" charset="0"/>
      <p:regular r:id="rId61"/>
      <p:bold r:id="rId62"/>
      <p:italic r:id="rId63"/>
      <p:boldItalic r:id="rId64"/>
    </p:embeddedFont>
    <p:embeddedFont>
      <p:font typeface="Futura-CondensedExtraBold-Itali" pitchFamily="2" charset="0"/>
      <p:regular r:id="rId65"/>
    </p:embeddedFont>
    <p:embeddedFont>
      <p:font typeface="Impact" panose="020B0806030902050204" pitchFamily="34" charset="0"/>
      <p:regular r:id="rId66"/>
    </p:embeddedFont>
    <p:embeddedFont>
      <p:font typeface="Swis721 Blk BT" panose="020B0904030502020204" pitchFamily="34" charset="0"/>
      <p:regular r:id="rId67"/>
      <p:italic r:id="rId68"/>
    </p:embeddedFont>
    <p:embeddedFont>
      <p:font typeface="Trajan Pro" panose="02020502050506020301" pitchFamily="18" charset="0"/>
      <p:regular r:id="rId69"/>
      <p:bold r:id="rId70"/>
    </p:embeddedFont>
  </p:embeddedFontLst>
  <p:custDataLst>
    <p:tags r:id="rId71"/>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D7"/>
    <a:srgbClr val="FFFFFF"/>
    <a:srgbClr val="0033CC"/>
    <a:srgbClr val="BE0EC2"/>
    <a:srgbClr val="00CC00"/>
    <a:srgbClr val="1B4C00"/>
    <a:srgbClr val="31859C"/>
    <a:srgbClr val="44281C"/>
    <a:srgbClr val="005015"/>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26" autoAdjust="0"/>
    <p:restoredTop sz="78242" autoAdjust="0"/>
  </p:normalViewPr>
  <p:slideViewPr>
    <p:cSldViewPr>
      <p:cViewPr varScale="1">
        <p:scale>
          <a:sx n="50" d="100"/>
          <a:sy n="50" d="100"/>
        </p:scale>
        <p:origin x="2022"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53772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lphaLcParenR"/>
            </a:pPr>
            <a:r>
              <a:rPr lang="es-ES_tradnl" sz="1200" kern="1200" dirty="0">
                <a:solidFill>
                  <a:schemeClr val="tx1"/>
                </a:solidFill>
                <a:effectLst/>
                <a:latin typeface="+mn-lt"/>
                <a:ea typeface="+mn-ea"/>
                <a:cs typeface="+mn-cs"/>
              </a:rPr>
              <a:t>La vid (Juan 15:1-2, 4): Cristo es la raíz y el tronco de esa cepa. </a:t>
            </a:r>
          </a:p>
          <a:p>
            <a:pPr marL="0" indent="0">
              <a:buNone/>
            </a:pPr>
            <a:r>
              <a:rPr lang="es-ES_tradnl" sz="1200" kern="1200" dirty="0">
                <a:solidFill>
                  <a:schemeClr val="tx1"/>
                </a:solidFill>
                <a:effectLst/>
                <a:latin typeface="+mn-lt"/>
                <a:ea typeface="+mn-ea"/>
                <a:cs typeface="+mn-cs"/>
              </a:rPr>
              <a:t>El siempre permanece. </a:t>
            </a:r>
          </a:p>
          <a:p>
            <a:pPr marL="0" indent="0">
              <a:buNone/>
            </a:pPr>
            <a:r>
              <a:rPr lang="es-ES_tradnl" sz="1200" kern="1200" dirty="0">
                <a:solidFill>
                  <a:schemeClr val="tx1"/>
                </a:solidFill>
                <a:effectLst/>
                <a:latin typeface="+mn-lt"/>
                <a:ea typeface="+mn-ea"/>
                <a:cs typeface="+mn-cs"/>
              </a:rPr>
              <a:t>Nosotros somos los pámpanos. </a:t>
            </a:r>
          </a:p>
          <a:p>
            <a:pPr marL="0" indent="0">
              <a:buNone/>
            </a:pPr>
            <a:r>
              <a:rPr lang="es-ES_tradnl" sz="1200" kern="1200" dirty="0">
                <a:solidFill>
                  <a:schemeClr val="tx1"/>
                </a:solidFill>
                <a:effectLst/>
                <a:latin typeface="+mn-lt"/>
                <a:ea typeface="+mn-ea"/>
                <a:cs typeface="+mn-cs"/>
              </a:rPr>
              <a:t>Si traemos frutos permanecemos con él, de otro modo, seremos cortados.</a:t>
            </a:r>
            <a:r>
              <a:rPr lang="es-AR" sz="1200" kern="1200" baseline="0" dirty="0">
                <a:solidFill>
                  <a:schemeClr val="tx1"/>
                </a:solidFill>
                <a:effectLst/>
                <a:latin typeface="+mn-lt"/>
                <a:ea typeface="+mn-ea"/>
                <a:cs typeface="+mn-cs"/>
              </a:rPr>
              <a:t> </a:t>
            </a:r>
          </a:p>
          <a:p>
            <a:pPr marL="0" indent="0">
              <a:buNone/>
            </a:pPr>
            <a:r>
              <a:rPr lang="es-ES_tradnl" sz="1200" kern="1200" dirty="0">
                <a:solidFill>
                  <a:schemeClr val="tx1"/>
                </a:solidFill>
                <a:effectLst/>
                <a:latin typeface="+mn-lt"/>
                <a:ea typeface="+mn-ea"/>
                <a:cs typeface="+mn-cs"/>
              </a:rPr>
              <a:t>Así sucedió con Israel.</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91196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 El cerco: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Su misión es establecer un límite entre el terreno del Señor y el terreno ajeno. </a:t>
            </a:r>
          </a:p>
          <a:p>
            <a:r>
              <a:rPr lang="es-ES_tradnl" sz="1200" kern="1200" dirty="0">
                <a:solidFill>
                  <a:schemeClr val="tx1"/>
                </a:solidFill>
                <a:effectLst/>
                <a:latin typeface="+mn-lt"/>
                <a:ea typeface="+mn-ea"/>
                <a:cs typeface="+mn-cs"/>
              </a:rPr>
              <a:t>Es dar protección para mantener la iglesia dentro de la voluntad de Dios. El cerco es la ley de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terreno que está fuera de la ley de Dios es el del pecado, (1ª Juan 3:4).</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iglesia que deja de lado cualquiera de los mandamientos de Dios ha hecho un portillo en el cerco.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401617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En toda la Biblia se compara la iglesia a una mujer, </a:t>
            </a:r>
            <a:r>
              <a:rPr lang="es-ES_tradnl" sz="1200" kern="1200" dirty="0">
                <a:solidFill>
                  <a:schemeClr val="tx1"/>
                </a:solidFill>
                <a:effectLst/>
                <a:latin typeface="+mn-lt"/>
                <a:ea typeface="+mn-ea"/>
                <a:cs typeface="+mn-cs"/>
              </a:rPr>
              <a:t>(2ª Corintios 11:2). </a:t>
            </a:r>
          </a:p>
          <a:p>
            <a:r>
              <a:rPr lang="es-ES_tradnl" sz="1200" b="1" kern="1200" dirty="0">
                <a:solidFill>
                  <a:schemeClr val="tx1"/>
                </a:solidFill>
                <a:effectLst/>
                <a:latin typeface="+mn-lt"/>
                <a:ea typeface="+mn-ea"/>
                <a:cs typeface="+mn-cs"/>
              </a:rPr>
              <a:t>Según Cantares 6:8-9; 4:7, ¿a cuántas iglesias reconoce Dios como suyas?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63973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FF0000"/>
                </a:solidFill>
                <a:latin typeface="Arial" pitchFamily="34" charset="0"/>
                <a:cs typeface="Arial" pitchFamily="34" charset="0"/>
              </a:rPr>
              <a:t>Cantares 6:8-9</a:t>
            </a:r>
          </a:p>
          <a:p>
            <a:pPr algn="just"/>
            <a:r>
              <a:rPr lang="es-ES" sz="1200" b="1" dirty="0">
                <a:latin typeface="Arial" pitchFamily="34" charset="0"/>
                <a:cs typeface="Arial" pitchFamily="34" charset="0"/>
              </a:rPr>
              <a:t>8 Sesenta son las reinas, y ochenta las concubinas, Y las doncellas sin número; </a:t>
            </a:r>
          </a:p>
          <a:p>
            <a:pPr algn="just"/>
            <a:r>
              <a:rPr lang="es-ES" sz="1200" b="1" dirty="0">
                <a:latin typeface="Arial" pitchFamily="34" charset="0"/>
                <a:cs typeface="Arial" pitchFamily="34" charset="0"/>
              </a:rPr>
              <a:t>9 Mas una es la paloma mía, la perfecta mía; Es la única de su madre, La escogida de la que la dio a luz. La vieron las doncellas, y la llamaron bienaventurada; Las reinas y las concubinas, y la alabaron.</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88573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0000"/>
                </a:solidFill>
                <a:latin typeface="Arial" pitchFamily="34" charset="0"/>
                <a:cs typeface="Arial" pitchFamily="34" charset="0"/>
              </a:rPr>
              <a:t>Cantares 4:7</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7 Toda tú eres hermosa, amiga mía, Y en ti no hay mancha. </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52794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dice la profecía sobre las mujeres (iglesias) de nuestro tiempo?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58289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FF0000"/>
                </a:solidFill>
                <a:latin typeface="Arial" pitchFamily="34" charset="0"/>
                <a:cs typeface="Arial" pitchFamily="34" charset="0"/>
              </a:rPr>
              <a:t>Isaías 4:1</a:t>
            </a:r>
          </a:p>
          <a:p>
            <a:pPr algn="just"/>
            <a:r>
              <a:rPr lang="es-ES" sz="1200" b="1" dirty="0">
                <a:latin typeface="Arial" pitchFamily="34" charset="0"/>
                <a:cs typeface="Arial" pitchFamily="34" charset="0"/>
              </a:rPr>
              <a:t>“Echarán mano de un hombre siete mujeres en aquel tiempo, diciendo: Nosotras comeremos de nuestro pan, y nos vestiremos de nuestras ropas; solamente permítenos llevar tu nombre, quita nuestro oprobio.”</a:t>
            </a:r>
            <a:endParaRPr lang="es-ES" sz="1200" b="1" dirty="0">
              <a:solidFill>
                <a:srgbClr val="FF0000"/>
              </a:solidFill>
              <a:latin typeface="Arial" pitchFamily="34" charset="0"/>
              <a:cs typeface="Arial" pitchFamily="34" charset="0"/>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Siete mujeres:</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Todas las iglesias (7 representa plenitud).</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Echan mano de un hombre:</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todas las iglesias hablan de Cristo.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Comen su propio pan:</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propia doctrina. En lugar de la Palabra de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Visten sus propias ropas: Justicia propia (Isa. 64:6), en lugar del manto de la justicia de Cristo, (Mat. 22:11-12).</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Hay quienes creen que pueden comprar con sus obras humanas la aceptación de Dios. Solamente pueden salvarnos los méritos de Cristo atribuidos a nuestro favor.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vestido blanco representa esa justicia de Cristo, </a:t>
            </a:r>
            <a:r>
              <a:rPr lang="es-ES_tradnl" sz="1200" i="1" kern="1200" dirty="0" err="1">
                <a:solidFill>
                  <a:schemeClr val="tx1"/>
                </a:solidFill>
                <a:effectLst/>
                <a:latin typeface="+mn-lt"/>
                <a:ea typeface="+mn-ea"/>
                <a:cs typeface="+mn-cs"/>
              </a:rPr>
              <a:t>Apoc</a:t>
            </a:r>
            <a:r>
              <a:rPr lang="es-ES_tradnl" sz="1200" i="1" kern="1200" dirty="0">
                <a:solidFill>
                  <a:schemeClr val="tx1"/>
                </a:solidFill>
                <a:effectLst/>
                <a:latin typeface="+mn-lt"/>
                <a:ea typeface="+mn-ea"/>
                <a:cs typeface="+mn-cs"/>
              </a:rPr>
              <a:t>. 19:8 de la cual debemos vestirnos para identificarnos como pueblo verdadero.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 Se conforman con llamarse de su nombre:</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Cristianos. (Ezequiel 33:31)</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75881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LA IGLESIA DE DIOS EN APOCALIPSIS 12</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2840420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aspecto tenía la mujer descripta en Apocalipsis 12:1, y qué representa?</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96651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83119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“Apareció en el cielo una gran señal: una mujer vestida del sol, con la luna debajo de sus pies, y sobre su cabeza una corona de doce estrellas.”</a:t>
            </a:r>
          </a:p>
          <a:p>
            <a:pPr algn="just"/>
            <a:endParaRPr lang="es-ES" sz="1200" b="1" dirty="0">
              <a:latin typeface="Arial" pitchFamily="34" charset="0"/>
              <a:cs typeface="Arial" pitchFamily="34" charset="0"/>
            </a:endParaRPr>
          </a:p>
          <a:p>
            <a:r>
              <a:rPr lang="es-ES" sz="1200" b="1" dirty="0">
                <a:solidFill>
                  <a:srgbClr val="FF0000"/>
                </a:solidFill>
                <a:latin typeface="Arial" pitchFamily="34" charset="0"/>
                <a:cs typeface="Arial" pitchFamily="34" charset="0"/>
              </a:rPr>
              <a:t>Apocalipsis 12:1</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934020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La mujer representa la iglesia verdadera.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Estaba vestida del </a:t>
            </a:r>
            <a:r>
              <a:rPr lang="es-ES_tradnl" sz="1200" i="1" u="sng" kern="1200" dirty="0">
                <a:solidFill>
                  <a:schemeClr val="tx1"/>
                </a:solidFill>
                <a:effectLst/>
                <a:latin typeface="+mn-lt"/>
                <a:ea typeface="+mn-ea"/>
                <a:cs typeface="+mn-cs"/>
              </a:rPr>
              <a:t>sol.</a:t>
            </a:r>
            <a:r>
              <a:rPr lang="es-ES_tradnl" sz="1200" kern="1200" dirty="0">
                <a:solidFill>
                  <a:schemeClr val="tx1"/>
                </a:solidFill>
                <a:effectLst/>
                <a:latin typeface="+mn-lt"/>
                <a:ea typeface="+mn-ea"/>
                <a:cs typeface="+mn-cs"/>
              </a:rPr>
              <a:t> Este representa a Cristo, el sol de Justicia (Malaquías 4:2), descripto en el Nuevo Testamento.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La </a:t>
            </a:r>
            <a:r>
              <a:rPr lang="es-ES_tradnl" sz="1200" i="1" u="sng" kern="1200" dirty="0">
                <a:solidFill>
                  <a:schemeClr val="tx1"/>
                </a:solidFill>
                <a:effectLst/>
                <a:latin typeface="+mn-lt"/>
                <a:ea typeface="+mn-ea"/>
                <a:cs typeface="+mn-cs"/>
              </a:rPr>
              <a:t>luna</a:t>
            </a:r>
            <a:r>
              <a:rPr lang="es-ES_tradnl" sz="1200" kern="1200" dirty="0">
                <a:solidFill>
                  <a:schemeClr val="tx1"/>
                </a:solidFill>
                <a:effectLst/>
                <a:latin typeface="+mn-lt"/>
                <a:ea typeface="+mn-ea"/>
                <a:cs typeface="+mn-cs"/>
              </a:rPr>
              <a:t> debajo de sus pies. Un símbolo del Antiguo Testamento que fue fundamento de la iglesia del Nuevo Testamento. Así como la luna recibe su luz del sol, el Antiguo Testamento recibió su luz de Cristo.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Las 12 estrellas: símbolo de los 12 apóstoles.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544291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 la iglesia le fue prometida una Simiente, un Salvador</a:t>
            </a:r>
            <a:r>
              <a:rPr lang="es-ES_tradnl" sz="1200" kern="1200" dirty="0">
                <a:solidFill>
                  <a:schemeClr val="tx1"/>
                </a:solidFill>
                <a:effectLst/>
                <a:latin typeface="+mn-lt"/>
                <a:ea typeface="+mn-ea"/>
                <a:cs typeface="+mn-cs"/>
              </a:rPr>
              <a:t> (Génesis 3:15). </a:t>
            </a:r>
          </a:p>
          <a:p>
            <a:r>
              <a:rPr lang="es-ES_tradnl" sz="1200" b="1" kern="1200" dirty="0">
                <a:solidFill>
                  <a:schemeClr val="tx1"/>
                </a:solidFill>
                <a:effectLst/>
                <a:latin typeface="+mn-lt"/>
                <a:ea typeface="+mn-ea"/>
                <a:cs typeface="+mn-cs"/>
              </a:rPr>
              <a:t>¿A quién representa este hijo varón?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015829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2 Y estando encinta, clamaba con dolores de parto, en la angustia del alumbramiento.</a:t>
            </a:r>
          </a:p>
          <a:p>
            <a:pPr algn="just"/>
            <a:r>
              <a:rPr lang="es-ES" sz="1200" b="1" dirty="0">
                <a:latin typeface="Arial" pitchFamily="34" charset="0"/>
                <a:cs typeface="Arial" pitchFamily="34" charset="0"/>
              </a:rPr>
              <a:t>5 Y ella dio a luz un hijo varón, que regirá con vara de hierro a todas las naciones; y su hijo fue arrebatado para Dios y para su trono. </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Apocalipsis 12:2, 5</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a:t>
            </a:r>
            <a:r>
              <a:rPr lang="es-ES_tradnl" sz="1200" i="1" u="sng" kern="1200" dirty="0">
                <a:solidFill>
                  <a:schemeClr val="tx1"/>
                </a:solidFill>
                <a:effectLst/>
                <a:latin typeface="+mn-lt"/>
                <a:ea typeface="+mn-ea"/>
                <a:cs typeface="+mn-cs"/>
              </a:rPr>
              <a:t>Jesucristo</a:t>
            </a:r>
            <a:r>
              <a:rPr lang="es-ES_tradnl" sz="1200" kern="1200" dirty="0">
                <a:solidFill>
                  <a:schemeClr val="tx1"/>
                </a:solidFill>
                <a:effectLst/>
                <a:latin typeface="+mn-lt"/>
                <a:ea typeface="+mn-ea"/>
                <a:cs typeface="+mn-cs"/>
              </a:rPr>
              <a:t>. (Salmos 2:7-9).</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Angustia del alumbramiento: no había lugar en Belén, nació en un pesebre</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99373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Aparece otra señal: Un dragón, ¿A quién representa?</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98700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3 También apareció otra señal en el cielo: he aquí un gran dragón escarlata, que tenía siete cabezas y diez cuernos, y en sus cabezas siete diademas; </a:t>
            </a:r>
            <a:br>
              <a:rPr lang="es-ES" sz="1200" b="1" dirty="0">
                <a:latin typeface="Arial" pitchFamily="34" charset="0"/>
                <a:cs typeface="Arial" pitchFamily="34" charset="0"/>
              </a:rPr>
            </a:br>
            <a:r>
              <a:rPr lang="es-ES" sz="1200" b="1" dirty="0">
                <a:latin typeface="Arial" pitchFamily="34" charset="0"/>
                <a:cs typeface="Arial" pitchFamily="34" charset="0"/>
              </a:rPr>
              <a:t>4 y su cola arrastraba la tercera parte de las estrellas del cielo, y las arrojó sobre la tierra. Y el dragón se paró frente a la mujer que estaba para dar a luz, a fin de devorar a su hijo tan pronto como naciese. </a:t>
            </a:r>
          </a:p>
          <a:p>
            <a:pPr algn="l"/>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616513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9 Y fue lanzado fuera el gran dragón, la serpiente antigua, que se llama diablo y Satanás, el cual engaña al mundo entero; fue arrojado a la tierra, y sus ángeles fueron arrojados con él. </a:t>
            </a:r>
            <a:endParaRPr lang="es-ES" dirty="0"/>
          </a:p>
          <a:p>
            <a:r>
              <a:rPr lang="es-ES_tradnl" sz="1200" b="1" kern="1200" dirty="0">
                <a:solidFill>
                  <a:schemeClr val="tx1"/>
                </a:solidFill>
                <a:effectLst/>
                <a:latin typeface="+mn-lt"/>
                <a:ea typeface="+mn-ea"/>
                <a:cs typeface="+mn-cs"/>
              </a:rPr>
              <a:t>Apocalipsis 12:3-4, 9</a:t>
            </a:r>
          </a:p>
          <a:p>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Era </a:t>
            </a:r>
            <a:r>
              <a:rPr lang="es-ES_tradnl" sz="1200" i="1" u="sng" kern="1200" dirty="0">
                <a:solidFill>
                  <a:schemeClr val="tx1"/>
                </a:solidFill>
                <a:effectLst/>
                <a:latin typeface="+mn-lt"/>
                <a:ea typeface="+mn-ea"/>
                <a:cs typeface="+mn-cs"/>
              </a:rPr>
              <a:t>Satanás</a:t>
            </a:r>
            <a:r>
              <a:rPr lang="es-ES_tradnl" sz="1200" kern="1200" dirty="0">
                <a:solidFill>
                  <a:schemeClr val="tx1"/>
                </a:solidFill>
                <a:effectLst/>
                <a:latin typeface="+mn-lt"/>
                <a:ea typeface="+mn-ea"/>
                <a:cs typeface="+mn-cs"/>
              </a:rPr>
              <a:t> encarnado en el imperio romano.</a:t>
            </a:r>
            <a:endParaRPr lang="es-ES_tradnl" sz="1200" b="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paró frente a la mujer para devorar a su hijo: la matanza de Herodes.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61651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 dónde huyó la mujer, la iglesia, al ser perseguida?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447602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6 Y la mujer huyó al desierto, donde tiene lugar preparado por Dios, para que allí la sustenten por mil doscientos sesenta días. </a:t>
            </a:r>
          </a:p>
          <a:p>
            <a:pPr algn="l"/>
            <a:r>
              <a:rPr lang="es-ES" sz="1200" b="1" dirty="0">
                <a:latin typeface="Arial" pitchFamily="34" charset="0"/>
                <a:cs typeface="Arial" pitchFamily="34" charset="0"/>
              </a:rPr>
              <a:t>13 Y cuando vio el dragón que había sido arrojado a la tierra, persiguió a la mujer que había dado a luz al hijo varón. </a:t>
            </a:r>
          </a:p>
          <a:p>
            <a:pPr algn="l"/>
            <a:r>
              <a:rPr lang="es-ES" sz="1200" b="1" dirty="0">
                <a:latin typeface="Arial" pitchFamily="34" charset="0"/>
                <a:cs typeface="Arial" pitchFamily="34" charset="0"/>
              </a:rPr>
              <a:t>14 Y se le dieron a la mujer las dos alas de la gran águila, para que volase de delante de la serpiente al desierto, a su lugar, donde es sustentada por un tiempo, y tiempos, y la mitad de un tiempo…</a:t>
            </a:r>
            <a:br>
              <a:rPr lang="es-ES" sz="1200" b="1" dirty="0">
                <a:latin typeface="Arial" pitchFamily="34" charset="0"/>
                <a:cs typeface="Arial" pitchFamily="34" charset="0"/>
              </a:rPr>
            </a:br>
            <a:r>
              <a:rPr lang="es-ES_tradnl" sz="1200" b="1" kern="1200" dirty="0">
                <a:solidFill>
                  <a:schemeClr val="tx1"/>
                </a:solidFill>
                <a:effectLst/>
                <a:latin typeface="+mn-lt"/>
                <a:ea typeface="+mn-ea"/>
                <a:cs typeface="+mn-cs"/>
              </a:rPr>
              <a:t>Apocalipsis 12:</a:t>
            </a:r>
            <a:r>
              <a:rPr lang="es-ES" sz="1200" b="1" dirty="0">
                <a:solidFill>
                  <a:srgbClr val="FF0000"/>
                </a:solidFill>
                <a:latin typeface="Arial" pitchFamily="34" charset="0"/>
                <a:cs typeface="Arial" pitchFamily="34" charset="0"/>
              </a:rPr>
              <a:t>6, 13-14</a:t>
            </a:r>
          </a:p>
          <a:p>
            <a:pPr algn="l"/>
            <a:endParaRPr lang="es-ES" sz="1200" b="1" dirty="0">
              <a:latin typeface="Arial" pitchFamily="34" charset="0"/>
              <a:cs typeface="Arial" pitchFamily="34" charset="0"/>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723937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15 Y la serpiente arrojó de su boca, tras la mujer, agua como un río, para que fuese arrastrada por el río.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16 Pero la tierra ayudó a la mujer, pues la tierra abrió su boca y tragó el río que el dragón había echado de su boca. </a:t>
            </a:r>
            <a:br>
              <a:rPr lang="es-ES" sz="1200" b="1" dirty="0">
                <a:latin typeface="Arial" pitchFamily="34" charset="0"/>
                <a:cs typeface="Arial" pitchFamily="34" charset="0"/>
              </a:rPr>
            </a:br>
            <a:r>
              <a:rPr lang="es-ES_tradnl" sz="1200" b="1" kern="1200" dirty="0">
                <a:solidFill>
                  <a:schemeClr val="tx1"/>
                </a:solidFill>
                <a:effectLst/>
                <a:latin typeface="+mn-lt"/>
                <a:ea typeface="+mn-ea"/>
                <a:cs typeface="+mn-cs"/>
              </a:rPr>
              <a:t>Apocalipsis 12:</a:t>
            </a:r>
            <a:r>
              <a:rPr lang="es-ES" sz="1200" b="1" dirty="0">
                <a:solidFill>
                  <a:srgbClr val="FF0000"/>
                </a:solidFill>
                <a:latin typeface="Arial" pitchFamily="34" charset="0"/>
                <a:cs typeface="Arial" pitchFamily="34" charset="0"/>
              </a:rPr>
              <a:t>15-16</a:t>
            </a:r>
          </a:p>
          <a:p>
            <a:pPr algn="l"/>
            <a:endParaRPr lang="es-ES" sz="1200" b="1" dirty="0">
              <a:latin typeface="Arial" pitchFamily="34" charset="0"/>
              <a:cs typeface="Arial" pitchFamily="34" charset="0"/>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72393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solidFill>
                  <a:srgbClr val="FF0000"/>
                </a:solidFill>
                <a:effectLst>
                  <a:outerShdw blurRad="50800" algn="tl" rotWithShape="0">
                    <a:srgbClr val="000000"/>
                  </a:outerShdw>
                </a:effectLst>
                <a:latin typeface="Aharoni" pitchFamily="2" charset="-79"/>
                <a:cs typeface="Aharoni" pitchFamily="2" charset="-79"/>
              </a:rPr>
              <a:t>¿POR QUÉ EXISTEN TANTAS RELIGIONES?</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195939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Durante los oscuros días de la Edad Media, los fieles tuvieron que huir a causa de las persecuciones papales, permaneciendo en lugares secretos y solitarios.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Las alas son utilizadas para escapar. Representa la premura con la que la iglesia se vio obligada a buscar refugio.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320140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¿Cuánto tiempo duraría esa supremacía perseguidora contra los fieles?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9666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6 Y la mujer huyó al desierto, donde tiene lugar preparado por Dios, para que allí la sustenten por mil doscientos sesenta días. </a:t>
            </a:r>
          </a:p>
          <a:p>
            <a:pPr algn="just"/>
            <a:r>
              <a:rPr lang="es-ES" sz="1200" b="1" dirty="0">
                <a:latin typeface="Arial" pitchFamily="34" charset="0"/>
                <a:cs typeface="Arial" pitchFamily="34" charset="0"/>
              </a:rPr>
              <a:t>14 Y se le dieron a la mujer las dos alas de la gran águila, para que volase de delante de la serpiente al desierto, a su lugar, donde es sustentada por un tiempo, y tiempos, y la mitad de un tiempo.</a:t>
            </a:r>
            <a:endParaRPr lang="es-ES" sz="1200" b="1" dirty="0">
              <a:solidFill>
                <a:srgbClr val="FF0000"/>
              </a:solidFill>
              <a:latin typeface="Arial" pitchFamily="34" charset="0"/>
              <a:cs typeface="Arial" pitchFamily="34" charset="0"/>
            </a:endParaRP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Apocalipsis 12:6, 14</a:t>
            </a:r>
          </a:p>
          <a:p>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1260</a:t>
            </a:r>
            <a:r>
              <a:rPr lang="es-ES_tradnl" sz="1200" kern="1200" dirty="0">
                <a:solidFill>
                  <a:schemeClr val="tx1"/>
                </a:solidFill>
                <a:effectLst/>
                <a:latin typeface="+mn-lt"/>
                <a:ea typeface="+mn-ea"/>
                <a:cs typeface="+mn-cs"/>
              </a:rPr>
              <a:t> días proféticos.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142904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También menciona 3 y 1/2 tiempos. Un tiempo es un año de 360 días, que multiplicado por 3,5 da 1260 días. De acuerdo a las claves proféticas, son años reales.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694497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Esto nos habla del período de la supremacía papal desde el año 538 al 1778, cuando el Papa fue tomado prisionero por los franceses.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3694497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 qué otra manera describe las persecuciones, y de qué modo recibió ayuda la iglesia?</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48352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15 Y la serpiente arrojó de su boca, tras la mujer, agua como un río, para que fuese arrastrada por el río. </a:t>
            </a:r>
            <a:br>
              <a:rPr lang="es-ES" sz="1200" b="1" dirty="0">
                <a:latin typeface="Arial" pitchFamily="34" charset="0"/>
                <a:cs typeface="Arial" pitchFamily="34" charset="0"/>
              </a:rPr>
            </a:br>
            <a:r>
              <a:rPr lang="es-ES" sz="1200" b="1" dirty="0">
                <a:latin typeface="Arial" pitchFamily="34" charset="0"/>
                <a:cs typeface="Arial" pitchFamily="34" charset="0"/>
              </a:rPr>
              <a:t>16 Pero la tierra ayudó a la mujer, pues la tierra abrió su boca y tragó el río que el dragón había echado de su boca.</a:t>
            </a:r>
            <a:endParaRPr lang="es-ES" dirty="0"/>
          </a:p>
          <a:p>
            <a:r>
              <a:rPr lang="es-ES" dirty="0"/>
              <a:t>Apocalipsis 12:15-16</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 serpiente arrojó tras la mujer </a:t>
            </a:r>
            <a:r>
              <a:rPr lang="es-ES_tradnl" sz="1200" i="1" u="sng" kern="1200" dirty="0">
                <a:solidFill>
                  <a:schemeClr val="tx1"/>
                </a:solidFill>
                <a:effectLst/>
                <a:latin typeface="+mn-lt"/>
                <a:ea typeface="+mn-ea"/>
                <a:cs typeface="+mn-cs"/>
              </a:rPr>
              <a:t>agua </a:t>
            </a:r>
            <a:r>
              <a:rPr lang="es-ES_tradnl" sz="1200" kern="1200" dirty="0">
                <a:solidFill>
                  <a:schemeClr val="tx1"/>
                </a:solidFill>
                <a:effectLst/>
                <a:latin typeface="+mn-lt"/>
                <a:ea typeface="+mn-ea"/>
                <a:cs typeface="+mn-cs"/>
              </a:rPr>
              <a:t>como un río, pero la </a:t>
            </a:r>
            <a:r>
              <a:rPr lang="es-ES_tradnl" sz="1200" i="1" u="sng" kern="1200" dirty="0">
                <a:solidFill>
                  <a:schemeClr val="tx1"/>
                </a:solidFill>
                <a:effectLst/>
                <a:latin typeface="+mn-lt"/>
                <a:ea typeface="+mn-ea"/>
                <a:cs typeface="+mn-cs"/>
              </a:rPr>
              <a:t>tierra</a:t>
            </a:r>
            <a:r>
              <a:rPr lang="es-ES_tradnl" sz="1200" kern="1200" dirty="0">
                <a:solidFill>
                  <a:schemeClr val="tx1"/>
                </a:solidFill>
                <a:effectLst/>
                <a:latin typeface="+mn-lt"/>
                <a:ea typeface="+mn-ea"/>
                <a:cs typeface="+mn-cs"/>
              </a:rPr>
              <a:t> ayudó a la mujer.</a:t>
            </a:r>
            <a:endParaRPr lang="es-AR" sz="1200" kern="1200" dirty="0">
              <a:solidFill>
                <a:schemeClr val="tx1"/>
              </a:solidFill>
              <a:effectLst/>
              <a:latin typeface="+mn-lt"/>
              <a:ea typeface="+mn-ea"/>
              <a:cs typeface="+mn-cs"/>
            </a:endParaRPr>
          </a:p>
          <a:p>
            <a:endParaRPr lang="es-ES" dirty="0"/>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079609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Aguas son muchedumbres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17:15), que fueron lanzadas contra los fieles.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Tierra ayudó a la mujer: Durante la Reforma del siglo XVI diversos gobiernos de Europa protegieron la vida de los perseguidos. También ayudó el descubrimiento de América, ya que muchos perseguidos por su fe en Europa, encontraron refugio allí.</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2876700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Al final la profecía describe el resto de la mujer, o sea el pueblo de Dios del último tiempo. ¿Qué características debe tener la verdadera iglesia?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791189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“Entonces el dragón se llenó de ira contra la mujer; y se fue a hacer guerra contra el resto de la descendencia de ella, los que guardan los mandamientos de Dios y tienen el testimonio de Jesucristo.”</a:t>
            </a:r>
          </a:p>
          <a:p>
            <a:r>
              <a:rPr lang="es-ES_tradnl" sz="1200" b="1" kern="1200" dirty="0">
                <a:solidFill>
                  <a:schemeClr val="tx1"/>
                </a:solidFill>
                <a:effectLst/>
                <a:latin typeface="+mn-lt"/>
                <a:ea typeface="+mn-ea"/>
                <a:cs typeface="+mn-cs"/>
              </a:rPr>
              <a:t>Apocalipsis 12:17</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46035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Esta pregunta se formula mucha gente al comprobar que: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Las iglesias importantes que existen son centenas y los grupos disidentes son miles. Todas pretenden tener la verdad ¡La gran mayoría incluso se basa en la Biblia, y cree en Jesús!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¿Son todas de Dios? ¿Reconoce el Señor a todas las iglesias como su pueblo escogido, o tiene un pueblo en especial? Si es así, ¿cómo se lo puede identificar?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En todas las religiones hay personas sinceras, que aman a Dios, pero no por eso pertenecen a la verdadera iglesia.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Palabra de Dios y especialmente la profecía nos revela algunas claves para identificar al remanente verdadero.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2593514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Un iglesia perseguida.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dragón… fue a hacer guerra contra..".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Son un resto, pocos, (</a:t>
            </a:r>
            <a:r>
              <a:rPr lang="es-ES_tradnl" sz="1200" kern="1200" dirty="0" err="1">
                <a:solidFill>
                  <a:schemeClr val="tx1"/>
                </a:solidFill>
                <a:effectLst/>
                <a:latin typeface="+mn-lt"/>
                <a:ea typeface="+mn-ea"/>
                <a:cs typeface="+mn-cs"/>
              </a:rPr>
              <a:t>Sof</a:t>
            </a:r>
            <a:r>
              <a:rPr lang="es-ES_tradnl" sz="1200" kern="1200" dirty="0">
                <a:solidFill>
                  <a:schemeClr val="tx1"/>
                </a:solidFill>
                <a:effectLst/>
                <a:latin typeface="+mn-lt"/>
                <a:ea typeface="+mn-ea"/>
                <a:cs typeface="+mn-cs"/>
              </a:rPr>
              <a:t>. 3:12).</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GUARDAN LOS MANDAMIENTOS DE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Tienen el Testimonio de Jesús, o sea el espíritu de profecía,</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12:17; 19:10).</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482138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otra mujer nos muestra el Apocalipsis en contraposición?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201855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1 Vino entonces uno de los siete ángeles que tenían las siete copas, y habló conmigo diciéndome: Ven acá, y te mostraré la sentencia contra la gran ramera, la que está sentada sobre muchas aguas; </a:t>
            </a:r>
          </a:p>
          <a:p>
            <a:pPr algn="l"/>
            <a:r>
              <a:rPr lang="es-ES" sz="1200" b="1" dirty="0">
                <a:latin typeface="Arial" pitchFamily="34" charset="0"/>
                <a:cs typeface="Arial" pitchFamily="34" charset="0"/>
              </a:rPr>
              <a:t>2 con la cual han fornicado los reyes de la tierra, y los moradores de la tierra se han embriagado con el vino de su fornicación. </a:t>
            </a:r>
          </a:p>
          <a:p>
            <a:pPr algn="l"/>
            <a:r>
              <a:rPr lang="es-ES" sz="1200" b="1" dirty="0">
                <a:latin typeface="Arial" pitchFamily="34" charset="0"/>
                <a:cs typeface="Arial" pitchFamily="34" charset="0"/>
              </a:rPr>
              <a:t>3 Y me llevó en el Espíritu al desierto; y vi a una mujer sentada sobre una bestia escarlata llena de nombres de blasfemia, que tenía siete cabezas y diez cuernos…</a:t>
            </a:r>
          </a:p>
          <a:p>
            <a:pPr algn="l"/>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Apocalipsis 17:1-3</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561250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4 Y la mujer estaba vestida de púrpura y escarlata, y adornada de oro de piedras preciosas y de perlas, y tenía en la mano un cáliz de oro lleno de abominaciones y de la inmundicia de su fornicación; </a:t>
            </a:r>
          </a:p>
          <a:p>
            <a:pPr algn="l"/>
            <a:r>
              <a:rPr lang="es-ES" sz="1200" b="1" dirty="0">
                <a:latin typeface="Arial" pitchFamily="34" charset="0"/>
                <a:cs typeface="Arial" pitchFamily="34" charset="0"/>
              </a:rPr>
              <a:t>5 y en su frente un nombre escrito, un misterio: BABILONIA LA GRANDE, LA MADRE DE LAS RAMERAS Y DE LAS ABOMINACIONES DE LA TIERRA. </a:t>
            </a:r>
          </a:p>
          <a:p>
            <a:pPr algn="l"/>
            <a:r>
              <a:rPr lang="es-ES" sz="1200" b="1" dirty="0">
                <a:latin typeface="Arial" pitchFamily="34" charset="0"/>
                <a:cs typeface="Arial" pitchFamily="34" charset="0"/>
              </a:rPr>
              <a:t>6 Vi a la mujer ebria de la sangre de los santos, y de la sangre de los mártires de Jesús; y cuando la vi, quedé asombrado con gran asombro.</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Apocalipsis 17:4-6</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Es llamada </a:t>
            </a:r>
            <a:r>
              <a:rPr lang="es-ES_tradnl" sz="1200" i="1" u="sng" kern="1200" dirty="0">
                <a:solidFill>
                  <a:schemeClr val="tx1"/>
                </a:solidFill>
                <a:effectLst/>
                <a:latin typeface="+mn-lt"/>
                <a:ea typeface="+mn-ea"/>
                <a:cs typeface="+mn-cs"/>
              </a:rPr>
              <a:t>Babilonia</a:t>
            </a:r>
            <a:r>
              <a:rPr lang="es-ES_tradnl" sz="1200" kern="1200" dirty="0">
                <a:solidFill>
                  <a:schemeClr val="tx1"/>
                </a:solidFill>
                <a:effectLst/>
                <a:latin typeface="+mn-lt"/>
                <a:ea typeface="+mn-ea"/>
                <a:cs typeface="+mn-cs"/>
              </a:rPr>
              <a:t> la grande. </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2561250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dirty="0">
                <a:latin typeface="Arial" pitchFamily="34" charset="0"/>
                <a:cs typeface="Arial" pitchFamily="34" charset="0"/>
              </a:rPr>
              <a:t>4 Y la mujer estaba vestida de púrpura y escarlata, y adornada de oro de piedras preciosas y de perlas, y tenía en la mano un cáliz de oro lleno de abominaciones y de la inmundicia de su fornicación; </a:t>
            </a:r>
          </a:p>
          <a:p>
            <a:pPr algn="l"/>
            <a:r>
              <a:rPr lang="es-ES" sz="1200" b="1" dirty="0">
                <a:latin typeface="Arial" pitchFamily="34" charset="0"/>
                <a:cs typeface="Arial" pitchFamily="34" charset="0"/>
              </a:rPr>
              <a:t>5 y en su frente un nombre escrito, un misterio: BABILONIA LA GRANDE, LA MADRE DE LAS RAMERAS Y DE LAS ABOMINACIONES DE LA TIERRA. </a:t>
            </a:r>
          </a:p>
          <a:p>
            <a:pPr algn="l"/>
            <a:r>
              <a:rPr lang="es-ES" sz="1200" b="1" dirty="0">
                <a:latin typeface="Arial" pitchFamily="34" charset="0"/>
                <a:cs typeface="Arial" pitchFamily="34" charset="0"/>
              </a:rPr>
              <a:t>6 Vi a la mujer ebria de la sangre de los santos, y de la sangre de los mártires de Jesús; y cuando la vi, quedé asombrado con gran asombro.</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Apocalipsis 17:4-6</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Es llamada </a:t>
            </a:r>
            <a:r>
              <a:rPr lang="es-ES_tradnl" sz="1200" i="1" u="sng" kern="1200" dirty="0">
                <a:solidFill>
                  <a:schemeClr val="tx1"/>
                </a:solidFill>
                <a:effectLst/>
                <a:latin typeface="+mn-lt"/>
                <a:ea typeface="+mn-ea"/>
                <a:cs typeface="+mn-cs"/>
              </a:rPr>
              <a:t>Babilonia</a:t>
            </a:r>
            <a:r>
              <a:rPr lang="es-ES_tradnl" sz="1200" kern="1200" dirty="0">
                <a:solidFill>
                  <a:schemeClr val="tx1"/>
                </a:solidFill>
                <a:effectLst/>
                <a:latin typeface="+mn-lt"/>
                <a:ea typeface="+mn-ea"/>
                <a:cs typeface="+mn-cs"/>
              </a:rPr>
              <a:t> la grande. </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477225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Su dominio universal (aguas, Apoc.17:15) el lugar de su sede con sus 7 colinas, la ciudad de Roma (7 cabezas, vers. 9), el color de la púrpura y sus riquezas de oro (vers. 4). las falsas doctrinas que predica (copa con abominaciones) y su historia perseguidora (vers. 6). nos sugieren la identidad de la iglesia madre.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Babilonia es un sistema religioso.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 existe una iglesia madre, existen hijas, ¿Cuáles son: Aquellas que imitan a la iglesia romana en alguna cosa. Por ejemplo, la observancia del domingo, la doctrina de la inmortalidad del alma, participación en la guerra, etc.</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 aterrador recordar aquellos días sombríos de la historia. Los disidentes de la religión oficial eran buscados, torturados y muertos por "el oficio de la Santa Inquisición". Existían casas llenas de instrumentos de tortura. En el centro de la ciudad de Lima (Perú), hay un museo de la inquisición, que es el mismo edificio utilizado en los días de la colonización. Si encontraban a alguien leyendo la Biblia, prohibida entonces, o practicando otra fe, era llevado juzgado y torturado.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Si renunciaba a su modo de pensar podía librarse a veces, pero si no, era muerto, mayormente quemado en la hoguera. De este modo murieron más de 50 millones de personas.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He aquí lo que escribió un clérigo católico: Monseñor de Segur "La observancia del domingo de los protestantes es un homenaje que rinden, a pesar de ellos mismos, a la autoridad de la iglesia (católica romana)" (Conversaciones Francas Sobre el Protestantismo de Nuestros Días, ed. </a:t>
            </a:r>
            <a:r>
              <a:rPr lang="es-ES_tradnl" sz="1200" i="1" kern="1200" dirty="0" err="1">
                <a:solidFill>
                  <a:schemeClr val="tx1"/>
                </a:solidFill>
                <a:effectLst/>
                <a:latin typeface="+mn-lt"/>
                <a:ea typeface="+mn-ea"/>
                <a:cs typeface="+mn-cs"/>
              </a:rPr>
              <a:t>ingl</a:t>
            </a:r>
            <a:r>
              <a:rPr lang="es-ES_tradnl" sz="1200" i="1" kern="1200" dirty="0">
                <a:solidFill>
                  <a:schemeClr val="tx1"/>
                </a:solidFill>
                <a:effectLst/>
                <a:latin typeface="+mn-lt"/>
                <a:ea typeface="+mn-ea"/>
                <a:cs typeface="+mn-cs"/>
              </a:rPr>
              <a:t>. pág. 213).</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119992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UNA IGLESIA PURA</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185674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¿Cómo es la doctrina de la iglesia cuya cabeza es Jesucristo?</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3326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23 porque el marido es cabeza de la mujer, así como Cristo es cabeza de la iglesia, la cual es su cuerpo, y él es su Salvador.</a:t>
            </a:r>
          </a:p>
          <a:p>
            <a:pPr algn="just"/>
            <a:r>
              <a:rPr lang="es-ES" sz="1200" b="1" dirty="0">
                <a:latin typeface="Arial" pitchFamily="34" charset="0"/>
                <a:cs typeface="Arial" pitchFamily="34" charset="0"/>
              </a:rPr>
              <a:t>26 para santificarla, habiéndola purificado en el lavamiento del agua por la palabra, </a:t>
            </a:r>
          </a:p>
          <a:p>
            <a:pPr algn="just"/>
            <a:r>
              <a:rPr lang="es-ES" sz="1200" b="1" dirty="0">
                <a:latin typeface="Arial" pitchFamily="34" charset="0"/>
                <a:cs typeface="Arial" pitchFamily="34" charset="0"/>
              </a:rPr>
              <a:t>27 a fin de presentársela a sí mismo, una iglesia gloriosa, que no tuviese mancha ni arruga ni cosa semejante, sino que fuese santa y sin mancha.</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Efesios 5:23, 26-27</a:t>
            </a:r>
          </a:p>
          <a:p>
            <a:endParaRPr lang="es-ES_tradnl"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Sin mancha y sin arruga.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La verdadera iglesia no tiene mancha ni arruga en su doctrina. Eso no quiere decir que sus miembros son perfectos y que no tengan fallas o que la iglesia no tenga que mejorar sino que se guía en todo por la Palabra de Dios enseñando "la fe que ha sido dada una vez a los santos" (Judas 3), o sea, el cristianismo primitivo que enseño Jesús.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524522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 ¿Qué debe ser la iglesia de Dios?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95937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SÍMBOLOS PARA REPRESENTAR LA IGLESIA</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973461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“para que si tardo, sepas cómo debes conducirte en la casa de Dios, que es la iglesia del Dios viviente, columna y baluarte de la verdad.”</a:t>
            </a:r>
            <a:endParaRPr lang="es-ES" dirty="0"/>
          </a:p>
          <a:p>
            <a:r>
              <a:rPr lang="es-ES_tradnl" sz="1200" b="1" kern="1200" dirty="0">
                <a:solidFill>
                  <a:schemeClr val="tx1"/>
                </a:solidFill>
                <a:effectLst/>
                <a:latin typeface="+mn-lt"/>
                <a:ea typeface="+mn-ea"/>
                <a:cs typeface="+mn-cs"/>
              </a:rPr>
              <a:t>1 Timoteo 3:15</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Columna y baluarte.</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328672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La iglesia de Cristo es la columna o el sostén de la verdad. Pero, ¿qué es verdad? Hay 3 cosas que podemos definir como verdad:</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 Cristo es la verdad (Juan 14:6).</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b) Su Palabra es la verdad (Juan 17:17).</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 Su ley es la verdad (Sal. 119:142).</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pPr algn="l"/>
            <a:r>
              <a:rPr lang="es-ES_tradnl" sz="1200" i="1" kern="1200" dirty="0">
                <a:solidFill>
                  <a:schemeClr val="tx1"/>
                </a:solidFill>
                <a:effectLst/>
                <a:latin typeface="+mn-lt"/>
                <a:ea typeface="+mn-ea"/>
                <a:cs typeface="+mn-cs"/>
              </a:rPr>
              <a:t>El verdadero remanente de Dios sostiene en alto estas tres cosas. Cree en Jesucristo como Dios, Creador y Salvador, en toda su Palabra como inspirada y en todos los mandamientos de su Santa Ley.</a:t>
            </a:r>
            <a:endParaRPr lang="es-AR" sz="1200" kern="1200" dirty="0">
              <a:solidFill>
                <a:schemeClr val="tx1"/>
              </a:solidFill>
              <a:effectLst/>
              <a:latin typeface="+mn-lt"/>
              <a:ea typeface="+mn-ea"/>
              <a:cs typeface="+mn-cs"/>
            </a:endParaRPr>
          </a:p>
          <a:p>
            <a:pPr algn="l"/>
            <a:r>
              <a:rPr lang="es-ES_tradnl" sz="1200" i="1" kern="1200" dirty="0">
                <a:solidFill>
                  <a:schemeClr val="tx1"/>
                </a:solidFill>
                <a:effectLst/>
                <a:latin typeface="+mn-lt"/>
                <a:ea typeface="+mn-ea"/>
                <a:cs typeface="+mn-cs"/>
              </a:rPr>
              <a:t>La verdad es poder, pero ese poder, es interpretado por el evangelio. Pablo lo llama poder de Dios para salvación de todo aquel que cree (</a:t>
            </a:r>
            <a:r>
              <a:rPr lang="es-ES_tradnl" sz="1200" i="1" kern="1200" dirty="0" err="1">
                <a:solidFill>
                  <a:schemeClr val="tx1"/>
                </a:solidFill>
                <a:effectLst/>
                <a:latin typeface="+mn-lt"/>
                <a:ea typeface="+mn-ea"/>
                <a:cs typeface="+mn-cs"/>
              </a:rPr>
              <a:t>Rom</a:t>
            </a:r>
            <a:r>
              <a:rPr lang="es-ES_tradnl" sz="1200" i="1" kern="1200" dirty="0">
                <a:solidFill>
                  <a:schemeClr val="tx1"/>
                </a:solidFill>
                <a:effectLst/>
                <a:latin typeface="+mn-lt"/>
                <a:ea typeface="+mn-ea"/>
                <a:cs typeface="+mn-cs"/>
              </a:rPr>
              <a:t>. 1:16). Es el evangelio el que sublima la obra de Cristo y magnífica su Santa Ley, y es el mismo evangelio que revela "la justicia de Dios.. por fe y para fe" (</a:t>
            </a:r>
            <a:r>
              <a:rPr lang="es-ES_tradnl" sz="1200" i="1" kern="1200" dirty="0" err="1">
                <a:solidFill>
                  <a:schemeClr val="tx1"/>
                </a:solidFill>
                <a:effectLst/>
                <a:latin typeface="+mn-lt"/>
                <a:ea typeface="+mn-ea"/>
                <a:cs typeface="+mn-cs"/>
              </a:rPr>
              <a:t>Rom</a:t>
            </a:r>
            <a:r>
              <a:rPr lang="es-ES_tradnl" sz="1200" i="1" kern="1200" dirty="0">
                <a:solidFill>
                  <a:schemeClr val="tx1"/>
                </a:solidFill>
                <a:effectLst/>
                <a:latin typeface="+mn-lt"/>
                <a:ea typeface="+mn-ea"/>
                <a:cs typeface="+mn-cs"/>
              </a:rPr>
              <a:t>. 1:17) destacando su efecto en la vida de la iglesia, la cual es llamada a ser columna y baluarte de la verdad. El que se une a la iglesia, pasa a ser miembro del cuerpo de Cristo y a participar de las bendiciones de la verdad.</a:t>
            </a:r>
            <a:endParaRPr lang="es-AR" sz="1200" kern="1200" dirty="0">
              <a:solidFill>
                <a:schemeClr val="tx1"/>
              </a:solidFill>
              <a:effectLst/>
              <a:latin typeface="+mn-lt"/>
              <a:ea typeface="+mn-ea"/>
              <a:cs typeface="+mn-cs"/>
            </a:endParaRPr>
          </a:p>
          <a:p>
            <a:pPr algn="l"/>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2248358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CONCLUSIÓN</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648896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llamado dirige Dios a las personas sinceras que se encuentran en Babilonia, o sea, el sistema religioso equivocado?</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2887478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00B0F0"/>
                </a:solidFill>
                <a:latin typeface="Arial" pitchFamily="34" charset="0"/>
                <a:cs typeface="Arial" pitchFamily="34" charset="0"/>
              </a:rPr>
              <a:t>“Y oí otra voz del cielo, que decía: Salid de ella, pueblo mío, para que no seáis partícipes de sus pecados, ni recibáis parte de sus plagas;”</a:t>
            </a:r>
          </a:p>
          <a:p>
            <a:r>
              <a:rPr lang="es-ES_tradnl" sz="1200" b="1" kern="1200" dirty="0">
                <a:solidFill>
                  <a:schemeClr val="tx1"/>
                </a:solidFill>
                <a:effectLst/>
                <a:latin typeface="+mn-lt"/>
                <a:ea typeface="+mn-ea"/>
                <a:cs typeface="+mn-cs"/>
              </a:rPr>
              <a:t>Apocalipsis 18:4</a:t>
            </a:r>
          </a:p>
          <a:p>
            <a:endParaRPr lang="es-ES_tradnl" sz="1200" b="1"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462293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Dios tiene almas sinceras en todas las iglesias y aún en Babilonia. En Juan 10:16 se nos habla de "otras ovejas que no son de este redil (otros rediles, o sea, otras iglesias); aquellas también debo traer, y oirán mi voz; y habrá un rebaño y un pastor".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Jesús nos invita a entrar en el arca, o sea, ser parte de su cuerpo, que es su Iglesia.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Al verdadero pueblo de Dios lo conocemos porque guarda los mandamientos. Seamos fieles a Jesús, esa es la prueba de nuestro amor.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Estemos en esa viña, que no tiene brecha en su cerco y permanezcamos unidos a la vid verdadera que es Jesucristo, para traer mucho fruto.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8478126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¿Se da cuenta que ahora no es tan difícil identificar al verdadero pueblo de Dios?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De acuerdo a lo estudiado hasta aquí, ¿Considera Ud. que la iglesia que representamos lleva esas características de </a:t>
            </a:r>
            <a:r>
              <a:rPr lang="es-ES_tradnl" sz="1200" i="1" kern="1200" dirty="0" err="1">
                <a:solidFill>
                  <a:schemeClr val="tx1"/>
                </a:solidFill>
                <a:effectLst/>
                <a:latin typeface="+mn-lt"/>
                <a:ea typeface="+mn-ea"/>
                <a:cs typeface="+mn-cs"/>
              </a:rPr>
              <a:t>Apoc</a:t>
            </a:r>
            <a:r>
              <a:rPr lang="es-ES_tradnl" sz="1200" i="1" kern="1200" dirty="0">
                <a:solidFill>
                  <a:schemeClr val="tx1"/>
                </a:solidFill>
                <a:effectLst/>
                <a:latin typeface="+mn-lt"/>
                <a:ea typeface="+mn-ea"/>
                <a:cs typeface="+mn-cs"/>
              </a:rPr>
              <a:t>. 12:17, o le queda alguna duda?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Jesucristo es la cabeza de la iglesia y desea bendecir a los que están unidos a ella.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4236141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 qué se compara la iglesia del Señor, tanto en el Antiguo como en el Nuevo Testamento?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1 Ahora cantaré por mi amado el cantar de mi amado a su viña. Tenía mi amado una viña en una ladera fértil.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2 La había cercado y despedregado y plantado de vides escogidas; había edificado en medio de ella una torre, y hecho también en ella un lagar; y esperaba que diese uvas, y dio uvas silvestres.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7 Ciertamente la viña de Jehová de los ejércitos es la casa de Israel, y los hombres de Judá planta deliciosa suya. Esperaba juicio, y he aquí vileza; justicia, y he aquí clamor.”</a:t>
            </a: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Isaías 5:1-2, 7</a:t>
            </a:r>
          </a:p>
          <a:p>
            <a:endParaRPr lang="es-ES_tradnl" sz="1200" b="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62938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“Oíd otra parábola: Hubo un hombre, padre de familia, el cual plantó una viña, la cercó de vallado, cavó en ella un lagar, edificó una torre, y la arrendó a unos labradores, y se fue lejos.”</a:t>
            </a: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Mateo 21:33</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Con una </a:t>
            </a:r>
            <a:r>
              <a:rPr lang="es-ES_tradnl" sz="1200" i="1" u="sng" kern="1200" dirty="0">
                <a:solidFill>
                  <a:schemeClr val="tx1"/>
                </a:solidFill>
                <a:effectLst/>
                <a:latin typeface="+mn-lt"/>
                <a:ea typeface="+mn-ea"/>
                <a:cs typeface="+mn-cs"/>
              </a:rPr>
              <a:t>viña</a:t>
            </a:r>
            <a:r>
              <a:rPr lang="es-ES_tradnl" sz="1200" kern="1200" dirty="0">
                <a:solidFill>
                  <a:schemeClr val="tx1"/>
                </a:solidFill>
                <a:effectLst/>
                <a:latin typeface="+mn-lt"/>
                <a:ea typeface="+mn-ea"/>
                <a:cs typeface="+mn-cs"/>
              </a:rPr>
              <a:t> que tenía alrededor un </a:t>
            </a:r>
            <a:r>
              <a:rPr lang="es-ES_tradnl" sz="1200" i="1" u="sng" kern="1200" dirty="0">
                <a:solidFill>
                  <a:schemeClr val="tx1"/>
                </a:solidFill>
                <a:effectLst/>
                <a:latin typeface="+mn-lt"/>
                <a:ea typeface="+mn-ea"/>
                <a:cs typeface="+mn-cs"/>
              </a:rPr>
              <a:t>cerco</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629389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444895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06915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3 Tantas Religiones\uvas3840x2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7545" y="-639452"/>
            <a:ext cx="11144141" cy="69650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15516" y="4057905"/>
            <a:ext cx="8604956" cy="243143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a:t>
            </a:r>
            <a:r>
              <a:rPr lang="es-ES_tradnl"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videira</a:t>
            </a:r>
            <a:r>
              <a:rPr lang="es-ES_tradnl"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marL="571500" indent="-571500">
              <a:buFont typeface="Arial" panose="020B0604020202020204" pitchFamily="34" charset="0"/>
              <a:buChar char="•"/>
            </a:pP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Cristo é a raíz e o tronco</a:t>
            </a:r>
          </a:p>
          <a:p>
            <a:pPr marL="571500" indent="-571500">
              <a:buFont typeface="Arial" panose="020B0604020202020204" pitchFamily="34" charset="0"/>
              <a:buChar char="•"/>
            </a:pP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Nós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somos as varas </a:t>
            </a:r>
            <a:b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9300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rd\Documents\_Estudios Biblicos PPT\23 Tantas Religiones\cerco-de-madera,-prado-verde,-campo,-cielo-145325.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4" t="7175" r="5320" b="3378"/>
          <a:stretch/>
        </p:blipFill>
        <p:spPr bwMode="auto">
          <a:xfrm>
            <a:off x="0" y="-1635"/>
            <a:ext cx="9144000" cy="6859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31540" y="116632"/>
            <a:ext cx="8460940" cy="63709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O </a:t>
            </a:r>
            <a:r>
              <a:rPr lang="es-ES_tradnl" sz="44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Valado</a:t>
            </a:r>
            <a:r>
              <a:rPr lang="es-ES_tradnl" sz="4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(cerco): </a:t>
            </a:r>
          </a:p>
          <a:p>
            <a:pPr marL="342900" indent="-342900">
              <a:buFont typeface="Arial" panose="020B0604020202020204" pitchFamily="34" charset="0"/>
              <a:buChar char="•"/>
            </a:pP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Estabelece</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um</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limite entre o terreno do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Senhor</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e o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alheio</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a:t>
            </a:r>
          </a:p>
          <a:p>
            <a:pPr marL="342900" indent="-342900">
              <a:buFont typeface="Arial" panose="020B0604020202020204" pitchFamily="34" charset="0"/>
              <a:buChar char="•"/>
            </a:pP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Protege e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mantém</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a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igreja</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dentro da </a:t>
            </a:r>
            <a:r>
              <a:rPr lang="es-ES_tradnl" sz="36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vontade</a:t>
            </a:r>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de Deus.</a:t>
            </a:r>
          </a:p>
          <a:p>
            <a:r>
              <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a:t>
            </a:r>
          </a:p>
          <a:p>
            <a:pPr marL="342900" indent="-342900">
              <a:buFont typeface="Arial" panose="020B0604020202020204" pitchFamily="34" charset="0"/>
              <a:buChar char="•"/>
            </a:pPr>
            <a:endPar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endParaRPr>
          </a:p>
          <a:p>
            <a:pPr marL="342900" indent="-342900">
              <a:buFont typeface="Arial" panose="020B0604020202020204" pitchFamily="34" charset="0"/>
              <a:buChar char="•"/>
            </a:pPr>
            <a:endPar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endParaRPr>
          </a:p>
          <a:p>
            <a:pPr marL="342900" indent="-342900">
              <a:buFont typeface="Arial" panose="020B0604020202020204" pitchFamily="34" charset="0"/>
              <a:buChar char="•"/>
            </a:pPr>
            <a:endPar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endParaRPr>
          </a:p>
          <a:p>
            <a:endParaRPr lang="es-ES_tradnl" sz="36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endParaRPr>
          </a:p>
          <a:p>
            <a:pPr marL="342900" indent="-342900" algn="r">
              <a:buFont typeface="Arial" panose="020B0604020202020204" pitchFamily="34" charset="0"/>
              <a:buChar char="•"/>
            </a:pPr>
            <a:r>
              <a:rPr lang="es-ES_tradnl" sz="40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O </a:t>
            </a:r>
            <a:r>
              <a:rPr lang="es-ES_tradnl" sz="40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Valado</a:t>
            </a:r>
            <a:r>
              <a:rPr lang="es-ES_tradnl" sz="40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é a </a:t>
            </a:r>
            <a:r>
              <a:rPr lang="es-ES_tradnl" sz="40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Lei</a:t>
            </a:r>
            <a:r>
              <a:rPr lang="es-ES_tradnl" sz="40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rPr>
              <a:t> de Deus.</a:t>
            </a:r>
            <a:endParaRPr lang="es-AR" sz="40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4233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1000"/>
                                        <p:tgtEl>
                                          <p:spTgt spid="2">
                                            <p:txEl>
                                              <p:pRg st="8" end="8"/>
                                            </p:txEl>
                                          </p:spTgt>
                                        </p:tgtEl>
                                      </p:cBhvr>
                                    </p:animEffect>
                                    <p:anim calcmode="lin" valueType="num">
                                      <p:cBhvr>
                                        <p:cTn id="3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3 Tantas Religiones\178435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6057" y="224644"/>
            <a:ext cx="10752733" cy="80648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528927"/>
            <a:ext cx="6336704" cy="6032421"/>
          </a:xfrm>
          <a:prstGeom prst="rect">
            <a:avLst/>
          </a:prstGeom>
        </p:spPr>
        <p:txBody>
          <a:bodyPr wrap="square">
            <a:spAutoFit/>
          </a:bodyPr>
          <a:lstStyle/>
          <a:p>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Na</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Bíblia</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a:t>
            </a:r>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é comparada </a:t>
            </a:r>
            <a:b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 </a:t>
            </a:r>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uma</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mulher</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b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3200"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(2ª Corintios 11:2).</a:t>
            </a:r>
          </a:p>
          <a:p>
            <a:r>
              <a:rPr lang="es-AR" sz="3200"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endParaRPr lang="es-AR" sz="4000"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a:p>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Segundo </a:t>
            </a:r>
            <a:r>
              <a:rPr lang="es-AR" sz="4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Cânticos</a:t>
            </a:r>
            <a: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6:8-9; 4:7, </a:t>
            </a:r>
            <a:br>
              <a:rPr lang="es-AR" sz="4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quantas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reconhece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Deus </a:t>
            </a:r>
            <a:b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suas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86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088740"/>
            <a:ext cx="817290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Sessenta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rainhas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oitenta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concubinas, e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virgens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número. </a:t>
            </a:r>
            <a:r>
              <a:rPr lang="es-AR" sz="3600" b="1" spc="50" dirty="0" err="1">
                <a:ln w="11430"/>
                <a:solidFill>
                  <a:srgbClr val="FF0000"/>
                </a:solidFill>
                <a:effectLst>
                  <a:outerShdw blurRad="76200" dist="50800" dir="5400000" algn="tl" rotWithShape="0">
                    <a:srgbClr val="000000">
                      <a:alpha val="65000"/>
                    </a:srgbClr>
                  </a:outerShdw>
                </a:effectLst>
              </a:rPr>
              <a:t>Porém</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uma</a:t>
            </a:r>
            <a:r>
              <a:rPr lang="es-AR" sz="3600" b="1" spc="50" dirty="0">
                <a:ln w="11430"/>
                <a:solidFill>
                  <a:srgbClr val="FF0000"/>
                </a:solidFill>
                <a:effectLst>
                  <a:outerShdw blurRad="76200" dist="50800" dir="5400000" algn="tl" rotWithShape="0">
                    <a:srgbClr val="000000">
                      <a:alpha val="65000"/>
                    </a:srgbClr>
                  </a:outerShdw>
                </a:effectLst>
              </a:rPr>
              <a:t> é a </a:t>
            </a:r>
            <a:r>
              <a:rPr lang="es-AR" sz="3600" b="1" spc="50" dirty="0" err="1">
                <a:ln w="11430"/>
                <a:solidFill>
                  <a:srgbClr val="FF0000"/>
                </a:solidFill>
                <a:effectLst>
                  <a:outerShdw blurRad="76200" dist="50800" dir="5400000" algn="tl" rotWithShape="0">
                    <a:srgbClr val="000000">
                      <a:alpha val="65000"/>
                    </a:srgbClr>
                  </a:outerShdw>
                </a:effectLst>
              </a:rPr>
              <a:t>minha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pomba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minha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imaculada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única 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mãe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mais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querida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daquela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à luz;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viram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chamaram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-aventurada,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rainhas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as concubinas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louvaram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Cânticos</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6:8-9</a:t>
            </a:r>
          </a:p>
        </p:txBody>
      </p:sp>
    </p:spTree>
    <p:extLst>
      <p:ext uri="{BB962C8B-B14F-4D97-AF65-F5344CB8AC3E}">
        <p14:creationId xmlns:p14="http://schemas.microsoft.com/office/powerpoint/2010/main" val="623601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23 Tantas Religiones\vestido blanc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50509"/>
            <a:ext cx="9226199" cy="61507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728700"/>
            <a:ext cx="4428492"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“Toda tu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és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formosa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amor,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ti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há</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mancha.”</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Cânticos</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4:7</a:t>
            </a:r>
          </a:p>
        </p:txBody>
      </p:sp>
    </p:spTree>
    <p:extLst>
      <p:ext uri="{BB962C8B-B14F-4D97-AF65-F5344CB8AC3E}">
        <p14:creationId xmlns:p14="http://schemas.microsoft.com/office/powerpoint/2010/main" val="905738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erhard\Documents\_Estudios Biblicos PPT\23 Tantas Religiones\mujeres-empresaria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772"/>
          <a:stretch/>
        </p:blipFill>
        <p:spPr bwMode="auto">
          <a:xfrm>
            <a:off x="-422236" y="2636912"/>
            <a:ext cx="9890780" cy="46583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224644"/>
            <a:ext cx="7632848" cy="2585323"/>
          </a:xfrm>
          <a:prstGeom prst="rect">
            <a:avLst/>
          </a:prstGeom>
        </p:spPr>
        <p:txBody>
          <a:bodyPr wrap="square">
            <a:spAutoFit/>
          </a:bodyPr>
          <a:lstStyle/>
          <a:p>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diz</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profecia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b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sobre as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mulheres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igrejas</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b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nosso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tempo?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94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124744"/>
            <a:ext cx="7416824"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sete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mulheres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naquele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lançarão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dizendo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solidFill>
                  <a:srgbClr val="FF0000"/>
                </a:solidFill>
                <a:effectLst>
                  <a:outerShdw blurRad="76200" dist="50800" dir="5400000" algn="tl" rotWithShape="0">
                    <a:srgbClr val="000000">
                      <a:alpha val="65000"/>
                    </a:srgbClr>
                  </a:outerShdw>
                </a:effectLst>
              </a:rPr>
              <a:t>Nós</a:t>
            </a:r>
            <a:r>
              <a:rPr lang="es-AR" sz="4000" b="1" spc="50" dirty="0">
                <a:ln w="11430"/>
                <a:solidFill>
                  <a:srgbClr val="FF0000"/>
                </a:solidFill>
                <a:effectLst>
                  <a:outerShdw blurRad="76200" dist="50800" dir="5400000" algn="tl" rotWithShape="0">
                    <a:srgbClr val="000000">
                      <a:alpha val="65000"/>
                    </a:srgbClr>
                  </a:outerShdw>
                </a:effectLst>
              </a:rPr>
              <a:t> comeremos do </a:t>
            </a:r>
            <a:r>
              <a:rPr lang="es-AR" sz="4000" b="1" spc="50" dirty="0" err="1">
                <a:ln w="11430"/>
                <a:solidFill>
                  <a:srgbClr val="FF0000"/>
                </a:solidFill>
                <a:effectLst>
                  <a:outerShdw blurRad="76200" dist="50800" dir="5400000" algn="tl" rotWithShape="0">
                    <a:srgbClr val="000000">
                      <a:alpha val="65000"/>
                    </a:srgbClr>
                  </a:outerShdw>
                </a:effectLst>
              </a:rPr>
              <a:t>nosso</a:t>
            </a:r>
            <a:r>
              <a:rPr lang="es-AR" sz="4000" b="1" spc="50" dirty="0">
                <a:ln w="11430"/>
                <a:solidFill>
                  <a:srgbClr val="FF0000"/>
                </a:solidFill>
                <a:effectLst>
                  <a:outerShdw blurRad="76200" dist="50800" dir="5400000" algn="tl" rotWithShape="0">
                    <a:srgbClr val="000000">
                      <a:alpha val="65000"/>
                    </a:srgbClr>
                  </a:outerShdw>
                </a:effectLst>
              </a:rPr>
              <a:t> </a:t>
            </a:r>
            <a:r>
              <a:rPr lang="es-AR" sz="4000" b="1" spc="50" dirty="0" err="1">
                <a:ln w="11430"/>
                <a:solidFill>
                  <a:srgbClr val="FF0000"/>
                </a:solidFill>
                <a:effectLst>
                  <a:outerShdw blurRad="76200" dist="50800" dir="5400000" algn="tl" rotWithShape="0">
                    <a:srgbClr val="000000">
                      <a:alpha val="65000"/>
                    </a:srgbClr>
                  </a:outerShdw>
                </a:effectLst>
              </a:rPr>
              <a:t>pão</a:t>
            </a:r>
            <a:r>
              <a:rPr lang="es-AR" sz="4000" b="1" spc="50" dirty="0">
                <a:ln w="11430"/>
                <a:solidFill>
                  <a:srgbClr val="FF0000"/>
                </a:solidFill>
                <a:effectLst>
                  <a:outerShdw blurRad="76200" dist="50800" dir="5400000" algn="tl" rotWithShape="0">
                    <a:srgbClr val="000000">
                      <a:alpha val="65000"/>
                    </a:srgbClr>
                  </a:outerShdw>
                </a:effectLst>
              </a:rPr>
              <a:t>, e nos vestiremos do que é </a:t>
            </a:r>
            <a:r>
              <a:rPr lang="es-AR" sz="4000" b="1" spc="50" dirty="0" err="1">
                <a:ln w="11430"/>
                <a:solidFill>
                  <a:srgbClr val="FF0000"/>
                </a:solidFill>
                <a:effectLst>
                  <a:outerShdw blurRad="76200" dist="50800" dir="5400000" algn="tl" rotWithShape="0">
                    <a:srgbClr val="000000">
                      <a:alpha val="65000"/>
                    </a:srgbClr>
                  </a:outerShdw>
                </a:effectLst>
              </a:rPr>
              <a:t>nosso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tão-somente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queremos ser chamadas pelo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nome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tira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nosso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opróbrio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Isaías 4:1</a:t>
            </a:r>
          </a:p>
        </p:txBody>
      </p:sp>
    </p:spTree>
    <p:extLst>
      <p:ext uri="{BB962C8B-B14F-4D97-AF65-F5344CB8AC3E}">
        <p14:creationId xmlns:p14="http://schemas.microsoft.com/office/powerpoint/2010/main" val="4070775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mujeres-empresarias.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b="37772"/>
          <a:stretch/>
        </p:blipFill>
        <p:spPr bwMode="auto">
          <a:xfrm>
            <a:off x="-430264" y="2632185"/>
            <a:ext cx="9890780" cy="46583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411043"/>
            <a:ext cx="8532948" cy="618630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ES_tradnl" sz="3600" b="1" spc="50" dirty="0">
                <a:ln w="11430"/>
                <a:solidFill>
                  <a:srgbClr val="E200D7"/>
                </a:solidFill>
                <a:effectLst>
                  <a:outerShdw blurRad="76200" dist="50800" dir="5400000" algn="tl" rotWithShape="0">
                    <a:srgbClr val="000000">
                      <a:alpha val="65000"/>
                    </a:srgbClr>
                  </a:outerShdw>
                </a:effectLst>
              </a:rPr>
              <a:t>Sete </a:t>
            </a:r>
            <a:r>
              <a:rPr lang="es-ES_tradnl" sz="3600" b="1" spc="50" dirty="0" err="1">
                <a:ln w="11430"/>
                <a:solidFill>
                  <a:srgbClr val="E200D7"/>
                </a:solidFill>
                <a:effectLst>
                  <a:outerShdw blurRad="76200" dist="50800" dir="5400000" algn="tl" rotWithShape="0">
                    <a:srgbClr val="000000">
                      <a:alpha val="65000"/>
                    </a:srgbClr>
                  </a:outerShdw>
                </a:effectLst>
              </a:rPr>
              <a:t>mulheres</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Todas as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igrejas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 representa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plenitude</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600" b="1" spc="50" dirty="0" err="1">
                <a:ln w="11430"/>
                <a:solidFill>
                  <a:srgbClr val="E200D7"/>
                </a:solidFill>
                <a:effectLst>
                  <a:outerShdw blurRad="76200" dist="50800" dir="5400000" algn="tl" rotWithShape="0">
                    <a:srgbClr val="000000">
                      <a:alpha val="65000"/>
                    </a:srgbClr>
                  </a:outerShdw>
                </a:effectLst>
              </a:rPr>
              <a:t>Lançam</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mão</a:t>
            </a:r>
            <a:r>
              <a:rPr lang="es-ES_tradnl" sz="3600" b="1" spc="50" dirty="0">
                <a:ln w="11430"/>
                <a:solidFill>
                  <a:srgbClr val="E200D7"/>
                </a:solidFill>
                <a:effectLst>
                  <a:outerShdw blurRad="76200" dist="50800" dir="5400000" algn="tl" rotWithShape="0">
                    <a:srgbClr val="000000">
                      <a:alpha val="65000"/>
                    </a:srgbClr>
                  </a:outerShdw>
                </a:effectLst>
              </a:rPr>
              <a:t> de </a:t>
            </a:r>
            <a:r>
              <a:rPr lang="es-ES_tradnl" sz="3600" b="1" spc="50" dirty="0" err="1">
                <a:ln w="11430"/>
                <a:solidFill>
                  <a:srgbClr val="E200D7"/>
                </a:solidFill>
                <a:effectLst>
                  <a:outerShdw blurRad="76200" dist="50800" dir="5400000" algn="tl" rotWithShape="0">
                    <a:srgbClr val="000000">
                      <a:alpha val="65000"/>
                    </a:srgbClr>
                  </a:outerShdw>
                </a:effectLst>
              </a:rPr>
              <a:t>um</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homem</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todas as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igrejas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falam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Cristo.</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600" b="1" spc="50" dirty="0" err="1">
                <a:ln w="11430"/>
                <a:solidFill>
                  <a:srgbClr val="E200D7"/>
                </a:solidFill>
                <a:effectLst>
                  <a:outerShdw blurRad="76200" dist="50800" dir="5400000" algn="tl" rotWithShape="0">
                    <a:srgbClr val="000000">
                      <a:alpha val="65000"/>
                    </a:srgbClr>
                  </a:outerShdw>
                </a:effectLst>
              </a:rPr>
              <a:t>Comem</a:t>
            </a:r>
            <a:r>
              <a:rPr lang="es-ES_tradnl" sz="3600" b="1" spc="50" dirty="0">
                <a:ln w="11430"/>
                <a:solidFill>
                  <a:srgbClr val="E200D7"/>
                </a:solidFill>
                <a:effectLst>
                  <a:outerShdw blurRad="76200" dist="50800" dir="5400000" algn="tl" rotWithShape="0">
                    <a:srgbClr val="000000">
                      <a:alpha val="65000"/>
                    </a:srgbClr>
                  </a:outerShdw>
                </a:effectLst>
              </a:rPr>
              <a:t> o </a:t>
            </a:r>
            <a:r>
              <a:rPr lang="es-ES_tradnl" sz="3600" b="1" spc="50" dirty="0" err="1">
                <a:ln w="11430"/>
                <a:solidFill>
                  <a:srgbClr val="E200D7"/>
                </a:solidFill>
                <a:effectLst>
                  <a:outerShdw blurRad="76200" dist="50800" dir="5400000" algn="tl" rotWithShape="0">
                    <a:srgbClr val="000000">
                      <a:alpha val="65000"/>
                    </a:srgbClr>
                  </a:outerShdw>
                </a:effectLst>
              </a:rPr>
              <a:t>seu</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próprio</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pão</a:t>
            </a:r>
            <a:r>
              <a:rPr lang="es-ES_tradnl" sz="3600" b="1" spc="50" dirty="0">
                <a:ln w="11430"/>
                <a:solidFill>
                  <a:srgbClr val="E200D7"/>
                </a:solidFill>
                <a:effectLst>
                  <a:outerShdw blurRad="76200" dist="50800" dir="5400000" algn="tl" rotWithShape="0">
                    <a:srgbClr val="000000">
                      <a:alpha val="65000"/>
                    </a:srgbClr>
                  </a:outerShdw>
                </a:effectLst>
              </a:rPr>
              <a:t>:</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Doutrina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própria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vez da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Palavra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Deus.</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600" b="1" spc="50" dirty="0" err="1">
                <a:ln w="11430"/>
                <a:solidFill>
                  <a:srgbClr val="E200D7"/>
                </a:solidFill>
                <a:effectLst>
                  <a:outerShdw blurRad="76200" dist="50800" dir="5400000" algn="tl" rotWithShape="0">
                    <a:srgbClr val="000000">
                      <a:alpha val="65000"/>
                    </a:srgbClr>
                  </a:outerShdw>
                </a:effectLst>
              </a:rPr>
              <a:t>Vestem</a:t>
            </a:r>
            <a:r>
              <a:rPr lang="es-ES_tradnl" sz="3600" b="1" spc="50" dirty="0">
                <a:ln w="11430"/>
                <a:solidFill>
                  <a:srgbClr val="E200D7"/>
                </a:solidFill>
                <a:effectLst>
                  <a:outerShdw blurRad="76200" dist="50800" dir="5400000" algn="tl" rotWithShape="0">
                    <a:srgbClr val="000000">
                      <a:alpha val="65000"/>
                    </a:srgbClr>
                  </a:outerShdw>
                </a:effectLst>
              </a:rPr>
              <a:t> as </a:t>
            </a:r>
            <a:r>
              <a:rPr lang="es-ES_tradnl" sz="3600" b="1" spc="50" dirty="0" err="1">
                <a:ln w="11430"/>
                <a:solidFill>
                  <a:srgbClr val="E200D7"/>
                </a:solidFill>
                <a:effectLst>
                  <a:outerShdw blurRad="76200" dist="50800" dir="5400000" algn="tl" rotWithShape="0">
                    <a:srgbClr val="000000">
                      <a:alpha val="65000"/>
                    </a:srgbClr>
                  </a:outerShdw>
                </a:effectLst>
              </a:rPr>
              <a:t>suas</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próprias</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roupas</a:t>
            </a:r>
            <a:r>
              <a:rPr lang="es-ES_tradnl" sz="3600" b="1" spc="50" dirty="0">
                <a:ln w="11430"/>
                <a:solidFill>
                  <a:srgbClr val="E200D7"/>
                </a:solidFill>
                <a:effectLst>
                  <a:outerShdw blurRad="76200" dist="50800" dir="5400000" algn="tl" rotWithShape="0">
                    <a:srgbClr val="000000">
                      <a:alpha val="65000"/>
                    </a:srgbClr>
                  </a:outerShdw>
                </a:effectLst>
              </a:rPr>
              <a:t>:</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Justiça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própria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vez do manto da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justiça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Cristo.</a:t>
            </a:r>
          </a:p>
          <a:p>
            <a:pPr marL="457200" indent="-457200">
              <a:buFont typeface="Arial" panose="020B0604020202020204" pitchFamily="34" charset="0"/>
              <a:buChar char="•"/>
            </a:pPr>
            <a:r>
              <a:rPr lang="es-ES_tradnl" sz="3600" b="1" spc="50" dirty="0" err="1">
                <a:ln w="11430"/>
                <a:solidFill>
                  <a:srgbClr val="E200D7"/>
                </a:solidFill>
                <a:effectLst>
                  <a:outerShdw blurRad="76200" dist="50800" dir="5400000" algn="tl" rotWithShape="0">
                    <a:srgbClr val="000000">
                      <a:alpha val="65000"/>
                    </a:srgbClr>
                  </a:outerShdw>
                </a:effectLst>
              </a:rPr>
              <a:t>Conformam</a:t>
            </a:r>
            <a:r>
              <a:rPr lang="es-ES_tradnl" sz="3600" b="1" spc="50" dirty="0">
                <a:ln w="11430"/>
                <a:solidFill>
                  <a:srgbClr val="E200D7"/>
                </a:solidFill>
                <a:effectLst>
                  <a:outerShdw blurRad="76200" dist="50800" dir="5400000" algn="tl" rotWithShape="0">
                    <a:srgbClr val="000000">
                      <a:alpha val="65000"/>
                    </a:srgbClr>
                  </a:outerShdw>
                </a:effectLst>
              </a:rPr>
              <a:t>-se </a:t>
            </a:r>
            <a:r>
              <a:rPr lang="es-ES_tradnl" sz="3600" b="1" spc="50" dirty="0" err="1">
                <a:ln w="11430"/>
                <a:solidFill>
                  <a:srgbClr val="E200D7"/>
                </a:solidFill>
                <a:effectLst>
                  <a:outerShdw blurRad="76200" dist="50800" dir="5400000" algn="tl" rotWithShape="0">
                    <a:srgbClr val="000000">
                      <a:alpha val="65000"/>
                    </a:srgbClr>
                  </a:outerShdw>
                </a:effectLst>
              </a:rPr>
              <a:t>em</a:t>
            </a:r>
            <a:r>
              <a:rPr lang="es-ES_tradnl" sz="3600" b="1" spc="50" dirty="0">
                <a:ln w="11430"/>
                <a:solidFill>
                  <a:srgbClr val="E200D7"/>
                </a:solidFill>
                <a:effectLst>
                  <a:outerShdw blurRad="76200" dist="50800" dir="5400000" algn="tl" rotWithShape="0">
                    <a:srgbClr val="000000">
                      <a:alpha val="65000"/>
                    </a:srgbClr>
                  </a:outerShdw>
                </a:effectLst>
              </a:rPr>
              <a:t> ser chamadas por </a:t>
            </a:r>
            <a:r>
              <a:rPr lang="es-ES_tradnl" sz="3600" b="1" spc="50" dirty="0" err="1">
                <a:ln w="11430"/>
                <a:solidFill>
                  <a:srgbClr val="E200D7"/>
                </a:solidFill>
                <a:effectLst>
                  <a:outerShdw blurRad="76200" dist="50800" dir="5400000" algn="tl" rotWithShape="0">
                    <a:srgbClr val="000000">
                      <a:alpha val="65000"/>
                    </a:srgbClr>
                  </a:outerShdw>
                </a:effectLst>
              </a:rPr>
              <a:t>Seu</a:t>
            </a:r>
            <a:r>
              <a:rPr lang="es-ES_tradnl" sz="3600" b="1" spc="50" dirty="0">
                <a:ln w="11430"/>
                <a:solidFill>
                  <a:srgbClr val="E200D7"/>
                </a:solidFill>
                <a:effectLst>
                  <a:outerShdw blurRad="76200" dist="50800" dir="5400000" algn="tl" rotWithShape="0">
                    <a:srgbClr val="000000">
                      <a:alpha val="65000"/>
                    </a:srgbClr>
                  </a:outerShdw>
                </a:effectLst>
              </a:rPr>
              <a:t> </a:t>
            </a:r>
            <a:r>
              <a:rPr lang="es-ES_tradnl" sz="3600" b="1" spc="50" dirty="0" err="1">
                <a:ln w="11430"/>
                <a:solidFill>
                  <a:srgbClr val="E200D7"/>
                </a:solidFill>
                <a:effectLst>
                  <a:outerShdw blurRad="76200" dist="50800" dir="5400000" algn="tl" rotWithShape="0">
                    <a:srgbClr val="000000">
                      <a:alpha val="65000"/>
                    </a:srgbClr>
                  </a:outerShdw>
                </a:effectLst>
              </a:rPr>
              <a:t>nome</a:t>
            </a:r>
            <a:r>
              <a:rPr lang="es-ES_tradnl" sz="3600" b="1" spc="50" dirty="0">
                <a:ln w="11430"/>
                <a:solidFill>
                  <a:srgbClr val="E200D7"/>
                </a:solidFill>
                <a:effectLst>
                  <a:outerShdw blurRad="76200" dist="50800" dir="5400000" algn="tl" rotWithShape="0">
                    <a:srgbClr val="000000">
                      <a:alpha val="65000"/>
                    </a:srgbClr>
                  </a:outerShdw>
                </a:effectLst>
              </a:rPr>
              <a:t>:</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Cristãos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(Ezequiel 33:31)</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47283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erhard\Documents\_Estudios Biblicos PPT\23 Tantas Religiones\Woman clothed with su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5728" b="42857"/>
          <a:stretch/>
        </p:blipFill>
        <p:spPr bwMode="auto">
          <a:xfrm>
            <a:off x="4927220" y="-99392"/>
            <a:ext cx="4541324" cy="70567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31540" y="2780928"/>
            <a:ext cx="6567886" cy="3139321"/>
          </a:xfrm>
          <a:prstGeom prst="rect">
            <a:avLst/>
          </a:prstGeom>
        </p:spPr>
        <p:txBody>
          <a:bodyPr wrap="square">
            <a:spAutoFit/>
          </a:bodyPr>
          <a:lstStyle/>
          <a:p>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A IGREJA </a:t>
            </a:r>
            <a:b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b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DE DEUS EM APOCALIPSE 12</a:t>
            </a:r>
          </a:p>
        </p:txBody>
      </p:sp>
      <p:pic>
        <p:nvPicPr>
          <p:cNvPr id="4"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76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3 Tantas Religiones\Woman clothed with sun.JPG"/>
          <p:cNvPicPr>
            <a:picLocks noChangeAspect="1" noChangeArrowheads="1"/>
          </p:cNvPicPr>
          <p:nvPr/>
        </p:nvPicPr>
        <p:blipFill rotWithShape="1">
          <a:blip r:embed="rId3">
            <a:extLst>
              <a:ext uri="{28A0092B-C50C-407E-A947-70E740481C1C}">
                <a14:useLocalDpi xmlns:a14="http://schemas.microsoft.com/office/drawing/2010/main" val="0"/>
              </a:ext>
            </a:extLst>
          </a:blip>
          <a:srcRect l="46347" t="-208" r="4785" b="70361"/>
          <a:stretch/>
        </p:blipFill>
        <p:spPr bwMode="auto">
          <a:xfrm>
            <a:off x="4427984" y="108577"/>
            <a:ext cx="7398328" cy="66687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504083"/>
            <a:ext cx="5220580" cy="4247317"/>
          </a:xfrm>
          <a:prstGeom prst="rect">
            <a:avLst/>
          </a:prstGeom>
        </p:spPr>
        <p:txBody>
          <a:bodyPr wrap="square">
            <a:spAutoFit/>
          </a:bodyPr>
          <a:lstStyle/>
          <a:p>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aspeto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tinha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mulher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descrita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12:1, e o que representa?</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07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J:\Mis Docs\_Multimedia IMS\Curso Biblico PPS\Tema 14\Tema 1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331640" y="3645024"/>
            <a:ext cx="6444716" cy="21688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n-US" sz="5400" u="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Um </a:t>
            </a:r>
            <a:r>
              <a:rPr lang="en-US" sz="5400" u="none"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momento</a:t>
            </a:r>
            <a:r>
              <a:rPr lang="en-US" sz="5400" u="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 </a:t>
            </a:r>
            <a:br>
              <a:rPr lang="en-US" sz="5400" u="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br>
            <a:r>
              <a:rPr lang="en-US" sz="5400" u="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de </a:t>
            </a:r>
            <a:r>
              <a:rPr lang="en-US" sz="5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O</a:t>
            </a:r>
            <a:r>
              <a:rPr lang="en-US" sz="5400" u="none"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rPr>
              <a:t>ração</a:t>
            </a:r>
            <a:endParaRPr lang="en-US" sz="5400" u="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Nueva Std" pitchFamily="34"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612" y="3429000"/>
            <a:ext cx="7164543" cy="268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857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 y="-1341"/>
            <a:ext cx="91544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3 Tantas Religiones\Woman clothed with sun.JPG"/>
          <p:cNvPicPr>
            <a:picLocks noChangeAspect="1" noChangeArrowheads="1"/>
          </p:cNvPicPr>
          <p:nvPr/>
        </p:nvPicPr>
        <p:blipFill rotWithShape="1">
          <a:blip r:embed="rId4">
            <a:extLst>
              <a:ext uri="{28A0092B-C50C-407E-A947-70E740481C1C}">
                <a14:useLocalDpi xmlns:a14="http://schemas.microsoft.com/office/drawing/2010/main" val="0"/>
              </a:ext>
            </a:extLst>
          </a:blip>
          <a:srcRect l="47701" t="1976" r="4784" b="60775"/>
          <a:stretch/>
        </p:blipFill>
        <p:spPr bwMode="auto">
          <a:xfrm flipH="1">
            <a:off x="-648580" y="235527"/>
            <a:ext cx="5221121" cy="6040582"/>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671900" y="620688"/>
            <a:ext cx="4968552"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grande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sinal</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uma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mulher</a:t>
            </a:r>
            <a:r>
              <a:rPr lang="es-AR" sz="3600" b="1" spc="50" dirty="0">
                <a:ln w="11430"/>
                <a:solidFill>
                  <a:srgbClr val="FF0000"/>
                </a:solidFill>
                <a:effectLst>
                  <a:outerShdw blurRad="76200" dist="50800" dir="5400000" algn="tl" rotWithShape="0">
                    <a:srgbClr val="000000">
                      <a:alpha val="65000"/>
                    </a:srgbClr>
                  </a:outerShdw>
                </a:effectLst>
              </a:rPr>
              <a:t> vestida de sol, </a:t>
            </a:r>
            <a:r>
              <a:rPr lang="es-AR" sz="3600" b="1" spc="50" dirty="0" err="1">
                <a:ln w="11430"/>
                <a:solidFill>
                  <a:srgbClr val="FF0000"/>
                </a:solidFill>
                <a:effectLst>
                  <a:outerShdw blurRad="76200" dist="50800" dir="5400000" algn="tl" rotWithShape="0">
                    <a:srgbClr val="000000">
                      <a:alpha val="65000"/>
                    </a:srgbClr>
                  </a:outerShdw>
                </a:effectLst>
              </a:rPr>
              <a:t>tendo</a:t>
            </a:r>
            <a:r>
              <a:rPr lang="es-AR" sz="3600" b="1" spc="50" dirty="0">
                <a:ln w="11430"/>
                <a:solidFill>
                  <a:srgbClr val="FF0000"/>
                </a:solidFill>
                <a:effectLst>
                  <a:outerShdw blurRad="76200" dist="50800" dir="5400000" algn="tl" rotWithShape="0">
                    <a:srgbClr val="000000">
                      <a:alpha val="65000"/>
                    </a:srgbClr>
                  </a:outerShdw>
                </a:effectLst>
              </a:rPr>
              <a:t> a </a:t>
            </a:r>
            <a:r>
              <a:rPr lang="es-AR" sz="3600" b="1" spc="50" dirty="0" err="1">
                <a:ln w="11430"/>
                <a:solidFill>
                  <a:srgbClr val="FF0000"/>
                </a:solidFill>
                <a:effectLst>
                  <a:outerShdw blurRad="76200" dist="50800" dir="5400000" algn="tl" rotWithShape="0">
                    <a:srgbClr val="000000">
                      <a:alpha val="65000"/>
                    </a:srgbClr>
                  </a:outerShdw>
                </a:effectLst>
              </a:rPr>
              <a:t>lua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debaixo</a:t>
            </a:r>
            <a:r>
              <a:rPr lang="es-AR" sz="3600" b="1" spc="50" dirty="0">
                <a:ln w="11430"/>
                <a:solidFill>
                  <a:srgbClr val="FF0000"/>
                </a:solidFill>
                <a:effectLst>
                  <a:outerShdw blurRad="76200" dist="50800" dir="5400000" algn="tl" rotWithShape="0">
                    <a:srgbClr val="000000">
                      <a:alpha val="65000"/>
                    </a:srgbClr>
                  </a:outerShdw>
                </a:effectLst>
              </a:rPr>
              <a:t> dos </a:t>
            </a:r>
            <a:r>
              <a:rPr lang="es-AR" sz="3600" b="1" spc="50" dirty="0" err="1">
                <a:ln w="11430"/>
                <a:solidFill>
                  <a:srgbClr val="FF0000"/>
                </a:solidFill>
                <a:effectLst>
                  <a:outerShdw blurRad="76200" dist="50800" dir="5400000" algn="tl" rotWithShape="0">
                    <a:srgbClr val="000000">
                      <a:alpha val="65000"/>
                    </a:srgbClr>
                  </a:outerShdw>
                </a:effectLst>
              </a:rPr>
              <a:t>seus</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pés</a:t>
            </a:r>
            <a:r>
              <a:rPr lang="es-AR" sz="3600" b="1" spc="50" dirty="0">
                <a:ln w="11430"/>
                <a:solidFill>
                  <a:srgbClr val="FF0000"/>
                </a:solidFill>
                <a:effectLst>
                  <a:outerShdw blurRad="76200" dist="50800" dir="5400000" algn="tl" rotWithShape="0">
                    <a:srgbClr val="000000">
                      <a:alpha val="65000"/>
                    </a:srgbClr>
                  </a:outerShdw>
                </a:effectLst>
              </a:rPr>
              <a:t>, e </a:t>
            </a:r>
            <a:r>
              <a:rPr lang="es-AR" sz="3600" b="1" spc="50" dirty="0" err="1">
                <a:ln w="11430"/>
                <a:solidFill>
                  <a:srgbClr val="FF0000"/>
                </a:solidFill>
                <a:effectLst>
                  <a:outerShdw blurRad="76200" dist="50800" dir="5400000" algn="tl" rotWithShape="0">
                    <a:srgbClr val="000000">
                      <a:alpha val="65000"/>
                    </a:srgbClr>
                  </a:outerShdw>
                </a:effectLst>
              </a:rPr>
              <a:t>uma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coroa</a:t>
            </a:r>
            <a:r>
              <a:rPr lang="es-AR" sz="3600" b="1" spc="50" dirty="0">
                <a:ln w="11430"/>
                <a:solidFill>
                  <a:srgbClr val="FF0000"/>
                </a:solidFill>
                <a:effectLst>
                  <a:outerShdw blurRad="76200" dist="50800" dir="5400000" algn="tl" rotWithShape="0">
                    <a:srgbClr val="000000">
                      <a:alpha val="65000"/>
                    </a:srgbClr>
                  </a:outerShdw>
                </a:effectLst>
              </a:rPr>
              <a:t> de </a:t>
            </a:r>
            <a:r>
              <a:rPr lang="es-AR" sz="3600" b="1" spc="50" dirty="0" err="1">
                <a:ln w="11430"/>
                <a:solidFill>
                  <a:srgbClr val="FF0000"/>
                </a:solidFill>
                <a:effectLst>
                  <a:outerShdw blurRad="76200" dist="50800" dir="5400000" algn="tl" rotWithShape="0">
                    <a:srgbClr val="000000">
                      <a:alpha val="65000"/>
                    </a:srgbClr>
                  </a:outerShdw>
                </a:effectLst>
              </a:rPr>
              <a:t>doze</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estrelas</a:t>
            </a:r>
            <a:r>
              <a:rPr lang="es-AR" sz="3600" b="1" spc="50" dirty="0">
                <a:ln w="11430"/>
                <a:solidFill>
                  <a:srgbClr val="FF0000"/>
                </a:solidFill>
                <a:effectLst>
                  <a:outerShdw blurRad="76200" dist="50800" dir="5400000" algn="tl" rotWithShape="0">
                    <a:srgbClr val="000000">
                      <a:alpha val="65000"/>
                    </a:srgbClr>
                  </a:outerShdw>
                </a:effectLst>
              </a:rPr>
              <a:t> sobre a </a:t>
            </a:r>
            <a:r>
              <a:rPr lang="es-AR" sz="3600" b="1" spc="50" dirty="0" err="1">
                <a:ln w="11430"/>
                <a:solidFill>
                  <a:srgbClr val="FF0000"/>
                </a:solidFill>
                <a:effectLst>
                  <a:outerShdw blurRad="76200" dist="50800" dir="5400000" algn="tl" rotWithShape="0">
                    <a:srgbClr val="000000">
                      <a:alpha val="65000"/>
                    </a:srgbClr>
                  </a:outerShdw>
                </a:effectLst>
              </a:rPr>
              <a:t>sua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cabeça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12:1</a:t>
            </a:r>
          </a:p>
        </p:txBody>
      </p:sp>
    </p:spTree>
    <p:extLst>
      <p:ext uri="{BB962C8B-B14F-4D97-AF65-F5344CB8AC3E}">
        <p14:creationId xmlns:p14="http://schemas.microsoft.com/office/powerpoint/2010/main" val="18338887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Woman clothed with sun.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22822" t="1976" r="4784" b="60775"/>
          <a:stretch/>
        </p:blipFill>
        <p:spPr bwMode="auto">
          <a:xfrm>
            <a:off x="-288540" y="-315416"/>
            <a:ext cx="9719887" cy="738082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46" y="711946"/>
            <a:ext cx="8784976" cy="541686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spcAft>
                <a:spcPts val="1200"/>
              </a:spcAft>
              <a:buFont typeface="Arial" panose="020B0604020202020204" pitchFamily="34" charset="0"/>
              <a:buChar char="•"/>
            </a:pPr>
            <a:r>
              <a:rPr lang="es-AR" sz="3600" b="1" spc="50" dirty="0">
                <a:ln w="11430"/>
                <a:solidFill>
                  <a:srgbClr val="BE0EC2"/>
                </a:solidFill>
                <a:effectLst>
                  <a:outerShdw blurRad="76200" dist="50800" dir="5400000" algn="tl" rotWithShape="0">
                    <a:srgbClr val="000000">
                      <a:alpha val="65000"/>
                    </a:srgbClr>
                  </a:outerShdw>
                </a:effectLst>
              </a:rPr>
              <a:t>A </a:t>
            </a:r>
            <a:r>
              <a:rPr lang="es-AR" sz="3600" b="1" spc="50" dirty="0" err="1">
                <a:ln w="11430"/>
                <a:solidFill>
                  <a:srgbClr val="BE0EC2"/>
                </a:solidFill>
                <a:effectLst>
                  <a:outerShdw blurRad="76200" dist="50800" dir="5400000" algn="tl" rotWithShape="0">
                    <a:srgbClr val="000000">
                      <a:alpha val="65000"/>
                    </a:srgbClr>
                  </a:outerShdw>
                </a:effectLst>
              </a:rPr>
              <a:t>mulher</a:t>
            </a:r>
            <a:r>
              <a:rPr lang="es-AR" sz="3600" b="1" spc="50" dirty="0">
                <a:ln w="11430"/>
                <a:solidFill>
                  <a:srgbClr val="BE0EC2"/>
                </a:solidFill>
                <a:effectLst>
                  <a:outerShdw blurRad="76200" dist="50800" dir="5400000" algn="tl" rotWithShape="0">
                    <a:srgbClr val="000000">
                      <a:alpha val="65000"/>
                    </a:srgbClr>
                  </a:outerShdw>
                </a:effectLst>
              </a:rPr>
              <a:t> representa a </a:t>
            </a:r>
            <a:r>
              <a:rPr lang="es-AR" sz="3600" b="1" spc="50" dirty="0" err="1">
                <a:ln w="11430"/>
                <a:solidFill>
                  <a:srgbClr val="BE0EC2"/>
                </a:solidFill>
                <a:effectLst>
                  <a:outerShdw blurRad="76200" dist="50800" dir="5400000" algn="tl" rotWithShape="0">
                    <a:srgbClr val="000000">
                      <a:alpha val="65000"/>
                    </a:srgbClr>
                  </a:outerShdw>
                </a:effectLst>
              </a:rPr>
              <a:t>igreja</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verdadeira</a:t>
            </a:r>
            <a:r>
              <a:rPr lang="es-AR" sz="3600" b="1" spc="50" dirty="0">
                <a:ln w="11430"/>
                <a:solidFill>
                  <a:srgbClr val="BE0EC2"/>
                </a:solidFill>
                <a:effectLst>
                  <a:outerShdw blurRad="76200" dist="50800" dir="5400000" algn="tl" rotWithShape="0">
                    <a:srgbClr val="000000">
                      <a:alpha val="65000"/>
                    </a:srgbClr>
                  </a:outerShdw>
                </a:effectLst>
              </a:rPr>
              <a:t>.</a:t>
            </a:r>
          </a:p>
          <a:p>
            <a:pPr marL="457200" indent="-457200">
              <a:spcAft>
                <a:spcPts val="1200"/>
              </a:spcAft>
              <a:buFont typeface="Arial" panose="020B0604020202020204" pitchFamily="34" charset="0"/>
              <a:buChar char="•"/>
            </a:pPr>
            <a:r>
              <a:rPr lang="es-AR" sz="3600" b="1" spc="50" dirty="0" err="1">
                <a:ln w="11430"/>
                <a:solidFill>
                  <a:srgbClr val="BE0EC2"/>
                </a:solidFill>
                <a:effectLst>
                  <a:outerShdw blurRad="76200" dist="50800" dir="5400000" algn="tl" rotWithShape="0">
                    <a:srgbClr val="000000">
                      <a:alpha val="65000"/>
                    </a:srgbClr>
                  </a:outerShdw>
                </a:effectLst>
              </a:rPr>
              <a:t>Estava</a:t>
            </a:r>
            <a:r>
              <a:rPr lang="es-AR" sz="3600" b="1" spc="50" dirty="0">
                <a:ln w="11430"/>
                <a:solidFill>
                  <a:srgbClr val="BE0EC2"/>
                </a:solidFill>
                <a:effectLst>
                  <a:outerShdw blurRad="76200" dist="50800" dir="5400000" algn="tl" rotWithShape="0">
                    <a:srgbClr val="000000">
                      <a:alpha val="65000"/>
                    </a:srgbClr>
                  </a:outerShdw>
                </a:effectLst>
              </a:rPr>
              <a:t> vestida de sol. </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Representa a Cristo, o sol de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Justiça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Malaquias</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4:2).</a:t>
            </a:r>
          </a:p>
          <a:p>
            <a:pPr marL="457200" indent="-457200">
              <a:spcAft>
                <a:spcPts val="1200"/>
              </a:spcAft>
              <a:buFont typeface="Arial" panose="020B0604020202020204" pitchFamily="34" charset="0"/>
              <a:buChar char="•"/>
            </a:pPr>
            <a:r>
              <a:rPr lang="es-AR" sz="3600" b="1" spc="50" dirty="0">
                <a:ln w="11430"/>
                <a:solidFill>
                  <a:srgbClr val="BE0EC2"/>
                </a:solidFill>
                <a:effectLst>
                  <a:outerShdw blurRad="76200" dist="50800" dir="5400000" algn="tl" rotWithShape="0">
                    <a:srgbClr val="000000">
                      <a:alpha val="65000"/>
                    </a:srgbClr>
                  </a:outerShdw>
                </a:effectLst>
              </a:rPr>
              <a:t>A </a:t>
            </a:r>
            <a:r>
              <a:rPr lang="es-AR" sz="3600" b="1" spc="50" dirty="0" err="1">
                <a:ln w="11430"/>
                <a:solidFill>
                  <a:srgbClr val="BE0EC2"/>
                </a:solidFill>
                <a:effectLst>
                  <a:outerShdw blurRad="76200" dist="50800" dir="5400000" algn="tl" rotWithShape="0">
                    <a:srgbClr val="000000">
                      <a:alpha val="65000"/>
                    </a:srgbClr>
                  </a:outerShdw>
                </a:effectLst>
              </a:rPr>
              <a:t>lua</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debaixo</a:t>
            </a:r>
            <a:r>
              <a:rPr lang="es-AR" sz="3600" b="1" spc="50" dirty="0">
                <a:ln w="11430"/>
                <a:solidFill>
                  <a:srgbClr val="BE0EC2"/>
                </a:solidFill>
                <a:effectLst>
                  <a:outerShdw blurRad="76200" dist="50800" dir="5400000" algn="tl" rotWithShape="0">
                    <a:srgbClr val="000000">
                      <a:alpha val="65000"/>
                    </a:srgbClr>
                  </a:outerShdw>
                </a:effectLst>
              </a:rPr>
              <a:t> de </a:t>
            </a:r>
            <a:r>
              <a:rPr lang="es-AR" sz="3600" b="1" spc="50" dirty="0" err="1">
                <a:ln w="11430"/>
                <a:solidFill>
                  <a:srgbClr val="BE0EC2"/>
                </a:solidFill>
                <a:effectLst>
                  <a:outerShdw blurRad="76200" dist="50800" dir="5400000" algn="tl" rotWithShape="0">
                    <a:srgbClr val="000000">
                      <a:alpha val="65000"/>
                    </a:srgbClr>
                  </a:outerShdw>
                </a:effectLst>
              </a:rPr>
              <a:t>seus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pés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símbolo do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Antigo</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Testamento que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foi</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fundamento da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igreja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do Novo Testamento.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Assim</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como a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lua</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recebe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sua</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luz do sol, o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Antigo</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Testamento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recebeu</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sua</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luz de Cristo.</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spcAft>
                <a:spcPts val="1200"/>
              </a:spcAft>
              <a:buFont typeface="Arial" panose="020B0604020202020204" pitchFamily="34" charset="0"/>
              <a:buChar char="•"/>
            </a:pPr>
            <a:r>
              <a:rPr lang="es-AR" sz="3600" b="1" spc="50" dirty="0">
                <a:ln w="11430"/>
                <a:solidFill>
                  <a:srgbClr val="BE0EC2"/>
                </a:solidFill>
                <a:effectLst>
                  <a:outerShdw blurRad="76200" dist="50800" dir="5400000" algn="tl" rotWithShape="0">
                    <a:srgbClr val="000000">
                      <a:alpha val="65000"/>
                    </a:srgbClr>
                  </a:outerShdw>
                </a:effectLst>
              </a:rPr>
              <a:t>As 12 </a:t>
            </a:r>
            <a:r>
              <a:rPr lang="es-AR" sz="3600" b="1" spc="50" dirty="0" err="1">
                <a:ln w="11430"/>
                <a:solidFill>
                  <a:srgbClr val="BE0EC2"/>
                </a:solidFill>
                <a:effectLst>
                  <a:outerShdw blurRad="76200" dist="50800" dir="5400000" algn="tl" rotWithShape="0">
                    <a:srgbClr val="000000">
                      <a:alpha val="65000"/>
                    </a:srgbClr>
                  </a:outerShdw>
                </a:effectLst>
              </a:rPr>
              <a:t>estrelas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símbolo dos 12 apóstolos.</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65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erhard\Documents\_Estudios Biblicos PPT\23 Tantas Religiones\xmas_04.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31679"/>
          <a:stretch/>
        </p:blipFill>
        <p:spPr bwMode="auto">
          <a:xfrm>
            <a:off x="-133492" y="862967"/>
            <a:ext cx="9284288" cy="63431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504083"/>
            <a:ext cx="7848872" cy="2862322"/>
          </a:xfrm>
          <a:prstGeom prst="rect">
            <a:avLst/>
          </a:prstGeom>
        </p:spPr>
        <p:txBody>
          <a:bodyPr wrap="square">
            <a:spAutoFit/>
          </a:bodyPr>
          <a:lstStyle/>
          <a:p>
            <a:r>
              <a:rPr lang="es-AR" sz="36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Foi</a:t>
            </a:r>
            <a:r>
              <a:rPr lang="es-AR" sz="36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prometida à </a:t>
            </a:r>
            <a:r>
              <a:rPr lang="es-AR" sz="36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36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36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uma</a:t>
            </a:r>
            <a:r>
              <a:rPr lang="es-AR" sz="36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36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semente</a:t>
            </a:r>
            <a:r>
              <a:rPr lang="es-AR" sz="36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36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um</a:t>
            </a:r>
            <a:r>
              <a:rPr lang="es-AR" sz="36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Salvador (Génesis 3:15). </a:t>
            </a:r>
          </a:p>
          <a:p>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A </a:t>
            </a:r>
            <a:r>
              <a:rPr lang="es-AR" sz="5400" b="1" dirty="0" err="1">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quem</a:t>
            </a: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representa este </a:t>
            </a:r>
            <a:r>
              <a:rPr lang="es-AR" sz="5400" b="1" dirty="0" err="1">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filho</a:t>
            </a: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76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Gerhard\Documents\_Estudios Biblicos PPT\23 Tantas Religiones\Jesus-Picture-Face-Portra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44208" y="469740"/>
            <a:ext cx="4837633" cy="63882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1308824"/>
            <a:ext cx="6588732"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grávida,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dores de parto,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gritava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ânsias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dar à luz.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à luz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há</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reger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todas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nações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vara de ferro; 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foi</a:t>
            </a:r>
            <a:r>
              <a:rPr lang="es-AR" sz="3600" b="1" spc="50" dirty="0">
                <a:ln w="11430"/>
                <a:solidFill>
                  <a:srgbClr val="FF0000"/>
                </a:solidFill>
                <a:effectLst>
                  <a:outerShdw blurRad="76200" dist="50800" dir="5400000" algn="tl" rotWithShape="0">
                    <a:srgbClr val="000000">
                      <a:alpha val="65000"/>
                    </a:srgbClr>
                  </a:outerShdw>
                </a:effectLst>
              </a:rPr>
              <a:t> arrebatado para Deus e para o </a:t>
            </a:r>
            <a:r>
              <a:rPr lang="es-AR" sz="3600" b="1" spc="50" dirty="0" err="1">
                <a:ln w="11430"/>
                <a:solidFill>
                  <a:srgbClr val="FF0000"/>
                </a:solidFill>
                <a:effectLst>
                  <a:outerShdw blurRad="76200" dist="50800" dir="5400000" algn="tl" rotWithShape="0">
                    <a:srgbClr val="000000">
                      <a:alpha val="65000"/>
                    </a:srgbClr>
                  </a:outerShdw>
                </a:effectLst>
              </a:rPr>
              <a:t>seu</a:t>
            </a:r>
            <a:r>
              <a:rPr lang="es-AR" sz="3600" b="1" spc="50" dirty="0">
                <a:ln w="11430"/>
                <a:solidFill>
                  <a:srgbClr val="FF0000"/>
                </a:solidFill>
                <a:effectLst>
                  <a:outerShdw blurRad="76200" dist="50800" dir="5400000" algn="tl" rotWithShape="0">
                    <a:srgbClr val="000000">
                      <a:alpha val="65000"/>
                    </a:srgbClr>
                  </a:outerShdw>
                </a:effectLst>
              </a:rPr>
              <a:t> trono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698" y="3564642"/>
            <a:ext cx="979258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12:2, 5</a:t>
            </a:r>
          </a:p>
        </p:txBody>
      </p:sp>
    </p:spTree>
    <p:extLst>
      <p:ext uri="{BB962C8B-B14F-4D97-AF65-F5344CB8AC3E}">
        <p14:creationId xmlns:p14="http://schemas.microsoft.com/office/powerpoint/2010/main" val="3238597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hard\Documents\_Estudios Biblicos PPT\23 Tantas Religiones\Woman clothed with su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992" b="243"/>
          <a:stretch/>
        </p:blipFill>
        <p:spPr bwMode="auto">
          <a:xfrm>
            <a:off x="12367" y="-243408"/>
            <a:ext cx="5724128" cy="851158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120244" y="1232756"/>
            <a:ext cx="4824536"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Outro</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sinal</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aparece: </a:t>
            </a:r>
            <a:b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b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Um</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dragão</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b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b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A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quem</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representa?</a:t>
            </a:r>
          </a:p>
        </p:txBody>
      </p:sp>
      <p:pic>
        <p:nvPicPr>
          <p:cNvPr id="4"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78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75139" y="532993"/>
            <a:ext cx="8172908"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outro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sinal</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eis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era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grande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vermelho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tinha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dez</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chifres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sobre 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sete diademas.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cauda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levou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após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si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parte das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estrelas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 sobre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parou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havia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dar à luz, para que, dando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ela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à luz,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lhe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tragasse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12:3-4</a:t>
            </a:r>
          </a:p>
        </p:txBody>
      </p:sp>
    </p:spTree>
    <p:extLst>
      <p:ext uri="{BB962C8B-B14F-4D97-AF65-F5344CB8AC3E}">
        <p14:creationId xmlns:p14="http://schemas.microsoft.com/office/powerpoint/2010/main" val="3219793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764704"/>
            <a:ext cx="8172908" cy="52014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precipitado </a:t>
            </a:r>
            <a:r>
              <a:rPr lang="es-AR" sz="4000" b="1" spc="50" dirty="0">
                <a:ln w="11430"/>
                <a:solidFill>
                  <a:srgbClr val="FF0000"/>
                </a:solidFill>
                <a:effectLst>
                  <a:outerShdw blurRad="76200" dist="50800" dir="5400000" algn="tl" rotWithShape="0">
                    <a:srgbClr val="000000">
                      <a:alpha val="65000"/>
                    </a:srgbClr>
                  </a:outerShdw>
                </a:effectLst>
              </a:rPr>
              <a:t>o grande </a:t>
            </a:r>
            <a:r>
              <a:rPr lang="es-AR" sz="4000" b="1" spc="50" dirty="0" err="1">
                <a:ln w="11430"/>
                <a:solidFill>
                  <a:srgbClr val="FF0000"/>
                </a:solidFill>
                <a:effectLst>
                  <a:outerShdw blurRad="76200" dist="50800" dir="5400000" algn="tl" rotWithShape="0">
                    <a:srgbClr val="000000">
                      <a:alpha val="65000"/>
                    </a:srgbClr>
                  </a:outerShdw>
                </a:effectLst>
              </a:rPr>
              <a:t>dragão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antiga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serpente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a:ln w="11430"/>
                <a:solidFill>
                  <a:srgbClr val="FF0000"/>
                </a:solidFill>
                <a:effectLst>
                  <a:outerShdw blurRad="76200" dist="50800" dir="5400000" algn="tl" rotWithShape="0">
                    <a:srgbClr val="000000">
                      <a:alpha val="65000"/>
                    </a:srgbClr>
                  </a:outerShdw>
                </a:effectLst>
              </a:rPr>
              <a:t>chamada o </a:t>
            </a:r>
            <a:r>
              <a:rPr lang="es-AR" sz="4000" b="1" spc="50" dirty="0" err="1">
                <a:ln w="11430"/>
                <a:solidFill>
                  <a:srgbClr val="FF0000"/>
                </a:solidFill>
                <a:effectLst>
                  <a:outerShdw blurRad="76200" dist="50800" dir="5400000" algn="tl" rotWithShape="0">
                    <a:srgbClr val="000000">
                      <a:alpha val="65000"/>
                    </a:srgbClr>
                  </a:outerShdw>
                </a:effectLst>
              </a:rPr>
              <a:t>diabo</a:t>
            </a:r>
            <a:r>
              <a:rPr lang="es-AR" sz="4000" b="1" spc="50" dirty="0">
                <a:ln w="11430"/>
                <a:solidFill>
                  <a:srgbClr val="FF0000"/>
                </a:solidFill>
                <a:effectLst>
                  <a:outerShdw blurRad="76200" dist="50800" dir="5400000" algn="tl" rotWithShape="0">
                    <a:srgbClr val="000000">
                      <a:alpha val="65000"/>
                    </a:srgbClr>
                  </a:outerShdw>
                </a:effectLst>
              </a:rPr>
              <a:t> e satanás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engana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todo o mundo; ele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precipitado na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anjos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lançados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ele.”</a:t>
            </a:r>
          </a:p>
          <a:p>
            <a:endPar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endParaRPr>
          </a:p>
          <a:p>
            <a:pPr marL="457200" indent="-457200" algn="just">
              <a:buFont typeface="Arial" panose="020B0604020202020204" pitchFamily="34" charset="0"/>
              <a:buChar char="•"/>
            </a:pPr>
            <a:r>
              <a:rPr lang="es-AR" sz="3200" b="1" spc="50" dirty="0">
                <a:ln w="11430"/>
                <a:solidFill>
                  <a:srgbClr val="FF0000"/>
                </a:solidFill>
                <a:effectLst>
                  <a:outerShdw blurRad="76200" dist="50800" dir="5400000" algn="tl" rotWithShape="0">
                    <a:srgbClr val="000000">
                      <a:alpha val="65000"/>
                    </a:srgbClr>
                  </a:outerShdw>
                </a:effectLst>
              </a:rPr>
              <a:t>Satanás encarnado no </a:t>
            </a:r>
            <a:r>
              <a:rPr lang="es-AR" sz="3200" b="1" spc="50" dirty="0" err="1">
                <a:ln w="11430"/>
                <a:solidFill>
                  <a:srgbClr val="FF0000"/>
                </a:solidFill>
                <a:effectLst>
                  <a:outerShdw blurRad="76200" dist="50800" dir="5400000" algn="tl" rotWithShape="0">
                    <a:srgbClr val="000000">
                      <a:alpha val="65000"/>
                    </a:srgbClr>
                  </a:outerShdw>
                </a:effectLst>
              </a:rPr>
              <a:t>Império</a:t>
            </a:r>
            <a:r>
              <a:rPr lang="es-AR" sz="3200" b="1" spc="50" dirty="0">
                <a:ln w="11430"/>
                <a:solidFill>
                  <a:srgbClr val="FF0000"/>
                </a:solidFill>
                <a:effectLst>
                  <a:outerShdw blurRad="76200" dist="50800" dir="5400000" algn="tl" rotWithShape="0">
                    <a:srgbClr val="000000">
                      <a:alpha val="65000"/>
                    </a:srgbClr>
                  </a:outerShdw>
                </a:effectLst>
              </a:rPr>
              <a:t> Romano, o </a:t>
            </a:r>
            <a:r>
              <a:rPr lang="es-AR" sz="3200" b="1" spc="50" dirty="0" err="1">
                <a:ln w="11430"/>
                <a:solidFill>
                  <a:srgbClr val="FF0000"/>
                </a:solidFill>
                <a:effectLst>
                  <a:outerShdw blurRad="76200" dist="50800" dir="5400000" algn="tl" rotWithShape="0">
                    <a:srgbClr val="000000">
                      <a:alpha val="65000"/>
                    </a:srgbClr>
                  </a:outerShdw>
                </a:effectLst>
              </a:rPr>
              <a:t>qual</a:t>
            </a:r>
            <a:r>
              <a:rPr lang="es-AR" sz="3200" b="1" spc="50" dirty="0">
                <a:ln w="11430"/>
                <a:solidFill>
                  <a:srgbClr val="FF0000"/>
                </a:solidFill>
                <a:effectLst>
                  <a:outerShdw blurRad="76200" dist="50800" dir="5400000" algn="tl" rotWithShape="0">
                    <a:srgbClr val="000000">
                      <a:alpha val="65000"/>
                    </a:srgbClr>
                  </a:outerShdw>
                </a:effectLst>
              </a:rPr>
              <a:t> se </a:t>
            </a:r>
            <a:r>
              <a:rPr lang="es-AR" sz="3200" b="1" spc="50" dirty="0" err="1">
                <a:ln w="11430"/>
                <a:solidFill>
                  <a:srgbClr val="FF0000"/>
                </a:solidFill>
                <a:effectLst>
                  <a:outerShdw blurRad="76200" dist="50800" dir="5400000" algn="tl" rotWithShape="0">
                    <a:srgbClr val="000000">
                      <a:alpha val="65000"/>
                    </a:srgbClr>
                  </a:outerShdw>
                </a:effectLst>
              </a:rPr>
              <a:t>parou</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diante</a:t>
            </a:r>
            <a:r>
              <a:rPr lang="es-AR" sz="3200" b="1" spc="50" dirty="0">
                <a:ln w="11430"/>
                <a:solidFill>
                  <a:srgbClr val="FF0000"/>
                </a:solidFill>
                <a:effectLst>
                  <a:outerShdw blurRad="76200" dist="50800" dir="5400000" algn="tl" rotWithShape="0">
                    <a:srgbClr val="000000">
                      <a:alpha val="65000"/>
                    </a:srgbClr>
                  </a:outerShdw>
                </a:effectLst>
              </a:rPr>
              <a:t> da </a:t>
            </a:r>
            <a:r>
              <a:rPr lang="es-AR" sz="3200" b="1" spc="50" dirty="0" err="1">
                <a:ln w="11430"/>
                <a:solidFill>
                  <a:srgbClr val="FF0000"/>
                </a:solidFill>
                <a:effectLst>
                  <a:outerShdw blurRad="76200" dist="50800" dir="5400000" algn="tl" rotWithShape="0">
                    <a:srgbClr val="000000">
                      <a:alpha val="65000"/>
                    </a:srgbClr>
                  </a:outerShdw>
                </a:effectLst>
              </a:rPr>
              <a:t>mulher</a:t>
            </a:r>
            <a:r>
              <a:rPr lang="es-AR" sz="3200" b="1" spc="50" dirty="0">
                <a:ln w="11430"/>
                <a:solidFill>
                  <a:srgbClr val="FF0000"/>
                </a:solidFill>
                <a:effectLst>
                  <a:outerShdw blurRad="76200" dist="50800" dir="5400000" algn="tl" rotWithShape="0">
                    <a:srgbClr val="000000">
                      <a:alpha val="65000"/>
                    </a:srgbClr>
                  </a:outerShdw>
                </a:effectLst>
              </a:rPr>
              <a:t> para devorar o </a:t>
            </a:r>
            <a:r>
              <a:rPr lang="es-AR" sz="3200" b="1" spc="50" dirty="0" err="1">
                <a:ln w="11430"/>
                <a:solidFill>
                  <a:srgbClr val="FF0000"/>
                </a:solidFill>
                <a:effectLst>
                  <a:outerShdw blurRad="76200" dist="50800" dir="5400000" algn="tl" rotWithShape="0">
                    <a:srgbClr val="000000">
                      <a:alpha val="65000"/>
                    </a:srgbClr>
                  </a:outerShdw>
                </a:effectLst>
              </a:rPr>
              <a:t>seu</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filho</a:t>
            </a:r>
            <a:r>
              <a:rPr lang="es-AR" sz="3200" b="1" spc="50" dirty="0">
                <a:ln w="11430"/>
                <a:solidFill>
                  <a:srgbClr val="FF0000"/>
                </a:solidFill>
                <a:effectLst>
                  <a:outerShdw blurRad="76200" dist="50800" dir="5400000" algn="tl" rotWithShape="0">
                    <a:srgbClr val="000000">
                      <a:alpha val="65000"/>
                    </a:srgbClr>
                  </a:outerShdw>
                </a:effectLst>
              </a:rPr>
              <a:t>: A </a:t>
            </a:r>
            <a:r>
              <a:rPr lang="es-AR" sz="3200" b="1" spc="50" dirty="0" err="1">
                <a:ln w="11430"/>
                <a:solidFill>
                  <a:srgbClr val="FF0000"/>
                </a:solidFill>
                <a:effectLst>
                  <a:outerShdw blurRad="76200" dist="50800" dir="5400000" algn="tl" rotWithShape="0">
                    <a:srgbClr val="000000">
                      <a:alpha val="65000"/>
                    </a:srgbClr>
                  </a:outerShdw>
                </a:effectLst>
              </a:rPr>
              <a:t>matança</a:t>
            </a:r>
            <a:r>
              <a:rPr lang="es-AR" sz="3200" b="1" spc="50" dirty="0">
                <a:ln w="11430"/>
                <a:solidFill>
                  <a:srgbClr val="FF0000"/>
                </a:solidFill>
                <a:effectLst>
                  <a:outerShdw blurRad="76200" dist="50800" dir="5400000" algn="tl" rotWithShape="0">
                    <a:srgbClr val="000000">
                      <a:alpha val="65000"/>
                    </a:srgbClr>
                  </a:outerShdw>
                </a:effectLst>
              </a:rPr>
              <a:t> de Herodes</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12:9</a:t>
            </a:r>
          </a:p>
        </p:txBody>
      </p:sp>
    </p:spTree>
    <p:extLst>
      <p:ext uri="{BB962C8B-B14F-4D97-AF65-F5344CB8AC3E}">
        <p14:creationId xmlns:p14="http://schemas.microsoft.com/office/powerpoint/2010/main" val="878526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erhard\Documents\_Estudios Biblicos PPT\23 Tantas Religiones\painted_desert__arizona__u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04" y="-438931"/>
            <a:ext cx="10941977" cy="72969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73610" y="1736812"/>
            <a:ext cx="8596778" cy="258532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Para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onde</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fugiu</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mulher</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ou</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seja</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igreja</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a:t>
            </a:r>
            <a:r>
              <a:rPr lang="es-AR" sz="5400" b="1" spc="50" dirty="0" err="1">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ao</a:t>
            </a:r>
            <a:r>
              <a:rPr lang="es-AR" sz="5400" b="1" spc="50" dirty="0">
                <a:ln w="11430"/>
                <a:gradFill flip="none" rotWithShape="1">
                  <a:gsLst>
                    <a:gs pos="41000">
                      <a:srgbClr val="0033CC">
                        <a:shade val="30000"/>
                        <a:satMod val="115000"/>
                      </a:srgbClr>
                    </a:gs>
                    <a:gs pos="0">
                      <a:schemeClr val="tx1"/>
                    </a:gs>
                    <a:gs pos="59000">
                      <a:srgbClr val="0033CC">
                        <a:shade val="67500"/>
                        <a:satMod val="115000"/>
                      </a:srgbClr>
                    </a:gs>
                    <a:gs pos="77000">
                      <a:srgbClr val="0033CC">
                        <a:shade val="100000"/>
                        <a:satMod val="115000"/>
                      </a:srgbClr>
                    </a:gs>
                  </a:gsLst>
                  <a:lin ang="16200000" scaled="1"/>
                  <a:tileRect/>
                </a:gradFill>
                <a:effectLst>
                  <a:outerShdw blurRad="76200" dist="50800" dir="5400000" algn="tl" rotWithShape="0">
                    <a:srgbClr val="000000">
                      <a:alpha val="65000"/>
                    </a:srgbClr>
                  </a:outerShdw>
                </a:effectLst>
              </a:rPr>
              <a:t> ser perseguida?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58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75139" y="163661"/>
            <a:ext cx="8172908"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fugiu</a:t>
            </a:r>
            <a:r>
              <a:rPr lang="es-AR" sz="3200" b="1" spc="50" dirty="0">
                <a:ln w="11430"/>
                <a:solidFill>
                  <a:srgbClr val="FF0000"/>
                </a:solidFill>
                <a:effectLst>
                  <a:outerShdw blurRad="76200" dist="50800" dir="5400000" algn="tl" rotWithShape="0">
                    <a:srgbClr val="000000">
                      <a:alpha val="65000"/>
                    </a:srgbClr>
                  </a:outerShdw>
                </a:effectLst>
              </a:rPr>
              <a:t> para o deserto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onde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já</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tinha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lugar preparado por Deus, para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ali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alimentada durante mil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duzentos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sessenta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quando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lançado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perseguiu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à luz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dadas à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duas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asas de grande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águia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voasse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o </a:t>
            </a:r>
            <a:r>
              <a:rPr lang="es-AR" sz="3200" b="1" spc="50" dirty="0">
                <a:ln w="11430"/>
                <a:solidFill>
                  <a:srgbClr val="FF0000"/>
                </a:solidFill>
                <a:effectLst>
                  <a:outerShdw blurRad="76200" dist="50800" dir="5400000" algn="tl" rotWithShape="0">
                    <a:srgbClr val="000000">
                      <a:alpha val="65000"/>
                    </a:srgbClr>
                  </a:outerShdw>
                </a:effectLst>
              </a:rPr>
              <a:t>deserto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lugar,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onde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é sustentada por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tempo, e tempos,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metade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tempo,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vista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serpente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12:6, 13-14</a:t>
            </a:r>
          </a:p>
        </p:txBody>
      </p:sp>
    </p:spTree>
    <p:extLst>
      <p:ext uri="{BB962C8B-B14F-4D97-AF65-F5344CB8AC3E}">
        <p14:creationId xmlns:p14="http://schemas.microsoft.com/office/powerpoint/2010/main" val="3832862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7344816"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serpente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 atrás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rio, para que pela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corrente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fizesse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arrebatar.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ajudou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abriu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tragou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rio que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lançara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12:15-16</a:t>
            </a:r>
          </a:p>
        </p:txBody>
      </p:sp>
    </p:spTree>
    <p:extLst>
      <p:ext uri="{BB962C8B-B14F-4D97-AF65-F5344CB8AC3E}">
        <p14:creationId xmlns:p14="http://schemas.microsoft.com/office/powerpoint/2010/main" val="1492701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3 Tantas Religiones\titulo tema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15"/>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23</a:t>
            </a:r>
          </a:p>
        </p:txBody>
      </p:sp>
      <p:sp>
        <p:nvSpPr>
          <p:cNvPr id="2" name="1 Rectángulo"/>
          <p:cNvSpPr/>
          <p:nvPr/>
        </p:nvSpPr>
        <p:spPr>
          <a:xfrm>
            <a:off x="575556" y="3423476"/>
            <a:ext cx="6689875" cy="313932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6600" b="1" dirty="0">
                <a:ln w="17780" cmpd="sng">
                  <a:solidFill>
                    <a:srgbClr val="FFFFFF"/>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algn="tl" rotWithShape="0">
                    <a:srgbClr val="000000"/>
                  </a:outerShdw>
                </a:effectLst>
                <a:latin typeface="Futura-CondensedExtraBold-Itali" pitchFamily="2" charset="0"/>
                <a:cs typeface="Aharoni" pitchFamily="2" charset="-79"/>
              </a:rPr>
              <a:t>PORQUE EXISTEM TANTAS RELIGIÕES?</a:t>
            </a:r>
          </a:p>
        </p:txBody>
      </p:sp>
    </p:spTree>
    <p:extLst>
      <p:ext uri="{BB962C8B-B14F-4D97-AF65-F5344CB8AC3E}">
        <p14:creationId xmlns:p14="http://schemas.microsoft.com/office/powerpoint/2010/main" val="1412693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3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Gerhard\Documents\_Estudios Biblicos PPT\23 Tantas Religiones\catacumbas.JPG"/>
          <p:cNvPicPr>
            <a:picLocks noChangeAspect="1" noChangeArrowheads="1"/>
          </p:cNvPicPr>
          <p:nvPr/>
        </p:nvPicPr>
        <p:blipFill rotWithShape="1">
          <a:blip r:embed="rId3">
            <a:extLst>
              <a:ext uri="{28A0092B-C50C-407E-A947-70E740481C1C}">
                <a14:useLocalDpi xmlns:a14="http://schemas.microsoft.com/office/drawing/2010/main" val="0"/>
              </a:ext>
            </a:extLst>
          </a:blip>
          <a:srcRect r="6521"/>
          <a:stretch/>
        </p:blipFill>
        <p:spPr bwMode="auto">
          <a:xfrm>
            <a:off x="-36511" y="0"/>
            <a:ext cx="9180512" cy="6885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3508" y="2470537"/>
            <a:ext cx="8532948"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Durante os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escuros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dias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da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Idade</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Média</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os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fiéis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tiveram</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que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fugir</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por causa das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perseguições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papais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permanecendo</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em</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lugares secretos e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solitários</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p>
          <a:p>
            <a:pPr marL="457200" indent="-457200">
              <a:buFont typeface="Arial" panose="020B0604020202020204" pitchFamily="34" charset="0"/>
              <a:buChar char="•"/>
            </a:pP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As asas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são</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utilizadas para escapar. Representa a rapidez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com</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que a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igreja</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se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viu</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obrigada</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 a buscar </a:t>
            </a:r>
            <a:r>
              <a:rPr lang="es-ES_tradnl" sz="3200" b="1" spc="50" dirty="0" err="1">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refúgio</a:t>
            </a:r>
            <a:r>
              <a:rPr lang="es-ES_tradnl"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rPr>
              <a:t>.</a:t>
            </a:r>
            <a:endParaRPr lang="es-AR" sz="3200" b="1" spc="50" dirty="0">
              <a:ln w="11430"/>
              <a:gradFill>
                <a:gsLst>
                  <a:gs pos="41000">
                    <a:srgbClr val="0033CC">
                      <a:shade val="30000"/>
                      <a:satMod val="115000"/>
                    </a:srgbClr>
                  </a:gs>
                  <a:gs pos="15000">
                    <a:schemeClr val="tx1"/>
                  </a:gs>
                  <a:gs pos="59000">
                    <a:srgbClr val="0033CC">
                      <a:shade val="67500"/>
                      <a:satMod val="115000"/>
                    </a:srgbClr>
                  </a:gs>
                  <a:gs pos="77000">
                    <a:srgbClr val="0033CC">
                      <a:shade val="100000"/>
                      <a:satMod val="115000"/>
                    </a:srgbClr>
                  </a:gs>
                </a:gsLst>
                <a:lin ang="16200000" scaled="1"/>
              </a:gradFill>
              <a:effectLst>
                <a:outerShdw blurRad="76200" dist="50800" dir="5400000" algn="tl" rotWithShape="0">
                  <a:srgbClr val="000000">
                    <a:alpha val="65000"/>
                  </a:srgbClr>
                </a:outerShdw>
              </a:effectLst>
            </a:endParaRPr>
          </a:p>
        </p:txBody>
      </p:sp>
      <p:sp>
        <p:nvSpPr>
          <p:cNvPr id="3" name="2 CuadroTexto"/>
          <p:cNvSpPr txBox="1"/>
          <p:nvPr/>
        </p:nvSpPr>
        <p:spPr>
          <a:xfrm>
            <a:off x="6444208" y="296652"/>
            <a:ext cx="2520280" cy="523220"/>
          </a:xfrm>
          <a:prstGeom prst="rect">
            <a:avLst/>
          </a:prstGeom>
          <a:noFill/>
        </p:spPr>
        <p:txBody>
          <a:bodyPr wrap="square" rtlCol="0">
            <a:spAutoFit/>
          </a:bodyPr>
          <a:lstStyle/>
          <a:p>
            <a:pPr algn="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Catacumbas</a:t>
            </a:r>
            <a:endParaRPr lang="es-A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49672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2.59259E-6 L -0.00191 -0.22107 " pathEditMode="relative" rAng="0" ptsTypes="AA">
                                      <p:cBhvr>
                                        <p:cTn id="13" dur="2000" fill="hold"/>
                                        <p:tgtEl>
                                          <p:spTgt spid="2"/>
                                        </p:tgtEl>
                                        <p:attrNameLst>
                                          <p:attrName>ppt_x</p:attrName>
                                          <p:attrName>ppt_y</p:attrName>
                                        </p:attrNameLst>
                                      </p:cBhvr>
                                      <p:rCtr x="-104" y="-11065"/>
                                    </p:animMotion>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Gerhard\Documents\_Estudios Biblicos PPT\23 Tantas Religiones\tn_lainqugoya2ampli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25" y="787809"/>
            <a:ext cx="9397045" cy="620558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461036"/>
            <a:ext cx="8316924" cy="2585323"/>
          </a:xfrm>
          <a:prstGeom prst="rect">
            <a:avLst/>
          </a:prstGeom>
        </p:spPr>
        <p:txBody>
          <a:bodyPr wrap="square">
            <a:spAutoFit/>
          </a:bodyPr>
          <a:lstStyle/>
          <a:p>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Quanto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tempo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duraria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essa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supremacia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perseguidora contra os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fiéis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2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75139" y="440668"/>
            <a:ext cx="8172908"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fugiu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o deserto,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onde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já</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tinha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lugar preparado por Deus, para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ali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alimentada durante </a:t>
            </a:r>
            <a:r>
              <a:rPr lang="es-AR" sz="3600" b="1" spc="50" dirty="0">
                <a:ln w="11430"/>
                <a:solidFill>
                  <a:srgbClr val="FF0000"/>
                </a:solidFill>
                <a:effectLst>
                  <a:outerShdw blurRad="76200" dist="50800" dir="5400000" algn="tl" rotWithShape="0">
                    <a:srgbClr val="000000">
                      <a:alpha val="65000"/>
                    </a:srgbClr>
                  </a:outerShdw>
                </a:effectLst>
              </a:rPr>
              <a:t>mil </a:t>
            </a:r>
            <a:r>
              <a:rPr lang="es-AR" sz="3600" b="1" spc="50" dirty="0" err="1">
                <a:ln w="11430"/>
                <a:solidFill>
                  <a:srgbClr val="FF0000"/>
                </a:solidFill>
                <a:effectLst>
                  <a:outerShdw blurRad="76200" dist="50800" dir="5400000" algn="tl" rotWithShape="0">
                    <a:srgbClr val="000000">
                      <a:alpha val="65000"/>
                    </a:srgbClr>
                  </a:outerShdw>
                </a:effectLst>
              </a:rPr>
              <a:t>duzentos</a:t>
            </a:r>
            <a:r>
              <a:rPr lang="es-AR" sz="3600" b="1" spc="50" dirty="0">
                <a:ln w="11430"/>
                <a:solidFill>
                  <a:srgbClr val="FF0000"/>
                </a:solidFill>
                <a:effectLst>
                  <a:outerShdw blurRad="76200" dist="50800" dir="5400000" algn="tl" rotWithShape="0">
                    <a:srgbClr val="000000">
                      <a:alpha val="65000"/>
                    </a:srgbClr>
                  </a:outerShdw>
                </a:effectLst>
              </a:rPr>
              <a:t> e </a:t>
            </a:r>
            <a:r>
              <a:rPr lang="es-AR" sz="3600" b="1" spc="50" dirty="0" err="1">
                <a:ln w="11430"/>
                <a:solidFill>
                  <a:srgbClr val="FF0000"/>
                </a:solidFill>
                <a:effectLst>
                  <a:outerShdw blurRad="76200" dist="50800" dir="5400000" algn="tl" rotWithShape="0">
                    <a:srgbClr val="000000">
                      <a:alpha val="65000"/>
                    </a:srgbClr>
                  </a:outerShdw>
                </a:effectLst>
              </a:rPr>
              <a:t>sessenta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dias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p>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dadas à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duas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asas de grande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voasse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o deserto,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lugar,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onde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é sustentada por </a:t>
            </a:r>
            <a:r>
              <a:rPr lang="es-AR" sz="3600" b="1" spc="50" dirty="0" err="1">
                <a:ln w="11430"/>
                <a:solidFill>
                  <a:srgbClr val="FF0000"/>
                </a:solidFill>
                <a:effectLst>
                  <a:outerShdw blurRad="76200" dist="50800" dir="5400000" algn="tl" rotWithShape="0">
                    <a:srgbClr val="000000">
                      <a:alpha val="65000"/>
                    </a:srgbClr>
                  </a:outerShdw>
                </a:effectLst>
              </a:rPr>
              <a:t>um</a:t>
            </a:r>
            <a:r>
              <a:rPr lang="es-AR" sz="3600" b="1" spc="50" dirty="0">
                <a:ln w="11430"/>
                <a:solidFill>
                  <a:srgbClr val="FF0000"/>
                </a:solidFill>
                <a:effectLst>
                  <a:outerShdw blurRad="76200" dist="50800" dir="5400000" algn="tl" rotWithShape="0">
                    <a:srgbClr val="000000">
                      <a:alpha val="65000"/>
                    </a:srgbClr>
                  </a:outerShdw>
                </a:effectLst>
              </a:rPr>
              <a:t> tempo, e tempos, e </a:t>
            </a:r>
            <a:r>
              <a:rPr lang="es-AR" sz="3600" b="1" spc="50" dirty="0" err="1">
                <a:ln w="11430"/>
                <a:solidFill>
                  <a:srgbClr val="FF0000"/>
                </a:solidFill>
                <a:effectLst>
                  <a:outerShdw blurRad="76200" dist="50800" dir="5400000" algn="tl" rotWithShape="0">
                    <a:srgbClr val="000000">
                      <a:alpha val="65000"/>
                    </a:srgbClr>
                  </a:outerShdw>
                </a:effectLst>
              </a:rPr>
              <a:t>metade</a:t>
            </a:r>
            <a:r>
              <a:rPr lang="es-AR" sz="3600" b="1" spc="50" dirty="0">
                <a:ln w="11430"/>
                <a:solidFill>
                  <a:srgbClr val="FF0000"/>
                </a:solidFill>
                <a:effectLst>
                  <a:outerShdw blurRad="76200" dist="50800" dir="5400000" algn="tl" rotWithShape="0">
                    <a:srgbClr val="000000">
                      <a:alpha val="65000"/>
                    </a:srgbClr>
                  </a:outerShdw>
                </a:effectLst>
              </a:rPr>
              <a:t> de </a:t>
            </a:r>
            <a:r>
              <a:rPr lang="es-AR" sz="3600" b="1" spc="50" dirty="0" err="1">
                <a:ln w="11430"/>
                <a:solidFill>
                  <a:srgbClr val="FF0000"/>
                </a:solidFill>
                <a:effectLst>
                  <a:outerShdw blurRad="76200" dist="50800" dir="5400000" algn="tl" rotWithShape="0">
                    <a:srgbClr val="000000">
                      <a:alpha val="65000"/>
                    </a:srgbClr>
                  </a:outerShdw>
                </a:effectLst>
              </a:rPr>
              <a:t>um</a:t>
            </a:r>
            <a:r>
              <a:rPr lang="es-AR" sz="3600" b="1" spc="50" dirty="0">
                <a:ln w="11430"/>
                <a:solidFill>
                  <a:srgbClr val="FF0000"/>
                </a:solidFill>
                <a:effectLst>
                  <a:outerShdw blurRad="76200" dist="50800" dir="5400000" algn="tl" rotWithShape="0">
                    <a:srgbClr val="000000">
                      <a:alpha val="65000"/>
                    </a:srgbClr>
                  </a:outerShdw>
                </a:effectLst>
              </a:rPr>
              <a:t> tempo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vista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serpente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endPar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endParaRP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12:6, 14</a:t>
            </a:r>
          </a:p>
        </p:txBody>
      </p:sp>
    </p:spTree>
    <p:extLst>
      <p:ext uri="{BB962C8B-B14F-4D97-AF65-F5344CB8AC3E}">
        <p14:creationId xmlns:p14="http://schemas.microsoft.com/office/powerpoint/2010/main" val="78923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rhard\Documents\_Estudios Biblicos PPT\23 Tantas Religiones\12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3"/>
            <a:ext cx="9144000" cy="12973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erhard\Documents\_Estudios Biblicos PPT\23 Tantas Religiones\126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 y="2794"/>
            <a:ext cx="9144001" cy="12973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915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up)">
                                      <p:cBhvr>
                                        <p:cTn id="12" dur="4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Gerhard\Documents\_Estudios Biblicos PPT\23 Tantas Religiones\126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 y="-7285"/>
            <a:ext cx="9144001" cy="12973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87139" y="5913276"/>
            <a:ext cx="2257349"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rPr>
              <a:t>538 d. C.</a:t>
            </a:r>
          </a:p>
        </p:txBody>
      </p:sp>
      <p:sp>
        <p:nvSpPr>
          <p:cNvPr id="3" name="2 Rectángulo"/>
          <p:cNvSpPr/>
          <p:nvPr/>
        </p:nvSpPr>
        <p:spPr>
          <a:xfrm>
            <a:off x="719572" y="5373216"/>
            <a:ext cx="7704856" cy="561454"/>
          </a:xfrm>
          <a:prstGeom prst="rect">
            <a:avLst/>
          </a:prstGeom>
          <a:gradFill>
            <a:gsLst>
              <a:gs pos="0">
                <a:srgbClr val="C00000"/>
              </a:gs>
              <a:gs pos="80000">
                <a:srgbClr val="FF0000"/>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SUPREMACIA  PAPAL</a:t>
            </a:r>
            <a:endParaRPr lang="es-A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6 Rectángulo"/>
          <p:cNvSpPr/>
          <p:nvPr/>
        </p:nvSpPr>
        <p:spPr>
          <a:xfrm>
            <a:off x="6267994" y="5913276"/>
            <a:ext cx="254909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rPr>
              <a:t>1798 d. C.</a:t>
            </a:r>
          </a:p>
        </p:txBody>
      </p:sp>
      <p:sp>
        <p:nvSpPr>
          <p:cNvPr id="4" name="3 CuadroTexto"/>
          <p:cNvSpPr txBox="1"/>
          <p:nvPr/>
        </p:nvSpPr>
        <p:spPr>
          <a:xfrm>
            <a:off x="719572" y="4725144"/>
            <a:ext cx="7704856" cy="646331"/>
          </a:xfrm>
          <a:prstGeom prst="rect">
            <a:avLst/>
          </a:prstGeom>
          <a:noFill/>
        </p:spPr>
        <p:txBody>
          <a:bodyPr wrap="square" rtlCol="0">
            <a:spAutoFit/>
          </a:bodyPr>
          <a:lstStyle/>
          <a:p>
            <a:pPr algn="ctr"/>
            <a:r>
              <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1260 D</a:t>
            </a:r>
            <a:r>
              <a:rPr lang="es-AR" sz="3600" dirty="0">
                <a:ln w="18415" cmpd="sng">
                  <a:solidFill>
                    <a:srgbClr val="FFFFFF"/>
                  </a:solidFill>
                  <a:prstDash val="solid"/>
                </a:ln>
                <a:solidFill>
                  <a:srgbClr val="FFFFFF"/>
                </a:solidFill>
                <a:effectLst>
                  <a:outerShdw blurRad="63500" dir="3600000" algn="tl" rotWithShape="0">
                    <a:srgbClr val="000000">
                      <a:alpha val="70000"/>
                    </a:srgbClr>
                  </a:outerShdw>
                </a:effectLst>
              </a:rPr>
              <a:t>IAS </a:t>
            </a:r>
            <a:r>
              <a:rPr lang="es-AR"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ou</a:t>
            </a:r>
            <a:r>
              <a:rPr lang="es-AR"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ANOS</a:t>
            </a: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310001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par>
                                <p:cTn id="11" presetID="42" presetClass="path" presetSubtype="0" accel="50000" decel="50000" fill="hold" nodeType="withEffect">
                                  <p:stCondLst>
                                    <p:cond delay="0"/>
                                  </p:stCondLst>
                                  <p:childTnLst>
                                    <p:animMotion origin="layout" path="M -3.61111E-6 4.07407E-6 L -0.00017 -0.78588 " pathEditMode="relative" rAng="0" ptsTypes="AA">
                                      <p:cBhvr>
                                        <p:cTn id="12" dur="2000" fill="hold"/>
                                        <p:tgtEl>
                                          <p:spTgt spid="2053"/>
                                        </p:tgtEl>
                                        <p:attrNameLst>
                                          <p:attrName>ppt_x</p:attrName>
                                          <p:attrName>ppt_y</p:attrName>
                                        </p:attrNameLst>
                                      </p:cBhvr>
                                      <p:rCtr x="-17" y="-39306"/>
                                    </p:animMotion>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2000"/>
                                        <p:tgtEl>
                                          <p:spTgt spid="3"/>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3 Tantas Religiones\tres-carabe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48" y="327716"/>
            <a:ext cx="9815669" cy="65151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75556" y="3140968"/>
            <a:ext cx="8125614" cy="3046988"/>
          </a:xfrm>
          <a:prstGeom prst="rect">
            <a:avLst/>
          </a:prstGeom>
        </p:spPr>
        <p:txBody>
          <a:bodyPr wrap="square">
            <a:spAutoFit/>
          </a:bodyPr>
          <a:lstStyle/>
          <a:p>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 que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outra</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maneira</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se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descrevem</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as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perseguições</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e de que modo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recebeu</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ajuda</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15" y="3413867"/>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13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8172908"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serpente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 atrás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rio, para que pela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corrente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fizesse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arrebatar. </a:t>
            </a:r>
            <a:r>
              <a:rPr lang="es-AR" sz="3600" b="1" spc="50" dirty="0">
                <a:ln w="11430"/>
                <a:solidFill>
                  <a:srgbClr val="FF0000"/>
                </a:solidFill>
                <a:effectLst>
                  <a:outerShdw blurRad="76200" dist="50800" dir="5400000" algn="tl" rotWithShape="0">
                    <a:srgbClr val="000000">
                      <a:alpha val="65000"/>
                    </a:srgbClr>
                  </a:outerShdw>
                </a:effectLst>
              </a:rPr>
              <a:t>E a </a:t>
            </a:r>
            <a:r>
              <a:rPr lang="es-AR" sz="3600" b="1" spc="50" dirty="0" err="1">
                <a:ln w="11430"/>
                <a:solidFill>
                  <a:srgbClr val="FF0000"/>
                </a:solidFill>
                <a:effectLst>
                  <a:outerShdw blurRad="76200" dist="50800" dir="5400000" algn="tl" rotWithShape="0">
                    <a:srgbClr val="000000">
                      <a:alpha val="65000"/>
                    </a:srgbClr>
                  </a:outerShdw>
                </a:effectLst>
              </a:rPr>
              <a:t>terra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ajudou</a:t>
            </a:r>
            <a:r>
              <a:rPr lang="es-AR" sz="3600" b="1" spc="50" dirty="0">
                <a:ln w="11430"/>
                <a:solidFill>
                  <a:srgbClr val="FF0000"/>
                </a:solidFill>
                <a:effectLst>
                  <a:outerShdw blurRad="76200" dist="50800" dir="5400000" algn="tl" rotWithShape="0">
                    <a:srgbClr val="000000">
                      <a:alpha val="65000"/>
                    </a:srgbClr>
                  </a:outerShdw>
                </a:effectLst>
              </a:rPr>
              <a:t> a </a:t>
            </a:r>
            <a:r>
              <a:rPr lang="es-AR" sz="3600" b="1" spc="50" dirty="0" err="1">
                <a:ln w="11430"/>
                <a:solidFill>
                  <a:srgbClr val="FF0000"/>
                </a:solidFill>
                <a:effectLst>
                  <a:outerShdw blurRad="76200" dist="50800" dir="5400000" algn="tl" rotWithShape="0">
                    <a:srgbClr val="000000">
                      <a:alpha val="65000"/>
                    </a:srgbClr>
                  </a:outerShdw>
                </a:effectLst>
              </a:rPr>
              <a:t>mulher</a:t>
            </a:r>
            <a:r>
              <a:rPr lang="es-AR" sz="3600" b="1" spc="50" dirty="0">
                <a:ln w="11430"/>
                <a:solidFill>
                  <a:srgbClr val="FF0000"/>
                </a:solidFill>
                <a:effectLst>
                  <a:outerShdw blurRad="76200" dist="50800" dir="5400000" algn="tl" rotWithShape="0">
                    <a:srgbClr val="000000">
                      <a:alpha val="65000"/>
                    </a:srgbClr>
                  </a:outerShdw>
                </a:effectLst>
              </a:rPr>
              <a:t>, e a </a:t>
            </a:r>
            <a:r>
              <a:rPr lang="es-AR" sz="3600" b="1" spc="50" dirty="0" err="1">
                <a:ln w="11430"/>
                <a:solidFill>
                  <a:srgbClr val="FF0000"/>
                </a:solidFill>
                <a:effectLst>
                  <a:outerShdw blurRad="76200" dist="50800" dir="5400000" algn="tl" rotWithShape="0">
                    <a:srgbClr val="000000">
                      <a:alpha val="65000"/>
                    </a:srgbClr>
                  </a:outerShdw>
                </a:effectLst>
              </a:rPr>
              <a:t>terra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abriu</a:t>
            </a:r>
            <a:r>
              <a:rPr lang="es-AR" sz="3600" b="1" spc="50" dirty="0">
                <a:ln w="11430"/>
                <a:solidFill>
                  <a:srgbClr val="FF0000"/>
                </a:solidFill>
                <a:effectLst>
                  <a:outerShdw blurRad="76200" dist="50800" dir="5400000" algn="tl" rotWithShape="0">
                    <a:srgbClr val="000000">
                      <a:alpha val="65000"/>
                    </a:srgbClr>
                  </a:outerShdw>
                </a:effectLst>
              </a:rPr>
              <a:t> a </a:t>
            </a:r>
            <a:r>
              <a:rPr lang="es-AR" sz="3600" b="1" spc="50" dirty="0" err="1">
                <a:ln w="11430"/>
                <a:solidFill>
                  <a:srgbClr val="FF0000"/>
                </a:solidFill>
                <a:effectLst>
                  <a:outerShdw blurRad="76200" dist="50800" dir="5400000" algn="tl" rotWithShape="0">
                    <a:srgbClr val="000000">
                      <a:alpha val="65000"/>
                    </a:srgbClr>
                  </a:outerShdw>
                </a:effectLst>
              </a:rPr>
              <a:t>sua</a:t>
            </a:r>
            <a:r>
              <a:rPr lang="es-AR" sz="3600" b="1" spc="50" dirty="0">
                <a:ln w="11430"/>
                <a:solidFill>
                  <a:srgbClr val="FF0000"/>
                </a:solidFill>
                <a:effectLst>
                  <a:outerShdw blurRad="76200" dist="50800" dir="5400000" algn="tl" rotWithShape="0">
                    <a:srgbClr val="000000">
                      <a:alpha val="65000"/>
                    </a:srgbClr>
                  </a:outerShdw>
                </a:effectLst>
              </a:rPr>
              <a:t> boca, e </a:t>
            </a:r>
            <a:r>
              <a:rPr lang="es-AR" sz="3600" b="1" spc="50" dirty="0" err="1">
                <a:ln w="11430"/>
                <a:solidFill>
                  <a:srgbClr val="FF0000"/>
                </a:solidFill>
                <a:effectLst>
                  <a:outerShdw blurRad="76200" dist="50800" dir="5400000" algn="tl" rotWithShape="0">
                    <a:srgbClr val="000000">
                      <a:alpha val="65000"/>
                    </a:srgbClr>
                  </a:outerShdw>
                </a:effectLst>
              </a:rPr>
              <a:t>tragou</a:t>
            </a:r>
            <a:r>
              <a:rPr lang="es-AR" sz="3600" b="1" spc="50" dirty="0">
                <a:ln w="11430"/>
                <a:solidFill>
                  <a:srgbClr val="FF0000"/>
                </a:solidFill>
                <a:effectLst>
                  <a:outerShdw blurRad="76200" dist="50800" dir="5400000" algn="tl" rotWithShape="0">
                    <a:srgbClr val="000000">
                      <a:alpha val="65000"/>
                    </a:srgbClr>
                  </a:outerShdw>
                </a:effectLst>
              </a:rPr>
              <a:t> o rio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lançara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12:15-16</a:t>
            </a:r>
          </a:p>
        </p:txBody>
      </p:sp>
    </p:spTree>
    <p:extLst>
      <p:ext uri="{BB962C8B-B14F-4D97-AF65-F5344CB8AC3E}">
        <p14:creationId xmlns:p14="http://schemas.microsoft.com/office/powerpoint/2010/main" val="4069831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rd\Documents\_Estudios Biblicos PPT\23 Tantas Religiones\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5" y="3504"/>
            <a:ext cx="9100307" cy="68696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7906" y="765276"/>
            <a:ext cx="8756581" cy="523220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spcAft>
                <a:spcPts val="1200"/>
              </a:spcAft>
              <a:buFont typeface="Arial" panose="020B0604020202020204" pitchFamily="34" charset="0"/>
              <a:buChar char="•"/>
            </a:pPr>
            <a:r>
              <a:rPr lang="es-AR" sz="3600" b="1" spc="50" dirty="0" err="1">
                <a:ln w="11430"/>
                <a:solidFill>
                  <a:srgbClr val="FF0000"/>
                </a:solidFill>
                <a:effectLst>
                  <a:outerShdw blurRad="76200" dist="50800" dir="5400000" algn="tl" rotWithShape="0">
                    <a:srgbClr val="000000">
                      <a:alpha val="65000"/>
                    </a:srgbClr>
                  </a:outerShdw>
                </a:effectLst>
              </a:rPr>
              <a:t>Águas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são</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multidões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Apoc</a:t>
            </a:r>
            <a:r>
              <a:rPr lang="es-AR" sz="3600" b="1" spc="50" dirty="0">
                <a:ln w="11430"/>
                <a:solidFill>
                  <a:srgbClr val="BE0EC2"/>
                </a:solidFill>
                <a:effectLst>
                  <a:outerShdw blurRad="76200" dist="50800" dir="5400000" algn="tl" rotWithShape="0">
                    <a:srgbClr val="000000">
                      <a:alpha val="65000"/>
                    </a:srgbClr>
                  </a:outerShdw>
                </a:effectLst>
              </a:rPr>
              <a:t>. 17:15), que </a:t>
            </a:r>
            <a:r>
              <a:rPr lang="es-AR" sz="3600" b="1" spc="50" dirty="0" err="1">
                <a:ln w="11430"/>
                <a:solidFill>
                  <a:srgbClr val="BE0EC2"/>
                </a:solidFill>
                <a:effectLst>
                  <a:outerShdw blurRad="76200" dist="50800" dir="5400000" algn="tl" rotWithShape="0">
                    <a:srgbClr val="000000">
                      <a:alpha val="65000"/>
                    </a:srgbClr>
                  </a:outerShdw>
                </a:effectLst>
              </a:rPr>
              <a:t>foram</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lançados</a:t>
            </a:r>
            <a:r>
              <a:rPr lang="es-AR" sz="3600" b="1" spc="50" dirty="0">
                <a:ln w="11430"/>
                <a:solidFill>
                  <a:srgbClr val="BE0EC2"/>
                </a:solidFill>
                <a:effectLst>
                  <a:outerShdw blurRad="76200" dist="50800" dir="5400000" algn="tl" rotWithShape="0">
                    <a:srgbClr val="000000">
                      <a:alpha val="65000"/>
                    </a:srgbClr>
                  </a:outerShdw>
                </a:effectLst>
              </a:rPr>
              <a:t> contra os </a:t>
            </a:r>
            <a:r>
              <a:rPr lang="es-AR" sz="3600" b="1" spc="50" dirty="0" err="1">
                <a:ln w="11430"/>
                <a:solidFill>
                  <a:srgbClr val="BE0EC2"/>
                </a:solidFill>
                <a:effectLst>
                  <a:outerShdw blurRad="76200" dist="50800" dir="5400000" algn="tl" rotWithShape="0">
                    <a:srgbClr val="000000">
                      <a:alpha val="65000"/>
                    </a:srgbClr>
                  </a:outerShdw>
                </a:effectLst>
              </a:rPr>
              <a:t>fiéis</a:t>
            </a:r>
            <a:r>
              <a:rPr lang="es-AR" sz="3600" b="1" spc="50" dirty="0">
                <a:ln w="11430"/>
                <a:solidFill>
                  <a:srgbClr val="BE0EC2"/>
                </a:solidFill>
                <a:effectLst>
                  <a:outerShdw blurRad="76200" dist="50800" dir="5400000" algn="tl" rotWithShape="0">
                    <a:srgbClr val="000000">
                      <a:alpha val="65000"/>
                    </a:srgbClr>
                  </a:outerShdw>
                </a:effectLst>
              </a:rPr>
              <a:t>.</a:t>
            </a:r>
          </a:p>
          <a:p>
            <a:pPr marL="457200" indent="-457200">
              <a:spcAft>
                <a:spcPts val="1200"/>
              </a:spcAft>
              <a:buFont typeface="Arial" panose="020B0604020202020204" pitchFamily="34" charset="0"/>
              <a:buChar char="•"/>
            </a:pPr>
            <a:r>
              <a:rPr lang="es-AR" sz="3600" b="1" spc="50" dirty="0">
                <a:ln w="11430"/>
                <a:solidFill>
                  <a:srgbClr val="FF0000"/>
                </a:solidFill>
                <a:effectLst>
                  <a:outerShdw blurRad="76200" dist="50800" dir="5400000" algn="tl" rotWithShape="0">
                    <a:srgbClr val="000000">
                      <a:alpha val="65000"/>
                    </a:srgbClr>
                  </a:outerShdw>
                </a:effectLst>
              </a:rPr>
              <a:t>A Terra </a:t>
            </a:r>
            <a:r>
              <a:rPr lang="es-AR" sz="3600" b="1" spc="50" dirty="0" err="1">
                <a:ln w="11430"/>
                <a:solidFill>
                  <a:srgbClr val="FF0000"/>
                </a:solidFill>
                <a:effectLst>
                  <a:outerShdw blurRad="76200" dist="50800" dir="5400000" algn="tl" rotWithShape="0">
                    <a:srgbClr val="000000">
                      <a:alpha val="65000"/>
                    </a:srgbClr>
                  </a:outerShdw>
                </a:effectLst>
              </a:rPr>
              <a:t>ajudou</a:t>
            </a:r>
            <a:r>
              <a:rPr lang="es-AR" sz="3600" b="1" spc="50" dirty="0">
                <a:ln w="11430"/>
                <a:solidFill>
                  <a:srgbClr val="FF0000"/>
                </a:solidFill>
                <a:effectLst>
                  <a:outerShdw blurRad="76200" dist="50800" dir="5400000" algn="tl" rotWithShape="0">
                    <a:srgbClr val="000000">
                      <a:alpha val="65000"/>
                    </a:srgbClr>
                  </a:outerShdw>
                </a:effectLst>
              </a:rPr>
              <a:t> a </a:t>
            </a:r>
            <a:r>
              <a:rPr lang="es-AR" sz="3600" b="1" spc="50" dirty="0" err="1">
                <a:ln w="11430"/>
                <a:solidFill>
                  <a:srgbClr val="FF0000"/>
                </a:solidFill>
                <a:effectLst>
                  <a:outerShdw blurRad="76200" dist="50800" dir="5400000" algn="tl" rotWithShape="0">
                    <a:srgbClr val="000000">
                      <a:alpha val="65000"/>
                    </a:srgbClr>
                  </a:outerShdw>
                </a:effectLst>
              </a:rPr>
              <a:t>mulher</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a:ln w="11430"/>
                <a:solidFill>
                  <a:srgbClr val="BE0EC2"/>
                </a:solidFill>
                <a:effectLst>
                  <a:outerShdw blurRad="76200" dist="50800" dir="5400000" algn="tl" rotWithShape="0">
                    <a:srgbClr val="000000">
                      <a:alpha val="65000"/>
                    </a:srgbClr>
                  </a:outerShdw>
                </a:effectLst>
              </a:rPr>
              <a:t>Durante a Reforma do </a:t>
            </a:r>
            <a:r>
              <a:rPr lang="es-AR" sz="3600" b="1" spc="50" dirty="0" err="1">
                <a:ln w="11430"/>
                <a:solidFill>
                  <a:srgbClr val="BE0EC2"/>
                </a:solidFill>
                <a:effectLst>
                  <a:outerShdw blurRad="76200" dist="50800" dir="5400000" algn="tl" rotWithShape="0">
                    <a:srgbClr val="000000">
                      <a:alpha val="65000"/>
                    </a:srgbClr>
                  </a:outerShdw>
                </a:effectLst>
              </a:rPr>
              <a:t>Século</a:t>
            </a:r>
            <a:r>
              <a:rPr lang="es-AR" sz="3600" b="1" spc="50" dirty="0">
                <a:ln w="11430"/>
                <a:solidFill>
                  <a:srgbClr val="BE0EC2"/>
                </a:solidFill>
                <a:effectLst>
                  <a:outerShdw blurRad="76200" dist="50800" dir="5400000" algn="tl" rotWithShape="0">
                    <a:srgbClr val="000000">
                      <a:alpha val="65000"/>
                    </a:srgbClr>
                  </a:outerShdw>
                </a:effectLst>
              </a:rPr>
              <a:t> XVI diversos </a:t>
            </a:r>
            <a:r>
              <a:rPr lang="es-AR" sz="3600" b="1" spc="50" dirty="0" err="1">
                <a:ln w="11430"/>
                <a:solidFill>
                  <a:srgbClr val="BE0EC2"/>
                </a:solidFill>
                <a:effectLst>
                  <a:outerShdw blurRad="76200" dist="50800" dir="5400000" algn="tl" rotWithShape="0">
                    <a:srgbClr val="000000">
                      <a:alpha val="65000"/>
                    </a:srgbClr>
                  </a:outerShdw>
                </a:effectLst>
              </a:rPr>
              <a:t>governos</a:t>
            </a:r>
            <a:r>
              <a:rPr lang="es-AR" sz="3600" b="1" spc="50" dirty="0">
                <a:ln w="11430"/>
                <a:solidFill>
                  <a:srgbClr val="BE0EC2"/>
                </a:solidFill>
                <a:effectLst>
                  <a:outerShdw blurRad="76200" dist="50800" dir="5400000" algn="tl" rotWithShape="0">
                    <a:srgbClr val="000000">
                      <a:alpha val="65000"/>
                    </a:srgbClr>
                  </a:outerShdw>
                </a:effectLst>
              </a:rPr>
              <a:t> da Europa </a:t>
            </a:r>
            <a:r>
              <a:rPr lang="es-AR" sz="3600" b="1" spc="50" dirty="0" err="1">
                <a:ln w="11430"/>
                <a:solidFill>
                  <a:srgbClr val="BE0EC2"/>
                </a:solidFill>
                <a:effectLst>
                  <a:outerShdw blurRad="76200" dist="50800" dir="5400000" algn="tl" rotWithShape="0">
                    <a:srgbClr val="000000">
                      <a:alpha val="65000"/>
                    </a:srgbClr>
                  </a:outerShdw>
                </a:effectLst>
              </a:rPr>
              <a:t>protegeram</a:t>
            </a:r>
            <a:r>
              <a:rPr lang="es-AR" sz="3600" b="1" spc="50" dirty="0">
                <a:ln w="11430"/>
                <a:solidFill>
                  <a:srgbClr val="BE0EC2"/>
                </a:solidFill>
                <a:effectLst>
                  <a:outerShdw blurRad="76200" dist="50800" dir="5400000" algn="tl" rotWithShape="0">
                    <a:srgbClr val="000000">
                      <a:alpha val="65000"/>
                    </a:srgbClr>
                  </a:outerShdw>
                </a:effectLst>
              </a:rPr>
              <a:t> a vida dos perseguidos. </a:t>
            </a:r>
            <a:r>
              <a:rPr lang="es-AR" sz="3600" b="1" spc="50" dirty="0" err="1">
                <a:ln w="11430"/>
                <a:solidFill>
                  <a:srgbClr val="BE0EC2"/>
                </a:solidFill>
                <a:effectLst>
                  <a:outerShdw blurRad="76200" dist="50800" dir="5400000" algn="tl" rotWithShape="0">
                    <a:srgbClr val="000000">
                      <a:alpha val="65000"/>
                    </a:srgbClr>
                  </a:outerShdw>
                </a:effectLst>
              </a:rPr>
              <a:t>Também</a:t>
            </a:r>
            <a:r>
              <a:rPr lang="es-AR" sz="3600" b="1" spc="50" dirty="0">
                <a:ln w="11430"/>
                <a:solidFill>
                  <a:srgbClr val="BE0EC2"/>
                </a:solidFill>
                <a:effectLst>
                  <a:outerShdw blurRad="76200" dist="50800" dir="5400000" algn="tl" rotWithShape="0">
                    <a:srgbClr val="000000">
                      <a:alpha val="65000"/>
                    </a:srgbClr>
                  </a:outerShdw>
                </a:effectLst>
              </a:rPr>
              <a:t> o </a:t>
            </a:r>
            <a:r>
              <a:rPr lang="es-AR" sz="3600" b="1" spc="50" dirty="0" err="1">
                <a:ln w="11430"/>
                <a:solidFill>
                  <a:srgbClr val="BE0EC2"/>
                </a:solidFill>
                <a:effectLst>
                  <a:outerShdw blurRad="76200" dist="50800" dir="5400000" algn="tl" rotWithShape="0">
                    <a:srgbClr val="000000">
                      <a:alpha val="65000"/>
                    </a:srgbClr>
                  </a:outerShdw>
                </a:effectLst>
              </a:rPr>
              <a:t>descobrimento</a:t>
            </a:r>
            <a:r>
              <a:rPr lang="es-AR" sz="3600" b="1" spc="50" dirty="0">
                <a:ln w="11430"/>
                <a:solidFill>
                  <a:srgbClr val="BE0EC2"/>
                </a:solidFill>
                <a:effectLst>
                  <a:outerShdw blurRad="76200" dist="50800" dir="5400000" algn="tl" rotWithShape="0">
                    <a:srgbClr val="000000">
                      <a:alpha val="65000"/>
                    </a:srgbClr>
                  </a:outerShdw>
                </a:effectLst>
              </a:rPr>
              <a:t> dos EUA </a:t>
            </a:r>
            <a:r>
              <a:rPr lang="es-AR" sz="3600" b="1" spc="50" dirty="0" err="1">
                <a:ln w="11430"/>
                <a:solidFill>
                  <a:srgbClr val="BE0EC2"/>
                </a:solidFill>
                <a:effectLst>
                  <a:outerShdw blurRad="76200" dist="50800" dir="5400000" algn="tl" rotWithShape="0">
                    <a:srgbClr val="000000">
                      <a:alpha val="65000"/>
                    </a:srgbClr>
                  </a:outerShdw>
                </a:effectLst>
              </a:rPr>
              <a:t>ajudou</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pois</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muitos</a:t>
            </a:r>
            <a:r>
              <a:rPr lang="es-AR" sz="3600" b="1" spc="50" dirty="0">
                <a:ln w="11430"/>
                <a:solidFill>
                  <a:srgbClr val="BE0EC2"/>
                </a:solidFill>
                <a:effectLst>
                  <a:outerShdw blurRad="76200" dist="50800" dir="5400000" algn="tl" rotWithShape="0">
                    <a:srgbClr val="000000">
                      <a:alpha val="65000"/>
                    </a:srgbClr>
                  </a:outerShdw>
                </a:effectLst>
              </a:rPr>
              <a:t> dos perseguidos na </a:t>
            </a:r>
            <a:r>
              <a:rPr lang="es-AR" sz="3600" b="1" spc="50" dirty="0" err="1">
                <a:ln w="11430"/>
                <a:solidFill>
                  <a:srgbClr val="BE0EC2"/>
                </a:solidFill>
                <a:effectLst>
                  <a:outerShdw blurRad="76200" dist="50800" dir="5400000" algn="tl" rotWithShape="0">
                    <a:srgbClr val="000000">
                      <a:alpha val="65000"/>
                    </a:srgbClr>
                  </a:outerShdw>
                </a:effectLst>
              </a:rPr>
              <a:t>europa</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encontraram</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ali</a:t>
            </a:r>
            <a:r>
              <a:rPr lang="es-AR" sz="3600" b="1" spc="50" dirty="0">
                <a:ln w="11430"/>
                <a:solidFill>
                  <a:srgbClr val="BE0EC2"/>
                </a:solidFill>
                <a:effectLst>
                  <a:outerShdw blurRad="76200" dist="50800" dir="5400000" algn="tl" rotWithShape="0">
                    <a:srgbClr val="000000">
                      <a:alpha val="65000"/>
                    </a:srgbClr>
                  </a:outerShdw>
                </a:effectLst>
              </a:rPr>
              <a:t> </a:t>
            </a:r>
            <a:r>
              <a:rPr lang="es-AR" sz="3600" b="1" spc="50" dirty="0" err="1">
                <a:ln w="11430"/>
                <a:solidFill>
                  <a:srgbClr val="BE0EC2"/>
                </a:solidFill>
                <a:effectLst>
                  <a:outerShdw blurRad="76200" dist="50800" dir="5400000" algn="tl" rotWithShape="0">
                    <a:srgbClr val="000000">
                      <a:alpha val="65000"/>
                    </a:srgbClr>
                  </a:outerShdw>
                </a:effectLst>
              </a:rPr>
              <a:t>refúgio</a:t>
            </a:r>
            <a:r>
              <a:rPr lang="es-AR" sz="3600" b="1" spc="50" dirty="0">
                <a:ln w="11430"/>
                <a:solidFill>
                  <a:srgbClr val="BE0EC2"/>
                </a:solidFill>
                <a:effectLst>
                  <a:outerShdw blurRad="76200" dist="50800" dir="5400000" algn="tl" rotWithShape="0">
                    <a:srgbClr val="000000">
                      <a:alpha val="65000"/>
                    </a:srgbClr>
                  </a:outerShdw>
                </a:effectLst>
              </a:rPr>
              <a:t>.</a:t>
            </a:r>
            <a:endPar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98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2050"/>
                                        </p:tgtEl>
                                        <p:attrNameLst>
                                          <p:attrName>style.opacity</p:attrName>
                                        </p:attrNameLst>
                                      </p:cBhvr>
                                      <p:to>
                                        <p:strVal val="0.25"/>
                                      </p:to>
                                    </p:set>
                                    <p:animEffect filter="image" prLst="opacity: 0.25">
                                      <p:cBhvr rctx="IE">
                                        <p:cTn id="14" dur="indefinite"/>
                                        <p:tgtEl>
                                          <p:spTgt spid="2050"/>
                                        </p:tgtEl>
                                      </p:cBhvr>
                                    </p:animEffect>
                                  </p:childTnLst>
                                </p:cTn>
                              </p:par>
                            </p:childTnLst>
                          </p:cTn>
                        </p:par>
                        <p:par>
                          <p:cTn id="15" fill="hold">
                            <p:stCondLst>
                              <p:cond delay="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3 Tantas Religiones\background-wallpapers-32.jpg"/>
          <p:cNvPicPr>
            <a:picLocks noChangeAspect="1" noChangeArrowheads="1"/>
          </p:cNvPicPr>
          <p:nvPr/>
        </p:nvPicPr>
        <p:blipFill rotWithShape="1">
          <a:blip r:embed="rId3">
            <a:extLst>
              <a:ext uri="{28A0092B-C50C-407E-A947-70E740481C1C}">
                <a14:useLocalDpi xmlns:a14="http://schemas.microsoft.com/office/drawing/2010/main" val="0"/>
              </a:ext>
            </a:extLst>
          </a:blip>
          <a:srcRect l="4758" r="14766" b="3428"/>
          <a:stretch/>
        </p:blipFill>
        <p:spPr bwMode="auto">
          <a:xfrm>
            <a:off x="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874452"/>
            <a:ext cx="7848872" cy="5139869"/>
          </a:xfrm>
          <a:prstGeom prst="rect">
            <a:avLst/>
          </a:prstGeom>
        </p:spPr>
        <p:txBody>
          <a:bodyPr wrap="square">
            <a:spAutoFit/>
          </a:bodyPr>
          <a:lstStyle/>
          <a:p>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No final, a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profecia</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descreve</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remanescente</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(resto) da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mulher</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ou</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seja</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povo</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 Deus do último tempo. </a:t>
            </a:r>
          </a:p>
          <a:p>
            <a:endPar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a:p>
            <a:r>
              <a:rPr lang="es-A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Que características </a:t>
            </a:r>
            <a:r>
              <a:rPr lang="es-AR"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deve</a:t>
            </a:r>
            <a:r>
              <a:rPr lang="es-A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ter a </a:t>
            </a:r>
            <a:r>
              <a:rPr lang="es-AR"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verdadeira</a:t>
            </a:r>
            <a:r>
              <a:rPr lang="es-A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s-AR"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igreja</a:t>
            </a:r>
            <a:r>
              <a:rPr lang="es-A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899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8172908"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dragão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irou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contra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fazer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a:ln w="11430"/>
                <a:solidFill>
                  <a:srgbClr val="FF0000"/>
                </a:solidFill>
                <a:effectLst>
                  <a:outerShdw blurRad="76200" dist="50800" dir="5400000" algn="tl" rotWithShape="0">
                    <a:srgbClr val="000000">
                      <a:alpha val="65000"/>
                    </a:srgbClr>
                  </a:outerShdw>
                </a:effectLst>
              </a:rPr>
              <a:t>guerra </a:t>
            </a:r>
            <a:r>
              <a:rPr lang="es-AR" sz="3600" b="1" spc="50" dirty="0" err="1">
                <a:ln w="11430"/>
                <a:solidFill>
                  <a:srgbClr val="FF0000"/>
                </a:solidFill>
                <a:effectLst>
                  <a:outerShdw blurRad="76200" dist="50800" dir="5400000" algn="tl" rotWithShape="0">
                    <a:srgbClr val="000000">
                      <a:alpha val="65000"/>
                    </a:srgbClr>
                  </a:outerShdw>
                </a:effectLst>
              </a:rPr>
              <a:t>ao</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remanescente</a:t>
            </a:r>
            <a:r>
              <a:rPr lang="es-AR" sz="3600" b="1" spc="50" dirty="0">
                <a:ln w="11430"/>
                <a:solidFill>
                  <a:srgbClr val="FF0000"/>
                </a:solidFill>
                <a:effectLst>
                  <a:outerShdw blurRad="76200" dist="50800" dir="5400000" algn="tl" rotWithShape="0">
                    <a:srgbClr val="000000">
                      <a:alpha val="65000"/>
                    </a:srgbClr>
                  </a:outerShdw>
                </a:effectLst>
              </a:rPr>
              <a:t> da </a:t>
            </a:r>
            <a:r>
              <a:rPr lang="es-AR" sz="3600" b="1" spc="50" dirty="0" err="1">
                <a:ln w="11430"/>
                <a:solidFill>
                  <a:srgbClr val="FF0000"/>
                </a:solidFill>
                <a:effectLst>
                  <a:outerShdw blurRad="76200" dist="50800" dir="5400000" algn="tl" rotWithShape="0">
                    <a:srgbClr val="000000">
                      <a:alpha val="65000"/>
                    </a:srgbClr>
                  </a:outerShdw>
                </a:effectLst>
              </a:rPr>
              <a:t>sua</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semente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os que </a:t>
            </a:r>
            <a:r>
              <a:rPr lang="es-AR" sz="3600" b="1" spc="50" dirty="0" err="1">
                <a:ln w="11430"/>
                <a:solidFill>
                  <a:srgbClr val="FF0000"/>
                </a:solidFill>
                <a:effectLst>
                  <a:outerShdw blurRad="76200" dist="50800" dir="5400000" algn="tl" rotWithShape="0">
                    <a:srgbClr val="000000">
                      <a:alpha val="65000"/>
                    </a:srgbClr>
                  </a:outerShdw>
                </a:effectLst>
              </a:rPr>
              <a:t>guardam</a:t>
            </a:r>
            <a:r>
              <a:rPr lang="es-AR" sz="3600" b="1" spc="50" dirty="0">
                <a:ln w="11430"/>
                <a:solidFill>
                  <a:srgbClr val="FF0000"/>
                </a:solidFill>
                <a:effectLst>
                  <a:outerShdw blurRad="76200" dist="50800" dir="5400000" algn="tl" rotWithShape="0">
                    <a:srgbClr val="000000">
                      <a:alpha val="65000"/>
                    </a:srgbClr>
                  </a:outerShdw>
                </a:effectLst>
              </a:rPr>
              <a:t> os </a:t>
            </a:r>
            <a:r>
              <a:rPr lang="es-AR" sz="3600" b="1" spc="50" dirty="0" err="1">
                <a:ln w="11430"/>
                <a:solidFill>
                  <a:srgbClr val="FF0000"/>
                </a:solidFill>
                <a:effectLst>
                  <a:outerShdw blurRad="76200" dist="50800" dir="5400000" algn="tl" rotWithShape="0">
                    <a:srgbClr val="000000">
                      <a:alpha val="65000"/>
                    </a:srgbClr>
                  </a:outerShdw>
                </a:effectLst>
              </a:rPr>
              <a:t>mandamentos</a:t>
            </a:r>
            <a:r>
              <a:rPr lang="es-AR" sz="3600" b="1" spc="50" dirty="0">
                <a:ln w="11430"/>
                <a:solidFill>
                  <a:srgbClr val="FF0000"/>
                </a:solidFill>
                <a:effectLst>
                  <a:outerShdw blurRad="76200" dist="50800" dir="5400000" algn="tl" rotWithShape="0">
                    <a:srgbClr val="000000">
                      <a:alpha val="65000"/>
                    </a:srgbClr>
                  </a:outerShdw>
                </a:effectLst>
              </a:rPr>
              <a:t> de Deus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têm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600" b="1" spc="50" dirty="0" err="1">
                <a:ln w="11430"/>
                <a:solidFill>
                  <a:srgbClr val="FF0000"/>
                </a:solidFill>
                <a:effectLst>
                  <a:outerShdw blurRad="76200" dist="50800" dir="5400000" algn="tl" rotWithShape="0">
                    <a:srgbClr val="000000">
                      <a:alpha val="65000"/>
                    </a:srgbClr>
                  </a:outerShdw>
                </a:effectLst>
              </a:rPr>
              <a:t>testemunho</a:t>
            </a:r>
            <a:r>
              <a:rPr lang="es-AR" sz="3600" b="1" spc="50" dirty="0">
                <a:ln w="11430"/>
                <a:solidFill>
                  <a:srgbClr val="FF0000"/>
                </a:solidFill>
                <a:effectLst>
                  <a:outerShdw blurRad="76200" dist="50800" dir="5400000" algn="tl" rotWithShape="0">
                    <a:srgbClr val="000000">
                      <a:alpha val="65000"/>
                    </a:srgbClr>
                  </a:outerShdw>
                </a:effectLst>
              </a:rPr>
              <a:t> de </a:t>
            </a:r>
            <a:r>
              <a:rPr lang="es-AR" sz="3600" b="1" spc="50" dirty="0" err="1">
                <a:ln w="11430"/>
                <a:solidFill>
                  <a:srgbClr val="FF0000"/>
                </a:solidFill>
                <a:effectLst>
                  <a:outerShdw blurRad="76200" dist="50800" dir="5400000" algn="tl" rotWithShape="0">
                    <a:srgbClr val="000000">
                      <a:alpha val="65000"/>
                    </a:srgbClr>
                  </a:outerShdw>
                </a:effectLst>
              </a:rPr>
              <a:t>Jesus</a:t>
            </a:r>
            <a:r>
              <a:rPr lang="es-AR" sz="3600" b="1" spc="50" dirty="0">
                <a:ln w="11430"/>
                <a:solidFill>
                  <a:srgbClr val="FF0000"/>
                </a:solidFill>
                <a:effectLst>
                  <a:outerShdw blurRad="76200" dist="50800" dir="5400000" algn="tl" rotWithShape="0">
                    <a:srgbClr val="000000">
                      <a:alpha val="65000"/>
                    </a:srgbClr>
                  </a:outerShdw>
                </a:effectLst>
              </a:rPr>
              <a:t> Cristo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12:17</a:t>
            </a:r>
          </a:p>
        </p:txBody>
      </p:sp>
    </p:spTree>
    <p:extLst>
      <p:ext uri="{BB962C8B-B14F-4D97-AF65-F5344CB8AC3E}">
        <p14:creationId xmlns:p14="http://schemas.microsoft.com/office/powerpoint/2010/main" val="3068926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rd\Documents\_Estudios Biblicos PPT\23 Tantas Religiones\church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2297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396" y="2368624"/>
            <a:ext cx="9229723" cy="4401205"/>
          </a:xfrm>
          <a:prstGeom prst="rect">
            <a:avLst/>
          </a:prstGeom>
          <a:gradFill>
            <a:gsLst>
              <a:gs pos="40000">
                <a:schemeClr val="bg1">
                  <a:alpha val="70000"/>
                </a:schemeClr>
              </a:gs>
              <a:gs pos="0">
                <a:schemeClr val="bg1">
                  <a:alpha val="0"/>
                </a:schemeClr>
              </a:gs>
            </a:gsLst>
            <a:lin ang="5400000" scaled="0"/>
          </a:gradFill>
          <a:effec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028700" lvl="1" indent="-571500">
              <a:buFont typeface="Arial" panose="020B0604020202020204" pitchFamily="34" charset="0"/>
              <a:buChar char="•"/>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Todas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afirmam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possuir</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verdade</a:t>
            </a:r>
            <a:endPar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a:p>
            <a:pPr marL="1028700" lvl="1" indent="-571500">
              <a:buFont typeface="Arial" panose="020B0604020202020204" pitchFamily="34" charset="0"/>
              <a:buChar char="•"/>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 grande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maioria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fundamenta-se na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Bíblia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crê</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em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Jesus</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p>
          <a:p>
            <a:pPr marL="1028700" lvl="1" indent="-571500">
              <a:buFont typeface="Arial" panose="020B0604020202020204" pitchFamily="34" charset="0"/>
              <a:buChar char="•"/>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São todas de Deus? </a:t>
            </a:r>
          </a:p>
          <a:p>
            <a:pPr marL="1028700" lvl="1" indent="-571500">
              <a:buFont typeface="Arial" panose="020B0604020202020204" pitchFamily="34" charset="0"/>
              <a:buChar char="•"/>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 Deus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tem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um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povo</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como o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poderemos</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identificar?</a:t>
            </a:r>
          </a:p>
          <a:p>
            <a:pPr lvl="1"/>
            <a:endPar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83392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3 Tantas Religiones\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0001" y="246990"/>
            <a:ext cx="9113999" cy="8848576"/>
          </a:xfrm>
          <a:prstGeom prst="rect">
            <a:avLst/>
          </a:prstGeom>
          <a:gradFill>
            <a:gsLst>
              <a:gs pos="40000">
                <a:schemeClr val="bg1">
                  <a:alpha val="70000"/>
                </a:schemeClr>
              </a:gs>
              <a:gs pos="0">
                <a:schemeClr val="bg1">
                  <a:alpha val="0"/>
                </a:schemeClr>
              </a:gs>
            </a:gsLst>
            <a:lin ang="5400000" scaled="0"/>
          </a:gradFill>
          <a:effec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028700" lvl="1" indent="-571500">
              <a:spcAft>
                <a:spcPts val="1800"/>
              </a:spcAft>
              <a:buFont typeface="Arial" panose="020B0604020202020204" pitchFamily="34" charset="0"/>
              <a:buChar char="•"/>
            </a:pP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Uma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igreja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perseguida. </a:t>
            </a:r>
            <a:b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b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dragão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foi</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fazer</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b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b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guerra contra..."</a:t>
            </a:r>
            <a:endPar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a:p>
            <a:pPr marL="1028700" lvl="1" indent="-571500">
              <a:spcAft>
                <a:spcPts val="1800"/>
              </a:spcAft>
              <a:buFont typeface="Arial" panose="020B0604020202020204" pitchFamily="34" charset="0"/>
              <a:buChar char="•"/>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São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um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remanescente</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poucos</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marL="1028700" lvl="1" indent="-571500">
              <a:spcAft>
                <a:spcPts val="1800"/>
              </a:spcAft>
              <a:buFont typeface="Arial" panose="020B0604020202020204" pitchFamily="34" charset="0"/>
              <a:buChar char="•"/>
            </a:pP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Guardam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os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mandamentos</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b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b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de Deus (todos).</a:t>
            </a:r>
          </a:p>
          <a:p>
            <a:pPr marL="1028700" lvl="1" indent="-571500">
              <a:spcAft>
                <a:spcPts val="1800"/>
              </a:spcAft>
              <a:buFont typeface="Arial" panose="020B0604020202020204" pitchFamily="34" charset="0"/>
              <a:buChar char="•"/>
            </a:pP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Têm</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o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Testemunho</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Jesus</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b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b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ou</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seja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o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espírito</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profecia</a:t>
            </a: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lvl="1">
              <a:spcAft>
                <a:spcPts val="1800"/>
              </a:spcAft>
            </a:pPr>
            <a:r>
              <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Apoc</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12:17; 19:10)</a:t>
            </a:r>
          </a:p>
          <a:p>
            <a:pPr lvl="1">
              <a:spcAft>
                <a:spcPts val="1800"/>
              </a:spcAft>
            </a:pPr>
            <a:endParaRPr lang="es-ES"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a:p>
            <a:pPr lvl="1">
              <a:spcAft>
                <a:spcPts val="1800"/>
              </a:spcAft>
            </a:pPr>
            <a:endPar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a:p>
            <a:pPr lvl="1">
              <a:spcAft>
                <a:spcPts val="1800"/>
              </a:spcAft>
            </a:pPr>
            <a:endParaRPr lang="es-AR" sz="40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0161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12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anim calcmode="lin" valueType="num">
                                      <p:cBhvr>
                                        <p:cTn id="3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3 Tantas Religiones\p_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03" y="0"/>
            <a:ext cx="4860998" cy="68767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287524" y="1988840"/>
            <a:ext cx="4860540" cy="4247317"/>
          </a:xfrm>
          <a:prstGeom prst="rect">
            <a:avLst/>
          </a:prstGeom>
        </p:spPr>
        <p:txBody>
          <a:bodyPr wrap="square">
            <a:spAutoFit/>
          </a:bodyPr>
          <a:lstStyle/>
          <a:p>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outra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b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mulher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mostra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contraposição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445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 y="1473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188640"/>
            <a:ext cx="8172908"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dos sete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anjos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tinham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sete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taças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falou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comigo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dizendo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mostrar-te-</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condenação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grande </a:t>
            </a:r>
            <a:r>
              <a:rPr lang="es-AR" sz="3200" b="1" spc="50" dirty="0">
                <a:ln w="11430"/>
                <a:solidFill>
                  <a:srgbClr val="FF0000"/>
                </a:solidFill>
                <a:effectLst>
                  <a:outerShdw blurRad="76200" dist="50800" dir="5400000" algn="tl" rotWithShape="0">
                    <a:srgbClr val="000000">
                      <a:alpha val="65000"/>
                    </a:srgbClr>
                  </a:outerShdw>
                </a:effectLst>
              </a:rPr>
              <a:t>prostituta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está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assentada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sobre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muitas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qual</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prostituiram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os reis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habitam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embebedaram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vinho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prostituição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levou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espírito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deserto, e vi </a:t>
            </a:r>
            <a:r>
              <a:rPr lang="es-AR" sz="3200" b="1" spc="50" dirty="0" err="1">
                <a:ln w="11430"/>
                <a:solidFill>
                  <a:srgbClr val="FF0000"/>
                </a:solidFill>
                <a:effectLst>
                  <a:outerShdw blurRad="76200" dist="50800" dir="5400000" algn="tl" rotWithShape="0">
                    <a:srgbClr val="000000">
                      <a:alpha val="65000"/>
                    </a:srgbClr>
                  </a:outerShdw>
                </a:effectLst>
              </a:rPr>
              <a:t>uma</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mulher</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assentada</a:t>
            </a:r>
            <a:r>
              <a:rPr lang="es-AR" sz="3200" b="1" spc="50" dirty="0">
                <a:ln w="11430"/>
                <a:solidFill>
                  <a:srgbClr val="FF0000"/>
                </a:solidFill>
                <a:effectLst>
                  <a:outerShdw blurRad="76200" dist="50800" dir="5400000" algn="tl" rotWithShape="0">
                    <a:srgbClr val="000000">
                      <a:alpha val="65000"/>
                    </a:srgbClr>
                  </a:outerShdw>
                </a:effectLst>
              </a:rPr>
              <a:t> sobre </a:t>
            </a:r>
            <a:r>
              <a:rPr lang="es-AR" sz="3200" b="1" spc="50" dirty="0" err="1">
                <a:ln w="11430"/>
                <a:solidFill>
                  <a:srgbClr val="FF0000"/>
                </a:solidFill>
                <a:effectLst>
                  <a:outerShdw blurRad="76200" dist="50800" dir="5400000" algn="tl" rotWithShape="0">
                    <a:srgbClr val="000000">
                      <a:alpha val="65000"/>
                    </a:srgbClr>
                  </a:outerShdw>
                </a:effectLst>
              </a:rPr>
              <a:t>uma</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besta</a:t>
            </a:r>
            <a:r>
              <a:rPr lang="es-AR" sz="3200" b="1" spc="50" dirty="0">
                <a:ln w="11430"/>
                <a:solidFill>
                  <a:srgbClr val="FF0000"/>
                </a:solidFill>
                <a:effectLst>
                  <a:outerShdw blurRad="76200" dist="50800" dir="5400000" algn="tl" rotWithShape="0">
                    <a:srgbClr val="000000">
                      <a:alpha val="65000"/>
                    </a:srgbClr>
                  </a:outerShdw>
                </a:effectLst>
              </a:rPr>
              <a:t> de </a:t>
            </a:r>
            <a:r>
              <a:rPr lang="es-AR" sz="3200" b="1" spc="50" dirty="0" err="1">
                <a:ln w="11430"/>
                <a:solidFill>
                  <a:srgbClr val="FF0000"/>
                </a:solidFill>
                <a:effectLst>
                  <a:outerShdw blurRad="76200" dist="50800" dir="5400000" algn="tl" rotWithShape="0">
                    <a:srgbClr val="000000">
                      <a:alpha val="65000"/>
                    </a:srgbClr>
                  </a:outerShdw>
                </a:effectLst>
              </a:rPr>
              <a:t>cor</a:t>
            </a:r>
            <a:r>
              <a:rPr lang="es-AR" sz="3200" b="1" spc="50" dirty="0">
                <a:ln w="11430"/>
                <a:solidFill>
                  <a:srgbClr val="FF0000"/>
                </a:solidFill>
                <a:effectLst>
                  <a:outerShdw blurRad="76200" dist="50800" dir="5400000" algn="tl" rotWithShape="0">
                    <a:srgbClr val="000000">
                      <a:alpha val="65000"/>
                    </a:srgbClr>
                  </a:outerShdw>
                </a:effectLst>
              </a:rPr>
              <a:t> de escarlata, que </a:t>
            </a:r>
            <a:r>
              <a:rPr lang="es-AR" sz="3200" b="1" spc="50" dirty="0" err="1">
                <a:ln w="11430"/>
                <a:solidFill>
                  <a:srgbClr val="FF0000"/>
                </a:solidFill>
                <a:effectLst>
                  <a:outerShdw blurRad="76200" dist="50800" dir="5400000" algn="tl" rotWithShape="0">
                    <a:srgbClr val="000000">
                      <a:alpha val="65000"/>
                    </a:srgbClr>
                  </a:outerShdw>
                </a:effectLst>
              </a:rPr>
              <a:t>estava</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cheia</a:t>
            </a:r>
            <a:r>
              <a:rPr lang="es-AR" sz="3200" b="1" spc="50" dirty="0">
                <a:ln w="11430"/>
                <a:solidFill>
                  <a:srgbClr val="FF0000"/>
                </a:solidFill>
                <a:effectLst>
                  <a:outerShdw blurRad="76200" dist="50800" dir="5400000" algn="tl" rotWithShape="0">
                    <a:srgbClr val="000000">
                      <a:alpha val="65000"/>
                    </a:srgbClr>
                  </a:outerShdw>
                </a:effectLst>
              </a:rPr>
              <a:t> de </a:t>
            </a:r>
            <a:r>
              <a:rPr lang="es-AR" sz="3200" b="1" spc="50" dirty="0" err="1">
                <a:ln w="11430"/>
                <a:solidFill>
                  <a:srgbClr val="FF0000"/>
                </a:solidFill>
                <a:effectLst>
                  <a:outerShdw blurRad="76200" dist="50800" dir="5400000" algn="tl" rotWithShape="0">
                    <a:srgbClr val="000000">
                      <a:alpha val="65000"/>
                    </a:srgbClr>
                  </a:outerShdw>
                </a:effectLst>
              </a:rPr>
              <a:t>nomes</a:t>
            </a:r>
            <a:r>
              <a:rPr lang="es-AR" sz="3200" b="1" spc="50" dirty="0">
                <a:ln w="11430"/>
                <a:solidFill>
                  <a:srgbClr val="FF0000"/>
                </a:solidFill>
                <a:effectLst>
                  <a:outerShdw blurRad="76200" dist="50800" dir="5400000" algn="tl" rotWithShape="0">
                    <a:srgbClr val="000000">
                      <a:alpha val="65000"/>
                    </a:srgbClr>
                  </a:outerShdw>
                </a:effectLst>
              </a:rPr>
              <a:t> de </a:t>
            </a:r>
            <a:r>
              <a:rPr lang="es-AR" sz="3200" b="1" spc="50" dirty="0" err="1">
                <a:ln w="11430"/>
                <a:solidFill>
                  <a:srgbClr val="FF0000"/>
                </a:solidFill>
                <a:effectLst>
                  <a:outerShdw blurRad="76200" dist="50800" dir="5400000" algn="tl" rotWithShape="0">
                    <a:srgbClr val="000000">
                      <a:alpha val="65000"/>
                    </a:srgbClr>
                  </a:outerShdw>
                </a:effectLst>
              </a:rPr>
              <a:t>blasfémia</a:t>
            </a:r>
            <a:r>
              <a:rPr lang="es-AR" sz="3200" b="1" spc="50" dirty="0">
                <a:ln w="11430"/>
                <a:solidFill>
                  <a:srgbClr val="FF0000"/>
                </a:solidFill>
                <a:effectLst>
                  <a:outerShdw blurRad="76200" dist="50800" dir="5400000" algn="tl" rotWithShape="0">
                    <a:srgbClr val="000000">
                      <a:alpha val="65000"/>
                    </a:srgbClr>
                  </a:outerShdw>
                </a:effectLst>
              </a:rPr>
              <a:t>, e </a:t>
            </a:r>
            <a:r>
              <a:rPr lang="es-AR" sz="3200" b="1" spc="50" dirty="0" err="1">
                <a:ln w="11430"/>
                <a:solidFill>
                  <a:srgbClr val="FF0000"/>
                </a:solidFill>
                <a:effectLst>
                  <a:outerShdw blurRad="76200" dist="50800" dir="5400000" algn="tl" rotWithShape="0">
                    <a:srgbClr val="000000">
                      <a:alpha val="65000"/>
                    </a:srgbClr>
                  </a:outerShdw>
                </a:effectLst>
              </a:rPr>
              <a:t>tinha</a:t>
            </a:r>
            <a:r>
              <a:rPr lang="es-AR" sz="3200" b="1" spc="50" dirty="0">
                <a:ln w="11430"/>
                <a:solidFill>
                  <a:srgbClr val="FF0000"/>
                </a:solidFill>
                <a:effectLst>
                  <a:outerShdw blurRad="76200" dist="50800" dir="5400000" algn="tl" rotWithShape="0">
                    <a:srgbClr val="000000">
                      <a:alpha val="65000"/>
                    </a:srgbClr>
                  </a:outerShdw>
                </a:effectLst>
              </a:rPr>
              <a:t> sete </a:t>
            </a:r>
            <a:r>
              <a:rPr lang="es-AR" sz="3200" b="1" spc="50" dirty="0" err="1">
                <a:ln w="11430"/>
                <a:solidFill>
                  <a:srgbClr val="FF0000"/>
                </a:solidFill>
                <a:effectLst>
                  <a:outerShdw blurRad="76200" dist="50800" dir="5400000" algn="tl" rotWithShape="0">
                    <a:srgbClr val="000000">
                      <a:alpha val="65000"/>
                    </a:srgbClr>
                  </a:outerShdw>
                </a:effectLst>
              </a:rPr>
              <a:t>cabeças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dez</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chifres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17:1-3</a:t>
            </a:r>
          </a:p>
        </p:txBody>
      </p:sp>
    </p:spTree>
    <p:extLst>
      <p:ext uri="{BB962C8B-B14F-4D97-AF65-F5344CB8AC3E}">
        <p14:creationId xmlns:p14="http://schemas.microsoft.com/office/powerpoint/2010/main" val="807947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05525" y="512676"/>
            <a:ext cx="8532948" cy="550920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vestida de púrpura e de escarlata, e adornada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ouro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pedras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preciosas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pérolas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tinha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cálice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ouro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cheio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abominações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imundícia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prostituição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na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testa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escrito: </a:t>
            </a:r>
            <a:r>
              <a:rPr lang="es-AR" sz="3200" b="1" spc="50" dirty="0" err="1">
                <a:ln w="11430"/>
                <a:solidFill>
                  <a:srgbClr val="FF0000"/>
                </a:solidFill>
                <a:effectLst>
                  <a:outerShdw blurRad="76200" dist="50800" dir="5400000" algn="tl" rotWithShape="0">
                    <a:srgbClr val="000000">
                      <a:alpha val="65000"/>
                    </a:srgbClr>
                  </a:outerShdw>
                </a:effectLst>
              </a:rPr>
              <a:t>Mistério</a:t>
            </a:r>
            <a:r>
              <a:rPr lang="es-AR" sz="3200" b="1" spc="50" dirty="0">
                <a:ln w="11430"/>
                <a:solidFill>
                  <a:srgbClr val="FF0000"/>
                </a:solidFill>
                <a:effectLst>
                  <a:outerShdw blurRad="76200" dist="50800" dir="5400000" algn="tl" rotWithShape="0">
                    <a:srgbClr val="000000">
                      <a:alpha val="65000"/>
                    </a:srgbClr>
                  </a:outerShdw>
                </a:effectLst>
              </a:rPr>
              <a:t>, a grande </a:t>
            </a:r>
            <a:r>
              <a:rPr lang="es-AR" sz="3200" b="1" spc="50" dirty="0" err="1">
                <a:ln w="11430"/>
                <a:solidFill>
                  <a:srgbClr val="FF0000"/>
                </a:solidFill>
                <a:effectLst>
                  <a:outerShdw blurRad="76200" dist="50800" dir="5400000" algn="tl" rotWithShape="0">
                    <a:srgbClr val="000000">
                      <a:alpha val="65000"/>
                    </a:srgbClr>
                  </a:outerShdw>
                </a:effectLst>
              </a:rPr>
              <a:t>Babilónia</a:t>
            </a:r>
            <a:r>
              <a:rPr lang="es-AR" sz="3200" b="1" spc="50" dirty="0">
                <a:ln w="11430"/>
                <a:solidFill>
                  <a:srgbClr val="FF0000"/>
                </a:solidFill>
                <a:effectLst>
                  <a:outerShdw blurRad="76200" dist="50800" dir="5400000" algn="tl" rotWithShape="0">
                    <a:srgbClr val="000000">
                      <a:alpha val="65000"/>
                    </a:srgbClr>
                  </a:outerShdw>
                </a:effectLst>
              </a:rPr>
              <a:t>, a </a:t>
            </a:r>
            <a:r>
              <a:rPr lang="es-AR" sz="3200" b="1" spc="50" dirty="0" err="1">
                <a:ln w="11430"/>
                <a:solidFill>
                  <a:srgbClr val="FF0000"/>
                </a:solidFill>
                <a:effectLst>
                  <a:outerShdw blurRad="76200" dist="50800" dir="5400000" algn="tl" rotWithShape="0">
                    <a:srgbClr val="000000">
                      <a:alpha val="65000"/>
                    </a:srgbClr>
                  </a:outerShdw>
                </a:effectLst>
              </a:rPr>
              <a:t>mãe</a:t>
            </a:r>
            <a:r>
              <a:rPr lang="es-AR" sz="3200" b="1" spc="50" dirty="0">
                <a:ln w="11430"/>
                <a:solidFill>
                  <a:srgbClr val="FF0000"/>
                </a:solidFill>
                <a:effectLst>
                  <a:outerShdw blurRad="76200" dist="50800" dir="5400000" algn="tl" rotWithShape="0">
                    <a:srgbClr val="000000">
                      <a:alpha val="65000"/>
                    </a:srgbClr>
                  </a:outerShdw>
                </a:effectLst>
              </a:rPr>
              <a:t> das </a:t>
            </a:r>
            <a:r>
              <a:rPr lang="es-AR" sz="3200" b="1" spc="50" dirty="0" err="1">
                <a:ln w="11430"/>
                <a:solidFill>
                  <a:srgbClr val="FF0000"/>
                </a:solidFill>
                <a:effectLst>
                  <a:outerShdw blurRad="76200" dist="50800" dir="5400000" algn="tl" rotWithShape="0">
                    <a:srgbClr val="000000">
                      <a:alpha val="65000"/>
                    </a:srgbClr>
                  </a:outerShdw>
                </a:effectLst>
              </a:rPr>
              <a:t>prostituições</a:t>
            </a:r>
            <a:r>
              <a:rPr lang="es-AR" sz="3200" b="1" spc="50" dirty="0">
                <a:ln w="11430"/>
                <a:solidFill>
                  <a:srgbClr val="FF0000"/>
                </a:solidFill>
                <a:effectLst>
                  <a:outerShdw blurRad="76200" dist="50800" dir="5400000" algn="tl" rotWithShape="0">
                    <a:srgbClr val="000000">
                      <a:alpha val="65000"/>
                    </a:srgbClr>
                  </a:outerShdw>
                </a:effectLst>
              </a:rPr>
              <a:t> e </a:t>
            </a:r>
            <a:r>
              <a:rPr lang="es-AR" sz="3200" b="1" spc="50" dirty="0" err="1">
                <a:ln w="11430"/>
                <a:solidFill>
                  <a:srgbClr val="FF0000"/>
                </a:solidFill>
                <a:effectLst>
                  <a:outerShdw blurRad="76200" dist="50800" dir="5400000" algn="tl" rotWithShape="0">
                    <a:srgbClr val="000000">
                      <a:alpha val="65000"/>
                    </a:srgbClr>
                  </a:outerShdw>
                </a:effectLst>
              </a:rPr>
              <a:t>abominações</a:t>
            </a:r>
            <a:r>
              <a:rPr lang="es-AR" sz="3200" b="1" spc="50" dirty="0">
                <a:ln w="11430"/>
                <a:solidFill>
                  <a:srgbClr val="FF0000"/>
                </a:solidFill>
                <a:effectLst>
                  <a:outerShdw blurRad="76200" dist="50800" dir="5400000" algn="tl" rotWithShape="0">
                    <a:srgbClr val="000000">
                      <a:alpha val="65000"/>
                    </a:srgbClr>
                  </a:outerShdw>
                </a:effectLst>
              </a:rPr>
              <a:t> da </a:t>
            </a:r>
            <a:r>
              <a:rPr lang="es-AR" sz="3200" b="1" spc="50" dirty="0" err="1">
                <a:ln w="11430"/>
                <a:solidFill>
                  <a:srgbClr val="FF0000"/>
                </a:solidFill>
                <a:effectLst>
                  <a:outerShdw blurRad="76200" dist="50800" dir="5400000" algn="tl" rotWithShape="0">
                    <a:srgbClr val="000000">
                      <a:alpha val="65000"/>
                    </a:srgbClr>
                  </a:outerShdw>
                </a:effectLst>
              </a:rPr>
              <a:t>terra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vi que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embriagada 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dos santos, e 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testemunhas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Jesus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vendo-a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maravilhei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grande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admiração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17:4-6</a:t>
            </a:r>
          </a:p>
        </p:txBody>
      </p:sp>
    </p:spTree>
    <p:extLst>
      <p:ext uri="{BB962C8B-B14F-4D97-AF65-F5344CB8AC3E}">
        <p14:creationId xmlns:p14="http://schemas.microsoft.com/office/powerpoint/2010/main" val="1048286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59632" y="2276872"/>
            <a:ext cx="6372708"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sentido,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sabedoria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sete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sete montes, sobre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está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assentada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17:9</a:t>
            </a:r>
          </a:p>
        </p:txBody>
      </p:sp>
    </p:spTree>
    <p:extLst>
      <p:ext uri="{BB962C8B-B14F-4D97-AF65-F5344CB8AC3E}">
        <p14:creationId xmlns:p14="http://schemas.microsoft.com/office/powerpoint/2010/main" val="1259300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rhard\Documents\_Estudios Biblicos PPT\23 Tantas Religiones\colli-roma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4" y="307785"/>
            <a:ext cx="9154264" cy="571350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054976" y="4843026"/>
            <a:ext cx="6594882" cy="184665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a:ln w="11430"/>
                <a:solidFill>
                  <a:srgbClr val="E200D7"/>
                </a:solidFill>
                <a:effectLst>
                  <a:outerShdw blurRad="76200" dist="50800" dir="5400000" algn="tl" rotWithShape="0">
                    <a:srgbClr val="000000">
                      <a:alpha val="65000"/>
                    </a:srgbClr>
                  </a:outerShdw>
                </a:effectLst>
              </a:rPr>
              <a:t>ROMA</a:t>
            </a:r>
            <a:endParaRPr lang="es-ES_tradnl" sz="5400" b="1" spc="50" dirty="0">
              <a:ln w="11430"/>
              <a:solidFill>
                <a:srgbClr val="E200D7"/>
              </a:solidFill>
              <a:effectLst>
                <a:outerShdw blurRad="76200" dist="50800" dir="5400000" algn="tl" rotWithShape="0">
                  <a:srgbClr val="000000">
                    <a:alpha val="65000"/>
                  </a:srgbClr>
                </a:outerShdw>
              </a:effectLst>
            </a:endParaRPr>
          </a:p>
          <a:p>
            <a:pPr algn="r"/>
            <a:r>
              <a:rPr lang="es-ES_tradnl" sz="54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 </a:t>
            </a:r>
            <a:r>
              <a:rPr lang="es-ES_tradnl" sz="5400" b="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cidade</a:t>
            </a:r>
            <a:r>
              <a:rPr lang="es-ES_tradnl" sz="54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das 7 colinas</a:t>
            </a:r>
          </a:p>
        </p:txBody>
      </p:sp>
    </p:spTree>
    <p:extLst>
      <p:ext uri="{BB962C8B-B14F-4D97-AF65-F5344CB8AC3E}">
        <p14:creationId xmlns:p14="http://schemas.microsoft.com/office/powerpoint/2010/main" val="333985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erhard\Documents\_Estudios Biblicos PPT\23 Tantas Religiones\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1052736"/>
            <a:ext cx="4479654" cy="3139321"/>
          </a:xfrm>
          <a:prstGeom prst="rect">
            <a:avLst/>
          </a:prstGeom>
        </p:spPr>
        <p:txBody>
          <a:bodyPr wrap="square">
            <a:spAutoFit/>
          </a:bodyPr>
          <a:lstStyle/>
          <a:p>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UMA IGREJA PURA</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92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3 Tantas Religiones\novia.jpg"/>
          <p:cNvPicPr>
            <a:picLocks noChangeAspect="1" noChangeArrowheads="1"/>
          </p:cNvPicPr>
          <p:nvPr/>
        </p:nvPicPr>
        <p:blipFill rotWithShape="1">
          <a:blip r:embed="rId3">
            <a:extLst>
              <a:ext uri="{28A0092B-C50C-407E-A947-70E740481C1C}">
                <a14:useLocalDpi xmlns:a14="http://schemas.microsoft.com/office/drawing/2010/main" val="0"/>
              </a:ext>
            </a:extLst>
          </a:blip>
          <a:srcRect r="23286" b="30116"/>
          <a:stretch/>
        </p:blipFill>
        <p:spPr bwMode="auto">
          <a:xfrm>
            <a:off x="3111025" y="0"/>
            <a:ext cx="6032122" cy="68688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9572" y="941428"/>
            <a:ext cx="4932548" cy="4708981"/>
          </a:xfrm>
          <a:prstGeom prst="rect">
            <a:avLst/>
          </a:prstGeom>
        </p:spPr>
        <p:txBody>
          <a:bodyPr wrap="square">
            <a:spAutoFit/>
          </a:bodyPr>
          <a:lstStyle/>
          <a:p>
            <a:r>
              <a:rPr lang="es-AR" sz="6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Como é a </a:t>
            </a:r>
            <a:r>
              <a:rPr lang="es-AR" sz="6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doutrina</a:t>
            </a:r>
            <a:r>
              <a:rPr lang="es-AR" sz="6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da </a:t>
            </a:r>
            <a:r>
              <a:rPr lang="es-AR" sz="6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6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cuja </a:t>
            </a:r>
            <a:r>
              <a:rPr lang="es-AR" sz="6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cabeça</a:t>
            </a:r>
            <a:r>
              <a:rPr lang="es-AR" sz="6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é </a:t>
            </a:r>
            <a:r>
              <a:rPr lang="es-AR" sz="60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Jesus</a:t>
            </a:r>
            <a:r>
              <a:rPr lang="es-AR" sz="60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Cristo?</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84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75139" y="548680"/>
            <a:ext cx="8172908"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o marido é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mulher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Cristo é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Igreja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ele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próprio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salvador 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corpo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a santificar, purificando-a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lavagem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água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pela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palavra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apresentar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si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mesmo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igreja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gloriosa, </a:t>
            </a:r>
            <a:r>
              <a:rPr lang="es-AR" sz="3600" b="1" spc="50" dirty="0" err="1">
                <a:ln w="11430"/>
                <a:solidFill>
                  <a:srgbClr val="FF0000"/>
                </a:solidFill>
                <a:effectLst>
                  <a:outerShdw blurRad="76200" dist="50800" dir="5400000" algn="tl" rotWithShape="0">
                    <a:srgbClr val="000000">
                      <a:alpha val="65000"/>
                    </a:srgbClr>
                  </a:outerShdw>
                </a:effectLst>
              </a:rPr>
              <a:t>sem</a:t>
            </a:r>
            <a:r>
              <a:rPr lang="es-AR" sz="3600" b="1" spc="50" dirty="0">
                <a:ln w="11430"/>
                <a:solidFill>
                  <a:srgbClr val="FF0000"/>
                </a:solidFill>
                <a:effectLst>
                  <a:outerShdw blurRad="76200" dist="50800" dir="5400000" algn="tl" rotWithShape="0">
                    <a:srgbClr val="000000">
                      <a:alpha val="65000"/>
                    </a:srgbClr>
                  </a:outerShdw>
                </a:effectLst>
              </a:rPr>
              <a:t> mácula, </a:t>
            </a:r>
            <a:r>
              <a:rPr lang="es-AR" sz="3600" b="1" spc="50" dirty="0" err="1">
                <a:ln w="11430"/>
                <a:solidFill>
                  <a:srgbClr val="FF0000"/>
                </a:solidFill>
                <a:effectLst>
                  <a:outerShdw blurRad="76200" dist="50800" dir="5400000" algn="tl" rotWithShape="0">
                    <a:srgbClr val="000000">
                      <a:alpha val="65000"/>
                    </a:srgbClr>
                  </a:outerShdw>
                </a:effectLst>
              </a:rPr>
              <a:t>nem</a:t>
            </a:r>
            <a:r>
              <a:rPr lang="es-AR" sz="3600" b="1" spc="50" dirty="0">
                <a:ln w="11430"/>
                <a:solidFill>
                  <a:srgbClr val="FF0000"/>
                </a:solidFill>
                <a:effectLst>
                  <a:outerShdw blurRad="76200" dist="50800" dir="5400000" algn="tl" rotWithShape="0">
                    <a:srgbClr val="000000">
                      <a:alpha val="65000"/>
                    </a:srgbClr>
                  </a:outerShdw>
                </a:effectLst>
              </a:rPr>
              <a:t> ruga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coisa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semelhante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mas santa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irrepreensível</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Efésios</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5:23, 26-27</a:t>
            </a:r>
          </a:p>
        </p:txBody>
      </p:sp>
    </p:spTree>
    <p:extLst>
      <p:ext uri="{BB962C8B-B14F-4D97-AF65-F5344CB8AC3E}">
        <p14:creationId xmlns:p14="http://schemas.microsoft.com/office/powerpoint/2010/main" val="319010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erhard\Documents\_Estudios Biblicos PPT\23 Tantas Religiones\Baluarte de Santia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785"/>
            <a:ext cx="9144000" cy="68579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319972" y="2456892"/>
            <a:ext cx="3852428" cy="2308324"/>
          </a:xfrm>
          <a:prstGeom prst="rect">
            <a:avLst/>
          </a:prstGeom>
        </p:spPr>
        <p:txBody>
          <a:bodyPr wrap="square">
            <a:spAutoFit/>
          </a:bodyPr>
          <a:lstStyle/>
          <a:p>
            <a:pPr algn="ct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 que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deve</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ser a </a:t>
            </a:r>
            <a:r>
              <a:rPr lang="es-AR" sz="48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48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 Deus?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38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rhard\Documents\_Estudios Biblicos PPT\23 Tantas Religiones\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117" t="63486" r="12342" b="7077"/>
          <a:stretch/>
        </p:blipFill>
        <p:spPr bwMode="auto">
          <a:xfrm>
            <a:off x="863588" y="727486"/>
            <a:ext cx="2764024" cy="21673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7" name="Picture 3" descr="C:\Users\Gerhard\Documents\_Estudios Biblicos PPT\23 Tantas Religiones\16762705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48" y="2924944"/>
            <a:ext cx="2998012" cy="29980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119206" y="2204864"/>
            <a:ext cx="5788432" cy="4154984"/>
          </a:xfrm>
          <a:prstGeom prst="rect">
            <a:avLst/>
          </a:prstGeom>
        </p:spPr>
        <p:txBody>
          <a:bodyPr wrap="square">
            <a:spAutoFit/>
          </a:bodyPr>
          <a:lstStyle/>
          <a:p>
            <a:pPr algn="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SÍMBOLOS PARA REPRESENTAR A IGREJA</a:t>
            </a:r>
          </a:p>
        </p:txBody>
      </p:sp>
    </p:spTree>
    <p:extLst>
      <p:ext uri="{BB962C8B-B14F-4D97-AF65-F5344CB8AC3E}">
        <p14:creationId xmlns:p14="http://schemas.microsoft.com/office/powerpoint/2010/main" val="2410336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1000"/>
                                        <p:tgtEl>
                                          <p:spTgt spid="6147"/>
                                        </p:tgtEl>
                                      </p:cBhvr>
                                    </p:animEffect>
                                    <p:anim calcmode="lin" valueType="num">
                                      <p:cBhvr>
                                        <p:cTn id="20" dur="1000" fill="hold"/>
                                        <p:tgtEl>
                                          <p:spTgt spid="6147"/>
                                        </p:tgtEl>
                                        <p:attrNameLst>
                                          <p:attrName>ppt_x</p:attrName>
                                        </p:attrNameLst>
                                      </p:cBhvr>
                                      <p:tavLst>
                                        <p:tav tm="0">
                                          <p:val>
                                            <p:strVal val="#ppt_x"/>
                                          </p:val>
                                        </p:tav>
                                        <p:tav tm="100000">
                                          <p:val>
                                            <p:strVal val="#ppt_x"/>
                                          </p:val>
                                        </p:tav>
                                      </p:tavLst>
                                    </p:anim>
                                    <p:anim calcmode="lin" valueType="num">
                                      <p:cBhvr>
                                        <p:cTn id="21" dur="1000" fill="hold"/>
                                        <p:tgtEl>
                                          <p:spTgt spid="614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8172908"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“Mas, se tardar, para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saibas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convém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andar na casa de Deus, que é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igreja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Deus vivo, a </a:t>
            </a:r>
            <a:r>
              <a:rPr lang="es-AR" sz="3600" b="1" spc="50" dirty="0" err="1">
                <a:ln w="11430"/>
                <a:solidFill>
                  <a:srgbClr val="FF0000"/>
                </a:solidFill>
                <a:effectLst>
                  <a:outerShdw blurRad="76200" dist="50800" dir="5400000" algn="tl" rotWithShape="0">
                    <a:srgbClr val="000000">
                      <a:alpha val="65000"/>
                    </a:srgbClr>
                  </a:outerShdw>
                </a:effectLst>
              </a:rPr>
              <a:t>coluna</a:t>
            </a:r>
            <a:r>
              <a:rPr lang="es-AR" sz="3600" b="1" spc="50" dirty="0">
                <a:ln w="11430"/>
                <a:solidFill>
                  <a:srgbClr val="FF0000"/>
                </a:solidFill>
                <a:effectLst>
                  <a:outerShdw blurRad="76200" dist="50800" dir="5400000" algn="tl" rotWithShape="0">
                    <a:srgbClr val="000000">
                      <a:alpha val="65000"/>
                    </a:srgbClr>
                  </a:outerShdw>
                </a:effectLst>
              </a:rPr>
              <a:t> e firmeza da </a:t>
            </a:r>
            <a:r>
              <a:rPr lang="es-AR" sz="3600" b="1" spc="50" dirty="0" err="1">
                <a:ln w="11430"/>
                <a:solidFill>
                  <a:srgbClr val="FF0000"/>
                </a:solidFill>
                <a:effectLst>
                  <a:outerShdw blurRad="76200" dist="50800" dir="5400000" algn="tl" rotWithShape="0">
                    <a:srgbClr val="000000">
                      <a:alpha val="65000"/>
                    </a:srgbClr>
                  </a:outerShdw>
                </a:effectLst>
              </a:rPr>
              <a:t>verdade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1 </a:t>
            </a: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Timóteo</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3:15</a:t>
            </a:r>
          </a:p>
        </p:txBody>
      </p:sp>
    </p:spTree>
    <p:extLst>
      <p:ext uri="{BB962C8B-B14F-4D97-AF65-F5344CB8AC3E}">
        <p14:creationId xmlns:p14="http://schemas.microsoft.com/office/powerpoint/2010/main" val="4181097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erhard\Documents\_Estudios Biblicos PPT\23 Tantas Religiones\Catedral-de-Granada-Columna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2" r="7694"/>
          <a:stretch/>
        </p:blipFill>
        <p:spPr bwMode="auto">
          <a:xfrm>
            <a:off x="0" y="0"/>
            <a:ext cx="9140570" cy="68579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59532" y="531252"/>
            <a:ext cx="8712460" cy="498598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igreja</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de Cristo é</a:t>
            </a:r>
            <a:b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b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coluna</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da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verdade</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p>
          <a:p>
            <a:endPar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endParaRPr>
          </a:p>
          <a:p>
            <a:r>
              <a:rPr lang="es-ES_tradnl" sz="5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O que é </a:t>
            </a:r>
            <a:r>
              <a:rPr lang="es-ES_tradnl" sz="5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verdade</a:t>
            </a:r>
            <a:r>
              <a:rPr lang="es-ES_tradnl" sz="5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endParaRPr lang="es-AR" sz="5400" b="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endParaRPr>
          </a:p>
          <a:p>
            <a:pPr marL="571500" indent="-571500">
              <a:buFont typeface="Arial" panose="020B0604020202020204" pitchFamily="34" charset="0"/>
              <a:buChar char="•"/>
            </a:pP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Cristo é 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verdade</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r>
              <a:rPr lang="es-ES_tradnl" sz="28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(João 14:6)</a:t>
            </a:r>
            <a:endParaRPr lang="es-AR" sz="2800" b="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endParaRPr>
          </a:p>
          <a:p>
            <a:pPr marL="571500" indent="-571500">
              <a:buFont typeface="Arial" panose="020B0604020202020204" pitchFamily="34" charset="0"/>
              <a:buChar char="•"/>
            </a:pP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Sua</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Palavra</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é 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verdade</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r>
              <a:rPr lang="es-ES_tradnl" sz="28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(João 17:17)</a:t>
            </a:r>
            <a:endParaRPr lang="es-AR" sz="2800" b="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endParaRPr>
          </a:p>
          <a:p>
            <a:pPr marL="571500" indent="-571500">
              <a:buFont typeface="Arial" panose="020B0604020202020204" pitchFamily="34" charset="0"/>
              <a:buChar char="•"/>
            </a:pP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Sua</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Lei</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é a </a:t>
            </a:r>
            <a:r>
              <a:rPr lang="es-ES_tradnl" sz="4400" b="1" i="1" spc="50" dirty="0" err="1">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verdade</a:t>
            </a:r>
            <a:r>
              <a:rPr lang="es-ES_tradnl" sz="44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 </a:t>
            </a:r>
            <a:r>
              <a:rPr lang="es-ES_tradnl" sz="2800" b="1" i="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rPr>
              <a:t>(Salmos 119:142)</a:t>
            </a:r>
            <a:endParaRPr lang="es-AR" sz="2800" b="1" spc="50" dirty="0">
              <a:ln w="11430"/>
              <a:gradFill>
                <a:gsLst>
                  <a:gs pos="25000">
                    <a:schemeClr val="accent2">
                      <a:satMod val="155000"/>
                    </a:schemeClr>
                  </a:gs>
                  <a:gs pos="100000">
                    <a:schemeClr val="tx1"/>
                  </a:gs>
                  <a:gs pos="60000">
                    <a:srgbClr val="C00000"/>
                  </a:gs>
                </a:gsLst>
                <a:lin ang="5400000"/>
              </a:gra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1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rhard\Documents\_Estudios Biblicos PPT\23 Tantas Religiones\chu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0" y="-27384"/>
            <a:ext cx="9013812" cy="69367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311860" y="2866382"/>
            <a:ext cx="5451762" cy="1107996"/>
          </a:xfrm>
          <a:prstGeom prst="rect">
            <a:avLst/>
          </a:prstGeom>
        </p:spPr>
        <p:txBody>
          <a:bodyPr wrap="square">
            <a:spAutoFit/>
          </a:bodyPr>
          <a:lstStyle/>
          <a:p>
            <a:pPr algn="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CONCLUSÃO</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47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erhard\Documents\_Estudios Biblicos PPT\23 Tantas Religiones\church-backgrou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5" y="-17842"/>
            <a:ext cx="9167787" cy="68758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1340768"/>
            <a:ext cx="6300700" cy="3477875"/>
          </a:xfrm>
          <a:prstGeom prst="rect">
            <a:avLst/>
          </a:prstGeom>
        </p:spPr>
        <p:txBody>
          <a:bodyPr wrap="square">
            <a:spAutoFit/>
          </a:bodyPr>
          <a:lstStyle/>
          <a:p>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 chamado dirige Deus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às</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pessoas</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sinceras que se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encontram</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em</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Babilónia</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ou</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4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seja</a:t>
            </a:r>
            <a:r>
              <a:rPr lang="es-AR" sz="4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 sistema religioso errado?</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58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8172908"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ouvi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outra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voz 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dizia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Sai</a:t>
            </a:r>
            <a:r>
              <a:rPr lang="es-AR" sz="3600" b="1" spc="50" dirty="0">
                <a:ln w="11430"/>
                <a:solidFill>
                  <a:srgbClr val="FF0000"/>
                </a:solidFill>
                <a:effectLst>
                  <a:outerShdw blurRad="76200" dist="50800" dir="5400000" algn="tl" rotWithShape="0">
                    <a:srgbClr val="000000">
                      <a:alpha val="65000"/>
                    </a:srgbClr>
                  </a:outerShdw>
                </a:effectLst>
              </a:rPr>
              <a:t> dela, </a:t>
            </a:r>
            <a:r>
              <a:rPr lang="es-AR" sz="3600" b="1" spc="50" dirty="0" err="1">
                <a:ln w="11430"/>
                <a:solidFill>
                  <a:srgbClr val="FF0000"/>
                </a:solidFill>
                <a:effectLst>
                  <a:outerShdw blurRad="76200" dist="50800" dir="5400000" algn="tl" rotWithShape="0">
                    <a:srgbClr val="000000">
                      <a:alpha val="65000"/>
                    </a:srgbClr>
                  </a:outerShdw>
                </a:effectLst>
              </a:rPr>
              <a:t>povo</a:t>
            </a:r>
            <a:r>
              <a:rPr lang="es-AR" sz="3600" b="1" spc="50" dirty="0">
                <a:ln w="11430"/>
                <a:solidFill>
                  <a:srgbClr val="FF0000"/>
                </a:solidFill>
                <a:effectLst>
                  <a:outerShdw blurRad="76200" dist="50800" dir="5400000" algn="tl" rotWithShape="0">
                    <a:srgbClr val="000000">
                      <a:alpha val="65000"/>
                    </a:srgbClr>
                  </a:outerShdw>
                </a:effectLst>
              </a:rPr>
              <a:t> </a:t>
            </a:r>
            <a:r>
              <a:rPr lang="es-AR" sz="3600" b="1" spc="50" dirty="0" err="1">
                <a:ln w="11430"/>
                <a:solidFill>
                  <a:srgbClr val="FF0000"/>
                </a:solidFill>
                <a:effectLst>
                  <a:outerShdw blurRad="76200" dist="50800" dir="5400000" algn="tl" rotWithShape="0">
                    <a:srgbClr val="000000">
                      <a:alpha val="65000"/>
                    </a:srgbClr>
                  </a:outerShdw>
                </a:effectLst>
              </a:rPr>
              <a:t>meu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sejas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participante dos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pecados, e para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incorras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pragas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Apocalipse</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18:4</a:t>
            </a:r>
          </a:p>
        </p:txBody>
      </p:sp>
    </p:spTree>
    <p:extLst>
      <p:ext uri="{BB962C8B-B14F-4D97-AF65-F5344CB8AC3E}">
        <p14:creationId xmlns:p14="http://schemas.microsoft.com/office/powerpoint/2010/main" val="1773709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erhard\Documents\_Estudios Biblicos PPT\23 Tantas Religiones\elsec391ornos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2924" r="3705"/>
          <a:stretch/>
        </p:blipFill>
        <p:spPr bwMode="auto">
          <a:xfrm>
            <a:off x="1" y="48625"/>
            <a:ext cx="9144000" cy="68007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28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hard\Documents\_Estudios Biblicos PPT\23 Tantas Religiones\jesus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7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erhard\Documents\_Estudios Biblicos PPT\23 Tantas Religiones\mirando_al_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9572" y="332656"/>
            <a:ext cx="8100900"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me mostrares</a:t>
            </a:r>
            <a:b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a:t>
            </a:r>
            <a:r>
              <a:rPr lang="es-ES" sz="5400" b="1" spc="5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eu</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Povo</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na Terra!</a:t>
            </a:r>
            <a:endParaRPr lang="es-ES" sz="6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katours.cl/file_proy/programas/15012014223206-9153131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059" b="-1"/>
          <a:stretch/>
        </p:blipFill>
        <p:spPr bwMode="auto">
          <a:xfrm>
            <a:off x="-610473" y="3928996"/>
            <a:ext cx="10475061" cy="371247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539552" y="504083"/>
            <a:ext cx="7848872" cy="3416320"/>
          </a:xfrm>
          <a:prstGeom prst="rect">
            <a:avLst/>
          </a:prstGeom>
        </p:spPr>
        <p:txBody>
          <a:bodyPr wrap="square">
            <a:spAutoFit/>
          </a:bodyPr>
          <a:lstStyle/>
          <a:p>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que é comparada 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Igreja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Senhor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tanto no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Antigo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Testamento como no Novo Testamento? </a:t>
            </a:r>
            <a:endParaRPr lang="es-ES"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2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332656"/>
            <a:ext cx="8172908"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Agora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cantarei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amado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cântico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querido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respeito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vinha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amado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vinha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outeiro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fértil.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cercou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limpando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das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pedras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plantou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de excelentes vides;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edificou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dela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torre,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construiu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nela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lagar;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esperava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uvas boas,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porém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uvas bravas. </a:t>
            </a:r>
            <a:r>
              <a:rPr lang="es-AR" sz="3200" b="1" spc="50" dirty="0">
                <a:ln w="11430"/>
                <a:solidFill>
                  <a:srgbClr val="FF0000"/>
                </a:solidFill>
                <a:effectLst>
                  <a:outerShdw blurRad="76200" dist="50800" dir="5400000" algn="tl" rotWithShape="0">
                    <a:srgbClr val="000000">
                      <a:alpha val="65000"/>
                    </a:srgbClr>
                  </a:outerShdw>
                </a:effectLst>
              </a:rPr>
              <a:t>Porque a </a:t>
            </a:r>
            <a:r>
              <a:rPr lang="es-AR" sz="3200" b="1" spc="50" dirty="0" err="1">
                <a:ln w="11430"/>
                <a:solidFill>
                  <a:srgbClr val="FF0000"/>
                </a:solidFill>
                <a:effectLst>
                  <a:outerShdw blurRad="76200" dist="50800" dir="5400000" algn="tl" rotWithShape="0">
                    <a:srgbClr val="000000">
                      <a:alpha val="65000"/>
                    </a:srgbClr>
                  </a:outerShdw>
                </a:effectLst>
              </a:rPr>
              <a:t>vinha</a:t>
            </a:r>
            <a:r>
              <a:rPr lang="es-AR" sz="3200" b="1" spc="50" dirty="0">
                <a:ln w="11430"/>
                <a:solidFill>
                  <a:srgbClr val="FF0000"/>
                </a:solidFill>
                <a:effectLst>
                  <a:outerShdw blurRad="76200" dist="50800" dir="5400000" algn="tl" rotWithShape="0">
                    <a:srgbClr val="000000">
                      <a:alpha val="65000"/>
                    </a:srgbClr>
                  </a:outerShdw>
                </a:effectLst>
              </a:rPr>
              <a:t> do </a:t>
            </a:r>
            <a:r>
              <a:rPr lang="es-AR" sz="3200" b="1" spc="50" dirty="0" err="1">
                <a:ln w="11430"/>
                <a:solidFill>
                  <a:srgbClr val="FF0000"/>
                </a:solidFill>
                <a:effectLst>
                  <a:outerShdw blurRad="76200" dist="50800" dir="5400000" algn="tl" rotWithShape="0">
                    <a:srgbClr val="000000">
                      <a:alpha val="65000"/>
                    </a:srgbClr>
                  </a:outerShdw>
                </a:effectLst>
              </a:rPr>
              <a:t>Senhor</a:t>
            </a:r>
            <a:r>
              <a:rPr lang="es-AR" sz="3200" b="1" spc="50" dirty="0">
                <a:ln w="11430"/>
                <a:solidFill>
                  <a:srgbClr val="FF0000"/>
                </a:solidFill>
                <a:effectLst>
                  <a:outerShdw blurRad="76200" dist="50800" dir="5400000" algn="tl" rotWithShape="0">
                    <a:srgbClr val="000000">
                      <a:alpha val="65000"/>
                    </a:srgbClr>
                  </a:outerShdw>
                </a:effectLst>
              </a:rPr>
              <a:t> dos </a:t>
            </a:r>
            <a:r>
              <a:rPr lang="es-AR" sz="3200" b="1" spc="50" dirty="0" err="1">
                <a:ln w="11430"/>
                <a:solidFill>
                  <a:srgbClr val="FF0000"/>
                </a:solidFill>
                <a:effectLst>
                  <a:outerShdw blurRad="76200" dist="50800" dir="5400000" algn="tl" rotWithShape="0">
                    <a:srgbClr val="000000">
                      <a:alpha val="65000"/>
                    </a:srgbClr>
                  </a:outerShdw>
                </a:effectLst>
              </a:rPr>
              <a:t>exércitos</a:t>
            </a:r>
            <a:r>
              <a:rPr lang="es-AR" sz="3200" b="1" spc="50" dirty="0">
                <a:ln w="11430"/>
                <a:solidFill>
                  <a:srgbClr val="FF0000"/>
                </a:solidFill>
                <a:effectLst>
                  <a:outerShdw blurRad="76200" dist="50800" dir="5400000" algn="tl" rotWithShape="0">
                    <a:srgbClr val="000000">
                      <a:alpha val="65000"/>
                    </a:srgbClr>
                  </a:outerShdw>
                </a:effectLst>
              </a:rPr>
              <a:t> é a casa de Israel</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homens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Judá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planta das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delícias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esperou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exercesse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juízo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opressão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justiça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clamor.”</a:t>
            </a:r>
          </a:p>
        </p:txBody>
      </p:sp>
      <p:sp>
        <p:nvSpPr>
          <p:cNvPr id="4" name="3 Rectángulo"/>
          <p:cNvSpPr/>
          <p:nvPr/>
        </p:nvSpPr>
        <p:spPr>
          <a:xfrm>
            <a:off x="683568" y="6165304"/>
            <a:ext cx="6804755"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Isaías 5:1-2, 7</a:t>
            </a:r>
            <a:endParaRPr lang="es-AR"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6070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 y="-13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1308824"/>
            <a:ext cx="8172908"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Ouvi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ainda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outra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parábola: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Houve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família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plantou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solidFill>
                  <a:srgbClr val="FF0000"/>
                </a:solidFill>
                <a:effectLst>
                  <a:outerShdw blurRad="76200" dist="50800" dir="5400000" algn="tl" rotWithShape="0">
                    <a:srgbClr val="000000">
                      <a:alpha val="65000"/>
                    </a:srgbClr>
                  </a:outerShdw>
                </a:effectLst>
              </a:rPr>
              <a:t>vinha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circundou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solidFill>
                  <a:srgbClr val="FF0000"/>
                </a:solidFill>
                <a:effectLst>
                  <a:outerShdw blurRad="76200" dist="50800" dir="5400000" algn="tl" rotWithShape="0">
                    <a:srgbClr val="000000">
                      <a:alpha val="65000"/>
                    </a:srgbClr>
                  </a:outerShdw>
                </a:effectLst>
              </a:rPr>
              <a:t>valado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construiu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nela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lagar,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edificou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torre,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arrendou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uns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lavradores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ausentou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para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longe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647564" y="6165304"/>
            <a:ext cx="680475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000" b="1" spc="50" dirty="0" err="1">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Mateus</a:t>
            </a:r>
            <a:r>
              <a:rPr lang="es-ES_tradnl" sz="4000" b="1" spc="50"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 21:33</a:t>
            </a:r>
          </a:p>
        </p:txBody>
      </p:sp>
    </p:spTree>
    <p:extLst>
      <p:ext uri="{BB962C8B-B14F-4D97-AF65-F5344CB8AC3E}">
        <p14:creationId xmlns:p14="http://schemas.microsoft.com/office/powerpoint/2010/main" val="148701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3 Tantas Religiones\uvas3840x2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7545" y="-639452"/>
            <a:ext cx="11144141" cy="69650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955197"/>
            <a:ext cx="8604956" cy="569386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João 15:1,2,4</a:t>
            </a:r>
          </a:p>
          <a:p>
            <a:endPar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“Eu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sou</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videira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verdadeira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meu</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Pai</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é o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lavrador</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toda a vara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dá</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fruto, a tira; 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limpa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toda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aquela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dá</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fruto, para que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dê</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mais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fruto.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Estai</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eu</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vós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como a vara de si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mesma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pode dar fruto, se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estiver</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na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videira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assim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também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vós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se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estiverdes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mim</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78375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22634&quot;&gt;&lt;object type=&quot;3&quot; unique_id=&quot;22636&quot;&gt;&lt;property id=&quot;20148&quot; value=&quot;5&quot;/&gt;&lt;property id=&quot;20300&quot; value=&quot;Diapositiva 2&quot;/&gt;&lt;property id=&quot;20307&quot; value=&quot;316&quot;/&gt;&lt;/object&gt;&lt;object type=&quot;3&quot; unique_id=&quot;22637&quot;&gt;&lt;property id=&quot;20148&quot; value=&quot;5&quot;/&gt;&lt;property id=&quot;20300&quot; value=&quot;Diapositiva 3&quot;/&gt;&lt;property id=&quot;20307&quot; value=&quot;319&quot;/&gt;&lt;/object&gt;&lt;object type=&quot;3&quot; unique_id=&quot;22638&quot;&gt;&lt;property id=&quot;20148&quot; value=&quot;5&quot;/&gt;&lt;property id=&quot;20300&quot; value=&quot;Diapositiva 4&quot;/&gt;&lt;property id=&quot;20307&quot; value=&quot;547&quot;/&gt;&lt;/object&gt;&lt;object type=&quot;3&quot; unique_id=&quot;22639&quot;&gt;&lt;property id=&quot;20148&quot; value=&quot;5&quot;/&gt;&lt;property id=&quot;20300&quot; value=&quot;Diapositiva 5&quot;/&gt;&lt;property id=&quot;20307&quot; value=&quot;548&quot;/&gt;&lt;/object&gt;&lt;object type=&quot;3&quot; unique_id=&quot;22640&quot;&gt;&lt;property id=&quot;20148&quot; value=&quot;5&quot;/&gt;&lt;property id=&quot;20300&quot; value=&quot;Diapositiva 6&quot;/&gt;&lt;property id=&quot;20307&quot; value=&quot;502&quot;/&gt;&lt;/object&gt;&lt;object type=&quot;3&quot; unique_id=&quot;22641&quot;&gt;&lt;property id=&quot;20148&quot; value=&quot;5&quot;/&gt;&lt;property id=&quot;20300&quot; value=&quot;Diapositiva 7&quot;/&gt;&lt;property id=&quot;20307&quot; value=&quot;503&quot;/&gt;&lt;/object&gt;&lt;object type=&quot;3&quot; unique_id=&quot;22642&quot;&gt;&lt;property id=&quot;20148&quot; value=&quot;5&quot;/&gt;&lt;property id=&quot;20300&quot; value=&quot;Diapositiva 8&quot;/&gt;&lt;property id=&quot;20307&quot; value=&quot;549&quot;/&gt;&lt;/object&gt;&lt;object type=&quot;3&quot; unique_id=&quot;22643&quot;&gt;&lt;property id=&quot;20148&quot; value=&quot;5&quot;/&gt;&lt;property id=&quot;20300&quot; value=&quot;Diapositiva 9&quot;/&gt;&lt;property id=&quot;20307&quot; value=&quot;550&quot;/&gt;&lt;/object&gt;&lt;object type=&quot;3&quot; unique_id=&quot;22644&quot;&gt;&lt;property id=&quot;20148&quot; value=&quot;5&quot;/&gt;&lt;property id=&quot;20300&quot; value=&quot;Diapositiva 10&quot;/&gt;&lt;property id=&quot;20307&quot; value=&quot;551&quot;/&gt;&lt;/object&gt;&lt;object type=&quot;3&quot; unique_id=&quot;22645&quot;&gt;&lt;property id=&quot;20148&quot; value=&quot;5&quot;/&gt;&lt;property id=&quot;20300&quot; value=&quot;Diapositiva 11&quot;/&gt;&lt;property id=&quot;20307&quot; value=&quot;552&quot;/&gt;&lt;/object&gt;&lt;object type=&quot;3&quot; unique_id=&quot;22646&quot;&gt;&lt;property id=&quot;20148&quot; value=&quot;5&quot;/&gt;&lt;property id=&quot;20300&quot; value=&quot;Diapositiva 12&quot;/&gt;&lt;property id=&quot;20307&quot; value=&quot;553&quot;/&gt;&lt;/object&gt;&lt;object type=&quot;3&quot; unique_id=&quot;22647&quot;&gt;&lt;property id=&quot;20148&quot; value=&quot;5&quot;/&gt;&lt;property id=&quot;20300&quot; value=&quot;Diapositiva 13&quot;/&gt;&lt;property id=&quot;20307&quot; value=&quot;554&quot;/&gt;&lt;/object&gt;&lt;object type=&quot;3&quot; unique_id=&quot;22648&quot;&gt;&lt;property id=&quot;20148&quot; value=&quot;5&quot;/&gt;&lt;property id=&quot;20300&quot; value=&quot;Diapositiva 14&quot;/&gt;&lt;property id=&quot;20307&quot; value=&quot;555&quot;/&gt;&lt;/object&gt;&lt;object type=&quot;3&quot; unique_id=&quot;22649&quot;&gt;&lt;property id=&quot;20148&quot; value=&quot;5&quot;/&gt;&lt;property id=&quot;20300&quot; value=&quot;Diapositiva 15&quot;/&gt;&lt;property id=&quot;20307&quot; value=&quot;556&quot;/&gt;&lt;/object&gt;&lt;object type=&quot;3&quot; unique_id=&quot;22650&quot;&gt;&lt;property id=&quot;20148&quot; value=&quot;5&quot;/&gt;&lt;property id=&quot;20300&quot; value=&quot;Diapositiva 16&quot;/&gt;&lt;property id=&quot;20307&quot; value=&quot;557&quot;/&gt;&lt;/object&gt;&lt;object type=&quot;3&quot; unique_id=&quot;22651&quot;&gt;&lt;property id=&quot;20148&quot; value=&quot;5&quot;/&gt;&lt;property id=&quot;20300&quot; value=&quot;Diapositiva 17&quot;/&gt;&lt;property id=&quot;20307&quot; value=&quot;558&quot;/&gt;&lt;/object&gt;&lt;object type=&quot;3&quot; unique_id=&quot;22652&quot;&gt;&lt;property id=&quot;20148&quot; value=&quot;5&quot;/&gt;&lt;property id=&quot;20300&quot; value=&quot;Diapositiva 18&quot;/&gt;&lt;property id=&quot;20307&quot; value=&quot;559&quot;/&gt;&lt;/object&gt;&lt;object type=&quot;3&quot; unique_id=&quot;22653&quot;&gt;&lt;property id=&quot;20148&quot; value=&quot;5&quot;/&gt;&lt;property id=&quot;20300&quot; value=&quot;Diapositiva 19&quot;/&gt;&lt;property id=&quot;20307&quot; value=&quot;560&quot;/&gt;&lt;/object&gt;&lt;object type=&quot;3&quot; unique_id=&quot;22654&quot;&gt;&lt;property id=&quot;20148&quot; value=&quot;5&quot;/&gt;&lt;property id=&quot;20300&quot; value=&quot;Diapositiva 20&quot;/&gt;&lt;property id=&quot;20307&quot; value=&quot;562&quot;/&gt;&lt;/object&gt;&lt;object type=&quot;3&quot; unique_id=&quot;22655&quot;&gt;&lt;property id=&quot;20148&quot; value=&quot;5&quot;/&gt;&lt;property id=&quot;20300&quot; value=&quot;Diapositiva 21&quot;/&gt;&lt;property id=&quot;20307&quot; value=&quot;563&quot;/&gt;&lt;/object&gt;&lt;object type=&quot;3&quot; unique_id=&quot;22656&quot;&gt;&lt;property id=&quot;20148&quot; value=&quot;5&quot;/&gt;&lt;property id=&quot;20300&quot; value=&quot;Diapositiva 22&quot;/&gt;&lt;property id=&quot;20307&quot; value=&quot;564&quot;/&gt;&lt;/object&gt;&lt;object type=&quot;3&quot; unique_id=&quot;22657&quot;&gt;&lt;property id=&quot;20148&quot; value=&quot;5&quot;/&gt;&lt;property id=&quot;20300&quot; value=&quot;Diapositiva 23&quot;/&gt;&lt;property id=&quot;20307&quot; value=&quot;565&quot;/&gt;&lt;/object&gt;&lt;object type=&quot;3&quot; unique_id=&quot;22658&quot;&gt;&lt;property id=&quot;20148&quot; value=&quot;5&quot;/&gt;&lt;property id=&quot;20300&quot; value=&quot;Diapositiva 24&quot;/&gt;&lt;property id=&quot;20307&quot; value=&quot;566&quot;/&gt;&lt;/object&gt;&lt;object type=&quot;3&quot; unique_id=&quot;22659&quot;&gt;&lt;property id=&quot;20148&quot; value=&quot;5&quot;/&gt;&lt;property id=&quot;20300&quot; value=&quot;Diapositiva 25&quot;/&gt;&lt;property id=&quot;20307&quot; value=&quot;592&quot;/&gt;&lt;/object&gt;&lt;object type=&quot;3&quot; unique_id=&quot;22660&quot;&gt;&lt;property id=&quot;20148&quot; value=&quot;5&quot;/&gt;&lt;property id=&quot;20300&quot; value=&quot;Diapositiva 26&quot;/&gt;&lt;property id=&quot;20307&quot; value=&quot;567&quot;/&gt;&lt;/object&gt;&lt;object type=&quot;3&quot; unique_id=&quot;22661&quot;&gt;&lt;property id=&quot;20148&quot; value=&quot;5&quot;/&gt;&lt;property id=&quot;20300&quot; value=&quot;Diapositiva 27&quot;/&gt;&lt;property id=&quot;20307&quot; value=&quot;568&quot;/&gt;&lt;/object&gt;&lt;object type=&quot;3&quot; unique_id=&quot;22662&quot;&gt;&lt;property id=&quot;20148&quot; value=&quot;5&quot;/&gt;&lt;property id=&quot;20300&quot; value=&quot;Diapositiva 28&quot;/&gt;&lt;property id=&quot;20307&quot; value=&quot;593&quot;/&gt;&lt;/object&gt;&lt;object type=&quot;3&quot; unique_id=&quot;22663&quot;&gt;&lt;property id=&quot;20148&quot; value=&quot;5&quot;/&gt;&lt;property id=&quot;20300&quot; value=&quot;Diapositiva 29&quot;/&gt;&lt;property id=&quot;20307&quot; value=&quot;569&quot;/&gt;&lt;/object&gt;&lt;object type=&quot;3&quot; unique_id=&quot;22664&quot;&gt;&lt;property id=&quot;20148&quot; value=&quot;5&quot;/&gt;&lt;property id=&quot;20300&quot; value=&quot;Diapositiva 30&quot;/&gt;&lt;property id=&quot;20307&quot; value=&quot;570&quot;/&gt;&lt;/object&gt;&lt;object type=&quot;3&quot; unique_id=&quot;22665&quot;&gt;&lt;property id=&quot;20148&quot; value=&quot;5&quot;/&gt;&lt;property id=&quot;20300&quot; value=&quot;Diapositiva 31&quot;/&gt;&lt;property id=&quot;20307&quot; value=&quot;571&quot;/&gt;&lt;/object&gt;&lt;object type=&quot;3&quot; unique_id=&quot;22666&quot;&gt;&lt;property id=&quot;20148&quot; value=&quot;5&quot;/&gt;&lt;property id=&quot;20300&quot; value=&quot;Diapositiva 32&quot;/&gt;&lt;property id=&quot;20307&quot; value=&quot;572&quot;/&gt;&lt;/object&gt;&lt;object type=&quot;3&quot; unique_id=&quot;22667&quot;&gt;&lt;property id=&quot;20148&quot; value=&quot;5&quot;/&gt;&lt;property id=&quot;20300&quot; value=&quot;Diapositiva 33&quot;/&gt;&lt;property id=&quot;20307&quot; value=&quot;595&quot;/&gt;&lt;/object&gt;&lt;object type=&quot;3&quot; unique_id=&quot;22668&quot;&gt;&lt;property id=&quot;20148&quot; value=&quot;5&quot;/&gt;&lt;property id=&quot;20300&quot; value=&quot;Diapositiva 34&quot;/&gt;&lt;property id=&quot;20307&quot; value=&quot;573&quot;/&gt;&lt;/object&gt;&lt;object type=&quot;3&quot; unique_id=&quot;22669&quot;&gt;&lt;property id=&quot;20148&quot; value=&quot;5&quot;/&gt;&lt;property id=&quot;20300&quot; value=&quot;Diapositiva 35&quot;/&gt;&lt;property id=&quot;20307&quot; value=&quot;574&quot;/&gt;&lt;/object&gt;&lt;object type=&quot;3&quot; unique_id=&quot;22670&quot;&gt;&lt;property id=&quot;20148&quot; value=&quot;5&quot;/&gt;&lt;property id=&quot;20300&quot; value=&quot;Diapositiva 36&quot;/&gt;&lt;property id=&quot;20307&quot; value=&quot;575&quot;/&gt;&lt;/object&gt;&lt;object type=&quot;3&quot; unique_id=&quot;22671&quot;&gt;&lt;property id=&quot;20148&quot; value=&quot;5&quot;/&gt;&lt;property id=&quot;20300&quot; value=&quot;Diapositiva 37&quot;/&gt;&lt;property id=&quot;20307&quot; value=&quot;576&quot;/&gt;&lt;/object&gt;&lt;object type=&quot;3&quot; unique_id=&quot;22672&quot;&gt;&lt;property id=&quot;20148&quot; value=&quot;5&quot;/&gt;&lt;property id=&quot;20300&quot; value=&quot;Diapositiva 38&quot;/&gt;&lt;property id=&quot;20307&quot; value=&quot;577&quot;/&gt;&lt;/object&gt;&lt;object type=&quot;3&quot; unique_id=&quot;22673&quot;&gt;&lt;property id=&quot;20148&quot; value=&quot;5&quot;/&gt;&lt;property id=&quot;20300&quot; value=&quot;Diapositiva 39&quot;/&gt;&lt;property id=&quot;20307&quot; value=&quot;578&quot;/&gt;&lt;/object&gt;&lt;object type=&quot;3&quot; unique_id=&quot;22674&quot;&gt;&lt;property id=&quot;20148&quot; value=&quot;5&quot;/&gt;&lt;property id=&quot;20300&quot; value=&quot;Diapositiva 40&quot;/&gt;&lt;property id=&quot;20307&quot; value=&quot;579&quot;/&gt;&lt;/object&gt;&lt;object type=&quot;3&quot; unique_id=&quot;22675&quot;&gt;&lt;property id=&quot;20148&quot; value=&quot;5&quot;/&gt;&lt;property id=&quot;20300&quot; value=&quot;Diapositiva 41&quot;/&gt;&lt;property id=&quot;20307&quot; value=&quot;580&quot;/&gt;&lt;/object&gt;&lt;object type=&quot;3&quot; unique_id=&quot;22676&quot;&gt;&lt;property id=&quot;20148&quot; value=&quot;5&quot;/&gt;&lt;property id=&quot;20300&quot; value=&quot;Diapositiva 42&quot;/&gt;&lt;property id=&quot;20307&quot; value=&quot;594&quot;/&gt;&lt;/object&gt;&lt;object type=&quot;3&quot; unique_id=&quot;22677&quot;&gt;&lt;property id=&quot;20148&quot; value=&quot;5&quot;/&gt;&lt;property id=&quot;20300&quot; value=&quot;Diapositiva 43&quot;/&gt;&lt;property id=&quot;20307&quot; value=&quot;581&quot;/&gt;&lt;/object&gt;&lt;object type=&quot;3&quot; unique_id=&quot;22678&quot;&gt;&lt;property id=&quot;20148&quot; value=&quot;5&quot;/&gt;&lt;property id=&quot;20300&quot; value=&quot;Diapositiva 44&quot;/&gt;&lt;property id=&quot;20307&quot; value=&quot;561&quot;/&gt;&lt;/object&gt;&lt;object type=&quot;3&quot; unique_id=&quot;22679&quot;&gt;&lt;property id=&quot;20148&quot; value=&quot;5&quot;/&gt;&lt;property id=&quot;20300&quot; value=&quot;Diapositiva 45&quot;/&gt;&lt;property id=&quot;20307&quot; value=&quot;582&quot;/&gt;&lt;/object&gt;&lt;object type=&quot;3&quot; unique_id=&quot;22680&quot;&gt;&lt;property id=&quot;20148&quot; value=&quot;5&quot;/&gt;&lt;property id=&quot;20300&quot; value=&quot;Diapositiva 46&quot;/&gt;&lt;property id=&quot;20307&quot; value=&quot;583&quot;/&gt;&lt;/object&gt;&lt;object type=&quot;3&quot; unique_id=&quot;22681&quot;&gt;&lt;property id=&quot;20148&quot; value=&quot;5&quot;/&gt;&lt;property id=&quot;20300&quot; value=&quot;Diapositiva 47&quot;/&gt;&lt;property id=&quot;20307&quot; value=&quot;584&quot;/&gt;&lt;/object&gt;&lt;object type=&quot;3&quot; unique_id=&quot;22682&quot;&gt;&lt;property id=&quot;20148&quot; value=&quot;5&quot;/&gt;&lt;property id=&quot;20300&quot; value=&quot;Diapositiva 48&quot;/&gt;&lt;property id=&quot;20307&quot; value=&quot;585&quot;/&gt;&lt;/object&gt;&lt;object type=&quot;3&quot; unique_id=&quot;22683&quot;&gt;&lt;property id=&quot;20148&quot; value=&quot;5&quot;/&gt;&lt;property id=&quot;20300&quot; value=&quot;Diapositiva 49&quot;/&gt;&lt;property id=&quot;20307&quot; value=&quot;586&quot;/&gt;&lt;/object&gt;&lt;object type=&quot;3&quot; unique_id=&quot;22684&quot;&gt;&lt;property id=&quot;20148&quot; value=&quot;5&quot;/&gt;&lt;property id=&quot;20300&quot; value=&quot;Diapositiva 50&quot;/&gt;&lt;property id=&quot;20307&quot; value=&quot;587&quot;/&gt;&lt;/object&gt;&lt;object type=&quot;3&quot; unique_id=&quot;22685&quot;&gt;&lt;property id=&quot;20148&quot; value=&quot;5&quot;/&gt;&lt;property id=&quot;20300&quot; value=&quot;Diapositiva 51&quot;/&gt;&lt;property id=&quot;20307&quot; value=&quot;588&quot;/&gt;&lt;/object&gt;&lt;object type=&quot;3&quot; unique_id=&quot;22686&quot;&gt;&lt;property id=&quot;20148&quot; value=&quot;5&quot;/&gt;&lt;property id=&quot;20300&quot; value=&quot;Diapositiva 52&quot;/&gt;&lt;property id=&quot;20307&quot; value=&quot;589&quot;/&gt;&lt;/object&gt;&lt;object type=&quot;3&quot; unique_id=&quot;22687&quot;&gt;&lt;property id=&quot;20148&quot; value=&quot;5&quot;/&gt;&lt;property id=&quot;20300&quot; value=&quot;Diapositiva 53&quot;/&gt;&lt;property id=&quot;20307&quot; value=&quot;590&quot;/&gt;&lt;/object&gt;&lt;object type=&quot;3&quot; unique_id=&quot;22688&quot;&gt;&lt;property id=&quot;20148&quot; value=&quot;5&quot;/&gt;&lt;property id=&quot;20300&quot; value=&quot;Diapositiva 54&quot;/&gt;&lt;property id=&quot;20307&quot; value=&quot;591&quot;/&gt;&lt;/object&gt;&lt;object type=&quot;3&quot; unique_id=&quot;22689&quot;&gt;&lt;property id=&quot;20148&quot; value=&quot;5&quot;/&gt;&lt;property id=&quot;20300&quot; value=&quot;Diapositiva 55&quot;/&gt;&lt;property id=&quot;20307&quot; value=&quot;497&quot;/&gt;&lt;/object&gt;&lt;object type=&quot;3&quot; unique_id=&quot;22690&quot;&gt;&lt;property id=&quot;20148&quot; value=&quot;5&quot;/&gt;&lt;property id=&quot;20300&quot; value=&quot;Diapositiva 56&quot;/&gt;&lt;property id=&quot;20307&quot; value=&quot;318&quot;/&gt;&lt;/object&gt;&lt;object type=&quot;3&quot; unique_id=&quot;22691&quot;&gt;&lt;property id=&quot;20148&quot; value=&quot;5&quot;/&gt;&lt;property id=&quot;20300&quot; value=&quot;Diapositiva 57&quot;/&gt;&lt;property id=&quot;20307&quot; value=&quot;408&quot;/&gt;&lt;/object&gt;&lt;object type=&quot;3&quot; unique_id=&quot;22869&quot;&gt;&lt;property id=&quot;20148&quot; value=&quot;5&quot;/&gt;&lt;property id=&quot;20300&quot; value=&quot;Diapositiva 1&quot;/&gt;&lt;property id=&quot;20307&quot; value=&quot;596&quot;/&gt;&lt;/object&gt;&lt;/object&gt;&lt;object type=&quot;8&quot; unique_id=&quot;2275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30462</TotalTime>
  <Words>5318</Words>
  <Application>Microsoft Office PowerPoint</Application>
  <PresentationFormat>Presentación en pantalla (4:3)</PresentationFormat>
  <Paragraphs>331</Paragraphs>
  <Slides>57</Slides>
  <Notes>57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57</vt:i4>
      </vt:variant>
    </vt:vector>
  </HeadingPairs>
  <TitlesOfParts>
    <vt:vector size="66" baseType="lpstr">
      <vt:lpstr>Impact</vt:lpstr>
      <vt:lpstr>Trajan Pro</vt:lpstr>
      <vt:lpstr>Calibri</vt:lpstr>
      <vt:lpstr>Swis721 Blk BT</vt:lpstr>
      <vt:lpstr>Aharoni</vt:lpstr>
      <vt:lpstr>Arial</vt:lpstr>
      <vt:lpstr>Nueva Std</vt:lpstr>
      <vt:lpstr>Futura-CondensedExtraBold-Itali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816</cp:revision>
  <dcterms:created xsi:type="dcterms:W3CDTF">2013-10-02T01:22:09Z</dcterms:created>
  <dcterms:modified xsi:type="dcterms:W3CDTF">2022-01-20T14:08:31Z</dcterms:modified>
</cp:coreProperties>
</file>