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0"/>
  </p:notesMasterIdLst>
  <p:sldIdLst>
    <p:sldId id="323" r:id="rId2"/>
    <p:sldId id="316" r:id="rId3"/>
    <p:sldId id="319" r:id="rId4"/>
    <p:sldId id="499" r:id="rId5"/>
    <p:sldId id="554" r:id="rId6"/>
    <p:sldId id="498" r:id="rId7"/>
    <p:sldId id="555" r:id="rId8"/>
    <p:sldId id="557" r:id="rId9"/>
    <p:sldId id="558" r:id="rId10"/>
    <p:sldId id="559" r:id="rId11"/>
    <p:sldId id="560" r:id="rId12"/>
    <p:sldId id="561" r:id="rId13"/>
    <p:sldId id="562" r:id="rId14"/>
    <p:sldId id="563" r:id="rId15"/>
    <p:sldId id="564" r:id="rId16"/>
    <p:sldId id="565" r:id="rId17"/>
    <p:sldId id="566" r:id="rId18"/>
    <p:sldId id="567" r:id="rId19"/>
    <p:sldId id="568" r:id="rId20"/>
    <p:sldId id="596" r:id="rId21"/>
    <p:sldId id="595" r:id="rId22"/>
    <p:sldId id="570" r:id="rId23"/>
    <p:sldId id="571" r:id="rId24"/>
    <p:sldId id="572" r:id="rId25"/>
    <p:sldId id="573" r:id="rId26"/>
    <p:sldId id="574" r:id="rId27"/>
    <p:sldId id="575" r:id="rId28"/>
    <p:sldId id="576" r:id="rId29"/>
    <p:sldId id="577" r:id="rId30"/>
    <p:sldId id="578" r:id="rId31"/>
    <p:sldId id="597" r:id="rId32"/>
    <p:sldId id="580" r:id="rId33"/>
    <p:sldId id="581" r:id="rId34"/>
    <p:sldId id="582" r:id="rId35"/>
    <p:sldId id="586" r:id="rId36"/>
    <p:sldId id="583" r:id="rId37"/>
    <p:sldId id="584" r:id="rId38"/>
    <p:sldId id="585" r:id="rId39"/>
    <p:sldId id="587" r:id="rId40"/>
    <p:sldId id="588" r:id="rId41"/>
    <p:sldId id="589" r:id="rId42"/>
    <p:sldId id="590" r:id="rId43"/>
    <p:sldId id="591" r:id="rId44"/>
    <p:sldId id="598" r:id="rId45"/>
    <p:sldId id="592" r:id="rId46"/>
    <p:sldId id="593" r:id="rId47"/>
    <p:sldId id="594" r:id="rId48"/>
    <p:sldId id="497" r:id="rId49"/>
  </p:sldIdLst>
  <p:sldSz cx="9144000" cy="6858000" type="screen4x3"/>
  <p:notesSz cx="6858000" cy="9144000"/>
  <p:embeddedFontLst>
    <p:embeddedFont>
      <p:font typeface="Bernard MT Condensed" panose="02050806060905020404" pitchFamily="18" charset="0"/>
      <p:regular r:id="rId51"/>
    </p:embeddedFont>
    <p:embeddedFont>
      <p:font typeface="Calibri" panose="020F0502020204030204" pitchFamily="34" charset="0"/>
      <p:regular r:id="rId52"/>
      <p:bold r:id="rId53"/>
      <p:italic r:id="rId54"/>
      <p:boldItalic r:id="rId55"/>
    </p:embeddedFont>
    <p:embeddedFont>
      <p:font typeface="Franklin Gothic Medium Cond" panose="020B0606030402020204" pitchFamily="34" charset="0"/>
      <p:regular r:id="rId56"/>
    </p:embeddedFont>
    <p:embeddedFont>
      <p:font typeface="Impact" panose="020B0806030902050204" pitchFamily="34" charset="0"/>
      <p:regular r:id="rId57"/>
    </p:embeddedFont>
    <p:embeddedFont>
      <p:font typeface="Myriad Pro" panose="020B0503030403020204" pitchFamily="34" charset="0"/>
      <p:regular r:id="rId58"/>
      <p:bold r:id="rId59"/>
      <p:italic r:id="rId60"/>
      <p:boldItalic r:id="rId61"/>
    </p:embeddedFont>
    <p:embeddedFont>
      <p:font typeface="Optima LT DemiBold" panose="020B0400000000000000" pitchFamily="34" charset="0"/>
      <p:regular r:id="rId62"/>
      <p:italic r:id="rId63"/>
    </p:embeddedFont>
    <p:embeddedFont>
      <p:font typeface="Swis721 Blk BT" panose="020B0904030502020204" pitchFamily="34" charset="0"/>
      <p:regular r:id="rId64"/>
      <p:italic r:id="rId65"/>
    </p:embeddedFont>
    <p:embeddedFont>
      <p:font typeface="Trajan Pro" panose="02020502050506020301" pitchFamily="18" charset="0"/>
      <p:regular r:id="rId66"/>
      <p:bold r:id="rId67"/>
    </p:embeddedFont>
    <p:embeddedFont>
      <p:font typeface="Univers LT 85 ExtraBlack" panose="02000B05060000020003" pitchFamily="2" charset="0"/>
      <p:regular r:id="rId68"/>
      <p:italic r:id="rId69"/>
    </p:embeddedFont>
  </p:embeddedFontLst>
  <p:custDataLst>
    <p:tags r:id="rId70"/>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C00CC"/>
    <a:srgbClr val="FF9900"/>
    <a:srgbClr val="60100E"/>
    <a:srgbClr val="452B17"/>
    <a:srgbClr val="FF6600"/>
    <a:srgbClr val="00FF00"/>
    <a:srgbClr val="003300"/>
    <a:srgbClr val="005015"/>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76" autoAdjust="0"/>
    <p:restoredTop sz="76021" autoAdjust="0"/>
  </p:normalViewPr>
  <p:slideViewPr>
    <p:cSldViewPr>
      <p:cViewPr varScale="1">
        <p:scale>
          <a:sx n="50" d="100"/>
          <a:sy n="50" d="100"/>
        </p:scale>
        <p:origin x="2022" y="36"/>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20/01/2022</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dirty="0"/>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124652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_tradnl" sz="1200" b="1" kern="1200" dirty="0">
                <a:solidFill>
                  <a:schemeClr val="tx1"/>
                </a:solidFill>
                <a:effectLst/>
                <a:latin typeface="+mn-lt"/>
                <a:ea typeface="+mn-ea"/>
                <a:cs typeface="+mn-cs"/>
              </a:rPr>
              <a:t>¿Qué paralelo existe entre la bestia de Apocalipsis 13 y el cuerno pequeño de Daniel 7?</a:t>
            </a:r>
            <a:endParaRPr lang="es-ES" sz="12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dirty="0"/>
          </a:p>
        </p:txBody>
      </p:sp>
    </p:spTree>
    <p:extLst>
      <p:ext uri="{BB962C8B-B14F-4D97-AF65-F5344CB8AC3E}">
        <p14:creationId xmlns:p14="http://schemas.microsoft.com/office/powerpoint/2010/main" val="2833787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¿En qué consisten las blasfemias y el hablar contra el Altísimo?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papado pretende perdonar los pecados siendo esto único atributo de Dios, Marcos 2:7.</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hacerse llamar "santo padre" fue adoptar un nombre que sólo le corresponde a Dios, (Mateo 23:9).</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Pretende ser la cabeza de la iglesia usurpando así la función de Cristo, (Efesios 5:23; 4:15).</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Permitir que la gente se arrodille delante de él, es un acto de homenaje y adoración que sólo corresponde a Dios. Pedro se lo prohibió a Cornelio (Hechos 10:25-26), y ni siquiera el ángel de Dios lo permitió.	(Apocalipsis 19:10; 22:8-9).</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Por eso al referirse Pablo al </a:t>
            </a:r>
            <a:r>
              <a:rPr lang="es-ES_tradnl" sz="1200" i="1" kern="1200" dirty="0">
                <a:solidFill>
                  <a:schemeClr val="tx1"/>
                </a:solidFill>
                <a:effectLst/>
                <a:latin typeface="+mn-lt"/>
                <a:ea typeface="+mn-ea"/>
                <a:cs typeface="+mn-cs"/>
              </a:rPr>
              <a:t>"hombre de pecado"</a:t>
            </a:r>
            <a:r>
              <a:rPr lang="es-ES_tradnl" sz="1200" kern="1200" dirty="0">
                <a:solidFill>
                  <a:schemeClr val="tx1"/>
                </a:solidFill>
                <a:effectLst/>
                <a:latin typeface="+mn-lt"/>
                <a:ea typeface="+mn-ea"/>
                <a:cs typeface="+mn-cs"/>
              </a:rPr>
              <a:t> dice que </a:t>
            </a:r>
            <a:r>
              <a:rPr lang="es-ES_tradnl" sz="1200" b="1" i="1" kern="1200" dirty="0">
                <a:solidFill>
                  <a:schemeClr val="tx1"/>
                </a:solidFill>
                <a:effectLst/>
                <a:latin typeface="+mn-lt"/>
                <a:ea typeface="+mn-ea"/>
                <a:cs typeface="+mn-cs"/>
              </a:rPr>
              <a:t>"se sienta en el templo de Dios, haciéndose pasar por Dios"</a:t>
            </a:r>
            <a:r>
              <a:rPr lang="es-ES_tradnl" sz="1200" i="1" kern="1200" dirty="0">
                <a:solidFill>
                  <a:schemeClr val="tx1"/>
                </a:solidFill>
                <a:effectLst/>
                <a:latin typeface="+mn-lt"/>
                <a:ea typeface="+mn-ea"/>
                <a:cs typeface="+mn-cs"/>
              </a:rPr>
              <a:t>,</a:t>
            </a:r>
            <a:r>
              <a:rPr lang="es-ES_tradnl" sz="1200" kern="1200" dirty="0">
                <a:solidFill>
                  <a:schemeClr val="tx1"/>
                </a:solidFill>
                <a:effectLst/>
                <a:latin typeface="+mn-lt"/>
                <a:ea typeface="+mn-ea"/>
                <a:cs typeface="+mn-cs"/>
              </a:rPr>
              <a:t> (2ª Tesalonicen­ses 2:3, 4). Por eso la palabra anticristo quiere decir que se pone en lugar de Cristo, o se opone a Cristo.</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dirty="0"/>
          </a:p>
        </p:txBody>
      </p:sp>
    </p:spTree>
    <p:extLst>
      <p:ext uri="{BB962C8B-B14F-4D97-AF65-F5344CB8AC3E}">
        <p14:creationId xmlns:p14="http://schemas.microsoft.com/office/powerpoint/2010/main" val="1197887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_tradnl" sz="1200" b="1" kern="1200" dirty="0">
                <a:solidFill>
                  <a:schemeClr val="tx1"/>
                </a:solidFill>
                <a:effectLst/>
                <a:latin typeface="+mn-lt"/>
                <a:ea typeface="+mn-ea"/>
                <a:cs typeface="+mn-cs"/>
              </a:rPr>
              <a:t>¿De qué otra forma se puede identificar la identidad de la bestia?</a:t>
            </a:r>
            <a:endParaRPr lang="es-ES" sz="12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dirty="0"/>
          </a:p>
        </p:txBody>
      </p:sp>
    </p:spTree>
    <p:extLst>
      <p:ext uri="{BB962C8B-B14F-4D97-AF65-F5344CB8AC3E}">
        <p14:creationId xmlns:p14="http://schemas.microsoft.com/office/powerpoint/2010/main" val="2833787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a:solidFill>
                  <a:schemeClr val="tx1"/>
                </a:solidFill>
                <a:effectLst/>
                <a:latin typeface="+mn-lt"/>
                <a:ea typeface="+mn-ea"/>
                <a:cs typeface="+mn-cs"/>
              </a:rPr>
              <a:t>Apocalipse</a:t>
            </a:r>
            <a:r>
              <a:rPr lang="es-ES_tradnl" sz="1200" b="1" kern="1200" dirty="0">
                <a:solidFill>
                  <a:schemeClr val="tx1"/>
                </a:solidFill>
                <a:effectLst/>
                <a:latin typeface="+mn-lt"/>
                <a:ea typeface="+mn-ea"/>
                <a:cs typeface="+mn-cs"/>
              </a:rPr>
              <a:t> 13:18</a:t>
            </a:r>
          </a:p>
          <a:p>
            <a:endParaRPr lang="es-ES_tradnl" sz="1200" b="1" kern="1200" dirty="0">
              <a:solidFill>
                <a:schemeClr val="tx1"/>
              </a:solidFill>
              <a:effectLst/>
              <a:latin typeface="+mn-lt"/>
              <a:ea typeface="+mn-ea"/>
              <a:cs typeface="+mn-cs"/>
            </a:endParaRPr>
          </a:p>
          <a:p>
            <a:pPr algn="just"/>
            <a:r>
              <a:rPr lang="pt-PT" sz="1200" b="0" i="0" kern="1200" dirty="0">
                <a:solidFill>
                  <a:schemeClr val="tx1"/>
                </a:solidFill>
                <a:effectLst/>
                <a:latin typeface="+mn-lt"/>
                <a:ea typeface="+mn-ea"/>
                <a:cs typeface="+mn-cs"/>
              </a:rPr>
              <a:t>Aqui está a sabedoria. Aquele que tem entendimento calcule o número da besta, pois é número de homem. Ora, esse número é seiscentos e sessenta e seis.</a:t>
            </a:r>
            <a:endParaRPr lang="es-ES" sz="1200" b="1" dirty="0">
              <a:solidFill>
                <a:srgbClr val="FFFF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1557963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En el idioma oficial del papado, el latín, muchas letras tienen valor numérico. Si sumamos el valor de las letras de uno de los títulos del papa, que estuvo inclusive escrito en su tiara: </a:t>
            </a:r>
            <a:r>
              <a:rPr lang="es-ES_tradnl" sz="1200" b="1" kern="1200" dirty="0">
                <a:solidFill>
                  <a:schemeClr val="tx1"/>
                </a:solidFill>
                <a:effectLst/>
                <a:latin typeface="+mn-lt"/>
                <a:ea typeface="+mn-ea"/>
                <a:cs typeface="+mn-cs"/>
              </a:rPr>
              <a:t>VICARIVS FILII DEI,</a:t>
            </a:r>
            <a:r>
              <a:rPr lang="es-ES_tradnl" sz="1200" kern="1200" dirty="0">
                <a:solidFill>
                  <a:schemeClr val="tx1"/>
                </a:solidFill>
                <a:effectLst/>
                <a:latin typeface="+mn-lt"/>
                <a:ea typeface="+mn-ea"/>
                <a:cs typeface="+mn-cs"/>
              </a:rPr>
              <a:t> y que significa.: </a:t>
            </a:r>
            <a:r>
              <a:rPr lang="es-ES_tradnl" sz="1200" kern="1200" dirty="0" err="1">
                <a:solidFill>
                  <a:schemeClr val="tx1"/>
                </a:solidFill>
                <a:effectLst/>
                <a:latin typeface="+mn-lt"/>
                <a:ea typeface="+mn-ea"/>
                <a:cs typeface="+mn-cs"/>
              </a:rPr>
              <a:t>Vicarius</a:t>
            </a:r>
            <a:r>
              <a:rPr lang="es-ES_tradnl" sz="1200" kern="1200" dirty="0">
                <a:solidFill>
                  <a:schemeClr val="tx1"/>
                </a:solidFill>
                <a:effectLst/>
                <a:latin typeface="+mn-lt"/>
                <a:ea typeface="+mn-ea"/>
                <a:cs typeface="+mn-cs"/>
              </a:rPr>
              <a:t> (representante) del hijo de Dios, obtendremos un interesante resultado:</a:t>
            </a:r>
            <a:endParaRPr lang="es-AR" sz="1200" kern="1200" dirty="0">
              <a:solidFill>
                <a:schemeClr val="tx1"/>
              </a:solidFill>
              <a:effectLst/>
              <a:latin typeface="+mn-lt"/>
              <a:ea typeface="+mn-ea"/>
              <a:cs typeface="+mn-cs"/>
            </a:endParaRPr>
          </a:p>
          <a:p>
            <a:r>
              <a:rPr lang="pt-BR" sz="1200" b="1" kern="1200" dirty="0">
                <a:solidFill>
                  <a:schemeClr val="tx1"/>
                </a:solidFill>
                <a:effectLst/>
                <a:latin typeface="+mn-lt"/>
                <a:ea typeface="+mn-ea"/>
                <a:cs typeface="+mn-cs"/>
              </a:rPr>
              <a:t>V	= 	5	</a:t>
            </a:r>
            <a:endParaRPr lang="es-AR" sz="1200" kern="1200" dirty="0">
              <a:solidFill>
                <a:schemeClr val="tx1"/>
              </a:solidFill>
              <a:effectLst/>
              <a:latin typeface="+mn-lt"/>
              <a:ea typeface="+mn-ea"/>
              <a:cs typeface="+mn-cs"/>
            </a:endParaRPr>
          </a:p>
          <a:p>
            <a:r>
              <a:rPr lang="pt-BR" sz="1200" b="1" kern="1200" dirty="0">
                <a:solidFill>
                  <a:schemeClr val="tx1"/>
                </a:solidFill>
                <a:effectLst/>
                <a:latin typeface="+mn-lt"/>
                <a:ea typeface="+mn-ea"/>
                <a:cs typeface="+mn-cs"/>
              </a:rPr>
              <a:t> I	= 	1</a:t>
            </a:r>
            <a:endParaRPr lang="es-AR" sz="1200" kern="1200" dirty="0">
              <a:solidFill>
                <a:schemeClr val="tx1"/>
              </a:solidFill>
              <a:effectLst/>
              <a:latin typeface="+mn-lt"/>
              <a:ea typeface="+mn-ea"/>
              <a:cs typeface="+mn-cs"/>
            </a:endParaRPr>
          </a:p>
          <a:p>
            <a:r>
              <a:rPr lang="pt-BR" sz="1200" b="1" kern="1200" dirty="0">
                <a:solidFill>
                  <a:schemeClr val="tx1"/>
                </a:solidFill>
                <a:effectLst/>
                <a:latin typeface="+mn-lt"/>
                <a:ea typeface="+mn-ea"/>
                <a:cs typeface="+mn-cs"/>
              </a:rPr>
              <a:t>C	= 	100</a:t>
            </a:r>
            <a:endParaRPr lang="es-AR" sz="1200" kern="1200" dirty="0">
              <a:solidFill>
                <a:schemeClr val="tx1"/>
              </a:solidFill>
              <a:effectLst/>
              <a:latin typeface="+mn-lt"/>
              <a:ea typeface="+mn-ea"/>
              <a:cs typeface="+mn-cs"/>
            </a:endParaRPr>
          </a:p>
          <a:p>
            <a:r>
              <a:rPr lang="pt-BR" sz="1200" b="1" kern="1200" dirty="0">
                <a:solidFill>
                  <a:schemeClr val="tx1"/>
                </a:solidFill>
                <a:effectLst/>
                <a:latin typeface="+mn-lt"/>
                <a:ea typeface="+mn-ea"/>
                <a:cs typeface="+mn-cs"/>
              </a:rPr>
              <a:t>A	= 	0</a:t>
            </a:r>
            <a:endParaRPr lang="es-AR" sz="1200" kern="1200" dirty="0">
              <a:solidFill>
                <a:schemeClr val="tx1"/>
              </a:solidFill>
              <a:effectLst/>
              <a:latin typeface="+mn-lt"/>
              <a:ea typeface="+mn-ea"/>
              <a:cs typeface="+mn-cs"/>
            </a:endParaRPr>
          </a:p>
          <a:p>
            <a:r>
              <a:rPr lang="pt-BR" sz="1200" b="1" kern="1200" dirty="0">
                <a:solidFill>
                  <a:schemeClr val="tx1"/>
                </a:solidFill>
                <a:effectLst/>
                <a:latin typeface="+mn-lt"/>
                <a:ea typeface="+mn-ea"/>
                <a:cs typeface="+mn-cs"/>
              </a:rPr>
              <a:t>R	= 	0</a:t>
            </a:r>
            <a:endParaRPr lang="es-AR" sz="1200" kern="1200" dirty="0">
              <a:solidFill>
                <a:schemeClr val="tx1"/>
              </a:solidFill>
              <a:effectLst/>
              <a:latin typeface="+mn-lt"/>
              <a:ea typeface="+mn-ea"/>
              <a:cs typeface="+mn-cs"/>
            </a:endParaRPr>
          </a:p>
          <a:p>
            <a:r>
              <a:rPr lang="pt-BR" sz="1200" b="1" kern="1200" dirty="0">
                <a:solidFill>
                  <a:schemeClr val="tx1"/>
                </a:solidFill>
                <a:effectLst/>
                <a:latin typeface="+mn-lt"/>
                <a:ea typeface="+mn-ea"/>
                <a:cs typeface="+mn-cs"/>
              </a:rPr>
              <a:t> I	= 	1</a:t>
            </a:r>
            <a:endParaRPr lang="es-AR" sz="1200" kern="1200" dirty="0">
              <a:solidFill>
                <a:schemeClr val="tx1"/>
              </a:solidFill>
              <a:effectLst/>
              <a:latin typeface="+mn-lt"/>
              <a:ea typeface="+mn-ea"/>
              <a:cs typeface="+mn-cs"/>
            </a:endParaRPr>
          </a:p>
          <a:p>
            <a:r>
              <a:rPr lang="pt-BR" sz="1200" b="1" kern="1200" dirty="0">
                <a:solidFill>
                  <a:schemeClr val="tx1"/>
                </a:solidFill>
                <a:effectLst/>
                <a:latin typeface="+mn-lt"/>
                <a:ea typeface="+mn-ea"/>
                <a:cs typeface="+mn-cs"/>
              </a:rPr>
              <a:t>V	= 	5</a:t>
            </a:r>
            <a:endParaRPr lang="es-AR" sz="1200" kern="1200" dirty="0">
              <a:solidFill>
                <a:schemeClr val="tx1"/>
              </a:solidFill>
              <a:effectLst/>
              <a:latin typeface="+mn-lt"/>
              <a:ea typeface="+mn-ea"/>
              <a:cs typeface="+mn-cs"/>
            </a:endParaRPr>
          </a:p>
          <a:p>
            <a:r>
              <a:rPr lang="pt-BR" sz="1200" b="1" kern="1200" dirty="0">
                <a:solidFill>
                  <a:schemeClr val="tx1"/>
                </a:solidFill>
                <a:effectLst/>
                <a:latin typeface="+mn-lt"/>
                <a:ea typeface="+mn-ea"/>
                <a:cs typeface="+mn-cs"/>
              </a:rPr>
              <a:t>S	= 	0 </a:t>
            </a:r>
            <a:endParaRPr lang="es-AR" sz="1200" kern="1200" dirty="0">
              <a:solidFill>
                <a:schemeClr val="tx1"/>
              </a:solidFill>
              <a:effectLst/>
              <a:latin typeface="+mn-lt"/>
              <a:ea typeface="+mn-ea"/>
              <a:cs typeface="+mn-cs"/>
            </a:endParaRPr>
          </a:p>
          <a:p>
            <a:r>
              <a:rPr lang="pt-BR" sz="1200" b="1" kern="1200" dirty="0">
                <a:solidFill>
                  <a:schemeClr val="tx1"/>
                </a:solidFill>
                <a:effectLst/>
                <a:latin typeface="+mn-lt"/>
                <a:ea typeface="+mn-ea"/>
                <a:cs typeface="+mn-cs"/>
              </a:rPr>
              <a:t>		112</a:t>
            </a:r>
            <a:endParaRPr lang="es-AR" sz="1200" kern="1200" dirty="0">
              <a:solidFill>
                <a:schemeClr val="tx1"/>
              </a:solidFill>
              <a:effectLst/>
              <a:latin typeface="+mn-lt"/>
              <a:ea typeface="+mn-ea"/>
              <a:cs typeface="+mn-cs"/>
            </a:endParaRPr>
          </a:p>
          <a:p>
            <a:r>
              <a:rPr lang="pt-BR" sz="1200" b="1" kern="1200" dirty="0">
                <a:solidFill>
                  <a:schemeClr val="tx1"/>
                </a:solidFill>
                <a:effectLst/>
                <a:latin typeface="+mn-lt"/>
                <a:ea typeface="+mn-ea"/>
                <a:cs typeface="+mn-cs"/>
              </a:rPr>
              <a:t>F	=	0</a:t>
            </a:r>
            <a:endParaRPr lang="es-AR" sz="1200" kern="1200" dirty="0">
              <a:solidFill>
                <a:schemeClr val="tx1"/>
              </a:solidFill>
              <a:effectLst/>
              <a:latin typeface="+mn-lt"/>
              <a:ea typeface="+mn-ea"/>
              <a:cs typeface="+mn-cs"/>
            </a:endParaRPr>
          </a:p>
          <a:p>
            <a:r>
              <a:rPr lang="pt-BR" sz="1200" b="1" kern="1200" dirty="0">
                <a:solidFill>
                  <a:schemeClr val="tx1"/>
                </a:solidFill>
                <a:effectLst/>
                <a:latin typeface="+mn-lt"/>
                <a:ea typeface="+mn-ea"/>
                <a:cs typeface="+mn-cs"/>
              </a:rPr>
              <a:t>I	=	1</a:t>
            </a:r>
            <a:endParaRPr lang="es-AR"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L	=	50</a:t>
            </a:r>
            <a:endParaRPr lang="es-AR"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I 	=	1</a:t>
            </a:r>
            <a:endParaRPr lang="es-AR"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I	=	1</a:t>
            </a:r>
            <a:endParaRPr lang="es-AR"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		53</a:t>
            </a:r>
            <a:endParaRPr lang="es-AR"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D	=	500</a:t>
            </a:r>
            <a:endParaRPr lang="es-AR"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E	=	0</a:t>
            </a:r>
            <a:endParaRPr lang="es-AR"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I	=	1</a:t>
            </a:r>
            <a:endParaRPr lang="es-AR"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		501</a:t>
            </a:r>
          </a:p>
          <a:p>
            <a:r>
              <a:rPr lang="es-ES_tradnl" sz="1200" b="1"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112 + 53 + 501 = 666</a:t>
            </a:r>
            <a:endParaRPr lang="es-AR" sz="1200" kern="12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dirty="0"/>
          </a:p>
        </p:txBody>
      </p:sp>
    </p:spTree>
    <p:extLst>
      <p:ext uri="{BB962C8B-B14F-4D97-AF65-F5344CB8AC3E}">
        <p14:creationId xmlns:p14="http://schemas.microsoft.com/office/powerpoint/2010/main" val="795336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_tradnl" sz="1200" b="1" kern="1200" dirty="0">
                <a:solidFill>
                  <a:schemeClr val="tx1"/>
                </a:solidFill>
                <a:effectLst/>
                <a:latin typeface="+mn-lt"/>
                <a:ea typeface="+mn-ea"/>
                <a:cs typeface="+mn-cs"/>
              </a:rPr>
              <a:t>¿Qué sucedería con una de sus cabezas? </a:t>
            </a:r>
            <a:endParaRPr lang="es-ES" sz="12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dirty="0"/>
          </a:p>
        </p:txBody>
      </p:sp>
    </p:spTree>
    <p:extLst>
      <p:ext uri="{BB962C8B-B14F-4D97-AF65-F5344CB8AC3E}">
        <p14:creationId xmlns:p14="http://schemas.microsoft.com/office/powerpoint/2010/main" val="2833787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Apocalipsis 13:3</a:t>
            </a:r>
          </a:p>
          <a:p>
            <a:endParaRPr lang="es-ES_tradnl" sz="1200" b="1" kern="1200" dirty="0">
              <a:solidFill>
                <a:schemeClr val="tx1"/>
              </a:solidFill>
              <a:effectLst/>
              <a:latin typeface="+mn-lt"/>
              <a:ea typeface="+mn-ea"/>
              <a:cs typeface="+mn-cs"/>
            </a:endParaRPr>
          </a:p>
          <a:p>
            <a:pPr algn="just"/>
            <a:r>
              <a:rPr lang="pt-PT" sz="1200" b="0" i="0" kern="1200" dirty="0">
                <a:solidFill>
                  <a:schemeClr val="tx1"/>
                </a:solidFill>
                <a:effectLst/>
                <a:latin typeface="+mn-lt"/>
                <a:ea typeface="+mn-ea"/>
                <a:cs typeface="+mn-cs"/>
              </a:rPr>
              <a:t>Então, vi uma de suas cabeças como golpeada de morte, mas essa ferida mortal foi curada; e toda a terra se maravilhou, seguindo a besta;</a:t>
            </a:r>
          </a:p>
          <a:p>
            <a:pPr algn="just"/>
            <a:endParaRPr lang="es-ES_tradnl" sz="1200" kern="1200" dirty="0">
              <a:solidFill>
                <a:schemeClr val="tx1"/>
              </a:solidFill>
              <a:effectLst/>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Recibió una </a:t>
            </a:r>
            <a:r>
              <a:rPr lang="es-ES_tradnl" sz="1200" i="1" u="sng" kern="1200" dirty="0">
                <a:solidFill>
                  <a:schemeClr val="tx1"/>
                </a:solidFill>
                <a:effectLst/>
                <a:latin typeface="+mn-lt"/>
                <a:ea typeface="+mn-ea"/>
                <a:cs typeface="+mn-cs"/>
              </a:rPr>
              <a:t>herida mortal</a:t>
            </a:r>
            <a:r>
              <a:rPr lang="es-ES_tradnl" sz="1200" kern="1200" dirty="0">
                <a:solidFill>
                  <a:schemeClr val="tx1"/>
                </a:solidFill>
                <a:effectLst/>
                <a:latin typeface="+mn-lt"/>
                <a:ea typeface="+mn-ea"/>
                <a:cs typeface="+mn-cs"/>
              </a:rPr>
              <a:t> pero esta fue sanada y toda la tierra </a:t>
            </a:r>
            <a:r>
              <a:rPr lang="es-ES_tradnl" sz="1200" i="1" u="sng" kern="1200" dirty="0">
                <a:solidFill>
                  <a:schemeClr val="tx1"/>
                </a:solidFill>
                <a:effectLst/>
                <a:latin typeface="+mn-lt"/>
                <a:ea typeface="+mn-ea"/>
                <a:cs typeface="+mn-cs"/>
              </a:rPr>
              <a:t>se maravilló</a:t>
            </a:r>
            <a:r>
              <a:rPr lang="es-ES_tradnl" sz="1200" kern="1200" dirty="0">
                <a:solidFill>
                  <a:schemeClr val="tx1"/>
                </a:solidFill>
                <a:effectLst/>
                <a:latin typeface="+mn-lt"/>
                <a:ea typeface="+mn-ea"/>
                <a:cs typeface="+mn-cs"/>
              </a:rPr>
              <a:t> en pos de la bestia, (Apocalipsis 13:5).</a:t>
            </a:r>
            <a:endParaRPr lang="es-AR" sz="1200" kern="1200" dirty="0">
              <a:solidFill>
                <a:schemeClr val="tx1"/>
              </a:solidFill>
              <a:effectLst/>
              <a:latin typeface="+mn-lt"/>
              <a:ea typeface="+mn-ea"/>
              <a:cs typeface="+mn-cs"/>
            </a:endParaRPr>
          </a:p>
          <a:p>
            <a:pPr algn="just"/>
            <a:endParaRPr lang="es-ES" sz="1200" b="1" dirty="0">
              <a:solidFill>
                <a:srgbClr val="FFFF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1557963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(DIAGRAMA)</a:t>
            </a:r>
          </a:p>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Durante el período de los 1260 días proféticos, o sea años (Ezequiel 4:6), desde el decreto de Justiniano (538 D.C.), una cruel persecución fue desatada contra los cristianos disidentes mediante los tribunales del "santo oficio de la inquisición" como lo llamaban. No solamente en Francia, España y toda Europa sino también en las colonias americanas, en México y Lima, Perú, murieron torturadas más de 50 millones de personas.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Exactamente a fin de los 1260 años, en 1798, recibió este poder una herida mortal. El general </a:t>
            </a:r>
            <a:r>
              <a:rPr lang="es-ES_tradnl" sz="1200" kern="1200" dirty="0" err="1">
                <a:solidFill>
                  <a:schemeClr val="tx1"/>
                </a:solidFill>
                <a:effectLst/>
                <a:latin typeface="+mn-lt"/>
                <a:ea typeface="+mn-ea"/>
                <a:cs typeface="+mn-cs"/>
              </a:rPr>
              <a:t>Berthier</a:t>
            </a:r>
            <a:r>
              <a:rPr lang="es-ES_tradnl" sz="1200" kern="1200" dirty="0">
                <a:solidFill>
                  <a:schemeClr val="tx1"/>
                </a:solidFill>
                <a:effectLst/>
                <a:latin typeface="+mn-lt"/>
                <a:ea typeface="+mn-ea"/>
                <a:cs typeface="+mn-cs"/>
              </a:rPr>
              <a:t> cumpliendo órdenes de Napoleón, llevó cautivo al papa Pío VI (</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13:10), anuló el código de Justiniano, expropió al papado los cinco estados pontificios que tenía en el centro de Italia y le quitó los poderes temporales (políticos). Parecía por momentos que el papado no podía restituirse de esta herida mortal.</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dirty="0"/>
          </a:p>
        </p:txBody>
      </p:sp>
    </p:spTree>
    <p:extLst>
      <p:ext uri="{BB962C8B-B14F-4D97-AF65-F5344CB8AC3E}">
        <p14:creationId xmlns:p14="http://schemas.microsoft.com/office/powerpoint/2010/main" val="1437527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_tradnl" sz="1200" b="1" kern="1200" dirty="0">
                <a:solidFill>
                  <a:schemeClr val="tx1"/>
                </a:solidFill>
                <a:effectLst/>
                <a:latin typeface="+mn-lt"/>
                <a:ea typeface="+mn-ea"/>
                <a:cs typeface="+mn-cs"/>
              </a:rPr>
              <a:t>¿Qué sucedería con una de sus cabezas? </a:t>
            </a:r>
            <a:endParaRPr lang="es-ES" sz="12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dirty="0"/>
          </a:p>
        </p:txBody>
      </p:sp>
    </p:spTree>
    <p:extLst>
      <p:ext uri="{BB962C8B-B14F-4D97-AF65-F5344CB8AC3E}">
        <p14:creationId xmlns:p14="http://schemas.microsoft.com/office/powerpoint/2010/main" val="2833787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Apocalipsis 13:3-4, 8</a:t>
            </a:r>
          </a:p>
          <a:p>
            <a:pPr fontAlgn="base"/>
            <a:r>
              <a:rPr lang="pt-PT" sz="1200" b="0" i="0" kern="1200" dirty="0">
                <a:solidFill>
                  <a:schemeClr val="tx1"/>
                </a:solidFill>
                <a:effectLst/>
                <a:latin typeface="+mn-lt"/>
                <a:ea typeface="+mn-ea"/>
                <a:cs typeface="+mn-cs"/>
              </a:rPr>
              <a:t>Então, vi uma de suas cabeças como golpeada de morte, mas essa ferida mortal foi curada; e toda a terra se maravilhou, seguindo a besta;</a:t>
            </a:r>
          </a:p>
          <a:p>
            <a:pPr fontAlgn="base"/>
            <a:r>
              <a:rPr lang="pt-PT" sz="1200" b="0" i="0" kern="1200" dirty="0">
                <a:solidFill>
                  <a:schemeClr val="tx1"/>
                </a:solidFill>
                <a:effectLst/>
                <a:latin typeface="+mn-lt"/>
                <a:ea typeface="+mn-ea"/>
                <a:cs typeface="+mn-cs"/>
              </a:rPr>
              <a:t>4 e adoraram o dragão porque deu a sua autoridade à besta; também adoraram a besta, dizendo: Quem é semelhante à besta? Quem pode pelejar contra ela?</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Sería </a:t>
            </a:r>
            <a:r>
              <a:rPr lang="es-ES_tradnl" sz="1200" i="1" u="sng" kern="1200" dirty="0">
                <a:solidFill>
                  <a:schemeClr val="tx1"/>
                </a:solidFill>
                <a:effectLst/>
                <a:latin typeface="+mn-lt"/>
                <a:ea typeface="+mn-ea"/>
                <a:cs typeface="+mn-cs"/>
              </a:rPr>
              <a:t>sanada</a:t>
            </a:r>
            <a:r>
              <a:rPr lang="es-ES_tradnl" sz="1200" kern="1200" dirty="0">
                <a:solidFill>
                  <a:schemeClr val="tx1"/>
                </a:solidFill>
                <a:effectLst/>
                <a:latin typeface="+mn-lt"/>
                <a:ea typeface="+mn-ea"/>
                <a:cs typeface="+mn-cs"/>
              </a:rPr>
              <a:t> y toda la tierra </a:t>
            </a:r>
            <a:r>
              <a:rPr lang="es-ES_tradnl" sz="1200" i="1" u="sng" kern="1200" dirty="0">
                <a:solidFill>
                  <a:schemeClr val="tx1"/>
                </a:solidFill>
                <a:effectLst/>
                <a:latin typeface="+mn-lt"/>
                <a:ea typeface="+mn-ea"/>
                <a:cs typeface="+mn-cs"/>
              </a:rPr>
              <a:t>se maravilló.</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 herida sanó. Gradualmente el papado recobró su influencia. En 1929 Benito Mussolini, firmó un concordato con el papado dándole las 44 hectáreas que constituyen el estado del Vaticano. Su popularidad aumenta mediante los muchos viajes realizados inclusive a países protestantes, orientales, comunistas y a las Naciones Unidas.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Prácticamente todo el mundo le adora, -le rinde homenaje-, con eso adoran también al dragón del cual es instrumento y del que recibió el poder. (</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13:2-4).</a:t>
            </a:r>
            <a:endParaRPr lang="es-AR" sz="1200" kern="1200" dirty="0">
              <a:solidFill>
                <a:schemeClr val="tx1"/>
              </a:solidFill>
              <a:effectLst/>
              <a:latin typeface="+mn-lt"/>
              <a:ea typeface="+mn-ea"/>
              <a:cs typeface="+mn-cs"/>
            </a:endParaRPr>
          </a:p>
          <a:p>
            <a:pPr algn="just"/>
            <a:endParaRPr lang="es-ES" sz="1200" b="1" dirty="0">
              <a:solidFill>
                <a:srgbClr val="FFFF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70278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Un </a:t>
            </a:r>
            <a:r>
              <a:rPr lang="en-US" sz="12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M</a:t>
            </a:r>
            <a:r>
              <a:rPr lang="en-US" sz="1200" b="1" u="none"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omento</a:t>
            </a:r>
            <a:r>
              <a:rPr lang="en-US" sz="12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de </a:t>
            </a:r>
            <a:r>
              <a:rPr lang="en-US" sz="12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a:t>
            </a:r>
            <a:r>
              <a:rPr lang="en-US" sz="1200" b="1" u="none"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ración</a:t>
            </a:r>
            <a:endParaRPr lang="en-US" sz="12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a:solidFill>
                  <a:schemeClr val="tx1"/>
                </a:solidFill>
                <a:effectLst/>
                <a:latin typeface="+mn-lt"/>
                <a:ea typeface="+mn-ea"/>
                <a:cs typeface="+mn-cs"/>
              </a:rPr>
              <a:t>Apocalipse</a:t>
            </a:r>
            <a:r>
              <a:rPr lang="es-ES_tradnl" sz="1200" b="1" kern="1200" dirty="0">
                <a:solidFill>
                  <a:schemeClr val="tx1"/>
                </a:solidFill>
                <a:effectLst/>
                <a:latin typeface="+mn-lt"/>
                <a:ea typeface="+mn-ea"/>
                <a:cs typeface="+mn-cs"/>
              </a:rPr>
              <a:t> 8</a:t>
            </a:r>
          </a:p>
          <a:p>
            <a:pPr algn="just"/>
            <a:r>
              <a:rPr lang="pt-PT" sz="1200" b="0" i="0" kern="1200" dirty="0">
                <a:solidFill>
                  <a:schemeClr val="tx1"/>
                </a:solidFill>
                <a:effectLst/>
                <a:latin typeface="+mn-lt"/>
                <a:ea typeface="+mn-ea"/>
                <a:cs typeface="+mn-cs"/>
              </a:rPr>
              <a:t> e adorá-la-ão todos os que habitam sobre a terra, aqueles cujos nomes não foram escritos no Livro da Vida do Cordeiro que foi morto desde a fundação do mundo.</a:t>
            </a:r>
          </a:p>
          <a:p>
            <a:pPr algn="just"/>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Sería </a:t>
            </a:r>
            <a:r>
              <a:rPr lang="es-ES_tradnl" sz="1200" i="1" u="sng" kern="1200" dirty="0">
                <a:solidFill>
                  <a:schemeClr val="tx1"/>
                </a:solidFill>
                <a:effectLst/>
                <a:latin typeface="+mn-lt"/>
                <a:ea typeface="+mn-ea"/>
                <a:cs typeface="+mn-cs"/>
              </a:rPr>
              <a:t>sanada</a:t>
            </a:r>
            <a:r>
              <a:rPr lang="es-ES_tradnl" sz="1200" kern="1200" dirty="0">
                <a:solidFill>
                  <a:schemeClr val="tx1"/>
                </a:solidFill>
                <a:effectLst/>
                <a:latin typeface="+mn-lt"/>
                <a:ea typeface="+mn-ea"/>
                <a:cs typeface="+mn-cs"/>
              </a:rPr>
              <a:t> y toda la tierra </a:t>
            </a:r>
            <a:r>
              <a:rPr lang="es-ES_tradnl" sz="1200" i="1" u="sng" kern="1200" dirty="0">
                <a:solidFill>
                  <a:schemeClr val="tx1"/>
                </a:solidFill>
                <a:effectLst/>
                <a:latin typeface="+mn-lt"/>
                <a:ea typeface="+mn-ea"/>
                <a:cs typeface="+mn-cs"/>
              </a:rPr>
              <a:t>se maravilló.</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La herida sanó. Gradualmente el papado recobró su influencia. En 1929 Benito Mussolini, firmó un concordato con el papado dándole las 44 hectáreas que constituyen el estado del Vaticano. Su popularidad aumenta mediante los muchos viajes realizados inclusive a países protestantes, orientales, comunistas y a las Naciones Unidas.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Prácticamente todo el mundo le adora, -le rinde homenaje-, con eso adoran también al dragón del cual es instrumento y del que recibió el poder. (</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13:2-4).</a:t>
            </a:r>
            <a:endParaRPr lang="es-AR" sz="1200" kern="1200" dirty="0">
              <a:solidFill>
                <a:schemeClr val="tx1"/>
              </a:solidFill>
              <a:effectLst/>
              <a:latin typeface="+mn-lt"/>
              <a:ea typeface="+mn-ea"/>
              <a:cs typeface="+mn-cs"/>
            </a:endParaRPr>
          </a:p>
          <a:p>
            <a:pPr algn="just"/>
            <a:endParaRPr lang="es-ES" sz="1200" b="1" dirty="0">
              <a:solidFill>
                <a:srgbClr val="FFFF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2011836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AR" sz="1200" b="1" dirty="0">
                <a:ln w="19050" cmpd="sng">
                  <a:gradFill>
                    <a:gsLst>
                      <a:gs pos="70000">
                        <a:schemeClr val="accent6">
                          <a:shade val="50000"/>
                          <a:satMod val="190000"/>
                        </a:schemeClr>
                      </a:gs>
                      <a:gs pos="0">
                        <a:schemeClr val="accent6">
                          <a:tint val="77000"/>
                          <a:satMod val="180000"/>
                        </a:schemeClr>
                      </a:gs>
                    </a:gsLst>
                    <a:lin ang="5400000"/>
                  </a:gradFill>
                  <a:prstDash val="solid"/>
                </a:ln>
                <a:gradFill>
                  <a:gsLst>
                    <a:gs pos="81000">
                      <a:srgbClr val="C00000"/>
                    </a:gs>
                    <a:gs pos="44000">
                      <a:schemeClr val="bg1"/>
                    </a:gs>
                    <a:gs pos="64000">
                      <a:schemeClr val="accent6">
                        <a:tint val="77000"/>
                        <a:satMod val="180000"/>
                      </a:schemeClr>
                    </a:gs>
                  </a:gsLst>
                  <a:lin ang="5400000" scaled="0"/>
                </a:gradFill>
                <a:effectLst>
                  <a:outerShdw blurRad="152400" dist="139700" dir="5400000" sx="105000" sy="105000" algn="t" rotWithShape="0">
                    <a:prstClr val="black">
                      <a:alpha val="40000"/>
                    </a:prstClr>
                  </a:outerShdw>
                </a:effectLst>
                <a:latin typeface="Optima LT DemiBold" pitchFamily="34" charset="0"/>
                <a:cs typeface="Vijaya" pitchFamily="34" charset="0"/>
              </a:rPr>
              <a:t>LA OTRA BESTIA</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_tradnl" sz="1200" b="1" kern="1200" dirty="0">
                <a:solidFill>
                  <a:schemeClr val="tx1"/>
                </a:solidFill>
                <a:effectLst/>
                <a:latin typeface="+mn-lt"/>
                <a:ea typeface="+mn-ea"/>
                <a:cs typeface="+mn-cs"/>
              </a:rPr>
              <a:t>¿De dónde subía esta otra bestia y cómo era? </a:t>
            </a:r>
            <a:endParaRPr lang="es-ES" sz="12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dirty="0"/>
          </a:p>
        </p:txBody>
      </p:sp>
    </p:spTree>
    <p:extLst>
      <p:ext uri="{BB962C8B-B14F-4D97-AF65-F5344CB8AC3E}">
        <p14:creationId xmlns:p14="http://schemas.microsoft.com/office/powerpoint/2010/main" val="2833787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Apocalipsis 13:11</a:t>
            </a:r>
          </a:p>
          <a:p>
            <a:pPr algn="just"/>
            <a:r>
              <a:rPr lang="pt-PT" sz="1200" b="0" i="0" kern="1200" dirty="0">
                <a:solidFill>
                  <a:schemeClr val="tx1"/>
                </a:solidFill>
                <a:effectLst/>
                <a:latin typeface="+mn-lt"/>
                <a:ea typeface="+mn-ea"/>
                <a:cs typeface="+mn-cs"/>
              </a:rPr>
              <a:t>Vi ainda outra besta emergir da terra; possuía dois chifres, parecendo cordeiro, mas falava como dragão.</a:t>
            </a:r>
            <a:endParaRPr lang="es-ES" sz="1200" b="1" dirty="0">
              <a:solidFill>
                <a:srgbClr val="FFFF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1557963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 Sube de la </a:t>
            </a:r>
            <a:r>
              <a:rPr lang="es-ES_tradnl" sz="1200" i="1" u="sng" kern="1200" dirty="0">
                <a:solidFill>
                  <a:schemeClr val="tx1"/>
                </a:solidFill>
                <a:effectLst/>
                <a:latin typeface="+mn-lt"/>
                <a:ea typeface="+mn-ea"/>
                <a:cs typeface="+mn-cs"/>
              </a:rPr>
              <a:t>tierra</a:t>
            </a:r>
            <a:r>
              <a:rPr lang="es-ES_tradnl" sz="1200" b="1" kern="1200" dirty="0">
                <a:solidFill>
                  <a:schemeClr val="tx1"/>
                </a:solidFill>
                <a:effectLst/>
                <a:latin typeface="+mn-lt"/>
                <a:ea typeface="+mn-ea"/>
                <a:cs typeface="+mn-cs"/>
              </a:rPr>
              <a:t>.</a:t>
            </a:r>
            <a:r>
              <a:rPr lang="es-ES_tradnl" sz="1200" kern="1200" dirty="0">
                <a:solidFill>
                  <a:schemeClr val="tx1"/>
                </a:solidFill>
                <a:effectLst/>
                <a:latin typeface="+mn-lt"/>
                <a:ea typeface="+mn-ea"/>
                <a:cs typeface="+mn-cs"/>
              </a:rPr>
              <a:t> Esta no sube del mar: muchedumbre, sino en un lugar de escasa población.</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Tiene cuernos, primero es como un </a:t>
            </a:r>
            <a:r>
              <a:rPr lang="es-ES_tradnl" sz="1200" i="1" u="sng" kern="1200" dirty="0">
                <a:solidFill>
                  <a:schemeClr val="tx1"/>
                </a:solidFill>
                <a:effectLst/>
                <a:latin typeface="+mn-lt"/>
                <a:ea typeface="+mn-ea"/>
                <a:cs typeface="+mn-cs"/>
              </a:rPr>
              <a:t>cordero</a:t>
            </a:r>
            <a:r>
              <a:rPr lang="es-ES_tradnl" sz="1200" kern="1200" dirty="0">
                <a:solidFill>
                  <a:schemeClr val="tx1"/>
                </a:solidFill>
                <a:effectLst/>
                <a:latin typeface="+mn-lt"/>
                <a:ea typeface="+mn-ea"/>
                <a:cs typeface="+mn-cs"/>
              </a:rPr>
              <a:t> pero después habla como un dragón. El búfalo es un animal con estas características, y es el símbolo de los Estados Unidos de América. (En ciertas monedas americanas aparece un búfalo).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a:t>
            </a:r>
            <a:r>
              <a:rPr lang="es-ES_tradnl" sz="1200" b="1" kern="1200" dirty="0">
                <a:solidFill>
                  <a:schemeClr val="tx1"/>
                </a:solidFill>
                <a:effectLst/>
                <a:latin typeface="+mn-lt"/>
                <a:ea typeface="+mn-ea"/>
                <a:cs typeface="+mn-cs"/>
              </a:rPr>
              <a:t> </a:t>
            </a:r>
            <a:r>
              <a:rPr lang="es-ES_tradnl" sz="1200" i="1" kern="1200" dirty="0">
                <a:solidFill>
                  <a:schemeClr val="tx1"/>
                </a:solidFill>
                <a:effectLst/>
                <a:latin typeface="+mn-lt"/>
                <a:ea typeface="+mn-ea"/>
                <a:cs typeface="+mn-cs"/>
              </a:rPr>
              <a:t>Los 2 cuernos representan la libertad civil y religiosa, garantizada por la constitución de esta nación y expresados mediante la forma republicana de gobierno y la libertad religiosa en el protestantismo. Surgió en 1776 en un territorio muy escasamente habitado, sólo por algunos aborígenes. Sus ideales de libertad están representados en que al principio, habla como un cordero, pero llegará el momento según la profecía, que hablará como un dragón.</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dirty="0"/>
          </a:p>
        </p:txBody>
      </p:sp>
    </p:spTree>
    <p:extLst>
      <p:ext uri="{BB962C8B-B14F-4D97-AF65-F5344CB8AC3E}">
        <p14:creationId xmlns:p14="http://schemas.microsoft.com/office/powerpoint/2010/main" val="1792980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_tradnl" sz="1200" b="1" kern="1200" dirty="0">
                <a:solidFill>
                  <a:schemeClr val="tx1"/>
                </a:solidFill>
                <a:effectLst/>
                <a:latin typeface="+mn-lt"/>
                <a:ea typeface="+mn-ea"/>
                <a:cs typeface="+mn-cs"/>
              </a:rPr>
              <a:t>¿De qué forma describe la profecía la unión de Estados Unidos (protestantismo) con el papado (catolicismo)? </a:t>
            </a:r>
            <a:endParaRPr lang="es-ES" sz="12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dirty="0"/>
          </a:p>
        </p:txBody>
      </p:sp>
    </p:spTree>
    <p:extLst>
      <p:ext uri="{BB962C8B-B14F-4D97-AF65-F5344CB8AC3E}">
        <p14:creationId xmlns:p14="http://schemas.microsoft.com/office/powerpoint/2010/main" val="2833787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Apocalipsis 13:12</a:t>
            </a:r>
          </a:p>
          <a:p>
            <a:pPr marL="0" marR="0" indent="0" algn="just" defTabSz="914400" rtl="0" eaLnBrk="1" fontAlgn="auto" latinLnBrk="0" hangingPunct="1">
              <a:lnSpc>
                <a:spcPct val="100000"/>
              </a:lnSpc>
              <a:spcBef>
                <a:spcPts val="0"/>
              </a:spcBef>
              <a:spcAft>
                <a:spcPts val="0"/>
              </a:spcAft>
              <a:buClrTx/>
              <a:buSzTx/>
              <a:buFontTx/>
              <a:buNone/>
              <a:tabLst/>
              <a:defRPr/>
            </a:pPr>
            <a:r>
              <a:rPr lang="pt-PT" sz="1200" b="0" i="0" kern="1200" dirty="0">
                <a:solidFill>
                  <a:schemeClr val="tx1"/>
                </a:solidFill>
                <a:effectLst/>
                <a:latin typeface="+mn-lt"/>
                <a:ea typeface="+mn-ea"/>
                <a:cs typeface="+mn-cs"/>
              </a:rPr>
              <a:t>Exerce toda a autoridade da primeira besta na sua presença. Faz com que a terra e os seus habitantes adorem a primeira besta, cuja ferida mortal fora curada.</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sz="1200" b="1" dirty="0">
              <a:solidFill>
                <a:srgbClr val="FFFF00"/>
              </a:solidFill>
              <a:latin typeface="Arial" pitchFamily="34" charset="0"/>
              <a:cs typeface="Arial" pitchFamily="34" charset="0"/>
            </a:endParaRPr>
          </a:p>
          <a:p>
            <a:r>
              <a:rPr lang="es-ES_tradnl" sz="1200" kern="1200" dirty="0">
                <a:solidFill>
                  <a:schemeClr val="tx1"/>
                </a:solidFill>
                <a:effectLst/>
                <a:latin typeface="+mn-lt"/>
                <a:ea typeface="+mn-ea"/>
                <a:cs typeface="+mn-cs"/>
              </a:rPr>
              <a:t>Hace que la tierra y los moradores de ella </a:t>
            </a:r>
            <a:r>
              <a:rPr lang="es-ES_tradnl" sz="1200" i="1" u="sng" kern="1200" dirty="0">
                <a:solidFill>
                  <a:schemeClr val="tx1"/>
                </a:solidFill>
                <a:effectLst/>
                <a:latin typeface="+mn-lt"/>
                <a:ea typeface="+mn-ea"/>
                <a:cs typeface="+mn-cs"/>
              </a:rPr>
              <a:t>adoren la bestia</a:t>
            </a:r>
            <a:r>
              <a:rPr lang="es-ES_tradnl" sz="1200" kern="1200" dirty="0">
                <a:solidFill>
                  <a:schemeClr val="tx1"/>
                </a:solidFill>
                <a:effectLst/>
                <a:latin typeface="+mn-lt"/>
                <a:ea typeface="+mn-ea"/>
                <a:cs typeface="+mn-cs"/>
              </a:rPr>
              <a:t> cuya herida mortal fue sanada.</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i="1" kern="1200" dirty="0">
                <a:solidFill>
                  <a:schemeClr val="tx1"/>
                </a:solidFill>
                <a:effectLst/>
                <a:latin typeface="+mn-lt"/>
                <a:ea typeface="+mn-ea"/>
                <a:cs typeface="+mn-cs"/>
              </a:rPr>
              <a:t>El acercamiento de EE.UU. y el Vaticano es cada vez mayor. John Kennedy fue el primer presidente de EE.UU. católico. En 1984 el presidente Reagan nombró el primer embajador norteamericano ante el Vaticano. Este acercamiento aumentará hasta lograrse una especie de unión o pacto con el fin de imponer la marca de la bestia.</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a:t>
            </a:r>
            <a:r>
              <a:rPr lang="es-ES_tradnl" sz="1200" b="1" i="1" kern="1200" dirty="0">
                <a:solidFill>
                  <a:schemeClr val="tx1"/>
                </a:solidFill>
                <a:effectLst/>
                <a:latin typeface="+mn-lt"/>
                <a:ea typeface="+mn-ea"/>
                <a:cs typeface="+mn-cs"/>
              </a:rPr>
              <a:t> </a:t>
            </a:r>
            <a:r>
              <a:rPr lang="es-ES_tradnl" sz="1200" i="1" kern="1200" dirty="0">
                <a:solidFill>
                  <a:schemeClr val="tx1"/>
                </a:solidFill>
                <a:effectLst/>
                <a:latin typeface="+mn-lt"/>
                <a:ea typeface="+mn-ea"/>
                <a:cs typeface="+mn-cs"/>
              </a:rPr>
              <a:t>El tiempo mencionado en esta profecía es después de haber sido sanada la bestia, (hoy).</a:t>
            </a:r>
            <a:endParaRPr lang="es-AR" sz="1200" kern="1200" dirty="0">
              <a:solidFill>
                <a:schemeClr val="tx1"/>
              </a:solidFill>
              <a:effectLst/>
              <a:latin typeface="+mn-lt"/>
              <a:ea typeface="+mn-ea"/>
              <a:cs typeface="+mn-cs"/>
            </a:endParaRPr>
          </a:p>
          <a:p>
            <a:pPr algn="just"/>
            <a:endParaRPr lang="es-ES" sz="1200" b="1" dirty="0">
              <a:solidFill>
                <a:srgbClr val="FFFF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1557963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_tradnl" sz="1200" b="1" kern="1200" dirty="0">
                <a:solidFill>
                  <a:schemeClr val="tx1"/>
                </a:solidFill>
                <a:effectLst/>
                <a:latin typeface="+mn-lt"/>
                <a:ea typeface="+mn-ea"/>
                <a:cs typeface="+mn-cs"/>
              </a:rPr>
              <a:t>¿Hasta qué grado llegarán los falsos milagros que hará el protestantismo y espiritismo en EE.UU.? </a:t>
            </a:r>
            <a:endParaRPr lang="es-ES" sz="12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dirty="0"/>
          </a:p>
        </p:txBody>
      </p:sp>
    </p:spTree>
    <p:extLst>
      <p:ext uri="{BB962C8B-B14F-4D97-AF65-F5344CB8AC3E}">
        <p14:creationId xmlns:p14="http://schemas.microsoft.com/office/powerpoint/2010/main" val="2833787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Apocalipsis 13:13-14</a:t>
            </a:r>
          </a:p>
          <a:p>
            <a:pPr fontAlgn="base"/>
            <a:r>
              <a:rPr lang="pt-PT" sz="1200" b="0" i="0" kern="1200" dirty="0">
                <a:solidFill>
                  <a:schemeClr val="tx1"/>
                </a:solidFill>
                <a:effectLst/>
                <a:latin typeface="+mn-lt"/>
                <a:ea typeface="+mn-ea"/>
                <a:cs typeface="+mn-cs"/>
              </a:rPr>
              <a:t>Também opera grandes sinais, de maneira que até fogo do céu faz descer à terra, diante dos homens.</a:t>
            </a:r>
          </a:p>
          <a:p>
            <a:pPr fontAlgn="base"/>
            <a:r>
              <a:rPr lang="pt-PT" sz="1200" b="0" i="0" kern="1200" dirty="0">
                <a:solidFill>
                  <a:schemeClr val="tx1"/>
                </a:solidFill>
                <a:effectLst/>
                <a:latin typeface="+mn-lt"/>
                <a:ea typeface="+mn-ea"/>
                <a:cs typeface="+mn-cs"/>
              </a:rPr>
              <a:t>14 Seduz os que habitam sobre a terra por causa dos sinais que lhe foi dado executar diante da besta, dizendo aos que habitam sobre a terra que façam uma imagem à besta, àquela que, ferida à espada, sobreviveu;</a:t>
            </a:r>
          </a:p>
          <a:p>
            <a:endParaRPr lang="es-ES_tradnl" sz="1200" i="1" u="sng"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Hará descender fuego del cielo.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Por medio de estas señales muchos serán engañados y creerán que este sistema religioso, la imagen de la bestia, es realmente de Dios.</a:t>
            </a:r>
            <a:endParaRPr lang="es-AR" sz="1200" kern="1200" dirty="0">
              <a:solidFill>
                <a:schemeClr val="tx1"/>
              </a:solidFill>
              <a:effectLst/>
              <a:latin typeface="+mn-lt"/>
              <a:ea typeface="+mn-ea"/>
              <a:cs typeface="+mn-cs"/>
            </a:endParaRPr>
          </a:p>
          <a:p>
            <a:pPr algn="just"/>
            <a:endParaRPr lang="es-ES" sz="1200" b="1" dirty="0">
              <a:solidFill>
                <a:srgbClr val="FFFF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1557963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AR" sz="1200" b="1" kern="1200" dirty="0">
                <a:solidFill>
                  <a:schemeClr val="tx1"/>
                </a:solidFill>
                <a:effectLst/>
                <a:latin typeface="+mn-lt"/>
                <a:ea typeface="+mn-ea"/>
                <a:cs typeface="+mn-cs"/>
              </a:rPr>
              <a:t>¿De qué forma hace adorar el protestantismo de EE.UU. al papado (vers. 12), y por qué se constituye en imagen de la bestia? </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dirty="0"/>
          </a:p>
        </p:txBody>
      </p:sp>
    </p:spTree>
    <p:extLst>
      <p:ext uri="{BB962C8B-B14F-4D97-AF65-F5344CB8AC3E}">
        <p14:creationId xmlns:p14="http://schemas.microsoft.com/office/powerpoint/2010/main" val="2833787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9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EL NÚMERO 666 Y ESTADOS UNIDOS EN LA PROFECÍA</a:t>
            </a:r>
          </a:p>
          <a:p>
            <a:endParaRPr lang="es-ES_tradnl" sz="9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Univers LT 85 ExtraBlack" pitchFamily="2" charset="0"/>
            </a:endParaRPr>
          </a:p>
          <a:p>
            <a:r>
              <a:rPr lang="es-ES_tradnl" sz="1200" kern="1200" dirty="0">
                <a:solidFill>
                  <a:schemeClr val="tx1"/>
                </a:solidFill>
                <a:effectLst/>
                <a:latin typeface="+mn-lt"/>
                <a:ea typeface="+mn-ea"/>
                <a:cs typeface="+mn-cs"/>
              </a:rPr>
              <a:t>¿A quién se puede aplicar el número </a:t>
            </a:r>
            <a:r>
              <a:rPr lang="es-ES_tradnl" sz="1200" b="1" kern="1200" dirty="0">
                <a:solidFill>
                  <a:schemeClr val="tx1"/>
                </a:solidFill>
                <a:effectLst/>
                <a:latin typeface="+mn-lt"/>
                <a:ea typeface="+mn-ea"/>
                <a:cs typeface="+mn-cs"/>
              </a:rPr>
              <a:t>666</a:t>
            </a:r>
            <a:r>
              <a:rPr lang="es-ES_tradnl" sz="1200" kern="1200" dirty="0">
                <a:solidFill>
                  <a:schemeClr val="tx1"/>
                </a:solidFill>
                <a:effectLst/>
                <a:latin typeface="+mn-lt"/>
                <a:ea typeface="+mn-ea"/>
                <a:cs typeface="+mn-cs"/>
              </a:rPr>
              <a:t>?</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Existen diversas especulaciones. Hay quienes se lo atribuyeron a Nerón, otros a Hitler.</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Hay películas que lo relacionaron a prácticas de espiritismo y exorcismo.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Hay quienes asocian este número con una gran computadora.</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La realidad es otra, la bestia simbólica mencionada en </a:t>
            </a:r>
            <a:r>
              <a:rPr lang="es-ES_tradnl" sz="1200" b="1" kern="1200" dirty="0" err="1">
                <a:solidFill>
                  <a:schemeClr val="tx1"/>
                </a:solidFill>
                <a:effectLst/>
                <a:latin typeface="+mn-lt"/>
                <a:ea typeface="+mn-ea"/>
                <a:cs typeface="+mn-cs"/>
              </a:rPr>
              <a:t>Apoc</a:t>
            </a:r>
            <a:r>
              <a:rPr lang="es-ES_tradnl" sz="1200" b="1" kern="1200" dirty="0">
                <a:solidFill>
                  <a:schemeClr val="tx1"/>
                </a:solidFill>
                <a:effectLst/>
                <a:latin typeface="+mn-lt"/>
                <a:ea typeface="+mn-ea"/>
                <a:cs typeface="+mn-cs"/>
              </a:rPr>
              <a:t>. 13</a:t>
            </a:r>
            <a:r>
              <a:rPr lang="es-ES_tradnl" sz="1200" kern="1200" dirty="0">
                <a:solidFill>
                  <a:schemeClr val="tx1"/>
                </a:solidFill>
                <a:effectLst/>
                <a:latin typeface="+mn-lt"/>
                <a:ea typeface="+mn-ea"/>
                <a:cs typeface="+mn-cs"/>
              </a:rPr>
              <a:t>, cuyo número es 666, es el mismo poder simbolizado a través del cuerno pequeño referido en </a:t>
            </a:r>
            <a:r>
              <a:rPr lang="es-ES_tradnl" sz="1200" b="1" kern="1200" dirty="0">
                <a:solidFill>
                  <a:schemeClr val="tx1"/>
                </a:solidFill>
                <a:effectLst/>
                <a:latin typeface="+mn-lt"/>
                <a:ea typeface="+mn-ea"/>
                <a:cs typeface="+mn-cs"/>
              </a:rPr>
              <a:t>Daniel 7</a:t>
            </a:r>
            <a:r>
              <a:rPr lang="es-ES_tradnl" sz="1200" kern="1200" dirty="0">
                <a:solidFill>
                  <a:schemeClr val="tx1"/>
                </a:solidFill>
                <a:effectLst/>
                <a:latin typeface="+mn-lt"/>
                <a:ea typeface="+mn-ea"/>
                <a:cs typeface="+mn-cs"/>
              </a:rPr>
              <a:t>.</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La palabra bestia no tiene un significado ofensivo o insultante. Una bestia representa un reino. En Daniel 7, habla de cuatro bestias que simbolizan: Babilonia, Medo-Persia, Grecia y Roma. En </a:t>
            </a:r>
            <a:r>
              <a:rPr lang="es-ES_tradnl" sz="1200" b="1" i="1" kern="1200" dirty="0">
                <a:solidFill>
                  <a:schemeClr val="tx1"/>
                </a:solidFill>
                <a:effectLst/>
                <a:latin typeface="+mn-lt"/>
                <a:ea typeface="+mn-ea"/>
                <a:cs typeface="+mn-cs"/>
              </a:rPr>
              <a:t>Daniel 8</a:t>
            </a:r>
            <a:r>
              <a:rPr lang="es-ES_tradnl" sz="1200" i="1" kern="1200" dirty="0">
                <a:solidFill>
                  <a:schemeClr val="tx1"/>
                </a:solidFill>
                <a:effectLst/>
                <a:latin typeface="+mn-lt"/>
                <a:ea typeface="+mn-ea"/>
                <a:cs typeface="+mn-cs"/>
              </a:rPr>
              <a:t>, el carnero de 2 cuernos representa a los reyes de Medo-Persia y el macho cabrío al rey de Grecia.</a:t>
            </a:r>
            <a:endParaRPr lang="es-AR" sz="1200" kern="1200" dirty="0">
              <a:solidFill>
                <a:schemeClr val="tx1"/>
              </a:solidFill>
              <a:effectLst/>
              <a:latin typeface="+mn-lt"/>
              <a:ea typeface="+mn-ea"/>
              <a:cs typeface="+mn-cs"/>
            </a:endParaRPr>
          </a:p>
          <a:p>
            <a:endParaRPr lang="es-ES" sz="9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Univers LT 85 ExtraBlack" pitchFamily="2" charset="0"/>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Apocalipsis 14</a:t>
            </a:r>
          </a:p>
          <a:p>
            <a:pPr fontAlgn="base"/>
            <a:r>
              <a:rPr lang="pt-PT" sz="1200" b="0" i="0" kern="1200" dirty="0">
                <a:solidFill>
                  <a:schemeClr val="tx1"/>
                </a:solidFill>
                <a:effectLst/>
                <a:latin typeface="+mn-lt"/>
                <a:ea typeface="+mn-ea"/>
                <a:cs typeface="+mn-cs"/>
              </a:rPr>
              <a:t>Seduz os que habitam sobre a terra por causa dos sinais que lhe foi dado executar diante da besta, dizendo aos que habitam sobre a terra que façam uma imagem à besta, àquela que, ferida à espada, sobreviveu;</a:t>
            </a:r>
          </a:p>
          <a:p>
            <a:endParaRPr lang="es-ES_tradnl" sz="1200" i="1" u="sng" kern="1200" dirty="0">
              <a:solidFill>
                <a:schemeClr val="tx1"/>
              </a:solidFill>
              <a:effectLst/>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 Según la profecía de Daniel 7:25 y la documentación histórica disponible, sabemos que fue el papado quien instituyó la observancia del domingo como día de reposo en lugar del sábado, mencionado en la Biblia. El protestantismo aceptó ese nombramiento humano y con eso rinde homenaje al papado, y se constituye en IMAGEN, o sea, algo similar, parecido. No solamente tiene en común el protestantismo con el catolicismo la observancia del domingo, sino también la doctrina de la inmortalidad del alma y la participación en política y la guerra. </a:t>
            </a:r>
            <a:endParaRPr lang="es-AR" sz="1200" kern="1200" dirty="0">
              <a:solidFill>
                <a:schemeClr val="tx1"/>
              </a:solidFill>
              <a:effectLst/>
              <a:latin typeface="+mn-lt"/>
              <a:ea typeface="+mn-ea"/>
              <a:cs typeface="+mn-cs"/>
            </a:endParaRPr>
          </a:p>
          <a:p>
            <a:pPr algn="just"/>
            <a:endParaRPr lang="es-ES" sz="1200" b="1" dirty="0">
              <a:solidFill>
                <a:srgbClr val="FFFF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2572475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_tradnl" sz="1200" b="1" kern="1200" dirty="0">
                <a:solidFill>
                  <a:schemeClr val="tx1"/>
                </a:solidFill>
                <a:effectLst/>
                <a:latin typeface="+mn-lt"/>
                <a:ea typeface="+mn-ea"/>
                <a:cs typeface="+mn-cs"/>
              </a:rPr>
              <a:t>¿Qué llegará a intentar hacer el protestantismo con la minoría fiel, mediante la alianza con el gobierno de EE.UU.? </a:t>
            </a:r>
            <a:endParaRPr lang="es-ES" sz="12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dirty="0"/>
          </a:p>
        </p:txBody>
      </p:sp>
    </p:spTree>
    <p:extLst>
      <p:ext uri="{BB962C8B-B14F-4D97-AF65-F5344CB8AC3E}">
        <p14:creationId xmlns:p14="http://schemas.microsoft.com/office/powerpoint/2010/main" val="2833787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Apocalipsis 13:15-17</a:t>
            </a:r>
            <a:endParaRPr lang="es-AR" sz="1200" kern="1200" dirty="0">
              <a:solidFill>
                <a:schemeClr val="tx1"/>
              </a:solidFill>
              <a:effectLst/>
              <a:latin typeface="+mn-lt"/>
              <a:ea typeface="+mn-ea"/>
              <a:cs typeface="+mn-cs"/>
            </a:endParaRPr>
          </a:p>
          <a:p>
            <a:pPr fontAlgn="base"/>
            <a:r>
              <a:rPr lang="pt-PT" sz="1200" b="0" i="0" kern="1200" dirty="0">
                <a:solidFill>
                  <a:schemeClr val="tx1"/>
                </a:solidFill>
                <a:effectLst/>
                <a:latin typeface="+mn-lt"/>
                <a:ea typeface="+mn-ea"/>
                <a:cs typeface="+mn-cs"/>
              </a:rPr>
              <a:t>e lhe foi dado comunicar fôlego à imagem da besta, para que não só a imagem falasse, como ainda fizesse morrer quantos não adorassem a imagem da besta.</a:t>
            </a:r>
          </a:p>
          <a:p>
            <a:pPr fontAlgn="base"/>
            <a:r>
              <a:rPr lang="pt-PT" sz="1200" b="0" i="0" kern="1200" dirty="0">
                <a:solidFill>
                  <a:schemeClr val="tx1"/>
                </a:solidFill>
                <a:effectLst/>
                <a:latin typeface="+mn-lt"/>
                <a:ea typeface="+mn-ea"/>
                <a:cs typeface="+mn-cs"/>
              </a:rPr>
              <a:t>16 A todos, os pequenos e os grandes, os ricos e os pobres, os livres e os escravos, faz que lhes seja dada certa marca sobre a mão direita ou sobre a fronte,</a:t>
            </a:r>
          </a:p>
          <a:p>
            <a:pPr fontAlgn="base"/>
            <a:r>
              <a:rPr lang="pt-PT" sz="1200" b="0" i="0" kern="1200" dirty="0">
                <a:solidFill>
                  <a:schemeClr val="tx1"/>
                </a:solidFill>
                <a:effectLst/>
                <a:latin typeface="+mn-lt"/>
                <a:ea typeface="+mn-ea"/>
                <a:cs typeface="+mn-cs"/>
              </a:rPr>
              <a:t>17 para que ninguém possa comprar ou vender, senão aquele que tem a marca, o nome da besta ou o número do seu nome.</a:t>
            </a:r>
          </a:p>
          <a:p>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No podrán </a:t>
            </a:r>
            <a:r>
              <a:rPr lang="es-ES_tradnl" sz="1200" i="1" u="sng" kern="1200" dirty="0">
                <a:solidFill>
                  <a:schemeClr val="tx1"/>
                </a:solidFill>
                <a:effectLst/>
                <a:latin typeface="+mn-lt"/>
                <a:ea typeface="+mn-ea"/>
                <a:cs typeface="+mn-cs"/>
              </a:rPr>
              <a:t>comprar</a:t>
            </a:r>
            <a:r>
              <a:rPr lang="es-ES_tradnl" sz="1200" kern="1200" dirty="0">
                <a:solidFill>
                  <a:schemeClr val="tx1"/>
                </a:solidFill>
                <a:effectLst/>
                <a:latin typeface="+mn-lt"/>
                <a:ea typeface="+mn-ea"/>
                <a:cs typeface="+mn-cs"/>
              </a:rPr>
              <a:t> ni </a:t>
            </a:r>
            <a:r>
              <a:rPr lang="es-ES_tradnl" sz="1200" i="1" u="sng" kern="1200" dirty="0">
                <a:solidFill>
                  <a:schemeClr val="tx1"/>
                </a:solidFill>
                <a:effectLst/>
                <a:latin typeface="+mn-lt"/>
                <a:ea typeface="+mn-ea"/>
                <a:cs typeface="+mn-cs"/>
              </a:rPr>
              <a:t>vender</a:t>
            </a:r>
            <a:r>
              <a:rPr lang="es-ES_tradnl" sz="1200" kern="1200" dirty="0">
                <a:solidFill>
                  <a:schemeClr val="tx1"/>
                </a:solidFill>
                <a:effectLst/>
                <a:latin typeface="+mn-lt"/>
                <a:ea typeface="+mn-ea"/>
                <a:cs typeface="+mn-cs"/>
              </a:rPr>
              <a:t>.</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Así como Roma utilizó en antaño el poder civil para perseguir a la minoría disidente, llegará el momento que en EE.UU. se legislarán leyes que ordenarán guardar el domingo y se impondrán graves sanciones a quienes observen el sábado.</a:t>
            </a:r>
            <a:endParaRPr lang="es-AR" sz="1200" kern="1200" dirty="0">
              <a:solidFill>
                <a:schemeClr val="tx1"/>
              </a:solidFill>
              <a:effectLst/>
              <a:latin typeface="+mn-lt"/>
              <a:ea typeface="+mn-ea"/>
              <a:cs typeface="+mn-cs"/>
            </a:endParaRPr>
          </a:p>
          <a:p>
            <a:pPr algn="just"/>
            <a:endParaRPr lang="es-ES" sz="1200" b="1" dirty="0">
              <a:solidFill>
                <a:srgbClr val="FFFF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1557963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AR" sz="1200" b="1" kern="1200" dirty="0">
                <a:solidFill>
                  <a:schemeClr val="tx1"/>
                </a:solidFill>
                <a:effectLst/>
                <a:latin typeface="+mn-lt"/>
                <a:ea typeface="+mn-ea"/>
                <a:cs typeface="+mn-cs"/>
              </a:rPr>
              <a:t>¿Cuál es la marca o señal de la bestia, mencionada en Apocalipsis 13:16?</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dirty="0"/>
          </a:p>
        </p:txBody>
      </p:sp>
    </p:spTree>
    <p:extLst>
      <p:ext uri="{BB962C8B-B14F-4D97-AF65-F5344CB8AC3E}">
        <p14:creationId xmlns:p14="http://schemas.microsoft.com/office/powerpoint/2010/main" val="2833787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La señal de Dios es el santo sábado, (</a:t>
            </a:r>
            <a:r>
              <a:rPr lang="es-ES_tradnl" sz="1200" kern="1200" dirty="0" err="1">
                <a:solidFill>
                  <a:schemeClr val="tx1"/>
                </a:solidFill>
                <a:effectLst/>
                <a:latin typeface="+mn-lt"/>
                <a:ea typeface="+mn-ea"/>
                <a:cs typeface="+mn-cs"/>
              </a:rPr>
              <a:t>Eze</a:t>
            </a:r>
            <a:r>
              <a:rPr lang="es-ES_tradnl" sz="1200" kern="1200" dirty="0">
                <a:solidFill>
                  <a:schemeClr val="tx1"/>
                </a:solidFill>
                <a:effectLst/>
                <a:latin typeface="+mn-lt"/>
                <a:ea typeface="+mn-ea"/>
                <a:cs typeface="+mn-cs"/>
              </a:rPr>
              <a:t>. 20:12, 20).</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La iglesia católica dice que el domingo es la señal de su poder.</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Stephen </a:t>
            </a:r>
            <a:r>
              <a:rPr lang="es-ES_tradnl" sz="1200" i="1" kern="1200" dirty="0" err="1">
                <a:solidFill>
                  <a:schemeClr val="tx1"/>
                </a:solidFill>
                <a:effectLst/>
                <a:latin typeface="+mn-lt"/>
                <a:ea typeface="+mn-ea"/>
                <a:cs typeface="+mn-cs"/>
              </a:rPr>
              <a:t>Keenan</a:t>
            </a:r>
            <a:r>
              <a:rPr lang="es-ES_tradnl" sz="1200" i="1" kern="1200" dirty="0">
                <a:solidFill>
                  <a:schemeClr val="tx1"/>
                </a:solidFill>
                <a:effectLst/>
                <a:latin typeface="+mn-lt"/>
                <a:ea typeface="+mn-ea"/>
                <a:cs typeface="+mn-cs"/>
              </a:rPr>
              <a:t> en su catecismo doctrinal escribe:</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Pregunta: ¿Tiene Ud. alguna otra manera de probar que la iglesia tiene poder para instituir festividades por precepto?</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Respuesta: Si no tuviera tal poder, no hubiera podido hacer aquello en que todos los religionarios están de acuerdo con ella, la sustitución de la observancia del domingo, el primer día de la semana, por la observancia del sábado, el séptimo día, un cambio para el cual no se tiene la autoridad de las Escrituras. (A Doctrinal Catecismo 3 d. </a:t>
            </a:r>
            <a:r>
              <a:rPr lang="es-ES_tradnl" sz="1200" i="1" kern="1200" dirty="0" err="1">
                <a:solidFill>
                  <a:schemeClr val="tx1"/>
                </a:solidFill>
                <a:effectLst/>
                <a:latin typeface="+mn-lt"/>
                <a:ea typeface="+mn-ea"/>
                <a:cs typeface="+mn-cs"/>
              </a:rPr>
              <a:t>Amer</a:t>
            </a:r>
            <a:r>
              <a:rPr lang="es-ES_tradnl" sz="1200" i="1" kern="1200" dirty="0">
                <a:solidFill>
                  <a:schemeClr val="tx1"/>
                </a:solidFill>
                <a:effectLst/>
                <a:latin typeface="+mn-lt"/>
                <a:ea typeface="+mn-ea"/>
                <a:cs typeface="+mn-cs"/>
              </a:rPr>
              <a:t>. ed. </a:t>
            </a:r>
            <a:r>
              <a:rPr lang="es-ES_tradnl" sz="1200" i="1" kern="1200" dirty="0" err="1">
                <a:solidFill>
                  <a:schemeClr val="tx1"/>
                </a:solidFill>
                <a:effectLst/>
                <a:latin typeface="+mn-lt"/>
                <a:ea typeface="+mn-ea"/>
                <a:cs typeface="+mn-cs"/>
              </a:rPr>
              <a:t>rev.</a:t>
            </a:r>
            <a:r>
              <a:rPr lang="es-ES_tradnl" sz="1200" i="1" kern="1200" dirty="0">
                <a:solidFill>
                  <a:schemeClr val="tx1"/>
                </a:solidFill>
                <a:effectLst/>
                <a:latin typeface="+mn-lt"/>
                <a:ea typeface="+mn-ea"/>
                <a:cs typeface="+mn-cs"/>
              </a:rPr>
              <a:t>, pág. 174).</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El cardenal </a:t>
            </a:r>
            <a:r>
              <a:rPr lang="es-ES_tradnl" sz="1200" i="1" kern="1200" dirty="0" err="1">
                <a:solidFill>
                  <a:schemeClr val="tx1"/>
                </a:solidFill>
                <a:effectLst/>
                <a:latin typeface="+mn-lt"/>
                <a:ea typeface="+mn-ea"/>
                <a:cs typeface="+mn-cs"/>
              </a:rPr>
              <a:t>Gibbons</a:t>
            </a:r>
            <a:r>
              <a:rPr lang="es-ES_tradnl" sz="1200" i="1" kern="1200" dirty="0">
                <a:solidFill>
                  <a:schemeClr val="tx1"/>
                </a:solidFill>
                <a:effectLst/>
                <a:latin typeface="+mn-lt"/>
                <a:ea typeface="+mn-ea"/>
                <a:cs typeface="+mn-cs"/>
              </a:rPr>
              <a:t> dijo: -"Por supuesto que la iglesia católica acepta que el cambio es un acto suyo.. y el acto es una marca de su autoridad eclesiástica en asuntos religiosos" (por el canciller H. F. Tomas).</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dirty="0"/>
          </a:p>
        </p:txBody>
      </p:sp>
    </p:spTree>
    <p:extLst>
      <p:ext uri="{BB962C8B-B14F-4D97-AF65-F5344CB8AC3E}">
        <p14:creationId xmlns:p14="http://schemas.microsoft.com/office/powerpoint/2010/main" val="868730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LOS TRES MENSAJES ANGÉLICOS DEL APOCALIPSIS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_tradnl" sz="1200" b="1" kern="1200" dirty="0">
                <a:solidFill>
                  <a:schemeClr val="tx1"/>
                </a:solidFill>
                <a:effectLst/>
                <a:latin typeface="+mn-lt"/>
                <a:ea typeface="+mn-ea"/>
                <a:cs typeface="+mn-cs"/>
              </a:rPr>
              <a:t>¿A qué insta el primer ángel que lleva el evangelio eterno a toda nación, tribu y pueblo? </a:t>
            </a:r>
            <a:endParaRPr lang="es-ES" sz="12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dirty="0"/>
          </a:p>
        </p:txBody>
      </p:sp>
    </p:spTree>
    <p:extLst>
      <p:ext uri="{BB962C8B-B14F-4D97-AF65-F5344CB8AC3E}">
        <p14:creationId xmlns:p14="http://schemas.microsoft.com/office/powerpoint/2010/main" val="2833787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Apocalipsis 13:11</a:t>
            </a:r>
          </a:p>
          <a:p>
            <a:pPr fontAlgn="base"/>
            <a:r>
              <a:rPr lang="es-ES" sz="1200" b="1" dirty="0">
                <a:solidFill>
                  <a:srgbClr val="FF0000"/>
                </a:solidFill>
                <a:latin typeface="Arial" pitchFamily="34" charset="0"/>
                <a:cs typeface="Arial" pitchFamily="34" charset="0"/>
              </a:rPr>
              <a:t>6 </a:t>
            </a:r>
            <a:r>
              <a:rPr lang="pt-PT" sz="1200" b="0" i="0" kern="1200" dirty="0">
                <a:solidFill>
                  <a:schemeClr val="tx1"/>
                </a:solidFill>
                <a:effectLst/>
                <a:latin typeface="+mn-lt"/>
                <a:ea typeface="+mn-ea"/>
                <a:cs typeface="+mn-cs"/>
              </a:rPr>
              <a:t>Vi outro anjo voando pelo meio do céu, tendo um evangelho eterno para pregar aos que se assentam sobre a terra, e a cada nação, e tribo, e língua, e povo,</a:t>
            </a:r>
          </a:p>
          <a:p>
            <a:pPr fontAlgn="base"/>
            <a:r>
              <a:rPr lang="pt-PT" sz="1200" b="0" i="0" kern="1200" dirty="0">
                <a:solidFill>
                  <a:schemeClr val="tx1"/>
                </a:solidFill>
                <a:effectLst/>
                <a:latin typeface="+mn-lt"/>
                <a:ea typeface="+mn-ea"/>
                <a:cs typeface="+mn-cs"/>
              </a:rPr>
              <a:t>7 dizendo, em grande voz: Temei a Deus e dai-lhe glória, pois é chegada a hora do seu juízo; e adorai aquele que fez o céu, e a terra, e o mar, e as fontes das águas.</a:t>
            </a:r>
          </a:p>
          <a:p>
            <a:pPr algn="just"/>
            <a:endParaRPr lang="es-ES" sz="1200" b="1" dirty="0">
              <a:solidFill>
                <a:srgbClr val="FF0000"/>
              </a:solidFill>
              <a:latin typeface="Arial" pitchFamily="34" charset="0"/>
              <a:cs typeface="Arial" pitchFamily="34" charset="0"/>
            </a:endParaRPr>
          </a:p>
          <a:p>
            <a:r>
              <a:rPr lang="es-ES_tradnl" sz="1200" i="1" u="sng" kern="1200" dirty="0">
                <a:solidFill>
                  <a:schemeClr val="tx1"/>
                </a:solidFill>
                <a:effectLst/>
                <a:latin typeface="+mn-lt"/>
                <a:ea typeface="+mn-ea"/>
                <a:cs typeface="+mn-cs"/>
              </a:rPr>
              <a:t>Temed a Dios y dadle honra.. adorar a Dios.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 darle gloria, enalteciendo su gracia salvadora, o sea, respetar sus mandamientos, (Eclesiastés 12:13).</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Este mensaje nos muestra que vivimos en la hora del Juicio Investigador (desde 1844), y que debemos adorar al Creador. ¿Cómo? Guardando el día de la creación, la señal de Dios, el santo sábado.</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Estos tres ángeles representan al pueblo de Dios del último tiempo.</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El mensaje que llevan, es el mensaje que debemos predicar.</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1557963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a:solidFill>
                  <a:schemeClr val="tx1"/>
                </a:solidFill>
                <a:effectLst/>
                <a:latin typeface="+mn-lt"/>
                <a:ea typeface="+mn-ea"/>
                <a:cs typeface="+mn-cs"/>
              </a:rPr>
              <a:t>Tres cosas se pueden destacar en el mensaje del primer ángel:</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1) El evangelio eterno: Es el mismo que Cristo enseñó y fue propagado por los discípulos. Trae en su estela la Justicia que es por la fe.</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2) El juicio: Hace referencia a la obra de Cristo como juez y Señor y a su obra sumo sacerdotal, la cual de acuerdo a la profecía debía comenzar al final de los 2.300 días - años.</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3) La adoración: Hay dos tipos de adoración que fue practicada por los hijos de Adán (Caín y Abel). La adoración que parte del hombre y termina en el hombre; y una adoración volcada hacia Dios, mediante la fe. Esta es la adoración bíblica, que lleva al pecador a contemplar la obra de Cristo. La adoración bíblica hace diferencia entre Creador y Creación. ¡El Sábado es el único mandamiento que destaca esa diferencia! "Porque en seis días hizo Jehová los cielos y la tierra, y todas las cosas que en ellos hay, por lo tanto bendijo el día de reposo y lo santificó". (Éxodo 20:11).</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dirty="0"/>
          </a:p>
        </p:txBody>
      </p:sp>
    </p:spTree>
    <p:extLst>
      <p:ext uri="{BB962C8B-B14F-4D97-AF65-F5344CB8AC3E}">
        <p14:creationId xmlns:p14="http://schemas.microsoft.com/office/powerpoint/2010/main" val="844724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_tradnl" sz="1200" b="1" kern="1200" dirty="0">
                <a:solidFill>
                  <a:schemeClr val="tx1"/>
                </a:solidFill>
                <a:effectLst/>
                <a:latin typeface="+mn-lt"/>
                <a:ea typeface="+mn-ea"/>
                <a:cs typeface="+mn-cs"/>
              </a:rPr>
              <a:t>¿Qué anunció el segundo ángel? </a:t>
            </a:r>
            <a:endParaRPr lang="es-ES" sz="12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dirty="0"/>
          </a:p>
        </p:txBody>
      </p:sp>
    </p:spTree>
    <p:extLst>
      <p:ext uri="{BB962C8B-B14F-4D97-AF65-F5344CB8AC3E}">
        <p14:creationId xmlns:p14="http://schemas.microsoft.com/office/powerpoint/2010/main" val="2833787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LA PRIMERA BESTIA DE APOCALIPSIS 13</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Apocalipsis 14:8</a:t>
            </a:r>
          </a:p>
          <a:p>
            <a:pPr algn="just"/>
            <a:r>
              <a:rPr lang="pt-PT" sz="1200" b="0" i="0" kern="1200" dirty="0">
                <a:solidFill>
                  <a:schemeClr val="tx1"/>
                </a:solidFill>
                <a:effectLst/>
                <a:latin typeface="+mn-lt"/>
                <a:ea typeface="+mn-ea"/>
                <a:cs typeface="+mn-cs"/>
              </a:rPr>
              <a:t>Seguiu-se outro anjo, o segundo, dizendo: Caiu, caiu a grande Babilônia que tem dado a beber a todas as nações do vinho da fúria da sua prostituição.</a:t>
            </a:r>
          </a:p>
          <a:p>
            <a:pPr algn="just"/>
            <a:endParaRPr lang="es-ES" sz="1200" b="1" dirty="0">
              <a:solidFill>
                <a:srgbClr val="FF0000"/>
              </a:solidFill>
              <a:latin typeface="Arial" pitchFamily="34" charset="0"/>
              <a:cs typeface="Arial" pitchFamily="34" charset="0"/>
            </a:endParaRPr>
          </a:p>
          <a:p>
            <a:r>
              <a:rPr lang="es-ES_tradnl" sz="1200" kern="1200" dirty="0">
                <a:solidFill>
                  <a:schemeClr val="tx1"/>
                </a:solidFill>
                <a:effectLst/>
                <a:latin typeface="+mn-lt"/>
                <a:ea typeface="+mn-ea"/>
                <a:cs typeface="+mn-cs"/>
              </a:rPr>
              <a:t>Ha caído, ha caído </a:t>
            </a:r>
            <a:r>
              <a:rPr lang="es-ES_tradnl" sz="1200" i="1" u="sng" kern="1200" dirty="0">
                <a:solidFill>
                  <a:schemeClr val="tx1"/>
                </a:solidFill>
                <a:effectLst/>
                <a:latin typeface="+mn-lt"/>
                <a:ea typeface="+mn-ea"/>
                <a:cs typeface="+mn-cs"/>
              </a:rPr>
              <a:t>Babilonia</a:t>
            </a:r>
            <a:r>
              <a:rPr lang="es-ES_tradnl" sz="1200" kern="1200" dirty="0">
                <a:solidFill>
                  <a:schemeClr val="tx1"/>
                </a:solidFill>
                <a:effectLst/>
                <a:latin typeface="+mn-lt"/>
                <a:ea typeface="+mn-ea"/>
                <a:cs typeface="+mn-cs"/>
              </a:rPr>
              <a:t>.</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verdadero pueblo de Dios simbolizado a través de este ángel, denunciará con claridad la caída de las falsas iglesias -Babilonia-</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15579638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_tradnl" sz="1200" b="1" kern="1200" dirty="0">
                <a:solidFill>
                  <a:schemeClr val="tx1"/>
                </a:solidFill>
                <a:effectLst/>
                <a:latin typeface="+mn-lt"/>
                <a:ea typeface="+mn-ea"/>
                <a:cs typeface="+mn-cs"/>
              </a:rPr>
              <a:t>¿Qué advertencia seria y terrible da el tercer ángel? </a:t>
            </a:r>
            <a:endParaRPr lang="es-ES" sz="12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dirty="0"/>
          </a:p>
        </p:txBody>
      </p:sp>
    </p:spTree>
    <p:extLst>
      <p:ext uri="{BB962C8B-B14F-4D97-AF65-F5344CB8AC3E}">
        <p14:creationId xmlns:p14="http://schemas.microsoft.com/office/powerpoint/2010/main" val="28337876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Apocalipsis 14:9-11</a:t>
            </a:r>
          </a:p>
          <a:p>
            <a:pPr fontAlgn="base"/>
            <a:r>
              <a:rPr lang="pt-PT" sz="1200" b="0" i="0" kern="1200" dirty="0">
                <a:solidFill>
                  <a:schemeClr val="tx1"/>
                </a:solidFill>
                <a:effectLst/>
                <a:latin typeface="+mn-lt"/>
                <a:ea typeface="+mn-ea"/>
                <a:cs typeface="+mn-cs"/>
              </a:rPr>
              <a:t> Seguiu-se a estes outro anjo, o terceiro, dizendo, em grande voz: Se alguém adora a besta e a sua imagem e recebe a sua marca na fronte ou sobre a mão,</a:t>
            </a:r>
          </a:p>
          <a:p>
            <a:pPr fontAlgn="base"/>
            <a:r>
              <a:rPr lang="pt-PT" sz="1200" b="0" i="0" kern="1200" dirty="0">
                <a:solidFill>
                  <a:schemeClr val="tx1"/>
                </a:solidFill>
                <a:effectLst/>
                <a:latin typeface="+mn-lt"/>
                <a:ea typeface="+mn-ea"/>
                <a:cs typeface="+mn-cs"/>
              </a:rPr>
              <a:t>10 também esse beberá do vinho da cólera de Deus, preparado, sem mistura, do cálice da sua ira, e será atormentado com fogo e enxofre, diante dos santos anjos e na presença do Cordeiro.</a:t>
            </a:r>
          </a:p>
          <a:p>
            <a:pPr fontAlgn="base"/>
            <a:r>
              <a:rPr lang="pt-PT" sz="1200" b="0" i="0" kern="1200" dirty="0">
                <a:solidFill>
                  <a:schemeClr val="tx1"/>
                </a:solidFill>
                <a:effectLst/>
                <a:latin typeface="+mn-lt"/>
                <a:ea typeface="+mn-ea"/>
                <a:cs typeface="+mn-cs"/>
              </a:rPr>
              <a:t>11 A fumaça do seu tormento sobe pelos séculos dos séculos, e não têm descanso algum, nem de dia nem de noite, os adoradores da besta e da sua imagem e quem quer que receba a marca do seu nome.</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_tradnl" sz="1200" i="1" u="sng" kern="1200" dirty="0">
              <a:solidFill>
                <a:schemeClr val="tx1"/>
              </a:solidFill>
              <a:effectLst/>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_tradnl" sz="1200" i="1" u="sng" kern="1200" dirty="0">
                <a:solidFill>
                  <a:schemeClr val="tx1"/>
                </a:solidFill>
                <a:effectLst/>
                <a:latin typeface="+mn-lt"/>
                <a:ea typeface="+mn-ea"/>
                <a:cs typeface="+mn-cs"/>
              </a:rPr>
              <a:t>Quien recibe la marca beberá del vino de la ira de Dios.</a:t>
            </a:r>
            <a:endParaRPr lang="es-AR" sz="1200" kern="1200" dirty="0">
              <a:solidFill>
                <a:schemeClr val="tx1"/>
              </a:solidFill>
              <a:effectLst/>
              <a:latin typeface="+mn-lt"/>
              <a:ea typeface="+mn-ea"/>
              <a:cs typeface="+mn-cs"/>
            </a:endParaRPr>
          </a:p>
          <a:p>
            <a:pPr algn="just"/>
            <a:endParaRPr lang="es-ES" sz="1200" b="1" dirty="0">
              <a:solidFill>
                <a:srgbClr val="00FFFF"/>
              </a:solidFill>
              <a:latin typeface="Arial" pitchFamily="34" charset="0"/>
              <a:cs typeface="Arial" pitchFamily="34" charset="0"/>
            </a:endParaRPr>
          </a:p>
          <a:p>
            <a:pPr algn="just"/>
            <a:endParaRPr lang="es-ES_tradnl" sz="1200" kern="1200" dirty="0">
              <a:solidFill>
                <a:schemeClr val="tx1"/>
              </a:solidFill>
              <a:effectLst/>
              <a:latin typeface="+mn-lt"/>
              <a:ea typeface="+mn-ea"/>
              <a:cs typeface="+mn-cs"/>
            </a:endParaRPr>
          </a:p>
          <a:p>
            <a:pPr algn="just"/>
            <a:endParaRPr lang="es-ES_tradnl"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15579638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Apocalipsis 14:9-11</a:t>
            </a:r>
          </a:p>
          <a:p>
            <a:pPr fontAlgn="base"/>
            <a:r>
              <a:rPr lang="pt-PT" sz="1200" b="0" i="0" kern="1200" dirty="0">
                <a:solidFill>
                  <a:schemeClr val="tx1"/>
                </a:solidFill>
                <a:effectLst/>
                <a:latin typeface="+mn-lt"/>
                <a:ea typeface="+mn-ea"/>
                <a:cs typeface="+mn-cs"/>
              </a:rPr>
              <a:t> Seguiu-se a estes outro anjo, o terceiro, dizendo, em grande voz: Se alguém adora a besta e a sua imagem e recebe a sua marca na fronte ou sobre a mão,</a:t>
            </a:r>
          </a:p>
          <a:p>
            <a:pPr fontAlgn="base"/>
            <a:r>
              <a:rPr lang="pt-PT" sz="1200" b="0" i="0" kern="1200" dirty="0">
                <a:solidFill>
                  <a:schemeClr val="tx1"/>
                </a:solidFill>
                <a:effectLst/>
                <a:latin typeface="+mn-lt"/>
                <a:ea typeface="+mn-ea"/>
                <a:cs typeface="+mn-cs"/>
              </a:rPr>
              <a:t>10 também esse beberá do vinho da cólera de Deus, preparado, sem mistura, do cálice da sua ira, e será atormentado com fogo e enxofre, diante dos santos anjos e na presença do Cordeiro.</a:t>
            </a:r>
          </a:p>
          <a:p>
            <a:pPr fontAlgn="base"/>
            <a:r>
              <a:rPr lang="pt-PT" sz="1200" b="0" i="0" kern="1200" dirty="0">
                <a:solidFill>
                  <a:schemeClr val="tx1"/>
                </a:solidFill>
                <a:effectLst/>
                <a:latin typeface="+mn-lt"/>
                <a:ea typeface="+mn-ea"/>
                <a:cs typeface="+mn-cs"/>
              </a:rPr>
              <a:t>11 A fumaça do seu tormento sobe pelos séculos dos séculos, e não têm descanso algum, nem de dia nem de noite, os adoradores da besta e da sua imagem e quem quer que receba a marca do seu nome.</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_tradnl" sz="1200" i="1" u="sng" kern="1200" dirty="0">
              <a:solidFill>
                <a:schemeClr val="tx1"/>
              </a:solidFill>
              <a:effectLst/>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_tradnl" sz="1200" i="1" u="sng" kern="1200" dirty="0">
                <a:solidFill>
                  <a:schemeClr val="tx1"/>
                </a:solidFill>
                <a:effectLst/>
                <a:latin typeface="+mn-lt"/>
                <a:ea typeface="+mn-ea"/>
                <a:cs typeface="+mn-cs"/>
              </a:rPr>
              <a:t>Quien recibe la marca beberá del vino de la ira de Dios.</a:t>
            </a:r>
            <a:endParaRPr lang="es-AR" sz="1200" kern="1200" dirty="0">
              <a:solidFill>
                <a:schemeClr val="tx1"/>
              </a:solidFill>
              <a:effectLst/>
              <a:latin typeface="+mn-lt"/>
              <a:ea typeface="+mn-ea"/>
              <a:cs typeface="+mn-cs"/>
            </a:endParaRPr>
          </a:p>
          <a:p>
            <a:pPr algn="just"/>
            <a:endParaRPr lang="es-ES" sz="1200" b="1" dirty="0">
              <a:solidFill>
                <a:srgbClr val="00FFFF"/>
              </a:solidFill>
              <a:latin typeface="Arial" pitchFamily="34" charset="0"/>
              <a:cs typeface="Arial" pitchFamily="34" charset="0"/>
            </a:endParaRPr>
          </a:p>
          <a:p>
            <a:pPr algn="just"/>
            <a:endParaRPr lang="es-ES_tradnl" sz="1200" kern="1200" dirty="0">
              <a:solidFill>
                <a:schemeClr val="tx1"/>
              </a:solidFill>
              <a:effectLst/>
              <a:latin typeface="+mn-lt"/>
              <a:ea typeface="+mn-ea"/>
              <a:cs typeface="+mn-cs"/>
            </a:endParaRPr>
          </a:p>
          <a:p>
            <a:pPr algn="just"/>
            <a:endParaRPr lang="es-ES_tradnl"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30757774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DIOS SALVARÁ A SUS HIJOS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15596710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_tradnl" sz="1200" b="1" kern="1200" dirty="0">
                <a:solidFill>
                  <a:schemeClr val="tx1"/>
                </a:solidFill>
                <a:effectLst/>
                <a:latin typeface="+mn-lt"/>
                <a:ea typeface="+mn-ea"/>
                <a:cs typeface="+mn-cs"/>
              </a:rPr>
              <a:t>¿Con qué palabras resume el apóstol las características del verdadero remanente de Dios, portador del solemne mensaje para este tiempo? </a:t>
            </a:r>
            <a:endParaRPr lang="es-ES" sz="12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dirty="0"/>
          </a:p>
        </p:txBody>
      </p:sp>
    </p:spTree>
    <p:extLst>
      <p:ext uri="{BB962C8B-B14F-4D97-AF65-F5344CB8AC3E}">
        <p14:creationId xmlns:p14="http://schemas.microsoft.com/office/powerpoint/2010/main" val="28337876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Apocalipsis 14:12</a:t>
            </a:r>
          </a:p>
          <a:p>
            <a:pPr algn="just"/>
            <a:r>
              <a:rPr lang="es-ES" sz="1200" b="1" dirty="0">
                <a:solidFill>
                  <a:srgbClr val="FFFF00"/>
                </a:solidFill>
                <a:latin typeface="Arial" pitchFamily="34" charset="0"/>
                <a:cs typeface="Arial" pitchFamily="34" charset="0"/>
              </a:rPr>
              <a:t>“Aquí está la paciencia de los santos, los que guardan los mandamientos de Dios y la fe de Jesús.”</a:t>
            </a:r>
          </a:p>
          <a:p>
            <a:r>
              <a:rPr lang="es-ES_tradnl" sz="1200"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Desde el principio existió una lucha entre la luz y las tinieblas, la verdad y el error. A medida que se acerca la venida de Jesús, aumentará la ira de Satanás contra el remanente de Dios, que guarda sus mandamientos. Pero el que venció a Satanás en la cruz, será el sostén de los fieles en las horas difíciles, también en el drama final, Jesús nos llama hoy a tomar una posición decidida de su lado, a fin de recibir el sello de Dios.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15579638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¡Gracias Señor, por la claridad de las Profecías!</a:t>
            </a: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dirty="0"/>
          </a:p>
        </p:txBody>
      </p:sp>
    </p:spTree>
    <p:extLst>
      <p:ext uri="{BB962C8B-B14F-4D97-AF65-F5344CB8AC3E}">
        <p14:creationId xmlns:p14="http://schemas.microsoft.com/office/powerpoint/2010/main" val="3888006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AR" sz="12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¿De dónde surgió esta bestia y cuál detalle revela la ubicación geográfica de su sede? </a:t>
            </a:r>
            <a:endParaRPr lang="es-ES" sz="12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dirty="0"/>
          </a:p>
        </p:txBody>
      </p:sp>
    </p:spTree>
    <p:extLst>
      <p:ext uri="{BB962C8B-B14F-4D97-AF65-F5344CB8AC3E}">
        <p14:creationId xmlns:p14="http://schemas.microsoft.com/office/powerpoint/2010/main" val="2833787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Apocalipsis 13:1-2 p.p.</a:t>
            </a:r>
          </a:p>
          <a:p>
            <a:endParaRPr lang="es-ES_tradnl" sz="1200" b="1" kern="1200" dirty="0">
              <a:solidFill>
                <a:schemeClr val="tx1"/>
              </a:solidFill>
              <a:effectLst/>
              <a:latin typeface="+mn-lt"/>
              <a:ea typeface="+mn-ea"/>
              <a:cs typeface="+mn-cs"/>
            </a:endParaRPr>
          </a:p>
          <a:p>
            <a:pPr fontAlgn="base"/>
            <a:r>
              <a:rPr lang="pt-PT" sz="1200" b="0" i="0" kern="1200" dirty="0">
                <a:solidFill>
                  <a:schemeClr val="tx1"/>
                </a:solidFill>
                <a:effectLst/>
                <a:latin typeface="+mn-lt"/>
                <a:ea typeface="+mn-ea"/>
                <a:cs typeface="+mn-cs"/>
              </a:rPr>
              <a:t>Vi emergir do mar uma besta que tinha dez chifres e sete cabeças e, sobre os chifres, dez diademas e, sobre as cabeças, nomes de blasfêmia.</a:t>
            </a:r>
          </a:p>
          <a:p>
            <a:pPr fontAlgn="base"/>
            <a:r>
              <a:rPr lang="pt-PT" sz="1200" b="0" i="0" kern="1200" dirty="0">
                <a:solidFill>
                  <a:schemeClr val="tx1"/>
                </a:solidFill>
                <a:effectLst/>
                <a:latin typeface="+mn-lt"/>
                <a:ea typeface="+mn-ea"/>
                <a:cs typeface="+mn-cs"/>
              </a:rPr>
              <a:t>2 A besta que vi era semelhante a leopardo, com pés como de urso e boca como de leão.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1557963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 Surgió del </a:t>
            </a:r>
            <a:r>
              <a:rPr lang="es-ES_tradnl" sz="1200" i="1" u="sng" kern="1200" dirty="0">
                <a:solidFill>
                  <a:schemeClr val="tx1"/>
                </a:solidFill>
                <a:effectLst/>
                <a:latin typeface="+mn-lt"/>
                <a:ea typeface="+mn-ea"/>
                <a:cs typeface="+mn-cs"/>
              </a:rPr>
              <a:t>mar</a:t>
            </a:r>
            <a:r>
              <a:rPr lang="es-ES_tradnl" sz="1200" kern="1200" dirty="0">
                <a:solidFill>
                  <a:schemeClr val="tx1"/>
                </a:solidFill>
                <a:effectLst/>
                <a:latin typeface="+mn-lt"/>
                <a:ea typeface="+mn-ea"/>
                <a:cs typeface="+mn-cs"/>
              </a:rPr>
              <a:t>. Esto representa que este poder surgió de un lugar donde hay multitud de pueblos.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Tenía </a:t>
            </a:r>
            <a:r>
              <a:rPr lang="es-ES_tradnl" sz="1200" i="1" u="sng" kern="1200" dirty="0">
                <a:solidFill>
                  <a:schemeClr val="tx1"/>
                </a:solidFill>
                <a:effectLst/>
                <a:latin typeface="+mn-lt"/>
                <a:ea typeface="+mn-ea"/>
                <a:cs typeface="+mn-cs"/>
              </a:rPr>
              <a:t>siete</a:t>
            </a:r>
            <a:r>
              <a:rPr lang="es-ES_tradnl" sz="1200" kern="1200" dirty="0">
                <a:solidFill>
                  <a:schemeClr val="tx1"/>
                </a:solidFill>
                <a:effectLst/>
                <a:latin typeface="+mn-lt"/>
                <a:ea typeface="+mn-ea"/>
                <a:cs typeface="+mn-cs"/>
              </a:rPr>
              <a:t> cabezas y </a:t>
            </a:r>
            <a:r>
              <a:rPr lang="es-ES_tradnl" sz="1200" i="1" u="sng" kern="1200" dirty="0">
                <a:solidFill>
                  <a:schemeClr val="tx1"/>
                </a:solidFill>
                <a:effectLst/>
                <a:latin typeface="+mn-lt"/>
                <a:ea typeface="+mn-ea"/>
                <a:cs typeface="+mn-cs"/>
              </a:rPr>
              <a:t>diez</a:t>
            </a:r>
            <a:r>
              <a:rPr lang="es-ES_tradnl" sz="1200" kern="1200" dirty="0">
                <a:solidFill>
                  <a:schemeClr val="tx1"/>
                </a:solidFill>
                <a:effectLst/>
                <a:latin typeface="+mn-lt"/>
                <a:ea typeface="+mn-ea"/>
                <a:cs typeface="+mn-cs"/>
              </a:rPr>
              <a:t> cuernos. </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17:9, muestra que las 7 cabezas representan 7 montes.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Los comentarios de la Biblia católica de Nácar-Colunga, sobre </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13:1, de </a:t>
            </a:r>
            <a:r>
              <a:rPr lang="es-ES_tradnl" sz="1200" kern="1200" dirty="0" err="1">
                <a:solidFill>
                  <a:schemeClr val="tx1"/>
                </a:solidFill>
                <a:effectLst/>
                <a:latin typeface="+mn-lt"/>
                <a:ea typeface="+mn-ea"/>
                <a:cs typeface="+mn-cs"/>
              </a:rPr>
              <a:t>Straubinger</a:t>
            </a:r>
            <a:r>
              <a:rPr lang="es-ES_tradnl" sz="1200" kern="1200" dirty="0">
                <a:solidFill>
                  <a:schemeClr val="tx1"/>
                </a:solidFill>
                <a:effectLst/>
                <a:latin typeface="+mn-lt"/>
                <a:ea typeface="+mn-ea"/>
                <a:cs typeface="+mn-cs"/>
              </a:rPr>
              <a:t>, E.M. Nieto y de Jerusalén sobre </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17:1, 3, 9,</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informan que los 7 montes identifican a la ciudad de Roma.</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Los 10 cuernos, las 10 naciones de Europa donde se desarrolló su dominio.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 Su cuerpo era semejante al leopardo, sus pies eran de oso y su boca, como de león.</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Son las mismas bestias que en </a:t>
            </a:r>
            <a:r>
              <a:rPr lang="es-ES_tradnl" sz="1200" b="1" kern="1200" dirty="0">
                <a:solidFill>
                  <a:schemeClr val="tx1"/>
                </a:solidFill>
                <a:effectLst/>
                <a:latin typeface="+mn-lt"/>
                <a:ea typeface="+mn-ea"/>
                <a:cs typeface="+mn-cs"/>
              </a:rPr>
              <a:t>Daniel 7</a:t>
            </a:r>
            <a:r>
              <a:rPr lang="es-ES_tradnl" sz="1200" kern="1200" dirty="0">
                <a:solidFill>
                  <a:schemeClr val="tx1"/>
                </a:solidFill>
                <a:effectLst/>
                <a:latin typeface="+mn-lt"/>
                <a:ea typeface="+mn-ea"/>
                <a:cs typeface="+mn-cs"/>
              </a:rPr>
              <a:t> representaban a Grecia, Medo-Persia y Babilonia.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Sin duda esta bestia de </a:t>
            </a:r>
            <a:r>
              <a:rPr lang="es-ES_tradnl" sz="1200" b="1" kern="1200" dirty="0">
                <a:solidFill>
                  <a:schemeClr val="tx1"/>
                </a:solidFill>
                <a:effectLst/>
                <a:latin typeface="+mn-lt"/>
                <a:ea typeface="+mn-ea"/>
                <a:cs typeface="+mn-cs"/>
              </a:rPr>
              <a:t>Apocalipsis 13</a:t>
            </a:r>
            <a:r>
              <a:rPr lang="es-ES_tradnl" sz="1200" kern="1200" dirty="0">
                <a:solidFill>
                  <a:schemeClr val="tx1"/>
                </a:solidFill>
                <a:effectLst/>
                <a:latin typeface="+mn-lt"/>
                <a:ea typeface="+mn-ea"/>
                <a:cs typeface="+mn-cs"/>
              </a:rPr>
              <a:t> posee características que predominaron en esos reinos del pasado.</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dirty="0"/>
          </a:p>
        </p:txBody>
      </p:sp>
    </p:spTree>
    <p:extLst>
      <p:ext uri="{BB962C8B-B14F-4D97-AF65-F5344CB8AC3E}">
        <p14:creationId xmlns:p14="http://schemas.microsoft.com/office/powerpoint/2010/main" val="563540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_tradnl" sz="1200" b="1" kern="1200" dirty="0">
                <a:solidFill>
                  <a:schemeClr val="tx1"/>
                </a:solidFill>
                <a:effectLst/>
                <a:latin typeface="+mn-lt"/>
                <a:ea typeface="+mn-ea"/>
                <a:cs typeface="+mn-cs"/>
              </a:rPr>
              <a:t>¿Qué recibió la bestia de Apocalipsis 13, de parte del dragón mencionado en Apocalipsis 12 (Satanás y la Roma de los Césares)? </a:t>
            </a:r>
            <a:endParaRPr lang="es-ES" sz="12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dirty="0"/>
          </a:p>
        </p:txBody>
      </p:sp>
    </p:spTree>
    <p:extLst>
      <p:ext uri="{BB962C8B-B14F-4D97-AF65-F5344CB8AC3E}">
        <p14:creationId xmlns:p14="http://schemas.microsoft.com/office/powerpoint/2010/main" val="2833787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Apocalipsis 13:2 </a:t>
            </a:r>
            <a:r>
              <a:rPr lang="es-ES_tradnl" sz="1200" b="1" kern="1200" dirty="0" err="1">
                <a:solidFill>
                  <a:schemeClr val="tx1"/>
                </a:solidFill>
                <a:effectLst/>
                <a:latin typeface="+mn-lt"/>
                <a:ea typeface="+mn-ea"/>
                <a:cs typeface="+mn-cs"/>
              </a:rPr>
              <a:t>ú.p</a:t>
            </a:r>
            <a:r>
              <a:rPr lang="es-ES_tradnl" sz="1200" b="1" kern="1200" dirty="0">
                <a:solidFill>
                  <a:schemeClr val="tx1"/>
                </a:solidFill>
                <a:effectLst/>
                <a:latin typeface="+mn-lt"/>
                <a:ea typeface="+mn-ea"/>
                <a:cs typeface="+mn-cs"/>
              </a:rPr>
              <a:t>.</a:t>
            </a:r>
          </a:p>
          <a:p>
            <a:endParaRPr lang="es-ES_tradnl" sz="1200" b="1" kern="1200" dirty="0">
              <a:solidFill>
                <a:schemeClr val="tx1"/>
              </a:solidFill>
              <a:effectLst/>
              <a:latin typeface="+mn-lt"/>
              <a:ea typeface="+mn-ea"/>
              <a:cs typeface="+mn-cs"/>
            </a:endParaRPr>
          </a:p>
          <a:p>
            <a:pPr algn="just"/>
            <a:r>
              <a:rPr lang="es-ES" sz="1200" b="1" dirty="0">
                <a:solidFill>
                  <a:srgbClr val="FFFF00"/>
                </a:solidFill>
                <a:latin typeface="Arial" pitchFamily="34" charset="0"/>
                <a:cs typeface="Arial" pitchFamily="34" charset="0"/>
              </a:rPr>
              <a:t>“Y el dragón le dio su poder y su trono, y grande autoridad.”</a:t>
            </a:r>
          </a:p>
          <a:p>
            <a:pPr algn="just"/>
            <a:endParaRPr lang="es-ES" sz="1200" b="1" kern="1200" dirty="0">
              <a:solidFill>
                <a:srgbClr val="FFFF00"/>
              </a:solidFill>
              <a:effectLst/>
              <a:latin typeface="Arial" pitchFamily="34" charset="0"/>
              <a:ea typeface="+mn-ea"/>
              <a:cs typeface="Arial" pitchFamily="34" charset="0"/>
            </a:endParaRPr>
          </a:p>
          <a:p>
            <a:r>
              <a:rPr lang="pt-PT" sz="1200" b="0" i="0" kern="1200" dirty="0">
                <a:solidFill>
                  <a:schemeClr val="tx1"/>
                </a:solidFill>
                <a:effectLst/>
                <a:latin typeface="+mn-lt"/>
                <a:ea typeface="+mn-ea"/>
                <a:cs typeface="+mn-cs"/>
              </a:rPr>
              <a:t>E deu-lhe o dragão o seu poder, o seu trono e grande autoridade.</a:t>
            </a:r>
          </a:p>
          <a:p>
            <a:r>
              <a:rPr lang="es-ES_tradnl" sz="1200"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El único poder que recibió la sede (trono) y autoridad de la Roma pagana, es la Roma papal.</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Existiría hasta los últimos tiempos, ya que la profecía menciona a la bestia en la quinta postrera plaga, (</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13:9-10; 16:10-11).</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 Es mencionado repetidas veces bajo el seudónimo Babilonia,	</a:t>
            </a:r>
            <a:br>
              <a:rPr lang="es-ES_tradnl" sz="1200" kern="1200" dirty="0">
                <a:solidFill>
                  <a:schemeClr val="tx1"/>
                </a:solidFill>
                <a:effectLst/>
                <a:latin typeface="+mn-lt"/>
                <a:ea typeface="+mn-ea"/>
                <a:cs typeface="+mn-cs"/>
              </a:rPr>
            </a:br>
            <a:r>
              <a:rPr lang="es-ES_tradnl" sz="1200" kern="1200" dirty="0">
                <a:solidFill>
                  <a:schemeClr val="tx1"/>
                </a:solidFill>
                <a:effectLst/>
                <a:latin typeface="+mn-lt"/>
                <a:ea typeface="+mn-ea"/>
                <a:cs typeface="+mn-cs"/>
              </a:rPr>
              <a:t>(</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14:8; 17:5; 18:2-4).</a:t>
            </a:r>
            <a:endParaRPr lang="es-AR" sz="1200" kern="1200" dirty="0">
              <a:solidFill>
                <a:schemeClr val="tx1"/>
              </a:solidFill>
              <a:effectLst/>
              <a:latin typeface="+mn-lt"/>
              <a:ea typeface="+mn-ea"/>
              <a:cs typeface="+mn-cs"/>
            </a:endParaRPr>
          </a:p>
          <a:p>
            <a:pPr algn="just"/>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1557963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410517897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42156626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67477812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01869515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327998835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312575429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D2CDC87-140F-4FB9-8131-42EAC3962AF7}" type="datetimeFigureOut">
              <a:rPr lang="es-ES" smtClean="0"/>
              <a:t>20/01/2022</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89327954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ED2CDC87-140F-4FB9-8131-42EAC3962AF7}" type="datetimeFigureOut">
              <a:rPr lang="es-ES" smtClean="0"/>
              <a:t>20/01/2022</a:t>
            </a:fld>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35283342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20/01/2022</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28149328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8462524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dirty="0"/>
          </a:p>
        </p:txBody>
      </p:sp>
    </p:spTree>
    <p:extLst>
      <p:ext uri="{BB962C8B-B14F-4D97-AF65-F5344CB8AC3E}">
        <p14:creationId xmlns:p14="http://schemas.microsoft.com/office/powerpoint/2010/main" val="58228316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20/01/2022</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dirty="0"/>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3.jpe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12303407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4 El 666 y USA\fond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 y="-568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6552" y="3933056"/>
            <a:ext cx="9937105" cy="2664296"/>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Picture 2" descr="C:\Users\Gerhard\Documents\_Estudios Biblicos PPT\24 El 666 y USA\p_13-.jpg"/>
          <p:cNvPicPr>
            <a:picLocks noChangeAspect="1" noChangeArrowheads="1"/>
          </p:cNvPicPr>
          <p:nvPr/>
        </p:nvPicPr>
        <p:blipFill rotWithShape="1">
          <a:blip r:embed="rId4">
            <a:extLst>
              <a:ext uri="{28A0092B-C50C-407E-A947-70E740481C1C}">
                <a14:useLocalDpi xmlns:a14="http://schemas.microsoft.com/office/drawing/2010/main" val="0"/>
              </a:ext>
            </a:extLst>
          </a:blip>
          <a:srcRect t="13450" b="2366"/>
          <a:stretch/>
        </p:blipFill>
        <p:spPr bwMode="auto">
          <a:xfrm flipH="1">
            <a:off x="611560" y="152636"/>
            <a:ext cx="3477255" cy="414046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8194" name="Picture 2" descr="C:\Users\Gerhard\Documents\_Estudios Biblicos PPT\21 2300 dias\cuernopeq.jpg"/>
          <p:cNvPicPr>
            <a:picLocks noChangeAspect="1" noChangeArrowheads="1"/>
          </p:cNvPicPr>
          <p:nvPr/>
        </p:nvPicPr>
        <p:blipFill rotWithShape="1">
          <a:blip r:embed="rId5">
            <a:extLst>
              <a:ext uri="{28A0092B-C50C-407E-A947-70E740481C1C}">
                <a14:useLocalDpi xmlns:a14="http://schemas.microsoft.com/office/drawing/2010/main" val="0"/>
              </a:ext>
            </a:extLst>
          </a:blip>
          <a:srcRect l="35480" t="4952" r="31357" b="25352"/>
          <a:stretch/>
        </p:blipFill>
        <p:spPr bwMode="auto">
          <a:xfrm>
            <a:off x="6228184" y="378463"/>
            <a:ext cx="2340260" cy="368880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737574" y="4149080"/>
            <a:ext cx="7668852" cy="2123658"/>
          </a:xfrm>
          <a:prstGeom prst="rect">
            <a:avLst/>
          </a:prstGeom>
          <a:noFill/>
        </p:spPr>
        <p:txBody>
          <a:bodyPr wrap="square" rtlCol="0">
            <a:spAutoFit/>
          </a:bodyPr>
          <a:lstStyle/>
          <a:p>
            <a:pPr algn="ct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Que paralelo existe entre a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besta</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de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Apocalipse</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13 e o corno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pequeno</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de Daniel 7? </a:t>
            </a:r>
            <a:endParaRPr lang="es-ES"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Tree>
    <p:extLst>
      <p:ext uri="{BB962C8B-B14F-4D97-AF65-F5344CB8AC3E}">
        <p14:creationId xmlns:p14="http://schemas.microsoft.com/office/powerpoint/2010/main" val="22221648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Estudios Biblicos PPT\24 El 666 y USA\fond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9" y="-568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21 2300 dias\cuernopeq.jpg"/>
          <p:cNvPicPr>
            <a:picLocks noChangeAspect="1" noChangeArrowheads="1"/>
          </p:cNvPicPr>
          <p:nvPr/>
        </p:nvPicPr>
        <p:blipFill rotWithShape="1">
          <a:blip r:embed="rId4">
            <a:lum bright="70000" contrast="-70000"/>
            <a:extLst>
              <a:ext uri="{28A0092B-C50C-407E-A947-70E740481C1C}">
                <a14:useLocalDpi xmlns:a14="http://schemas.microsoft.com/office/drawing/2010/main" val="0"/>
              </a:ext>
            </a:extLst>
          </a:blip>
          <a:srcRect l="35480" t="4952" r="31357" b="25352"/>
          <a:stretch/>
        </p:blipFill>
        <p:spPr bwMode="auto">
          <a:xfrm>
            <a:off x="5184068" y="920955"/>
            <a:ext cx="3564396" cy="561833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24 El 666 y USA\p_13-.jpg"/>
          <p:cNvPicPr>
            <a:picLocks noChangeAspect="1" noChangeArrowheads="1"/>
          </p:cNvPicPr>
          <p:nvPr/>
        </p:nvPicPr>
        <p:blipFill rotWithShape="1">
          <a:blip r:embed="rId5">
            <a:lum bright="70000" contrast="-70000"/>
            <a:extLst>
              <a:ext uri="{28A0092B-C50C-407E-A947-70E740481C1C}">
                <a14:useLocalDpi xmlns:a14="http://schemas.microsoft.com/office/drawing/2010/main" val="0"/>
              </a:ext>
            </a:extLst>
          </a:blip>
          <a:srcRect t="13450" b="2366"/>
          <a:stretch/>
        </p:blipFill>
        <p:spPr bwMode="auto">
          <a:xfrm flipH="1">
            <a:off x="354507" y="1101453"/>
            <a:ext cx="4354128" cy="518457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180020" y="188640"/>
            <a:ext cx="8784468" cy="6408712"/>
          </a:xfrm>
          <a:prstGeom prst="rect">
            <a:avLst/>
          </a:prstGeom>
          <a:solidFill>
            <a:srgbClr val="FFFFFF">
              <a:alpha val="50196"/>
            </a:srgbClr>
          </a:solidFill>
          <a:ln>
            <a:noFill/>
          </a:ln>
          <a:effectLst>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s-AR" sz="2000"/>
          </a:p>
        </p:txBody>
      </p:sp>
      <p:sp>
        <p:nvSpPr>
          <p:cNvPr id="3" name="2 Rectángulo"/>
          <p:cNvSpPr/>
          <p:nvPr/>
        </p:nvSpPr>
        <p:spPr>
          <a:xfrm>
            <a:off x="359532" y="292810"/>
            <a:ext cx="4572508" cy="6801862"/>
          </a:xfrm>
          <a:prstGeom prst="rect">
            <a:avLst/>
          </a:prstGeom>
          <a:ln>
            <a:noFill/>
          </a:ln>
        </p:spPr>
        <p:txBody>
          <a:bodyPr wrap="square">
            <a:spAutoFit/>
          </a:bodyPr>
          <a:lstStyle/>
          <a:p>
            <a:r>
              <a:rPr lang="es-AR" sz="2400" b="1" dirty="0">
                <a:solidFill>
                  <a:srgbClr val="C00000"/>
                </a:solidFill>
                <a:latin typeface="Franklin Gothic Medium Cond" panose="020B0606030402020204" pitchFamily="34" charset="0"/>
              </a:rPr>
              <a:t>A BESTA DE APOCALIPSE 13</a:t>
            </a:r>
          </a:p>
          <a:p>
            <a:endParaRPr lang="es-AR" sz="1600" b="1" dirty="0">
              <a:solidFill>
                <a:srgbClr val="C00000"/>
              </a:solidFill>
              <a:latin typeface="Franklin Gothic Medium Cond" panose="020B0606030402020204" pitchFamily="34" charset="0"/>
            </a:endParaRPr>
          </a:p>
          <a:p>
            <a:pPr>
              <a:spcAft>
                <a:spcPts val="1200"/>
              </a:spcAft>
            </a:pPr>
            <a:r>
              <a:rPr lang="es-ES" sz="2400" b="1" dirty="0">
                <a:solidFill>
                  <a:srgbClr val="FF0000"/>
                </a:solidFill>
                <a:latin typeface="Franklin Gothic Medium Cond" panose="020B0606030402020204" pitchFamily="34" charset="0"/>
              </a:rPr>
              <a:t>1. </a:t>
            </a:r>
            <a:r>
              <a:rPr lang="es-AR" sz="2400" b="1" dirty="0" err="1">
                <a:latin typeface="Franklin Gothic Medium Cond" panose="020B0606030402020204" pitchFamily="34" charset="0"/>
              </a:rPr>
              <a:t>Deu</a:t>
            </a:r>
            <a:r>
              <a:rPr lang="es-AR" sz="2400" b="1" dirty="0">
                <a:latin typeface="Franklin Gothic Medium Cond" panose="020B0606030402020204" pitchFamily="34" charset="0"/>
              </a:rPr>
              <a:t>-se-</a:t>
            </a:r>
            <a:r>
              <a:rPr lang="es-AR" sz="2400" b="1" dirty="0" err="1">
                <a:latin typeface="Franklin Gothic Medium Cond" panose="020B0606030402020204" pitchFamily="34" charset="0"/>
              </a:rPr>
              <a:t>lhe</a:t>
            </a:r>
            <a:r>
              <a:rPr lang="es-AR" sz="2400" b="1" dirty="0">
                <a:latin typeface="Franklin Gothic Medium Cond" panose="020B0606030402020204" pitchFamily="34" charset="0"/>
              </a:rPr>
              <a:t> </a:t>
            </a:r>
            <a:r>
              <a:rPr lang="es-AR" sz="2400" b="1" dirty="0" err="1">
                <a:latin typeface="Franklin Gothic Medium Cond" panose="020B0606030402020204" pitchFamily="34" charset="0"/>
              </a:rPr>
              <a:t>uma</a:t>
            </a:r>
            <a:r>
              <a:rPr lang="es-AR" sz="2400" b="1" dirty="0">
                <a:latin typeface="Franklin Gothic Medium Cond" panose="020B0606030402020204" pitchFamily="34" charset="0"/>
              </a:rPr>
              <a:t> boca que </a:t>
            </a:r>
            <a:r>
              <a:rPr lang="es-AR" sz="2400" b="1" dirty="0" err="1">
                <a:latin typeface="Franklin Gothic Medium Cond" panose="020B0606030402020204" pitchFamily="34" charset="0"/>
              </a:rPr>
              <a:t>falava</a:t>
            </a:r>
            <a:r>
              <a:rPr lang="es-AR" sz="2400" b="1" dirty="0">
                <a:latin typeface="Franklin Gothic Medium Cond" panose="020B0606030402020204" pitchFamily="34" charset="0"/>
              </a:rPr>
              <a:t> grandes </a:t>
            </a:r>
            <a:r>
              <a:rPr lang="es-AR" sz="2400" b="1" dirty="0" err="1">
                <a:latin typeface="Franklin Gothic Medium Cond" panose="020B0606030402020204" pitchFamily="34" charset="0"/>
              </a:rPr>
              <a:t>coisas</a:t>
            </a:r>
            <a:r>
              <a:rPr lang="es-AR" sz="2400" b="1" dirty="0">
                <a:latin typeface="Franklin Gothic Medium Cond" panose="020B0606030402020204" pitchFamily="34" charset="0"/>
              </a:rPr>
              <a:t> e </a:t>
            </a:r>
            <a:r>
              <a:rPr lang="es-AR" sz="2400" b="1" dirty="0" err="1">
                <a:latin typeface="Franklin Gothic Medium Cond" panose="020B0606030402020204" pitchFamily="34" charset="0"/>
              </a:rPr>
              <a:t>blasfémias</a:t>
            </a:r>
            <a:r>
              <a:rPr lang="es-AR" sz="2400" b="1" dirty="0">
                <a:latin typeface="Franklin Gothic Medium Cond" panose="020B0606030402020204" pitchFamily="34" charset="0"/>
              </a:rPr>
              <a:t>,  </a:t>
            </a:r>
            <a:br>
              <a:rPr lang="es-AR" sz="2400" b="1" dirty="0">
                <a:latin typeface="Franklin Gothic Medium Cond" panose="020B0606030402020204" pitchFamily="34" charset="0"/>
              </a:rPr>
            </a:br>
            <a:r>
              <a:rPr lang="es-AR" sz="2400" b="1" dirty="0" err="1">
                <a:latin typeface="Franklin Gothic Medium Cond" panose="020B0606030402020204" pitchFamily="34" charset="0"/>
              </a:rPr>
              <a:t>Apoc</a:t>
            </a:r>
            <a:r>
              <a:rPr lang="es-AR" sz="2400" b="1" dirty="0">
                <a:latin typeface="Franklin Gothic Medium Cond" panose="020B0606030402020204" pitchFamily="34" charset="0"/>
              </a:rPr>
              <a:t>. 13:5.</a:t>
            </a:r>
          </a:p>
          <a:p>
            <a:pPr>
              <a:spcAft>
                <a:spcPts val="1200"/>
              </a:spcAft>
            </a:pPr>
            <a:r>
              <a:rPr lang="es-ES" sz="2400" b="1" dirty="0">
                <a:solidFill>
                  <a:srgbClr val="FF0000"/>
                </a:solidFill>
                <a:latin typeface="Franklin Gothic Medium Cond" panose="020B0606030402020204" pitchFamily="34" charset="0"/>
              </a:rPr>
              <a:t>2. </a:t>
            </a:r>
            <a:r>
              <a:rPr lang="es-AR" sz="2400" b="1" dirty="0" err="1">
                <a:latin typeface="Franklin Gothic Medium Cond" panose="020B0606030402020204" pitchFamily="34" charset="0"/>
              </a:rPr>
              <a:t>Blasfemaria</a:t>
            </a:r>
            <a:r>
              <a:rPr lang="es-AR" sz="2400" b="1" dirty="0">
                <a:latin typeface="Franklin Gothic Medium Cond" panose="020B0606030402020204" pitchFamily="34" charset="0"/>
              </a:rPr>
              <a:t> contra Deus, v. 6.</a:t>
            </a:r>
          </a:p>
          <a:p>
            <a:pPr>
              <a:spcAft>
                <a:spcPts val="1200"/>
              </a:spcAft>
            </a:pPr>
            <a:r>
              <a:rPr lang="es-ES" sz="2400" b="1" dirty="0">
                <a:solidFill>
                  <a:srgbClr val="FF0000"/>
                </a:solidFill>
                <a:latin typeface="Franklin Gothic Medium Cond" panose="020B0606030402020204" pitchFamily="34" charset="0"/>
              </a:rPr>
              <a:t>3. </a:t>
            </a:r>
            <a:r>
              <a:rPr lang="es-AR" sz="2400" b="1" dirty="0" err="1">
                <a:latin typeface="Franklin Gothic Medium Cond" panose="020B0606030402020204" pitchFamily="34" charset="0"/>
              </a:rPr>
              <a:t>Permetiu</a:t>
            </a:r>
            <a:r>
              <a:rPr lang="es-AR" sz="2400" b="1" dirty="0">
                <a:latin typeface="Franklin Gothic Medium Cond" panose="020B0606030402020204" pitchFamily="34" charset="0"/>
              </a:rPr>
              <a:t>-se-</a:t>
            </a:r>
            <a:r>
              <a:rPr lang="es-AR" sz="2400" b="1" dirty="0" err="1">
                <a:latin typeface="Franklin Gothic Medium Cond" panose="020B0606030402020204" pitchFamily="34" charset="0"/>
              </a:rPr>
              <a:t>lhe</a:t>
            </a:r>
            <a:r>
              <a:rPr lang="es-AR" sz="2400" b="1" dirty="0">
                <a:latin typeface="Franklin Gothic Medium Cond" panose="020B0606030402020204" pitchFamily="34" charset="0"/>
              </a:rPr>
              <a:t> </a:t>
            </a:r>
            <a:r>
              <a:rPr lang="es-AR" sz="2400" b="1" dirty="0" err="1">
                <a:latin typeface="Franklin Gothic Medium Cond" panose="020B0606030402020204" pitchFamily="34" charset="0"/>
              </a:rPr>
              <a:t>fazer</a:t>
            </a:r>
            <a:r>
              <a:rPr lang="es-AR" sz="2400" b="1" dirty="0">
                <a:latin typeface="Franklin Gothic Medium Cond" panose="020B0606030402020204" pitchFamily="34" charset="0"/>
              </a:rPr>
              <a:t> guerra contra os santos e </a:t>
            </a:r>
            <a:r>
              <a:rPr lang="es-AR" sz="2400" b="1" dirty="0" err="1">
                <a:latin typeface="Franklin Gothic Medium Cond" panose="020B0606030402020204" pitchFamily="34" charset="0"/>
              </a:rPr>
              <a:t>vencê</a:t>
            </a:r>
            <a:r>
              <a:rPr lang="es-AR" sz="2400" b="1" dirty="0">
                <a:latin typeface="Franklin Gothic Medium Cond" panose="020B0606030402020204" pitchFamily="34" charset="0"/>
              </a:rPr>
              <a:t>-los, v. 7.</a:t>
            </a:r>
          </a:p>
          <a:p>
            <a:pPr>
              <a:spcAft>
                <a:spcPts val="1200"/>
              </a:spcAft>
            </a:pPr>
            <a:r>
              <a:rPr lang="es-ES" sz="2400" b="1" dirty="0">
                <a:solidFill>
                  <a:srgbClr val="FF0000"/>
                </a:solidFill>
                <a:latin typeface="Franklin Gothic Medium Cond" panose="020B0606030402020204" pitchFamily="34" charset="0"/>
              </a:rPr>
              <a:t>4. </a:t>
            </a:r>
            <a:r>
              <a:rPr lang="es-AR" sz="2400" b="1" dirty="0" err="1">
                <a:latin typeface="Franklin Gothic Medium Cond" panose="020B0606030402020204" pitchFamily="34" charset="0"/>
              </a:rPr>
              <a:t>Atuaria</a:t>
            </a:r>
            <a:r>
              <a:rPr lang="es-AR" sz="2400" b="1" dirty="0">
                <a:latin typeface="Franklin Gothic Medium Cond" panose="020B0606030402020204" pitchFamily="34" charset="0"/>
              </a:rPr>
              <a:t> durante 42 meses, que </a:t>
            </a:r>
            <a:r>
              <a:rPr lang="es-AR" sz="2400" b="1" dirty="0" err="1">
                <a:latin typeface="Franklin Gothic Medium Cond" panose="020B0606030402020204" pitchFamily="34" charset="0"/>
              </a:rPr>
              <a:t>são</a:t>
            </a:r>
            <a:r>
              <a:rPr lang="es-AR" sz="2400" b="1" dirty="0">
                <a:latin typeface="Franklin Gothic Medium Cond" panose="020B0606030402020204" pitchFamily="34" charset="0"/>
              </a:rPr>
              <a:t> 1260 </a:t>
            </a:r>
            <a:r>
              <a:rPr lang="es-AR" sz="2400" b="1" dirty="0" err="1">
                <a:latin typeface="Franklin Gothic Medium Cond" panose="020B0606030402020204" pitchFamily="34" charset="0"/>
              </a:rPr>
              <a:t>dias</a:t>
            </a:r>
            <a:r>
              <a:rPr lang="es-AR" sz="2400" b="1" dirty="0">
                <a:latin typeface="Franklin Gothic Medium Cond" panose="020B0606030402020204" pitchFamily="34" charset="0"/>
              </a:rPr>
              <a:t>; tempo, tempos e </a:t>
            </a:r>
            <a:r>
              <a:rPr lang="es-AR" sz="2400" b="1" dirty="0" err="1">
                <a:latin typeface="Franklin Gothic Medium Cond" panose="020B0606030402020204" pitchFamily="34" charset="0"/>
              </a:rPr>
              <a:t>meio</a:t>
            </a:r>
            <a:r>
              <a:rPr lang="es-AR" sz="2400" b="1" dirty="0">
                <a:latin typeface="Franklin Gothic Medium Cond" panose="020B0606030402020204" pitchFamily="34" charset="0"/>
              </a:rPr>
              <a:t> tempo, (</a:t>
            </a:r>
            <a:r>
              <a:rPr lang="es-AR" sz="2400" b="1" dirty="0" err="1">
                <a:latin typeface="Franklin Gothic Medium Cond" panose="020B0606030402020204" pitchFamily="34" charset="0"/>
              </a:rPr>
              <a:t>Apoc</a:t>
            </a:r>
            <a:r>
              <a:rPr lang="es-AR" sz="2400" b="1" dirty="0">
                <a:latin typeface="Franklin Gothic Medium Cond" panose="020B0606030402020204" pitchFamily="34" charset="0"/>
              </a:rPr>
              <a:t>. 12:6, 14).</a:t>
            </a:r>
          </a:p>
          <a:p>
            <a:pPr>
              <a:spcAft>
                <a:spcPts val="1200"/>
              </a:spcAft>
            </a:pPr>
            <a:r>
              <a:rPr lang="es-ES" sz="2400" b="1" dirty="0">
                <a:solidFill>
                  <a:srgbClr val="FF0000"/>
                </a:solidFill>
                <a:latin typeface="Franklin Gothic Medium Cond" panose="020B0606030402020204" pitchFamily="34" charset="0"/>
              </a:rPr>
              <a:t>5. </a:t>
            </a:r>
            <a:r>
              <a:rPr lang="es-AR" sz="2400" b="1" dirty="0" err="1">
                <a:latin typeface="Franklin Gothic Medium Cond" panose="020B0606030402020204" pitchFamily="34" charset="0"/>
              </a:rPr>
              <a:t>Deu</a:t>
            </a:r>
            <a:r>
              <a:rPr lang="es-AR" sz="2400" b="1" dirty="0">
                <a:latin typeface="Franklin Gothic Medium Cond" panose="020B0606030402020204" pitchFamily="34" charset="0"/>
              </a:rPr>
              <a:t>-se-</a:t>
            </a:r>
            <a:r>
              <a:rPr lang="es-AR" sz="2400" b="1" dirty="0" err="1">
                <a:latin typeface="Franklin Gothic Medium Cond" panose="020B0606030402020204" pitchFamily="34" charset="0"/>
              </a:rPr>
              <a:t>lhe</a:t>
            </a:r>
            <a:r>
              <a:rPr lang="es-AR" sz="2400" b="1" dirty="0">
                <a:latin typeface="Franklin Gothic Medium Cond" panose="020B0606030402020204" pitchFamily="34" charset="0"/>
              </a:rPr>
              <a:t> poder sobre toda </a:t>
            </a:r>
            <a:r>
              <a:rPr lang="es-AR" sz="2400" b="1" dirty="0" err="1">
                <a:latin typeface="Franklin Gothic Medium Cond" panose="020B0606030402020204" pitchFamily="34" charset="0"/>
              </a:rPr>
              <a:t>tribo</a:t>
            </a:r>
            <a:r>
              <a:rPr lang="es-AR" sz="2400" b="1" dirty="0">
                <a:latin typeface="Franklin Gothic Medium Cond" panose="020B0606030402020204" pitchFamily="34" charset="0"/>
              </a:rPr>
              <a:t>, </a:t>
            </a:r>
            <a:r>
              <a:rPr lang="es-AR" sz="2400" b="1" dirty="0" err="1">
                <a:latin typeface="Franklin Gothic Medium Cond" panose="020B0606030402020204" pitchFamily="34" charset="0"/>
              </a:rPr>
              <a:t>povo</a:t>
            </a:r>
            <a:r>
              <a:rPr lang="es-AR" sz="2400" b="1" dirty="0">
                <a:latin typeface="Franklin Gothic Medium Cond" panose="020B0606030402020204" pitchFamily="34" charset="0"/>
              </a:rPr>
              <a:t>, </a:t>
            </a:r>
            <a:r>
              <a:rPr lang="es-AR" sz="2400" b="1" dirty="0" err="1">
                <a:latin typeface="Franklin Gothic Medium Cond" panose="020B0606030402020204" pitchFamily="34" charset="0"/>
              </a:rPr>
              <a:t>língua</a:t>
            </a:r>
            <a:r>
              <a:rPr lang="es-AR" sz="2400" b="1" dirty="0">
                <a:latin typeface="Franklin Gothic Medium Cond" panose="020B0606030402020204" pitchFamily="34" charset="0"/>
              </a:rPr>
              <a:t> e </a:t>
            </a:r>
            <a:r>
              <a:rPr lang="es-AR" sz="2400" b="1" dirty="0" err="1">
                <a:latin typeface="Franklin Gothic Medium Cond" panose="020B0606030402020204" pitchFamily="34" charset="0"/>
              </a:rPr>
              <a:t>nação</a:t>
            </a:r>
            <a:r>
              <a:rPr lang="es-AR" sz="2400" b="1" dirty="0">
                <a:latin typeface="Franklin Gothic Medium Cond" panose="020B0606030402020204" pitchFamily="34" charset="0"/>
              </a:rPr>
              <a:t>, </a:t>
            </a:r>
            <a:r>
              <a:rPr lang="es-AR" sz="2400" b="1" dirty="0" err="1">
                <a:latin typeface="Franklin Gothic Medium Cond" panose="020B0606030402020204" pitchFamily="34" charset="0"/>
              </a:rPr>
              <a:t>Apoc</a:t>
            </a:r>
            <a:r>
              <a:rPr lang="es-AR" sz="2400" b="1" dirty="0">
                <a:latin typeface="Franklin Gothic Medium Cond" panose="020B0606030402020204" pitchFamily="34" charset="0"/>
              </a:rPr>
              <a:t>. 13:7.</a:t>
            </a:r>
          </a:p>
          <a:p>
            <a:pPr>
              <a:spcAft>
                <a:spcPts val="1200"/>
              </a:spcAft>
            </a:pPr>
            <a:r>
              <a:rPr lang="es-ES" sz="2400" b="1" dirty="0">
                <a:solidFill>
                  <a:srgbClr val="FF0000"/>
                </a:solidFill>
                <a:latin typeface="Franklin Gothic Medium Cond" panose="020B0606030402020204" pitchFamily="34" charset="0"/>
              </a:rPr>
              <a:t>6. </a:t>
            </a:r>
            <a:r>
              <a:rPr lang="es-AR" sz="2400" b="1" dirty="0">
                <a:latin typeface="Franklin Gothic Medium Cond" panose="020B0606030402020204" pitchFamily="34" charset="0"/>
              </a:rPr>
              <a:t>Seria levada para </a:t>
            </a:r>
            <a:r>
              <a:rPr lang="es-AR" sz="2400" b="1" dirty="0" err="1">
                <a:latin typeface="Franklin Gothic Medium Cond" panose="020B0606030402020204" pitchFamily="34" charset="0"/>
              </a:rPr>
              <a:t>cativeiro</a:t>
            </a:r>
            <a:r>
              <a:rPr lang="es-AR" sz="2400" b="1" dirty="0">
                <a:latin typeface="Franklin Gothic Medium Cond" panose="020B0606030402020204" pitchFamily="34" charset="0"/>
              </a:rPr>
              <a:t> e </a:t>
            </a:r>
            <a:r>
              <a:rPr lang="es-AR" sz="2400" b="1" dirty="0" err="1">
                <a:latin typeface="Franklin Gothic Medium Cond" panose="020B0606030402020204" pitchFamily="34" charset="0"/>
              </a:rPr>
              <a:t>morta</a:t>
            </a:r>
            <a:r>
              <a:rPr lang="es-AR" sz="2400" b="1" dirty="0">
                <a:latin typeface="Franklin Gothic Medium Cond" panose="020B0606030402020204" pitchFamily="34" charset="0"/>
              </a:rPr>
              <a:t> à espada, v. 10.</a:t>
            </a:r>
          </a:p>
          <a:p>
            <a:endParaRPr lang="es-AR" sz="2400" b="1" dirty="0">
              <a:latin typeface="Franklin Gothic Medium Cond" panose="020B0606030402020204" pitchFamily="34" charset="0"/>
            </a:endParaRPr>
          </a:p>
        </p:txBody>
      </p:sp>
      <p:sp>
        <p:nvSpPr>
          <p:cNvPr id="4" name="3 Rectángulo"/>
          <p:cNvSpPr/>
          <p:nvPr/>
        </p:nvSpPr>
        <p:spPr>
          <a:xfrm>
            <a:off x="5112060" y="260648"/>
            <a:ext cx="3851920" cy="6278642"/>
          </a:xfrm>
          <a:prstGeom prst="rect">
            <a:avLst/>
          </a:prstGeom>
        </p:spPr>
        <p:txBody>
          <a:bodyPr wrap="square">
            <a:spAutoFit/>
          </a:bodyPr>
          <a:lstStyle/>
          <a:p>
            <a:r>
              <a:rPr lang="es-AR" sz="2400" b="1" dirty="0">
                <a:solidFill>
                  <a:srgbClr val="C00000"/>
                </a:solidFill>
                <a:latin typeface="Franklin Gothic Medium Cond" panose="020B0606030402020204" pitchFamily="34" charset="0"/>
              </a:rPr>
              <a:t>O CORNO DE DANIEL 7</a:t>
            </a:r>
          </a:p>
          <a:p>
            <a:endParaRPr lang="es-AR" sz="1600" b="1" dirty="0">
              <a:solidFill>
                <a:srgbClr val="C00000"/>
              </a:solidFill>
              <a:latin typeface="Franklin Gothic Medium Cond" panose="020B0606030402020204" pitchFamily="34" charset="0"/>
            </a:endParaRPr>
          </a:p>
          <a:p>
            <a:pPr>
              <a:spcAft>
                <a:spcPts val="1200"/>
              </a:spcAft>
            </a:pPr>
            <a:r>
              <a:rPr lang="es-ES" sz="2400" b="1" dirty="0">
                <a:solidFill>
                  <a:srgbClr val="FF0000"/>
                </a:solidFill>
                <a:latin typeface="Franklin Gothic Medium Cond" panose="020B0606030402020204" pitchFamily="34" charset="0"/>
              </a:rPr>
              <a:t>1. </a:t>
            </a:r>
            <a:r>
              <a:rPr lang="es-AR" sz="2400" b="1" dirty="0" err="1">
                <a:latin typeface="Franklin Gothic Medium Cond" panose="020B0606030402020204" pitchFamily="34" charset="0"/>
              </a:rPr>
              <a:t>Tinha</a:t>
            </a:r>
            <a:r>
              <a:rPr lang="es-AR" sz="2400" b="1" dirty="0">
                <a:latin typeface="Franklin Gothic Medium Cond" panose="020B0606030402020204" pitchFamily="34" charset="0"/>
              </a:rPr>
              <a:t> </a:t>
            </a:r>
            <a:r>
              <a:rPr lang="es-AR" sz="2400" b="1" dirty="0" err="1">
                <a:latin typeface="Franklin Gothic Medium Cond" panose="020B0606030402020204" pitchFamily="34" charset="0"/>
              </a:rPr>
              <a:t>uma</a:t>
            </a:r>
            <a:r>
              <a:rPr lang="es-AR" sz="2400" b="1" dirty="0">
                <a:latin typeface="Franklin Gothic Medium Cond" panose="020B0606030402020204" pitchFamily="34" charset="0"/>
              </a:rPr>
              <a:t> boca que </a:t>
            </a:r>
            <a:r>
              <a:rPr lang="es-AR" sz="2400" b="1" dirty="0" err="1">
                <a:latin typeface="Franklin Gothic Medium Cond" panose="020B0606030402020204" pitchFamily="34" charset="0"/>
              </a:rPr>
              <a:t>falava</a:t>
            </a:r>
            <a:r>
              <a:rPr lang="es-AR" sz="2400" b="1" dirty="0">
                <a:latin typeface="Franklin Gothic Medium Cond" panose="020B0606030402020204" pitchFamily="34" charset="0"/>
              </a:rPr>
              <a:t> grandes </a:t>
            </a:r>
            <a:r>
              <a:rPr lang="es-AR" sz="2400" b="1" dirty="0" err="1">
                <a:latin typeface="Franklin Gothic Medium Cond" panose="020B0606030402020204" pitchFamily="34" charset="0"/>
              </a:rPr>
              <a:t>coisas</a:t>
            </a:r>
            <a:r>
              <a:rPr lang="es-AR" sz="2400" b="1" dirty="0">
                <a:latin typeface="Franklin Gothic Medium Cond" panose="020B0606030402020204" pitchFamily="34" charset="0"/>
              </a:rPr>
              <a:t>, Dan. 7:8.</a:t>
            </a:r>
          </a:p>
          <a:p>
            <a:pPr>
              <a:spcAft>
                <a:spcPts val="1200"/>
              </a:spcAft>
            </a:pPr>
            <a:r>
              <a:rPr lang="es-ES" sz="2400" b="1" dirty="0">
                <a:solidFill>
                  <a:srgbClr val="FF0000"/>
                </a:solidFill>
                <a:latin typeface="Franklin Gothic Medium Cond" panose="020B0606030402020204" pitchFamily="34" charset="0"/>
              </a:rPr>
              <a:t>2. </a:t>
            </a:r>
            <a:r>
              <a:rPr lang="es-AR" sz="2400" b="1" dirty="0" err="1">
                <a:latin typeface="Franklin Gothic Medium Cond" panose="020B0606030402020204" pitchFamily="34" charset="0"/>
              </a:rPr>
              <a:t>Falaria</a:t>
            </a:r>
            <a:r>
              <a:rPr lang="es-AR" sz="2400" b="1" dirty="0">
                <a:latin typeface="Franklin Gothic Medium Cond" panose="020B0606030402020204" pitchFamily="34" charset="0"/>
              </a:rPr>
              <a:t> </a:t>
            </a:r>
            <a:r>
              <a:rPr lang="es-AR" sz="2400" b="1" dirty="0" err="1">
                <a:latin typeface="Franklin Gothic Medium Cond" panose="020B0606030402020204" pitchFamily="34" charset="0"/>
              </a:rPr>
              <a:t>palavras</a:t>
            </a:r>
            <a:r>
              <a:rPr lang="es-AR" sz="2400" b="1" dirty="0">
                <a:latin typeface="Franklin Gothic Medium Cond" panose="020B0606030402020204" pitchFamily="34" charset="0"/>
              </a:rPr>
              <a:t> contra o </a:t>
            </a:r>
            <a:r>
              <a:rPr lang="es-AR" sz="2400" b="1" dirty="0" err="1">
                <a:latin typeface="Franklin Gothic Medium Cond" panose="020B0606030402020204" pitchFamily="34" charset="0"/>
              </a:rPr>
              <a:t>Altíssimo</a:t>
            </a:r>
            <a:r>
              <a:rPr lang="es-AR" sz="2400" b="1" dirty="0">
                <a:latin typeface="Franklin Gothic Medium Cond" panose="020B0606030402020204" pitchFamily="34" charset="0"/>
              </a:rPr>
              <a:t>, v. 25.</a:t>
            </a:r>
          </a:p>
          <a:p>
            <a:pPr>
              <a:spcAft>
                <a:spcPts val="1200"/>
              </a:spcAft>
            </a:pPr>
            <a:r>
              <a:rPr lang="es-ES" sz="2400" b="1" dirty="0">
                <a:solidFill>
                  <a:srgbClr val="FF0000"/>
                </a:solidFill>
                <a:latin typeface="Franklin Gothic Medium Cond" panose="020B0606030402020204" pitchFamily="34" charset="0"/>
              </a:rPr>
              <a:t>3. </a:t>
            </a:r>
            <a:r>
              <a:rPr lang="es-AR" sz="2400" b="1" dirty="0" err="1">
                <a:latin typeface="Franklin Gothic Medium Cond" panose="020B0606030402020204" pitchFamily="34" charset="0"/>
              </a:rPr>
              <a:t>Fazia</a:t>
            </a:r>
            <a:r>
              <a:rPr lang="es-AR" sz="2400" b="1" dirty="0">
                <a:latin typeface="Franklin Gothic Medium Cond" panose="020B0606030402020204" pitchFamily="34" charset="0"/>
              </a:rPr>
              <a:t> guerra contra os santos e </a:t>
            </a:r>
            <a:r>
              <a:rPr lang="es-AR" sz="2400" b="1" dirty="0" err="1">
                <a:latin typeface="Franklin Gothic Medium Cond" panose="020B0606030402020204" pitchFamily="34" charset="0"/>
              </a:rPr>
              <a:t>vencia</a:t>
            </a:r>
            <a:r>
              <a:rPr lang="es-AR" sz="2400" b="1" dirty="0">
                <a:latin typeface="Franklin Gothic Medium Cond" panose="020B0606030402020204" pitchFamily="34" charset="0"/>
              </a:rPr>
              <a:t>-os, v. 21.</a:t>
            </a:r>
          </a:p>
          <a:p>
            <a:pPr>
              <a:spcAft>
                <a:spcPts val="1200"/>
              </a:spcAft>
            </a:pPr>
            <a:r>
              <a:rPr lang="es-ES" sz="2400" b="1" dirty="0">
                <a:solidFill>
                  <a:srgbClr val="FF0000"/>
                </a:solidFill>
                <a:latin typeface="Franklin Gothic Medium Cond" panose="020B0606030402020204" pitchFamily="34" charset="0"/>
              </a:rPr>
              <a:t>4. </a:t>
            </a:r>
            <a:r>
              <a:rPr lang="es-AR" sz="2400" b="1" dirty="0" err="1">
                <a:latin typeface="Franklin Gothic Medium Cond" panose="020B0606030402020204" pitchFamily="34" charset="0"/>
              </a:rPr>
              <a:t>Seriam</a:t>
            </a:r>
            <a:r>
              <a:rPr lang="es-AR" sz="2400" b="1" dirty="0">
                <a:latin typeface="Franklin Gothic Medium Cond" panose="020B0606030402020204" pitchFamily="34" charset="0"/>
              </a:rPr>
              <a:t>  entregues em </a:t>
            </a:r>
            <a:r>
              <a:rPr lang="es-AR" sz="2400" b="1" dirty="0" err="1">
                <a:latin typeface="Franklin Gothic Medium Cond" panose="020B0606030402020204" pitchFamily="34" charset="0"/>
              </a:rPr>
              <a:t>suas</a:t>
            </a:r>
            <a:r>
              <a:rPr lang="es-AR" sz="2400" b="1" dirty="0">
                <a:latin typeface="Franklin Gothic Medium Cond" panose="020B0606030402020204" pitchFamily="34" charset="0"/>
              </a:rPr>
              <a:t> </a:t>
            </a:r>
            <a:r>
              <a:rPr lang="es-AR" sz="2400" b="1" dirty="0" err="1">
                <a:latin typeface="Franklin Gothic Medium Cond" panose="020B0606030402020204" pitchFamily="34" charset="0"/>
              </a:rPr>
              <a:t>mãos</a:t>
            </a:r>
            <a:r>
              <a:rPr lang="es-AR" sz="2400" b="1" dirty="0">
                <a:latin typeface="Franklin Gothic Medium Cond" panose="020B0606030402020204" pitchFamily="34" charset="0"/>
              </a:rPr>
              <a:t> durante </a:t>
            </a:r>
            <a:r>
              <a:rPr lang="es-AR" sz="2400" b="1" dirty="0" err="1">
                <a:latin typeface="Franklin Gothic Medium Cond" panose="020B0606030402020204" pitchFamily="34" charset="0"/>
              </a:rPr>
              <a:t>um</a:t>
            </a:r>
            <a:r>
              <a:rPr lang="es-AR" sz="2400" b="1" dirty="0">
                <a:latin typeface="Franklin Gothic Medium Cond" panose="020B0606030402020204" pitchFamily="34" charset="0"/>
              </a:rPr>
              <a:t> tempo, tempos e </a:t>
            </a:r>
            <a:r>
              <a:rPr lang="es-AR" sz="2400" b="1" dirty="0" err="1">
                <a:latin typeface="Franklin Gothic Medium Cond" panose="020B0606030402020204" pitchFamily="34" charset="0"/>
              </a:rPr>
              <a:t>meio</a:t>
            </a:r>
            <a:r>
              <a:rPr lang="es-AR" sz="2400" b="1" dirty="0">
                <a:latin typeface="Franklin Gothic Medium Cond" panose="020B0606030402020204" pitchFamily="34" charset="0"/>
              </a:rPr>
              <a:t> tempo, Dan. 7:25</a:t>
            </a:r>
          </a:p>
          <a:p>
            <a:pPr>
              <a:spcAft>
                <a:spcPts val="1200"/>
              </a:spcAft>
            </a:pPr>
            <a:r>
              <a:rPr lang="es-ES" sz="2400" b="1" dirty="0">
                <a:solidFill>
                  <a:srgbClr val="FF0000"/>
                </a:solidFill>
                <a:latin typeface="Franklin Gothic Medium Cond" panose="020B0606030402020204" pitchFamily="34" charset="0"/>
              </a:rPr>
              <a:t>5. </a:t>
            </a:r>
            <a:r>
              <a:rPr lang="es-AR" sz="2400" b="1" dirty="0" err="1">
                <a:latin typeface="Franklin Gothic Medium Cond" panose="020B0606030402020204" pitchFamily="34" charset="0"/>
              </a:rPr>
              <a:t>Parecia</a:t>
            </a:r>
            <a:r>
              <a:rPr lang="es-AR" sz="2400" b="1" dirty="0">
                <a:latin typeface="Franklin Gothic Medium Cond" panose="020B0606030402020204" pitchFamily="34" charset="0"/>
              </a:rPr>
              <a:t> </a:t>
            </a:r>
            <a:r>
              <a:rPr lang="es-AR" sz="2400" b="1" dirty="0" err="1">
                <a:latin typeface="Franklin Gothic Medium Cond" panose="020B0606030402020204" pitchFamily="34" charset="0"/>
              </a:rPr>
              <a:t>maior</a:t>
            </a:r>
            <a:r>
              <a:rPr lang="es-AR" sz="2400" b="1" dirty="0">
                <a:latin typeface="Franklin Gothic Medium Cond" panose="020B0606030402020204" pitchFamily="34" charset="0"/>
              </a:rPr>
              <a:t> que </a:t>
            </a:r>
            <a:r>
              <a:rPr lang="es-AR" sz="2400" b="1" dirty="0" err="1">
                <a:latin typeface="Franklin Gothic Medium Cond" panose="020B0606030402020204" pitchFamily="34" charset="0"/>
              </a:rPr>
              <a:t>seus</a:t>
            </a:r>
            <a:r>
              <a:rPr lang="es-AR" sz="2400" b="1" dirty="0">
                <a:latin typeface="Franklin Gothic Medium Cond" panose="020B0606030402020204" pitchFamily="34" charset="0"/>
              </a:rPr>
              <a:t> </a:t>
            </a:r>
            <a:r>
              <a:rPr lang="es-AR" sz="2400" b="1" dirty="0" err="1">
                <a:latin typeface="Franklin Gothic Medium Cond" panose="020B0606030402020204" pitchFamily="34" charset="0"/>
              </a:rPr>
              <a:t>companheiros</a:t>
            </a:r>
            <a:r>
              <a:rPr lang="es-AR" sz="2400" b="1" dirty="0">
                <a:latin typeface="Franklin Gothic Medium Cond" panose="020B0606030402020204" pitchFamily="34" charset="0"/>
              </a:rPr>
              <a:t>, v. 20.</a:t>
            </a:r>
          </a:p>
          <a:p>
            <a:pPr>
              <a:spcAft>
                <a:spcPts val="1200"/>
              </a:spcAft>
            </a:pPr>
            <a:r>
              <a:rPr lang="es-ES" sz="2400" b="1" dirty="0">
                <a:solidFill>
                  <a:srgbClr val="FF0000"/>
                </a:solidFill>
                <a:latin typeface="Franklin Gothic Medium Cond" panose="020B0606030402020204" pitchFamily="34" charset="0"/>
              </a:rPr>
              <a:t>6. </a:t>
            </a:r>
            <a:r>
              <a:rPr lang="es-AR" sz="2400" b="1" dirty="0">
                <a:latin typeface="Franklin Gothic Medium Cond" panose="020B0606030402020204" pitchFamily="34" charset="0"/>
              </a:rPr>
              <a:t>O </a:t>
            </a:r>
            <a:r>
              <a:rPr lang="es-AR" sz="2400" b="1" dirty="0" err="1">
                <a:latin typeface="Franklin Gothic Medium Cond" panose="020B0606030402020204" pitchFamily="34" charset="0"/>
              </a:rPr>
              <a:t>juíz</a:t>
            </a:r>
            <a:r>
              <a:rPr lang="es-AR" sz="2400" b="1" dirty="0">
                <a:latin typeface="Franklin Gothic Medium Cond" panose="020B0606030402020204" pitchFamily="34" charset="0"/>
              </a:rPr>
              <a:t> </a:t>
            </a:r>
            <a:r>
              <a:rPr lang="es-AR" sz="2400" b="1" dirty="0" err="1">
                <a:latin typeface="Franklin Gothic Medium Cond" panose="020B0606030402020204" pitchFamily="34" charset="0"/>
              </a:rPr>
              <a:t>lhe</a:t>
            </a:r>
            <a:r>
              <a:rPr lang="es-AR" sz="2400" b="1" dirty="0">
                <a:latin typeface="Franklin Gothic Medium Cond" panose="020B0606030402020204" pitchFamily="34" charset="0"/>
              </a:rPr>
              <a:t> tirará </a:t>
            </a:r>
            <a:r>
              <a:rPr lang="es-AR" sz="2400" b="1" dirty="0" err="1">
                <a:latin typeface="Franklin Gothic Medium Cond" panose="020B0606030402020204" pitchFamily="34" charset="0"/>
              </a:rPr>
              <a:t>seu</a:t>
            </a:r>
            <a:r>
              <a:rPr lang="es-AR" sz="2400" b="1" dirty="0">
                <a:latin typeface="Franklin Gothic Medium Cond" panose="020B0606030402020204" pitchFamily="34" charset="0"/>
              </a:rPr>
              <a:t> </a:t>
            </a:r>
            <a:r>
              <a:rPr lang="es-AR" sz="2400" b="1" dirty="0" err="1">
                <a:latin typeface="Franklin Gothic Medium Cond" panose="020B0606030402020204" pitchFamily="34" charset="0"/>
              </a:rPr>
              <a:t>domínio</a:t>
            </a:r>
            <a:r>
              <a:rPr lang="es-AR" sz="2400" b="1" dirty="0">
                <a:latin typeface="Franklin Gothic Medium Cond" panose="020B0606030402020204" pitchFamily="34" charset="0"/>
              </a:rPr>
              <a:t> para que </a:t>
            </a:r>
            <a:r>
              <a:rPr lang="es-AR" sz="2400" b="1" dirty="0" err="1">
                <a:latin typeface="Franklin Gothic Medium Cond" panose="020B0606030402020204" pitchFamily="34" charset="0"/>
              </a:rPr>
              <a:t>seja</a:t>
            </a:r>
            <a:r>
              <a:rPr lang="es-AR" sz="2400" b="1" dirty="0">
                <a:latin typeface="Franklin Gothic Medium Cond" panose="020B0606030402020204" pitchFamily="34" charset="0"/>
              </a:rPr>
              <a:t> </a:t>
            </a:r>
            <a:r>
              <a:rPr lang="es-AR" sz="2400" b="1" dirty="0" err="1">
                <a:latin typeface="Franklin Gothic Medium Cond" panose="020B0606030402020204" pitchFamily="34" charset="0"/>
              </a:rPr>
              <a:t>destruído</a:t>
            </a:r>
            <a:r>
              <a:rPr lang="es-AR" sz="2400" b="1" dirty="0">
                <a:latin typeface="Franklin Gothic Medium Cond" panose="020B0606030402020204" pitchFamily="34" charset="0"/>
              </a:rPr>
              <a:t>, v. 26.</a:t>
            </a:r>
          </a:p>
        </p:txBody>
      </p:sp>
      <p:cxnSp>
        <p:nvCxnSpPr>
          <p:cNvPr id="5" name="4 Conector recto"/>
          <p:cNvCxnSpPr/>
          <p:nvPr/>
        </p:nvCxnSpPr>
        <p:spPr>
          <a:xfrm>
            <a:off x="507" y="764704"/>
            <a:ext cx="9144001" cy="0"/>
          </a:xfrm>
          <a:prstGeom prst="line">
            <a:avLst/>
          </a:prstGeom>
          <a:ln>
            <a:solidFill>
              <a:srgbClr val="C0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6289176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500"/>
                                        <p:tgtEl>
                                          <p:spTgt spid="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500"/>
                                        <p:tgtEl>
                                          <p:spTgt spid="4">
                                            <p:txEl>
                                              <p:pRg st="5" end="5"/>
                                            </p:txEl>
                                          </p:spTgt>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500"/>
                                        <p:tgtEl>
                                          <p:spTgt spid="4">
                                            <p:txEl>
                                              <p:pRg st="7" end="7"/>
                                            </p:txEl>
                                          </p:spTgt>
                                        </p:tgtEl>
                                      </p:cBhvr>
                                    </p:animEffect>
                                  </p:childTnLst>
                                </p:cTn>
                              </p:par>
                            </p:childTnLst>
                          </p:cTn>
                        </p:par>
                        <p:par>
                          <p:cTn id="57" fill="hold">
                            <p:stCondLst>
                              <p:cond delay="1000"/>
                            </p:stCondLst>
                            <p:childTnLst>
                              <p:par>
                                <p:cTn id="58" presetID="22" presetClass="entr" presetSubtype="1" fill="hold"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up)">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4 El 666 y USA\fond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 y="-568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15516" y="355063"/>
            <a:ext cx="8926755" cy="612475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a:ln w="11430"/>
                <a:solidFill>
                  <a:srgbClr val="0033CC"/>
                </a:solidFill>
                <a:effectLst>
                  <a:outerShdw blurRad="76200" dist="50800" dir="5400000" algn="tl" rotWithShape="0">
                    <a:srgbClr val="000000">
                      <a:alpha val="65000"/>
                    </a:srgbClr>
                  </a:outerShdw>
                </a:effectLst>
              </a:rPr>
              <a:t>Em que </a:t>
            </a:r>
            <a:r>
              <a:rPr lang="es-AR" sz="3600" b="1" spc="50" dirty="0" err="1">
                <a:ln w="11430"/>
                <a:solidFill>
                  <a:srgbClr val="0033CC"/>
                </a:solidFill>
                <a:effectLst>
                  <a:outerShdw blurRad="76200" dist="50800" dir="5400000" algn="tl" rotWithShape="0">
                    <a:srgbClr val="000000">
                      <a:alpha val="65000"/>
                    </a:srgbClr>
                  </a:outerShdw>
                </a:effectLst>
              </a:rPr>
              <a:t>consistem</a:t>
            </a:r>
            <a:r>
              <a:rPr lang="es-AR" sz="3600" b="1" spc="50" dirty="0">
                <a:ln w="11430"/>
                <a:solidFill>
                  <a:srgbClr val="0033CC"/>
                </a:solidFill>
                <a:effectLst>
                  <a:outerShdw blurRad="76200" dist="50800" dir="5400000" algn="tl" rotWithShape="0">
                    <a:srgbClr val="000000">
                      <a:alpha val="65000"/>
                    </a:srgbClr>
                  </a:outerShdw>
                </a:effectLst>
              </a:rPr>
              <a:t> as </a:t>
            </a:r>
            <a:r>
              <a:rPr lang="es-AR" sz="3600" b="1" spc="50" dirty="0" err="1">
                <a:ln w="11430"/>
                <a:solidFill>
                  <a:srgbClr val="0033CC"/>
                </a:solidFill>
                <a:effectLst>
                  <a:outerShdw blurRad="76200" dist="50800" dir="5400000" algn="tl" rotWithShape="0">
                    <a:srgbClr val="000000">
                      <a:alpha val="65000"/>
                    </a:srgbClr>
                  </a:outerShdw>
                </a:effectLst>
              </a:rPr>
              <a:t>blasfémias</a:t>
            </a:r>
            <a:r>
              <a:rPr lang="es-AR" sz="3600" b="1" spc="50" dirty="0">
                <a:ln w="11430"/>
                <a:solidFill>
                  <a:srgbClr val="0033CC"/>
                </a:solidFill>
                <a:effectLst>
                  <a:outerShdw blurRad="76200" dist="50800" dir="5400000" algn="tl" rotWithShape="0">
                    <a:srgbClr val="000000">
                      <a:alpha val="65000"/>
                    </a:srgbClr>
                  </a:outerShdw>
                </a:effectLst>
              </a:rPr>
              <a:t> e o </a:t>
            </a:r>
            <a:r>
              <a:rPr lang="es-AR" sz="3600" b="1" spc="50" dirty="0" err="1">
                <a:ln w="11430"/>
                <a:solidFill>
                  <a:srgbClr val="0033CC"/>
                </a:solidFill>
                <a:effectLst>
                  <a:outerShdw blurRad="76200" dist="50800" dir="5400000" algn="tl" rotWithShape="0">
                    <a:srgbClr val="000000">
                      <a:alpha val="65000"/>
                    </a:srgbClr>
                  </a:outerShdw>
                </a:effectLst>
              </a:rPr>
              <a:t>falar</a:t>
            </a:r>
            <a:r>
              <a:rPr lang="es-AR" sz="3600" b="1" spc="50" dirty="0">
                <a:ln w="11430"/>
                <a:solidFill>
                  <a:srgbClr val="0033CC"/>
                </a:solidFill>
                <a:effectLst>
                  <a:outerShdw blurRad="76200" dist="50800" dir="5400000" algn="tl" rotWithShape="0">
                    <a:srgbClr val="000000">
                      <a:alpha val="65000"/>
                    </a:srgbClr>
                  </a:outerShdw>
                </a:effectLst>
              </a:rPr>
              <a:t> contra o </a:t>
            </a:r>
            <a:r>
              <a:rPr lang="es-AR" sz="3600" b="1" spc="50" dirty="0" err="1">
                <a:ln w="11430"/>
                <a:solidFill>
                  <a:srgbClr val="0033CC"/>
                </a:solidFill>
                <a:effectLst>
                  <a:outerShdw blurRad="76200" dist="50800" dir="5400000" algn="tl" rotWithShape="0">
                    <a:srgbClr val="000000">
                      <a:alpha val="65000"/>
                    </a:srgbClr>
                  </a:outerShdw>
                </a:effectLst>
              </a:rPr>
              <a:t>Altíssimo</a:t>
            </a:r>
            <a:r>
              <a:rPr lang="es-AR" sz="3200" b="1" spc="50" dirty="0">
                <a:ln w="11430"/>
                <a:solidFill>
                  <a:srgbClr val="0033CC"/>
                </a:solidFill>
                <a:effectLst>
                  <a:outerShdw blurRad="76200" dist="50800" dir="5400000" algn="tl" rotWithShape="0">
                    <a:srgbClr val="000000">
                      <a:alpha val="65000"/>
                    </a:srgbClr>
                  </a:outerShdw>
                </a:effectLst>
              </a:rPr>
              <a:t>?</a:t>
            </a:r>
            <a:endParaRPr lang="es-ES_tradnl" sz="3200" b="1" spc="50" dirty="0">
              <a:ln w="11430"/>
              <a:solidFill>
                <a:srgbClr val="0033CC"/>
              </a:solidFill>
              <a:effectLst>
                <a:outerShdw blurRad="76200" dist="50800" dir="5400000" algn="tl" rotWithShape="0">
                  <a:srgbClr val="000000">
                    <a:alpha val="65000"/>
                  </a:srgbClr>
                </a:outerShdw>
              </a:effectLst>
            </a:endParaRPr>
          </a:p>
          <a:p>
            <a:pPr marL="742950" indent="-742950">
              <a:buFont typeface="Arial" panose="020B0604020202020204" pitchFamily="34" charset="0"/>
              <a:buChar char="•"/>
            </a:pP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Pretende </a:t>
            </a:r>
            <a:r>
              <a:rPr lang="es-AR" sz="3200" b="1" spc="50" dirty="0" err="1">
                <a:ln w="11430"/>
                <a:solidFill>
                  <a:srgbClr val="CC00CC"/>
                </a:solidFill>
                <a:effectLst>
                  <a:outerShdw blurRad="76200" dist="50800" dir="5400000" algn="tl" rotWithShape="0">
                    <a:srgbClr val="000000">
                      <a:alpha val="65000"/>
                    </a:srgbClr>
                  </a:outerShdw>
                </a:effectLst>
              </a:rPr>
              <a:t>perdoar</a:t>
            </a:r>
            <a:r>
              <a:rPr lang="es-AR" sz="3200" b="1" spc="50" dirty="0">
                <a:ln w="11430"/>
                <a:solidFill>
                  <a:srgbClr val="CC00CC"/>
                </a:solidFill>
                <a:effectLst>
                  <a:outerShdw blurRad="76200" dist="50800" dir="5400000" algn="tl" rotWithShape="0">
                    <a:srgbClr val="000000">
                      <a:alpha val="65000"/>
                    </a:srgbClr>
                  </a:outerShdw>
                </a:effectLst>
              </a:rPr>
              <a:t> pecados</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atributo exclusivo de Deus </a:t>
            </a:r>
            <a:r>
              <a:rPr lang="es-AR" sz="2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(Marcos 2:7).</a:t>
            </a:r>
          </a:p>
          <a:p>
            <a:pPr marL="742950" indent="-742950">
              <a:buFont typeface="Arial" panose="020B0604020202020204" pitchFamily="34" charset="0"/>
              <a:buChar char="•"/>
            </a:pP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Faz-se chamar “</a:t>
            </a:r>
            <a:r>
              <a:rPr lang="es-AR" sz="3200" b="1" spc="50" dirty="0">
                <a:ln w="11430"/>
                <a:solidFill>
                  <a:srgbClr val="CC00CC"/>
                </a:solidFill>
                <a:effectLst>
                  <a:outerShdw blurRad="76200" dist="50800" dir="5400000" algn="tl" rotWithShape="0">
                    <a:srgbClr val="000000">
                      <a:alpha val="65000"/>
                    </a:srgbClr>
                  </a:outerShdw>
                </a:effectLst>
              </a:rPr>
              <a:t>santo padre</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um</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nome</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que corresponde apenas a Deus</a:t>
            </a:r>
            <a:r>
              <a:rPr lang="es-AR" sz="2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(Mateus 23:9).</a:t>
            </a:r>
            <a:endPar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a:p>
            <a:pPr marL="742950" indent="-742950">
              <a:buFont typeface="Arial" panose="020B0604020202020204" pitchFamily="34" charset="0"/>
              <a:buChar char="•"/>
            </a:pP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Pretende ser a </a:t>
            </a:r>
            <a:r>
              <a:rPr lang="es-AR" sz="3200" b="1" spc="50" dirty="0" err="1">
                <a:ln w="11430"/>
                <a:solidFill>
                  <a:srgbClr val="CC00CC"/>
                </a:solidFill>
                <a:effectLst>
                  <a:outerShdw blurRad="76200" dist="50800" dir="5400000" algn="tl" rotWithShape="0">
                    <a:srgbClr val="000000">
                      <a:alpha val="65000"/>
                    </a:srgbClr>
                  </a:outerShdw>
                </a:effectLst>
              </a:rPr>
              <a:t>cabeça</a:t>
            </a:r>
            <a:r>
              <a:rPr lang="es-AR" sz="3200" b="1" spc="50" dirty="0">
                <a:ln w="11430"/>
                <a:solidFill>
                  <a:srgbClr val="CC00CC"/>
                </a:solidFill>
                <a:effectLst>
                  <a:outerShdw blurRad="76200" dist="50800" dir="5400000" algn="tl" rotWithShape="0">
                    <a:srgbClr val="000000">
                      <a:alpha val="65000"/>
                    </a:srgbClr>
                  </a:outerShdw>
                </a:effectLst>
              </a:rPr>
              <a:t> da </a:t>
            </a:r>
            <a:r>
              <a:rPr lang="es-AR" sz="3200" b="1" spc="50" dirty="0" err="1">
                <a:ln w="11430"/>
                <a:solidFill>
                  <a:srgbClr val="CC00CC"/>
                </a:solidFill>
                <a:effectLst>
                  <a:outerShdw blurRad="76200" dist="50800" dir="5400000" algn="tl" rotWithShape="0">
                    <a:srgbClr val="000000">
                      <a:alpha val="65000"/>
                    </a:srgbClr>
                  </a:outerShdw>
                </a:effectLst>
              </a:rPr>
              <a:t>igreja</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roubando</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assim</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função</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de Cristo</a:t>
            </a:r>
            <a:r>
              <a:rPr lang="es-AR" sz="2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br>
              <a:rPr lang="es-AR" sz="2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s-AR" sz="2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t>
            </a:r>
            <a:r>
              <a:rPr lang="es-AR" sz="2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Efésios</a:t>
            </a:r>
            <a:r>
              <a:rPr lang="es-AR" sz="2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5:23; 4:15).</a:t>
            </a:r>
          </a:p>
          <a:p>
            <a:pPr marL="742950" indent="-742950">
              <a:buFont typeface="Arial" panose="020B0604020202020204" pitchFamily="34" charset="0"/>
              <a:buChar char="•"/>
            </a:pP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Permite </a:t>
            </a:r>
            <a:r>
              <a:rPr lang="es-AR" sz="3200" b="1" spc="50" dirty="0">
                <a:ln w="11430"/>
                <a:solidFill>
                  <a:srgbClr val="CC00CC"/>
                </a:solidFill>
                <a:effectLst>
                  <a:outerShdw blurRad="76200" dist="50800" dir="5400000" algn="tl" rotWithShape="0">
                    <a:srgbClr val="000000">
                      <a:alpha val="65000"/>
                    </a:srgbClr>
                  </a:outerShdw>
                </a:effectLst>
              </a:rPr>
              <a:t>que as </a:t>
            </a:r>
            <a:r>
              <a:rPr lang="es-AR" sz="3200" b="1" spc="50" dirty="0" err="1">
                <a:ln w="11430"/>
                <a:solidFill>
                  <a:srgbClr val="CC00CC"/>
                </a:solidFill>
                <a:effectLst>
                  <a:outerShdw blurRad="76200" dist="50800" dir="5400000" algn="tl" rotWithShape="0">
                    <a:srgbClr val="000000">
                      <a:alpha val="65000"/>
                    </a:srgbClr>
                  </a:outerShdw>
                </a:effectLst>
              </a:rPr>
              <a:t>pessoas</a:t>
            </a:r>
            <a:r>
              <a:rPr lang="es-AR" sz="3200" b="1" spc="50" dirty="0">
                <a:ln w="11430"/>
                <a:solidFill>
                  <a:srgbClr val="CC00CC"/>
                </a:solidFill>
                <a:effectLst>
                  <a:outerShdw blurRad="76200" dist="50800" dir="5400000" algn="tl" rotWithShape="0">
                    <a:srgbClr val="000000">
                      <a:alpha val="65000"/>
                    </a:srgbClr>
                  </a:outerShdw>
                </a:effectLst>
              </a:rPr>
              <a:t> se </a:t>
            </a:r>
            <a:r>
              <a:rPr lang="es-AR" sz="3200" b="1" spc="50" dirty="0" err="1">
                <a:ln w="11430"/>
                <a:solidFill>
                  <a:srgbClr val="CC00CC"/>
                </a:solidFill>
                <a:effectLst>
                  <a:outerShdw blurRad="76200" dist="50800" dir="5400000" algn="tl" rotWithShape="0">
                    <a:srgbClr val="000000">
                      <a:alpha val="65000"/>
                    </a:srgbClr>
                  </a:outerShdw>
                </a:effectLst>
              </a:rPr>
              <a:t>ajoelhem</a:t>
            </a:r>
            <a:r>
              <a:rPr lang="es-AR" sz="3200" b="1" spc="50" dirty="0">
                <a:ln w="11430"/>
                <a:solidFill>
                  <a:srgbClr val="CC00CC"/>
                </a:solidFill>
                <a:effectLst>
                  <a:outerShdw blurRad="76200" dist="50800" dir="5400000" algn="tl" rotWithShape="0">
                    <a:srgbClr val="000000">
                      <a:alpha val="65000"/>
                    </a:srgbClr>
                  </a:outerShdw>
                </a:effectLst>
              </a:rPr>
              <a:t> </a:t>
            </a:r>
            <a:r>
              <a:rPr lang="es-AR" sz="3200" b="1" spc="50" dirty="0" err="1">
                <a:ln w="11430"/>
                <a:solidFill>
                  <a:srgbClr val="CC00CC"/>
                </a:solidFill>
                <a:effectLst>
                  <a:outerShdw blurRad="76200" dist="50800" dir="5400000" algn="tl" rotWithShape="0">
                    <a:srgbClr val="000000">
                      <a:alpha val="65000"/>
                    </a:srgbClr>
                  </a:outerShdw>
                </a:effectLst>
              </a:rPr>
              <a:t>diante</a:t>
            </a:r>
            <a:r>
              <a:rPr lang="es-AR" sz="3200" b="1" spc="50" dirty="0">
                <a:ln w="11430"/>
                <a:solidFill>
                  <a:srgbClr val="CC00CC"/>
                </a:solidFill>
                <a:effectLst>
                  <a:outerShdw blurRad="76200" dist="50800" dir="5400000" algn="tl" rotWithShape="0">
                    <a:srgbClr val="000000">
                      <a:alpha val="65000"/>
                    </a:srgbClr>
                  </a:outerShdw>
                </a:effectLst>
              </a:rPr>
              <a:t> dele</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é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um</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acto de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homenagem</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e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adoração</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que corresponde apenas a Deus.</a:t>
            </a:r>
          </a:p>
        </p:txBody>
      </p:sp>
    </p:spTree>
    <p:extLst>
      <p:ext uri="{BB962C8B-B14F-4D97-AF65-F5344CB8AC3E}">
        <p14:creationId xmlns:p14="http://schemas.microsoft.com/office/powerpoint/2010/main" val="8236126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1"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up)">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4 El 666 y USA\fond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 y="-568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Gerhard\Documents\_Estudios Biblicos PPT\24 El 666 y USA\666.jpg"/>
          <p:cNvPicPr>
            <a:picLocks noChangeAspect="1" noChangeArrowheads="1"/>
          </p:cNvPicPr>
          <p:nvPr/>
        </p:nvPicPr>
        <p:blipFill>
          <a:blip r:embed="rId5">
            <a:extLst>
              <a:ext uri="{BEBA8EAE-BF5A-486C-A8C5-ECC9F3942E4B}">
                <a14:imgProps xmlns:a14="http://schemas.microsoft.com/office/drawing/2010/main">
                  <a14:imgLayer r:embed="rId6">
                    <a14:imgEffect>
                      <a14:artisticCement/>
                    </a14:imgEffect>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1"/>
            <a:ext cx="9145729" cy="483315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6552" y="4257092"/>
            <a:ext cx="9937105" cy="2304256"/>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CuadroTexto"/>
          <p:cNvSpPr txBox="1"/>
          <p:nvPr/>
        </p:nvSpPr>
        <p:spPr>
          <a:xfrm>
            <a:off x="287524" y="4617132"/>
            <a:ext cx="8712968" cy="1446550"/>
          </a:xfrm>
          <a:prstGeom prst="rect">
            <a:avLst/>
          </a:prstGeom>
          <a:noFill/>
        </p:spPr>
        <p:txBody>
          <a:bodyPr wrap="square" rtlCol="0">
            <a:spAutoFit/>
          </a:bodyPr>
          <a:lstStyle/>
          <a:p>
            <a:pPr algn="ct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De que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outra</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forma se pode identificar a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identidade</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da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besta</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t>
            </a:r>
            <a:endParaRPr lang="es-ES"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Tree>
    <p:extLst>
      <p:ext uri="{BB962C8B-B14F-4D97-AF65-F5344CB8AC3E}">
        <p14:creationId xmlns:p14="http://schemas.microsoft.com/office/powerpoint/2010/main" val="20356908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Gerhard\Documents\_Estudios Biblicos PPT\24 El 666 y US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791580" y="1664804"/>
            <a:ext cx="7992888"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Aqui</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está 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sabedoria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Aquele</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tem</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entendimento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calcule o número da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besta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pois</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é número de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homem</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Ora,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esse</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número é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seiscentos</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sessenta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seis.”</a:t>
            </a:r>
            <a:endPar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Apocalipse</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13:18</a:t>
            </a:r>
          </a:p>
        </p:txBody>
      </p:sp>
    </p:spTree>
    <p:extLst>
      <p:ext uri="{BB962C8B-B14F-4D97-AF65-F5344CB8AC3E}">
        <p14:creationId xmlns:p14="http://schemas.microsoft.com/office/powerpoint/2010/main" val="18175397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4 El 666 y USA\fond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 y="-568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Gerhard\Documents\_Graphics USA\p_18.jpg"/>
          <p:cNvPicPr>
            <a:picLocks noChangeAspect="1" noChangeArrowheads="1"/>
          </p:cNvPicPr>
          <p:nvPr/>
        </p:nvPicPr>
        <p:blipFill rotWithShape="1">
          <a:blip r:embed="rId5">
            <a:extLst>
              <a:ext uri="{28A0092B-C50C-407E-A947-70E740481C1C}">
                <a14:useLocalDpi xmlns:a14="http://schemas.microsoft.com/office/drawing/2010/main" val="0"/>
              </a:ext>
            </a:extLst>
          </a:blip>
          <a:srcRect l="61499"/>
          <a:stretch/>
        </p:blipFill>
        <p:spPr bwMode="auto">
          <a:xfrm>
            <a:off x="7273636" y="-171399"/>
            <a:ext cx="1868635" cy="7044980"/>
          </a:xfrm>
          <a:prstGeom prst="rect">
            <a:avLst/>
          </a:prstGeom>
          <a:noFill/>
          <a:effectLst>
            <a:outerShdw blurRad="177800" dist="1016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250656" y="752198"/>
            <a:ext cx="7022116" cy="517064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000" b="1" spc="50" dirty="0">
                <a:ln w="11430"/>
                <a:solidFill>
                  <a:srgbClr val="002060"/>
                </a:solidFill>
                <a:effectLst>
                  <a:outerShdw blurRad="76200" dist="50800" dir="5400000" algn="tl" rotWithShape="0">
                    <a:srgbClr val="000000">
                      <a:alpha val="65000"/>
                    </a:srgbClr>
                  </a:outerShdw>
                </a:effectLst>
              </a:rPr>
              <a:t>No idioma oficial do </a:t>
            </a:r>
            <a:br>
              <a:rPr lang="es-ES_tradnl" sz="3000" b="1" spc="50" dirty="0">
                <a:ln w="11430"/>
                <a:solidFill>
                  <a:srgbClr val="002060"/>
                </a:solidFill>
                <a:effectLst>
                  <a:outerShdw blurRad="76200" dist="50800" dir="5400000" algn="tl" rotWithShape="0">
                    <a:srgbClr val="000000">
                      <a:alpha val="65000"/>
                    </a:srgbClr>
                  </a:outerShdw>
                </a:effectLst>
              </a:rPr>
            </a:br>
            <a:r>
              <a:rPr lang="es-ES_tradnl" sz="3000" b="1" spc="50" dirty="0">
                <a:ln w="11430"/>
                <a:solidFill>
                  <a:srgbClr val="002060"/>
                </a:solidFill>
                <a:effectLst>
                  <a:outerShdw blurRad="76200" dist="50800" dir="5400000" algn="tl" rotWithShape="0">
                    <a:srgbClr val="000000">
                      <a:alpha val="65000"/>
                    </a:srgbClr>
                  </a:outerShdw>
                </a:effectLst>
              </a:rPr>
              <a:t>catolicismo, o </a:t>
            </a:r>
            <a:r>
              <a:rPr lang="es-ES_tradnl" sz="3000" b="1" spc="50" dirty="0" err="1">
                <a:ln w="11430"/>
                <a:solidFill>
                  <a:srgbClr val="002060"/>
                </a:solidFill>
                <a:effectLst>
                  <a:outerShdw blurRad="76200" dist="50800" dir="5400000" algn="tl" rotWithShape="0">
                    <a:srgbClr val="000000">
                      <a:alpha val="65000"/>
                    </a:srgbClr>
                  </a:outerShdw>
                </a:effectLst>
              </a:rPr>
              <a:t>latim</a:t>
            </a:r>
            <a:r>
              <a:rPr lang="es-ES_tradnl" sz="3000" b="1" spc="50" dirty="0">
                <a:ln w="11430"/>
                <a:solidFill>
                  <a:srgbClr val="002060"/>
                </a:solidFill>
                <a:effectLst>
                  <a:outerShdw blurRad="76200" dist="50800" dir="5400000" algn="tl" rotWithShape="0">
                    <a:srgbClr val="000000">
                      <a:alpha val="65000"/>
                    </a:srgbClr>
                  </a:outerShdw>
                </a:effectLst>
              </a:rPr>
              <a:t>, </a:t>
            </a:r>
            <a:r>
              <a:rPr lang="es-ES_tradnl" sz="3000" b="1" spc="50" dirty="0" err="1">
                <a:ln w="11430"/>
                <a:solidFill>
                  <a:srgbClr val="002060"/>
                </a:solidFill>
                <a:effectLst>
                  <a:outerShdw blurRad="76200" dist="50800" dir="5400000" algn="tl" rotWithShape="0">
                    <a:srgbClr val="000000">
                      <a:alpha val="65000"/>
                    </a:srgbClr>
                  </a:outerShdw>
                </a:effectLst>
              </a:rPr>
              <a:t>muitas</a:t>
            </a:r>
            <a:r>
              <a:rPr lang="es-ES_tradnl" sz="3000" b="1" spc="50" dirty="0">
                <a:ln w="11430"/>
                <a:solidFill>
                  <a:srgbClr val="002060"/>
                </a:solidFill>
                <a:effectLst>
                  <a:outerShdw blurRad="76200" dist="50800" dir="5400000" algn="tl" rotWithShape="0">
                    <a:srgbClr val="000000">
                      <a:alpha val="65000"/>
                    </a:srgbClr>
                  </a:outerShdw>
                </a:effectLst>
              </a:rPr>
              <a:t> </a:t>
            </a:r>
            <a:br>
              <a:rPr lang="es-ES_tradnl" sz="3000" b="1" spc="50" dirty="0">
                <a:ln w="11430"/>
                <a:solidFill>
                  <a:srgbClr val="002060"/>
                </a:solidFill>
                <a:effectLst>
                  <a:outerShdw blurRad="76200" dist="50800" dir="5400000" algn="tl" rotWithShape="0">
                    <a:srgbClr val="000000">
                      <a:alpha val="65000"/>
                    </a:srgbClr>
                  </a:outerShdw>
                </a:effectLst>
              </a:rPr>
            </a:br>
            <a:r>
              <a:rPr lang="es-ES_tradnl" sz="3000" b="1" spc="50" dirty="0">
                <a:ln w="11430"/>
                <a:solidFill>
                  <a:srgbClr val="002060"/>
                </a:solidFill>
                <a:effectLst>
                  <a:outerShdw blurRad="76200" dist="50800" dir="5400000" algn="tl" rotWithShape="0">
                    <a:srgbClr val="000000">
                      <a:alpha val="65000"/>
                    </a:srgbClr>
                  </a:outerShdw>
                </a:effectLst>
              </a:rPr>
              <a:t>letras </a:t>
            </a:r>
            <a:r>
              <a:rPr lang="es-ES_tradnl" sz="3000" b="1" spc="50" dirty="0" err="1">
                <a:ln w="11430"/>
                <a:solidFill>
                  <a:srgbClr val="002060"/>
                </a:solidFill>
                <a:effectLst>
                  <a:outerShdw blurRad="76200" dist="50800" dir="5400000" algn="tl" rotWithShape="0">
                    <a:srgbClr val="000000">
                      <a:alpha val="65000"/>
                    </a:srgbClr>
                  </a:outerShdw>
                </a:effectLst>
              </a:rPr>
              <a:t>têm</a:t>
            </a:r>
            <a:r>
              <a:rPr lang="es-ES_tradnl" sz="3000" b="1" spc="50" dirty="0">
                <a:ln w="11430"/>
                <a:solidFill>
                  <a:srgbClr val="002060"/>
                </a:solidFill>
                <a:effectLst>
                  <a:outerShdw blurRad="76200" dist="50800" dir="5400000" algn="tl" rotWithShape="0">
                    <a:srgbClr val="000000">
                      <a:alpha val="65000"/>
                    </a:srgbClr>
                  </a:outerShdw>
                </a:effectLst>
              </a:rPr>
              <a:t> valor </a:t>
            </a:r>
            <a:br>
              <a:rPr lang="es-ES_tradnl" sz="3000" b="1" spc="50" dirty="0">
                <a:ln w="11430"/>
                <a:solidFill>
                  <a:srgbClr val="002060"/>
                </a:solidFill>
                <a:effectLst>
                  <a:outerShdw blurRad="76200" dist="50800" dir="5400000" algn="tl" rotWithShape="0">
                    <a:srgbClr val="000000">
                      <a:alpha val="65000"/>
                    </a:srgbClr>
                  </a:outerShdw>
                </a:effectLst>
              </a:rPr>
            </a:br>
            <a:r>
              <a:rPr lang="es-ES_tradnl" sz="3000" b="1" spc="50" dirty="0">
                <a:ln w="11430"/>
                <a:solidFill>
                  <a:srgbClr val="002060"/>
                </a:solidFill>
                <a:effectLst>
                  <a:outerShdw blurRad="76200" dist="50800" dir="5400000" algn="tl" rotWithShape="0">
                    <a:srgbClr val="000000">
                      <a:alpha val="65000"/>
                    </a:srgbClr>
                  </a:outerShdw>
                </a:effectLst>
              </a:rPr>
              <a:t>numérico. Se </a:t>
            </a:r>
            <a:r>
              <a:rPr lang="es-ES_tradnl" sz="3000" b="1" spc="50" dirty="0" err="1">
                <a:ln w="11430"/>
                <a:solidFill>
                  <a:srgbClr val="002060"/>
                </a:solidFill>
                <a:effectLst>
                  <a:outerShdw blurRad="76200" dist="50800" dir="5400000" algn="tl" rotWithShape="0">
                    <a:srgbClr val="000000">
                      <a:alpha val="65000"/>
                    </a:srgbClr>
                  </a:outerShdw>
                </a:effectLst>
              </a:rPr>
              <a:t>somar</a:t>
            </a:r>
            <a:r>
              <a:rPr lang="es-ES_tradnl" sz="3000" b="1" spc="50" dirty="0">
                <a:ln w="11430"/>
                <a:solidFill>
                  <a:srgbClr val="002060"/>
                </a:solidFill>
                <a:effectLst>
                  <a:outerShdw blurRad="76200" dist="50800" dir="5400000" algn="tl" rotWithShape="0">
                    <a:srgbClr val="000000">
                      <a:alpha val="65000"/>
                    </a:srgbClr>
                  </a:outerShdw>
                </a:effectLst>
              </a:rPr>
              <a:t> </a:t>
            </a:r>
            <a:br>
              <a:rPr lang="es-ES_tradnl" sz="3000" b="1" spc="50" dirty="0">
                <a:ln w="11430"/>
                <a:solidFill>
                  <a:srgbClr val="002060"/>
                </a:solidFill>
                <a:effectLst>
                  <a:outerShdw blurRad="76200" dist="50800" dir="5400000" algn="tl" rotWithShape="0">
                    <a:srgbClr val="000000">
                      <a:alpha val="65000"/>
                    </a:srgbClr>
                  </a:outerShdw>
                </a:effectLst>
              </a:rPr>
            </a:br>
            <a:r>
              <a:rPr lang="es-ES_tradnl" sz="3000" b="1" spc="50" dirty="0">
                <a:ln w="11430"/>
                <a:solidFill>
                  <a:srgbClr val="002060"/>
                </a:solidFill>
                <a:effectLst>
                  <a:outerShdw blurRad="76200" dist="50800" dir="5400000" algn="tl" rotWithShape="0">
                    <a:srgbClr val="000000">
                      <a:alpha val="65000"/>
                    </a:srgbClr>
                  </a:outerShdw>
                </a:effectLst>
              </a:rPr>
              <a:t>o valor das letras de </a:t>
            </a:r>
            <a:br>
              <a:rPr lang="es-ES_tradnl" sz="3000" b="1" spc="50" dirty="0">
                <a:ln w="11430"/>
                <a:solidFill>
                  <a:srgbClr val="002060"/>
                </a:solidFill>
                <a:effectLst>
                  <a:outerShdw blurRad="76200" dist="50800" dir="5400000" algn="tl" rotWithShape="0">
                    <a:srgbClr val="000000">
                      <a:alpha val="65000"/>
                    </a:srgbClr>
                  </a:outerShdw>
                </a:effectLst>
              </a:rPr>
            </a:br>
            <a:r>
              <a:rPr lang="es-ES_tradnl" sz="3000" b="1" spc="50" dirty="0" err="1">
                <a:ln w="11430"/>
                <a:solidFill>
                  <a:srgbClr val="002060"/>
                </a:solidFill>
                <a:effectLst>
                  <a:outerShdw blurRad="76200" dist="50800" dir="5400000" algn="tl" rotWithShape="0">
                    <a:srgbClr val="000000">
                      <a:alpha val="65000"/>
                    </a:srgbClr>
                  </a:outerShdw>
                </a:effectLst>
              </a:rPr>
              <a:t>um</a:t>
            </a:r>
            <a:r>
              <a:rPr lang="es-ES_tradnl" sz="3000" b="1" spc="50" dirty="0">
                <a:ln w="11430"/>
                <a:solidFill>
                  <a:srgbClr val="002060"/>
                </a:solidFill>
                <a:effectLst>
                  <a:outerShdw blurRad="76200" dist="50800" dir="5400000" algn="tl" rotWithShape="0">
                    <a:srgbClr val="000000">
                      <a:alpha val="65000"/>
                    </a:srgbClr>
                  </a:outerShdw>
                </a:effectLst>
              </a:rPr>
              <a:t> dos títulos do </a:t>
            </a:r>
            <a:br>
              <a:rPr lang="es-ES_tradnl" sz="3000" b="1" spc="50" dirty="0">
                <a:ln w="11430"/>
                <a:solidFill>
                  <a:srgbClr val="002060"/>
                </a:solidFill>
                <a:effectLst>
                  <a:outerShdw blurRad="76200" dist="50800" dir="5400000" algn="tl" rotWithShape="0">
                    <a:srgbClr val="000000">
                      <a:alpha val="65000"/>
                    </a:srgbClr>
                  </a:outerShdw>
                </a:effectLst>
              </a:rPr>
            </a:br>
            <a:r>
              <a:rPr lang="es-ES_tradnl" sz="3000" b="1" spc="50" dirty="0">
                <a:ln w="11430"/>
                <a:solidFill>
                  <a:srgbClr val="002060"/>
                </a:solidFill>
                <a:effectLst>
                  <a:outerShdw blurRad="76200" dist="50800" dir="5400000" algn="tl" rotWithShape="0">
                    <a:srgbClr val="000000">
                      <a:alpha val="65000"/>
                    </a:srgbClr>
                  </a:outerShdw>
                </a:effectLst>
              </a:rPr>
              <a:t>papa, que </a:t>
            </a:r>
            <a:r>
              <a:rPr lang="es-ES_tradnl" sz="3000" b="1" spc="50" dirty="0" err="1">
                <a:ln w="11430"/>
                <a:solidFill>
                  <a:srgbClr val="002060"/>
                </a:solidFill>
                <a:effectLst>
                  <a:outerShdw blurRad="76200" dist="50800" dir="5400000" algn="tl" rotWithShape="0">
                    <a:srgbClr val="000000">
                      <a:alpha val="65000"/>
                    </a:srgbClr>
                  </a:outerShdw>
                </a:effectLst>
              </a:rPr>
              <a:t>esteve</a:t>
            </a:r>
            <a:r>
              <a:rPr lang="es-ES_tradnl" sz="3000" b="1" spc="50" dirty="0">
                <a:ln w="11430"/>
                <a:solidFill>
                  <a:srgbClr val="002060"/>
                </a:solidFill>
                <a:effectLst>
                  <a:outerShdw blurRad="76200" dist="50800" dir="5400000" algn="tl" rotWithShape="0">
                    <a:srgbClr val="000000">
                      <a:alpha val="65000"/>
                    </a:srgbClr>
                  </a:outerShdw>
                </a:effectLst>
              </a:rPr>
              <a:t> inclusivamente</a:t>
            </a:r>
            <a:br>
              <a:rPr lang="es-ES_tradnl" sz="3000" b="1" spc="50" dirty="0">
                <a:ln w="11430"/>
                <a:solidFill>
                  <a:srgbClr val="002060"/>
                </a:solidFill>
                <a:effectLst>
                  <a:outerShdw blurRad="76200" dist="50800" dir="5400000" algn="tl" rotWithShape="0">
                    <a:srgbClr val="000000">
                      <a:alpha val="65000"/>
                    </a:srgbClr>
                  </a:outerShdw>
                </a:effectLst>
              </a:rPr>
            </a:br>
            <a:r>
              <a:rPr lang="es-ES_tradnl" sz="3000" b="1" spc="50" dirty="0">
                <a:ln w="11430"/>
                <a:solidFill>
                  <a:srgbClr val="002060"/>
                </a:solidFill>
                <a:effectLst>
                  <a:outerShdw blurRad="76200" dist="50800" dir="5400000" algn="tl" rotWithShape="0">
                    <a:srgbClr val="000000">
                      <a:alpha val="65000"/>
                    </a:srgbClr>
                  </a:outerShdw>
                </a:effectLst>
              </a:rPr>
              <a:t>escrito em </a:t>
            </a:r>
            <a:r>
              <a:rPr lang="es-ES_tradnl" sz="3000" b="1" spc="50" dirty="0" err="1">
                <a:ln w="11430"/>
                <a:solidFill>
                  <a:srgbClr val="002060"/>
                </a:solidFill>
                <a:effectLst>
                  <a:outerShdw blurRad="76200" dist="50800" dir="5400000" algn="tl" rotWithShape="0">
                    <a:srgbClr val="000000">
                      <a:alpha val="65000"/>
                    </a:srgbClr>
                  </a:outerShdw>
                </a:effectLst>
              </a:rPr>
              <a:t>sua</a:t>
            </a:r>
            <a:r>
              <a:rPr lang="es-ES_tradnl" sz="3000" b="1" spc="50" dirty="0">
                <a:ln w="11430"/>
                <a:solidFill>
                  <a:srgbClr val="002060"/>
                </a:solidFill>
                <a:effectLst>
                  <a:outerShdw blurRad="76200" dist="50800" dir="5400000" algn="tl" rotWithShape="0">
                    <a:srgbClr val="000000">
                      <a:alpha val="65000"/>
                    </a:srgbClr>
                  </a:outerShdw>
                </a:effectLst>
              </a:rPr>
              <a:t> tiara: </a:t>
            </a:r>
            <a:r>
              <a:rPr lang="es-ES_tradnl" sz="3000" b="1" spc="50" dirty="0">
                <a:ln w="11430"/>
                <a:solidFill>
                  <a:srgbClr val="FF0000"/>
                </a:solidFill>
                <a:effectLst>
                  <a:outerShdw blurRad="76200" dist="50800" dir="5400000" algn="tl" rotWithShape="0">
                    <a:srgbClr val="000000">
                      <a:alpha val="65000"/>
                    </a:srgbClr>
                  </a:outerShdw>
                </a:effectLst>
              </a:rPr>
              <a:t>VICARIVS FILII DEI</a:t>
            </a:r>
            <a:r>
              <a:rPr lang="es-ES_tradnl" sz="3000" b="1" spc="50" dirty="0">
                <a:ln w="11430"/>
                <a:solidFill>
                  <a:srgbClr val="002060"/>
                </a:solidFill>
                <a:effectLst>
                  <a:outerShdw blurRad="76200" dist="50800" dir="5400000" algn="tl" rotWithShape="0">
                    <a:srgbClr val="000000">
                      <a:alpha val="65000"/>
                    </a:srgbClr>
                  </a:outerShdw>
                </a:effectLst>
              </a:rPr>
              <a:t>, </a:t>
            </a:r>
            <a:br>
              <a:rPr lang="es-ES_tradnl" sz="3000" b="1" spc="50" dirty="0">
                <a:ln w="11430"/>
                <a:solidFill>
                  <a:srgbClr val="002060"/>
                </a:solidFill>
                <a:effectLst>
                  <a:outerShdw blurRad="76200" dist="50800" dir="5400000" algn="tl" rotWithShape="0">
                    <a:srgbClr val="000000">
                      <a:alpha val="65000"/>
                    </a:srgbClr>
                  </a:outerShdw>
                </a:effectLst>
              </a:rPr>
            </a:br>
            <a:r>
              <a:rPr lang="es-ES_tradnl" sz="3000" b="1" spc="50" dirty="0">
                <a:ln w="11430"/>
                <a:solidFill>
                  <a:srgbClr val="002060"/>
                </a:solidFill>
                <a:effectLst>
                  <a:outerShdw blurRad="76200" dist="50800" dir="5400000" algn="tl" rotWithShape="0">
                    <a:srgbClr val="000000">
                      <a:alpha val="65000"/>
                    </a:srgbClr>
                  </a:outerShdw>
                </a:effectLst>
              </a:rPr>
              <a:t>e que significa: </a:t>
            </a:r>
            <a:r>
              <a:rPr lang="es-ES_tradnl" sz="3000" b="1" spc="50" dirty="0" err="1">
                <a:ln w="11430"/>
                <a:solidFill>
                  <a:srgbClr val="002060"/>
                </a:solidFill>
                <a:effectLst>
                  <a:outerShdw blurRad="76200" dist="50800" dir="5400000" algn="tl" rotWithShape="0">
                    <a:srgbClr val="000000">
                      <a:alpha val="65000"/>
                    </a:srgbClr>
                  </a:outerShdw>
                </a:effectLst>
              </a:rPr>
              <a:t>Vicário</a:t>
            </a:r>
            <a:r>
              <a:rPr lang="es-ES_tradnl" sz="3000" b="1" spc="50" dirty="0">
                <a:ln w="11430"/>
                <a:solidFill>
                  <a:srgbClr val="002060"/>
                </a:solidFill>
                <a:effectLst>
                  <a:outerShdw blurRad="76200" dist="50800" dir="5400000" algn="tl" rotWithShape="0">
                    <a:srgbClr val="000000">
                      <a:alpha val="65000"/>
                    </a:srgbClr>
                  </a:outerShdw>
                </a:effectLst>
              </a:rPr>
              <a:t> (substituto) do </a:t>
            </a:r>
            <a:r>
              <a:rPr lang="es-ES_tradnl" sz="3000" b="1" spc="50" dirty="0" err="1">
                <a:ln w="11430"/>
                <a:solidFill>
                  <a:srgbClr val="002060"/>
                </a:solidFill>
                <a:effectLst>
                  <a:outerShdw blurRad="76200" dist="50800" dir="5400000" algn="tl" rotWithShape="0">
                    <a:srgbClr val="000000">
                      <a:alpha val="65000"/>
                    </a:srgbClr>
                  </a:outerShdw>
                </a:effectLst>
              </a:rPr>
              <a:t>filho</a:t>
            </a:r>
            <a:r>
              <a:rPr lang="es-ES_tradnl" sz="3000" b="1" spc="50" dirty="0">
                <a:ln w="11430"/>
                <a:solidFill>
                  <a:srgbClr val="002060"/>
                </a:solidFill>
                <a:effectLst>
                  <a:outerShdw blurRad="76200" dist="50800" dir="5400000" algn="tl" rotWithShape="0">
                    <a:srgbClr val="000000">
                      <a:alpha val="65000"/>
                    </a:srgbClr>
                  </a:outerShdw>
                </a:effectLst>
              </a:rPr>
              <a:t> de Deus, </a:t>
            </a:r>
            <a:r>
              <a:rPr lang="es-ES_tradnl" sz="3000" b="1" spc="50" dirty="0" err="1">
                <a:ln w="11430"/>
                <a:solidFill>
                  <a:srgbClr val="002060"/>
                </a:solidFill>
                <a:effectLst>
                  <a:outerShdw blurRad="76200" dist="50800" dir="5400000" algn="tl" rotWithShape="0">
                    <a:srgbClr val="000000">
                      <a:alpha val="65000"/>
                    </a:srgbClr>
                  </a:outerShdw>
                </a:effectLst>
              </a:rPr>
              <a:t>obterá</a:t>
            </a:r>
            <a:r>
              <a:rPr lang="es-ES_tradnl" sz="3000" b="1" spc="50" dirty="0">
                <a:ln w="11430"/>
                <a:solidFill>
                  <a:srgbClr val="002060"/>
                </a:solidFill>
                <a:effectLst>
                  <a:outerShdw blurRad="76200" dist="50800" dir="5400000" algn="tl" rotWithShape="0">
                    <a:srgbClr val="000000">
                      <a:alpha val="65000"/>
                    </a:srgbClr>
                  </a:outerShdw>
                </a:effectLst>
              </a:rPr>
              <a:t> </a:t>
            </a:r>
            <a:r>
              <a:rPr lang="es-ES_tradnl" sz="3000" b="1" spc="50" dirty="0" err="1">
                <a:ln w="11430"/>
                <a:solidFill>
                  <a:srgbClr val="002060"/>
                </a:solidFill>
                <a:effectLst>
                  <a:outerShdw blurRad="76200" dist="50800" dir="5400000" algn="tl" rotWithShape="0">
                    <a:srgbClr val="000000">
                      <a:alpha val="65000"/>
                    </a:srgbClr>
                  </a:outerShdw>
                </a:effectLst>
              </a:rPr>
              <a:t>um</a:t>
            </a:r>
            <a:r>
              <a:rPr lang="es-ES_tradnl" sz="3000" b="1" spc="50" dirty="0">
                <a:ln w="11430"/>
                <a:solidFill>
                  <a:srgbClr val="002060"/>
                </a:solidFill>
                <a:effectLst>
                  <a:outerShdw blurRad="76200" dist="50800" dir="5400000" algn="tl" rotWithShape="0">
                    <a:srgbClr val="000000">
                      <a:alpha val="65000"/>
                    </a:srgbClr>
                  </a:outerShdw>
                </a:effectLst>
              </a:rPr>
              <a:t> resultado </a:t>
            </a:r>
            <a:r>
              <a:rPr lang="es-ES_tradnl" sz="3000" b="1" spc="50" dirty="0" err="1">
                <a:ln w="11430"/>
                <a:solidFill>
                  <a:srgbClr val="002060"/>
                </a:solidFill>
                <a:effectLst>
                  <a:outerShdw blurRad="76200" dist="50800" dir="5400000" algn="tl" rotWithShape="0">
                    <a:srgbClr val="000000">
                      <a:alpha val="65000"/>
                    </a:srgbClr>
                  </a:outerShdw>
                </a:effectLst>
              </a:rPr>
              <a:t>interessante</a:t>
            </a:r>
            <a:r>
              <a:rPr lang="es-ES_tradnl" sz="3000" b="1" spc="50" dirty="0">
                <a:ln w="11430"/>
                <a:solidFill>
                  <a:srgbClr val="002060"/>
                </a:solidFill>
                <a:effectLst>
                  <a:outerShdw blurRad="76200" dist="50800" dir="5400000" algn="tl" rotWithShape="0">
                    <a:srgbClr val="000000">
                      <a:alpha val="65000"/>
                    </a:srgbClr>
                  </a:outerShdw>
                </a:effectLst>
              </a:rPr>
              <a:t>:</a:t>
            </a:r>
            <a:endParaRPr lang="es-AR" sz="3000" b="1" spc="50" dirty="0">
              <a:ln w="11430"/>
              <a:solidFill>
                <a:srgbClr val="002060"/>
              </a:solidFill>
              <a:effectLst>
                <a:outerShdw blurRad="76200" dist="50800" dir="5400000" algn="tl" rotWithShape="0">
                  <a:srgbClr val="000000">
                    <a:alpha val="65000"/>
                  </a:srgbClr>
                </a:outerShdw>
              </a:effectLst>
            </a:endParaRPr>
          </a:p>
        </p:txBody>
      </p:sp>
      <p:pic>
        <p:nvPicPr>
          <p:cNvPr id="7" name="Picture 2" descr="C:\Users\Gerhard\Documents\_Graphics USA\p_18.jpg"/>
          <p:cNvPicPr>
            <a:picLocks noChangeAspect="1" noChangeArrowheads="1"/>
          </p:cNvPicPr>
          <p:nvPr/>
        </p:nvPicPr>
        <p:blipFill rotWithShape="1">
          <a:blip r:embed="rId5">
            <a:extLst>
              <a:ext uri="{28A0092B-C50C-407E-A947-70E740481C1C}">
                <a14:useLocalDpi xmlns:a14="http://schemas.microsoft.com/office/drawing/2010/main" val="0"/>
              </a:ext>
            </a:extLst>
          </a:blip>
          <a:srcRect l="-1619" t="-1579" r="37962" b="38346"/>
          <a:stretch/>
        </p:blipFill>
        <p:spPr bwMode="auto">
          <a:xfrm>
            <a:off x="4787125" y="13204"/>
            <a:ext cx="2736304" cy="384064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5183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7000"/>
                                        <p:tgtEl>
                                          <p:spTgt spid="5"/>
                                        </p:tgtEl>
                                      </p:cBhvr>
                                    </p:animEffect>
                                  </p:childTnLst>
                                </p:cTn>
                              </p:par>
                            </p:childTnLst>
                          </p:cTn>
                        </p:par>
                        <p:par>
                          <p:cTn id="12" fill="hold">
                            <p:stCondLst>
                              <p:cond delay="7500"/>
                            </p:stCondLst>
                            <p:childTnLst>
                              <p:par>
                                <p:cTn id="13" presetID="10" presetClass="entr" presetSubtype="0" fill="hold" nodeType="afterEffect">
                                  <p:stCondLst>
                                    <p:cond delay="100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3000"/>
                                        <p:tgtEl>
                                          <p:spTgt spid="10242"/>
                                        </p:tgtEl>
                                      </p:cBhvr>
                                    </p:animEffect>
                                  </p:childTnLst>
                                </p:cTn>
                              </p:par>
                            </p:childTnLst>
                          </p:cTn>
                        </p:par>
                        <p:par>
                          <p:cTn id="16" fill="hold">
                            <p:stCondLst>
                              <p:cond delay="11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4 El 666 y USA\fond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 y="-568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Users\Gerhard\Documents\_Estudios Biblicos PPT\24 El 666 y USA\p_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5681"/>
            <a:ext cx="4860540" cy="687488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6552" y="4509120"/>
            <a:ext cx="9937105" cy="2268252"/>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CuadroTexto"/>
          <p:cNvSpPr txBox="1"/>
          <p:nvPr/>
        </p:nvSpPr>
        <p:spPr>
          <a:xfrm>
            <a:off x="287524" y="4905164"/>
            <a:ext cx="8712968" cy="1446550"/>
          </a:xfrm>
          <a:prstGeom prst="rect">
            <a:avLst/>
          </a:prstGeom>
          <a:noFill/>
        </p:spPr>
        <p:txBody>
          <a:bodyPr wrap="square" rtlCol="0">
            <a:spAutoFit/>
          </a:bodyPr>
          <a:lstStyle/>
          <a:p>
            <a:pPr algn="ct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O que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sucederia</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com</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uma</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b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b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de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suas</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cabeças</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endParaRPr lang="es-ES"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Tree>
    <p:extLst>
      <p:ext uri="{BB962C8B-B14F-4D97-AF65-F5344CB8AC3E}">
        <p14:creationId xmlns:p14="http://schemas.microsoft.com/office/powerpoint/2010/main" val="542199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Gerhard\Documents\_Estudios Biblicos PPT\24 El 666 y US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791580" y="1664804"/>
            <a:ext cx="7992888"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Então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vi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suas</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cabeças</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como golpeada de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morte</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mas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essa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ferida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mortal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foi</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curada; e toda 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maravilhou</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seguindo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besta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Apocalipse</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13:3</a:t>
            </a:r>
          </a:p>
        </p:txBody>
      </p:sp>
      <p:pic>
        <p:nvPicPr>
          <p:cNvPr id="8"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4967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Estudios Biblicos PPT\24 El 666 y USA\fond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 y="-568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24 El 666 y USA\p_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0941" y="-9606"/>
            <a:ext cx="3655577" cy="517054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179512" y="5496974"/>
            <a:ext cx="2257349"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spc="50" dirty="0">
                <a:ln w="11430"/>
                <a:solidFill>
                  <a:srgbClr val="002060"/>
                </a:solidFill>
                <a:effectLst>
                  <a:outerShdw blurRad="76200" dist="50800" dir="5400000" algn="tl" rotWithShape="0">
                    <a:srgbClr val="000000">
                      <a:alpha val="65000"/>
                    </a:srgbClr>
                  </a:outerShdw>
                </a:effectLst>
              </a:rPr>
              <a:t>538 d. C.</a:t>
            </a:r>
          </a:p>
        </p:txBody>
      </p:sp>
      <p:sp>
        <p:nvSpPr>
          <p:cNvPr id="3" name="2 Rectángulo"/>
          <p:cNvSpPr/>
          <p:nvPr/>
        </p:nvSpPr>
        <p:spPr>
          <a:xfrm>
            <a:off x="-828600" y="4847766"/>
            <a:ext cx="8424428" cy="705470"/>
          </a:xfrm>
          <a:prstGeom prst="rect">
            <a:avLst/>
          </a:prstGeom>
          <a:gradFill>
            <a:gsLst>
              <a:gs pos="0">
                <a:srgbClr val="C00000"/>
              </a:gs>
              <a:gs pos="80000">
                <a:srgbClr val="FF0000"/>
              </a:gs>
              <a:gs pos="100000">
                <a:schemeClr val="accent2">
                  <a:shade val="94000"/>
                  <a:satMod val="135000"/>
                </a:schemeClr>
              </a:gs>
            </a:gsLst>
          </a:gradFill>
          <a:effectLst>
            <a:outerShdw blurRad="50800" dist="38100" dir="5400000" algn="t" rotWithShape="0">
              <a:prstClr val="black">
                <a:alpha val="40000"/>
              </a:prstClr>
            </a:outerShdw>
          </a:effectLst>
          <a:scene3d>
            <a:camera prst="perspectiveLeft" fov="4500000">
              <a:rot lat="0" lon="180000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sp3d/>
          </a:bodyPr>
          <a:lstStyle/>
          <a:p>
            <a:pPr algn="ctr"/>
            <a:r>
              <a:rPr lang="es-E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SUPREMACIA  PAPAL</a:t>
            </a:r>
            <a:endParaRPr lang="es-AR"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3 Rectángulo"/>
          <p:cNvSpPr/>
          <p:nvPr/>
        </p:nvSpPr>
        <p:spPr>
          <a:xfrm>
            <a:off x="6480212" y="5625244"/>
            <a:ext cx="2549096"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spc="50" dirty="0">
                <a:ln w="11430"/>
                <a:solidFill>
                  <a:srgbClr val="002060"/>
                </a:solidFill>
                <a:effectLst>
                  <a:outerShdw blurRad="76200" dist="50800" dir="5400000" algn="tl" rotWithShape="0">
                    <a:srgbClr val="000000">
                      <a:alpha val="65000"/>
                    </a:srgbClr>
                  </a:outerShdw>
                </a:effectLst>
              </a:rPr>
              <a:t>1798 d. C.</a:t>
            </a:r>
          </a:p>
        </p:txBody>
      </p:sp>
      <p:pic>
        <p:nvPicPr>
          <p:cNvPr id="8" name="Picture 2" descr="C:\Users\Gerhard\Documents\_Graphics USA\p_18.jpg"/>
          <p:cNvPicPr>
            <a:picLocks noChangeAspect="1" noChangeArrowheads="1"/>
          </p:cNvPicPr>
          <p:nvPr/>
        </p:nvPicPr>
        <p:blipFill rotWithShape="1">
          <a:blip r:embed="rId6">
            <a:extLst>
              <a:ext uri="{28A0092B-C50C-407E-A947-70E740481C1C}">
                <a14:useLocalDpi xmlns:a14="http://schemas.microsoft.com/office/drawing/2010/main" val="0"/>
              </a:ext>
            </a:extLst>
          </a:blip>
          <a:srcRect l="-1619" t="-1579" r="37962" b="38346"/>
          <a:stretch/>
        </p:blipFill>
        <p:spPr bwMode="auto">
          <a:xfrm>
            <a:off x="287524" y="507634"/>
            <a:ext cx="2736304" cy="384064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359532" y="3861048"/>
            <a:ext cx="7992888" cy="97154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pPr algn="ctr"/>
            <a:r>
              <a:rPr lang="es-AR" sz="4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1260 DIAS </a:t>
            </a:r>
            <a:r>
              <a:rPr lang="es-AR" sz="4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a:t>
            </a:r>
            <a:r>
              <a:rPr lang="es-AR" sz="4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ANOS</a:t>
            </a:r>
          </a:p>
        </p:txBody>
      </p:sp>
      <p:cxnSp>
        <p:nvCxnSpPr>
          <p:cNvPr id="11" name="10 Conector recto"/>
          <p:cNvCxnSpPr/>
          <p:nvPr/>
        </p:nvCxnSpPr>
        <p:spPr>
          <a:xfrm>
            <a:off x="899592" y="4832590"/>
            <a:ext cx="0" cy="792654"/>
          </a:xfrm>
          <a:prstGeom prst="line">
            <a:avLst/>
          </a:prstGeom>
          <a:ln w="57150">
            <a:solidFill>
              <a:srgbClr val="002060"/>
            </a:solidFill>
          </a:ln>
        </p:spPr>
        <p:style>
          <a:lnRef idx="3">
            <a:schemeClr val="accent1"/>
          </a:lnRef>
          <a:fillRef idx="0">
            <a:schemeClr val="accent1"/>
          </a:fillRef>
          <a:effectRef idx="2">
            <a:schemeClr val="accent1"/>
          </a:effectRef>
          <a:fontRef idx="minor">
            <a:schemeClr val="tx1"/>
          </a:fontRef>
        </p:style>
      </p:cxnSp>
      <p:cxnSp>
        <p:nvCxnSpPr>
          <p:cNvPr id="12" name="11 Conector recto"/>
          <p:cNvCxnSpPr/>
          <p:nvPr/>
        </p:nvCxnSpPr>
        <p:spPr>
          <a:xfrm>
            <a:off x="7847411" y="4473116"/>
            <a:ext cx="953" cy="1336570"/>
          </a:xfrm>
          <a:prstGeom prst="line">
            <a:avLst/>
          </a:prstGeom>
          <a:ln w="57150">
            <a:solidFill>
              <a:srgbClr val="00206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68656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500"/>
                                        <p:tgtEl>
                                          <p:spTgt spid="9"/>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2000"/>
                                        <p:tgtEl>
                                          <p:spTgt spid="3"/>
                                        </p:tgtEl>
                                      </p:cBhvr>
                                    </p:animEffect>
                                  </p:childTnLst>
                                </p:cTn>
                              </p:par>
                            </p:childTnLst>
                          </p:cTn>
                        </p:par>
                        <p:par>
                          <p:cTn id="24" fill="hold">
                            <p:stCondLst>
                              <p:cond delay="5000"/>
                            </p:stCondLst>
                            <p:childTnLst>
                              <p:par>
                                <p:cTn id="25" presetID="22" presetClass="entr" presetSubtype="1"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par>
                          <p:cTn id="28" fill="hold">
                            <p:stCondLst>
                              <p:cond delay="5500"/>
                            </p:stCondLst>
                            <p:childTnLst>
                              <p:par>
                                <p:cTn id="29" presetID="10"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60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6500"/>
                            </p:stCondLst>
                            <p:childTnLst>
                              <p:par>
                                <p:cTn id="37" presetID="22" presetClass="entr" presetSubtype="1"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4 El 666 y USA\fond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 y="-568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Gerhard\Documents\_Graphics USA\Bulgaria pictures Feb. 2010 --final\Head wounded to death -- Rev. 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985" y="-2763688"/>
            <a:ext cx="8257543" cy="1167882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6552" y="4437112"/>
            <a:ext cx="9937105" cy="2196244"/>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CuadroTexto"/>
          <p:cNvSpPr txBox="1"/>
          <p:nvPr/>
        </p:nvSpPr>
        <p:spPr>
          <a:xfrm>
            <a:off x="287524" y="4761148"/>
            <a:ext cx="8712968" cy="1446550"/>
          </a:xfrm>
          <a:prstGeom prst="rect">
            <a:avLst/>
          </a:prstGeom>
          <a:noFill/>
        </p:spPr>
        <p:txBody>
          <a:bodyPr wrap="square" rtlCol="0">
            <a:spAutoFit/>
          </a:bodyPr>
          <a:lstStyle/>
          <a:p>
            <a:pPr algn="ct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Mas o que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aconteceria</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com</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essa</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ferida</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mortal? </a:t>
            </a:r>
            <a:endParaRPr lang="es-ES"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Tree>
    <p:extLst>
      <p:ext uri="{BB962C8B-B14F-4D97-AF65-F5344CB8AC3E}">
        <p14:creationId xmlns:p14="http://schemas.microsoft.com/office/powerpoint/2010/main" val="11006058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2" descr="C:\Users\Gerhard\Documents\_Estudios Biblicos PPT\24 El 666 y USA\prayer-wallpaper-background.jpg"/>
          <p:cNvPicPr>
            <a:picLocks noChangeAspect="1" noChangeArrowheads="1"/>
          </p:cNvPicPr>
          <p:nvPr/>
        </p:nvPicPr>
        <p:blipFill rotWithShape="1">
          <a:blip r:embed="rId3">
            <a:extLst>
              <a:ext uri="{28A0092B-C50C-407E-A947-70E740481C1C}">
                <a14:useLocalDpi xmlns:a14="http://schemas.microsoft.com/office/drawing/2010/main" val="0"/>
              </a:ext>
            </a:extLst>
          </a:blip>
          <a:srcRect r="5582"/>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2879812" y="3303031"/>
            <a:ext cx="5400600" cy="29883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r"/>
            <a:r>
              <a:rPr lang="en-US" sz="6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Optima LT DemiBold" pitchFamily="34" charset="0"/>
                <a:cs typeface="Vijaya" pitchFamily="34" charset="0"/>
              </a:rPr>
              <a:t>Um </a:t>
            </a:r>
            <a:r>
              <a:rPr lang="en-US" sz="60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Optima LT DemiBold" pitchFamily="34" charset="0"/>
                <a:cs typeface="Vijaya" pitchFamily="34" charset="0"/>
              </a:rPr>
              <a:t>M</a:t>
            </a:r>
            <a:r>
              <a:rPr lang="en-US" sz="6000" b="1" u="none" dirty="0" err="1">
                <a:ln w="19050" cap="rnd" cmpd="sng">
                  <a:solidFill>
                    <a:schemeClr val="tx1"/>
                  </a:solidFill>
                  <a:prstDash val="solid"/>
                  <a:round/>
                </a:ln>
                <a:solidFill>
                  <a:srgbClr val="FFC000"/>
                </a:solidFill>
                <a:effectLst>
                  <a:glow rad="177800">
                    <a:schemeClr val="accent6">
                      <a:satMod val="175000"/>
                      <a:alpha val="17000"/>
                    </a:schemeClr>
                  </a:glow>
                </a:effectLst>
                <a:latin typeface="Optima LT DemiBold" pitchFamily="34" charset="0"/>
                <a:cs typeface="Vijaya" pitchFamily="34" charset="0"/>
              </a:rPr>
              <a:t>omento</a:t>
            </a:r>
            <a:r>
              <a:rPr lang="en-US" sz="6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Optima LT DemiBold" pitchFamily="34" charset="0"/>
                <a:cs typeface="Vijaya" pitchFamily="34" charset="0"/>
              </a:rPr>
              <a:t> de </a:t>
            </a:r>
            <a:r>
              <a:rPr lang="en-US" sz="60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Optima LT DemiBold" pitchFamily="34" charset="0"/>
                <a:cs typeface="Vijaya" pitchFamily="34" charset="0"/>
              </a:rPr>
              <a:t>Oração</a:t>
            </a:r>
            <a:endParaRPr lang="en-US" sz="6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Optima LT DemiBold" pitchFamily="34" charset="0"/>
              <a:cs typeface="Vijaya" pitchFamily="34" charset="0"/>
            </a:endParaRPr>
          </a:p>
        </p:txBody>
      </p:sp>
    </p:spTree>
    <p:extLst>
      <p:ext uri="{BB962C8B-B14F-4D97-AF65-F5344CB8AC3E}">
        <p14:creationId xmlns:p14="http://schemas.microsoft.com/office/powerpoint/2010/main" val="217080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wipe(left)">
                                      <p:cBhvr>
                                        <p:cTn id="7" dur="20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Gerhard\Documents\_Estudios Biblicos PPT\24 El 666 y US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503548" y="1686746"/>
            <a:ext cx="8856476"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Então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vi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suas</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cabeças</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como golpeada de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morte</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mas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essa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ferida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mortal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foi</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curada; e toda 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maravilhou</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seguindo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besta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adoraram</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dragão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porque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deu</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autoridade</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à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besta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também</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adoraram</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besta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dizendo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Quem</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é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semelhante</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à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besta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Quem</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pode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pelejar</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contra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ela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Apocalipse</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13:3-4,8</a:t>
            </a:r>
          </a:p>
        </p:txBody>
      </p:sp>
    </p:spTree>
    <p:extLst>
      <p:ext uri="{BB962C8B-B14F-4D97-AF65-F5344CB8AC3E}">
        <p14:creationId xmlns:p14="http://schemas.microsoft.com/office/powerpoint/2010/main" val="8839119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Gerhard\Documents\_Estudios Biblicos PPT\24 El 666 y US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00"/>
            <a:ext cx="9144000" cy="7029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Apocalipse</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8</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792088" y="1736812"/>
            <a:ext cx="8496436"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adorá</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-la-</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ão</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todos os que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habitam</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sobre a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aqueles</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cujos</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nomes</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foram</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escritos no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Livro</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Vida do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Cordeiro</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foi</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morto</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desde a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fundação</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mundo.”</a:t>
            </a:r>
            <a:endPar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6932116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755577" y="3609020"/>
            <a:ext cx="7668851" cy="15121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7200" b="1" spc="50" dirty="0">
                <a:ln w="11430"/>
                <a:gradFill>
                  <a:gsLst>
                    <a:gs pos="52075">
                      <a:schemeClr val="bg1"/>
                    </a:gs>
                    <a:gs pos="43000">
                      <a:srgbClr val="FF0000"/>
                    </a:gs>
                    <a:gs pos="100000">
                      <a:schemeClr val="bg1"/>
                    </a:gs>
                    <a:gs pos="0">
                      <a:srgbClr val="C00000"/>
                    </a:gs>
                    <a:gs pos="61000">
                      <a:srgbClr val="0033CC"/>
                    </a:gs>
                  </a:gsLst>
                  <a:lin ang="5400000"/>
                </a:gradFill>
                <a:effectLst>
                  <a:outerShdw blurRad="76200" dist="50800" dir="5400000" algn="tl" rotWithShape="0">
                    <a:srgbClr val="000000">
                      <a:alpha val="65000"/>
                    </a:srgbClr>
                  </a:outerShdw>
                </a:effectLst>
                <a:latin typeface="Optima LT DemiBold" pitchFamily="34" charset="0"/>
                <a:cs typeface="Vijaya" pitchFamily="34" charset="0"/>
              </a:rPr>
              <a:t>A OUTRA BESTA</a:t>
            </a:r>
          </a:p>
        </p:txBody>
      </p:sp>
    </p:spTree>
    <p:extLst>
      <p:ext uri="{BB962C8B-B14F-4D97-AF65-F5344CB8AC3E}">
        <p14:creationId xmlns:p14="http://schemas.microsoft.com/office/powerpoint/2010/main" val="38206824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Users\Gerhard\Documents\_Estudios Biblicos PPT\24 El 666 y USA\U.S.A. Bea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417" y="-63388"/>
            <a:ext cx="9836151" cy="6729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6552" y="4509120"/>
            <a:ext cx="9937105" cy="2340260"/>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CuadroTexto"/>
          <p:cNvSpPr txBox="1"/>
          <p:nvPr/>
        </p:nvSpPr>
        <p:spPr>
          <a:xfrm>
            <a:off x="755576" y="4905164"/>
            <a:ext cx="7668852" cy="1446550"/>
          </a:xfrm>
          <a:prstGeom prst="rect">
            <a:avLst/>
          </a:prstGeom>
          <a:noFill/>
        </p:spPr>
        <p:txBody>
          <a:bodyPr wrap="square" rtlCol="0">
            <a:spAutoFit/>
          </a:bodyPr>
          <a:lstStyle/>
          <a:p>
            <a:pPr algn="ct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De onde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subia</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esta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outra</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p>
          <a:p>
            <a:pPr algn="ct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besta</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e como era? </a:t>
            </a:r>
            <a:endParaRPr lang="es-ES"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Tree>
    <p:extLst>
      <p:ext uri="{BB962C8B-B14F-4D97-AF65-F5344CB8AC3E}">
        <p14:creationId xmlns:p14="http://schemas.microsoft.com/office/powerpoint/2010/main" val="42117980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Gerhard\Documents\_Estudios Biblicos PPT\24 El 666 y US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007604" y="1700808"/>
            <a:ext cx="7488832"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ainda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outra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besta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emergir</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possuía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dois</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chifres</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parecendo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cordeiro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mas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falava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como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dragão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Apocalipse</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13:11</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561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Gerhard\Documents\_Estudios Biblicos PPT\24 El 666 y USA\U.S.A. Bea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2140" y="4588638"/>
            <a:ext cx="3567578" cy="244076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3508" y="188640"/>
            <a:ext cx="8926755" cy="59400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err="1">
                <a:ln w="11430"/>
                <a:solidFill>
                  <a:srgbClr val="0033CC"/>
                </a:solidFill>
                <a:effectLst>
                  <a:outerShdw blurRad="76200" dist="50800" dir="5400000" algn="tl" rotWithShape="0">
                    <a:srgbClr val="000000">
                      <a:alpha val="65000"/>
                    </a:srgbClr>
                  </a:outerShdw>
                </a:effectLst>
              </a:rPr>
              <a:t>Caracte</a:t>
            </a:r>
            <a:r>
              <a:rPr lang="es-ES" sz="3600" b="1" spc="50" dirty="0" err="1">
                <a:ln w="11430"/>
                <a:solidFill>
                  <a:srgbClr val="0033CC"/>
                </a:solidFill>
                <a:effectLst>
                  <a:outerShdw blurRad="76200" dist="50800" dir="5400000" algn="tl" rotWithShape="0">
                    <a:srgbClr val="000000">
                      <a:alpha val="65000"/>
                    </a:srgbClr>
                  </a:outerShdw>
                </a:effectLst>
              </a:rPr>
              <a:t>rísticas</a:t>
            </a:r>
            <a:r>
              <a:rPr lang="es-ES" sz="3600" b="1" spc="50" dirty="0">
                <a:ln w="11430"/>
                <a:solidFill>
                  <a:srgbClr val="0033CC"/>
                </a:solidFill>
                <a:effectLst>
                  <a:outerShdw blurRad="76200" dist="50800" dir="5400000" algn="tl" rotWithShape="0">
                    <a:srgbClr val="000000">
                      <a:alpha val="65000"/>
                    </a:srgbClr>
                  </a:outerShdw>
                </a:effectLst>
              </a:rPr>
              <a:t>:</a:t>
            </a:r>
            <a:endParaRPr lang="es-ES_tradnl" sz="3200" b="1" spc="50" dirty="0">
              <a:ln w="11430"/>
              <a:solidFill>
                <a:srgbClr val="0033CC"/>
              </a:solidFill>
              <a:effectLst>
                <a:outerShdw blurRad="76200" dist="50800" dir="5400000" algn="tl" rotWithShape="0">
                  <a:srgbClr val="000000">
                    <a:alpha val="65000"/>
                  </a:srgbClr>
                </a:outerShdw>
              </a:effectLst>
            </a:endParaRPr>
          </a:p>
          <a:p>
            <a:pPr marL="742950" indent="-742950">
              <a:buFont typeface="Arial" panose="020B0604020202020204" pitchFamily="34" charset="0"/>
              <a:buChar char="•"/>
            </a:pPr>
            <a:r>
              <a:rPr lang="es-AR" sz="3200" b="1" spc="50" dirty="0">
                <a:ln w="11430"/>
                <a:solidFill>
                  <a:srgbClr val="CC00CC"/>
                </a:solidFill>
                <a:effectLst>
                  <a:outerShdw blurRad="76200" dist="50800" dir="5400000" algn="tl" rotWithShape="0">
                    <a:srgbClr val="000000">
                      <a:alpha val="65000"/>
                    </a:srgbClr>
                  </a:outerShdw>
                </a:effectLst>
              </a:rPr>
              <a:t>Sobe da </a:t>
            </a:r>
            <a:r>
              <a:rPr lang="es-AR" sz="3200" b="1" spc="50" dirty="0" err="1">
                <a:ln w="11430"/>
                <a:solidFill>
                  <a:srgbClr val="CC00CC"/>
                </a:solidFill>
                <a:effectLst>
                  <a:outerShdw blurRad="76200" dist="50800" dir="5400000" algn="tl" rotWithShape="0">
                    <a:srgbClr val="000000">
                      <a:alpha val="65000"/>
                    </a:srgbClr>
                  </a:outerShdw>
                </a:effectLst>
              </a:rPr>
              <a:t>terra</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não</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sobe do mar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multidões</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mas de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um</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lugar de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população</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escassa</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t>
            </a:r>
          </a:p>
          <a:p>
            <a:pPr marL="742950" indent="-742950">
              <a:buFont typeface="Arial" panose="020B0604020202020204" pitchFamily="34" charset="0"/>
              <a:buChar char="•"/>
            </a:pPr>
            <a:r>
              <a:rPr lang="es-AR" sz="3200" b="1" spc="50" dirty="0">
                <a:ln w="11430"/>
                <a:solidFill>
                  <a:srgbClr val="CC00CC"/>
                </a:solidFill>
                <a:effectLst>
                  <a:outerShdw blurRad="76200" dist="50800" dir="5400000" algn="tl" rotWithShape="0">
                    <a:srgbClr val="000000">
                      <a:alpha val="65000"/>
                    </a:srgbClr>
                  </a:outerShdw>
                </a:effectLst>
              </a:rPr>
              <a:t>Primero é como </a:t>
            </a:r>
            <a:r>
              <a:rPr lang="es-AR" sz="3200" b="1" spc="50" dirty="0" err="1">
                <a:ln w="11430"/>
                <a:solidFill>
                  <a:srgbClr val="CC00CC"/>
                </a:solidFill>
                <a:effectLst>
                  <a:outerShdw blurRad="76200" dist="50800" dir="5400000" algn="tl" rotWithShape="0">
                    <a:srgbClr val="000000">
                      <a:alpha val="65000"/>
                    </a:srgbClr>
                  </a:outerShdw>
                </a:effectLst>
              </a:rPr>
              <a:t>um</a:t>
            </a:r>
            <a:r>
              <a:rPr lang="es-AR" sz="3200" b="1" spc="50" dirty="0">
                <a:ln w="11430"/>
                <a:solidFill>
                  <a:srgbClr val="CC00CC"/>
                </a:solidFill>
                <a:effectLst>
                  <a:outerShdw blurRad="76200" dist="50800" dir="5400000" algn="tl" rotWithShape="0">
                    <a:srgbClr val="000000">
                      <a:alpha val="65000"/>
                    </a:srgbClr>
                  </a:outerShdw>
                </a:effectLst>
              </a:rPr>
              <a:t> </a:t>
            </a:r>
            <a:r>
              <a:rPr lang="es-AR" sz="3200" b="1" spc="50" dirty="0" err="1">
                <a:ln w="11430"/>
                <a:solidFill>
                  <a:srgbClr val="CC00CC"/>
                </a:solidFill>
                <a:effectLst>
                  <a:outerShdw blurRad="76200" dist="50800" dir="5400000" algn="tl" rotWithShape="0">
                    <a:srgbClr val="000000">
                      <a:alpha val="65000"/>
                    </a:srgbClr>
                  </a:outerShdw>
                </a:effectLst>
              </a:rPr>
              <a:t>cordeiro</a:t>
            </a:r>
            <a:r>
              <a:rPr lang="es-AR" sz="3200" b="1" spc="50" dirty="0">
                <a:ln w="11430"/>
                <a:solidFill>
                  <a:srgbClr val="CC00CC"/>
                </a:solidFill>
                <a:effectLst>
                  <a:outerShdw blurRad="76200" dist="50800" dir="5400000" algn="tl" rotWithShape="0">
                    <a:srgbClr val="000000">
                      <a:alpha val="65000"/>
                    </a:srgbClr>
                  </a:outerShdw>
                </a:effectLst>
              </a:rPr>
              <a:t> mas </a:t>
            </a:r>
            <a:r>
              <a:rPr lang="es-AR" sz="3200" b="1" spc="50" dirty="0" err="1">
                <a:ln w="11430"/>
                <a:solidFill>
                  <a:srgbClr val="CC00CC"/>
                </a:solidFill>
                <a:effectLst>
                  <a:outerShdw blurRad="76200" dist="50800" dir="5400000" algn="tl" rotWithShape="0">
                    <a:srgbClr val="000000">
                      <a:alpha val="65000"/>
                    </a:srgbClr>
                  </a:outerShdw>
                </a:effectLst>
              </a:rPr>
              <a:t>depois</a:t>
            </a:r>
            <a:r>
              <a:rPr lang="es-AR" sz="3200" b="1" spc="50" dirty="0">
                <a:ln w="11430"/>
                <a:solidFill>
                  <a:srgbClr val="CC00CC"/>
                </a:solidFill>
                <a:effectLst>
                  <a:outerShdw blurRad="76200" dist="50800" dir="5400000" algn="tl" rotWithShape="0">
                    <a:srgbClr val="000000">
                      <a:alpha val="65000"/>
                    </a:srgbClr>
                  </a:outerShdw>
                </a:effectLst>
              </a:rPr>
              <a:t> fala como </a:t>
            </a:r>
            <a:r>
              <a:rPr lang="es-AR" sz="3200" b="1" spc="50" dirty="0" err="1">
                <a:ln w="11430"/>
                <a:solidFill>
                  <a:srgbClr val="CC00CC"/>
                </a:solidFill>
                <a:effectLst>
                  <a:outerShdw blurRad="76200" dist="50800" dir="5400000" algn="tl" rotWithShape="0">
                    <a:srgbClr val="000000">
                      <a:alpha val="65000"/>
                    </a:srgbClr>
                  </a:outerShdw>
                </a:effectLst>
              </a:rPr>
              <a:t>um</a:t>
            </a:r>
            <a:r>
              <a:rPr lang="es-AR" sz="3200" b="1" spc="50" dirty="0">
                <a:ln w="11430"/>
                <a:solidFill>
                  <a:srgbClr val="CC00CC"/>
                </a:solidFill>
                <a:effectLst>
                  <a:outerShdw blurRad="76200" dist="50800" dir="5400000" algn="tl" rotWithShape="0">
                    <a:srgbClr val="000000">
                      <a:alpha val="65000"/>
                    </a:srgbClr>
                  </a:outerShdw>
                </a:effectLst>
              </a:rPr>
              <a:t> </a:t>
            </a:r>
            <a:r>
              <a:rPr lang="es-AR" sz="3200" b="1" spc="50" dirty="0" err="1">
                <a:ln w="11430"/>
                <a:solidFill>
                  <a:srgbClr val="CC00CC"/>
                </a:solidFill>
                <a:effectLst>
                  <a:outerShdw blurRad="76200" dist="50800" dir="5400000" algn="tl" rotWithShape="0">
                    <a:srgbClr val="000000">
                      <a:alpha val="65000"/>
                    </a:srgbClr>
                  </a:outerShdw>
                </a:effectLst>
              </a:rPr>
              <a:t>dragão</a:t>
            </a:r>
            <a:r>
              <a:rPr lang="es-AR" sz="3200" b="1" spc="50" dirty="0">
                <a:ln w="11430"/>
                <a:solidFill>
                  <a:srgbClr val="CC00CC"/>
                </a:solidFill>
                <a:effectLst>
                  <a:outerShdw blurRad="76200" dist="50800" dir="5400000" algn="tl" rotWithShape="0">
                    <a:srgbClr val="000000">
                      <a:alpha val="65000"/>
                    </a:srgbClr>
                  </a:outerShdw>
                </a:effectLst>
              </a:rPr>
              <a:t>. </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O búfalo é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um</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animal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com</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estas características, e é o símbolo dos Estados Unidos da América. </a:t>
            </a:r>
            <a:r>
              <a:rPr lang="es-AR" sz="2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(Em </a:t>
            </a:r>
            <a:r>
              <a:rPr lang="es-AR" sz="2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certas</a:t>
            </a:r>
            <a:r>
              <a:rPr lang="es-AR" sz="2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2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moedas</a:t>
            </a:r>
            <a:r>
              <a:rPr lang="es-AR" sz="2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americanas aparece </a:t>
            </a:r>
            <a:r>
              <a:rPr lang="es-AR" sz="2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um</a:t>
            </a:r>
            <a:r>
              <a:rPr lang="es-AR" sz="2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búfalo).</a:t>
            </a:r>
          </a:p>
          <a:p>
            <a:pPr marL="742950" indent="-742950">
              <a:buFont typeface="Arial" panose="020B0604020202020204" pitchFamily="34" charset="0"/>
              <a:buChar char="•"/>
            </a:pPr>
            <a:r>
              <a:rPr lang="es-AR" sz="3200" b="1" spc="50" dirty="0">
                <a:ln w="11430"/>
                <a:solidFill>
                  <a:srgbClr val="CC00CC"/>
                </a:solidFill>
                <a:effectLst>
                  <a:outerShdw blurRad="76200" dist="50800" dir="5400000" algn="tl" rotWithShape="0">
                    <a:srgbClr val="000000">
                      <a:alpha val="65000"/>
                    </a:srgbClr>
                  </a:outerShdw>
                </a:effectLst>
              </a:rPr>
              <a:t>Os 2 cornos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representam</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a:t>
            </a:r>
            <a:b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liberdade</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civil e religiosa, as </a:t>
            </a:r>
          </a:p>
          <a:p>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quais</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encontramos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na</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p>
          <a:p>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constituição</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dos EUA.</a:t>
            </a:r>
          </a:p>
        </p:txBody>
      </p:sp>
    </p:spTree>
    <p:extLst>
      <p:ext uri="{BB962C8B-B14F-4D97-AF65-F5344CB8AC3E}">
        <p14:creationId xmlns:p14="http://schemas.microsoft.com/office/powerpoint/2010/main" val="41286572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anim calcmode="lin" valueType="num">
                                      <p:cBhvr>
                                        <p:cTn id="4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Gerhard\Documents\_Estudios Biblicos PPT\24 El 666 y USA\papa y obama.jpg"/>
          <p:cNvPicPr>
            <a:picLocks noChangeAspect="1" noChangeArrowheads="1"/>
          </p:cNvPicPr>
          <p:nvPr/>
        </p:nvPicPr>
        <p:blipFill rotWithShape="1">
          <a:blip r:embed="rId3">
            <a:extLst>
              <a:ext uri="{28A0092B-C50C-407E-A947-70E740481C1C}">
                <a14:useLocalDpi xmlns:a14="http://schemas.microsoft.com/office/drawing/2010/main" val="0"/>
              </a:ext>
            </a:extLst>
          </a:blip>
          <a:srcRect l="22821" t="7225" r="7344" b="-555"/>
          <a:stretch/>
        </p:blipFill>
        <p:spPr bwMode="auto">
          <a:xfrm>
            <a:off x="0" y="3301"/>
            <a:ext cx="9144000" cy="684607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6552" y="3140968"/>
            <a:ext cx="9937105" cy="3708412"/>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CuadroTexto"/>
          <p:cNvSpPr txBox="1"/>
          <p:nvPr/>
        </p:nvSpPr>
        <p:spPr>
          <a:xfrm>
            <a:off x="755576" y="3609020"/>
            <a:ext cx="7668852" cy="2800767"/>
          </a:xfrm>
          <a:prstGeom prst="rect">
            <a:avLst/>
          </a:prstGeom>
          <a:noFill/>
        </p:spPr>
        <p:txBody>
          <a:bodyPr wrap="square" rtlCol="0">
            <a:spAutoFit/>
          </a:bodyPr>
          <a:lstStyle/>
          <a:p>
            <a:pPr algn="ct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De que forma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descreve</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profecia</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união</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dos Estados Unidos (protestantismo)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com</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o papado (catolicismo)?  </a:t>
            </a:r>
            <a:endParaRPr lang="es-ES"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Tree>
    <p:extLst>
      <p:ext uri="{BB962C8B-B14F-4D97-AF65-F5344CB8AC3E}">
        <p14:creationId xmlns:p14="http://schemas.microsoft.com/office/powerpoint/2010/main" val="22769479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Gerhard\Documents\_Estudios Biblicos PPT\24 El 666 y US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791580" y="1664804"/>
            <a:ext cx="7992888"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Exerce</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toda 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autoridade</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primeira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besta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presença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Faz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os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seus</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habitantes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adorem</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primeira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besta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cuja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ferida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mortal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foi</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curada.” </a:t>
            </a:r>
          </a:p>
        </p:txBody>
      </p:sp>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Apocalipse</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13:12</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89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Gerhard\Documents\_Estudios Biblicos PPT\24 El 666 y USA\fuego del cielo.jpg"/>
          <p:cNvPicPr>
            <a:picLocks noChangeAspect="1" noChangeArrowheads="1"/>
          </p:cNvPicPr>
          <p:nvPr/>
        </p:nvPicPr>
        <p:blipFill rotWithShape="1">
          <a:blip r:embed="rId3">
            <a:extLst>
              <a:ext uri="{28A0092B-C50C-407E-A947-70E740481C1C}">
                <a14:useLocalDpi xmlns:a14="http://schemas.microsoft.com/office/drawing/2010/main" val="0"/>
              </a:ext>
            </a:extLst>
          </a:blip>
          <a:srcRect l="6640" t="-126" r="8287" b="126"/>
          <a:stretch/>
        </p:blipFill>
        <p:spPr bwMode="auto">
          <a:xfrm>
            <a:off x="-180528" y="-1116"/>
            <a:ext cx="9324528" cy="685049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6552" y="3861048"/>
            <a:ext cx="9937105" cy="2772308"/>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CuadroTexto"/>
          <p:cNvSpPr txBox="1"/>
          <p:nvPr/>
        </p:nvSpPr>
        <p:spPr>
          <a:xfrm>
            <a:off x="0" y="4185662"/>
            <a:ext cx="9144000" cy="2123658"/>
          </a:xfrm>
          <a:prstGeom prst="rect">
            <a:avLst/>
          </a:prstGeom>
          <a:noFill/>
        </p:spPr>
        <p:txBody>
          <a:bodyPr wrap="square" rtlCol="0">
            <a:spAutoFit/>
          </a:bodyPr>
          <a:lstStyle/>
          <a:p>
            <a:pPr algn="ct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Quais</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serão</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os falsos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milagres</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p>
          <a:p>
            <a:pPr algn="ct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que o protestantismo </a:t>
            </a:r>
            <a:b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b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e o espiritismo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farão</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nos EUA?</a:t>
            </a:r>
            <a:endParaRPr lang="es-ES"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Tree>
    <p:extLst>
      <p:ext uri="{BB962C8B-B14F-4D97-AF65-F5344CB8AC3E}">
        <p14:creationId xmlns:p14="http://schemas.microsoft.com/office/powerpoint/2010/main" val="4817121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Gerhard\Documents\_Estudios Biblicos PPT\24 El 666 y US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Apocalipse</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13:13-14</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323528" y="1592796"/>
            <a:ext cx="8928992"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Também</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opera grandes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sinais</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maneira</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até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fogo</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céu</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faz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descer</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à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diante</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dos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homens</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Seduz</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que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habitam</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sobre a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 causa dos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sinais</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lhe</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foi</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dado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executar</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diante</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besta</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dizendo</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aos</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habitam</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sobre a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façam</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imagen à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besta</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àquela</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ferida</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à espada,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sobreviveu</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p>
        </p:txBody>
      </p:sp>
    </p:spTree>
    <p:extLst>
      <p:ext uri="{BB962C8B-B14F-4D97-AF65-F5344CB8AC3E}">
        <p14:creationId xmlns:p14="http://schemas.microsoft.com/office/powerpoint/2010/main" val="2783842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erhard\Documents\_Estudios Biblicos PPT\24 El 666 y USA\titulo tema 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19855"/>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24</a:t>
            </a:r>
          </a:p>
        </p:txBody>
      </p:sp>
      <p:sp>
        <p:nvSpPr>
          <p:cNvPr id="6" name="5 Rectángulo"/>
          <p:cNvSpPr/>
          <p:nvPr/>
        </p:nvSpPr>
        <p:spPr>
          <a:xfrm>
            <a:off x="143508" y="1958821"/>
            <a:ext cx="7681205" cy="3416320"/>
          </a:xfrm>
          <a:prstGeom prst="rect">
            <a:avLst/>
          </a:prstGeom>
          <a:gradFill>
            <a:gsLst>
              <a:gs pos="21000">
                <a:srgbClr val="FF0000"/>
              </a:gs>
              <a:gs pos="50000">
                <a:schemeClr val="bg1"/>
              </a:gs>
              <a:gs pos="83000">
                <a:srgbClr val="0033CC"/>
              </a:gs>
            </a:gsLst>
            <a:lin ang="5400000" scaled="0"/>
          </a:gradFill>
          <a:ln>
            <a:noFill/>
          </a:ln>
          <a:effectLst>
            <a:softEdge rad="635000"/>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7200" b="1" spc="50" dirty="0">
                <a:ln w="11430"/>
                <a:gradFill>
                  <a:gsLst>
                    <a:gs pos="19000">
                      <a:srgbClr val="FF0000"/>
                    </a:gs>
                    <a:gs pos="82000">
                      <a:schemeClr val="tx1"/>
                    </a:gs>
                    <a:gs pos="48000">
                      <a:srgbClr val="C00000"/>
                    </a:gs>
                  </a:gsLst>
                  <a:lin ang="5400000"/>
                </a:gradFill>
                <a:effectLst>
                  <a:outerShdw blurRad="76200" dist="50800" dir="5400000" algn="tl" rotWithShape="0">
                    <a:srgbClr val="000000">
                      <a:alpha val="65000"/>
                    </a:srgbClr>
                  </a:outerShdw>
                </a:effectLst>
              </a:rPr>
              <a:t>O NÚMERO 666 </a:t>
            </a:r>
          </a:p>
          <a:p>
            <a:r>
              <a:rPr lang="pt-PT" sz="7200" b="1" spc="50" dirty="0">
                <a:ln w="11430"/>
                <a:gradFill>
                  <a:gsLst>
                    <a:gs pos="19000">
                      <a:srgbClr val="FF0000"/>
                    </a:gs>
                    <a:gs pos="82000">
                      <a:schemeClr val="tx1"/>
                    </a:gs>
                    <a:gs pos="48000">
                      <a:srgbClr val="C00000"/>
                    </a:gs>
                  </a:gsLst>
                  <a:lin ang="5400000"/>
                </a:gradFill>
                <a:effectLst>
                  <a:outerShdw blurRad="76200" dist="50800" dir="5400000" algn="tl" rotWithShape="0">
                    <a:srgbClr val="000000">
                      <a:alpha val="65000"/>
                    </a:srgbClr>
                  </a:outerShdw>
                </a:effectLst>
              </a:rPr>
              <a:t>E OS EUA</a:t>
            </a:r>
            <a:endParaRPr lang="es-AR" sz="7200" b="1" spc="50" dirty="0">
              <a:ln w="11430"/>
              <a:gradFill>
                <a:gsLst>
                  <a:gs pos="19000">
                    <a:srgbClr val="FF0000"/>
                  </a:gs>
                  <a:gs pos="82000">
                    <a:schemeClr val="tx1"/>
                  </a:gs>
                  <a:gs pos="48000">
                    <a:srgbClr val="C00000"/>
                  </a:gs>
                </a:gsLst>
                <a:lin ang="5400000"/>
              </a:gradFill>
              <a:effectLst>
                <a:outerShdw blurRad="76200" dist="50800" dir="5400000" algn="tl" rotWithShape="0">
                  <a:srgbClr val="000000">
                    <a:alpha val="65000"/>
                  </a:srgbClr>
                </a:outerShdw>
              </a:effectLst>
            </a:endParaRPr>
          </a:p>
          <a:p>
            <a:r>
              <a:rPr lang="es-ES_tradnl" sz="7200" b="1" spc="50" dirty="0">
                <a:ln w="11430"/>
                <a:gradFill>
                  <a:gsLst>
                    <a:gs pos="19000">
                      <a:srgbClr val="FF0000"/>
                    </a:gs>
                    <a:gs pos="82000">
                      <a:schemeClr val="tx1"/>
                    </a:gs>
                    <a:gs pos="48000">
                      <a:srgbClr val="C00000"/>
                    </a:gs>
                  </a:gsLst>
                  <a:lin ang="5400000"/>
                </a:gradFill>
                <a:effectLst>
                  <a:outerShdw blurRad="76200" dist="50800" dir="5400000" algn="tl" rotWithShape="0">
                    <a:srgbClr val="000000">
                      <a:alpha val="65000"/>
                    </a:srgbClr>
                  </a:outerShdw>
                </a:effectLst>
              </a:rPr>
              <a:t>NA PROFECIA</a:t>
            </a:r>
            <a:endParaRPr lang="es-ES" sz="7200" b="1" spc="50" dirty="0">
              <a:ln w="11430"/>
              <a:gradFill>
                <a:gsLst>
                  <a:gs pos="19000">
                    <a:srgbClr val="FF0000"/>
                  </a:gs>
                  <a:gs pos="82000">
                    <a:schemeClr val="tx1"/>
                  </a:gs>
                  <a:gs pos="48000">
                    <a:srgbClr val="C00000"/>
                  </a:gs>
                </a:gsLst>
                <a:lin ang="5400000"/>
              </a:gradFill>
              <a:effectLst>
                <a:outerShdw blurRad="76200" dist="50800" dir="5400000" algn="tl" rotWithShape="0">
                  <a:srgbClr val="000000">
                    <a:alpha val="65000"/>
                  </a:srgbClr>
                </a:outerShdw>
              </a:effectLst>
              <a:latin typeface="Univers LT 85 ExtraBlack" pitchFamily="2" charset="0"/>
            </a:endParaRPr>
          </a:p>
        </p:txBody>
      </p:sp>
    </p:spTree>
    <p:extLst>
      <p:ext uri="{BB962C8B-B14F-4D97-AF65-F5344CB8AC3E}">
        <p14:creationId xmlns:p14="http://schemas.microsoft.com/office/powerpoint/2010/main" val="7162173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3500"/>
                                        <p:tgtEl>
                                          <p:spTgt spid="6"/>
                                        </p:tgtEl>
                                      </p:cBhvr>
                                    </p:animEffect>
                                  </p:childTnLst>
                                </p:cTn>
                              </p:par>
                            </p:childTnLst>
                          </p:cTn>
                        </p:par>
                        <p:par>
                          <p:cTn id="8" fill="hold">
                            <p:stCondLst>
                              <p:cond delay="3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Gerhard\Documents\_Estudios Biblicos PPT\24 El 666 y USA\church-backgroun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 y="0"/>
            <a:ext cx="9144001"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699792" y="296652"/>
            <a:ext cx="5724636" cy="3170099"/>
          </a:xfrm>
          <a:prstGeom prst="rect">
            <a:avLst/>
          </a:prstGeom>
          <a:noFill/>
        </p:spPr>
        <p:txBody>
          <a:bodyPr wrap="square" rtlCol="0">
            <a:spAutoFit/>
          </a:bodyPr>
          <a:lstStyle/>
          <a:p>
            <a:pPr algn="ctr"/>
            <a:r>
              <a:rPr lang="es-AR" sz="40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De que forma faz o protestantismo dos EUA que </a:t>
            </a:r>
            <a:r>
              <a:rPr lang="es-AR" sz="40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adorem</a:t>
            </a:r>
            <a:r>
              <a:rPr lang="es-AR" sz="40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o papado, e porque se </a:t>
            </a:r>
            <a:r>
              <a:rPr lang="es-AR" sz="40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tornam</a:t>
            </a:r>
            <a:r>
              <a:rPr lang="es-AR" sz="40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os EUA a </a:t>
            </a:r>
            <a:r>
              <a:rPr lang="es-AR" sz="40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imagem</a:t>
            </a:r>
            <a:r>
              <a:rPr lang="es-AR" sz="40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da </a:t>
            </a:r>
            <a:r>
              <a:rPr lang="es-AR" sz="40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besta</a:t>
            </a:r>
            <a:r>
              <a:rPr lang="es-AR" sz="40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endParaRPr lang="es-ES" sz="40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5257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Gerhard\Documents\_Estudios Biblicos PPT\24 El 666 y US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Apocalipse</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13:13-14</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323528" y="1592796"/>
            <a:ext cx="8928992"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Seduz</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que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habitam</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sobre a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 causa dos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sinais</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lhe</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foi</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dado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executar</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diante</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besta</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dizendo</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aos</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habitam</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sobre a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façam</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imagen à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besta</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àquela</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ferida</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à espada, </a:t>
            </a:r>
            <a:r>
              <a:rPr lang="es-AR" sz="34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sobreviveu</a:t>
            </a:r>
            <a:r>
              <a:rPr lang="es-AR" sz="34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p>
        </p:txBody>
      </p:sp>
    </p:spTree>
    <p:extLst>
      <p:ext uri="{BB962C8B-B14F-4D97-AF65-F5344CB8AC3E}">
        <p14:creationId xmlns:p14="http://schemas.microsoft.com/office/powerpoint/2010/main" val="15559019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Gerhard\Documents\_Estudios Biblicos PPT\24 El 666 y USA\DSC_01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291" y="0"/>
            <a:ext cx="9634582" cy="646741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6552" y="3176972"/>
            <a:ext cx="9937105" cy="3672408"/>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CuadroTexto"/>
          <p:cNvSpPr txBox="1"/>
          <p:nvPr/>
        </p:nvSpPr>
        <p:spPr>
          <a:xfrm>
            <a:off x="431540" y="3609020"/>
            <a:ext cx="8352928" cy="2800767"/>
          </a:xfrm>
          <a:prstGeom prst="rect">
            <a:avLst/>
          </a:prstGeom>
          <a:noFill/>
        </p:spPr>
        <p:txBody>
          <a:bodyPr wrap="square" rtlCol="0">
            <a:spAutoFit/>
          </a:bodyPr>
          <a:lstStyle/>
          <a:p>
            <a:pPr algn="ct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O que tentará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fazer</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o protestantismo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com</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minoria</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fiel, mediante a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aliança</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com</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p>
          <a:p>
            <a:pPr algn="ct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o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governo</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dos EUA?</a:t>
            </a:r>
            <a:endParaRPr lang="es-ES"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Tree>
    <p:extLst>
      <p:ext uri="{BB962C8B-B14F-4D97-AF65-F5344CB8AC3E}">
        <p14:creationId xmlns:p14="http://schemas.microsoft.com/office/powerpoint/2010/main" val="2526368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Gerhard\Documents\_Estudios Biblicos PPT\24 El 666 y US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0" y="1703926"/>
            <a:ext cx="9613068"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lhe</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foi</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dado comunicar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fôlego</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à imagen da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besta</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que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só</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imagen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falasse</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como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ainda</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fizesse</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morrer</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quantos</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adorassem</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imagem</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besta</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todos, os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pequenos</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os grandes, os ricos e os pobres, os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livres</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os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escravos</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faz que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lhes</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seja</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dada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certa</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marca sobre a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mão</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direita</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sobre a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fronte</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para que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ninguém</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possa</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comprar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vender,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senão</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aquele</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tem</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marca, o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nome</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besta</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número do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nome</a:t>
            </a:r>
            <a:r>
              <a:rPr lang="es-AR"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p>
        </p:txBody>
      </p:sp>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Apocalipse</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13:15-17</a:t>
            </a:r>
          </a:p>
        </p:txBody>
      </p:sp>
    </p:spTree>
    <p:extLst>
      <p:ext uri="{BB962C8B-B14F-4D97-AF65-F5344CB8AC3E}">
        <p14:creationId xmlns:p14="http://schemas.microsoft.com/office/powerpoint/2010/main" val="2550338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Mis Docs\_Multimedia IMS\Curso Biblico PPS\Tema 14\fondo papel.jpg"/>
          <p:cNvPicPr>
            <a:picLocks noChangeAspect="1" noChangeArrowheads="1"/>
          </p:cNvPicPr>
          <p:nvPr/>
        </p:nvPicPr>
        <p:blipFill rotWithShape="1">
          <a:blip r:embed="rId3">
            <a:extLst>
              <a:ext uri="{28A0092B-C50C-407E-A947-70E740481C1C}">
                <a14:useLocalDpi xmlns:a14="http://schemas.microsoft.com/office/drawing/2010/main" val="0"/>
              </a:ext>
            </a:extLst>
          </a:blip>
          <a:srcRect b="1936"/>
          <a:stretch/>
        </p:blipFill>
        <p:spPr bwMode="auto">
          <a:xfrm>
            <a:off x="0" y="0"/>
            <a:ext cx="9139944"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4" descr="J:\Mis Docs\_Multimedia IMS\Curso Biblico PPS\Tema 14\sellodomin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9972" y="956928"/>
            <a:ext cx="4320000" cy="4320000"/>
          </a:xfrm>
          <a:prstGeom prst="rect">
            <a:avLst/>
          </a:prstGeom>
          <a:noFill/>
          <a:effectLst>
            <a:outerShdw blurRad="190500" dist="165100" dir="2700000" algn="tl" rotWithShape="0">
              <a:prstClr val="black">
                <a:alpha val="49000"/>
              </a:prstClr>
            </a:outerShdw>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6552" y="4077072"/>
            <a:ext cx="9937105" cy="2700300"/>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CuadroTexto"/>
          <p:cNvSpPr txBox="1"/>
          <p:nvPr/>
        </p:nvSpPr>
        <p:spPr>
          <a:xfrm>
            <a:off x="431540" y="4365104"/>
            <a:ext cx="8352928" cy="2123658"/>
          </a:xfrm>
          <a:prstGeom prst="rect">
            <a:avLst/>
          </a:prstGeom>
          <a:noFill/>
        </p:spPr>
        <p:txBody>
          <a:bodyPr wrap="square" rtlCol="0">
            <a:spAutoFit/>
          </a:bodyPr>
          <a:lstStyle/>
          <a:p>
            <a:pPr algn="ct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Qual</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é a marca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ou</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b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b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sinal</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da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besta</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mencionada </a:t>
            </a:r>
            <a:b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b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em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Apocalipse</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13:16?</a:t>
            </a:r>
            <a:endParaRPr lang="es-ES"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Tree>
    <p:extLst>
      <p:ext uri="{BB962C8B-B14F-4D97-AF65-F5344CB8AC3E}">
        <p14:creationId xmlns:p14="http://schemas.microsoft.com/office/powerpoint/2010/main" val="11771412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4\fondo papel.jpg"/>
          <p:cNvPicPr>
            <a:picLocks noChangeAspect="1" noChangeArrowheads="1"/>
          </p:cNvPicPr>
          <p:nvPr/>
        </p:nvPicPr>
        <p:blipFill rotWithShape="1">
          <a:blip r:embed="rId3">
            <a:extLst>
              <a:ext uri="{28A0092B-C50C-407E-A947-70E740481C1C}">
                <a14:useLocalDpi xmlns:a14="http://schemas.microsoft.com/office/drawing/2010/main" val="0"/>
              </a:ext>
            </a:extLst>
          </a:blip>
          <a:srcRect b="193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J:\Mis Docs\_Multimedia IMS\Curso Biblico PPS\Tema 14\sello-or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920" y="585164"/>
            <a:ext cx="4320000" cy="4320000"/>
          </a:xfrm>
          <a:prstGeom prst="rect">
            <a:avLst/>
          </a:prstGeom>
          <a:noFill/>
          <a:effectLst>
            <a:outerShdw blurRad="190500" dist="165100" dir="2700000" algn="tl" rotWithShape="0">
              <a:prstClr val="black">
                <a:alpha val="49000"/>
              </a:prstClr>
            </a:outerShdw>
          </a:effectLst>
          <a:extLst>
            <a:ext uri="{909E8E84-426E-40DD-AFC4-6F175D3DCCD1}">
              <a14:hiddenFill xmlns:a14="http://schemas.microsoft.com/office/drawing/2010/main">
                <a:solidFill>
                  <a:srgbClr val="FFFFFF"/>
                </a:solidFill>
              </a14:hiddenFill>
            </a:ext>
          </a:extLst>
        </p:spPr>
      </p:pic>
      <p:pic>
        <p:nvPicPr>
          <p:cNvPr id="4" name="Picture 4" descr="J:\Mis Docs\_Multimedia IMS\Curso Biblico PPS\Tema 14\sellodomin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9884" y="584684"/>
            <a:ext cx="4320000" cy="4320000"/>
          </a:xfrm>
          <a:prstGeom prst="rect">
            <a:avLst/>
          </a:prstGeom>
          <a:noFill/>
          <a:effectLst>
            <a:outerShdw blurRad="190500" dist="165100" dir="2700000" algn="tl" rotWithShape="0">
              <a:prstClr val="black">
                <a:alpha val="49000"/>
              </a:prstClr>
            </a:outerShdw>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395536" y="4977172"/>
            <a:ext cx="4174436" cy="1446550"/>
          </a:xfrm>
          <a:prstGeom prst="rect">
            <a:avLst/>
          </a:prstGeom>
        </p:spPr>
        <p:txBody>
          <a:bodyPr wrap="square">
            <a:spAutoFit/>
          </a:bodyPr>
          <a:lstStyle/>
          <a:p>
            <a:pPr algn="ctr"/>
            <a:r>
              <a:rPr lang="es-ES" sz="4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Selo de </a:t>
            </a:r>
          </a:p>
          <a:p>
            <a:pPr algn="ctr"/>
            <a:r>
              <a:rPr lang="es-ES" sz="4400" b="1" dirty="0" err="1">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Autoridade</a:t>
            </a:r>
            <a:r>
              <a:rPr lang="es-ES" sz="4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 Divina</a:t>
            </a:r>
            <a:endParaRPr lang="es-ES" dirty="0">
              <a:latin typeface="Bernard MT Condensed" pitchFamily="18" charset="0"/>
            </a:endParaRPr>
          </a:p>
        </p:txBody>
      </p:sp>
      <p:sp>
        <p:nvSpPr>
          <p:cNvPr id="6" name="5 Rectángulo"/>
          <p:cNvSpPr/>
          <p:nvPr/>
        </p:nvSpPr>
        <p:spPr>
          <a:xfrm>
            <a:off x="4569972" y="4977172"/>
            <a:ext cx="4499316" cy="1446550"/>
          </a:xfrm>
          <a:prstGeom prst="rect">
            <a:avLst/>
          </a:prstGeom>
        </p:spPr>
        <p:txBody>
          <a:bodyPr wrap="square">
            <a:spAutoFit/>
          </a:bodyPr>
          <a:lstStyle/>
          <a:p>
            <a:pPr algn="ctr"/>
            <a:r>
              <a:rPr lang="es-ES" sz="4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Selo de </a:t>
            </a:r>
          </a:p>
          <a:p>
            <a:pPr algn="ctr"/>
            <a:r>
              <a:rPr lang="es-ES" sz="4400" b="1" dirty="0" err="1">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Autoridade</a:t>
            </a:r>
            <a:r>
              <a:rPr lang="es-ES" sz="4400" b="1" dirty="0">
                <a:ln w="11430"/>
                <a:gradFill>
                  <a:gsLst>
                    <a:gs pos="0">
                      <a:srgbClr val="FFF200"/>
                    </a:gs>
                    <a:gs pos="58000">
                      <a:srgbClr val="FF7A00"/>
                    </a:gs>
                    <a:gs pos="93000">
                      <a:srgbClr val="FF0300"/>
                    </a:gs>
                    <a:gs pos="100000">
                      <a:srgbClr val="4D0808"/>
                    </a:gs>
                  </a:gsLst>
                  <a:lin ang="5400000" scaled="0"/>
                </a:gradFill>
                <a:effectLst>
                  <a:outerShdw blurRad="80000" dist="40000" dir="5040000" algn="tl">
                    <a:srgbClr val="000000">
                      <a:alpha val="30000"/>
                    </a:srgbClr>
                  </a:outerShdw>
                  <a:reflection blurRad="6350" stA="55000" endA="300" endPos="45500" dir="5400000" sy="-100000" algn="bl" rotWithShape="0"/>
                </a:effectLst>
                <a:latin typeface="Bernard MT Condensed" pitchFamily="18" charset="0"/>
                <a:cs typeface="Vijaya" pitchFamily="34" charset="0"/>
              </a:rPr>
              <a:t> humana</a:t>
            </a:r>
            <a:endParaRPr lang="es-ES" dirty="0">
              <a:latin typeface="Bernard MT Condensed" pitchFamily="18" charset="0"/>
            </a:endParaRPr>
          </a:p>
        </p:txBody>
      </p:sp>
    </p:spTree>
    <p:extLst>
      <p:ext uri="{BB962C8B-B14F-4D97-AF65-F5344CB8AC3E}">
        <p14:creationId xmlns:p14="http://schemas.microsoft.com/office/powerpoint/2010/main" val="13154240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par>
                          <p:cTn id="18" fill="hold">
                            <p:stCondLst>
                              <p:cond delay="3500"/>
                            </p:stCondLst>
                            <p:childTnLst>
                              <p:par>
                                <p:cTn id="19" presetID="42"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4500"/>
                            </p:stCondLst>
                            <p:childTnLst>
                              <p:par>
                                <p:cTn id="25" presetID="22"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693529" y="1196752"/>
            <a:ext cx="7668851" cy="33123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7200" b="1" spc="50" dirty="0">
                <a:ln w="11430"/>
                <a:gradFill>
                  <a:gsLst>
                    <a:gs pos="52075">
                      <a:schemeClr val="bg1"/>
                    </a:gs>
                    <a:gs pos="43000">
                      <a:srgbClr val="FF0000"/>
                    </a:gs>
                    <a:gs pos="100000">
                      <a:schemeClr val="bg1"/>
                    </a:gs>
                    <a:gs pos="0">
                      <a:srgbClr val="C00000"/>
                    </a:gs>
                    <a:gs pos="61000">
                      <a:srgbClr val="0033CC"/>
                    </a:gs>
                  </a:gsLst>
                  <a:lin ang="5400000"/>
                </a:gradFill>
                <a:effectLst>
                  <a:outerShdw blurRad="76200" dist="50800" dir="5400000" algn="tl" rotWithShape="0">
                    <a:srgbClr val="000000">
                      <a:alpha val="65000"/>
                    </a:srgbClr>
                  </a:outerShdw>
                </a:effectLst>
                <a:latin typeface="Optima LT DemiBold" pitchFamily="34" charset="0"/>
                <a:cs typeface="Vijaya" pitchFamily="34" charset="0"/>
              </a:rPr>
              <a:t>AS TRÊS MENSAGENS ANGÉLICAS DE</a:t>
            </a:r>
            <a:br>
              <a:rPr lang="es-AR" sz="7200" b="1" spc="50" dirty="0">
                <a:ln w="11430"/>
                <a:gradFill>
                  <a:gsLst>
                    <a:gs pos="52075">
                      <a:schemeClr val="bg1"/>
                    </a:gs>
                    <a:gs pos="43000">
                      <a:srgbClr val="FF0000"/>
                    </a:gs>
                    <a:gs pos="100000">
                      <a:schemeClr val="bg1"/>
                    </a:gs>
                    <a:gs pos="0">
                      <a:srgbClr val="C00000"/>
                    </a:gs>
                    <a:gs pos="61000">
                      <a:srgbClr val="0033CC"/>
                    </a:gs>
                  </a:gsLst>
                  <a:lin ang="5400000"/>
                </a:gradFill>
                <a:effectLst>
                  <a:outerShdw blurRad="76200" dist="50800" dir="5400000" algn="tl" rotWithShape="0">
                    <a:srgbClr val="000000">
                      <a:alpha val="65000"/>
                    </a:srgbClr>
                  </a:outerShdw>
                </a:effectLst>
                <a:latin typeface="Optima LT DemiBold" pitchFamily="34" charset="0"/>
                <a:cs typeface="Vijaya" pitchFamily="34" charset="0"/>
              </a:rPr>
            </a:br>
            <a:r>
              <a:rPr lang="es-AR" sz="7200" b="1" spc="50" dirty="0">
                <a:ln w="11430"/>
                <a:gradFill>
                  <a:gsLst>
                    <a:gs pos="52075">
                      <a:schemeClr val="bg1"/>
                    </a:gs>
                    <a:gs pos="43000">
                      <a:srgbClr val="FF0000"/>
                    </a:gs>
                    <a:gs pos="100000">
                      <a:schemeClr val="bg1"/>
                    </a:gs>
                    <a:gs pos="0">
                      <a:srgbClr val="C00000"/>
                    </a:gs>
                    <a:gs pos="61000">
                      <a:srgbClr val="0033CC"/>
                    </a:gs>
                  </a:gsLst>
                  <a:lin ang="5400000"/>
                </a:gradFill>
                <a:effectLst>
                  <a:outerShdw blurRad="76200" dist="50800" dir="5400000" algn="tl" rotWithShape="0">
                    <a:srgbClr val="000000">
                      <a:alpha val="65000"/>
                    </a:srgbClr>
                  </a:outerShdw>
                </a:effectLst>
                <a:latin typeface="Optima LT DemiBold" pitchFamily="34" charset="0"/>
                <a:cs typeface="Vijaya" pitchFamily="34" charset="0"/>
              </a:rPr>
              <a:t>APOCALIPSE</a:t>
            </a:r>
          </a:p>
        </p:txBody>
      </p:sp>
    </p:spTree>
    <p:extLst>
      <p:ext uri="{BB962C8B-B14F-4D97-AF65-F5344CB8AC3E}">
        <p14:creationId xmlns:p14="http://schemas.microsoft.com/office/powerpoint/2010/main" val="2429127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Gerhard\Documents\_Estudios Biblicos PPT\24 El 666 y USA\6016249196_b047ec4643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887" b="10365"/>
          <a:stretch/>
        </p:blipFill>
        <p:spPr bwMode="auto">
          <a:xfrm>
            <a:off x="-1" y="0"/>
            <a:ext cx="9144001" cy="684938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76572" y="4185084"/>
            <a:ext cx="10261140" cy="2520280"/>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CuadroTexto"/>
          <p:cNvSpPr txBox="1"/>
          <p:nvPr/>
        </p:nvSpPr>
        <p:spPr>
          <a:xfrm>
            <a:off x="755576" y="4329100"/>
            <a:ext cx="7668852" cy="2123658"/>
          </a:xfrm>
          <a:prstGeom prst="rect">
            <a:avLst/>
          </a:prstGeom>
          <a:noFill/>
        </p:spPr>
        <p:txBody>
          <a:bodyPr wrap="square" rtlCol="0">
            <a:spAutoFit/>
          </a:bodyPr>
          <a:lstStyle/>
          <a:p>
            <a:pPr algn="ct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 que insta o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primeiro</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anjo</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que leva o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evangelho</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eterno a toda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nação</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tribo</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e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povo</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endParaRPr lang="es-ES"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Tree>
    <p:extLst>
      <p:ext uri="{BB962C8B-B14F-4D97-AF65-F5344CB8AC3E}">
        <p14:creationId xmlns:p14="http://schemas.microsoft.com/office/powerpoint/2010/main" val="1999772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Gerhard\Documents\_Estudios Biblicos PPT\24 El 666 y US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Apocalipse</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14:6-7</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07504" y="1592796"/>
            <a:ext cx="9036496"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outro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anjo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voando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pelo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meio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céu</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tendo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evangelho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eterno para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pregar</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aos</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se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assentam</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sobre 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 cada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nação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tribo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língua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povo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dizendo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em grande voz: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Temei</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Deus 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dai-lhe</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glória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pois</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é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chegada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hora do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juízo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adorai</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aquele</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fez</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céu</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terra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o mar, e as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fontes</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das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águas</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22945629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31541" y="188640"/>
            <a:ext cx="8784975" cy="563231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err="1">
                <a:ln w="11430"/>
                <a:solidFill>
                  <a:srgbClr val="0033CC"/>
                </a:solidFill>
                <a:effectLst>
                  <a:outerShdw blurRad="76200" dist="50800" dir="5400000" algn="tl" rotWithShape="0">
                    <a:srgbClr val="000000">
                      <a:alpha val="65000"/>
                    </a:srgbClr>
                  </a:outerShdw>
                </a:effectLst>
              </a:rPr>
              <a:t>Três</a:t>
            </a:r>
            <a:r>
              <a:rPr lang="es-AR" sz="3600" b="1" spc="50" dirty="0">
                <a:ln w="11430"/>
                <a:solidFill>
                  <a:srgbClr val="0033CC"/>
                </a:solidFill>
                <a:effectLst>
                  <a:outerShdw blurRad="76200" dist="50800" dir="5400000" algn="tl" rotWithShape="0">
                    <a:srgbClr val="000000">
                      <a:alpha val="65000"/>
                    </a:srgbClr>
                  </a:outerShdw>
                </a:effectLst>
              </a:rPr>
              <a:t> </a:t>
            </a:r>
            <a:r>
              <a:rPr lang="es-AR" sz="3600" b="1" spc="50" dirty="0" err="1">
                <a:ln w="11430"/>
                <a:solidFill>
                  <a:srgbClr val="0033CC"/>
                </a:solidFill>
                <a:effectLst>
                  <a:outerShdw blurRad="76200" dist="50800" dir="5400000" algn="tl" rotWithShape="0">
                    <a:srgbClr val="000000">
                      <a:alpha val="65000"/>
                    </a:srgbClr>
                  </a:outerShdw>
                </a:effectLst>
              </a:rPr>
              <a:t>coisas</a:t>
            </a:r>
            <a:r>
              <a:rPr lang="es-AR" sz="3600" b="1" spc="50" dirty="0">
                <a:ln w="11430"/>
                <a:solidFill>
                  <a:srgbClr val="0033CC"/>
                </a:solidFill>
                <a:effectLst>
                  <a:outerShdw blurRad="76200" dist="50800" dir="5400000" algn="tl" rotWithShape="0">
                    <a:srgbClr val="000000">
                      <a:alpha val="65000"/>
                    </a:srgbClr>
                  </a:outerShdw>
                </a:effectLst>
              </a:rPr>
              <a:t> </a:t>
            </a:r>
            <a:r>
              <a:rPr lang="es-AR" sz="3600" b="1" spc="50" dirty="0" err="1">
                <a:ln w="11430"/>
                <a:solidFill>
                  <a:srgbClr val="0033CC"/>
                </a:solidFill>
                <a:effectLst>
                  <a:outerShdw blurRad="76200" dist="50800" dir="5400000" algn="tl" rotWithShape="0">
                    <a:srgbClr val="000000">
                      <a:alpha val="65000"/>
                    </a:srgbClr>
                  </a:outerShdw>
                </a:effectLst>
              </a:rPr>
              <a:t>podem</a:t>
            </a:r>
            <a:r>
              <a:rPr lang="es-AR" sz="3600" b="1" spc="50" dirty="0">
                <a:ln w="11430"/>
                <a:solidFill>
                  <a:srgbClr val="0033CC"/>
                </a:solidFill>
                <a:effectLst>
                  <a:outerShdw blurRad="76200" dist="50800" dir="5400000" algn="tl" rotWithShape="0">
                    <a:srgbClr val="000000">
                      <a:alpha val="65000"/>
                    </a:srgbClr>
                  </a:outerShdw>
                </a:effectLst>
              </a:rPr>
              <a:t> ser destacadas </a:t>
            </a:r>
            <a:r>
              <a:rPr lang="es-AR" sz="3600" b="1" spc="50" dirty="0" err="1">
                <a:ln w="11430"/>
                <a:solidFill>
                  <a:srgbClr val="0033CC"/>
                </a:solidFill>
                <a:effectLst>
                  <a:outerShdw blurRad="76200" dist="50800" dir="5400000" algn="tl" rotWithShape="0">
                    <a:srgbClr val="000000">
                      <a:alpha val="65000"/>
                    </a:srgbClr>
                  </a:outerShdw>
                </a:effectLst>
              </a:rPr>
              <a:t>na</a:t>
            </a:r>
            <a:r>
              <a:rPr lang="es-AR" sz="3600" b="1" spc="50" dirty="0">
                <a:ln w="11430"/>
                <a:solidFill>
                  <a:srgbClr val="0033CC"/>
                </a:solidFill>
                <a:effectLst>
                  <a:outerShdw blurRad="76200" dist="50800" dir="5400000" algn="tl" rotWithShape="0">
                    <a:srgbClr val="000000">
                      <a:alpha val="65000"/>
                    </a:srgbClr>
                  </a:outerShdw>
                </a:effectLst>
              </a:rPr>
              <a:t> </a:t>
            </a:r>
            <a:r>
              <a:rPr lang="es-AR" sz="3600" b="1" spc="50" dirty="0" err="1">
                <a:ln w="11430"/>
                <a:solidFill>
                  <a:srgbClr val="0033CC"/>
                </a:solidFill>
                <a:effectLst>
                  <a:outerShdw blurRad="76200" dist="50800" dir="5400000" algn="tl" rotWithShape="0">
                    <a:srgbClr val="000000">
                      <a:alpha val="65000"/>
                    </a:srgbClr>
                  </a:outerShdw>
                </a:effectLst>
              </a:rPr>
              <a:t>mensagem</a:t>
            </a:r>
            <a:r>
              <a:rPr lang="es-AR" sz="3600" b="1" spc="50" dirty="0">
                <a:ln w="11430"/>
                <a:solidFill>
                  <a:srgbClr val="0033CC"/>
                </a:solidFill>
                <a:effectLst>
                  <a:outerShdw blurRad="76200" dist="50800" dir="5400000" algn="tl" rotWithShape="0">
                    <a:srgbClr val="000000">
                      <a:alpha val="65000"/>
                    </a:srgbClr>
                  </a:outerShdw>
                </a:effectLst>
              </a:rPr>
              <a:t> do </a:t>
            </a:r>
            <a:r>
              <a:rPr lang="es-AR" sz="3600" b="1" spc="50" dirty="0" err="1">
                <a:ln w="11430"/>
                <a:solidFill>
                  <a:srgbClr val="0033CC"/>
                </a:solidFill>
                <a:effectLst>
                  <a:outerShdw blurRad="76200" dist="50800" dir="5400000" algn="tl" rotWithShape="0">
                    <a:srgbClr val="000000">
                      <a:alpha val="65000"/>
                    </a:srgbClr>
                  </a:outerShdw>
                </a:effectLst>
              </a:rPr>
              <a:t>primeiro</a:t>
            </a:r>
            <a:r>
              <a:rPr lang="es-AR" sz="3600" b="1" spc="50" dirty="0">
                <a:ln w="11430"/>
                <a:solidFill>
                  <a:srgbClr val="0033CC"/>
                </a:solidFill>
                <a:effectLst>
                  <a:outerShdw blurRad="76200" dist="50800" dir="5400000" algn="tl" rotWithShape="0">
                    <a:srgbClr val="000000">
                      <a:alpha val="65000"/>
                    </a:srgbClr>
                  </a:outerShdw>
                </a:effectLst>
              </a:rPr>
              <a:t> </a:t>
            </a:r>
            <a:r>
              <a:rPr lang="es-AR" sz="3600" b="1" spc="50" dirty="0" err="1">
                <a:ln w="11430"/>
                <a:solidFill>
                  <a:srgbClr val="0033CC"/>
                </a:solidFill>
                <a:effectLst>
                  <a:outerShdw blurRad="76200" dist="50800" dir="5400000" algn="tl" rotWithShape="0">
                    <a:srgbClr val="000000">
                      <a:alpha val="65000"/>
                    </a:srgbClr>
                  </a:outerShdw>
                </a:effectLst>
              </a:rPr>
              <a:t>anjo</a:t>
            </a:r>
            <a:r>
              <a:rPr lang="es-AR" sz="3600" b="1" spc="50" dirty="0">
                <a:ln w="11430"/>
                <a:solidFill>
                  <a:srgbClr val="0033CC"/>
                </a:solidFill>
                <a:effectLst>
                  <a:outerShdw blurRad="76200" dist="50800" dir="5400000" algn="tl" rotWithShape="0">
                    <a:srgbClr val="000000">
                      <a:alpha val="65000"/>
                    </a:srgbClr>
                  </a:outerShdw>
                </a:effectLst>
              </a:rPr>
              <a:t>:</a:t>
            </a:r>
          </a:p>
          <a:p>
            <a:pPr marL="742950" indent="-742950">
              <a:buFont typeface="Arial" panose="020B0604020202020204" pitchFamily="34" charset="0"/>
              <a:buChar char="•"/>
            </a:pPr>
            <a:r>
              <a:rPr lang="es-AR" sz="3200" b="1" spc="50" dirty="0">
                <a:ln w="11430"/>
                <a:solidFill>
                  <a:srgbClr val="CC00CC"/>
                </a:solidFill>
                <a:effectLst>
                  <a:outerShdw blurRad="76200" dist="50800" dir="5400000" algn="tl" rotWithShape="0">
                    <a:srgbClr val="000000">
                      <a:alpha val="65000"/>
                    </a:srgbClr>
                  </a:outerShdw>
                </a:effectLst>
              </a:rPr>
              <a:t>O </a:t>
            </a:r>
            <a:r>
              <a:rPr lang="es-AR" sz="3200" b="1" spc="50" dirty="0" err="1">
                <a:ln w="11430"/>
                <a:solidFill>
                  <a:srgbClr val="CC00CC"/>
                </a:solidFill>
                <a:effectLst>
                  <a:outerShdw blurRad="76200" dist="50800" dir="5400000" algn="tl" rotWithShape="0">
                    <a:srgbClr val="000000">
                      <a:alpha val="65000"/>
                    </a:srgbClr>
                  </a:outerShdw>
                </a:effectLst>
              </a:rPr>
              <a:t>evangelho</a:t>
            </a:r>
            <a:r>
              <a:rPr lang="es-AR" sz="3200" b="1" spc="50" dirty="0">
                <a:ln w="11430"/>
                <a:solidFill>
                  <a:srgbClr val="CC00CC"/>
                </a:solidFill>
                <a:effectLst>
                  <a:outerShdw blurRad="76200" dist="50800" dir="5400000" algn="tl" rotWithShape="0">
                    <a:srgbClr val="000000">
                      <a:alpha val="65000"/>
                    </a:srgbClr>
                  </a:outerShdw>
                </a:effectLst>
              </a:rPr>
              <a:t> eterno: </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É o mesmo que Cristo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ensinou</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e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foi</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pregado</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pelos discípulos.</a:t>
            </a:r>
          </a:p>
          <a:p>
            <a:pPr marL="742950" indent="-742950">
              <a:buFont typeface="Arial" panose="020B0604020202020204" pitchFamily="34" charset="0"/>
              <a:buChar char="•"/>
            </a:pPr>
            <a:r>
              <a:rPr lang="es-AR" sz="3200" b="1" spc="50" dirty="0">
                <a:ln w="11430"/>
                <a:solidFill>
                  <a:srgbClr val="CC00CC"/>
                </a:solidFill>
                <a:effectLst>
                  <a:outerShdw blurRad="76200" dist="50800" dir="5400000" algn="tl" rotWithShape="0">
                    <a:srgbClr val="000000">
                      <a:alpha val="65000"/>
                    </a:srgbClr>
                  </a:outerShdw>
                </a:effectLst>
              </a:rPr>
              <a:t>O </a:t>
            </a:r>
            <a:r>
              <a:rPr lang="es-AR" sz="3200" b="1" spc="50" dirty="0" err="1">
                <a:ln w="11430"/>
                <a:solidFill>
                  <a:srgbClr val="CC00CC"/>
                </a:solidFill>
                <a:effectLst>
                  <a:outerShdw blurRad="76200" dist="50800" dir="5400000" algn="tl" rotWithShape="0">
                    <a:srgbClr val="000000">
                      <a:alpha val="65000"/>
                    </a:srgbClr>
                  </a:outerShdw>
                </a:effectLst>
              </a:rPr>
              <a:t>juízo</a:t>
            </a:r>
            <a:r>
              <a:rPr lang="es-AR" sz="3200" b="1" spc="50" dirty="0">
                <a:ln w="11430"/>
                <a:solidFill>
                  <a:srgbClr val="CC00CC"/>
                </a:solidFill>
                <a:effectLst>
                  <a:outerShdw blurRad="76200" dist="50800" dir="5400000" algn="tl" rotWithShape="0">
                    <a:srgbClr val="000000">
                      <a:alpha val="65000"/>
                    </a:srgbClr>
                  </a:outerShdw>
                </a:effectLst>
              </a:rPr>
              <a:t>: </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Faz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referência</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à obra de Cristo como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Juíz</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e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Senhor</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e à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sua</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obra sumo sacerdote.</a:t>
            </a:r>
            <a:endParaRPr lang="es-AR" sz="2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a:p>
            <a:pPr marL="742950" indent="-742950">
              <a:buFont typeface="Arial" panose="020B0604020202020204" pitchFamily="34" charset="0"/>
              <a:buChar char="•"/>
            </a:pPr>
            <a:r>
              <a:rPr lang="es-AR" sz="3200" b="1" spc="50" dirty="0">
                <a:ln w="11430"/>
                <a:solidFill>
                  <a:srgbClr val="CC00CC"/>
                </a:solidFill>
                <a:effectLst>
                  <a:outerShdw blurRad="76200" dist="50800" dir="5400000" algn="tl" rotWithShape="0">
                    <a:srgbClr val="000000">
                      <a:alpha val="65000"/>
                    </a:srgbClr>
                  </a:outerShdw>
                </a:effectLst>
              </a:rPr>
              <a:t>A </a:t>
            </a:r>
            <a:r>
              <a:rPr lang="es-AR" sz="3200" b="1" spc="50" dirty="0" err="1">
                <a:ln w="11430"/>
                <a:solidFill>
                  <a:srgbClr val="CC00CC"/>
                </a:solidFill>
                <a:effectLst>
                  <a:outerShdw blurRad="76200" dist="50800" dir="5400000" algn="tl" rotWithShape="0">
                    <a:srgbClr val="000000">
                      <a:alpha val="65000"/>
                    </a:srgbClr>
                  </a:outerShdw>
                </a:effectLst>
              </a:rPr>
              <a:t>adoração</a:t>
            </a:r>
            <a:r>
              <a:rPr lang="es-AR" sz="3200" b="1" spc="50" dirty="0">
                <a:ln w="11430"/>
                <a:solidFill>
                  <a:srgbClr val="CC00CC"/>
                </a:soli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Existem</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dois</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tipos de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adoração</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b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que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foram</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praticadas</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pelos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filhos</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de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Adão</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Caim</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e Abel). A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adoração</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que parte do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homem</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e termina no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homem</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e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uma</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adoração</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voltada</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para Deus, mediante a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fé</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t>
            </a:r>
          </a:p>
        </p:txBody>
      </p:sp>
    </p:spTree>
    <p:extLst>
      <p:ext uri="{BB962C8B-B14F-4D97-AF65-F5344CB8AC3E}">
        <p14:creationId xmlns:p14="http://schemas.microsoft.com/office/powerpoint/2010/main" val="39698202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1000"/>
                                        <p:tgtEl>
                                          <p:spTgt spid="2">
                                            <p:txEl>
                                              <p:pRg st="2" end="2"/>
                                            </p:txEl>
                                          </p:spTgt>
                                        </p:tgtEl>
                                      </p:cBhvr>
                                    </p:animEffect>
                                    <p:anim calcmode="lin" valueType="num">
                                      <p:cBhvr>
                                        <p:cTn id="21"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1000"/>
                                        <p:tgtEl>
                                          <p:spTgt spid="2">
                                            <p:txEl>
                                              <p:pRg st="3" end="3"/>
                                            </p:txEl>
                                          </p:spTgt>
                                        </p:tgtEl>
                                      </p:cBhvr>
                                    </p:animEffect>
                                    <p:anim calcmode="lin" valueType="num">
                                      <p:cBhvr>
                                        <p:cTn id="2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up)">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Estudios Biblicos PPT\24 El 666 y USA\fond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726455" y="2204864"/>
            <a:ext cx="7668851" cy="33123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7200" b="1" spc="50" dirty="0">
                <a:ln w="11430"/>
                <a:gradFill>
                  <a:gsLst>
                    <a:gs pos="52075">
                      <a:schemeClr val="bg1"/>
                    </a:gs>
                    <a:gs pos="43000">
                      <a:srgbClr val="FF0000"/>
                    </a:gs>
                    <a:gs pos="100000">
                      <a:schemeClr val="bg1"/>
                    </a:gs>
                    <a:gs pos="0">
                      <a:srgbClr val="C00000"/>
                    </a:gs>
                    <a:gs pos="61000">
                      <a:srgbClr val="0033CC"/>
                    </a:gs>
                  </a:gsLst>
                  <a:lin ang="5400000"/>
                </a:gradFill>
                <a:effectLst>
                  <a:outerShdw blurRad="76200" dist="50800" dir="5400000" algn="tl" rotWithShape="0">
                    <a:srgbClr val="000000">
                      <a:alpha val="65000"/>
                    </a:srgbClr>
                  </a:outerShdw>
                </a:effectLst>
                <a:latin typeface="Optima LT DemiBold" pitchFamily="34" charset="0"/>
                <a:cs typeface="Vijaya" pitchFamily="34" charset="0"/>
              </a:rPr>
              <a:t>A PRIMEIRA </a:t>
            </a:r>
          </a:p>
          <a:p>
            <a:pPr algn="ctr"/>
            <a:r>
              <a:rPr lang="es-AR" sz="7200" b="1" spc="50" dirty="0">
                <a:ln w="11430"/>
                <a:gradFill>
                  <a:gsLst>
                    <a:gs pos="52075">
                      <a:schemeClr val="bg1"/>
                    </a:gs>
                    <a:gs pos="43000">
                      <a:srgbClr val="FF0000"/>
                    </a:gs>
                    <a:gs pos="100000">
                      <a:schemeClr val="bg1"/>
                    </a:gs>
                    <a:gs pos="0">
                      <a:srgbClr val="C00000"/>
                    </a:gs>
                    <a:gs pos="61000">
                      <a:srgbClr val="0033CC"/>
                    </a:gs>
                  </a:gsLst>
                  <a:lin ang="5400000"/>
                </a:gradFill>
                <a:effectLst>
                  <a:outerShdw blurRad="76200" dist="50800" dir="5400000" algn="tl" rotWithShape="0">
                    <a:srgbClr val="000000">
                      <a:alpha val="65000"/>
                    </a:srgbClr>
                  </a:outerShdw>
                </a:effectLst>
                <a:latin typeface="Optima LT DemiBold" pitchFamily="34" charset="0"/>
                <a:cs typeface="Vijaya" pitchFamily="34" charset="0"/>
              </a:rPr>
              <a:t>BESTA DE </a:t>
            </a:r>
            <a:br>
              <a:rPr lang="es-AR" sz="7200" b="1" spc="50" dirty="0">
                <a:ln w="11430"/>
                <a:gradFill>
                  <a:gsLst>
                    <a:gs pos="52075">
                      <a:schemeClr val="bg1"/>
                    </a:gs>
                    <a:gs pos="43000">
                      <a:srgbClr val="FF0000"/>
                    </a:gs>
                    <a:gs pos="100000">
                      <a:schemeClr val="bg1"/>
                    </a:gs>
                    <a:gs pos="0">
                      <a:srgbClr val="C00000"/>
                    </a:gs>
                    <a:gs pos="61000">
                      <a:srgbClr val="0033CC"/>
                    </a:gs>
                  </a:gsLst>
                  <a:lin ang="5400000"/>
                </a:gradFill>
                <a:effectLst>
                  <a:outerShdw blurRad="76200" dist="50800" dir="5400000" algn="tl" rotWithShape="0">
                    <a:srgbClr val="000000">
                      <a:alpha val="65000"/>
                    </a:srgbClr>
                  </a:outerShdw>
                </a:effectLst>
                <a:latin typeface="Optima LT DemiBold" pitchFamily="34" charset="0"/>
                <a:cs typeface="Vijaya" pitchFamily="34" charset="0"/>
              </a:rPr>
            </a:br>
            <a:r>
              <a:rPr lang="es-AR" sz="7200" b="1" spc="50" dirty="0">
                <a:ln w="11430"/>
                <a:gradFill>
                  <a:gsLst>
                    <a:gs pos="52075">
                      <a:schemeClr val="bg1"/>
                    </a:gs>
                    <a:gs pos="43000">
                      <a:srgbClr val="FF0000"/>
                    </a:gs>
                    <a:gs pos="100000">
                      <a:schemeClr val="bg1"/>
                    </a:gs>
                    <a:gs pos="0">
                      <a:srgbClr val="C00000"/>
                    </a:gs>
                    <a:gs pos="61000">
                      <a:srgbClr val="0033CC"/>
                    </a:gs>
                  </a:gsLst>
                  <a:lin ang="5400000"/>
                </a:gradFill>
                <a:effectLst>
                  <a:outerShdw blurRad="76200" dist="50800" dir="5400000" algn="tl" rotWithShape="0">
                    <a:srgbClr val="000000">
                      <a:alpha val="65000"/>
                    </a:srgbClr>
                  </a:outerShdw>
                </a:effectLst>
                <a:latin typeface="Optima LT DemiBold" pitchFamily="34" charset="0"/>
                <a:cs typeface="Vijaya" pitchFamily="34" charset="0"/>
              </a:rPr>
              <a:t>APOCALIPSE 13</a:t>
            </a: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591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Gerhard\Documents\_Estudios Biblicos PPT\24 El 666 y USA\angeles trompe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97" y="724337"/>
            <a:ext cx="7620001" cy="506730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576572" y="4420910"/>
            <a:ext cx="10261140" cy="1960418"/>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CuadroTexto"/>
          <p:cNvSpPr txBox="1"/>
          <p:nvPr/>
        </p:nvSpPr>
        <p:spPr>
          <a:xfrm>
            <a:off x="287524" y="4870277"/>
            <a:ext cx="8532948" cy="769441"/>
          </a:xfrm>
          <a:prstGeom prst="rect">
            <a:avLst/>
          </a:prstGeom>
          <a:noFill/>
        </p:spPr>
        <p:txBody>
          <a:bodyPr wrap="square" rtlCol="0">
            <a:spAutoFit/>
          </a:bodyPr>
          <a:lstStyle/>
          <a:p>
            <a:pPr algn="ct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O que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anunciou</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o segundo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anjo</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endParaRPr lang="es-ES"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Tree>
    <p:extLst>
      <p:ext uri="{BB962C8B-B14F-4D97-AF65-F5344CB8AC3E}">
        <p14:creationId xmlns:p14="http://schemas.microsoft.com/office/powerpoint/2010/main" val="12310491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Gerhard\Documents\_Estudios Biblicos PPT\24 El 666 y US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791580" y="1592796"/>
            <a:ext cx="7992888"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Segiu</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outro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anjo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segundo,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dizendo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Caiu</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caiu</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grande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babilónia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tem</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dado a beber a todas as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nações</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vinho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fúria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prostituição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Apocalipse</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14:8</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5212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Gerhard\Documents\_Estudios Biblicos PPT\24 El 666 y USA\angel-4928_19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3" y="0"/>
            <a:ext cx="9153783" cy="68653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576572" y="3401997"/>
            <a:ext cx="10261140" cy="2178242"/>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CuadroTexto"/>
          <p:cNvSpPr txBox="1"/>
          <p:nvPr/>
        </p:nvSpPr>
        <p:spPr>
          <a:xfrm>
            <a:off x="287524" y="3818015"/>
            <a:ext cx="8532948" cy="1446550"/>
          </a:xfrm>
          <a:prstGeom prst="rect">
            <a:avLst/>
          </a:prstGeom>
          <a:noFill/>
        </p:spPr>
        <p:txBody>
          <a:bodyPr wrap="square" rtlCol="0">
            <a:spAutoFit/>
          </a:bodyPr>
          <a:lstStyle/>
          <a:p>
            <a:pPr algn="ct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Que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advertência</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séria</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e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terrível</a:t>
            </a:r>
            <a:b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b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dá</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o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terceiro</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anjo</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endParaRPr lang="es-ES"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Tree>
    <p:extLst>
      <p:ext uri="{BB962C8B-B14F-4D97-AF65-F5344CB8AC3E}">
        <p14:creationId xmlns:p14="http://schemas.microsoft.com/office/powerpoint/2010/main" val="8870579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Gerhard\Documents\_Estudios Biblicos PPT\24 El 666 y US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396"/>
            <a:ext cx="9144000" cy="69933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Apocalipse</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14:9-11 </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467544" y="1664804"/>
            <a:ext cx="8676964"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Seguiu</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 a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estes</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outro</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anjo</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terceiro</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dizendo</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em grande voz: Se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alguém</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adora a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besta</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imagem</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recebe a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marca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na</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fronte</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ou</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sobre a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mão</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também</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esse</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beberá do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vinho</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cólera de Deus, preparado,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sem</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mistura, do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cálice</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da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ira, e será atormentado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fogo</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enxofre</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diante</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dos santos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anjos</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na</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presença</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Cordeiro</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8868677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Gerhard\Documents\_Estudios Biblicos PPT\24 El 666 y US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396"/>
            <a:ext cx="9144000" cy="69933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Apocalipse</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14:9-11 </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467544" y="1664804"/>
            <a:ext cx="8676964"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fumaça</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tormento sobe pelos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séculos</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dos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séculos</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não</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têm</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descanso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algum</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dia</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nem</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noite</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adoradores da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besta</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da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sua</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imagem</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quem</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quer</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receba a marca do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nome</a:t>
            </a:r>
            <a:r>
              <a:rPr lang="es-AR" sz="3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3621850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726455" y="2348880"/>
            <a:ext cx="7668851" cy="24122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7200" b="1" spc="50" dirty="0">
                <a:ln w="11430"/>
                <a:gradFill>
                  <a:gsLst>
                    <a:gs pos="52075">
                      <a:schemeClr val="bg1"/>
                    </a:gs>
                    <a:gs pos="43000">
                      <a:srgbClr val="FF0000"/>
                    </a:gs>
                    <a:gs pos="100000">
                      <a:schemeClr val="bg1"/>
                    </a:gs>
                    <a:gs pos="0">
                      <a:srgbClr val="C00000"/>
                    </a:gs>
                    <a:gs pos="61000">
                      <a:srgbClr val="0033CC"/>
                    </a:gs>
                  </a:gsLst>
                  <a:lin ang="5400000"/>
                </a:gradFill>
                <a:effectLst>
                  <a:outerShdw blurRad="76200" dist="50800" dir="5400000" algn="tl" rotWithShape="0">
                    <a:srgbClr val="000000">
                      <a:alpha val="65000"/>
                    </a:srgbClr>
                  </a:outerShdw>
                </a:effectLst>
                <a:latin typeface="Optima LT DemiBold" pitchFamily="34" charset="0"/>
                <a:cs typeface="Vijaya" pitchFamily="34" charset="0"/>
              </a:rPr>
              <a:t>DEUS SALVARÁ </a:t>
            </a:r>
            <a:br>
              <a:rPr lang="es-AR" sz="7200" b="1" spc="50" dirty="0">
                <a:ln w="11430"/>
                <a:gradFill>
                  <a:gsLst>
                    <a:gs pos="52075">
                      <a:schemeClr val="bg1"/>
                    </a:gs>
                    <a:gs pos="43000">
                      <a:srgbClr val="FF0000"/>
                    </a:gs>
                    <a:gs pos="100000">
                      <a:schemeClr val="bg1"/>
                    </a:gs>
                    <a:gs pos="0">
                      <a:srgbClr val="C00000"/>
                    </a:gs>
                    <a:gs pos="61000">
                      <a:srgbClr val="0033CC"/>
                    </a:gs>
                  </a:gsLst>
                  <a:lin ang="5400000"/>
                </a:gradFill>
                <a:effectLst>
                  <a:outerShdw blurRad="76200" dist="50800" dir="5400000" algn="tl" rotWithShape="0">
                    <a:srgbClr val="000000">
                      <a:alpha val="65000"/>
                    </a:srgbClr>
                  </a:outerShdw>
                </a:effectLst>
                <a:latin typeface="Optima LT DemiBold" pitchFamily="34" charset="0"/>
                <a:cs typeface="Vijaya" pitchFamily="34" charset="0"/>
              </a:rPr>
            </a:br>
            <a:r>
              <a:rPr lang="es-AR" sz="7200" b="1" spc="50" dirty="0">
                <a:ln w="11430"/>
                <a:gradFill>
                  <a:gsLst>
                    <a:gs pos="52075">
                      <a:schemeClr val="bg1"/>
                    </a:gs>
                    <a:gs pos="43000">
                      <a:srgbClr val="FF0000"/>
                    </a:gs>
                    <a:gs pos="100000">
                      <a:schemeClr val="bg1"/>
                    </a:gs>
                    <a:gs pos="0">
                      <a:srgbClr val="C00000"/>
                    </a:gs>
                    <a:gs pos="61000">
                      <a:srgbClr val="0033CC"/>
                    </a:gs>
                  </a:gsLst>
                  <a:lin ang="5400000"/>
                </a:gradFill>
                <a:effectLst>
                  <a:outerShdw blurRad="76200" dist="50800" dir="5400000" algn="tl" rotWithShape="0">
                    <a:srgbClr val="000000">
                      <a:alpha val="65000"/>
                    </a:srgbClr>
                  </a:outerShdw>
                </a:effectLst>
                <a:latin typeface="Optima LT DemiBold" pitchFamily="34" charset="0"/>
                <a:cs typeface="Vijaya" pitchFamily="34" charset="0"/>
              </a:rPr>
              <a:t> SEUS FILHOS</a:t>
            </a:r>
          </a:p>
        </p:txBody>
      </p:sp>
      <p:pic>
        <p:nvPicPr>
          <p:cNvPr id="4"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6451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Gerhard\Documents\_Estudios Biblicos PPT\24 El 666 y USA\jesus y salvo.jpg"/>
          <p:cNvPicPr>
            <a:picLocks noChangeAspect="1" noChangeArrowheads="1"/>
          </p:cNvPicPr>
          <p:nvPr/>
        </p:nvPicPr>
        <p:blipFill rotWithShape="1">
          <a:blip r:embed="rId3">
            <a:extLst>
              <a:ext uri="{28A0092B-C50C-407E-A947-70E740481C1C}">
                <a14:useLocalDpi xmlns:a14="http://schemas.microsoft.com/office/drawing/2010/main" val="0"/>
              </a:ext>
            </a:extLst>
          </a:blip>
          <a:srcRect t="18096"/>
          <a:stretch/>
        </p:blipFill>
        <p:spPr bwMode="auto">
          <a:xfrm>
            <a:off x="-21348" y="0"/>
            <a:ext cx="9150691"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576572" y="2636912"/>
            <a:ext cx="10261140" cy="4212468"/>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755576" y="3032956"/>
            <a:ext cx="7668852" cy="3477875"/>
          </a:xfrm>
          <a:prstGeom prst="rect">
            <a:avLst/>
          </a:prstGeom>
          <a:noFill/>
        </p:spPr>
        <p:txBody>
          <a:bodyPr wrap="square" rtlCol="0">
            <a:spAutoFit/>
          </a:bodyPr>
          <a:lstStyle/>
          <a:p>
            <a:pPr algn="ct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Com</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que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palavras</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resume o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apóstolo</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as características do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verdadeiro</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remanescente</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de Deus, portador da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solene</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mensagem</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para este tempo?</a:t>
            </a:r>
            <a:endParaRPr lang="es-ES"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Tree>
    <p:extLst>
      <p:ext uri="{BB962C8B-B14F-4D97-AF65-F5344CB8AC3E}">
        <p14:creationId xmlns:p14="http://schemas.microsoft.com/office/powerpoint/2010/main" val="14380812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Gerhard\Documents\_Estudios Biblicos PPT\24 El 666 y US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295636" y="1700808"/>
            <a:ext cx="6912768"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AR"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r>
              <a:rPr lang="es-AR" sz="4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Aqui</a:t>
            </a:r>
            <a:r>
              <a:rPr lang="es-AR"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está a </a:t>
            </a:r>
            <a:r>
              <a:rPr lang="es-AR" sz="4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paciência</a:t>
            </a:r>
            <a:r>
              <a:rPr lang="es-AR"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dos santos, os que </a:t>
            </a:r>
            <a:r>
              <a:rPr lang="es-AR" sz="4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guardam</a:t>
            </a:r>
            <a:r>
              <a:rPr lang="es-AR"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os </a:t>
            </a:r>
            <a:r>
              <a:rPr lang="es-AR" sz="4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AR"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Deus e a </a:t>
            </a:r>
            <a:r>
              <a:rPr lang="es-AR" sz="4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fé</a:t>
            </a:r>
            <a:r>
              <a:rPr lang="es-AR"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em </a:t>
            </a:r>
            <a:r>
              <a:rPr lang="es-AR" sz="40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Jesus</a:t>
            </a:r>
            <a:r>
              <a:rPr lang="es-AR" sz="40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Apocalipse</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14:12</a:t>
            </a:r>
          </a:p>
        </p:txBody>
      </p:sp>
    </p:spTree>
    <p:extLst>
      <p:ext uri="{BB962C8B-B14F-4D97-AF65-F5344CB8AC3E}">
        <p14:creationId xmlns:p14="http://schemas.microsoft.com/office/powerpoint/2010/main" val="814327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Keilaky\Rudy\_Estudios Biblicos PPT\21x 2300 dias\escri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2"/>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19572" y="3032956"/>
            <a:ext cx="6755660" cy="285651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Obrigado</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Senhor</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b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pelas </a:t>
            </a:r>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Profecias</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a:t>
            </a:r>
          </a:p>
        </p:txBody>
      </p:sp>
    </p:spTree>
    <p:extLst>
      <p:ext uri="{BB962C8B-B14F-4D97-AF65-F5344CB8AC3E}">
        <p14:creationId xmlns:p14="http://schemas.microsoft.com/office/powerpoint/2010/main" val="42541572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Gerhard\Documents\_Estudios Biblicos PPT\24 El 666 y USA\fond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24 El 666 y USA\p_13-.jpg"/>
          <p:cNvPicPr>
            <a:picLocks noChangeAspect="1" noChangeArrowheads="1"/>
          </p:cNvPicPr>
          <p:nvPr/>
        </p:nvPicPr>
        <p:blipFill rotWithShape="1">
          <a:blip r:embed="rId4">
            <a:extLst>
              <a:ext uri="{28A0092B-C50C-407E-A947-70E740481C1C}">
                <a14:useLocalDpi xmlns:a14="http://schemas.microsoft.com/office/drawing/2010/main" val="0"/>
              </a:ext>
            </a:extLst>
          </a:blip>
          <a:srcRect t="13450" b="2366"/>
          <a:stretch/>
        </p:blipFill>
        <p:spPr bwMode="auto">
          <a:xfrm>
            <a:off x="905241" y="-171400"/>
            <a:ext cx="8021180" cy="95510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6552" y="3897052"/>
            <a:ext cx="9937105" cy="2952328"/>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CuadroTexto"/>
          <p:cNvSpPr txBox="1"/>
          <p:nvPr/>
        </p:nvSpPr>
        <p:spPr>
          <a:xfrm>
            <a:off x="755576" y="4293674"/>
            <a:ext cx="7668852" cy="2123658"/>
          </a:xfrm>
          <a:prstGeom prst="rect">
            <a:avLst/>
          </a:prstGeom>
          <a:noFill/>
        </p:spPr>
        <p:txBody>
          <a:bodyPr wrap="square" rtlCol="0">
            <a:spAutoFit/>
          </a:bodyPr>
          <a:lstStyle/>
          <a:p>
            <a:pPr algn="ct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De onde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surgiu</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esta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besta</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e que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detalhe</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revela a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posição</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geográfica de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sua</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sede? </a:t>
            </a:r>
            <a:endParaRPr lang="es-ES"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spTree>
    <p:extLst>
      <p:ext uri="{BB962C8B-B14F-4D97-AF65-F5344CB8AC3E}">
        <p14:creationId xmlns:p14="http://schemas.microsoft.com/office/powerpoint/2010/main" val="4800857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Gerhard\Documents\_Estudios Biblicos PPT\24 El 666 y US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647565" y="1808820"/>
            <a:ext cx="8172907"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“Vi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emergir</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do mar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besta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tinha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dez</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chifres</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sete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cabeças</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sobre os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chifres</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dez</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diademas e, sobre as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cabeças</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nomes</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de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blasfémia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besta</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que vi era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semelhante</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 leopardo,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com</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pés</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como de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urso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boca como de </a:t>
            </a:r>
            <a:r>
              <a:rPr lang="es-AR" sz="36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leão</a:t>
            </a:r>
            <a:r>
              <a:rPr lang="es-AR"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6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Apocalipse</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13:1-2 p.p.</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4616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4 El 666 y USA\fond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24 El 666 y USA\p_13-.jpg"/>
          <p:cNvPicPr>
            <a:picLocks noChangeAspect="1" noChangeArrowheads="1"/>
          </p:cNvPicPr>
          <p:nvPr/>
        </p:nvPicPr>
        <p:blipFill rotWithShape="1">
          <a:blip r:embed="rId4">
            <a:extLst>
              <a:ext uri="{28A0092B-C50C-407E-A947-70E740481C1C}">
                <a14:useLocalDpi xmlns:a14="http://schemas.microsoft.com/office/drawing/2010/main" val="0"/>
              </a:ext>
            </a:extLst>
          </a:blip>
          <a:srcRect t="13450" b="2366"/>
          <a:stretch/>
        </p:blipFill>
        <p:spPr bwMode="auto">
          <a:xfrm>
            <a:off x="5508104" y="2534821"/>
            <a:ext cx="3744416" cy="445857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71500" y="375039"/>
            <a:ext cx="8136904" cy="618630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742950" indent="-742950">
              <a:buFont typeface="Arial" panose="020B0604020202020204" pitchFamily="34" charset="0"/>
              <a:buChar char="•"/>
            </a:pPr>
            <a:r>
              <a:rPr lang="es-ES_tradnl" sz="3600" b="1" spc="50" dirty="0" err="1">
                <a:ln w="11430"/>
                <a:solidFill>
                  <a:srgbClr val="0033CC"/>
                </a:solidFill>
                <a:effectLst>
                  <a:outerShdw blurRad="76200" dist="50800" dir="5400000" algn="tl" rotWithShape="0">
                    <a:srgbClr val="000000">
                      <a:alpha val="65000"/>
                    </a:srgbClr>
                  </a:outerShdw>
                </a:effectLst>
              </a:rPr>
              <a:t>Surgiu</a:t>
            </a:r>
            <a:r>
              <a:rPr lang="es-ES_tradnl" sz="3600" b="1" spc="50" dirty="0">
                <a:ln w="11430"/>
                <a:solidFill>
                  <a:srgbClr val="0033CC"/>
                </a:solidFill>
                <a:effectLst>
                  <a:outerShdw blurRad="76200" dist="50800" dir="5400000" algn="tl" rotWithShape="0">
                    <a:srgbClr val="000000">
                      <a:alpha val="65000"/>
                    </a:srgbClr>
                  </a:outerShdw>
                </a:effectLst>
              </a:rPr>
              <a:t> do </a:t>
            </a:r>
            <a:r>
              <a:rPr lang="es-ES_tradnl" sz="3600" b="1" i="1" spc="50" dirty="0">
                <a:ln w="11430"/>
                <a:solidFill>
                  <a:srgbClr val="0033CC"/>
                </a:solidFill>
                <a:effectLst>
                  <a:outerShdw blurRad="76200" dist="50800" dir="5400000" algn="tl" rotWithShape="0">
                    <a:srgbClr val="000000">
                      <a:alpha val="65000"/>
                    </a:srgbClr>
                  </a:outerShdw>
                </a:effectLst>
              </a:rPr>
              <a:t>mar</a:t>
            </a:r>
            <a:r>
              <a:rPr lang="es-ES_tradnl" sz="3600" b="1" spc="50" dirty="0">
                <a:ln w="11430"/>
                <a:solidFill>
                  <a:srgbClr val="0033CC"/>
                </a:solidFill>
                <a:effectLst>
                  <a:outerShdw blurRad="76200" dist="50800" dir="5400000" algn="tl" rotWithShape="0">
                    <a:srgbClr val="000000">
                      <a:alpha val="65000"/>
                    </a:srgbClr>
                  </a:outerShdw>
                </a:effectLst>
              </a:rPr>
              <a:t>. </a:t>
            </a:r>
            <a:r>
              <a:rPr lang="es-ES_tradnl"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Isto</a:t>
            </a: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representa que este poder </a:t>
            </a:r>
            <a:r>
              <a:rPr lang="es-ES_tradnl"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surgiu</a:t>
            </a: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de </a:t>
            </a:r>
            <a:r>
              <a:rPr lang="es-ES_tradnl"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um</a:t>
            </a: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lugar onde </a:t>
            </a:r>
            <a:r>
              <a:rPr lang="es-ES_tradnl"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existia</a:t>
            </a: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ES_tradnl"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uma</a:t>
            </a: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ES_tradnl"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multidão</a:t>
            </a: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de </a:t>
            </a:r>
            <a:r>
              <a:rPr lang="es-ES_tradnl"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povos</a:t>
            </a: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t>
            </a:r>
            <a:endPar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a:p>
            <a:pPr marL="742950" indent="-742950">
              <a:buFont typeface="Arial" panose="020B0604020202020204" pitchFamily="34" charset="0"/>
              <a:buChar char="•"/>
            </a:pPr>
            <a:r>
              <a:rPr lang="es-ES_tradnl" sz="3600" b="1" spc="50" dirty="0" err="1">
                <a:ln w="11430"/>
                <a:solidFill>
                  <a:srgbClr val="0033CC"/>
                </a:solidFill>
                <a:effectLst>
                  <a:outerShdw blurRad="76200" dist="50800" dir="5400000" algn="tl" rotWithShape="0">
                    <a:srgbClr val="000000">
                      <a:alpha val="65000"/>
                    </a:srgbClr>
                  </a:outerShdw>
                </a:effectLst>
              </a:rPr>
              <a:t>Tinha</a:t>
            </a:r>
            <a:r>
              <a:rPr lang="es-ES_tradnl" sz="3600" b="1" spc="50" dirty="0">
                <a:ln w="11430"/>
                <a:solidFill>
                  <a:srgbClr val="0033CC"/>
                </a:solidFill>
                <a:effectLst>
                  <a:outerShdw blurRad="76200" dist="50800" dir="5400000" algn="tl" rotWithShape="0">
                    <a:srgbClr val="000000">
                      <a:alpha val="65000"/>
                    </a:srgbClr>
                  </a:outerShdw>
                </a:effectLst>
              </a:rPr>
              <a:t> </a:t>
            </a:r>
            <a:r>
              <a:rPr lang="es-ES_tradnl" sz="3600" b="1" i="1" spc="50" dirty="0">
                <a:ln w="11430"/>
                <a:solidFill>
                  <a:srgbClr val="0033CC"/>
                </a:solidFill>
                <a:effectLst>
                  <a:outerShdw blurRad="76200" dist="50800" dir="5400000" algn="tl" rotWithShape="0">
                    <a:srgbClr val="000000">
                      <a:alpha val="65000"/>
                    </a:srgbClr>
                  </a:outerShdw>
                </a:effectLst>
              </a:rPr>
              <a:t>sete</a:t>
            </a:r>
            <a:r>
              <a:rPr lang="es-ES_tradnl" sz="3600" b="1" spc="50" dirty="0">
                <a:ln w="11430"/>
                <a:solidFill>
                  <a:srgbClr val="0033CC"/>
                </a:solidFill>
                <a:effectLst>
                  <a:outerShdw blurRad="76200" dist="50800" dir="5400000" algn="tl" rotWithShape="0">
                    <a:srgbClr val="000000">
                      <a:alpha val="65000"/>
                    </a:srgbClr>
                  </a:outerShdw>
                </a:effectLst>
              </a:rPr>
              <a:t> </a:t>
            </a:r>
            <a:r>
              <a:rPr lang="es-ES_tradnl" sz="3600" b="1" spc="50" dirty="0" err="1">
                <a:ln w="11430"/>
                <a:solidFill>
                  <a:srgbClr val="0033CC"/>
                </a:solidFill>
                <a:effectLst>
                  <a:outerShdw blurRad="76200" dist="50800" dir="5400000" algn="tl" rotWithShape="0">
                    <a:srgbClr val="000000">
                      <a:alpha val="65000"/>
                    </a:srgbClr>
                  </a:outerShdw>
                </a:effectLst>
              </a:rPr>
              <a:t>cabeças</a:t>
            </a:r>
            <a:r>
              <a:rPr lang="es-ES_tradnl" sz="3600" b="1" spc="50" dirty="0">
                <a:ln w="11430"/>
                <a:solidFill>
                  <a:srgbClr val="0033CC"/>
                </a:solidFill>
                <a:effectLst>
                  <a:outerShdw blurRad="76200" dist="50800" dir="5400000" algn="tl" rotWithShape="0">
                    <a:srgbClr val="000000">
                      <a:alpha val="65000"/>
                    </a:srgbClr>
                  </a:outerShdw>
                </a:effectLst>
              </a:rPr>
              <a:t> e </a:t>
            </a:r>
            <a:r>
              <a:rPr lang="es-ES_tradnl" sz="3600" b="1" i="1" spc="50" dirty="0" err="1">
                <a:ln w="11430"/>
                <a:solidFill>
                  <a:srgbClr val="0033CC"/>
                </a:solidFill>
                <a:effectLst>
                  <a:outerShdw blurRad="76200" dist="50800" dir="5400000" algn="tl" rotWithShape="0">
                    <a:srgbClr val="000000">
                      <a:alpha val="65000"/>
                    </a:srgbClr>
                  </a:outerShdw>
                </a:effectLst>
              </a:rPr>
              <a:t>dez</a:t>
            </a:r>
            <a:r>
              <a:rPr lang="es-ES_tradnl" sz="3600" b="1" spc="50" dirty="0">
                <a:ln w="11430"/>
                <a:solidFill>
                  <a:srgbClr val="0033CC"/>
                </a:solidFill>
                <a:effectLst>
                  <a:outerShdw blurRad="76200" dist="50800" dir="5400000" algn="tl" rotWithShape="0">
                    <a:srgbClr val="000000">
                      <a:alpha val="65000"/>
                    </a:srgbClr>
                  </a:outerShdw>
                </a:effectLst>
              </a:rPr>
              <a:t> cornos. </a:t>
            </a:r>
            <a:r>
              <a:rPr lang="es-ES_tradnl"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Apoc</a:t>
            </a: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17:9, </a:t>
            </a:r>
            <a:r>
              <a:rPr lang="es-ES_tradnl"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mostra</a:t>
            </a: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que </a:t>
            </a:r>
            <a:b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as 7 </a:t>
            </a:r>
            <a:r>
              <a:rPr lang="es-ES_tradnl"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cabeças</a:t>
            </a: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ES_tradnl"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representam</a:t>
            </a: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b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7 montes.</a:t>
            </a:r>
            <a:endPar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a:p>
            <a:pPr marL="742950" indent="-742950">
              <a:buFont typeface="Arial" panose="020B0604020202020204" pitchFamily="34" charset="0"/>
              <a:buChar char="•"/>
            </a:pP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Seu </a:t>
            </a:r>
            <a:r>
              <a:rPr lang="es-ES_tradnl"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corpo</a:t>
            </a: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era </a:t>
            </a:r>
            <a:r>
              <a:rPr lang="es-ES_tradnl"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semelhante</a:t>
            </a: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b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s-ES_tradnl"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ao</a:t>
            </a: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leopardo, </a:t>
            </a:r>
            <a:r>
              <a:rPr lang="es-ES_tradnl"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seus</a:t>
            </a: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ES_tradnl"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pés</a:t>
            </a: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b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s-ES_tradnl"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eram</a:t>
            </a: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de </a:t>
            </a:r>
            <a:r>
              <a:rPr lang="es-ES_tradnl"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urso</a:t>
            </a: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e </a:t>
            </a:r>
            <a:r>
              <a:rPr lang="es-ES_tradnl"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sua</a:t>
            </a: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boca, </a:t>
            </a:r>
            <a:b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como de </a:t>
            </a:r>
            <a:r>
              <a:rPr lang="es-ES_tradnl"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leão</a:t>
            </a:r>
            <a:r>
              <a:rPr lang="es-ES_tradnl"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t>
            </a:r>
            <a:endPar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5705339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Gerhard\Documents\_Estudios Biblicos PPT\24 El 666 y USA\fond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 y="-568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6552" y="1160748"/>
            <a:ext cx="9937105" cy="5004556"/>
          </a:xfrm>
          <a:prstGeom prst="rect">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Picture 2" descr="C:\Users\Gerhard\Documents\_Estudios Biblicos PPT\24 El 666 y USA\vatican-emblem.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4128" y="741427"/>
            <a:ext cx="3204356" cy="434375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431540" y="1592796"/>
            <a:ext cx="7308812" cy="4154984"/>
          </a:xfrm>
          <a:prstGeom prst="rect">
            <a:avLst/>
          </a:prstGeom>
          <a:noFill/>
        </p:spPr>
        <p:txBody>
          <a:bodyPr wrap="square" rtlCol="0">
            <a:spAutoFit/>
          </a:bodyPr>
          <a:lstStyle/>
          <a:p>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O que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recebeu</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besta</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b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b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de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Apocalipse</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13, de </a:t>
            </a:r>
            <a:b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b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parte do </a:t>
            </a: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dragão</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b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b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mencionado em </a:t>
            </a:r>
            <a:b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br>
            <a:r>
              <a:rPr lang="es-AR" sz="4400" b="1" i="1" dirty="0" err="1">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Apocalipse</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12 </a:t>
            </a:r>
            <a:b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br>
            <a:r>
              <a:rPr lang="es-AR" sz="36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(Satanás e Roma dos Césares)</a:t>
            </a:r>
            <a:r>
              <a:rPr lang="es-AR"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rPr>
              <a:t>? </a:t>
            </a:r>
            <a:endParaRPr lang="es-ES" sz="4400" b="1" i="1" dirty="0">
              <a:ln w="17780" cmpd="sng">
                <a:solidFill>
                  <a:srgbClr val="FFFFFF"/>
                </a:solidFill>
                <a:prstDash val="solid"/>
                <a:miter lim="800000"/>
              </a:ln>
              <a:gradFill flip="none" rotWithShape="1">
                <a:gsLst>
                  <a:gs pos="44000">
                    <a:srgbClr val="C00000"/>
                  </a:gs>
                  <a:gs pos="0">
                    <a:schemeClr val="bg1"/>
                  </a:gs>
                  <a:gs pos="20000">
                    <a:schemeClr val="accent6">
                      <a:tint val="77000"/>
                      <a:satMod val="180000"/>
                    </a:schemeClr>
                  </a:gs>
                </a:gsLst>
                <a:lin ang="16200000" scaled="1"/>
                <a:tileRect/>
              </a:gradFill>
              <a:effectLst>
                <a:outerShdw blurRad="127000" dist="25400" dir="5400000" algn="tl" rotWithShape="0">
                  <a:srgbClr val="000000"/>
                </a:outerShdw>
              </a:effectLst>
            </a:endParaRP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0272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40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Gerhard\Documents\_Estudios Biblicos PPT\24 El 666 y US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791580" y="1664804"/>
            <a:ext cx="7992888" cy="44284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r>
              <a:rPr lang="es-AR"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 </a:t>
            </a:r>
            <a:r>
              <a:rPr lang="es-AR" sz="48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deu-lhe</a:t>
            </a:r>
            <a:r>
              <a:rPr lang="es-AR"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AR" sz="48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dragão</a:t>
            </a:r>
            <a:r>
              <a:rPr lang="es-AR"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 </a:t>
            </a:r>
            <a:r>
              <a:rPr lang="es-AR" sz="48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AR"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poder, o </a:t>
            </a:r>
            <a:r>
              <a:rPr lang="es-AR" sz="48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seu</a:t>
            </a:r>
            <a:r>
              <a:rPr lang="es-AR"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trono e grande </a:t>
            </a:r>
            <a:r>
              <a:rPr lang="es-AR" sz="48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autoridade</a:t>
            </a:r>
            <a:r>
              <a:rPr lang="es-AR"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48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7" name="Rectangle 3"/>
          <p:cNvSpPr>
            <a:spLocks noChangeArrowheads="1"/>
          </p:cNvSpPr>
          <p:nvPr/>
        </p:nvSpPr>
        <p:spPr bwMode="auto">
          <a:xfrm>
            <a:off x="0" y="152636"/>
            <a:ext cx="4693470" cy="82570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Apocalipse</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13:2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ú.p</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p>
        </p:txBody>
      </p:sp>
      <p:pic>
        <p:nvPicPr>
          <p:cNvPr id="5"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6407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3000"/>
                                        <p:tgtEl>
                                          <p:spTgt spid="6"/>
                                        </p:tgtEl>
                                      </p:cBhvr>
                                    </p:animEffect>
                                  </p:childTnLst>
                                </p:cTn>
                              </p:par>
                            </p:childTnLst>
                          </p:cTn>
                        </p:par>
                        <p:par>
                          <p:cTn id="12" fill="hold">
                            <p:stCondLst>
                              <p:cond delay="3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0.0&quot;&gt;&lt;object type=&quot;1&quot; unique_id=&quot;10001&quot;&gt;&lt;object type=&quot;2&quot; unique_id=&quot;23285&quot;&gt;&lt;object type=&quot;3&quot; unique_id=&quot;23287&quot;&gt;&lt;property id=&quot;20148&quot; value=&quot;5&quot;/&gt;&lt;property id=&quot;20300&quot; value=&quot;Diapositiva 2&quot;/&gt;&lt;property id=&quot;20307&quot; value=&quot;316&quot;/&gt;&lt;/object&gt;&lt;object type=&quot;3&quot; unique_id=&quot;23288&quot;&gt;&lt;property id=&quot;20148&quot; value=&quot;5&quot;/&gt;&lt;property id=&quot;20300&quot; value=&quot;Diapositiva 3&quot;/&gt;&lt;property id=&quot;20307&quot; value=&quot;319&quot;/&gt;&lt;/object&gt;&lt;object type=&quot;3&quot; unique_id=&quot;23289&quot;&gt;&lt;property id=&quot;20148&quot; value=&quot;5&quot;/&gt;&lt;property id=&quot;20300&quot; value=&quot;Diapositiva 4&quot;/&gt;&lt;property id=&quot;20307&quot; value=&quot;499&quot;/&gt;&lt;/object&gt;&lt;object type=&quot;3&quot; unique_id=&quot;23290&quot;&gt;&lt;property id=&quot;20148&quot; value=&quot;5&quot;/&gt;&lt;property id=&quot;20300&quot; value=&quot;Diapositiva 5&quot;/&gt;&lt;property id=&quot;20307&quot; value=&quot;554&quot;/&gt;&lt;/object&gt;&lt;object type=&quot;3&quot; unique_id=&quot;23291&quot;&gt;&lt;property id=&quot;20148&quot; value=&quot;5&quot;/&gt;&lt;property id=&quot;20300&quot; value=&quot;Diapositiva 6&quot;/&gt;&lt;property id=&quot;20307&quot; value=&quot;498&quot;/&gt;&lt;/object&gt;&lt;object type=&quot;3&quot; unique_id=&quot;23292&quot;&gt;&lt;property id=&quot;20148&quot; value=&quot;5&quot;/&gt;&lt;property id=&quot;20300&quot; value=&quot;Diapositiva 7&quot;/&gt;&lt;property id=&quot;20307&quot; value=&quot;555&quot;/&gt;&lt;/object&gt;&lt;object type=&quot;3&quot; unique_id=&quot;23293&quot;&gt;&lt;property id=&quot;20148&quot; value=&quot;5&quot;/&gt;&lt;property id=&quot;20300&quot; value=&quot;Diapositiva 8&quot;/&gt;&lt;property id=&quot;20307&quot; value=&quot;557&quot;/&gt;&lt;/object&gt;&lt;object type=&quot;3&quot; unique_id=&quot;23294&quot;&gt;&lt;property id=&quot;20148&quot; value=&quot;5&quot;/&gt;&lt;property id=&quot;20300&quot; value=&quot;Diapositiva 9&quot;/&gt;&lt;property id=&quot;20307&quot; value=&quot;558&quot;/&gt;&lt;/object&gt;&lt;object type=&quot;3&quot; unique_id=&quot;23295&quot;&gt;&lt;property id=&quot;20148&quot; value=&quot;5&quot;/&gt;&lt;property id=&quot;20300&quot; value=&quot;Diapositiva 10&quot;/&gt;&lt;property id=&quot;20307&quot; value=&quot;559&quot;/&gt;&lt;/object&gt;&lt;object type=&quot;3&quot; unique_id=&quot;23296&quot;&gt;&lt;property id=&quot;20148&quot; value=&quot;5&quot;/&gt;&lt;property id=&quot;20300&quot; value=&quot;Diapositiva 11&quot;/&gt;&lt;property id=&quot;20307&quot; value=&quot;560&quot;/&gt;&lt;/object&gt;&lt;object type=&quot;3&quot; unique_id=&quot;23297&quot;&gt;&lt;property id=&quot;20148&quot; value=&quot;5&quot;/&gt;&lt;property id=&quot;20300&quot; value=&quot;Diapositiva 12&quot;/&gt;&lt;property id=&quot;20307&quot; value=&quot;561&quot;/&gt;&lt;/object&gt;&lt;object type=&quot;3&quot; unique_id=&quot;23298&quot;&gt;&lt;property id=&quot;20148&quot; value=&quot;5&quot;/&gt;&lt;property id=&quot;20300&quot; value=&quot;Diapositiva 13&quot;/&gt;&lt;property id=&quot;20307&quot; value=&quot;562&quot;/&gt;&lt;/object&gt;&lt;object type=&quot;3&quot; unique_id=&quot;23299&quot;&gt;&lt;property id=&quot;20148&quot; value=&quot;5&quot;/&gt;&lt;property id=&quot;20300&quot; value=&quot;Diapositiva 14&quot;/&gt;&lt;property id=&quot;20307&quot; value=&quot;563&quot;/&gt;&lt;/object&gt;&lt;object type=&quot;3&quot; unique_id=&quot;23300&quot;&gt;&lt;property id=&quot;20148&quot; value=&quot;5&quot;/&gt;&lt;property id=&quot;20300&quot; value=&quot;Diapositiva 15&quot;/&gt;&lt;property id=&quot;20307&quot; value=&quot;564&quot;/&gt;&lt;/object&gt;&lt;object type=&quot;3&quot; unique_id=&quot;23301&quot;&gt;&lt;property id=&quot;20148&quot; value=&quot;5&quot;/&gt;&lt;property id=&quot;20300&quot; value=&quot;Diapositiva 16&quot;/&gt;&lt;property id=&quot;20307&quot; value=&quot;565&quot;/&gt;&lt;/object&gt;&lt;object type=&quot;3&quot; unique_id=&quot;23302&quot;&gt;&lt;property id=&quot;20148&quot; value=&quot;5&quot;/&gt;&lt;property id=&quot;20300&quot; value=&quot;Diapositiva 17&quot;/&gt;&lt;property id=&quot;20307&quot; value=&quot;566&quot;/&gt;&lt;/object&gt;&lt;object type=&quot;3&quot; unique_id=&quot;23303&quot;&gt;&lt;property id=&quot;20148&quot; value=&quot;5&quot;/&gt;&lt;property id=&quot;20300&quot; value=&quot;Diapositiva 18&quot;/&gt;&lt;property id=&quot;20307&quot; value=&quot;567&quot;/&gt;&lt;/object&gt;&lt;object type=&quot;3&quot; unique_id=&quot;23304&quot;&gt;&lt;property id=&quot;20148&quot; value=&quot;5&quot;/&gt;&lt;property id=&quot;20300&quot; value=&quot;Diapositiva 19&quot;/&gt;&lt;property id=&quot;20307&quot; value=&quot;568&quot;/&gt;&lt;/object&gt;&lt;object type=&quot;3&quot; unique_id=&quot;23305&quot;&gt;&lt;property id=&quot;20148&quot; value=&quot;5&quot;/&gt;&lt;property id=&quot;20300&quot; value=&quot;Diapositiva 20&quot;/&gt;&lt;property id=&quot;20307&quot; value=&quot;569&quot;/&gt;&lt;/object&gt;&lt;object type=&quot;3&quot; unique_id=&quot;23306&quot;&gt;&lt;property id=&quot;20148&quot; value=&quot;5&quot;/&gt;&lt;property id=&quot;20300&quot; value=&quot;Diapositiva 21&quot;/&gt;&lt;property id=&quot;20307&quot; value=&quot;570&quot;/&gt;&lt;/object&gt;&lt;object type=&quot;3&quot; unique_id=&quot;23307&quot;&gt;&lt;property id=&quot;20148&quot; value=&quot;5&quot;/&gt;&lt;property id=&quot;20300&quot; value=&quot;Diapositiva 22&quot;/&gt;&lt;property id=&quot;20307&quot; value=&quot;571&quot;/&gt;&lt;/object&gt;&lt;object type=&quot;3&quot; unique_id=&quot;23308&quot;&gt;&lt;property id=&quot;20148&quot; value=&quot;5&quot;/&gt;&lt;property id=&quot;20300&quot; value=&quot;Diapositiva 23&quot;/&gt;&lt;property id=&quot;20307&quot; value=&quot;572&quot;/&gt;&lt;/object&gt;&lt;object type=&quot;3&quot; unique_id=&quot;23309&quot;&gt;&lt;property id=&quot;20148&quot; value=&quot;5&quot;/&gt;&lt;property id=&quot;20300&quot; value=&quot;Diapositiva 24&quot;/&gt;&lt;property id=&quot;20307&quot; value=&quot;573&quot;/&gt;&lt;/object&gt;&lt;object type=&quot;3&quot; unique_id=&quot;23310&quot;&gt;&lt;property id=&quot;20148&quot; value=&quot;5&quot;/&gt;&lt;property id=&quot;20300&quot; value=&quot;Diapositiva 25&quot;/&gt;&lt;property id=&quot;20307&quot; value=&quot;574&quot;/&gt;&lt;/object&gt;&lt;object type=&quot;3&quot; unique_id=&quot;23311&quot;&gt;&lt;property id=&quot;20148&quot; value=&quot;5&quot;/&gt;&lt;property id=&quot;20300&quot; value=&quot;Diapositiva 26&quot;/&gt;&lt;property id=&quot;20307&quot; value=&quot;575&quot;/&gt;&lt;/object&gt;&lt;object type=&quot;3&quot; unique_id=&quot;23312&quot;&gt;&lt;property id=&quot;20148&quot; value=&quot;5&quot;/&gt;&lt;property id=&quot;20300&quot; value=&quot;Diapositiva 27&quot;/&gt;&lt;property id=&quot;20307&quot; value=&quot;576&quot;/&gt;&lt;/object&gt;&lt;object type=&quot;3&quot; unique_id=&quot;23313&quot;&gt;&lt;property id=&quot;20148&quot; value=&quot;5&quot;/&gt;&lt;property id=&quot;20300&quot; value=&quot;Diapositiva 28&quot;/&gt;&lt;property id=&quot;20307&quot; value=&quot;577&quot;/&gt;&lt;/object&gt;&lt;object type=&quot;3&quot; unique_id=&quot;23314&quot;&gt;&lt;property id=&quot;20148&quot; value=&quot;5&quot;/&gt;&lt;property id=&quot;20300&quot; value=&quot;Diapositiva 29&quot;/&gt;&lt;property id=&quot;20307&quot; value=&quot;578&quot;/&gt;&lt;/object&gt;&lt;object type=&quot;3&quot; unique_id=&quot;23315&quot;&gt;&lt;property id=&quot;20148&quot; value=&quot;5&quot;/&gt;&lt;property id=&quot;20300&quot; value=&quot;Diapositiva 30&quot;/&gt;&lt;property id=&quot;20307&quot; value=&quot;579&quot;/&gt;&lt;/object&gt;&lt;object type=&quot;3&quot; unique_id=&quot;23316&quot;&gt;&lt;property id=&quot;20148&quot; value=&quot;5&quot;/&gt;&lt;property id=&quot;20300&quot; value=&quot;Diapositiva 31&quot;/&gt;&lt;property id=&quot;20307&quot; value=&quot;580&quot;/&gt;&lt;/object&gt;&lt;object type=&quot;3&quot; unique_id=&quot;23317&quot;&gt;&lt;property id=&quot;20148&quot; value=&quot;5&quot;/&gt;&lt;property id=&quot;20300&quot; value=&quot;Diapositiva 32&quot;/&gt;&lt;property id=&quot;20307&quot; value=&quot;581&quot;/&gt;&lt;/object&gt;&lt;object type=&quot;3&quot; unique_id=&quot;23318&quot;&gt;&lt;property id=&quot;20148&quot; value=&quot;5&quot;/&gt;&lt;property id=&quot;20300&quot; value=&quot;Diapositiva 33&quot;/&gt;&lt;property id=&quot;20307&quot; value=&quot;582&quot;/&gt;&lt;/object&gt;&lt;object type=&quot;3&quot; unique_id=&quot;23319&quot;&gt;&lt;property id=&quot;20148&quot; value=&quot;5&quot;/&gt;&lt;property id=&quot;20300&quot; value=&quot;Diapositiva 34&quot;/&gt;&lt;property id=&quot;20307&quot; value=&quot;586&quot;/&gt;&lt;/object&gt;&lt;object type=&quot;3&quot; unique_id=&quot;23320&quot;&gt;&lt;property id=&quot;20148&quot; value=&quot;5&quot;/&gt;&lt;property id=&quot;20300&quot; value=&quot;Diapositiva 35&quot;/&gt;&lt;property id=&quot;20307&quot; value=&quot;583&quot;/&gt;&lt;/object&gt;&lt;object type=&quot;3&quot; unique_id=&quot;23321&quot;&gt;&lt;property id=&quot;20148&quot; value=&quot;5&quot;/&gt;&lt;property id=&quot;20300&quot; value=&quot;Diapositiva 36&quot;/&gt;&lt;property id=&quot;20307&quot; value=&quot;584&quot;/&gt;&lt;/object&gt;&lt;object type=&quot;3&quot; unique_id=&quot;23322&quot;&gt;&lt;property id=&quot;20148&quot; value=&quot;5&quot;/&gt;&lt;property id=&quot;20300&quot; value=&quot;Diapositiva 37&quot;/&gt;&lt;property id=&quot;20307&quot; value=&quot;585&quot;/&gt;&lt;/object&gt;&lt;object type=&quot;3&quot; unique_id=&quot;23323&quot;&gt;&lt;property id=&quot;20148&quot; value=&quot;5&quot;/&gt;&lt;property id=&quot;20300&quot; value=&quot;Diapositiva 38&quot;/&gt;&lt;property id=&quot;20307&quot; value=&quot;587&quot;/&gt;&lt;/object&gt;&lt;object type=&quot;3&quot; unique_id=&quot;23324&quot;&gt;&lt;property id=&quot;20148&quot; value=&quot;5&quot;/&gt;&lt;property id=&quot;20300&quot; value=&quot;Diapositiva 39&quot;/&gt;&lt;property id=&quot;20307&quot; value=&quot;588&quot;/&gt;&lt;/object&gt;&lt;object type=&quot;3&quot; unique_id=&quot;23325&quot;&gt;&lt;property id=&quot;20148&quot; value=&quot;5&quot;/&gt;&lt;property id=&quot;20300&quot; value=&quot;Diapositiva 40&quot;/&gt;&lt;property id=&quot;20307&quot; value=&quot;589&quot;/&gt;&lt;/object&gt;&lt;object type=&quot;3&quot; unique_id=&quot;23326&quot;&gt;&lt;property id=&quot;20148&quot; value=&quot;5&quot;/&gt;&lt;property id=&quot;20300&quot; value=&quot;Diapositiva 41&quot;/&gt;&lt;property id=&quot;20307&quot; value=&quot;590&quot;/&gt;&lt;/object&gt;&lt;object type=&quot;3&quot; unique_id=&quot;23327&quot;&gt;&lt;property id=&quot;20148&quot; value=&quot;5&quot;/&gt;&lt;property id=&quot;20300&quot; value=&quot;Diapositiva 42&quot;/&gt;&lt;property id=&quot;20307&quot; value=&quot;591&quot;/&gt;&lt;/object&gt;&lt;object type=&quot;3&quot; unique_id=&quot;23328&quot;&gt;&lt;property id=&quot;20148&quot; value=&quot;5&quot;/&gt;&lt;property id=&quot;20300&quot; value=&quot;Diapositiva 43&quot;/&gt;&lt;property id=&quot;20307&quot; value=&quot;592&quot;/&gt;&lt;/object&gt;&lt;object type=&quot;3&quot; unique_id=&quot;23329&quot;&gt;&lt;property id=&quot;20148&quot; value=&quot;5&quot;/&gt;&lt;property id=&quot;20300&quot; value=&quot;Diapositiva 44&quot;/&gt;&lt;property id=&quot;20307&quot; value=&quot;593&quot;/&gt;&lt;/object&gt;&lt;object type=&quot;3&quot; unique_id=&quot;23330&quot;&gt;&lt;property id=&quot;20148&quot; value=&quot;5&quot;/&gt;&lt;property id=&quot;20300&quot; value=&quot;Diapositiva 45&quot;/&gt;&lt;property id=&quot;20307&quot; value=&quot;594&quot;/&gt;&lt;/object&gt;&lt;object type=&quot;3&quot; unique_id=&quot;23331&quot;&gt;&lt;property id=&quot;20148&quot; value=&quot;5&quot;/&gt;&lt;property id=&quot;20300&quot; value=&quot;Diapositiva 46&quot;/&gt;&lt;property id=&quot;20307&quot; value=&quot;497&quot;/&gt;&lt;/object&gt;&lt;object type=&quot;3&quot; unique_id=&quot;23332&quot;&gt;&lt;property id=&quot;20148&quot; value=&quot;5&quot;/&gt;&lt;property id=&quot;20300&quot; value=&quot;Diapositiva 47&quot;/&gt;&lt;property id=&quot;20307&quot; value=&quot;318&quot;/&gt;&lt;/object&gt;&lt;object type=&quot;3&quot; unique_id=&quot;23333&quot;&gt;&lt;property id=&quot;20148&quot; value=&quot;5&quot;/&gt;&lt;property id=&quot;20300&quot; value=&quot;Diapositiva 48&quot;/&gt;&lt;property id=&quot;20307&quot; value=&quot;408&quot;/&gt;&lt;/object&gt;&lt;object type=&quot;3&quot; unique_id=&quot;23484&quot;&gt;&lt;property id=&quot;20148&quot; value=&quot;5&quot;/&gt;&lt;property id=&quot;20300&quot; value=&quot;Diapositiva 1&quot;/&gt;&lt;property id=&quot;20307&quot; value=&quot;595&quot;/&gt;&lt;/object&gt;&lt;/object&gt;&lt;object type=&quot;8&quot; unique_id=&quot;23383&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18253</TotalTime>
  <Words>5188</Words>
  <Application>Microsoft Office PowerPoint</Application>
  <PresentationFormat>Presentación en pantalla (4:3)</PresentationFormat>
  <Paragraphs>339</Paragraphs>
  <Slides>48</Slides>
  <Notes>47</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48</vt:i4>
      </vt:variant>
    </vt:vector>
  </HeadingPairs>
  <TitlesOfParts>
    <vt:vector size="59" baseType="lpstr">
      <vt:lpstr>Impact</vt:lpstr>
      <vt:lpstr>Franklin Gothic Medium Cond</vt:lpstr>
      <vt:lpstr>Trajan Pro</vt:lpstr>
      <vt:lpstr>Myriad Pro</vt:lpstr>
      <vt:lpstr>Calibri</vt:lpstr>
      <vt:lpstr>Swis721 Blk BT</vt:lpstr>
      <vt:lpstr>Optima LT DemiBold</vt:lpstr>
      <vt:lpstr>Arial</vt:lpstr>
      <vt:lpstr>Univers LT 85 ExtraBlack</vt:lpstr>
      <vt:lpstr>Bernard MT Condensed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Rodolfo Murua</cp:lastModifiedBy>
  <cp:revision>666</cp:revision>
  <dcterms:created xsi:type="dcterms:W3CDTF">2013-10-02T01:22:09Z</dcterms:created>
  <dcterms:modified xsi:type="dcterms:W3CDTF">2022-01-20T14:09:04Z</dcterms:modified>
</cp:coreProperties>
</file>