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323" r:id="rId2"/>
    <p:sldId id="316" r:id="rId3"/>
    <p:sldId id="319" r:id="rId4"/>
    <p:sldId id="450" r:id="rId5"/>
    <p:sldId id="451" r:id="rId6"/>
    <p:sldId id="440" r:id="rId7"/>
    <p:sldId id="498" r:id="rId8"/>
    <p:sldId id="499" r:id="rId9"/>
    <p:sldId id="500" r:id="rId10"/>
    <p:sldId id="501" r:id="rId11"/>
    <p:sldId id="502" r:id="rId12"/>
    <p:sldId id="443" r:id="rId13"/>
    <p:sldId id="542" r:id="rId14"/>
    <p:sldId id="503" r:id="rId15"/>
    <p:sldId id="504" r:id="rId16"/>
    <p:sldId id="505" r:id="rId17"/>
    <p:sldId id="506" r:id="rId18"/>
    <p:sldId id="507" r:id="rId19"/>
    <p:sldId id="508" r:id="rId20"/>
    <p:sldId id="511" r:id="rId21"/>
    <p:sldId id="509" r:id="rId22"/>
    <p:sldId id="510" r:id="rId23"/>
    <p:sldId id="512" r:id="rId24"/>
    <p:sldId id="513" r:id="rId25"/>
    <p:sldId id="514" r:id="rId26"/>
    <p:sldId id="515" r:id="rId27"/>
    <p:sldId id="516" r:id="rId28"/>
    <p:sldId id="517" r:id="rId29"/>
    <p:sldId id="518" r:id="rId30"/>
    <p:sldId id="519" r:id="rId31"/>
    <p:sldId id="520" r:id="rId32"/>
    <p:sldId id="522" r:id="rId33"/>
    <p:sldId id="523" r:id="rId34"/>
    <p:sldId id="524" r:id="rId35"/>
    <p:sldId id="525" r:id="rId36"/>
    <p:sldId id="526" r:id="rId37"/>
    <p:sldId id="527" r:id="rId38"/>
    <p:sldId id="528" r:id="rId39"/>
    <p:sldId id="529" r:id="rId40"/>
    <p:sldId id="530" r:id="rId41"/>
    <p:sldId id="531" r:id="rId42"/>
    <p:sldId id="532" r:id="rId43"/>
    <p:sldId id="533" r:id="rId44"/>
    <p:sldId id="534" r:id="rId45"/>
    <p:sldId id="535" r:id="rId46"/>
    <p:sldId id="536" r:id="rId47"/>
    <p:sldId id="537" r:id="rId48"/>
    <p:sldId id="538" r:id="rId49"/>
    <p:sldId id="540" r:id="rId50"/>
    <p:sldId id="539" r:id="rId51"/>
    <p:sldId id="541" r:id="rId52"/>
    <p:sldId id="497" r:id="rId53"/>
  </p:sldIdLst>
  <p:sldSz cx="9144000" cy="6858000" type="screen4x3"/>
  <p:notesSz cx="6858000" cy="9144000"/>
  <p:embeddedFontLst>
    <p:embeddedFont>
      <p:font typeface="Arial Rounded MT Bold" panose="020F0704030504030204" pitchFamily="34" charset="0"/>
      <p:regular r:id="rId55"/>
    </p:embeddedFont>
    <p:embeddedFont>
      <p:font typeface="Calibri" panose="020F0502020204030204" pitchFamily="34" charset="0"/>
      <p:regular r:id="rId56"/>
      <p:bold r:id="rId57"/>
      <p:italic r:id="rId58"/>
      <p:boldItalic r:id="rId59"/>
    </p:embeddedFont>
    <p:embeddedFont>
      <p:font typeface="Impact" panose="020B0806030902050204" pitchFamily="34" charset="0"/>
      <p:regular r:id="rId60"/>
    </p:embeddedFont>
    <p:embeddedFont>
      <p:font typeface="Myriad Pro" panose="020B0503030403020204" pitchFamily="34" charset="0"/>
      <p:regular r:id="rId61"/>
      <p:bold r:id="rId62"/>
      <p:italic r:id="rId63"/>
      <p:boldItalic r:id="rId64"/>
    </p:embeddedFont>
    <p:embeddedFont>
      <p:font typeface="Swis721 Blk BT" panose="020B0904030502020204" pitchFamily="34" charset="0"/>
      <p:regular r:id="rId65"/>
      <p:italic r:id="rId66"/>
    </p:embeddedFont>
    <p:embeddedFont>
      <p:font typeface="Trajan Pro" panose="02020502050506020301" pitchFamily="18" charset="0"/>
      <p:regular r:id="rId67"/>
      <p:bold r:id="rId68"/>
    </p:embeddedFont>
  </p:embeddedFontLst>
  <p:custDataLst>
    <p:tags r:id="rId69"/>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2B17"/>
    <a:srgbClr val="00FF00"/>
    <a:srgbClr val="003300"/>
    <a:srgbClr val="005015"/>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8" autoAdjust="0"/>
    <p:restoredTop sz="80836" autoAdjust="0"/>
  </p:normalViewPr>
  <p:slideViewPr>
    <p:cSldViewPr>
      <p:cViewPr varScale="1">
        <p:scale>
          <a:sx n="54" d="100"/>
          <a:sy n="54" d="100"/>
        </p:scale>
        <p:origin x="2148" y="36"/>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9.fntdata"/><Relationship Id="rId6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12465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3. ¿De qué modo podemos nacer por segunda vez?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Juan 3:5</a:t>
            </a:r>
          </a:p>
          <a:p>
            <a:pPr algn="just"/>
            <a:r>
              <a:rPr lang="pt-PT" sz="1200" b="0" i="0" kern="1200" dirty="0">
                <a:solidFill>
                  <a:schemeClr val="tx1"/>
                </a:solidFill>
                <a:effectLst/>
                <a:latin typeface="+mn-lt"/>
                <a:ea typeface="+mn-ea"/>
                <a:cs typeface="+mn-cs"/>
              </a:rPr>
              <a:t>Respondeu Jesus: Em verdade, em verdade te digo: quem não nascer da água e do Espírito não pode entrar no reino de Deus.</a:t>
            </a:r>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Nacer del Espíritu:</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Al aceptar a Jesús en nuestra vida, cambian nuestros pensamientos y sentimientos (Ezequiel 36:26-27).</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 Palabra de Dios actúa en nosotros mediante el Espíritu Santo,	(1ª Pedro 1:23).</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Pablo pasó por esa experiencia, Gálatas 2:20.</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b) Nacer del agua: el bautismo, es un pacto con Dios, el testimonio público de una vida nueva, (1ª Pedro 3:21).</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4. ¿Qué ejemplo nos dio Jesús en el río Jordán?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Mateo 3:13-17</a:t>
            </a:r>
            <a:endParaRPr lang="es-AR" sz="1200" kern="1200" dirty="0">
              <a:solidFill>
                <a:schemeClr val="tx1"/>
              </a:solidFill>
              <a:effectLst/>
              <a:latin typeface="+mn-lt"/>
              <a:ea typeface="+mn-ea"/>
              <a:cs typeface="+mn-cs"/>
            </a:endParaRPr>
          </a:p>
          <a:p>
            <a:pPr fontAlgn="base"/>
            <a:r>
              <a:rPr lang="pt-PT" sz="1200" b="0" i="0" kern="1200" dirty="0">
                <a:solidFill>
                  <a:schemeClr val="tx1"/>
                </a:solidFill>
                <a:effectLst/>
                <a:latin typeface="+mn-lt"/>
                <a:ea typeface="+mn-ea"/>
                <a:cs typeface="+mn-cs"/>
              </a:rPr>
              <a:t> Por esse tempo, dirigiu-se Jesus da </a:t>
            </a:r>
            <a:r>
              <a:rPr lang="pt-PT" sz="1200" b="0" i="0" kern="1200" dirty="0" err="1">
                <a:solidFill>
                  <a:schemeClr val="tx1"/>
                </a:solidFill>
                <a:effectLst/>
                <a:latin typeface="+mn-lt"/>
                <a:ea typeface="+mn-ea"/>
                <a:cs typeface="+mn-cs"/>
              </a:rPr>
              <a:t>Galiléia</a:t>
            </a:r>
            <a:r>
              <a:rPr lang="pt-PT" sz="1200" b="0" i="0" kern="1200" dirty="0">
                <a:solidFill>
                  <a:schemeClr val="tx1"/>
                </a:solidFill>
                <a:effectLst/>
                <a:latin typeface="+mn-lt"/>
                <a:ea typeface="+mn-ea"/>
                <a:cs typeface="+mn-cs"/>
              </a:rPr>
              <a:t> para o Jordão, a fim de que João o batizasse.</a:t>
            </a:r>
          </a:p>
          <a:p>
            <a:pPr fontAlgn="base"/>
            <a:r>
              <a:rPr lang="pt-PT" sz="1200" b="0" i="0" kern="1200" dirty="0">
                <a:solidFill>
                  <a:schemeClr val="tx1"/>
                </a:solidFill>
                <a:effectLst/>
                <a:latin typeface="+mn-lt"/>
                <a:ea typeface="+mn-ea"/>
                <a:cs typeface="+mn-cs"/>
              </a:rPr>
              <a:t>14 Ele, porém, o dissuadia, dizendo: Eu é que preciso ser batizado por ti, e tu vens a mim?</a:t>
            </a:r>
          </a:p>
          <a:p>
            <a:pPr fontAlgn="base"/>
            <a:r>
              <a:rPr lang="pt-PT" sz="1200" b="0" i="0" kern="1200" dirty="0">
                <a:solidFill>
                  <a:schemeClr val="tx1"/>
                </a:solidFill>
                <a:effectLst/>
                <a:latin typeface="+mn-lt"/>
                <a:ea typeface="+mn-ea"/>
                <a:cs typeface="+mn-cs"/>
              </a:rPr>
              <a:t>15 Mas Jesus lhe respondeu: Deixa por enquanto, porque, assim, nos convém cumprir toda a justiça. Então, ele o admitiu.</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Mateo 3:13-17</a:t>
            </a:r>
            <a:endParaRPr lang="es-AR" sz="1200" kern="1200" dirty="0">
              <a:solidFill>
                <a:schemeClr val="tx1"/>
              </a:solidFill>
              <a:effectLst/>
              <a:latin typeface="+mn-lt"/>
              <a:ea typeface="+mn-ea"/>
              <a:cs typeface="+mn-cs"/>
            </a:endParaRPr>
          </a:p>
          <a:p>
            <a:pPr fontAlgn="base"/>
            <a:r>
              <a:rPr lang="pt-PT" sz="1200" b="0" i="0" kern="1200" dirty="0">
                <a:solidFill>
                  <a:schemeClr val="tx1"/>
                </a:solidFill>
                <a:effectLst/>
                <a:latin typeface="+mn-lt"/>
                <a:ea typeface="+mn-ea"/>
                <a:cs typeface="+mn-cs"/>
              </a:rPr>
              <a:t>Batizado Jesus, saiu logo da água, e eis que se lhe abriram os céus, e viu o Espírito de Deus descendo como pomba, vindo sobre ele.</a:t>
            </a:r>
          </a:p>
          <a:p>
            <a:pPr fontAlgn="base"/>
            <a:r>
              <a:rPr lang="pt-PT" sz="1200" b="0" i="0" kern="1200" dirty="0">
                <a:solidFill>
                  <a:schemeClr val="tx1"/>
                </a:solidFill>
                <a:effectLst/>
                <a:latin typeface="+mn-lt"/>
                <a:ea typeface="+mn-ea"/>
                <a:cs typeface="+mn-cs"/>
              </a:rPr>
              <a:t>17 E eis uma voz dos céus, que dizia: Este é o meu Filho amado, em quem me comprazo.</a:t>
            </a:r>
          </a:p>
          <a:p>
            <a:pPr algn="just"/>
            <a:endParaRPr lang="es-ES" sz="1200" b="1" dirty="0">
              <a:solidFill>
                <a:srgbClr val="FFFF00"/>
              </a:solidFill>
              <a:latin typeface="Arial" pitchFamily="34" charset="0"/>
              <a:cs typeface="Arial"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¿Por qué se bautizó Jesús? El no tuvo pecados que lavar, pues fue perfecto, sin embargo lo hizo para darnos un ejemplo.</a:t>
            </a:r>
            <a:endParaRPr lang="es-ES" sz="1200" b="1" dirty="0">
              <a:solidFill>
                <a:srgbClr val="FFFF00"/>
              </a:solidFill>
              <a:latin typeface="Arial" pitchFamily="34" charset="0"/>
              <a:cs typeface="Arial" pitchFamily="34" charset="0"/>
            </a:endParaRP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5. ¿Qué orden dio a sus discípulos?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Mateo 28:19-20</a:t>
            </a:r>
          </a:p>
          <a:p>
            <a:pPr fontAlgn="base"/>
            <a:r>
              <a:rPr lang="pt-PT" sz="1200" b="0" i="0" kern="1200" dirty="0">
                <a:solidFill>
                  <a:schemeClr val="tx1"/>
                </a:solidFill>
                <a:effectLst/>
                <a:latin typeface="+mn-lt"/>
                <a:ea typeface="+mn-ea"/>
                <a:cs typeface="+mn-cs"/>
              </a:rPr>
              <a:t>Ide, portanto, fazei discípulos de todas as nações, batizando-os em nome do Pai, e do Filho, e do Espírito Santo;</a:t>
            </a:r>
          </a:p>
          <a:p>
            <a:pPr fontAlgn="base"/>
            <a:r>
              <a:rPr lang="pt-PT" sz="1200" b="0" i="0" kern="1200" dirty="0">
                <a:solidFill>
                  <a:schemeClr val="tx1"/>
                </a:solidFill>
                <a:effectLst/>
                <a:latin typeface="+mn-lt"/>
                <a:ea typeface="+mn-ea"/>
                <a:cs typeface="+mn-cs"/>
              </a:rPr>
              <a:t>20 ensinando-os a guardar todas as coisas que vos tenho ordenado. E eis que estou convosco todos os dias até à consumação do século.</a:t>
            </a:r>
          </a:p>
          <a:p>
            <a:pPr algn="just"/>
            <a:endParaRPr lang="es-ES" sz="1200" b="1" dirty="0">
              <a:solidFill>
                <a:srgbClr val="FFFF00"/>
              </a:solidFill>
              <a:latin typeface="Arial" pitchFamily="34" charset="0"/>
              <a:cs typeface="Arial"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Debían </a:t>
            </a:r>
            <a:r>
              <a:rPr lang="es-ES_tradnl" sz="1200" i="1" u="sng" kern="1200" dirty="0">
                <a:solidFill>
                  <a:schemeClr val="tx1"/>
                </a:solidFill>
                <a:effectLst/>
                <a:latin typeface="+mn-lt"/>
                <a:ea typeface="+mn-ea"/>
                <a:cs typeface="+mn-cs"/>
              </a:rPr>
              <a:t>bautizar</a:t>
            </a:r>
            <a:r>
              <a:rPr lang="es-ES_tradnl" sz="1200" kern="1200" dirty="0">
                <a:solidFill>
                  <a:schemeClr val="tx1"/>
                </a:solidFill>
                <a:effectLst/>
                <a:latin typeface="+mn-lt"/>
                <a:ea typeface="+mn-ea"/>
                <a:cs typeface="+mn-cs"/>
              </a:rPr>
              <a:t> en el nombre del </a:t>
            </a:r>
            <a:r>
              <a:rPr lang="es-ES_tradnl" sz="1200" i="1" u="sng" kern="1200" dirty="0">
                <a:solidFill>
                  <a:schemeClr val="tx1"/>
                </a:solidFill>
                <a:effectLst/>
                <a:latin typeface="+mn-lt"/>
                <a:ea typeface="+mn-ea"/>
                <a:cs typeface="+mn-cs"/>
              </a:rPr>
              <a:t>Padre</a:t>
            </a:r>
            <a:r>
              <a:rPr lang="es-ES_tradnl" sz="1200" kern="1200" dirty="0">
                <a:solidFill>
                  <a:schemeClr val="tx1"/>
                </a:solidFill>
                <a:effectLst/>
                <a:latin typeface="+mn-lt"/>
                <a:ea typeface="+mn-ea"/>
                <a:cs typeface="+mn-cs"/>
              </a:rPr>
              <a:t> del </a:t>
            </a:r>
            <a:r>
              <a:rPr lang="es-ES_tradnl" sz="1200" i="1" u="sng" kern="1200" dirty="0">
                <a:solidFill>
                  <a:schemeClr val="tx1"/>
                </a:solidFill>
                <a:effectLst/>
                <a:latin typeface="+mn-lt"/>
                <a:ea typeface="+mn-ea"/>
                <a:cs typeface="+mn-cs"/>
              </a:rPr>
              <a:t>Hijo</a:t>
            </a:r>
            <a:r>
              <a:rPr lang="es-ES_tradnl" sz="1200" kern="1200" dirty="0">
                <a:solidFill>
                  <a:schemeClr val="tx1"/>
                </a:solidFill>
                <a:effectLst/>
                <a:latin typeface="+mn-lt"/>
                <a:ea typeface="+mn-ea"/>
                <a:cs typeface="+mn-cs"/>
              </a:rPr>
              <a:t> y del </a:t>
            </a:r>
            <a:r>
              <a:rPr lang="es-ES_tradnl" sz="1200" i="1" u="sng" kern="1200" dirty="0">
                <a:solidFill>
                  <a:schemeClr val="tx1"/>
                </a:solidFill>
                <a:effectLst/>
                <a:latin typeface="+mn-lt"/>
                <a:ea typeface="+mn-ea"/>
                <a:cs typeface="+mn-cs"/>
              </a:rPr>
              <a:t>Espíritu Santo</a:t>
            </a:r>
            <a:r>
              <a:rPr lang="es-ES_tradnl" sz="1200" kern="1200" dirty="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AR" sz="1200" kern="1200" dirty="0">
                <a:solidFill>
                  <a:schemeClr val="tx1"/>
                </a:solidFill>
                <a:effectLst/>
                <a:latin typeface="+mn-lt"/>
                <a:ea typeface="+mn-ea"/>
                <a:cs typeface="+mn-cs"/>
              </a:rPr>
              <a:t>Cinco cosas debemos tomar en consideración:</a:t>
            </a:r>
          </a:p>
          <a:p>
            <a:r>
              <a:rPr lang="es-AR" sz="1200" kern="1200" dirty="0">
                <a:solidFill>
                  <a:schemeClr val="tx1"/>
                </a:solidFill>
                <a:effectLst/>
                <a:latin typeface="+mn-lt"/>
                <a:ea typeface="+mn-ea"/>
                <a:cs typeface="+mn-cs"/>
              </a:rPr>
              <a:t>1 </a:t>
            </a:r>
            <a:r>
              <a:rPr lang="es-AR" sz="1200" b="1" kern="1200" dirty="0">
                <a:solidFill>
                  <a:schemeClr val="tx1"/>
                </a:solidFill>
                <a:effectLst/>
                <a:latin typeface="+mn-lt"/>
                <a:ea typeface="+mn-ea"/>
                <a:cs typeface="+mn-cs"/>
              </a:rPr>
              <a:t>Jesucristo ordenó a sus discípulos bautizar</a:t>
            </a:r>
            <a:r>
              <a:rPr lang="es-AR" sz="1200" kern="1200" dirty="0">
                <a:solidFill>
                  <a:schemeClr val="tx1"/>
                </a:solidFill>
                <a:effectLst/>
                <a:latin typeface="+mn-lt"/>
                <a:ea typeface="+mn-ea"/>
                <a:cs typeface="+mn-cs"/>
              </a:rPr>
              <a:t>. No podemos menoscabar la importancia de este sagrado rito, pues puede ponerse en juego nuestra salvación (Juan 3:5).</a:t>
            </a:r>
          </a:p>
          <a:p>
            <a:r>
              <a:rPr lang="es-AR" sz="1200" kern="1200" dirty="0">
                <a:solidFill>
                  <a:schemeClr val="tx1"/>
                </a:solidFill>
                <a:effectLst/>
                <a:latin typeface="+mn-lt"/>
                <a:ea typeface="+mn-ea"/>
                <a:cs typeface="+mn-cs"/>
              </a:rPr>
              <a:t>2 </a:t>
            </a:r>
            <a:r>
              <a:rPr lang="es-AR" sz="1200" b="1" kern="1200" dirty="0">
                <a:solidFill>
                  <a:schemeClr val="tx1"/>
                </a:solidFill>
                <a:effectLst/>
                <a:latin typeface="+mn-lt"/>
                <a:ea typeface="+mn-ea"/>
                <a:cs typeface="+mn-cs"/>
              </a:rPr>
              <a:t>Dijo que debía ser en el nombre del Padre, del Hijo y del Espíritu Santo. </a:t>
            </a:r>
            <a:r>
              <a:rPr lang="es-AR" sz="1200" kern="1200" dirty="0">
                <a:solidFill>
                  <a:schemeClr val="tx1"/>
                </a:solidFill>
                <a:effectLst/>
                <a:latin typeface="+mn-lt"/>
                <a:ea typeface="+mn-ea"/>
                <a:cs typeface="+mn-cs"/>
              </a:rPr>
              <a:t>Hay quienes piensan que debe bautizarse solamente en el nombre de Jesús. La orden fue específica y clara.</a:t>
            </a:r>
          </a:p>
          <a:p>
            <a:r>
              <a:rPr lang="es-AR" sz="1200" kern="1200" dirty="0">
                <a:solidFill>
                  <a:schemeClr val="tx1"/>
                </a:solidFill>
                <a:effectLst/>
                <a:latin typeface="+mn-lt"/>
                <a:ea typeface="+mn-ea"/>
                <a:cs typeface="+mn-cs"/>
              </a:rPr>
              <a:t>3 </a:t>
            </a:r>
            <a:r>
              <a:rPr lang="es-AR" sz="1200" b="1" kern="1200" dirty="0">
                <a:solidFill>
                  <a:schemeClr val="tx1"/>
                </a:solidFill>
                <a:effectLst/>
                <a:latin typeface="+mn-lt"/>
                <a:ea typeface="+mn-ea"/>
                <a:cs typeface="+mn-cs"/>
              </a:rPr>
              <a:t>Debían ser enseñados los candidatos "para que guarden todas las cosas que os he mandado"</a:t>
            </a:r>
            <a:r>
              <a:rPr lang="es-AR" sz="1200" kern="1200" dirty="0">
                <a:solidFill>
                  <a:schemeClr val="tx1"/>
                </a:solidFill>
                <a:effectLst/>
                <a:latin typeface="+mn-lt"/>
                <a:ea typeface="+mn-ea"/>
                <a:cs typeface="+mn-cs"/>
              </a:rPr>
              <a:t>.</a:t>
            </a:r>
          </a:p>
          <a:p>
            <a:r>
              <a:rPr lang="es-AR" sz="1200" kern="1200" dirty="0">
                <a:solidFill>
                  <a:schemeClr val="tx1"/>
                </a:solidFill>
                <a:effectLst/>
                <a:latin typeface="+mn-lt"/>
                <a:ea typeface="+mn-ea"/>
                <a:cs typeface="+mn-cs"/>
              </a:rPr>
              <a:t>4 </a:t>
            </a:r>
            <a:r>
              <a:rPr lang="es-AR" sz="1200" b="1" kern="1200" dirty="0">
                <a:solidFill>
                  <a:schemeClr val="tx1"/>
                </a:solidFill>
                <a:effectLst/>
                <a:latin typeface="+mn-lt"/>
                <a:ea typeface="+mn-ea"/>
                <a:cs typeface="+mn-cs"/>
              </a:rPr>
              <a:t>Jesús prometió su presencia constante. "yo estaré con vosotros todos los días".</a:t>
            </a:r>
          </a:p>
          <a:p>
            <a:r>
              <a:rPr lang="es-AR" sz="1200" kern="1200" dirty="0">
                <a:solidFill>
                  <a:schemeClr val="tx1"/>
                </a:solidFill>
                <a:effectLst/>
                <a:latin typeface="+mn-lt"/>
                <a:ea typeface="+mn-ea"/>
                <a:cs typeface="+mn-cs"/>
              </a:rPr>
              <a:t>5</a:t>
            </a:r>
            <a:r>
              <a:rPr lang="es-AR" sz="1200" kern="1200" baseline="0" dirty="0">
                <a:solidFill>
                  <a:schemeClr val="tx1"/>
                </a:solidFill>
                <a:effectLst/>
                <a:latin typeface="+mn-lt"/>
                <a:ea typeface="+mn-ea"/>
                <a:cs typeface="+mn-cs"/>
              </a:rPr>
              <a:t> </a:t>
            </a:r>
            <a:r>
              <a:rPr lang="es-AR" sz="1200" b="1" kern="1200" dirty="0">
                <a:solidFill>
                  <a:schemeClr val="tx1"/>
                </a:solidFill>
                <a:effectLst/>
                <a:latin typeface="+mn-lt"/>
                <a:ea typeface="+mn-ea"/>
                <a:cs typeface="+mn-cs"/>
              </a:rPr>
              <a:t>Se practicaría hasta el fin del mundo</a:t>
            </a:r>
          </a:p>
          <a:p>
            <a:endParaRPr lang="es-AR" sz="1200" b="1"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b="1" kern="1200" dirty="0">
                <a:solidFill>
                  <a:schemeClr val="tx1"/>
                </a:solidFill>
                <a:effectLst/>
                <a:latin typeface="+mn-lt"/>
                <a:ea typeface="+mn-ea"/>
                <a:cs typeface="+mn-cs"/>
              </a:rPr>
              <a:t>ASPERSIÓN O INMERSIÓN </a:t>
            </a:r>
            <a:br>
              <a:rPr lang="es-AR" sz="1200" b="1" kern="1200" dirty="0">
                <a:solidFill>
                  <a:schemeClr val="tx1"/>
                </a:solidFill>
                <a:effectLst/>
                <a:latin typeface="+mn-lt"/>
                <a:ea typeface="+mn-ea"/>
                <a:cs typeface="+mn-cs"/>
              </a:rPr>
            </a:br>
            <a:r>
              <a:rPr lang="es-AR" sz="1200" b="1" kern="1200" dirty="0">
                <a:solidFill>
                  <a:schemeClr val="tx1"/>
                </a:solidFill>
                <a:effectLst/>
                <a:latin typeface="+mn-lt"/>
                <a:ea typeface="+mn-ea"/>
                <a:cs typeface="+mn-cs"/>
              </a:rPr>
              <a:t>¿CUÁL MÉTODO ES EL CORRECTO?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6. ¿Qué simboliza y conmemora el bautismo?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Romanos</a:t>
            </a:r>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6:3-6</a:t>
            </a:r>
            <a:endParaRPr lang="es-ES" sz="1200" b="1" dirty="0">
              <a:solidFill>
                <a:schemeClr val="bg1"/>
              </a:solidFill>
              <a:latin typeface="Arial" pitchFamily="34" charset="0"/>
              <a:cs typeface="Arial" pitchFamily="34" charset="0"/>
            </a:endParaRPr>
          </a:p>
          <a:p>
            <a:pPr fontAlgn="base"/>
            <a:r>
              <a:rPr lang="pt-PT" sz="1200" b="0" i="0" kern="1200" dirty="0">
                <a:solidFill>
                  <a:schemeClr val="tx1"/>
                </a:solidFill>
                <a:effectLst/>
                <a:latin typeface="+mn-lt"/>
                <a:ea typeface="+mn-ea"/>
                <a:cs typeface="+mn-cs"/>
              </a:rPr>
              <a:t>Ou, porventura, ignorais que todos nós que fomos batizados em Cristo Jesus fomos batizados na sua </a:t>
            </a:r>
            <a:r>
              <a:rPr lang="pt-PT" sz="1200" b="0" i="0" u="sng" kern="1200" dirty="0">
                <a:solidFill>
                  <a:srgbClr val="FF0000"/>
                </a:solidFill>
                <a:effectLst/>
                <a:latin typeface="+mn-lt"/>
                <a:ea typeface="+mn-ea"/>
                <a:cs typeface="+mn-cs"/>
              </a:rPr>
              <a:t>morte</a:t>
            </a:r>
            <a:r>
              <a:rPr lang="pt-PT" sz="1200" b="0" i="0" kern="1200" dirty="0">
                <a:solidFill>
                  <a:schemeClr val="tx1"/>
                </a:solidFill>
                <a:effectLst/>
                <a:latin typeface="+mn-lt"/>
                <a:ea typeface="+mn-ea"/>
                <a:cs typeface="+mn-cs"/>
              </a:rPr>
              <a:t>?</a:t>
            </a:r>
          </a:p>
          <a:p>
            <a:pPr fontAlgn="base"/>
            <a:r>
              <a:rPr lang="pt-PT" sz="1200" b="0" i="0" kern="1200" dirty="0">
                <a:solidFill>
                  <a:schemeClr val="tx1"/>
                </a:solidFill>
                <a:effectLst/>
                <a:latin typeface="+mn-lt"/>
                <a:ea typeface="+mn-ea"/>
                <a:cs typeface="+mn-cs"/>
              </a:rPr>
              <a:t>4 Fomos, pois, sepultados com ele na morte pelo batismo; para que, como </a:t>
            </a:r>
            <a:r>
              <a:rPr lang="pt-PT" sz="1200" b="0" i="0" u="sng" kern="1200" dirty="0">
                <a:solidFill>
                  <a:schemeClr val="tx1"/>
                </a:solidFill>
                <a:effectLst/>
                <a:latin typeface="+mn-lt"/>
                <a:ea typeface="+mn-ea"/>
                <a:cs typeface="+mn-cs"/>
              </a:rPr>
              <a:t>Cristo foi ressuscitado </a:t>
            </a:r>
            <a:r>
              <a:rPr lang="pt-PT" sz="1200" b="0" i="0" kern="1200" dirty="0">
                <a:solidFill>
                  <a:schemeClr val="tx1"/>
                </a:solidFill>
                <a:effectLst/>
                <a:latin typeface="+mn-lt"/>
                <a:ea typeface="+mn-ea"/>
                <a:cs typeface="+mn-cs"/>
              </a:rPr>
              <a:t>dentre os mortos pela glória do Pai, assim também andemos nós em novidade de vida.</a:t>
            </a: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2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Romanos</a:t>
            </a:r>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6:3-6</a:t>
            </a:r>
            <a:endParaRPr lang="es-ES" sz="1200" b="1" dirty="0">
              <a:solidFill>
                <a:schemeClr val="bg1"/>
              </a:solidFill>
              <a:latin typeface="Arial" pitchFamily="34" charset="0"/>
              <a:cs typeface="Arial" pitchFamily="34" charset="0"/>
            </a:endParaRPr>
          </a:p>
          <a:p>
            <a:pPr fontAlgn="base"/>
            <a:r>
              <a:rPr lang="pt-PT" sz="1200" b="0" i="0" kern="1200" dirty="0">
                <a:solidFill>
                  <a:schemeClr val="tx1"/>
                </a:solidFill>
                <a:effectLst/>
                <a:latin typeface="+mn-lt"/>
                <a:ea typeface="+mn-ea"/>
                <a:cs typeface="+mn-cs"/>
              </a:rPr>
              <a:t>Porque, se fomos unidos com ele na semelhança da </a:t>
            </a:r>
            <a:r>
              <a:rPr lang="pt-PT" sz="1200" b="0" i="0" u="sng" kern="1200" dirty="0">
                <a:solidFill>
                  <a:schemeClr val="tx1"/>
                </a:solidFill>
                <a:effectLst/>
                <a:latin typeface="+mn-lt"/>
                <a:ea typeface="+mn-ea"/>
                <a:cs typeface="+mn-cs"/>
              </a:rPr>
              <a:t>sua morte</a:t>
            </a:r>
            <a:r>
              <a:rPr lang="pt-PT" sz="1200" b="0" i="0" kern="1200" dirty="0">
                <a:solidFill>
                  <a:schemeClr val="tx1"/>
                </a:solidFill>
                <a:effectLst/>
                <a:latin typeface="+mn-lt"/>
                <a:ea typeface="+mn-ea"/>
                <a:cs typeface="+mn-cs"/>
              </a:rPr>
              <a:t>, certamente, o seremos também na semelhança da </a:t>
            </a:r>
            <a:r>
              <a:rPr lang="pt-PT" sz="1200" b="0" i="0" u="sng" kern="1200" dirty="0">
                <a:solidFill>
                  <a:schemeClr val="tx1"/>
                </a:solidFill>
                <a:effectLst/>
                <a:latin typeface="+mn-lt"/>
                <a:ea typeface="+mn-ea"/>
                <a:cs typeface="+mn-cs"/>
              </a:rPr>
              <a:t>sua ressurreição</a:t>
            </a:r>
            <a:r>
              <a:rPr lang="pt-PT" sz="1200" b="0" i="0" kern="1200" dirty="0">
                <a:solidFill>
                  <a:schemeClr val="tx1"/>
                </a:solidFill>
                <a:effectLst/>
                <a:latin typeface="+mn-lt"/>
                <a:ea typeface="+mn-ea"/>
                <a:cs typeface="+mn-cs"/>
              </a:rPr>
              <a:t>,</a:t>
            </a:r>
          </a:p>
          <a:p>
            <a:pPr fontAlgn="base"/>
            <a:r>
              <a:rPr lang="pt-PT" sz="1200" b="0" i="0" kern="1200" dirty="0">
                <a:solidFill>
                  <a:schemeClr val="tx1"/>
                </a:solidFill>
                <a:effectLst/>
                <a:latin typeface="+mn-lt"/>
                <a:ea typeface="+mn-ea"/>
                <a:cs typeface="+mn-cs"/>
              </a:rPr>
              <a:t>6 sabendo isto: que foi crucificado com ele o nosso velho homem, para que o corpo do pecado seja destruído, e não sirvamos o pecado como escravos;</a:t>
            </a: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Conmemora la </a:t>
            </a:r>
            <a:r>
              <a:rPr lang="es-ES_tradnl" sz="1200" i="1" u="sng" kern="1200" dirty="0">
                <a:solidFill>
                  <a:schemeClr val="tx1"/>
                </a:solidFill>
                <a:effectLst/>
                <a:latin typeface="+mn-lt"/>
                <a:ea typeface="+mn-ea"/>
                <a:cs typeface="+mn-cs"/>
              </a:rPr>
              <a:t>muerte</a:t>
            </a:r>
            <a:r>
              <a:rPr lang="es-ES_tradnl" sz="1200" kern="1200" dirty="0">
                <a:solidFill>
                  <a:schemeClr val="tx1"/>
                </a:solidFill>
                <a:effectLst/>
                <a:latin typeface="+mn-lt"/>
                <a:ea typeface="+mn-ea"/>
                <a:cs typeface="+mn-cs"/>
              </a:rPr>
              <a:t>, sepultura y </a:t>
            </a:r>
            <a:r>
              <a:rPr lang="es-ES_tradnl" sz="1200" i="1" u="sng" kern="1200" dirty="0">
                <a:solidFill>
                  <a:schemeClr val="tx1"/>
                </a:solidFill>
                <a:effectLst/>
                <a:latin typeface="+mn-lt"/>
                <a:ea typeface="+mn-ea"/>
                <a:cs typeface="+mn-cs"/>
              </a:rPr>
              <a:t>resurrección</a:t>
            </a:r>
            <a:r>
              <a:rPr lang="es-ES_tradnl" sz="1200" kern="1200" dirty="0">
                <a:solidFill>
                  <a:schemeClr val="tx1"/>
                </a:solidFill>
                <a:effectLst/>
                <a:latin typeface="+mn-lt"/>
                <a:ea typeface="+mn-ea"/>
                <a:cs typeface="+mn-cs"/>
              </a:rPr>
              <a:t> de Cristo.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Simboliza la muerte y la sepultura del "viejo hombre" de pecado.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Representa la resurrección a una "vida nueva".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 Indica el lavamiento del pecado, (Hechos 22:16).</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Es un símbolo exterior del cambio efectuado por la gracia de Dios en el corazón del pecador. La aspersión del agua, no ilustra lo que Dios dice acerca del significado del bautismo. El verdadero bautismo es por inmersión, ya que simboliza un </a:t>
            </a:r>
            <a:r>
              <a:rPr lang="es-ES_tradnl" sz="1200" kern="1200" dirty="0" err="1">
                <a:solidFill>
                  <a:schemeClr val="tx1"/>
                </a:solidFill>
                <a:effectLst/>
                <a:latin typeface="+mn-lt"/>
                <a:ea typeface="+mn-ea"/>
                <a:cs typeface="+mn-cs"/>
              </a:rPr>
              <a:t>sepultamiento</a:t>
            </a:r>
            <a:r>
              <a:rPr lang="es-ES_tradnl" sz="1200" kern="1200" dirty="0">
                <a:solidFill>
                  <a:schemeClr val="tx1"/>
                </a:solidFill>
                <a:effectLst/>
                <a:latin typeface="+mn-lt"/>
                <a:ea typeface="+mn-ea"/>
                <a:cs typeface="+mn-cs"/>
              </a:rPr>
              <a:t>.</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20493702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7. ¿Qué significa la palabra bautismo?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La palabra griega bautizar significa "sumergir, meter" y no expresa derramar o asperjar.</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 arqueología demuestra que todos los bautisterios de los primeros siglos, eran para bautizar, sepultando en el agua al creyente.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viajero puede verlos aún hoy en la región del </a:t>
            </a:r>
            <a:r>
              <a:rPr lang="es-ES_tradnl" sz="1200" kern="1200" dirty="0" err="1">
                <a:solidFill>
                  <a:schemeClr val="tx1"/>
                </a:solidFill>
                <a:effectLst/>
                <a:latin typeface="+mn-lt"/>
                <a:ea typeface="+mn-ea"/>
                <a:cs typeface="+mn-cs"/>
              </a:rPr>
              <a:t>Neguev</a:t>
            </a:r>
            <a:r>
              <a:rPr lang="es-ES_tradnl" sz="1200" kern="1200" dirty="0">
                <a:solidFill>
                  <a:schemeClr val="tx1"/>
                </a:solidFill>
                <a:effectLst/>
                <a:latin typeface="+mn-lt"/>
                <a:ea typeface="+mn-ea"/>
                <a:cs typeface="+mn-cs"/>
              </a:rPr>
              <a:t>, En Salónica, en </a:t>
            </a:r>
            <a:r>
              <a:rPr lang="es-ES_tradnl" sz="1200" kern="1200" dirty="0" err="1">
                <a:solidFill>
                  <a:schemeClr val="tx1"/>
                </a:solidFill>
                <a:effectLst/>
                <a:latin typeface="+mn-lt"/>
                <a:ea typeface="+mn-ea"/>
                <a:cs typeface="+mn-cs"/>
              </a:rPr>
              <a:t>Efeso</a:t>
            </a:r>
            <a:r>
              <a:rPr lang="es-ES_tradnl" sz="1200" kern="1200" dirty="0">
                <a:solidFill>
                  <a:schemeClr val="tx1"/>
                </a:solidFill>
                <a:effectLst/>
                <a:latin typeface="+mn-lt"/>
                <a:ea typeface="+mn-ea"/>
                <a:cs typeface="+mn-cs"/>
              </a:rPr>
              <a:t> e inclusive en Roma, Pisa, etc.</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20493702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8. ¿Qué pruebas hay de que el bautismo fue hecho por inmersión?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Hechos 8:36-39</a:t>
            </a:r>
          </a:p>
          <a:p>
            <a:pPr fontAlgn="base"/>
            <a:r>
              <a:rPr lang="pt-PT" sz="1200" b="0" i="0" kern="1200" dirty="0">
                <a:solidFill>
                  <a:schemeClr val="tx1"/>
                </a:solidFill>
                <a:effectLst/>
                <a:latin typeface="+mn-lt"/>
                <a:ea typeface="+mn-ea"/>
                <a:cs typeface="+mn-cs"/>
              </a:rPr>
              <a:t>Seguindo eles caminho fora, chegando a certo lugar onde havia água, disse o eunuco: Eis aqui água; que impede que seja eu batizado?</a:t>
            </a:r>
          </a:p>
          <a:p>
            <a:pPr fontAlgn="base"/>
            <a:r>
              <a:rPr lang="pt-PT" sz="1200" b="0" i="0" kern="1200" dirty="0">
                <a:solidFill>
                  <a:schemeClr val="tx1"/>
                </a:solidFill>
                <a:effectLst/>
                <a:latin typeface="+mn-lt"/>
                <a:ea typeface="+mn-ea"/>
                <a:cs typeface="+mn-cs"/>
              </a:rPr>
              <a:t>Filipe respondeu: É lícito, se crês de todo o coração. E, respondendo ele, disse: Creio que Jesus Cristo é o Filho de Deus.</a:t>
            </a:r>
          </a:p>
          <a:p>
            <a:pPr algn="just"/>
            <a:endParaRPr lang="es-ES" sz="1200" b="1" dirty="0">
              <a:solidFill>
                <a:schemeClr val="bg1"/>
              </a:solidFill>
              <a:latin typeface="Arial" pitchFamily="34" charset="0"/>
              <a:cs typeface="Arial" pitchFamily="34" charset="0"/>
            </a:endParaRP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Hechos 8:36-39</a:t>
            </a:r>
          </a:p>
          <a:p>
            <a:pPr fontAlgn="base"/>
            <a:r>
              <a:rPr lang="pt-PT" sz="1200" b="0" i="0" kern="1200" dirty="0">
                <a:solidFill>
                  <a:schemeClr val="tx1"/>
                </a:solidFill>
                <a:effectLst/>
                <a:latin typeface="+mn-lt"/>
                <a:ea typeface="+mn-ea"/>
                <a:cs typeface="+mn-cs"/>
              </a:rPr>
              <a:t>Então, mandou parar o carro, </a:t>
            </a:r>
            <a:r>
              <a:rPr lang="pt-PT" sz="1200" b="0" i="0" u="sng" kern="1200" dirty="0">
                <a:solidFill>
                  <a:schemeClr val="tx1"/>
                </a:solidFill>
                <a:effectLst/>
                <a:latin typeface="+mn-lt"/>
                <a:ea typeface="+mn-ea"/>
                <a:cs typeface="+mn-cs"/>
              </a:rPr>
              <a:t>ambos desceram à água</a:t>
            </a:r>
            <a:r>
              <a:rPr lang="pt-PT" sz="1200" b="0" i="0" kern="1200" dirty="0">
                <a:solidFill>
                  <a:schemeClr val="tx1"/>
                </a:solidFill>
                <a:effectLst/>
                <a:latin typeface="+mn-lt"/>
                <a:ea typeface="+mn-ea"/>
                <a:cs typeface="+mn-cs"/>
              </a:rPr>
              <a:t>, e Filipe batizou o eunuco.</a:t>
            </a:r>
          </a:p>
          <a:p>
            <a:pPr fontAlgn="base"/>
            <a:r>
              <a:rPr lang="pt-PT" sz="1200" b="0" i="0" kern="1200" dirty="0">
                <a:solidFill>
                  <a:schemeClr val="tx1"/>
                </a:solidFill>
                <a:effectLst/>
                <a:latin typeface="+mn-lt"/>
                <a:ea typeface="+mn-ea"/>
                <a:cs typeface="+mn-cs"/>
              </a:rPr>
              <a:t>39 Quando saíram da água, o Espírito do Senhor arrebatou a Filipe, não o vendo mais o eunuco; e este foi seguindo o seu caminho, cheio de júbilo.</a:t>
            </a:r>
          </a:p>
          <a:p>
            <a:pPr algn="just"/>
            <a:endParaRPr lang="es-ES" sz="1200" b="1" dirty="0">
              <a:solidFill>
                <a:schemeClr val="bg1"/>
              </a:solidFill>
              <a:latin typeface="Arial" pitchFamily="34" charset="0"/>
              <a:cs typeface="Arial" pitchFamily="34" charset="0"/>
            </a:endParaRPr>
          </a:p>
          <a:p>
            <a:r>
              <a:rPr lang="es-ES_tradnl" sz="1200" kern="1200" dirty="0">
                <a:solidFill>
                  <a:schemeClr val="tx1"/>
                </a:solidFill>
                <a:effectLst/>
                <a:latin typeface="+mn-lt"/>
                <a:ea typeface="+mn-ea"/>
                <a:cs typeface="+mn-cs"/>
              </a:rPr>
              <a:t>* Después que Felipe presentó el mensaje al Etíope y este pidió el bautismo, ambos descendieron al agua, luego subieron.</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Del bautismo de Jesús también se informa que subieron del agua. Si hubiese bautizado por aspersión, no necesitaba ir a un río.</a:t>
            </a:r>
            <a:endParaRPr lang="es-AR" sz="1200" kern="1200" dirty="0">
              <a:solidFill>
                <a:schemeClr val="tx1"/>
              </a:solidFill>
              <a:effectLst/>
              <a:latin typeface="+mn-lt"/>
              <a:ea typeface="+mn-ea"/>
              <a:cs typeface="+mn-cs"/>
            </a:endParaRP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¿Cuál será el día más importante de la vida?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Para algunos es el día de su nacimiento.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Para otros, es el día de su graduación.</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Para el extranjero errante, es cuando recibe la radicación en un país, o la carta de ciudadanía.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Para muchos, es el día de su boda.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¿Qué considera Dios como el día más importante de su vida?</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Es un día que reúne todos los acontecimientos mencionados: nacer, graduarse, obtener la más hermosa ciudadanía, casarse, morir y resucitar, para seguir viviendo más feliz y satisfecho que antes.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¿Es posible eso en un solo día?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AR" sz="1200" b="1" kern="1200" dirty="0">
                <a:solidFill>
                  <a:schemeClr val="tx1"/>
                </a:solidFill>
                <a:effectLst/>
                <a:latin typeface="+mn-lt"/>
                <a:ea typeface="+mn-ea"/>
                <a:cs typeface="+mn-cs"/>
              </a:rPr>
              <a:t>ASPERSIÓN O INMERSIÓN </a:t>
            </a:r>
            <a:br>
              <a:rPr lang="es-AR" sz="1200" b="1" kern="1200" dirty="0">
                <a:solidFill>
                  <a:schemeClr val="tx1"/>
                </a:solidFill>
                <a:effectLst/>
                <a:latin typeface="+mn-lt"/>
                <a:ea typeface="+mn-ea"/>
                <a:cs typeface="+mn-cs"/>
              </a:rPr>
            </a:br>
            <a:r>
              <a:rPr lang="es-AR" sz="1200" b="1" kern="1200" dirty="0">
                <a:solidFill>
                  <a:schemeClr val="tx1"/>
                </a:solidFill>
                <a:effectLst/>
                <a:latin typeface="+mn-lt"/>
                <a:ea typeface="+mn-ea"/>
                <a:cs typeface="+mn-cs"/>
              </a:rPr>
              <a:t>¿CUÁL MÉTODO ES EL CORRECTO?</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9. El candidato debe ser instruido. ¿Qué recomendó Jesús enseñar especialmente?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fontAlgn="base"/>
            <a:r>
              <a:rPr lang="es-ES_tradnl" sz="1200" b="1" kern="1200" dirty="0">
                <a:solidFill>
                  <a:schemeClr val="tx1"/>
                </a:solidFill>
                <a:effectLst/>
                <a:latin typeface="+mn-lt"/>
                <a:ea typeface="+mn-ea"/>
                <a:cs typeface="+mn-cs"/>
              </a:rPr>
              <a:t>Mateo 28:19-20</a:t>
            </a:r>
          </a:p>
          <a:p>
            <a:pPr fontAlgn="base"/>
            <a:r>
              <a:rPr lang="pt-PT" sz="1200" b="0" i="0" kern="1200" dirty="0">
                <a:solidFill>
                  <a:schemeClr val="tx1"/>
                </a:solidFill>
                <a:effectLst/>
                <a:latin typeface="+mn-lt"/>
                <a:ea typeface="+mn-ea"/>
                <a:cs typeface="+mn-cs"/>
              </a:rPr>
              <a:t>Ide, portanto, fazei discípulos de todas as nações, batizando-os em nome do Pai, e do Filho, e do Espírito Santo;</a:t>
            </a:r>
          </a:p>
          <a:p>
            <a:pPr fontAlgn="base"/>
            <a:r>
              <a:rPr lang="pt-PT" sz="1200" b="0" i="0" kern="1200" dirty="0">
                <a:solidFill>
                  <a:schemeClr val="tx1"/>
                </a:solidFill>
                <a:effectLst/>
                <a:latin typeface="+mn-lt"/>
                <a:ea typeface="+mn-ea"/>
                <a:cs typeface="+mn-cs"/>
              </a:rPr>
              <a:t>20 ensinando-os a </a:t>
            </a:r>
            <a:r>
              <a:rPr lang="pt-PT" sz="1200" b="0" i="0" u="sng" kern="1200" dirty="0">
                <a:solidFill>
                  <a:schemeClr val="tx1"/>
                </a:solidFill>
                <a:effectLst/>
                <a:latin typeface="+mn-lt"/>
                <a:ea typeface="+mn-ea"/>
                <a:cs typeface="+mn-cs"/>
              </a:rPr>
              <a:t>guardar todas as coisas que vos tenho ordenado</a:t>
            </a:r>
            <a:r>
              <a:rPr lang="pt-PT" sz="1200" b="0" i="0" kern="1200" dirty="0">
                <a:solidFill>
                  <a:schemeClr val="tx1"/>
                </a:solidFill>
                <a:effectLst/>
                <a:latin typeface="+mn-lt"/>
                <a:ea typeface="+mn-ea"/>
                <a:cs typeface="+mn-cs"/>
              </a:rPr>
              <a:t>. E eis que estou convosco todos os dias até à consumação do século.</a:t>
            </a:r>
          </a:p>
          <a:p>
            <a:pPr algn="just"/>
            <a:endParaRPr lang="es-ES" sz="1200" b="1" dirty="0">
              <a:solidFill>
                <a:srgbClr val="FFFF00"/>
              </a:solidFill>
              <a:latin typeface="Arial" pitchFamily="34" charset="0"/>
              <a:cs typeface="Arial" pitchFamily="34" charset="0"/>
            </a:endParaRPr>
          </a:p>
          <a:p>
            <a:r>
              <a:rPr lang="es-ES_tradnl" sz="1200" i="1" u="sng" kern="1200" dirty="0">
                <a:solidFill>
                  <a:schemeClr val="tx1"/>
                </a:solidFill>
                <a:effectLst/>
                <a:latin typeface="+mn-lt"/>
                <a:ea typeface="+mn-ea"/>
                <a:cs typeface="+mn-cs"/>
              </a:rPr>
              <a:t>Que guarden todas las cosas.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10. ¿Qué necesita la persona que se bautiza para ser salvo?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Marcos 16:16</a:t>
            </a:r>
          </a:p>
          <a:p>
            <a:pPr algn="just"/>
            <a:r>
              <a:rPr lang="pt-PT" sz="1200" b="0" i="0" kern="1200" dirty="0">
                <a:solidFill>
                  <a:srgbClr val="FF0000"/>
                </a:solidFill>
                <a:effectLst/>
                <a:latin typeface="+mn-lt"/>
                <a:ea typeface="+mn-ea"/>
                <a:cs typeface="+mn-cs"/>
              </a:rPr>
              <a:t>Quem crer </a:t>
            </a:r>
            <a:r>
              <a:rPr lang="pt-PT" sz="1200" b="0" i="0" kern="1200" dirty="0">
                <a:solidFill>
                  <a:schemeClr val="tx1"/>
                </a:solidFill>
                <a:effectLst/>
                <a:latin typeface="+mn-lt"/>
                <a:ea typeface="+mn-ea"/>
                <a:cs typeface="+mn-cs"/>
              </a:rPr>
              <a:t>e for batizado será salvo; quem, porém, não crer será condenado.</a:t>
            </a:r>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11. ¿Qué actitud debemos asumir en relación a nuestros pecados?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Hechos 2:38</a:t>
            </a:r>
          </a:p>
          <a:p>
            <a:pPr algn="just"/>
            <a:r>
              <a:rPr lang="pt-PT" sz="1200" b="0" i="0" kern="1200" dirty="0">
                <a:solidFill>
                  <a:schemeClr val="tx1"/>
                </a:solidFill>
                <a:effectLst/>
                <a:latin typeface="+mn-lt"/>
                <a:ea typeface="+mn-ea"/>
                <a:cs typeface="+mn-cs"/>
              </a:rPr>
              <a:t>Respondeu-lhes Pedro: Arrependei-vos, e cada um de vós seja batizado em nome de Jesus Cristo para remissão dos vossos pecados, e recebereis o dom do Espírito Santo.</a:t>
            </a:r>
          </a:p>
          <a:p>
            <a:pPr algn="just"/>
            <a:endParaRPr lang="es-ES" sz="1200" b="1" dirty="0">
              <a:solidFill>
                <a:srgbClr val="FFFF00"/>
              </a:solidFill>
              <a:latin typeface="Arial" pitchFamily="34" charset="0"/>
              <a:cs typeface="Arial" pitchFamily="34" charset="0"/>
            </a:endParaRPr>
          </a:p>
          <a:p>
            <a:r>
              <a:rPr lang="es-ES_tradnl" sz="1200" i="1" u="sng" kern="1200" dirty="0">
                <a:solidFill>
                  <a:schemeClr val="tx1"/>
                </a:solidFill>
                <a:effectLst/>
                <a:latin typeface="+mn-lt"/>
                <a:ea typeface="+mn-ea"/>
                <a:cs typeface="+mn-cs"/>
              </a:rPr>
              <a:t>Arrepentirse.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Arrepentirse es apartarnos del pecado, e implica tristeza y dolor por ellos. Antes del bautismo debemos confesarlos y abandonarlos.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Debemos estar listos a morir al pecado y vivir para Dios, </a:t>
            </a:r>
            <a:r>
              <a:rPr lang="es-ES_tradnl" sz="1200" kern="1200" dirty="0" err="1">
                <a:solidFill>
                  <a:schemeClr val="tx1"/>
                </a:solidFill>
                <a:effectLst/>
                <a:latin typeface="+mn-lt"/>
                <a:ea typeface="+mn-ea"/>
                <a:cs typeface="+mn-cs"/>
              </a:rPr>
              <a:t>Rom</a:t>
            </a:r>
            <a:r>
              <a:rPr lang="es-ES_tradnl" sz="1200" kern="1200" dirty="0">
                <a:solidFill>
                  <a:schemeClr val="tx1"/>
                </a:solidFill>
                <a:effectLst/>
                <a:latin typeface="+mn-lt"/>
                <a:ea typeface="+mn-ea"/>
                <a:cs typeface="+mn-cs"/>
              </a:rPr>
              <a:t>. 6:11. Puede cumplir un recién nacido esos requisitos? Por cierto que no.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12. ¿Cuál es la puerta de entrada al cuerpo de Cristo, o sea, la iglesia?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3200" b="1" kern="1200" dirty="0">
                <a:solidFill>
                  <a:schemeClr val="tx1"/>
                </a:solidFill>
                <a:effectLst/>
                <a:latin typeface="+mn-lt"/>
                <a:ea typeface="+mn-ea"/>
                <a:cs typeface="+mn-cs"/>
              </a:rPr>
              <a:t>1 Corintios 12:13, 27</a:t>
            </a:r>
          </a:p>
          <a:p>
            <a:pPr algn="just"/>
            <a:r>
              <a:rPr lang="pt-PT" sz="3200" b="0" i="0" kern="1200" dirty="0">
                <a:solidFill>
                  <a:schemeClr val="tx1"/>
                </a:solidFill>
                <a:effectLst/>
                <a:latin typeface="+mn-lt"/>
                <a:ea typeface="+mn-ea"/>
                <a:cs typeface="+mn-cs"/>
              </a:rPr>
              <a:t>Pois, em um só Espírito</a:t>
            </a:r>
            <a:r>
              <a:rPr lang="pt-PT" sz="3200" b="0" i="0" u="sng" kern="1200" dirty="0">
                <a:solidFill>
                  <a:schemeClr val="tx1"/>
                </a:solidFill>
                <a:effectLst/>
                <a:latin typeface="+mn-lt"/>
                <a:ea typeface="+mn-ea"/>
                <a:cs typeface="+mn-cs"/>
              </a:rPr>
              <a:t>, todos nós fomos batizados em um corpo</a:t>
            </a:r>
            <a:r>
              <a:rPr lang="pt-PT" sz="3200" b="0" i="0" kern="1200" dirty="0">
                <a:solidFill>
                  <a:schemeClr val="tx1"/>
                </a:solidFill>
                <a:effectLst/>
                <a:latin typeface="+mn-lt"/>
                <a:ea typeface="+mn-ea"/>
                <a:cs typeface="+mn-cs"/>
              </a:rPr>
              <a:t>, quer judeus, quer gregos, quer escravos, quer livres. E a todos nós foi dado beber de um só Espírito.</a:t>
            </a:r>
            <a:r>
              <a:rPr lang="es-ES" sz="3200" b="1" dirty="0">
                <a:solidFill>
                  <a:srgbClr val="FFFF00"/>
                </a:solidFill>
                <a:latin typeface="Arial" pitchFamily="34" charset="0"/>
                <a:cs typeface="Arial" pitchFamily="34" charset="0"/>
              </a:rPr>
              <a:t> </a:t>
            </a:r>
          </a:p>
          <a:p>
            <a:pPr algn="just"/>
            <a:r>
              <a:rPr lang="pt-PT" sz="1200" b="0" i="0" kern="1200" dirty="0">
                <a:solidFill>
                  <a:schemeClr val="tx1"/>
                </a:solidFill>
                <a:effectLst/>
                <a:latin typeface="+mn-lt"/>
                <a:ea typeface="+mn-ea"/>
                <a:cs typeface="+mn-cs"/>
              </a:rPr>
              <a:t>Ora, vós sois corpo de Cristo; e, individualmente, membros desse corpo.</a:t>
            </a:r>
          </a:p>
          <a:p>
            <a:pPr algn="just"/>
            <a:endParaRPr lang="es-ES" sz="3200" b="1" dirty="0">
              <a:solidFill>
                <a:srgbClr val="FFFF00"/>
              </a:solidFill>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3200" kern="1200" dirty="0">
                <a:solidFill>
                  <a:schemeClr val="tx1"/>
                </a:solidFill>
                <a:effectLst/>
                <a:latin typeface="+mn-lt"/>
                <a:ea typeface="+mn-ea"/>
                <a:cs typeface="+mn-cs"/>
              </a:rPr>
              <a:t>Así como las bodas son en una pareja la culminación o concreción de una declaración de amor, así lo es el bautismo para un hijo de Dios. Jesús mostró su gran amor en el Calvario. El bautismo es la expresión pública de la entrega, amor y lealtad a Jesús.</a:t>
            </a:r>
            <a:endParaRPr lang="es-AR" sz="3200" kern="1200" dirty="0">
              <a:solidFill>
                <a:schemeClr val="tx1"/>
              </a:solidFill>
              <a:effectLst/>
              <a:latin typeface="+mn-lt"/>
              <a:ea typeface="+mn-ea"/>
              <a:cs typeface="+mn-cs"/>
            </a:endParaRPr>
          </a:p>
          <a:p>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UN RITO INSTITUIDO POR JESÚS: LA SANTA CENA</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EL PRIVILEGIO DE NACER DE NUEVO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13. ¿Qué representan el pan y la copa?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Corintios 11:23-26.</a:t>
            </a:r>
          </a:p>
          <a:p>
            <a:pPr fontAlgn="base"/>
            <a:r>
              <a:rPr lang="es-ES" sz="1200" b="1" dirty="0">
                <a:solidFill>
                  <a:srgbClr val="00B0F0"/>
                </a:solidFill>
                <a:latin typeface="Arial" pitchFamily="34" charset="0"/>
                <a:cs typeface="Arial" pitchFamily="34" charset="0"/>
              </a:rPr>
              <a:t>23 </a:t>
            </a:r>
            <a:r>
              <a:rPr lang="pt-PT" sz="1200" b="0" i="0" kern="1200" dirty="0">
                <a:solidFill>
                  <a:schemeClr val="tx1"/>
                </a:solidFill>
                <a:effectLst/>
                <a:latin typeface="+mn-lt"/>
                <a:ea typeface="+mn-ea"/>
                <a:cs typeface="+mn-cs"/>
              </a:rPr>
              <a:t>Porque eu recebi do Senhor o que também vos entreguei: que o Senhor Jesus, na noite em que foi traído, tomou o pão;</a:t>
            </a:r>
          </a:p>
          <a:p>
            <a:pPr fontAlgn="base"/>
            <a:r>
              <a:rPr lang="pt-PT" sz="1200" b="0" i="0" kern="1200" dirty="0">
                <a:solidFill>
                  <a:schemeClr val="tx1"/>
                </a:solidFill>
                <a:effectLst/>
                <a:latin typeface="+mn-lt"/>
                <a:ea typeface="+mn-ea"/>
                <a:cs typeface="+mn-cs"/>
              </a:rPr>
              <a:t>24 e, tendo dado graças, o partiu e disse</a:t>
            </a:r>
            <a:r>
              <a:rPr lang="pt-PT" sz="1200" b="0" i="0" u="sng" kern="1200" dirty="0">
                <a:solidFill>
                  <a:schemeClr val="tx1"/>
                </a:solidFill>
                <a:effectLst/>
                <a:latin typeface="+mn-lt"/>
                <a:ea typeface="+mn-ea"/>
                <a:cs typeface="+mn-cs"/>
              </a:rPr>
              <a:t>: Isto é o meu corpo, que é dado por vós</a:t>
            </a:r>
            <a:r>
              <a:rPr lang="pt-PT" sz="1200" b="0" i="0" kern="1200" dirty="0">
                <a:solidFill>
                  <a:schemeClr val="tx1"/>
                </a:solidFill>
                <a:effectLst/>
                <a:latin typeface="+mn-lt"/>
                <a:ea typeface="+mn-ea"/>
                <a:cs typeface="+mn-cs"/>
              </a:rPr>
              <a:t>; fazei isto em memória de mim.</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 Corintios 11:23-26.</a:t>
            </a:r>
          </a:p>
          <a:p>
            <a:pPr fontAlgn="base"/>
            <a:r>
              <a:rPr lang="es-ES" sz="1200" b="1" dirty="0">
                <a:solidFill>
                  <a:srgbClr val="00B0F0"/>
                </a:solidFill>
                <a:latin typeface="Arial" pitchFamily="34" charset="0"/>
                <a:cs typeface="Arial" pitchFamily="34" charset="0"/>
              </a:rPr>
              <a:t>25</a:t>
            </a:r>
            <a:r>
              <a:rPr lang="pt-PT" sz="1200" b="0" i="0" kern="1200" dirty="0">
                <a:solidFill>
                  <a:schemeClr val="tx1"/>
                </a:solidFill>
                <a:effectLst/>
                <a:latin typeface="+mn-lt"/>
                <a:ea typeface="+mn-ea"/>
                <a:cs typeface="+mn-cs"/>
              </a:rPr>
              <a:t>Por semelhante modo, depois de haver ceado, tomou também o cálice, dizendo: Este cálice </a:t>
            </a:r>
            <a:r>
              <a:rPr lang="pt-PT" sz="1200" b="0" i="0" u="sng" kern="1200" dirty="0">
                <a:solidFill>
                  <a:schemeClr val="tx1"/>
                </a:solidFill>
                <a:effectLst/>
                <a:latin typeface="+mn-lt"/>
                <a:ea typeface="+mn-ea"/>
                <a:cs typeface="+mn-cs"/>
              </a:rPr>
              <a:t>é a nova aliança no meu sangue</a:t>
            </a:r>
            <a:r>
              <a:rPr lang="pt-PT" sz="1200" b="0" i="0" kern="1200" dirty="0">
                <a:solidFill>
                  <a:schemeClr val="tx1"/>
                </a:solidFill>
                <a:effectLst/>
                <a:latin typeface="+mn-lt"/>
                <a:ea typeface="+mn-ea"/>
                <a:cs typeface="+mn-cs"/>
              </a:rPr>
              <a:t>; fazei isto, todas as vezes que o beberdes, em memória de mim.</a:t>
            </a:r>
          </a:p>
          <a:p>
            <a:pPr fontAlgn="base"/>
            <a:r>
              <a:rPr lang="pt-PT" sz="1200" b="0" i="0" kern="1200" dirty="0">
                <a:solidFill>
                  <a:schemeClr val="tx1"/>
                </a:solidFill>
                <a:effectLst/>
                <a:latin typeface="+mn-lt"/>
                <a:ea typeface="+mn-ea"/>
                <a:cs typeface="+mn-cs"/>
              </a:rPr>
              <a:t>26 Porque, todas as vezes que comerdes este pão e beberdes o cálice, anunciais a morte do Senhor, até que ele venha.</a:t>
            </a:r>
          </a:p>
          <a:p>
            <a:pPr algn="just"/>
            <a:endParaRPr lang="es-ES" sz="1200" b="1" dirty="0">
              <a:solidFill>
                <a:srgbClr val="00B0F0"/>
              </a:solidFill>
              <a:latin typeface="Arial" pitchFamily="34" charset="0"/>
              <a:cs typeface="Arial" pitchFamily="34" charset="0"/>
            </a:endParaRPr>
          </a:p>
          <a:p>
            <a:r>
              <a:rPr lang="es-ES_tradnl" sz="1200" i="1" u="sng" kern="1200" dirty="0">
                <a:solidFill>
                  <a:schemeClr val="tx1"/>
                </a:solidFill>
                <a:effectLst/>
                <a:latin typeface="+mn-lt"/>
                <a:ea typeface="+mn-ea"/>
                <a:cs typeface="+mn-cs"/>
              </a:rPr>
              <a:t>Cuerpo y sangre.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El pan</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representa su </a:t>
            </a:r>
            <a:r>
              <a:rPr lang="es-ES_tradnl" sz="1200" i="1" u="sng" kern="1200" dirty="0">
                <a:solidFill>
                  <a:schemeClr val="tx1"/>
                </a:solidFill>
                <a:effectLst/>
                <a:latin typeface="+mn-lt"/>
                <a:ea typeface="+mn-ea"/>
                <a:cs typeface="+mn-cs"/>
              </a:rPr>
              <a:t>cuerpo.</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El vino</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nos recuerda la sangre que derramó por nosotros.</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Debe celebrarse en memoria de El, ya que conmemora su muerte.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 Anuncia el regreso de Cristo.</a:t>
            </a:r>
            <a:endParaRPr lang="es-AR" sz="1200" kern="1200" dirty="0">
              <a:solidFill>
                <a:schemeClr val="tx1"/>
              </a:solidFill>
              <a:effectLst/>
              <a:latin typeface="+mn-lt"/>
              <a:ea typeface="+mn-ea"/>
              <a:cs typeface="+mn-cs"/>
            </a:endParaRPr>
          </a:p>
          <a:p>
            <a:pPr algn="just"/>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14. ¿Qué debe hacerse antes de participar de la Santa Cena?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 </a:t>
            </a:r>
            <a:r>
              <a:rPr lang="en-US" sz="12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Corintios</a:t>
            </a:r>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11:28-29 </a:t>
            </a:r>
          </a:p>
          <a:p>
            <a:pPr fontAlgn="base"/>
            <a:r>
              <a:rPr lang="es-ES" sz="1200" b="1" dirty="0">
                <a:solidFill>
                  <a:schemeClr val="bg1"/>
                </a:solidFill>
                <a:latin typeface="Arial" pitchFamily="34" charset="0"/>
                <a:cs typeface="Arial" pitchFamily="34" charset="0"/>
              </a:rPr>
              <a:t>28 </a:t>
            </a:r>
            <a:r>
              <a:rPr lang="pt-PT" sz="1200" b="0" i="0" kern="1200" dirty="0">
                <a:solidFill>
                  <a:schemeClr val="tx1"/>
                </a:solidFill>
                <a:effectLst/>
                <a:latin typeface="+mn-lt"/>
                <a:ea typeface="+mn-ea"/>
                <a:cs typeface="+mn-cs"/>
              </a:rPr>
              <a:t> </a:t>
            </a:r>
            <a:r>
              <a:rPr lang="pt-PT" sz="1200" b="0" i="0" u="sng" kern="1200" dirty="0">
                <a:solidFill>
                  <a:schemeClr val="tx1"/>
                </a:solidFill>
                <a:effectLst/>
                <a:latin typeface="+mn-lt"/>
                <a:ea typeface="+mn-ea"/>
                <a:cs typeface="+mn-cs"/>
              </a:rPr>
              <a:t>Examine-se, pois, o homem a si mesmo</a:t>
            </a:r>
            <a:r>
              <a:rPr lang="pt-PT" sz="1200" b="0" i="0" kern="1200" dirty="0">
                <a:solidFill>
                  <a:schemeClr val="tx1"/>
                </a:solidFill>
                <a:effectLst/>
                <a:latin typeface="+mn-lt"/>
                <a:ea typeface="+mn-ea"/>
                <a:cs typeface="+mn-cs"/>
              </a:rPr>
              <a:t>, e, assim, coma do pão, e beba do cálice;</a:t>
            </a:r>
          </a:p>
          <a:p>
            <a:pPr fontAlgn="base"/>
            <a:r>
              <a:rPr lang="pt-PT" sz="1200" b="0" i="0" kern="1200" dirty="0">
                <a:solidFill>
                  <a:schemeClr val="tx1"/>
                </a:solidFill>
                <a:effectLst/>
                <a:latin typeface="+mn-lt"/>
                <a:ea typeface="+mn-ea"/>
                <a:cs typeface="+mn-cs"/>
              </a:rPr>
              <a:t>29 pois quem come e bebe sem discernir o corpo, come e bebe juízo para si.</a:t>
            </a:r>
          </a:p>
          <a:p>
            <a:endParaRPr lang="es-ES_tradnl" sz="1200" i="1" u="sng"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Pruébese cada uno a sí mismo.</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Probarse a sí mismo significa hacer un examen de conciencia de nuestra conducta pasada. Si nos percatamos de nuestros errores, pedir perdón a Dios y si hemos ofendido a nuestros semejantes, pedirles perdón.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Que en nuestro corazón no existan odios ni rencores.</a:t>
            </a:r>
            <a:endParaRPr lang="es-AR" sz="1200" kern="1200" dirty="0">
              <a:solidFill>
                <a:schemeClr val="tx1"/>
              </a:solidFill>
              <a:effectLst/>
              <a:latin typeface="+mn-lt"/>
              <a:ea typeface="+mn-ea"/>
              <a:cs typeface="+mn-cs"/>
            </a:endParaRPr>
          </a:p>
          <a:p>
            <a:pPr algn="just"/>
            <a:endParaRPr lang="es-ES" sz="1200" b="1" dirty="0">
              <a:solidFill>
                <a:schemeClr val="bg1"/>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15. ¿Que ordenó hacer Jesús, en ocasión de la ceremonia de comunión?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Juan 13:4-15</a:t>
            </a:r>
          </a:p>
          <a:p>
            <a:pPr fontAlgn="base"/>
            <a:r>
              <a:rPr lang="es-ES" sz="1200" b="1" dirty="0">
                <a:solidFill>
                  <a:srgbClr val="FFFF00"/>
                </a:solidFill>
                <a:latin typeface="Arial" pitchFamily="34" charset="0"/>
                <a:cs typeface="Arial" pitchFamily="34" charset="0"/>
              </a:rPr>
              <a:t>4 </a:t>
            </a:r>
            <a:r>
              <a:rPr lang="pt-PT" sz="1200" b="0" i="0" kern="1200" dirty="0">
                <a:solidFill>
                  <a:schemeClr val="tx1"/>
                </a:solidFill>
                <a:effectLst/>
                <a:latin typeface="+mn-lt"/>
                <a:ea typeface="+mn-ea"/>
                <a:cs typeface="+mn-cs"/>
              </a:rPr>
              <a:t>levantou-se da ceia, tirou a vestimenta de cima e, tomando uma toalha, cingiu-se com ela.</a:t>
            </a:r>
          </a:p>
          <a:p>
            <a:pPr fontAlgn="base"/>
            <a:r>
              <a:rPr lang="pt-PT" sz="1200" b="0" i="0" kern="1200" dirty="0">
                <a:solidFill>
                  <a:schemeClr val="tx1"/>
                </a:solidFill>
                <a:effectLst/>
                <a:latin typeface="+mn-lt"/>
                <a:ea typeface="+mn-ea"/>
                <a:cs typeface="+mn-cs"/>
              </a:rPr>
              <a:t>5 Depois, deitou água na bacia e </a:t>
            </a:r>
            <a:r>
              <a:rPr lang="pt-PT" sz="1200" b="0" i="0" u="sng" kern="1200" dirty="0">
                <a:solidFill>
                  <a:schemeClr val="tx1"/>
                </a:solidFill>
                <a:effectLst/>
                <a:latin typeface="+mn-lt"/>
                <a:ea typeface="+mn-ea"/>
                <a:cs typeface="+mn-cs"/>
              </a:rPr>
              <a:t>passou a lavar os pés aos discípulos </a:t>
            </a:r>
            <a:r>
              <a:rPr lang="pt-PT" sz="1200" b="0" i="0" kern="1200" dirty="0">
                <a:solidFill>
                  <a:schemeClr val="tx1"/>
                </a:solidFill>
                <a:effectLst/>
                <a:latin typeface="+mn-lt"/>
                <a:ea typeface="+mn-ea"/>
                <a:cs typeface="+mn-cs"/>
              </a:rPr>
              <a:t>e a enxugar-lhos com a toalha com que estava cingido.</a:t>
            </a:r>
          </a:p>
          <a:p>
            <a:pPr fontAlgn="base"/>
            <a:r>
              <a:rPr lang="pt-PT" sz="1200" b="0" i="0" kern="1200" dirty="0">
                <a:solidFill>
                  <a:schemeClr val="tx1"/>
                </a:solidFill>
                <a:effectLst/>
                <a:latin typeface="+mn-lt"/>
                <a:ea typeface="+mn-ea"/>
                <a:cs typeface="+mn-cs"/>
              </a:rPr>
              <a:t>6 Aproximou-se, pois, de Simão Pedro, e este lhe disse: Senhor, tu me lavas os pés a mim?</a:t>
            </a:r>
          </a:p>
          <a:p>
            <a:pPr fontAlgn="base"/>
            <a:r>
              <a:rPr lang="pt-PT" sz="1200" b="0" i="0" kern="1200" dirty="0">
                <a:solidFill>
                  <a:schemeClr val="tx1"/>
                </a:solidFill>
                <a:effectLst/>
                <a:latin typeface="+mn-lt"/>
                <a:ea typeface="+mn-ea"/>
                <a:cs typeface="+mn-cs"/>
              </a:rPr>
              <a:t>7 Respondeu-lhe Jesus: O que eu faço não o sabes agora; compreendê-lo-ás depois.</a:t>
            </a:r>
          </a:p>
          <a:p>
            <a:pPr fontAlgn="base"/>
            <a:r>
              <a:rPr lang="pt-PT" sz="1200" b="0" i="0" kern="1200" dirty="0">
                <a:solidFill>
                  <a:schemeClr val="tx1"/>
                </a:solidFill>
                <a:effectLst/>
                <a:latin typeface="+mn-lt"/>
                <a:ea typeface="+mn-ea"/>
                <a:cs typeface="+mn-cs"/>
              </a:rPr>
              <a:t>8 Disse-lhe Pedro: Nunca me lavarás os pés. Respondeu-lhe Jesus: </a:t>
            </a:r>
            <a:r>
              <a:rPr lang="pt-PT" sz="1200" b="0" i="0" u="sng" kern="1200" dirty="0">
                <a:solidFill>
                  <a:schemeClr val="tx1"/>
                </a:solidFill>
                <a:effectLst/>
                <a:latin typeface="+mn-lt"/>
                <a:ea typeface="+mn-ea"/>
                <a:cs typeface="+mn-cs"/>
              </a:rPr>
              <a:t>Se eu não te lavar, não tens parte comigo</a:t>
            </a:r>
            <a:r>
              <a:rPr lang="pt-PT" sz="1200" b="0" i="0" kern="1200" dirty="0">
                <a:solidFill>
                  <a:schemeClr val="tx1"/>
                </a:solidFill>
                <a:effectLst/>
                <a:latin typeface="+mn-lt"/>
                <a:ea typeface="+mn-ea"/>
                <a:cs typeface="+mn-cs"/>
              </a:rPr>
              <a:t>.</a:t>
            </a:r>
          </a:p>
          <a:p>
            <a:pPr fontAlgn="base"/>
            <a:r>
              <a:rPr lang="pt-PT" sz="1200" b="0" i="0" kern="1200" dirty="0">
                <a:solidFill>
                  <a:schemeClr val="tx1"/>
                </a:solidFill>
                <a:effectLst/>
                <a:latin typeface="+mn-lt"/>
                <a:ea typeface="+mn-ea"/>
                <a:cs typeface="+mn-cs"/>
              </a:rPr>
              <a:t>9 Então, Pedro lhe pediu: Senhor, não somente os pés, mas também as mãos e a cabeça.</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Juan 13:4-15</a:t>
            </a:r>
          </a:p>
          <a:p>
            <a:pPr fontAlgn="base"/>
            <a:r>
              <a:rPr lang="es-ES" sz="1200" b="1" dirty="0">
                <a:solidFill>
                  <a:srgbClr val="FFFF00"/>
                </a:solidFill>
                <a:latin typeface="Arial" pitchFamily="34" charset="0"/>
                <a:cs typeface="Arial" pitchFamily="34" charset="0"/>
              </a:rPr>
              <a:t>…10 </a:t>
            </a:r>
            <a:r>
              <a:rPr lang="pt-PT" sz="1200" b="0" i="0" kern="1200" dirty="0">
                <a:solidFill>
                  <a:schemeClr val="tx1"/>
                </a:solidFill>
                <a:effectLst/>
                <a:latin typeface="+mn-lt"/>
                <a:ea typeface="+mn-ea"/>
                <a:cs typeface="+mn-cs"/>
              </a:rPr>
              <a:t>Declarou-lhe Jesus: Quem já se banhou não necessita de lavar senão os pés; quanto ao mais, está todo limpo. Ora, vós estais limpos, mas não todos.</a:t>
            </a:r>
          </a:p>
          <a:p>
            <a:pPr fontAlgn="base"/>
            <a:r>
              <a:rPr lang="pt-PT" sz="1200" b="0" i="0" kern="1200" dirty="0">
                <a:solidFill>
                  <a:schemeClr val="tx1"/>
                </a:solidFill>
                <a:effectLst/>
                <a:latin typeface="+mn-lt"/>
                <a:ea typeface="+mn-ea"/>
                <a:cs typeface="+mn-cs"/>
              </a:rPr>
              <a:t>11 Pois ele sabia quem era o traidor. Foi por isso que disse: Nem todos estais limpos.</a:t>
            </a:r>
          </a:p>
          <a:p>
            <a:pPr fontAlgn="base"/>
            <a:r>
              <a:rPr lang="pt-PT" sz="1200" b="0" i="0" kern="1200" dirty="0">
                <a:solidFill>
                  <a:schemeClr val="tx1"/>
                </a:solidFill>
                <a:effectLst/>
                <a:latin typeface="+mn-lt"/>
                <a:ea typeface="+mn-ea"/>
                <a:cs typeface="+mn-cs"/>
              </a:rPr>
              <a:t>12 Depois de lhes ter lavado os pés, tomou as vestes e, voltando à mesa, perguntou-lhes: Compreendeis o que vos fiz?</a:t>
            </a:r>
          </a:p>
          <a:p>
            <a:pPr fontAlgn="base"/>
            <a:r>
              <a:rPr lang="pt-PT" sz="1200" b="0" i="0" kern="1200" dirty="0">
                <a:solidFill>
                  <a:schemeClr val="tx1"/>
                </a:solidFill>
                <a:effectLst/>
                <a:latin typeface="+mn-lt"/>
                <a:ea typeface="+mn-ea"/>
                <a:cs typeface="+mn-cs"/>
              </a:rPr>
              <a:t>13 Vós me chamais o Mestre e o Senhor e dizeis bem; porque eu o sou.</a:t>
            </a:r>
          </a:p>
          <a:p>
            <a:pPr fontAlgn="base"/>
            <a:r>
              <a:rPr lang="pt-PT" sz="1200" b="0" i="0" kern="1200" dirty="0">
                <a:solidFill>
                  <a:schemeClr val="tx1"/>
                </a:solidFill>
                <a:effectLst/>
                <a:latin typeface="+mn-lt"/>
                <a:ea typeface="+mn-ea"/>
                <a:cs typeface="+mn-cs"/>
              </a:rPr>
              <a:t>14 </a:t>
            </a:r>
            <a:r>
              <a:rPr lang="pt-PT" sz="1200" b="0" i="0" u="sng" kern="1200" dirty="0">
                <a:solidFill>
                  <a:schemeClr val="tx1"/>
                </a:solidFill>
                <a:effectLst/>
                <a:latin typeface="+mn-lt"/>
                <a:ea typeface="+mn-ea"/>
                <a:cs typeface="+mn-cs"/>
              </a:rPr>
              <a:t>Ora, se eu, sendo o Senhor e o Mestre, vos lavei os pés, também vós deveis lavar os pés uns dos outros</a:t>
            </a:r>
            <a:r>
              <a:rPr lang="pt-PT" sz="1200" b="0" i="0" kern="1200" dirty="0">
                <a:solidFill>
                  <a:schemeClr val="tx1"/>
                </a:solidFill>
                <a:effectLst/>
                <a:latin typeface="+mn-lt"/>
                <a:ea typeface="+mn-ea"/>
                <a:cs typeface="+mn-cs"/>
              </a:rPr>
              <a:t>.</a:t>
            </a:r>
          </a:p>
          <a:p>
            <a:pPr fontAlgn="base"/>
            <a:r>
              <a:rPr lang="pt-PT" sz="1200" b="0" i="0" kern="1200" dirty="0">
                <a:solidFill>
                  <a:schemeClr val="tx1"/>
                </a:solidFill>
                <a:effectLst/>
                <a:latin typeface="+mn-lt"/>
                <a:ea typeface="+mn-ea"/>
                <a:cs typeface="+mn-cs"/>
              </a:rPr>
              <a:t>15 Porque eu vos dei o exemplo, para que, como eu vos fiz, façais vós também.</a:t>
            </a: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Es interesante ver a hombres encumbrados lavar los pies a creyentes muy humildes. El propósito de Dios es que seamos uno en Cristo y no existan diferencias de clase, casta o nacionalidad. Jesús murió por todos y El oró por esa unidad. (Juan 17) Mediante ese rito la practicamos y recordamos siguiendo el ejemplo de Jesús.</a:t>
            </a:r>
            <a:endParaRPr lang="es-AR" sz="1200" kern="1200" dirty="0">
              <a:solidFill>
                <a:schemeClr val="tx1"/>
              </a:solidFill>
              <a:effectLst/>
              <a:latin typeface="+mn-lt"/>
              <a:ea typeface="+mn-ea"/>
              <a:cs typeface="+mn-cs"/>
            </a:endParaRPr>
          </a:p>
          <a:p>
            <a:pPr algn="just"/>
            <a:endParaRPr lang="es-ES" sz="1200" b="1" dirty="0">
              <a:solidFill>
                <a:srgbClr val="FFFF00"/>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CONCLUSIÓN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Durante la eternidad será recordado el sacrificio de Cristo, Mat. 26:29.</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Las marcas de su crucifixión permanecerán como un recordatorio del precio pagado por nuestra salvación, Habacuc 3:4.</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2049370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1. ¿Qué condición para entrar en el reino de Dios presentó Jesús a Nicodemo, dirigente de Israel?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ser bautizado y luego conmemorar periódicamente su muerte mediante la Santa Cena, es el camino que Jesús proveyó para conferirme su gracia, y participar de su sacrificio. </a:t>
            </a:r>
            <a:endParaRPr lang="es-AR" sz="1200" kern="1200" dirty="0">
              <a:solidFill>
                <a:schemeClr val="tx1"/>
              </a:solidFill>
              <a:effectLst/>
              <a:latin typeface="+mn-lt"/>
              <a:ea typeface="+mn-ea"/>
              <a:cs typeface="+mn-cs"/>
            </a:endParaRPr>
          </a:p>
          <a:p>
            <a:r>
              <a:rPr lang="pt-PT" sz="1200" b="0" i="0" kern="1200" dirty="0">
                <a:solidFill>
                  <a:schemeClr val="tx1"/>
                </a:solidFill>
                <a:effectLst/>
                <a:latin typeface="+mn-lt"/>
                <a:ea typeface="+mn-ea"/>
                <a:cs typeface="+mn-cs"/>
              </a:rPr>
              <a:t>quem não nascer da água e do Espírito não pode entrar no reino de Deus.</a:t>
            </a:r>
            <a:r>
              <a:rPr lang="es-ES_tradnl" sz="1200" kern="1200" dirty="0">
                <a:solidFill>
                  <a:schemeClr val="tx1"/>
                </a:solidFill>
                <a:effectLst/>
                <a:latin typeface="+mn-lt"/>
                <a:ea typeface="+mn-ea"/>
                <a:cs typeface="+mn-cs"/>
              </a:rPr>
              <a:t>", Juan 3:5.</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Al aceptar a Cristo, el pecador muere -judicialmente- pero el bautismo es un símbolo de su </a:t>
            </a:r>
            <a:r>
              <a:rPr lang="es-ES_tradnl" sz="1200" i="1" kern="1200" dirty="0" err="1">
                <a:solidFill>
                  <a:schemeClr val="tx1"/>
                </a:solidFill>
                <a:effectLst/>
                <a:latin typeface="+mn-lt"/>
                <a:ea typeface="+mn-ea"/>
                <a:cs typeface="+mn-cs"/>
              </a:rPr>
              <a:t>sepultamiento</a:t>
            </a:r>
            <a:r>
              <a:rPr lang="es-ES_tradnl" sz="1200" i="1" kern="1200" dirty="0">
                <a:solidFill>
                  <a:schemeClr val="tx1"/>
                </a:solidFill>
                <a:effectLst/>
                <a:latin typeface="+mn-lt"/>
                <a:ea typeface="+mn-ea"/>
                <a:cs typeface="+mn-cs"/>
              </a:rPr>
              <a:t>. El creyente prueba la muerte y permanece con Cristo en la sepultura a fin de resurgir para una nueva vida (R</a:t>
            </a:r>
          </a:p>
          <a:p>
            <a:r>
              <a:rPr lang="es-ES_tradnl" sz="1200" i="1" kern="1200" dirty="0">
                <a:solidFill>
                  <a:schemeClr val="tx1"/>
                </a:solidFill>
                <a:effectLst/>
                <a:latin typeface="+mn-lt"/>
                <a:ea typeface="+mn-ea"/>
                <a:cs typeface="+mn-cs"/>
              </a:rPr>
              <a:t>Recuerde que el bautismo es un pacto de amor con Dios, una demostración pública de que lo hemos aceptado en nuestra vida, un comenzar de nuevo en cero, pues Dios promete perdonar todos nuestros pecados ese día. Nuestros nombres, no solamente serán registrados en los libros de la iglesia, sino en los registros celestiales. </a:t>
            </a:r>
            <a:endParaRPr lang="es-AR"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Recordemos las palabras de Cristo a Nicodemo: "De cierto de cierto te digo, que el que no naciere del agua y del espíritu, no puede entrar en el reino de Dios" (Juan 3:5).</a:t>
            </a:r>
            <a:endParaRPr lang="es-AR" sz="1200" kern="1200" dirty="0">
              <a:solidFill>
                <a:schemeClr val="tx1"/>
              </a:solidFill>
              <a:effectLst/>
              <a:latin typeface="+mn-lt"/>
              <a:ea typeface="+mn-ea"/>
              <a:cs typeface="+mn-cs"/>
            </a:endParaRPr>
          </a:p>
          <a:p>
            <a:r>
              <a:rPr lang="es-ES_tradnl" sz="1200" i="1" kern="1200" dirty="0" err="1">
                <a:solidFill>
                  <a:schemeClr val="tx1"/>
                </a:solidFill>
                <a:effectLst/>
                <a:latin typeface="+mn-lt"/>
                <a:ea typeface="+mn-ea"/>
                <a:cs typeface="+mn-cs"/>
              </a:rPr>
              <a:t>om</a:t>
            </a:r>
            <a:r>
              <a:rPr lang="es-ES_tradnl" sz="1200" i="1" kern="1200" dirty="0">
                <a:solidFill>
                  <a:schemeClr val="tx1"/>
                </a:solidFill>
                <a:effectLst/>
                <a:latin typeface="+mn-lt"/>
                <a:ea typeface="+mn-ea"/>
                <a:cs typeface="+mn-cs"/>
              </a:rPr>
              <a:t>. 6:5). La nueva vida que recibe es la propia vida eterna, la vida del Señor Jesucristo, la cual se desarrolla, en el creyente, en la Santificación.</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2049370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El ser bautizado es importante y se relaciona estrechamente con la salvación que Jesucristo me ofrece gratuitamente.</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¿Desea Ud. prepararse para hacer un pacto con Dios mediante el bautismo?</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3028278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¡Gracias Señor, por indicarme cómo </a:t>
            </a:r>
            <a:r>
              <a:rPr lang="es-ES" sz="1200" b="1" spc="5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entrar en </a:t>
            </a:r>
            <a:r>
              <a:rPr lang="es-ES" sz="1600" b="1" spc="5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Tu </a:t>
            </a:r>
            <a:r>
              <a:rPr lang="es-ES" sz="1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Reino!</a:t>
            </a: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lgn="just">
              <a:buNone/>
            </a:pPr>
            <a:r>
              <a:rPr lang="es-ES" sz="1200" b="1" dirty="0">
                <a:solidFill>
                  <a:srgbClr val="FF0000"/>
                </a:solidFill>
                <a:latin typeface="Arial" pitchFamily="34" charset="0"/>
                <a:cs typeface="Arial" pitchFamily="34" charset="0"/>
              </a:rPr>
              <a:t>Juan 3:1-4</a:t>
            </a:r>
          </a:p>
          <a:p>
            <a:pPr fontAlgn="base"/>
            <a:r>
              <a:rPr lang="pt-PT" sz="1200" b="0" i="0" kern="1200" dirty="0">
                <a:solidFill>
                  <a:schemeClr val="tx1"/>
                </a:solidFill>
                <a:effectLst/>
                <a:latin typeface="+mn-lt"/>
                <a:ea typeface="+mn-ea"/>
                <a:cs typeface="+mn-cs"/>
              </a:rPr>
              <a:t>Havia, entre os fariseus, um homem chamado Nicodemos, um dos principais dos judeus.</a:t>
            </a:r>
          </a:p>
          <a:p>
            <a:pPr fontAlgn="base"/>
            <a:r>
              <a:rPr lang="pt-PT" sz="1200" b="0" i="0" kern="1200" dirty="0">
                <a:solidFill>
                  <a:schemeClr val="tx1"/>
                </a:solidFill>
                <a:effectLst/>
                <a:latin typeface="+mn-lt"/>
                <a:ea typeface="+mn-ea"/>
                <a:cs typeface="+mn-cs"/>
              </a:rPr>
              <a:t>2 Este, de noite, foi ter com Jesus e lhe disse: Rabi, sabemos que és Mestre vindo da parte de Deus; porque ninguém pode fazer estes sinais que tu fazes, se Deus não estiver com ele.</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indent="0" algn="just">
              <a:buNone/>
            </a:pPr>
            <a:r>
              <a:rPr lang="es-ES" sz="1200" b="1" dirty="0">
                <a:solidFill>
                  <a:srgbClr val="FF0000"/>
                </a:solidFill>
                <a:latin typeface="Arial" pitchFamily="34" charset="0"/>
                <a:cs typeface="Arial" pitchFamily="34" charset="0"/>
              </a:rPr>
              <a:t>Juan 3:1-4</a:t>
            </a:r>
          </a:p>
          <a:p>
            <a:pPr fontAlgn="base"/>
            <a:r>
              <a:rPr lang="pt-PT" sz="1200" b="0" i="0" kern="1200" dirty="0">
                <a:solidFill>
                  <a:schemeClr val="tx1"/>
                </a:solidFill>
                <a:effectLst/>
                <a:latin typeface="+mn-lt"/>
                <a:ea typeface="+mn-ea"/>
                <a:cs typeface="+mn-cs"/>
              </a:rPr>
              <a:t>A isto, respondeu Jesus: Em verdade, em verdade te digo que, se alguém não nascer de novo, não pode ver o reino de Deus.</a:t>
            </a:r>
          </a:p>
          <a:p>
            <a:pPr fontAlgn="base"/>
            <a:r>
              <a:rPr lang="pt-PT" sz="1200" b="0" i="0" kern="1200" dirty="0">
                <a:solidFill>
                  <a:schemeClr val="tx1"/>
                </a:solidFill>
                <a:effectLst/>
                <a:latin typeface="+mn-lt"/>
                <a:ea typeface="+mn-ea"/>
                <a:cs typeface="+mn-cs"/>
              </a:rPr>
              <a:t>4 Perguntou-lhe Nicodemos: Como pode um homem nascer, sendo velho? Pode, porventura, voltar ao ventre materno e nascer segunda vez?</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2229136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2. ¿Qué características traemos desde nuestro "primer" nacimiento? </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1743690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Job 15:14-16</a:t>
            </a:r>
          </a:p>
          <a:p>
            <a:pPr fontAlgn="base"/>
            <a:r>
              <a:rPr lang="pt-PT" sz="1200" b="0" i="0" kern="1200" dirty="0">
                <a:solidFill>
                  <a:schemeClr val="tx1"/>
                </a:solidFill>
                <a:effectLst/>
                <a:latin typeface="+mn-lt"/>
                <a:ea typeface="+mn-ea"/>
                <a:cs typeface="+mn-cs"/>
              </a:rPr>
              <a:t>Que é o homem, para que seja puro? E o que nasce de mulher, para ser justo?</a:t>
            </a:r>
          </a:p>
          <a:p>
            <a:pPr fontAlgn="base"/>
            <a:r>
              <a:rPr lang="pt-PT" sz="1200" b="0" i="0" kern="1200" dirty="0">
                <a:solidFill>
                  <a:schemeClr val="tx1"/>
                </a:solidFill>
                <a:effectLst/>
                <a:latin typeface="+mn-lt"/>
                <a:ea typeface="+mn-ea"/>
                <a:cs typeface="+mn-cs"/>
              </a:rPr>
              <a:t>15 Eis que Deus não confia nem nos seus santos; nem os céus são puros aos seus olhos,</a:t>
            </a:r>
          </a:p>
          <a:p>
            <a:pPr fontAlgn="base"/>
            <a:r>
              <a:rPr lang="pt-PT" sz="1200" b="0" i="0" kern="1200" dirty="0">
                <a:solidFill>
                  <a:schemeClr val="tx1"/>
                </a:solidFill>
                <a:effectLst/>
                <a:latin typeface="+mn-lt"/>
                <a:ea typeface="+mn-ea"/>
                <a:cs typeface="+mn-cs"/>
              </a:rPr>
              <a:t>16 quanto menos o homem, que é abominável e corrupto, que bebe a </a:t>
            </a:r>
            <a:r>
              <a:rPr lang="pt-PT" sz="1200" b="0" i="0" kern="1200" dirty="0" err="1">
                <a:solidFill>
                  <a:schemeClr val="tx1"/>
                </a:solidFill>
                <a:effectLst/>
                <a:latin typeface="+mn-lt"/>
                <a:ea typeface="+mn-ea"/>
                <a:cs typeface="+mn-cs"/>
              </a:rPr>
              <a:t>iniqüidade</a:t>
            </a:r>
            <a:r>
              <a:rPr lang="pt-PT" sz="1200" b="0" i="0" kern="1200" dirty="0">
                <a:solidFill>
                  <a:schemeClr val="tx1"/>
                </a:solidFill>
                <a:effectLst/>
                <a:latin typeface="+mn-lt"/>
                <a:ea typeface="+mn-ea"/>
                <a:cs typeface="+mn-cs"/>
              </a:rPr>
              <a:t> como a água!</a:t>
            </a:r>
          </a:p>
          <a:p>
            <a:pPr algn="just"/>
            <a:endParaRPr lang="es-ES" sz="1200" b="1" dirty="0">
              <a:solidFill>
                <a:schemeClr val="accent2">
                  <a:lumMod val="60000"/>
                  <a:lumOff val="40000"/>
                </a:schemeClr>
              </a:solidFill>
              <a:latin typeface="Arial" pitchFamily="34" charset="0"/>
              <a:cs typeface="Arial" pitchFamily="34" charset="0"/>
            </a:endParaRPr>
          </a:p>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Vivimos en los deseos de nuestra carne (Efes. 2:3), y nuestros frutos son muy tristes, (</a:t>
            </a:r>
            <a:r>
              <a:rPr lang="es-ES_tradnl" sz="1200" kern="1200" dirty="0" err="1">
                <a:solidFill>
                  <a:schemeClr val="tx1"/>
                </a:solidFill>
                <a:effectLst/>
                <a:latin typeface="+mn-lt"/>
                <a:ea typeface="+mn-ea"/>
                <a:cs typeface="+mn-cs"/>
              </a:rPr>
              <a:t>Gál</a:t>
            </a:r>
            <a:r>
              <a:rPr lang="es-ES_tradnl" sz="1200" kern="1200" dirty="0">
                <a:solidFill>
                  <a:schemeClr val="tx1"/>
                </a:solidFill>
                <a:effectLst/>
                <a:latin typeface="+mn-lt"/>
                <a:ea typeface="+mn-ea"/>
                <a:cs typeface="+mn-cs"/>
              </a:rPr>
              <a:t>. 5:19-21).</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Los que viven según la carne -sin un nuevo nacimiento- no pueden agradar a Dios, (</a:t>
            </a:r>
            <a:r>
              <a:rPr lang="es-ES_tradnl" sz="1200" kern="1200" dirty="0" err="1">
                <a:solidFill>
                  <a:schemeClr val="tx1"/>
                </a:solidFill>
                <a:effectLst/>
                <a:latin typeface="+mn-lt"/>
                <a:ea typeface="+mn-ea"/>
                <a:cs typeface="+mn-cs"/>
              </a:rPr>
              <a:t>Rom</a:t>
            </a:r>
            <a:r>
              <a:rPr lang="es-ES_tradnl" sz="1200" kern="1200" dirty="0">
                <a:solidFill>
                  <a:schemeClr val="tx1"/>
                </a:solidFill>
                <a:effectLst/>
                <a:latin typeface="+mn-lt"/>
                <a:ea typeface="+mn-ea"/>
                <a:cs typeface="+mn-cs"/>
              </a:rPr>
              <a:t>. 8:7-8).</a:t>
            </a:r>
            <a:endParaRPr lang="es-AR"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 Merecemos la muerte, (</a:t>
            </a:r>
            <a:r>
              <a:rPr lang="es-ES_tradnl" sz="1200" kern="1200" dirty="0" err="1">
                <a:solidFill>
                  <a:schemeClr val="tx1"/>
                </a:solidFill>
                <a:effectLst/>
                <a:latin typeface="+mn-lt"/>
                <a:ea typeface="+mn-ea"/>
                <a:cs typeface="+mn-cs"/>
              </a:rPr>
              <a:t>Rom</a:t>
            </a:r>
            <a:r>
              <a:rPr lang="es-ES_tradnl" sz="1200" kern="1200" dirty="0">
                <a:solidFill>
                  <a:schemeClr val="tx1"/>
                </a:solidFill>
                <a:effectLst/>
                <a:latin typeface="+mn-lt"/>
                <a:ea typeface="+mn-ea"/>
                <a:cs typeface="+mn-cs"/>
              </a:rPr>
              <a:t>. 3:23; 6:23). </a:t>
            </a:r>
            <a:endParaRPr lang="es-AR" sz="1200" kern="1200" dirty="0">
              <a:solidFill>
                <a:schemeClr val="tx1"/>
              </a:solidFill>
              <a:effectLst/>
              <a:latin typeface="+mn-lt"/>
              <a:ea typeface="+mn-ea"/>
              <a:cs typeface="+mn-cs"/>
            </a:endParaRPr>
          </a:p>
          <a:p>
            <a:pPr algn="just"/>
            <a:endParaRPr lang="es-ES" sz="1200" b="1" dirty="0">
              <a:solidFill>
                <a:schemeClr val="accent2">
                  <a:lumMod val="60000"/>
                  <a:lumOff val="40000"/>
                </a:schemeClr>
              </a:solidFill>
              <a:latin typeface="Arial" pitchFamily="34" charset="0"/>
              <a:cs typeface="Arial" pitchFamily="34" charset="0"/>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2229136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5.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0.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12303407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Gerhard\Documents\_Estudios Biblicos PPT\25 El dia mas importante\bautismo-de-jesus.jpg"/>
          <p:cNvPicPr>
            <a:picLocks noChangeAspect="1" noChangeArrowheads="1"/>
          </p:cNvPicPr>
          <p:nvPr/>
        </p:nvPicPr>
        <p:blipFill rotWithShape="1">
          <a:blip r:embed="rId4">
            <a:extLst>
              <a:ext uri="{28A0092B-C50C-407E-A947-70E740481C1C}">
                <a14:useLocalDpi xmlns:a14="http://schemas.microsoft.com/office/drawing/2010/main" val="0"/>
              </a:ext>
            </a:extLst>
          </a:blip>
          <a:srcRect l="19433" r="14412"/>
          <a:stretch/>
        </p:blipFill>
        <p:spPr bwMode="auto">
          <a:xfrm>
            <a:off x="1889843" y="1124744"/>
            <a:ext cx="4860540" cy="551039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03547" y="476672"/>
            <a:ext cx="8136904"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 que modo podemos nascer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uma</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segunda vez?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92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332656"/>
            <a:ext cx="1412566"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João 3:5</a:t>
            </a:r>
          </a:p>
        </p:txBody>
      </p:sp>
      <p:pic>
        <p:nvPicPr>
          <p:cNvPr id="5122" name="Picture 2" descr="http://2.bp.blogspot.com/-ryBvlPrq4cs/UsV333112II/AAAAAAAABS0/Ho3AVcUR20Y/s1600/paloma.jpg"/>
          <p:cNvPicPr>
            <a:picLocks noChangeAspect="1" noChangeArrowheads="1"/>
          </p:cNvPicPr>
          <p:nvPr/>
        </p:nvPicPr>
        <p:blipFill rotWithShape="1">
          <a:blip r:embed="rId3">
            <a:extLst>
              <a:ext uri="{28A0092B-C50C-407E-A947-70E740481C1C}">
                <a14:useLocalDpi xmlns:a14="http://schemas.microsoft.com/office/drawing/2010/main" val="0"/>
              </a:ext>
            </a:extLst>
          </a:blip>
          <a:srcRect l="13983" t="21920" r="16420" b="12920"/>
          <a:stretch/>
        </p:blipFill>
        <p:spPr bwMode="auto">
          <a:xfrm>
            <a:off x="2375756" y="-675456"/>
            <a:ext cx="6560035" cy="4085292"/>
          </a:xfrm>
          <a:prstGeom prst="rect">
            <a:avLst/>
          </a:prstGeom>
          <a:noFill/>
          <a:effectLst>
            <a:glow rad="990600">
              <a:schemeClr val="accent1">
                <a:alpha val="0"/>
              </a:schemeClr>
            </a:glow>
            <a:softEdge rad="1270000"/>
          </a:effectLst>
        </p:spPr>
      </p:pic>
      <p:sp>
        <p:nvSpPr>
          <p:cNvPr id="3" name="Rectangle 3"/>
          <p:cNvSpPr>
            <a:spLocks noChangeArrowheads="1"/>
          </p:cNvSpPr>
          <p:nvPr/>
        </p:nvSpPr>
        <p:spPr bwMode="auto">
          <a:xfrm>
            <a:off x="1229028" y="1808820"/>
            <a:ext cx="7380820"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AR" sz="4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Respondeu</a:t>
            </a:r>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em </a:t>
            </a:r>
            <a:r>
              <a:rPr lang="es-AR" sz="4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verdade</a:t>
            </a:r>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te digo: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quem</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nascer da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água</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do Espírito</a:t>
            </a:r>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pode entrar no reino de Deus.”</a:t>
            </a:r>
            <a:endParaRPr lang="es-ES"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695600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2.bp.blogspot.com/-ryBvlPrq4cs/UsV333112II/AAAAAAAABS0/Ho3AVcUR20Y/s1600/paloma.jpg"/>
          <p:cNvPicPr>
            <a:picLocks noChangeAspect="1" noChangeArrowheads="1"/>
          </p:cNvPicPr>
          <p:nvPr/>
        </p:nvPicPr>
        <p:blipFill rotWithShape="1">
          <a:blip r:embed="rId3">
            <a:extLst>
              <a:ext uri="{28A0092B-C50C-407E-A947-70E740481C1C}">
                <a14:useLocalDpi xmlns:a14="http://schemas.microsoft.com/office/drawing/2010/main" val="0"/>
              </a:ext>
            </a:extLst>
          </a:blip>
          <a:srcRect l="13983" t="21920" r="16420" b="12920"/>
          <a:stretch/>
        </p:blipFill>
        <p:spPr bwMode="auto">
          <a:xfrm>
            <a:off x="3815915" y="-423428"/>
            <a:ext cx="6560035" cy="4085292"/>
          </a:xfrm>
          <a:prstGeom prst="rect">
            <a:avLst/>
          </a:prstGeom>
          <a:noFill/>
          <a:effectLst>
            <a:glow rad="990600">
              <a:schemeClr val="accent1">
                <a:alpha val="0"/>
              </a:schemeClr>
            </a:glow>
            <a:softEdge rad="1270000"/>
          </a:effectLst>
        </p:spPr>
      </p:pic>
      <p:sp>
        <p:nvSpPr>
          <p:cNvPr id="6" name="Rectangle 3"/>
          <p:cNvSpPr>
            <a:spLocks noChangeArrowheads="1"/>
          </p:cNvSpPr>
          <p:nvPr/>
        </p:nvSpPr>
        <p:spPr bwMode="auto">
          <a:xfrm>
            <a:off x="789085" y="1808819"/>
            <a:ext cx="8355423" cy="4941327"/>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AR" sz="3600" b="1" dirty="0">
                <a:ln w="6350" cap="rnd" cmpd="sng">
                  <a:solidFill>
                    <a:srgbClr val="FFC000"/>
                  </a:solidFill>
                  <a:prstDash val="solid"/>
                  <a:round/>
                </a:ln>
                <a:solidFill>
                  <a:srgbClr val="FF0000"/>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Nascer do Espírito:</a:t>
            </a:r>
          </a:p>
          <a:p>
            <a:pPr marL="342900" indent="-342900">
              <a:buFont typeface="Arial" pitchFamily="34" charset="0"/>
              <a:buChar char="•"/>
            </a:pPr>
            <a:r>
              <a:rPr lang="es-AR"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Ao</a:t>
            </a: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 aceitar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Jesus</a:t>
            </a: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 em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nossa</a:t>
            </a: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 vida, os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nossos</a:t>
            </a: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pensamentos</a:t>
            </a: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 e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sentimentos</a:t>
            </a: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mudam</a:t>
            </a: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 </a:t>
            </a:r>
            <a:r>
              <a:rPr lang="es-AR" sz="20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(Ezequiel 36:26-27).</a:t>
            </a:r>
            <a:endPar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endParaRPr>
          </a:p>
          <a:p>
            <a:pPr marL="342900" indent="-342900">
              <a:buFont typeface="Arial" pitchFamily="34" charset="0"/>
              <a:buChar char="•"/>
            </a:pP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A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Palavra</a:t>
            </a: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 de Deus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atua</a:t>
            </a: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 em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nós</a:t>
            </a: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 mediante o Espírito Santo,	</a:t>
            </a:r>
            <a:r>
              <a:rPr lang="es-AR" sz="20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(1 Pedro 1:23).</a:t>
            </a:r>
          </a:p>
          <a:p>
            <a:pPr marL="342900" indent="-342900">
              <a:buFont typeface="Arial" pitchFamily="34" charset="0"/>
              <a:buChar char="•"/>
            </a:pP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Paulo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passou</a:t>
            </a: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 por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essa</a:t>
            </a: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experiência</a:t>
            </a:r>
            <a: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 </a:t>
            </a:r>
            <a:br>
              <a:rPr lang="es-AR" sz="28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br>
            <a:r>
              <a:rPr lang="es-AR" sz="20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68000"/>
                    </a:prstClr>
                  </a:outerShdw>
                </a:effectLst>
                <a:latin typeface="Trajan Pro" pitchFamily="18" charset="0"/>
                <a:cs typeface="Vijaya" pitchFamily="34" charset="0"/>
              </a:rPr>
              <a:t>(Gálatas 2:20).</a:t>
            </a:r>
          </a:p>
        </p:txBody>
      </p:sp>
    </p:spTree>
    <p:extLst>
      <p:ext uri="{BB962C8B-B14F-4D97-AF65-F5344CB8AC3E}">
        <p14:creationId xmlns:p14="http://schemas.microsoft.com/office/powerpoint/2010/main" val="1051635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000"/>
                                        <p:tgtEl>
                                          <p:spTgt spid="6">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up)">
                                      <p:cBhvr>
                                        <p:cTn id="11" dur="20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up)">
                                      <p:cBhvr>
                                        <p:cTn id="16" dur="20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up)">
                                      <p:cBhvr>
                                        <p:cTn id="21"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2.bp.blogspot.com/-ryBvlPrq4cs/UsV333112II/AAAAAAAABS0/Ho3AVcUR20Y/s1600/paloma.jpg"/>
          <p:cNvPicPr>
            <a:picLocks noChangeAspect="1" noChangeArrowheads="1"/>
          </p:cNvPicPr>
          <p:nvPr/>
        </p:nvPicPr>
        <p:blipFill rotWithShape="1">
          <a:blip r:embed="rId3">
            <a:extLst>
              <a:ext uri="{28A0092B-C50C-407E-A947-70E740481C1C}">
                <a14:useLocalDpi xmlns:a14="http://schemas.microsoft.com/office/drawing/2010/main" val="0"/>
              </a:ext>
            </a:extLst>
          </a:blip>
          <a:srcRect l="13983" t="21920" r="16420" b="12920"/>
          <a:stretch/>
        </p:blipFill>
        <p:spPr bwMode="auto">
          <a:xfrm>
            <a:off x="3815915" y="-423428"/>
            <a:ext cx="6560035" cy="4085292"/>
          </a:xfrm>
          <a:prstGeom prst="rect">
            <a:avLst/>
          </a:prstGeom>
          <a:noFill/>
          <a:effectLst>
            <a:glow rad="990600">
              <a:schemeClr val="accent1">
                <a:alpha val="0"/>
              </a:schemeClr>
            </a:glow>
            <a:softEdge rad="1270000"/>
          </a:effectLst>
        </p:spPr>
      </p:pic>
      <p:sp>
        <p:nvSpPr>
          <p:cNvPr id="6" name="Rectangle 3"/>
          <p:cNvSpPr>
            <a:spLocks noChangeArrowheads="1"/>
          </p:cNvSpPr>
          <p:nvPr/>
        </p:nvSpPr>
        <p:spPr bwMode="auto">
          <a:xfrm>
            <a:off x="1329145" y="4041068"/>
            <a:ext cx="7275303" cy="270030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endParaRPr lang="es-A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endParaRPr>
          </a:p>
          <a:p>
            <a:r>
              <a:rPr lang="es-AR" sz="3600" b="1" dirty="0">
                <a:ln w="6350" cap="rnd" cmpd="sng">
                  <a:solidFill>
                    <a:srgbClr val="FFC000"/>
                  </a:solidFill>
                  <a:prstDash val="solid"/>
                  <a:round/>
                </a:ln>
                <a:solidFill>
                  <a:srgbClr val="C00000"/>
                </a:solidFill>
                <a:effectLst>
                  <a:glow rad="177800">
                    <a:schemeClr val="accent6">
                      <a:satMod val="175000"/>
                      <a:alpha val="17000"/>
                    </a:schemeClr>
                  </a:glow>
                </a:effectLst>
                <a:latin typeface="Trajan Pro" pitchFamily="18" charset="0"/>
                <a:cs typeface="Vijaya" pitchFamily="34" charset="0"/>
              </a:rPr>
              <a:t>Nascer da </a:t>
            </a:r>
            <a:r>
              <a:rPr lang="es-AR" sz="3600" b="1" dirty="0" err="1">
                <a:ln w="6350" cap="rnd" cmpd="sng">
                  <a:solidFill>
                    <a:srgbClr val="FFC000"/>
                  </a:solidFill>
                  <a:prstDash val="solid"/>
                  <a:round/>
                </a:ln>
                <a:solidFill>
                  <a:srgbClr val="C00000"/>
                </a:solidFill>
                <a:effectLst>
                  <a:glow rad="177800">
                    <a:schemeClr val="accent6">
                      <a:satMod val="175000"/>
                      <a:alpha val="17000"/>
                    </a:schemeClr>
                  </a:glow>
                </a:effectLst>
                <a:latin typeface="Trajan Pro" pitchFamily="18" charset="0"/>
                <a:cs typeface="Vijaya" pitchFamily="34" charset="0"/>
              </a:rPr>
              <a:t>água</a:t>
            </a:r>
            <a:r>
              <a:rPr lang="es-AR" sz="3600" b="1" dirty="0">
                <a:ln w="6350" cap="rnd" cmpd="sng">
                  <a:solidFill>
                    <a:srgbClr val="FFC000"/>
                  </a:solidFill>
                  <a:prstDash val="solid"/>
                  <a:round/>
                </a:ln>
                <a:solidFill>
                  <a:srgbClr val="C00000"/>
                </a:solidFill>
                <a:effectLst>
                  <a:glow rad="177800">
                    <a:schemeClr val="accent6">
                      <a:satMod val="175000"/>
                      <a:alpha val="17000"/>
                    </a:schemeClr>
                  </a:glow>
                </a:effectLst>
                <a:latin typeface="Trajan Pro" pitchFamily="18" charset="0"/>
                <a:cs typeface="Vijaya" pitchFamily="34" charset="0"/>
              </a:rPr>
              <a:t>: </a:t>
            </a:r>
          </a:p>
          <a:p>
            <a:pPr marL="342900" indent="-342900">
              <a:buFont typeface="Arial" pitchFamily="34" charset="0"/>
              <a:buChar char="•"/>
            </a:pPr>
            <a:r>
              <a:rPr lang="es-A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O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Batismo</a:t>
            </a:r>
            <a:r>
              <a:rPr lang="es-A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é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um</a:t>
            </a:r>
            <a:r>
              <a:rPr lang="es-A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pacto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com</a:t>
            </a:r>
            <a:r>
              <a:rPr lang="es-A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Deus, o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testemunho</a:t>
            </a:r>
            <a:r>
              <a:rPr lang="es-A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público de </a:t>
            </a:r>
            <a:r>
              <a:rPr lang="es-AR" sz="28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uma</a:t>
            </a:r>
            <a:r>
              <a:rPr lang="es-AR" sz="28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vida nova, </a:t>
            </a:r>
            <a:r>
              <a:rPr lang="es-AR" sz="20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(1 Pedro 3:21).</a:t>
            </a:r>
          </a:p>
        </p:txBody>
      </p:sp>
    </p:spTree>
    <p:extLst>
      <p:ext uri="{BB962C8B-B14F-4D97-AF65-F5344CB8AC3E}">
        <p14:creationId xmlns:p14="http://schemas.microsoft.com/office/powerpoint/2010/main" val="27021761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99140" y="571181"/>
            <a:ext cx="8136904" cy="154817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exemplo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nos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deu</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Jesus</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p>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no rio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Jordão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27649" name="Picture 1" descr="C:\Users\Gerhard\Documents\_Estudios Biblicos PPT\25 El dia mas importante\The-Bible-Miniseries-History-Stills-14.jpg"/>
          <p:cNvPicPr>
            <a:picLocks noChangeAspect="1" noChangeArrowheads="1"/>
          </p:cNvPicPr>
          <p:nvPr/>
        </p:nvPicPr>
        <p:blipFill rotWithShape="1">
          <a:blip r:embed="rId4">
            <a:extLst>
              <a:ext uri="{28A0092B-C50C-407E-A947-70E740481C1C}">
                <a14:useLocalDpi xmlns:a14="http://schemas.microsoft.com/office/drawing/2010/main" val="0"/>
              </a:ext>
            </a:extLst>
          </a:blip>
          <a:srcRect l="45878" b="38071"/>
          <a:stretch/>
        </p:blipFill>
        <p:spPr bwMode="auto">
          <a:xfrm>
            <a:off x="1646860" y="2672916"/>
            <a:ext cx="5841464" cy="37597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9746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827584" y="1232756"/>
            <a:ext cx="8028892"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esse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tempo,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dirigiu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Galileia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Jordão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fim</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que João o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batizasse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porém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dissuadia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dizendo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Eu é que preciso ser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batizado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ti, e tu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vens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Mas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lhe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respondeu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Deixa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enquanto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assim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nos convén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cumprir</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toda a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justiça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Então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admitiu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2515753"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Mateus 3:13-17</a:t>
            </a:r>
          </a:p>
        </p:txBody>
      </p:sp>
    </p:spTree>
    <p:extLst>
      <p:ext uri="{BB962C8B-B14F-4D97-AF65-F5344CB8AC3E}">
        <p14:creationId xmlns:p14="http://schemas.microsoft.com/office/powerpoint/2010/main" val="1450752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332656"/>
            <a:ext cx="2515753"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Mateus 3:13-17</a:t>
            </a:r>
          </a:p>
        </p:txBody>
      </p:sp>
      <p:pic>
        <p:nvPicPr>
          <p:cNvPr id="5" name="Picture 2" descr="http://2.bp.blogspot.com/-ryBvlPrq4cs/UsV333112II/AAAAAAAABS0/Ho3AVcUR20Y/s1600/paloma.jpg"/>
          <p:cNvPicPr>
            <a:picLocks noChangeAspect="1" noChangeArrowheads="1"/>
          </p:cNvPicPr>
          <p:nvPr/>
        </p:nvPicPr>
        <p:blipFill rotWithShape="1">
          <a:blip r:embed="rId3">
            <a:extLst>
              <a:ext uri="{28A0092B-C50C-407E-A947-70E740481C1C}">
                <a14:useLocalDpi xmlns:a14="http://schemas.microsoft.com/office/drawing/2010/main" val="0"/>
              </a:ext>
            </a:extLst>
          </a:blip>
          <a:srcRect l="13983" t="21920" r="16420" b="12920"/>
          <a:stretch/>
        </p:blipFill>
        <p:spPr bwMode="auto">
          <a:xfrm>
            <a:off x="2757574" y="-567444"/>
            <a:ext cx="5773705" cy="3595601"/>
          </a:xfrm>
          <a:prstGeom prst="rect">
            <a:avLst/>
          </a:prstGeom>
          <a:noFill/>
          <a:effectLst>
            <a:glow rad="990600">
              <a:schemeClr val="accent1">
                <a:alpha val="0"/>
              </a:schemeClr>
            </a:glow>
            <a:softEdge rad="1270000"/>
          </a:effectLst>
        </p:spPr>
      </p:pic>
      <p:sp>
        <p:nvSpPr>
          <p:cNvPr id="3" name="Rectangle 3"/>
          <p:cNvSpPr>
            <a:spLocks noChangeArrowheads="1"/>
          </p:cNvSpPr>
          <p:nvPr/>
        </p:nvSpPr>
        <p:spPr bwMode="auto">
          <a:xfrm>
            <a:off x="395536" y="1345568"/>
            <a:ext cx="8352928"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Batizado</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saiu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logo da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água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se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lhe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abriram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céus,e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viu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Espírito de Deus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descendo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como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pomba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vindo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sobre ele. 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voz 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céu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dizia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Este é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Filho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amado, em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comprazo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Tree>
    <p:extLst>
      <p:ext uri="{BB962C8B-B14F-4D97-AF65-F5344CB8AC3E}">
        <p14:creationId xmlns:p14="http://schemas.microsoft.com/office/powerpoint/2010/main" val="11841074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6625" name="Picture 1" descr="C:\Users\Gerhard\Documents\_Estudios Biblicos PPT\25 El dia mas importante\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a:stretch/>
        </p:blipFill>
        <p:spPr bwMode="auto">
          <a:xfrm>
            <a:off x="4031940" y="827057"/>
            <a:ext cx="4431406" cy="528722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03548" y="1232756"/>
            <a:ext cx="8136904" cy="255594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 </a:t>
            </a:r>
            <a:r>
              <a:rPr lang="es-AR"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ordem</a:t>
            </a:r>
            <a: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deu</a:t>
            </a:r>
            <a: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 </a:t>
            </a:r>
            <a:b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AR"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seus</a:t>
            </a:r>
            <a: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discípulos? </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446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228190" y="1664804"/>
            <a:ext cx="7632848"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Ide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portanto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fazei</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discípulos de todas as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nações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batizando</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-os em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nome</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Pai</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do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Filho</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do Espírito Santo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ensinando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-os a guardar todas as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coisas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vos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tenho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ordenado. 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estou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convosco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todos 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até à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consumação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século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2698496"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Mateus 28:19-20</a:t>
            </a:r>
          </a:p>
        </p:txBody>
      </p:sp>
    </p:spTree>
    <p:extLst>
      <p:ext uri="{BB962C8B-B14F-4D97-AF65-F5344CB8AC3E}">
        <p14:creationId xmlns:p14="http://schemas.microsoft.com/office/powerpoint/2010/main" val="3079034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23529" y="1772816"/>
            <a:ext cx="8784976" cy="4716524"/>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AR" sz="3200" b="1" dirty="0">
                <a:ln w="6350" cap="rnd" cmpd="sng">
                  <a:solidFill>
                    <a:srgbClr val="FFC000"/>
                  </a:solidFill>
                  <a:prstDash val="solid"/>
                  <a:round/>
                </a:ln>
                <a:solidFill>
                  <a:srgbClr val="C00000"/>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Cinco </a:t>
            </a:r>
            <a:r>
              <a:rPr lang="es-AR" sz="3200" b="1" dirty="0" err="1">
                <a:ln w="6350" cap="rnd" cmpd="sng">
                  <a:solidFill>
                    <a:srgbClr val="FFC000"/>
                  </a:solidFill>
                  <a:prstDash val="solid"/>
                  <a:round/>
                </a:ln>
                <a:solidFill>
                  <a:srgbClr val="C00000"/>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coisas</a:t>
            </a:r>
            <a:r>
              <a:rPr lang="es-AR" sz="3200" b="1" dirty="0">
                <a:ln w="6350" cap="rnd" cmpd="sng">
                  <a:solidFill>
                    <a:srgbClr val="FFC000"/>
                  </a:solidFill>
                  <a:prstDash val="solid"/>
                  <a:round/>
                </a:ln>
                <a:solidFill>
                  <a:srgbClr val="C00000"/>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AR" sz="3200" b="1" dirty="0" err="1">
                <a:ln w="6350" cap="rnd" cmpd="sng">
                  <a:solidFill>
                    <a:srgbClr val="FFC000"/>
                  </a:solidFill>
                  <a:prstDash val="solid"/>
                  <a:round/>
                </a:ln>
                <a:solidFill>
                  <a:srgbClr val="C00000"/>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devemos</a:t>
            </a:r>
            <a:r>
              <a:rPr lang="es-AR" sz="3200" b="1" dirty="0">
                <a:ln w="6350" cap="rnd" cmpd="sng">
                  <a:solidFill>
                    <a:srgbClr val="FFC000"/>
                  </a:solidFill>
                  <a:prstDash val="solid"/>
                  <a:round/>
                </a:ln>
                <a:solidFill>
                  <a:srgbClr val="C00000"/>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tomar em </a:t>
            </a:r>
            <a:r>
              <a:rPr lang="es-AR" sz="3200" b="1" dirty="0" err="1">
                <a:ln w="6350" cap="rnd" cmpd="sng">
                  <a:solidFill>
                    <a:srgbClr val="FFC000"/>
                  </a:solidFill>
                  <a:prstDash val="solid"/>
                  <a:round/>
                </a:ln>
                <a:solidFill>
                  <a:srgbClr val="C00000"/>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consideração</a:t>
            </a:r>
            <a:r>
              <a:rPr lang="es-AR" sz="3200" b="1" dirty="0">
                <a:ln w="6350" cap="rnd" cmpd="sng">
                  <a:solidFill>
                    <a:srgbClr val="FFC000"/>
                  </a:solidFill>
                  <a:prstDash val="solid"/>
                  <a:round/>
                </a:ln>
                <a:solidFill>
                  <a:srgbClr val="C00000"/>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a:t>
            </a:r>
          </a:p>
          <a:p>
            <a:pPr marL="457200" indent="-457200">
              <a:buFont typeface="+mj-lt"/>
              <a:buAutoNum type="arabicPeriod"/>
            </a:pP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Jesus</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Cristo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ordenou</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seus</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discípulos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batizar</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p>
          <a:p>
            <a:pPr marL="457200" indent="-457200">
              <a:buFont typeface="+mj-lt"/>
              <a:buAutoNum type="arabicPeriod"/>
            </a:pP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Disse</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que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deviam</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batizar</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em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nome</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do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Pai</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do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Filho</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e do Espírito Santo. </a:t>
            </a:r>
          </a:p>
          <a:p>
            <a:pPr marL="457200" indent="-457200">
              <a:buFont typeface="+mj-lt"/>
              <a:buAutoNum type="arabicPeriod"/>
            </a:pP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Os candidatos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deviam</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ser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ensinados</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 guardar todas as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coisas</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que vos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tenho</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ordenado".</a:t>
            </a:r>
          </a:p>
          <a:p>
            <a:pPr marL="457200" indent="-457200">
              <a:buFont typeface="+mj-lt"/>
              <a:buAutoNum type="arabicPeriod"/>
            </a:pP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Jesus</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prometeu</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sua</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presença</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constante.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estou</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convosco</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todos os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dias</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a:t>
            </a:r>
          </a:p>
          <a:p>
            <a:pPr marL="457200" indent="-457200">
              <a:buFont typeface="+mj-lt"/>
              <a:buAutoNum type="arabicPeriod"/>
            </a:pP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Seria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praticado</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até </a:t>
            </a:r>
            <a:r>
              <a:rPr lang="es-AR" sz="2400" b="1" dirty="0" err="1">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ao</a:t>
            </a:r>
            <a:r>
              <a:rPr lang="es-AR" sz="2400" b="1" dirty="0">
                <a:ln w="6350" cap="rnd" cmpd="sng">
                  <a:solidFill>
                    <a:srgbClr val="FFC000"/>
                  </a:solidFill>
                  <a:prstDash val="solid"/>
                  <a:round/>
                </a:ln>
                <a:solidFill>
                  <a:schemeClr val="bg1"/>
                </a:solidFill>
                <a:effectLst>
                  <a:glow rad="177800">
                    <a:schemeClr val="accent6">
                      <a:satMod val="175000"/>
                      <a:alpha val="17000"/>
                    </a:schemeClr>
                  </a:glow>
                  <a:outerShdw blurRad="50800" dist="38100" dir="2700000" algn="tl" rotWithShape="0">
                    <a:prstClr val="black">
                      <a:alpha val="40000"/>
                    </a:prstClr>
                  </a:outerShdw>
                </a:effectLst>
                <a:latin typeface="Trajan Pro" pitchFamily="18" charset="0"/>
                <a:cs typeface="Vijaya" pitchFamily="34" charset="0"/>
              </a:rPr>
              <a:t> final do mundo.</a:t>
            </a:r>
          </a:p>
        </p:txBody>
      </p:sp>
    </p:spTree>
    <p:extLst>
      <p:ext uri="{BB962C8B-B14F-4D97-AF65-F5344CB8AC3E}">
        <p14:creationId xmlns:p14="http://schemas.microsoft.com/office/powerpoint/2010/main" val="10484417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2000"/>
                                        <p:tgtEl>
                                          <p:spTgt spid="6">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wipe(up)">
                                      <p:cBhvr>
                                        <p:cTn id="11" dur="20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up)">
                                      <p:cBhvr>
                                        <p:cTn id="16" dur="20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wipe(up)">
                                      <p:cBhvr>
                                        <p:cTn id="21" dur="20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wipe(up)">
                                      <p:cBhvr>
                                        <p:cTn id="26" dur="20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wipe(up)">
                                      <p:cBhvr>
                                        <p:cTn id="31" dur="20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25 El dia mas importante\White-Dove-Redempti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7"/>
            <a:ext cx="9146956" cy="6860217"/>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179512" y="296652"/>
            <a:ext cx="6624736" cy="29883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Um </a:t>
            </a:r>
            <a:r>
              <a:rPr lang="en-US" sz="60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M</a:t>
            </a:r>
            <a:r>
              <a:rPr lang="en-US" sz="6000" b="1" u="none"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omento</a:t>
            </a:r>
            <a:r>
              <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de </a:t>
            </a:r>
            <a:r>
              <a:rPr lang="en-US" sz="60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Oração</a:t>
            </a:r>
            <a:endParaRPr lang="en-US" sz="6000" b="1" u="none"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wipe(left)">
                                      <p:cBhvr>
                                        <p:cTn id="7" dur="2000"/>
                                        <p:tgtEl>
                                          <p:spTgt spid="4301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553" name="Picture 1" descr="C:\Users\Gerhard\Documents\_Estudios Biblicos PPT\25 El dia mas importante\Bapti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122917"/>
            <a:ext cx="5436096" cy="363965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322035"/>
            <a:ext cx="8964488" cy="3791041"/>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52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ASPERSÃO OU IMERSÃO</a:t>
            </a:r>
            <a:br>
              <a:rPr lang="es-AR" sz="52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br>
            <a:r>
              <a:rPr lang="es-AR" sz="52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QUAL É O MÉTODO </a:t>
            </a:r>
            <a:br>
              <a:rPr lang="es-AR" sz="52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br>
            <a:r>
              <a:rPr lang="es-AR" sz="52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CORRETO?</a:t>
            </a:r>
            <a:endParaRPr lang="en-US" sz="52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p:txBody>
      </p:sp>
      <p:pic>
        <p:nvPicPr>
          <p:cNvPr id="6" name="Picture 1" descr="C:\Users\Gerhard\Documents\_Estudios Biblicos PPT\25 El dia mas importante\The-Bible-Miniseries-History-Stills-14.jpg"/>
          <p:cNvPicPr>
            <a:picLocks noChangeAspect="1" noChangeArrowheads="1"/>
          </p:cNvPicPr>
          <p:nvPr/>
        </p:nvPicPr>
        <p:blipFill rotWithShape="1">
          <a:blip r:embed="rId5">
            <a:extLst>
              <a:ext uri="{28A0092B-C50C-407E-A947-70E740481C1C}">
                <a14:useLocalDpi xmlns:a14="http://schemas.microsoft.com/office/drawing/2010/main" val="0"/>
              </a:ext>
            </a:extLst>
          </a:blip>
          <a:srcRect l="45878" b="38071"/>
          <a:stretch/>
        </p:blipFill>
        <p:spPr bwMode="auto">
          <a:xfrm flipH="1">
            <a:off x="3489136" y="3122917"/>
            <a:ext cx="5654864" cy="363965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327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2529" name="Picture 1" descr="C:\Users\Gerhard\Documents\_Estudios Biblicos PPT\25 El dia mas importante\cruz-religiosa-iluminada.jpg"/>
          <p:cNvPicPr>
            <a:picLocks noChangeAspect="1" noChangeArrowheads="1"/>
          </p:cNvPicPr>
          <p:nvPr/>
        </p:nvPicPr>
        <p:blipFill rotWithShape="1">
          <a:blip r:embed="rId4">
            <a:duotone>
              <a:prstClr val="black"/>
              <a:schemeClr val="accent5">
                <a:tint val="45000"/>
                <a:satMod val="400000"/>
              </a:schemeClr>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10407" r="45679"/>
          <a:stretch/>
        </p:blipFill>
        <p:spPr bwMode="auto">
          <a:xfrm>
            <a:off x="0" y="800708"/>
            <a:ext cx="4047565" cy="576495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2530" name="Picture 2" descr="C:\Users\Gerhard\Documents\_Estudios Biblicos PPT\25 El dia mas importante\resurreccio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0092" y="1484784"/>
            <a:ext cx="3958322" cy="5580269"/>
          </a:xfrm>
          <a:prstGeom prst="ellipse">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935595" y="440668"/>
            <a:ext cx="7686861"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que simboliza e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comemora</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p>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batismo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6" name="Picture 2" descr="C:\Users\Gerhard\Documents\_Estudios Biblicos PPT\ondaWEB6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0776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827584" y="1268760"/>
            <a:ext cx="8028892"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porventura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ignorais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todos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nós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fomos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batizados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em Cristo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fomos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batizados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sua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morte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Fomos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sepultados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morte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pelo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batismo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que, como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Cristo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foi</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ressuscitado</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dentre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mortos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pala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glória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Pai</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assim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andemos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nós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em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novidade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vida.</a:t>
            </a:r>
          </a:p>
        </p:txBody>
      </p:sp>
      <p:sp>
        <p:nvSpPr>
          <p:cNvPr id="4" name="3 Rectángulo"/>
          <p:cNvSpPr/>
          <p:nvPr/>
        </p:nvSpPr>
        <p:spPr>
          <a:xfrm>
            <a:off x="179512" y="332656"/>
            <a:ext cx="3093732"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Romanos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6:3-6</a:t>
            </a:r>
          </a:p>
        </p:txBody>
      </p:sp>
    </p:spTree>
    <p:extLst>
      <p:ext uri="{BB962C8B-B14F-4D97-AF65-F5344CB8AC3E}">
        <p14:creationId xmlns:p14="http://schemas.microsoft.com/office/powerpoint/2010/main" val="3427700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827584" y="1268760"/>
            <a:ext cx="8028892"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Porque, se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fomos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unidos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semelhança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sua</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morte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certamente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seremos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semelhança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sua</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ressurreição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sabendo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isto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foi</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crucificado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nosso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velho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que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corpo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pecado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seja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destruído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sirvamos o pecado como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escravos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3093732"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Romanos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6:3-6</a:t>
            </a:r>
          </a:p>
        </p:txBody>
      </p:sp>
    </p:spTree>
    <p:extLst>
      <p:ext uri="{BB962C8B-B14F-4D97-AF65-F5344CB8AC3E}">
        <p14:creationId xmlns:p14="http://schemas.microsoft.com/office/powerpoint/2010/main" val="286150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21505" name="Picture 1" descr="C:\Users\Gerhard\Documents\_Estudios Biblicos PPT\25 El dia mas importante\bautismo de jesus.jpg"/>
          <p:cNvPicPr>
            <a:picLocks noChangeAspect="1" noChangeArrowheads="1"/>
          </p:cNvPicPr>
          <p:nvPr/>
        </p:nvPicPr>
        <p:blipFill rotWithShape="1">
          <a:blip r:embed="rId4">
            <a:extLst>
              <a:ext uri="{28A0092B-C50C-407E-A947-70E740481C1C}">
                <a14:useLocalDpi xmlns:a14="http://schemas.microsoft.com/office/drawing/2010/main" val="0"/>
              </a:ext>
            </a:extLst>
          </a:blip>
          <a:srcRect b="10245"/>
          <a:stretch/>
        </p:blipFill>
        <p:spPr bwMode="auto">
          <a:xfrm>
            <a:off x="1609602" y="2838652"/>
            <a:ext cx="5950547" cy="400571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575556" y="440668"/>
            <a:ext cx="7956883" cy="511256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AR" sz="4000" b="1" dirty="0">
                <a:ln w="6350" cap="rnd" cmpd="sng">
                  <a:solidFill>
                    <a:srgbClr val="FFC000"/>
                  </a:solidFill>
                  <a:prstDash val="solid"/>
                  <a:round/>
                </a:ln>
                <a:solidFill>
                  <a:schemeClr val="tx2">
                    <a:lumMod val="60000"/>
                    <a:lumOff val="40000"/>
                  </a:schemeClr>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BATISMO </a:t>
            </a:r>
          </a:p>
          <a:p>
            <a:endParaRPr lang="es-AR" sz="2000" b="1" dirty="0">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endParaRPr>
          </a:p>
          <a:p>
            <a:pPr marL="457200" indent="-457200">
              <a:buFont typeface="Arial" panose="020B0604020202020204" pitchFamily="34" charset="0"/>
              <a:buChar char="•"/>
            </a:pPr>
            <a:r>
              <a:rPr lang="es-AR" sz="3200" b="1" dirty="0">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Celebra a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morte</a:t>
            </a:r>
            <a:r>
              <a:rPr lang="es-AR" sz="3200" b="1" dirty="0">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 sepultura e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ressurreição</a:t>
            </a:r>
            <a:r>
              <a:rPr lang="es-AR" sz="3200" b="1" dirty="0">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 de Cristo.</a:t>
            </a:r>
          </a:p>
          <a:p>
            <a:pPr marL="457200" indent="-457200">
              <a:buFont typeface="Arial" panose="020B0604020202020204" pitchFamily="34" charset="0"/>
              <a:buChar char="•"/>
            </a:pPr>
            <a:r>
              <a:rPr lang="es-AR" sz="3200" b="1" dirty="0">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Simboliza a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morte</a:t>
            </a:r>
            <a:r>
              <a:rPr lang="es-AR" sz="3200" b="1" dirty="0">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 e a sepultura do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velho</a:t>
            </a:r>
            <a:r>
              <a:rPr lang="es-AR" sz="3200" b="1" dirty="0">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homem</a:t>
            </a:r>
            <a:r>
              <a:rPr lang="es-AR" sz="3200" b="1" dirty="0">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 de pecado.</a:t>
            </a:r>
          </a:p>
          <a:p>
            <a:pPr marL="457200" indent="-457200">
              <a:buFont typeface="Arial" panose="020B0604020202020204" pitchFamily="34" charset="0"/>
              <a:buChar char="•"/>
            </a:pPr>
            <a:r>
              <a:rPr lang="es-AR" sz="3200" b="1" dirty="0">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Representa a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ressurreição</a:t>
            </a:r>
            <a:r>
              <a:rPr lang="es-AR" sz="3200" b="1" dirty="0">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 para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uma</a:t>
            </a:r>
            <a:r>
              <a:rPr lang="es-AR" sz="3200" b="1" dirty="0">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 "vida nova".</a:t>
            </a:r>
          </a:p>
          <a:p>
            <a:pPr marL="457200" indent="-457200">
              <a:buFont typeface="Arial" panose="020B0604020202020204" pitchFamily="34" charset="0"/>
              <a:buChar char="•"/>
            </a:pPr>
            <a:r>
              <a:rPr lang="es-AR" sz="3200" b="1" dirty="0">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Simboliza a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limpeza</a:t>
            </a:r>
            <a:r>
              <a:rPr lang="es-AR" sz="3200" b="1" dirty="0">
                <a:ln w="6350" cap="rnd" cmpd="sng">
                  <a:solidFill>
                    <a:srgbClr val="FFC000"/>
                  </a:solidFill>
                  <a:prstDash val="solid"/>
                  <a:round/>
                </a:ln>
                <a:solidFill>
                  <a:schemeClr val="bg1"/>
                </a:solidFill>
                <a:effectLst>
                  <a:glow rad="177800">
                    <a:schemeClr val="accent6">
                      <a:satMod val="175000"/>
                      <a:alpha val="17000"/>
                    </a:schemeClr>
                  </a:glow>
                  <a:outerShdw blurRad="76200" dist="63500" dir="2700000" algn="tl" rotWithShape="0">
                    <a:prstClr val="black">
                      <a:alpha val="77000"/>
                    </a:prstClr>
                  </a:outerShdw>
                </a:effectLst>
                <a:latin typeface="Trajan Pro" pitchFamily="18" charset="0"/>
                <a:cs typeface="Vijaya" pitchFamily="34" charset="0"/>
              </a:rPr>
              <a:t> do pecado</a:t>
            </a:r>
          </a:p>
        </p:txBody>
      </p:sp>
    </p:spTree>
    <p:extLst>
      <p:ext uri="{BB962C8B-B14F-4D97-AF65-F5344CB8AC3E}">
        <p14:creationId xmlns:p14="http://schemas.microsoft.com/office/powerpoint/2010/main" val="640089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2000"/>
                                        <p:tgtEl>
                                          <p:spTgt spid="2">
                                            <p:txEl>
                                              <p:pRg st="0" end="0"/>
                                            </p:txEl>
                                          </p:spTgt>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up)">
                                      <p:cBhvr>
                                        <p:cTn id="11" dur="2000"/>
                                        <p:tgtEl>
                                          <p:spTgt spid="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up)">
                                      <p:cBhvr>
                                        <p:cTn id="16" dur="20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up)">
                                      <p:cBhvr>
                                        <p:cTn id="21" dur="20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up)">
                                      <p:cBhvr>
                                        <p:cTn id="26"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481" name="Picture 1" descr="C:\Users\Gerhard\Documents\_Estudios Biblicos PPT\25 El dia mas importante\the-baptism-of-jesus_WCA9001-1800.jpg"/>
          <p:cNvPicPr>
            <a:picLocks noChangeAspect="1" noChangeArrowheads="1"/>
          </p:cNvPicPr>
          <p:nvPr/>
        </p:nvPicPr>
        <p:blipFill rotWithShape="1">
          <a:blip r:embed="rId4">
            <a:extLst>
              <a:ext uri="{28A0092B-C50C-407E-A947-70E740481C1C}">
                <a14:useLocalDpi xmlns:a14="http://schemas.microsoft.com/office/drawing/2010/main" val="0"/>
              </a:ext>
            </a:extLst>
          </a:blip>
          <a:srcRect l="506" t="25719" r="41990" b="15328"/>
          <a:stretch/>
        </p:blipFill>
        <p:spPr bwMode="auto">
          <a:xfrm>
            <a:off x="971600" y="1916832"/>
            <a:ext cx="7018797" cy="4797152"/>
          </a:xfrm>
          <a:prstGeom prst="ellipse">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03548" y="692696"/>
            <a:ext cx="8136904"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que significa a </a:t>
            </a:r>
            <a:r>
              <a:rPr lang="es-AR"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palavra</a:t>
            </a:r>
            <a: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batismo</a:t>
            </a:r>
            <a: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0984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575556" y="2590546"/>
            <a:ext cx="5400599" cy="32403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s-ES" sz="54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Batizar</a:t>
            </a:r>
            <a:r>
              <a:rPr lang="es-ES" sz="54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p>
          <a:p>
            <a:r>
              <a:rPr lang="es-ES"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r>
              <a:rPr lang="es-ES"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origem</a:t>
            </a:r>
            <a:r>
              <a:rPr lang="es-ES"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ES"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grego</a:t>
            </a:r>
            <a:r>
              <a:rPr lang="es-ES"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a:p>
            <a:r>
              <a:rPr lang="es-ES" sz="5400" b="1" dirty="0" err="1">
                <a:ln w="6350" cap="rnd" cmpd="sng">
                  <a:solidFill>
                    <a:srgbClr val="FFC000"/>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Submergir</a:t>
            </a:r>
            <a:r>
              <a:rPr lang="es-ES" sz="5400" b="1" dirty="0">
                <a:ln w="6350" cap="rnd" cmpd="sng">
                  <a:solidFill>
                    <a:srgbClr val="FFC000"/>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 </a:t>
            </a:r>
            <a:br>
              <a:rPr lang="es-ES" sz="5400" b="1" dirty="0">
                <a:ln w="6350" cap="rnd" cmpd="sng">
                  <a:solidFill>
                    <a:srgbClr val="FFC000"/>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br>
            <a:r>
              <a:rPr lang="es-ES" sz="5400" b="1" dirty="0" err="1">
                <a:ln w="6350" cap="rnd" cmpd="sng">
                  <a:solidFill>
                    <a:srgbClr val="FFC000"/>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rPr>
              <a:t>Cobrir</a:t>
            </a:r>
            <a:endParaRPr lang="es-AR" sz="5400" b="1" dirty="0">
              <a:ln w="6350" cap="rnd" cmpd="sng">
                <a:solidFill>
                  <a:srgbClr val="FFC000"/>
                </a:solidFill>
                <a:prstDash val="solid"/>
                <a:round/>
              </a:ln>
              <a:solidFill>
                <a:srgbClr val="FF0000"/>
              </a:solidFill>
              <a:effectLst>
                <a:glow rad="177800">
                  <a:schemeClr val="accent6">
                    <a:satMod val="175000"/>
                    <a:alpha val="17000"/>
                  </a:schemeClr>
                </a:glow>
              </a:effectLst>
              <a:latin typeface="Trajan Pro" pitchFamily="18" charset="0"/>
              <a:cs typeface="Vijaya" pitchFamily="34" charset="0"/>
            </a:endParaRPr>
          </a:p>
        </p:txBody>
      </p:sp>
      <p:pic>
        <p:nvPicPr>
          <p:cNvPr id="28674" name="Picture 2" descr="C:\Users\Gerhard\Documents\_Estudios Biblicos PPT\25 El dia mas importante\Bautismo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744" y="1772816"/>
            <a:ext cx="4347764" cy="4875820"/>
          </a:xfrm>
          <a:prstGeom prst="ellipse">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3401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457" name="Picture 1" descr="C:\Users\Gerhard\Documents\_Estudios Biblicos PPT\25 El dia mas importante\the-baptism-of-jesus_WCA9001-1800.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18256" r="40851" b="17636"/>
          <a:stretch/>
        </p:blipFill>
        <p:spPr bwMode="auto">
          <a:xfrm>
            <a:off x="1007604" y="2024844"/>
            <a:ext cx="6552728" cy="4734763"/>
          </a:xfrm>
          <a:prstGeom prst="ellipse">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03548" y="800708"/>
            <a:ext cx="8136904" cy="241226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provas</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existem</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de que </a:t>
            </a:r>
          </a:p>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batismo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foi</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feito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p>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por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imersão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869749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683568" y="1916832"/>
            <a:ext cx="8028892" cy="40324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Seguindo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caminho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fora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chegando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certo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lugar onde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havia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água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eunuco: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aqui</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água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impede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seja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batizado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Felipe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respondeu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É lícito,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crês</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de todo o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coração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respondendo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Creio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Cristo é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Filho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Deus. </a:t>
            </a:r>
          </a:p>
          <a:p>
            <a:endPar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179512" y="332656"/>
            <a:ext cx="2053639"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Atos 8:36-39</a:t>
            </a:r>
          </a:p>
        </p:txBody>
      </p:sp>
    </p:spTree>
    <p:extLst>
      <p:ext uri="{BB962C8B-B14F-4D97-AF65-F5344CB8AC3E}">
        <p14:creationId xmlns:p14="http://schemas.microsoft.com/office/powerpoint/2010/main" val="15818763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295636" y="2168860"/>
            <a:ext cx="7200800" cy="388843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Então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mandou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parar o carro,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ambos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desceram</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à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água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Filipe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batizou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eunuco.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Quando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saíram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água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Espírito 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arrebatou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Filipe,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vendo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eunuco; e este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foi</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seguindo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caminho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cheio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júbilo.” </a:t>
            </a:r>
          </a:p>
          <a:p>
            <a:endPar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179512" y="332656"/>
            <a:ext cx="2053639"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Atos 8:36-39</a:t>
            </a:r>
          </a:p>
        </p:txBody>
      </p:sp>
    </p:spTree>
    <p:extLst>
      <p:ext uri="{BB962C8B-B14F-4D97-AF65-F5344CB8AC3E}">
        <p14:creationId xmlns:p14="http://schemas.microsoft.com/office/powerpoint/2010/main" val="29199955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Gerhard\Documents\_Estudios Biblicos PPT\25 El dia mas importante\titulo tema 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4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25</a:t>
            </a:r>
          </a:p>
        </p:txBody>
      </p:sp>
      <p:sp>
        <p:nvSpPr>
          <p:cNvPr id="6" name="5 Rectángulo"/>
          <p:cNvSpPr/>
          <p:nvPr/>
        </p:nvSpPr>
        <p:spPr>
          <a:xfrm>
            <a:off x="144016" y="584684"/>
            <a:ext cx="7812360" cy="5509200"/>
          </a:xfrm>
          <a:prstGeom prst="rect">
            <a:avLst/>
          </a:prstGeom>
          <a:noFill/>
        </p:spPr>
        <p:txBody>
          <a:bodyPr wrap="square" lIns="91440" tIns="45720" rIns="91440" bIns="45720">
            <a:spAutoFit/>
            <a:scene3d>
              <a:camera prst="perspectiveContrastingRightFacing">
                <a:rot lat="24913" lon="18926662" rev="209711"/>
              </a:camera>
              <a:lightRig rig="glow" dir="tl">
                <a:rot lat="0" lon="0" rev="5400000"/>
              </a:lightRig>
            </a:scene3d>
            <a:sp3d contourW="12700">
              <a:bevelT w="25400" h="114300"/>
              <a:contourClr>
                <a:schemeClr val="tx1"/>
              </a:contourClr>
            </a:sp3d>
          </a:bodyPr>
          <a:lstStyle/>
          <a:p>
            <a:r>
              <a:rPr lang="es-ES" sz="8800" b="1" dirty="0">
                <a:ln w="11430">
                  <a:gradFill>
                    <a:gsLst>
                      <a:gs pos="0">
                        <a:srgbClr val="FFF200"/>
                      </a:gs>
                      <a:gs pos="30000">
                        <a:srgbClr val="FF7A00"/>
                      </a:gs>
                      <a:gs pos="86000">
                        <a:schemeClr val="tx1"/>
                      </a:gs>
                      <a:gs pos="61000">
                        <a:srgbClr val="4D0808"/>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effectLst>
                  <a:glow rad="228600">
                    <a:schemeClr val="accent5">
                      <a:satMod val="175000"/>
                      <a:alpha val="40000"/>
                    </a:schemeClr>
                  </a:glow>
                  <a:outerShdw blurRad="80000" dist="40000" dir="5040000" algn="tl">
                    <a:srgbClr val="000000">
                      <a:alpha val="30000"/>
                    </a:srgbClr>
                  </a:outerShdw>
                </a:effectLst>
                <a:latin typeface="Arial Rounded MT Bold" panose="020F0704030504030204" pitchFamily="34" charset="0"/>
              </a:rPr>
              <a:t>O DIA</a:t>
            </a:r>
          </a:p>
          <a:p>
            <a:r>
              <a:rPr lang="es-ES" sz="8800" b="1" dirty="0">
                <a:ln w="11430">
                  <a:gradFill>
                    <a:gsLst>
                      <a:gs pos="0">
                        <a:srgbClr val="FFF200"/>
                      </a:gs>
                      <a:gs pos="30000">
                        <a:srgbClr val="FF7A00"/>
                      </a:gs>
                      <a:gs pos="86000">
                        <a:schemeClr val="tx1"/>
                      </a:gs>
                      <a:gs pos="61000">
                        <a:srgbClr val="4D0808"/>
                      </a:gs>
                    </a:gsLst>
                    <a:lin ang="5400000" scaled="0"/>
                  </a:gradFill>
                </a:ln>
                <a:gradFill>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2700000" scaled="0"/>
                </a:gradFill>
                <a:effectLst>
                  <a:glow rad="228600">
                    <a:schemeClr val="accent5">
                      <a:satMod val="175000"/>
                      <a:alpha val="40000"/>
                    </a:schemeClr>
                  </a:glow>
                  <a:outerShdw blurRad="80000" dist="40000" dir="5040000" algn="tl">
                    <a:srgbClr val="000000">
                      <a:alpha val="30000"/>
                    </a:srgbClr>
                  </a:outerShdw>
                </a:effectLst>
                <a:latin typeface="Arial Rounded MT Bold" panose="020F0704030504030204" pitchFamily="34" charset="0"/>
              </a:rPr>
              <a:t>MAIS IMPORTANTE DA VIDA</a:t>
            </a:r>
          </a:p>
        </p:txBody>
      </p:sp>
    </p:spTree>
    <p:extLst>
      <p:ext uri="{BB962C8B-B14F-4D97-AF65-F5344CB8AC3E}">
        <p14:creationId xmlns:p14="http://schemas.microsoft.com/office/powerpoint/2010/main" val="7162173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33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433" name="Picture 1" descr="C:\Users\Gerhard\Documents\_Estudios Biblicos PPT\25 El dia mas importante\biblia.jpg"/>
          <p:cNvPicPr>
            <a:picLocks noChangeAspect="1" noChangeArrowheads="1"/>
          </p:cNvPicPr>
          <p:nvPr/>
        </p:nvPicPr>
        <p:blipFill rotWithShape="1">
          <a:blip r:embed="rId4">
            <a:extLst>
              <a:ext uri="{28A0092B-C50C-407E-A947-70E740481C1C}">
                <a14:useLocalDpi xmlns:a14="http://schemas.microsoft.com/office/drawing/2010/main" val="0"/>
              </a:ext>
            </a:extLst>
          </a:blip>
          <a:srcRect t="17144" b="19069"/>
          <a:stretch/>
        </p:blipFill>
        <p:spPr bwMode="auto">
          <a:xfrm>
            <a:off x="323528" y="2702087"/>
            <a:ext cx="8518574" cy="407528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180528" y="323507"/>
            <a:ext cx="9144000" cy="4043069"/>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60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QUE PASSOS DEVEM SER DADOS ANTES DO BATISMO?</a:t>
            </a:r>
            <a:endParaRPr lang="en-US" sz="54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3144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7409" name="Picture 1" descr="C:\Users\Gerhard\Documents\_Estudios Biblicos PPT\25 El dia mas importante\Sermon-del-monte.jpg"/>
          <p:cNvPicPr>
            <a:picLocks noChangeAspect="1" noChangeArrowheads="1"/>
          </p:cNvPicPr>
          <p:nvPr/>
        </p:nvPicPr>
        <p:blipFill rotWithShape="1">
          <a:blip r:embed="rId4">
            <a:extLst>
              <a:ext uri="{28A0092B-C50C-407E-A947-70E740481C1C}">
                <a14:useLocalDpi xmlns:a14="http://schemas.microsoft.com/office/drawing/2010/main" val="0"/>
              </a:ext>
            </a:extLst>
          </a:blip>
          <a:srcRect t="9609" b="26708"/>
          <a:stretch/>
        </p:blipFill>
        <p:spPr bwMode="auto">
          <a:xfrm>
            <a:off x="503548" y="2910624"/>
            <a:ext cx="8204460" cy="348434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03548" y="296652"/>
            <a:ext cx="8136904"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candidato </a:t>
            </a:r>
            <a:b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deve</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ser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instruído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p>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que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recomendou</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Jesus</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que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fosse</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ensinado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especialmente?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357478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719572" y="1340768"/>
            <a:ext cx="7848872"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Ide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portanto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fazei</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discípulos de todas as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nações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batizando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-os em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nome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Pai</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Filho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do Espírito Santo;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ensinando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-os a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guardar todas as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coisas</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vos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tenho</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ordenando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estou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convosco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todos 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dias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até à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consumação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século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2698496"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Mateus 28:19-20</a:t>
            </a:r>
          </a:p>
        </p:txBody>
      </p:sp>
    </p:spTree>
    <p:extLst>
      <p:ext uri="{BB962C8B-B14F-4D97-AF65-F5344CB8AC3E}">
        <p14:creationId xmlns:p14="http://schemas.microsoft.com/office/powerpoint/2010/main" val="3662509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5" name="Picture 1" descr="C:\Users\Gerhard\Documents\_Estudios Biblicos PPT\25 El dia mas importante\LeapOfFaith.jp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6921" y="1840384"/>
            <a:ext cx="6690155" cy="501761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03547" y="188640"/>
            <a:ext cx="8136904"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que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necessita</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pessoa</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que se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batiza</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para ser salva?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2259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C:\Users\Gerhard\Documents\_Estudios Biblicos PPT\25 El dia mas importante\2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0000"/>
          <a:stretch/>
        </p:blipFill>
        <p:spPr bwMode="auto">
          <a:xfrm>
            <a:off x="4628141" y="1290483"/>
            <a:ext cx="4431406" cy="528722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51405" y="1772816"/>
            <a:ext cx="6120680"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Quem</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crer</a:t>
            </a:r>
            <a:r>
              <a:rPr lang="es-AR" sz="40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 </a:t>
            </a:r>
            <a:r>
              <a:rPr lang="es-AR" sz="4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for</a:t>
            </a:r>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batizado</a:t>
            </a:r>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será salvo; </a:t>
            </a:r>
            <a:r>
              <a:rPr lang="es-AR" sz="4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quem</a:t>
            </a:r>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porém</a:t>
            </a:r>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40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crer</a:t>
            </a:r>
            <a:r>
              <a:rPr lang="es-AR" sz="40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será condenado.”</a:t>
            </a:r>
          </a:p>
        </p:txBody>
      </p:sp>
      <p:sp>
        <p:nvSpPr>
          <p:cNvPr id="4" name="3 Rectángulo"/>
          <p:cNvSpPr/>
          <p:nvPr/>
        </p:nvSpPr>
        <p:spPr>
          <a:xfrm>
            <a:off x="179512" y="332656"/>
            <a:ext cx="2836226"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Marcos 16:16</a:t>
            </a:r>
          </a:p>
        </p:txBody>
      </p:sp>
      <p:pic>
        <p:nvPicPr>
          <p:cNvPr id="6"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98399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03548" y="548680"/>
            <a:ext cx="8136904"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atitude</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devemos</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assumir</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com</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relação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nossos</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pecados?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15361" name="Picture 1" descr="C:\Users\Gerhard\Documents\_Estudios Biblicos PPT\25 El dia mas importante\postrado.jpg"/>
          <p:cNvPicPr>
            <a:picLocks noChangeAspect="1" noChangeArrowheads="1"/>
          </p:cNvPicPr>
          <p:nvPr/>
        </p:nvPicPr>
        <p:blipFill rotWithShape="1">
          <a:blip r:embed="rId4">
            <a:extLst>
              <a:ext uri="{28A0092B-C50C-407E-A947-70E740481C1C}">
                <a14:useLocalDpi xmlns:a14="http://schemas.microsoft.com/office/drawing/2010/main" val="0"/>
              </a:ext>
            </a:extLst>
          </a:blip>
          <a:srcRect t="25867" r="17430"/>
          <a:stretch/>
        </p:blipFill>
        <p:spPr bwMode="auto">
          <a:xfrm>
            <a:off x="1223628" y="2816932"/>
            <a:ext cx="6441650" cy="38443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4524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683568" y="3421084"/>
            <a:ext cx="8028892" cy="327636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Respondeu-lhes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Pedro: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Arrependei</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cada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seja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batizado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em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nome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Cristo para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remissão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vossos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pecados; 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recebereis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dom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Espírito Santo.” </a:t>
            </a:r>
          </a:p>
        </p:txBody>
      </p:sp>
      <p:sp>
        <p:nvSpPr>
          <p:cNvPr id="4" name="3 Rectángulo"/>
          <p:cNvSpPr/>
          <p:nvPr/>
        </p:nvSpPr>
        <p:spPr>
          <a:xfrm>
            <a:off x="179512" y="332656"/>
            <a:ext cx="1577548"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Atos 2:38</a:t>
            </a:r>
          </a:p>
        </p:txBody>
      </p:sp>
    </p:spTree>
    <p:extLst>
      <p:ext uri="{BB962C8B-B14F-4D97-AF65-F5344CB8AC3E}">
        <p14:creationId xmlns:p14="http://schemas.microsoft.com/office/powerpoint/2010/main" val="2283275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337" name="Picture 1" descr="C:\Users\Gerhard\Documents\_Estudios Biblicos PPT\23 Tantas Religiones\iglesi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31"/>
            <a:ext cx="9144000" cy="68580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67544" y="728700"/>
            <a:ext cx="4320480" cy="422418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Qual</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é a porta de entrada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corpo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de Cristo, </a:t>
            </a:r>
            <a:b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ou</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seja</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igreja</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4697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539552" y="1730390"/>
            <a:ext cx="8388932" cy="479275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em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só</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Espírito,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todos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nós</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fomos</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batizados</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em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um</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corpo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quer</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judeus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quer</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gregos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quer</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escravos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quer</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livres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 todos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nós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foi</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dado beber de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só</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Espírito.”</a:t>
            </a:r>
          </a:p>
          <a:p>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“Ora,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sois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corpo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Cristo; e, individualmente,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membros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desse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corpo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3238259"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 </a:t>
            </a:r>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Coríntios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12:13, 27</a:t>
            </a:r>
          </a:p>
        </p:txBody>
      </p:sp>
    </p:spTree>
    <p:extLst>
      <p:ext uri="{BB962C8B-B14F-4D97-AF65-F5344CB8AC3E}">
        <p14:creationId xmlns:p14="http://schemas.microsoft.com/office/powerpoint/2010/main" val="648761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313" name="Picture 1" descr="C:\Users\Gerhard\Documents\_Estudios Biblicos PPT\25 El dia mas importante\santa cena.jpg"/>
          <p:cNvPicPr>
            <a:picLocks noChangeAspect="1" noChangeArrowheads="1"/>
          </p:cNvPicPr>
          <p:nvPr/>
        </p:nvPicPr>
        <p:blipFill rotWithShape="1">
          <a:blip r:embed="rId4">
            <a:extLst>
              <a:ext uri="{28A0092B-C50C-407E-A947-70E740481C1C}">
                <a14:useLocalDpi xmlns:a14="http://schemas.microsoft.com/office/drawing/2010/main" val="0"/>
              </a:ext>
            </a:extLst>
          </a:blip>
          <a:srcRect l="3501" r="7715"/>
          <a:stretch/>
        </p:blipFill>
        <p:spPr bwMode="auto">
          <a:xfrm>
            <a:off x="0" y="3405"/>
            <a:ext cx="9144000" cy="685459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440668"/>
            <a:ext cx="8892480" cy="2340260"/>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r"/>
            <a:r>
              <a:rPr lang="es-AR" sz="4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01600">
                    <a:schemeClr val="bg1">
                      <a:alpha val="79000"/>
                    </a:schemeClr>
                  </a:glow>
                </a:effectLst>
                <a:latin typeface="Trajan Pro" pitchFamily="18" charset="0"/>
                <a:cs typeface="Vijaya" pitchFamily="34" charset="0"/>
              </a:rPr>
              <a:t>UM RITUAL INSTITUÍDO </a:t>
            </a:r>
            <a:br>
              <a:rPr lang="es-AR" sz="4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01600">
                    <a:schemeClr val="bg1">
                      <a:alpha val="79000"/>
                    </a:schemeClr>
                  </a:glow>
                </a:effectLst>
                <a:latin typeface="Trajan Pro" pitchFamily="18" charset="0"/>
                <a:cs typeface="Vijaya" pitchFamily="34" charset="0"/>
              </a:rPr>
            </a:br>
            <a:r>
              <a:rPr lang="es-AR" sz="4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01600">
                    <a:schemeClr val="bg1">
                      <a:alpha val="79000"/>
                    </a:schemeClr>
                  </a:glow>
                </a:effectLst>
                <a:latin typeface="Trajan Pro" pitchFamily="18" charset="0"/>
                <a:cs typeface="Vijaya" pitchFamily="34" charset="0"/>
              </a:rPr>
              <a:t>POR JESUS: </a:t>
            </a:r>
            <a:br>
              <a:rPr lang="es-AR" sz="4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01600">
                    <a:schemeClr val="bg1">
                      <a:alpha val="79000"/>
                    </a:schemeClr>
                  </a:glow>
                </a:effectLst>
                <a:latin typeface="Trajan Pro" pitchFamily="18" charset="0"/>
                <a:cs typeface="Vijaya" pitchFamily="34" charset="0"/>
              </a:rPr>
            </a:br>
            <a:r>
              <a:rPr lang="es-AR" sz="44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01600">
                    <a:schemeClr val="bg1">
                      <a:alpha val="79000"/>
                    </a:schemeClr>
                  </a:glow>
                </a:effectLst>
                <a:latin typeface="Trajan Pro" pitchFamily="18" charset="0"/>
                <a:cs typeface="Vijaya" pitchFamily="34" charset="0"/>
              </a:rPr>
              <a:t>A SANTA CEIA</a:t>
            </a:r>
            <a:endParaRPr lang="en-US" sz="40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01600">
                  <a:schemeClr val="bg1">
                    <a:alpha val="79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4184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erhard\Documents\_Estudios Biblicos PPT\25 El dia mas importante\bebe-nino-boca-abaj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11860" y="3198052"/>
            <a:ext cx="4876801" cy="36576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916" y="656692"/>
            <a:ext cx="9144000" cy="351039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60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O PRIVILÉGIO </a:t>
            </a:r>
            <a:br>
              <a:rPr lang="es-AR" sz="60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br>
            <a:r>
              <a:rPr lang="es-AR" sz="60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DE NASCER </a:t>
            </a:r>
            <a:br>
              <a:rPr lang="es-AR" sz="60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br>
            <a:r>
              <a:rPr lang="es-AR" sz="60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DE NOVO</a:t>
            </a:r>
            <a:endParaRPr lang="en-US" sz="54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5590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Gerhard\Documents\_Estudios Biblicos PPT\25 El dia mas importante\Comunion_zpsa7b092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016732"/>
            <a:ext cx="6573477" cy="5446595"/>
          </a:xfrm>
          <a:prstGeom prst="rect">
            <a:avLst/>
          </a:prstGeom>
          <a:noFill/>
          <a:effectLst>
            <a:softEdge rad="1003300"/>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503548" y="692356"/>
            <a:ext cx="8136904" cy="19805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que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representam</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pão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e o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vinho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582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683568" y="1520788"/>
            <a:ext cx="8028892" cy="410445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recebi</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vos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entreguei</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noite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em 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foi</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traído,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tomou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tendo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graças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partiu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Isto</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é o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meu</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corpo</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que é dado por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fazei</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isto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em memoria de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
        <p:nvSpPr>
          <p:cNvPr id="4" name="3 Rectángulo"/>
          <p:cNvSpPr/>
          <p:nvPr/>
        </p:nvSpPr>
        <p:spPr>
          <a:xfrm>
            <a:off x="179512" y="332656"/>
            <a:ext cx="3174139"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 </a:t>
            </a:r>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Coríntios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11:23-26</a:t>
            </a:r>
          </a:p>
        </p:txBody>
      </p:sp>
    </p:spTree>
    <p:extLst>
      <p:ext uri="{BB962C8B-B14F-4D97-AF65-F5344CB8AC3E}">
        <p14:creationId xmlns:p14="http://schemas.microsoft.com/office/powerpoint/2010/main" val="22803440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332656"/>
            <a:ext cx="3174139"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 </a:t>
            </a:r>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Coríntios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11:23-26</a:t>
            </a:r>
          </a:p>
        </p:txBody>
      </p:sp>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719572" y="1520788"/>
            <a:ext cx="8172908" cy="45365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“Por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semelhante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modo,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depois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haver</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ceado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tomou</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cálice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dizendo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Este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cálice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é a nova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aliança</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no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meu</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sangue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fazei</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isto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todas as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vezes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beberdes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em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memória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Porque, todas as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vezes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comerdes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este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beberdes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cálice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anunciais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morte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até que ele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venha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27737647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265" name="Picture 1" descr="C:\Users\Gerhard\Documents\_Estudios Biblicos PPT\25 El dia mas importante\E Y 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556" y="8620"/>
            <a:ext cx="8028384" cy="651789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683568" y="3939900"/>
            <a:ext cx="8136904" cy="226140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que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deve</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ser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feito</a:t>
            </a:r>
            <a:b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antes de participar </a:t>
            </a:r>
            <a:b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da Santa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Ceia</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4156930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665565" y="1412776"/>
            <a:ext cx="7812868" cy="468052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Examine-se,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si mesmo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assim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coma 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beba do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cálice</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come e bebe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discernir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corpo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come e bebe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juízo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si.”</a:t>
            </a:r>
          </a:p>
        </p:txBody>
      </p:sp>
      <p:sp>
        <p:nvSpPr>
          <p:cNvPr id="4" name="3 Rectángulo"/>
          <p:cNvSpPr/>
          <p:nvPr/>
        </p:nvSpPr>
        <p:spPr>
          <a:xfrm>
            <a:off x="179512" y="332656"/>
            <a:ext cx="3174139"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1 </a:t>
            </a:r>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Coríntios</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11:28-29</a:t>
            </a:r>
          </a:p>
        </p:txBody>
      </p:sp>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6241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par>
                          <p:cTn id="12" fill="hold">
                            <p:stCondLst>
                              <p:cond delay="475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41" name="Picture 1" descr="C:\Users\Gerhard\Documents\_Estudios Biblicos PPT\25 El dia mas importante\Jesús lava los pies de los apóstoles.jpg"/>
          <p:cNvPicPr>
            <a:picLocks noChangeAspect="1" noChangeArrowheads="1"/>
          </p:cNvPicPr>
          <p:nvPr/>
        </p:nvPicPr>
        <p:blipFill rotWithShape="1">
          <a:blip r:embed="rId4">
            <a:extLst>
              <a:ext uri="{28A0092B-C50C-407E-A947-70E740481C1C}">
                <a14:useLocalDpi xmlns:a14="http://schemas.microsoft.com/office/drawing/2010/main" val="0"/>
              </a:ext>
            </a:extLst>
          </a:blip>
          <a:srcRect t="13839"/>
          <a:stretch/>
        </p:blipFill>
        <p:spPr bwMode="auto">
          <a:xfrm>
            <a:off x="-111759" y="1700808"/>
            <a:ext cx="9425015" cy="5379976"/>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51520" y="332656"/>
            <a:ext cx="8604956" cy="27363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 que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ordenou</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Jesus</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fazer</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na</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cerimónia</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de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comunhão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pic>
        <p:nvPicPr>
          <p:cNvPr id="6"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2537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par>
                          <p:cTn id="8" fill="hold">
                            <p:stCondLst>
                              <p:cond delay="3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332656"/>
            <a:ext cx="2071401"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João 13:4-15</a:t>
            </a:r>
          </a:p>
        </p:txBody>
      </p:sp>
      <p:sp>
        <p:nvSpPr>
          <p:cNvPr id="3" name="Rectangle 3"/>
          <p:cNvSpPr>
            <a:spLocks noChangeArrowheads="1"/>
          </p:cNvSpPr>
          <p:nvPr/>
        </p:nvSpPr>
        <p:spPr bwMode="auto">
          <a:xfrm>
            <a:off x="359532" y="1160748"/>
            <a:ext cx="8614424"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Levantou</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da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ceia</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tirou</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vestimenta de cima e, tomando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toalha</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cingiu</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ela</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Depois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deitou</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água</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na</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bacia</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passou</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 lavar os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pés</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aos</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discípulos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enxugar-lhos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toalha</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estava</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cingido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Aproximou</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Simão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Pedro, e este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lhe</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tu me lavas os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pés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mim</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Respondeu-lhe</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que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eu</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faço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sabes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agora</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compreendê</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-lo-</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ás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depois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Disse-lhe</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Pedro: Nunca me lavarás os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pés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Respondeu-lhe</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eu</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te lavar,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terás</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parte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comigo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Então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Pedro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lhe</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pediu</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somente</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pés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mas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as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mãos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cabeça</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5784948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332656"/>
            <a:ext cx="2071401"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João 13:4-15</a:t>
            </a:r>
          </a:p>
        </p:txBody>
      </p:sp>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274836" y="1448780"/>
            <a:ext cx="8856476" cy="4644516"/>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Declarou-lhe</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Quem</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já</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banhou</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necessita</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lavar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senão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pés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quanto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mais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está todo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limpo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Ora,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estais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limpos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mas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todos.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Pois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 sabia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quem</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era o traidor.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Foi</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isso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todos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estais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limpos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Depois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lhes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ter lavado os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pés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tomou</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as vestes 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voltando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à mesa,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perguntou-lhes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Compreendeis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que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fiz</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chamais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Mestre 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dizeis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bem</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porque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eu</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sou</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Ora, se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eu</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sendo</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Senhor</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e o Mestre, vos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lavei</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pés</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deveis</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lavar os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pés</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uns</a:t>
            </a:r>
            <a:r>
              <a:rPr lang="es-AR" sz="24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dos otros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Porque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eu</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vos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dei</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exemplo</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que, como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eu</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vos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fiz</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façais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vós</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24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também</a:t>
            </a:r>
            <a:r>
              <a:rPr lang="es-AR" sz="24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p:txBody>
      </p:sp>
    </p:spTree>
    <p:extLst>
      <p:ext uri="{BB962C8B-B14F-4D97-AF65-F5344CB8AC3E}">
        <p14:creationId xmlns:p14="http://schemas.microsoft.com/office/powerpoint/2010/main" val="1006320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7" name="Picture 1" descr="C:\Users\Gerhard\Documents\_Estudios Biblicos PPT\25 El dia mas importante\bread-win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1111"/>
          <a:stretch/>
        </p:blipFill>
        <p:spPr bwMode="auto">
          <a:xfrm>
            <a:off x="-1137" y="0"/>
            <a:ext cx="9144000" cy="6858000"/>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08" y="2456891"/>
            <a:ext cx="9144000" cy="1224137"/>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pPr algn="ctr"/>
            <a:r>
              <a:rPr lang="es-AR" sz="6600" b="1"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rPr>
              <a:t>CONCLUSÃO</a:t>
            </a:r>
            <a:endParaRPr lang="en-US" sz="6000" b="1" u="none" dirty="0">
              <a:ln w="19050" cap="rnd" cmpd="sng">
                <a:solidFill>
                  <a:schemeClr val="tx1"/>
                </a:solidFill>
                <a:prstDash val="solid"/>
                <a:round/>
              </a:ln>
              <a:gradFill>
                <a:gsLst>
                  <a:gs pos="0">
                    <a:srgbClr val="FFF200"/>
                  </a:gs>
                  <a:gs pos="45000">
                    <a:srgbClr val="FF7A00"/>
                  </a:gs>
                  <a:gs pos="70000">
                    <a:srgbClr val="FF0300"/>
                  </a:gs>
                  <a:gs pos="100000">
                    <a:srgbClr val="4D0808"/>
                  </a:gs>
                </a:gsLst>
                <a:lin ang="5400000" scaled="0"/>
              </a:gradFill>
              <a:effectLst>
                <a:glow rad="177800">
                  <a:schemeClr val="accent6">
                    <a:satMod val="175000"/>
                    <a:alpha val="17000"/>
                  </a:schemeClr>
                </a:glow>
              </a:effectLst>
              <a:latin typeface="Trajan Pro" pitchFamily="18" charset="0"/>
              <a:cs typeface="Vijaya" pitchFamily="34" charset="0"/>
            </a:endParaRPr>
          </a:p>
        </p:txBody>
      </p:sp>
      <p:pic>
        <p:nvPicPr>
          <p:cNvPr id="5" name="Picture 2" descr="C:\Users\Gerhard\Documents\_Estudios Biblicos PPT\ondaWEB6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0102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791581" y="2276872"/>
            <a:ext cx="8028891" cy="4284476"/>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457200" indent="-457200">
              <a:buFont typeface="Arial" panose="020B0604020202020204" pitchFamily="34" charset="0"/>
              <a:buChar char="•"/>
            </a:pP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Durante a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eternidade</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será recordado o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sacrifício</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de Cristo</a:t>
            </a:r>
          </a:p>
          <a:p>
            <a:pPr marL="457200" indent="-457200">
              <a:buFont typeface="Arial" panose="020B0604020202020204" pitchFamily="34" charset="0"/>
              <a:buChar char="•"/>
            </a:pP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As marcas da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sua</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crucificação</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permanecerão</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como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uma</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lembrança</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do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preço</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pago pela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nossa</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salvação</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p>
        </p:txBody>
      </p:sp>
    </p:spTree>
    <p:extLst>
      <p:ext uri="{BB962C8B-B14F-4D97-AF65-F5344CB8AC3E}">
        <p14:creationId xmlns:p14="http://schemas.microsoft.com/office/powerpoint/2010/main" val="39701858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Gerhard\Documents\_Estudios Biblicos PPT\25 El dia mas importante\24_jesus-teaches-of-being-born-again_1800x1200_300dpi_3.jpg"/>
          <p:cNvPicPr>
            <a:picLocks noChangeAspect="1" noChangeArrowheads="1"/>
          </p:cNvPicPr>
          <p:nvPr/>
        </p:nvPicPr>
        <p:blipFill rotWithShape="1">
          <a:blip r:embed="rId4">
            <a:extLst>
              <a:ext uri="{28A0092B-C50C-407E-A947-70E740481C1C}">
                <a14:useLocalDpi xmlns:a14="http://schemas.microsoft.com/office/drawing/2010/main" val="0"/>
              </a:ext>
            </a:extLst>
          </a:blip>
          <a:srcRect l="27723" r="19247"/>
          <a:stretch/>
        </p:blipFill>
        <p:spPr bwMode="auto">
          <a:xfrm>
            <a:off x="4449222" y="764704"/>
            <a:ext cx="4709675" cy="5920733"/>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493320" y="476672"/>
            <a:ext cx="6480720" cy="543660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Qual</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foi</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condição</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que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Jesus</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apresentou</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 </a:t>
            </a:r>
            <a:r>
              <a:rPr lang="es-AR" sz="44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Nicodemos</a:t>
            </a:r>
            <a:r>
              <a:rPr lang="es-AR"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dirigente de Israel, para entrar no reino de Deus? </a:t>
            </a:r>
            <a:endParaRPr lang="es-ES" sz="44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947540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287524" y="2024844"/>
            <a:ext cx="8856477" cy="475252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marL="457200" indent="-457200">
              <a:buFont typeface="Arial" panose="020B0604020202020204" pitchFamily="34" charset="0"/>
              <a:buChar char="•"/>
            </a:pP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Ser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batizado</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e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comemorar</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periodicamente</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Sua</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morte</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mediante a Santa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Ceia</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é o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caminho</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que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Jesus</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providenciou</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para conferir-nos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sua</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graça</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e participar de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seu</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sacrifício</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p>
          <a:p>
            <a:pPr marL="457200" indent="-457200">
              <a:buFont typeface="Arial" panose="020B0604020202020204" pitchFamily="34" charset="0"/>
              <a:buChar char="•"/>
            </a:pP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Quem</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não</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nascer da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água</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e do Espírito </a:t>
            </a:r>
            <a:r>
              <a:rPr lang="es-AR" sz="3200" b="1" dirty="0" err="1">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não</a:t>
            </a:r>
            <a:r>
              <a:rPr lang="es-AR" sz="3200" b="1" dirty="0">
                <a:ln w="6350" cap="rnd" cmpd="sng">
                  <a:solidFill>
                    <a:srgbClr val="FFC000"/>
                  </a:solidFill>
                  <a:prstDash val="solid"/>
                  <a:round/>
                </a:ln>
                <a:solidFill>
                  <a:schemeClr val="bg1"/>
                </a:solidFill>
                <a:effectLst>
                  <a:glow rad="177800">
                    <a:schemeClr val="accent6">
                      <a:satMod val="175000"/>
                      <a:alpha val="17000"/>
                    </a:schemeClr>
                  </a:glow>
                </a:effectLst>
                <a:latin typeface="Trajan Pro" pitchFamily="18" charset="0"/>
                <a:cs typeface="Vijaya" pitchFamily="34" charset="0"/>
              </a:rPr>
              <a:t> pode entrar no reino de Deus.”</a:t>
            </a:r>
          </a:p>
        </p:txBody>
      </p:sp>
    </p:spTree>
    <p:extLst>
      <p:ext uri="{BB962C8B-B14F-4D97-AF65-F5344CB8AC3E}">
        <p14:creationId xmlns:p14="http://schemas.microsoft.com/office/powerpoint/2010/main" val="32460049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up)">
                                      <p:cBhvr>
                                        <p:cTn id="12" dur="2000"/>
                                        <p:tgtEl>
                                          <p:spTgt spid="2">
                                            <p:txEl>
                                              <p:pRg st="1" end="1"/>
                                            </p:txEl>
                                          </p:spTgt>
                                        </p:tgtEl>
                                      </p:cBhvr>
                                    </p:animEffect>
                                  </p:childTnLst>
                                </p:cTn>
                              </p:par>
                            </p:childTnLst>
                          </p:cTn>
                        </p:par>
                        <p:par>
                          <p:cTn id="13" fill="hold">
                            <p:stCondLst>
                              <p:cond delay="2000"/>
                            </p:stCondLst>
                            <p:childTnLst>
                              <p:par>
                                <p:cTn id="14" presetID="22" presetClass="entr" presetSubtype="1"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3" name="Picture 1" descr="C:\Users\Gerhard\Documents\_Estudios Biblicos PPT\25 El dia mas importante\water-ocean-landscapes-sky-wallpaper.jpg"/>
          <p:cNvPicPr>
            <a:picLocks noChangeAspect="1" noChangeArrowheads="1"/>
          </p:cNvPicPr>
          <p:nvPr/>
        </p:nvPicPr>
        <p:blipFill rotWithShape="1">
          <a:blip r:embed="rId4">
            <a:extLst>
              <a:ext uri="{28A0092B-C50C-407E-A947-70E740481C1C}">
                <a14:useLocalDpi xmlns:a14="http://schemas.microsoft.com/office/drawing/2010/main" val="0"/>
              </a:ext>
            </a:extLst>
          </a:blip>
          <a:srcRect l="5720" r="5720"/>
          <a:stretch/>
        </p:blipFill>
        <p:spPr bwMode="auto">
          <a:xfrm>
            <a:off x="0" y="-11871"/>
            <a:ext cx="9144000" cy="688174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359532" y="8620"/>
            <a:ext cx="8562056" cy="619268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AR"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Ser </a:t>
            </a:r>
            <a:r>
              <a:rPr lang="es-AR"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batizado</a:t>
            </a:r>
            <a:r>
              <a:rPr lang="es-AR"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é importante e relaciona-se </a:t>
            </a:r>
            <a:r>
              <a:rPr lang="es-AR"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estreitamente</a:t>
            </a:r>
            <a:r>
              <a:rPr lang="es-AR"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com</a:t>
            </a:r>
            <a:r>
              <a:rPr lang="es-AR"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 </a:t>
            </a:r>
            <a:r>
              <a:rPr lang="es-AR"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salvação</a:t>
            </a:r>
            <a:r>
              <a:rPr lang="es-AR"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que </a:t>
            </a:r>
            <a:r>
              <a:rPr lang="es-AR"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Jesus</a:t>
            </a:r>
            <a:r>
              <a:rPr lang="es-AR"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Cristo </a:t>
            </a:r>
            <a:r>
              <a:rPr lang="es-AR" sz="36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oferece</a:t>
            </a:r>
            <a:r>
              <a:rPr lang="es-AR"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gratuitamente.</a:t>
            </a:r>
          </a:p>
          <a:p>
            <a:pPr algn="r"/>
            <a:endParaRPr lang="es-AR" sz="4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r"/>
            <a:r>
              <a:rPr lang="es-ES" sz="36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AR" sz="4400" b="1" spc="50" dirty="0" err="1">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Deseja</a:t>
            </a:r>
            <a:r>
              <a:rPr lang="es-AR" sz="44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preparar-se para </a:t>
            </a:r>
            <a:r>
              <a:rPr lang="es-AR" sz="4400" b="1" spc="50" dirty="0" err="1">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fazer</a:t>
            </a:r>
            <a:r>
              <a:rPr lang="es-AR" sz="44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un pacto </a:t>
            </a:r>
            <a:r>
              <a:rPr lang="es-AR" sz="4400" b="1" spc="50" dirty="0" err="1">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com</a:t>
            </a:r>
            <a:r>
              <a:rPr lang="es-AR" sz="44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Deus mediante </a:t>
            </a:r>
            <a:br>
              <a:rPr lang="es-AR" sz="44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AR" sz="44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 </a:t>
            </a:r>
            <a:r>
              <a:rPr lang="es-AR" sz="4400" b="1" spc="50" dirty="0" err="1">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batismo</a:t>
            </a:r>
            <a:r>
              <a:rPr lang="es-AR" sz="44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t>
            </a:r>
          </a:p>
        </p:txBody>
      </p:sp>
    </p:spTree>
    <p:extLst>
      <p:ext uri="{BB962C8B-B14F-4D97-AF65-F5344CB8AC3E}">
        <p14:creationId xmlns:p14="http://schemas.microsoft.com/office/powerpoint/2010/main" val="31607399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up)">
                                      <p:cBhvr>
                                        <p:cTn id="12" dur="1000"/>
                                        <p:tgtEl>
                                          <p:spTgt spid="2">
                                            <p:txEl>
                                              <p:pRg st="2" end="2"/>
                                            </p:txEl>
                                          </p:spTgt>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ondaWEB6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25 El dia mas importante\White-Dove-Redemptio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1" y="-387424"/>
            <a:ext cx="9146956" cy="6860217"/>
          </a:xfrm>
          <a:prstGeom prst="rect">
            <a:avLst/>
          </a:prstGeom>
          <a:noFill/>
          <a:effectLst>
            <a:softEdge rad="1270000"/>
          </a:effectLst>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223628" y="3248980"/>
            <a:ext cx="7668852" cy="34563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Obrigado</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r>
              <a:rPr lang="es-ES" sz="48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Senhor</a:t>
            </a: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por indicar-me como entrar no</a:t>
            </a:r>
            <a:br>
              <a:rPr lang="es-ES" sz="48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6000" b="1" spc="50" dirty="0" err="1">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Teu</a:t>
            </a:r>
            <a:r>
              <a:rPr lang="es-ES" sz="60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Reino!</a:t>
            </a:r>
          </a:p>
        </p:txBody>
      </p:sp>
    </p:spTree>
    <p:extLst>
      <p:ext uri="{BB962C8B-B14F-4D97-AF65-F5344CB8AC3E}">
        <p14:creationId xmlns:p14="http://schemas.microsoft.com/office/powerpoint/2010/main" val="4254157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par>
                          <p:cTn id="8" fill="hold">
                            <p:stCondLst>
                              <p:cond delay="4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C:\Users\Gerhard\Documents\_Estudios Biblicos PPT\25 El dia mas importante\versic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935596" y="1592796"/>
            <a:ext cx="7596844" cy="50405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Havia</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entre 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fariseus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chamado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Nicodemos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um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principais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dos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judeus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Este, 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noite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foi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ter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Jesus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lhe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disse</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Rabi</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sabemos 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és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Mestre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vindo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da parte de Deus; porque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ninguém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pode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fazer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sinais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tu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fazes</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se Deus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estiver</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ES"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com</a:t>
            </a:r>
            <a:r>
              <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ele.</a:t>
            </a:r>
            <a:endPar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179512" y="332656"/>
            <a:ext cx="1705916"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João 3:1-4</a:t>
            </a:r>
          </a:p>
        </p:txBody>
      </p:sp>
    </p:spTree>
    <p:extLst>
      <p:ext uri="{BB962C8B-B14F-4D97-AF65-F5344CB8AC3E}">
        <p14:creationId xmlns:p14="http://schemas.microsoft.com/office/powerpoint/2010/main" val="16386927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935596" y="1880828"/>
            <a:ext cx="7524836" cy="4356484"/>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pt-PT"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 isto, respondeu Jesus: Em verdade, em verdade te digo, </a:t>
            </a:r>
            <a:r>
              <a:rPr lang="pt-PT"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se alguém não nascer de novo, não pode ver o reino de Deus</a:t>
            </a:r>
            <a:r>
              <a:rPr lang="pt-PT"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Perguntou-lhe Nicodemos: Como pode um homem nascer, sendo velho? Pode, porventura, voltar ao ventre materno e nascer segunda vez?”</a:t>
            </a:r>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179512" y="332656"/>
            <a:ext cx="1705916" cy="523220"/>
          </a:xfrm>
          <a:prstGeom prst="rect">
            <a:avLst/>
          </a:prstGeom>
        </p:spPr>
        <p:txBody>
          <a:bodyPr wrap="none">
            <a:spAutoFit/>
          </a:bodyPr>
          <a:lstStyle/>
          <a:p>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João 3:1-4</a:t>
            </a:r>
          </a:p>
        </p:txBody>
      </p:sp>
    </p:spTree>
    <p:extLst>
      <p:ext uri="{BB962C8B-B14F-4D97-AF65-F5344CB8AC3E}">
        <p14:creationId xmlns:p14="http://schemas.microsoft.com/office/powerpoint/2010/main" val="32589064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5 El dia mas importante\fond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Gerhard\Documents\_Estudios Biblicos PPT\25 El dia mas importante\115979_Papel-de-Parede-Bebe-engracado_1440x900.jpg"/>
          <p:cNvPicPr>
            <a:picLocks noChangeAspect="1" noChangeArrowheads="1"/>
          </p:cNvPicPr>
          <p:nvPr/>
        </p:nvPicPr>
        <p:blipFill rotWithShape="1">
          <a:blip r:embed="rId4">
            <a:extLst>
              <a:ext uri="{28A0092B-C50C-407E-A947-70E740481C1C}">
                <a14:useLocalDpi xmlns:a14="http://schemas.microsoft.com/office/drawing/2010/main" val="0"/>
              </a:ext>
            </a:extLst>
          </a:blip>
          <a:srcRect l="12524" r="36749"/>
          <a:stretch/>
        </p:blipFill>
        <p:spPr bwMode="auto">
          <a:xfrm>
            <a:off x="5320145" y="1555424"/>
            <a:ext cx="3823855" cy="471129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323528" y="664956"/>
            <a:ext cx="6060415" cy="522058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108000" tIns="108000" rIns="108000" bIns="108000" anchor="t"/>
          <a:lstStyle/>
          <a:p>
            <a: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Que características </a:t>
            </a:r>
            <a:r>
              <a:rPr lang="es-AR"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trazemos</a:t>
            </a:r>
            <a: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b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br>
            <a: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do </a:t>
            </a:r>
            <a:r>
              <a:rPr lang="es-AR"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nosso</a:t>
            </a:r>
            <a: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primeiro</a:t>
            </a:r>
            <a: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r>
              <a:rPr lang="es-AR" sz="4800" b="1" dirty="0" err="1">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nascimento</a:t>
            </a:r>
            <a:r>
              <a:rPr lang="es-AR"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rPr>
              <a:t>? </a:t>
            </a:r>
            <a:endParaRPr lang="es-ES" sz="4800" b="1" dirty="0">
              <a:ln w="19050" cap="rnd" cmpd="sng">
                <a:solidFill>
                  <a:schemeClr val="tx1"/>
                </a:solidFill>
                <a:prstDash val="solid"/>
                <a:round/>
              </a:ln>
              <a:solidFill>
                <a:srgbClr val="FFC000"/>
              </a:solidFill>
              <a:effectLst>
                <a:glow rad="177800">
                  <a:schemeClr val="accent6">
                    <a:satMod val="175000"/>
                    <a:alpha val="17000"/>
                  </a:schemeClr>
                </a:glow>
              </a:effectLst>
              <a:latin typeface="Trajan Pro" pitchFamily="18" charset="0"/>
              <a:cs typeface="Vijaya" pitchFamily="34" charset="0"/>
            </a:endParaRPr>
          </a:p>
        </p:txBody>
      </p:sp>
    </p:spTree>
    <p:extLst>
      <p:ext uri="{BB962C8B-B14F-4D97-AF65-F5344CB8AC3E}">
        <p14:creationId xmlns:p14="http://schemas.microsoft.com/office/powerpoint/2010/main" val="22822435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ChangeArrowheads="1"/>
          </p:cNvSpPr>
          <p:nvPr/>
        </p:nvSpPr>
        <p:spPr bwMode="auto">
          <a:xfrm>
            <a:off x="182183" y="1556792"/>
            <a:ext cx="8964488" cy="4968552"/>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“Que é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que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seja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puro? E o que nasce de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mulher</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para ser justo?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Eis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Deus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confia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nos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santos;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nem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céus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são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puros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seus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olhos</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quanto</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menos o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homem</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que é </a:t>
            </a:r>
            <a:r>
              <a:rPr lang="es-AR" sz="3200" b="1" i="1" spc="50" dirty="0" err="1">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abominável</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 e corrupto, que </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bebe a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iniquidade</a:t>
            </a:r>
            <a:r>
              <a:rPr lang="es-AR" sz="3200" b="1" i="1" spc="50" dirty="0">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 como a </a:t>
            </a:r>
            <a:r>
              <a:rPr lang="es-AR" sz="3200" b="1" i="1" spc="50" dirty="0" err="1">
                <a:ln w="11430"/>
                <a:solidFill>
                  <a:srgbClr val="FF0000"/>
                </a:solidFill>
                <a:effectLst>
                  <a:outerShdw blurRad="76200" dist="50800" dir="5400000" algn="tl" rotWithShape="0">
                    <a:srgbClr val="000000">
                      <a:alpha val="65000"/>
                    </a:srgbClr>
                  </a:outerShdw>
                </a:effectLst>
                <a:latin typeface="Myriad Pro" pitchFamily="34" charset="0"/>
                <a:cs typeface="Consolas" pitchFamily="49" charset="0"/>
              </a:rPr>
              <a:t>água</a:t>
            </a:r>
            <a:r>
              <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rPr>
              <a:t>!”</a:t>
            </a:r>
          </a:p>
          <a:p>
            <a:endParaRPr lang="es-AR" sz="3200" b="1" i="1" spc="50" dirty="0">
              <a:ln w="11430"/>
              <a:solidFill>
                <a:srgbClr val="002060"/>
              </a:solidFill>
              <a:effectLst>
                <a:outerShdw blurRad="76200" dist="50800" dir="5400000" algn="tl" rotWithShape="0">
                  <a:srgbClr val="000000">
                    <a:alpha val="65000"/>
                  </a:srgbClr>
                </a:outerShdw>
              </a:effectLst>
              <a:latin typeface="Myriad Pro" pitchFamily="34" charset="0"/>
              <a:cs typeface="Consolas" pitchFamily="49" charset="0"/>
            </a:endParaRPr>
          </a:p>
        </p:txBody>
      </p:sp>
      <p:sp>
        <p:nvSpPr>
          <p:cNvPr id="4" name="3 Rectángulo"/>
          <p:cNvSpPr/>
          <p:nvPr/>
        </p:nvSpPr>
        <p:spPr>
          <a:xfrm>
            <a:off x="179512" y="332656"/>
            <a:ext cx="1883849" cy="523220"/>
          </a:xfrm>
          <a:prstGeom prst="rect">
            <a:avLst/>
          </a:prstGeom>
        </p:spPr>
        <p:txBody>
          <a:bodyPr wrap="none">
            <a:spAutoFit/>
          </a:bodyPr>
          <a:lstStyle/>
          <a:p>
            <a:r>
              <a:rPr lang="en-US" sz="2800" b="1" dirty="0" err="1">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Jó</a:t>
            </a:r>
            <a:r>
              <a:rPr lang="en-US" sz="2800" b="1" dirty="0">
                <a:ln w="6350" cap="rnd" cmpd="sng">
                  <a:solidFill>
                    <a:srgbClr val="FFC000"/>
                  </a:solidFill>
                  <a:prstDash val="solid"/>
                  <a:round/>
                </a:ln>
                <a:solidFill>
                  <a:schemeClr val="bg1"/>
                </a:solidFill>
                <a:effectLst>
                  <a:glow rad="177800">
                    <a:srgbClr val="F79646">
                      <a:satMod val="175000"/>
                      <a:alpha val="17000"/>
                    </a:srgbClr>
                  </a:glow>
                </a:effectLst>
                <a:latin typeface="Trajan Pro" pitchFamily="18" charset="0"/>
                <a:cs typeface="Vijaya" pitchFamily="34" charset="0"/>
              </a:rPr>
              <a:t> 15:14-16</a:t>
            </a:r>
          </a:p>
        </p:txBody>
      </p:sp>
    </p:spTree>
    <p:extLst>
      <p:ext uri="{BB962C8B-B14F-4D97-AF65-F5344CB8AC3E}">
        <p14:creationId xmlns:p14="http://schemas.microsoft.com/office/powerpoint/2010/main" val="13086522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MMPROD_UIDATA" val="&lt;database version=&quot;10.0&quot;&gt;&lt;object type=&quot;1&quot; unique_id=&quot;10001&quot;&gt;&lt;object type=&quot;2&quot; unique_id=&quot;24044&quot;&gt;&lt;object type=&quot;3&quot; unique_id=&quot;24046&quot;&gt;&lt;property id=&quot;20148&quot; value=&quot;5&quot;/&gt;&lt;property id=&quot;20300&quot; value=&quot;Diapositiva 2&quot;/&gt;&lt;property id=&quot;20307&quot; value=&quot;316&quot;/&gt;&lt;/object&gt;&lt;object type=&quot;3&quot; unique_id=&quot;24047&quot;&gt;&lt;property id=&quot;20148&quot; value=&quot;5&quot;/&gt;&lt;property id=&quot;20300&quot; value=&quot;Diapositiva 3&quot;/&gt;&lt;property id=&quot;20307&quot; value=&quot;319&quot;/&gt;&lt;/object&gt;&lt;object type=&quot;3&quot; unique_id=&quot;24048&quot;&gt;&lt;property id=&quot;20148&quot; value=&quot;5&quot;/&gt;&lt;property id=&quot;20300&quot; value=&quot;Diapositiva 4&quot;/&gt;&lt;property id=&quot;20307&quot; value=&quot;450&quot;/&gt;&lt;/object&gt;&lt;object type=&quot;3&quot; unique_id=&quot;24049&quot;&gt;&lt;property id=&quot;20148&quot; value=&quot;5&quot;/&gt;&lt;property id=&quot;20300&quot; value=&quot;Diapositiva 5&quot;/&gt;&lt;property id=&quot;20307&quot; value=&quot;451&quot;/&gt;&lt;/object&gt;&lt;object type=&quot;3&quot; unique_id=&quot;24050&quot;&gt;&lt;property id=&quot;20148&quot; value=&quot;5&quot;/&gt;&lt;property id=&quot;20300&quot; value=&quot;Diapositiva 6&quot;/&gt;&lt;property id=&quot;20307&quot; value=&quot;440&quot;/&gt;&lt;/object&gt;&lt;object type=&quot;3&quot; unique_id=&quot;24051&quot;&gt;&lt;property id=&quot;20148&quot; value=&quot;5&quot;/&gt;&lt;property id=&quot;20300&quot; value=&quot;Diapositiva 7&quot;/&gt;&lt;property id=&quot;20307&quot; value=&quot;498&quot;/&gt;&lt;/object&gt;&lt;object type=&quot;3&quot; unique_id=&quot;24052&quot;&gt;&lt;property id=&quot;20148&quot; value=&quot;5&quot;/&gt;&lt;property id=&quot;20300&quot; value=&quot;Diapositiva 8&quot;/&gt;&lt;property id=&quot;20307&quot; value=&quot;499&quot;/&gt;&lt;/object&gt;&lt;object type=&quot;3&quot; unique_id=&quot;24053&quot;&gt;&lt;property id=&quot;20148&quot; value=&quot;5&quot;/&gt;&lt;property id=&quot;20300&quot; value=&quot;Diapositiva 9&quot;/&gt;&lt;property id=&quot;20307&quot; value=&quot;500&quot;/&gt;&lt;/object&gt;&lt;object type=&quot;3&quot; unique_id=&quot;24054&quot;&gt;&lt;property id=&quot;20148&quot; value=&quot;5&quot;/&gt;&lt;property id=&quot;20300&quot; value=&quot;Diapositiva 10&quot;/&gt;&lt;property id=&quot;20307&quot; value=&quot;501&quot;/&gt;&lt;/object&gt;&lt;object type=&quot;3&quot; unique_id=&quot;24055&quot;&gt;&lt;property id=&quot;20148&quot; value=&quot;5&quot;/&gt;&lt;property id=&quot;20300&quot; value=&quot;Diapositiva 11&quot;/&gt;&lt;property id=&quot;20307&quot; value=&quot;502&quot;/&gt;&lt;/object&gt;&lt;object type=&quot;3&quot; unique_id=&quot;24056&quot;&gt;&lt;property id=&quot;20148&quot; value=&quot;5&quot;/&gt;&lt;property id=&quot;20300&quot; value=&quot;Diapositiva 12&quot;/&gt;&lt;property id=&quot;20307&quot; value=&quot;443&quot;/&gt;&lt;/object&gt;&lt;object type=&quot;3&quot; unique_id=&quot;24057&quot;&gt;&lt;property id=&quot;20148&quot; value=&quot;5&quot;/&gt;&lt;property id=&quot;20300&quot; value=&quot;Diapositiva 13&quot;/&gt;&lt;property id=&quot;20307&quot; value=&quot;542&quot;/&gt;&lt;/object&gt;&lt;object type=&quot;3&quot; unique_id=&quot;24058&quot;&gt;&lt;property id=&quot;20148&quot; value=&quot;5&quot;/&gt;&lt;property id=&quot;20300&quot; value=&quot;Diapositiva 14&quot;/&gt;&lt;property id=&quot;20307&quot; value=&quot;503&quot;/&gt;&lt;/object&gt;&lt;object type=&quot;3&quot; unique_id=&quot;24059&quot;&gt;&lt;property id=&quot;20148&quot; value=&quot;5&quot;/&gt;&lt;property id=&quot;20300&quot; value=&quot;Diapositiva 15&quot;/&gt;&lt;property id=&quot;20307&quot; value=&quot;504&quot;/&gt;&lt;/object&gt;&lt;object type=&quot;3&quot; unique_id=&quot;24060&quot;&gt;&lt;property id=&quot;20148&quot; value=&quot;5&quot;/&gt;&lt;property id=&quot;20300&quot; value=&quot;Diapositiva 16&quot;/&gt;&lt;property id=&quot;20307&quot; value=&quot;505&quot;/&gt;&lt;/object&gt;&lt;object type=&quot;3&quot; unique_id=&quot;24061&quot;&gt;&lt;property id=&quot;20148&quot; value=&quot;5&quot;/&gt;&lt;property id=&quot;20300&quot; value=&quot;Diapositiva 17&quot;/&gt;&lt;property id=&quot;20307&quot; value=&quot;506&quot;/&gt;&lt;/object&gt;&lt;object type=&quot;3&quot; unique_id=&quot;24062&quot;&gt;&lt;property id=&quot;20148&quot; value=&quot;5&quot;/&gt;&lt;property id=&quot;20300&quot; value=&quot;Diapositiva 18&quot;/&gt;&lt;property id=&quot;20307&quot; value=&quot;507&quot;/&gt;&lt;/object&gt;&lt;object type=&quot;3&quot; unique_id=&quot;24063&quot;&gt;&lt;property id=&quot;20148&quot; value=&quot;5&quot;/&gt;&lt;property id=&quot;20300&quot; value=&quot;Diapositiva 19&quot;/&gt;&lt;property id=&quot;20307&quot; value=&quot;508&quot;/&gt;&lt;/object&gt;&lt;object type=&quot;3&quot; unique_id=&quot;24064&quot;&gt;&lt;property id=&quot;20148&quot; value=&quot;5&quot;/&gt;&lt;property id=&quot;20300&quot; value=&quot;Diapositiva 20&quot;/&gt;&lt;property id=&quot;20307&quot; value=&quot;511&quot;/&gt;&lt;/object&gt;&lt;object type=&quot;3&quot; unique_id=&quot;24065&quot;&gt;&lt;property id=&quot;20148&quot; value=&quot;5&quot;/&gt;&lt;property id=&quot;20300&quot; value=&quot;Diapositiva 21&quot;/&gt;&lt;property id=&quot;20307&quot; value=&quot;509&quot;/&gt;&lt;/object&gt;&lt;object type=&quot;3&quot; unique_id=&quot;24066&quot;&gt;&lt;property id=&quot;20148&quot; value=&quot;5&quot;/&gt;&lt;property id=&quot;20300&quot; value=&quot;Diapositiva 22&quot;/&gt;&lt;property id=&quot;20307&quot; value=&quot;510&quot;/&gt;&lt;/object&gt;&lt;object type=&quot;3&quot; unique_id=&quot;24067&quot;&gt;&lt;property id=&quot;20148&quot; value=&quot;5&quot;/&gt;&lt;property id=&quot;20300&quot; value=&quot;Diapositiva 23&quot;/&gt;&lt;property id=&quot;20307&quot; value=&quot;512&quot;/&gt;&lt;/object&gt;&lt;object type=&quot;3&quot; unique_id=&quot;24068&quot;&gt;&lt;property id=&quot;20148&quot; value=&quot;5&quot;/&gt;&lt;property id=&quot;20300&quot; value=&quot;Diapositiva 24&quot;/&gt;&lt;property id=&quot;20307&quot; value=&quot;513&quot;/&gt;&lt;/object&gt;&lt;object type=&quot;3&quot; unique_id=&quot;24069&quot;&gt;&lt;property id=&quot;20148&quot; value=&quot;5&quot;/&gt;&lt;property id=&quot;20300&quot; value=&quot;Diapositiva 25&quot;/&gt;&lt;property id=&quot;20307&quot; value=&quot;514&quot;/&gt;&lt;/object&gt;&lt;object type=&quot;3&quot; unique_id=&quot;24070&quot;&gt;&lt;property id=&quot;20148&quot; value=&quot;5&quot;/&gt;&lt;property id=&quot;20300&quot; value=&quot;Diapositiva 26&quot;/&gt;&lt;property id=&quot;20307&quot; value=&quot;515&quot;/&gt;&lt;/object&gt;&lt;object type=&quot;3&quot; unique_id=&quot;24071&quot;&gt;&lt;property id=&quot;20148&quot; value=&quot;5&quot;/&gt;&lt;property id=&quot;20300&quot; value=&quot;Diapositiva 27&quot;/&gt;&lt;property id=&quot;20307&quot; value=&quot;516&quot;/&gt;&lt;/object&gt;&lt;object type=&quot;3&quot; unique_id=&quot;24072&quot;&gt;&lt;property id=&quot;20148&quot; value=&quot;5&quot;/&gt;&lt;property id=&quot;20300&quot; value=&quot;Diapositiva 28&quot;/&gt;&lt;property id=&quot;20307&quot; value=&quot;517&quot;/&gt;&lt;/object&gt;&lt;object type=&quot;3&quot; unique_id=&quot;24073&quot;&gt;&lt;property id=&quot;20148&quot; value=&quot;5&quot;/&gt;&lt;property id=&quot;20300&quot; value=&quot;Diapositiva 29&quot;/&gt;&lt;property id=&quot;20307&quot; value=&quot;518&quot;/&gt;&lt;/object&gt;&lt;object type=&quot;3&quot; unique_id=&quot;24074&quot;&gt;&lt;property id=&quot;20148&quot; value=&quot;5&quot;/&gt;&lt;property id=&quot;20300&quot; value=&quot;Diapositiva 30&quot;/&gt;&lt;property id=&quot;20307&quot; value=&quot;519&quot;/&gt;&lt;/object&gt;&lt;object type=&quot;3&quot; unique_id=&quot;24075&quot;&gt;&lt;property id=&quot;20148&quot; value=&quot;5&quot;/&gt;&lt;property id=&quot;20300&quot; value=&quot;Diapositiva 31&quot;/&gt;&lt;property id=&quot;20307&quot; value=&quot;520&quot;/&gt;&lt;/object&gt;&lt;object type=&quot;3&quot; unique_id=&quot;24076&quot;&gt;&lt;property id=&quot;20148&quot; value=&quot;5&quot;/&gt;&lt;property id=&quot;20300&quot; value=&quot;Diapositiva 32&quot;/&gt;&lt;property id=&quot;20307&quot; value=&quot;522&quot;/&gt;&lt;/object&gt;&lt;object type=&quot;3&quot; unique_id=&quot;24077&quot;&gt;&lt;property id=&quot;20148&quot; value=&quot;5&quot;/&gt;&lt;property id=&quot;20300&quot; value=&quot;Diapositiva 33&quot;/&gt;&lt;property id=&quot;20307&quot; value=&quot;523&quot;/&gt;&lt;/object&gt;&lt;object type=&quot;3&quot; unique_id=&quot;24078&quot;&gt;&lt;property id=&quot;20148&quot; value=&quot;5&quot;/&gt;&lt;property id=&quot;20300&quot; value=&quot;Diapositiva 34&quot;/&gt;&lt;property id=&quot;20307&quot; value=&quot;524&quot;/&gt;&lt;/object&gt;&lt;object type=&quot;3&quot; unique_id=&quot;24079&quot;&gt;&lt;property id=&quot;20148&quot; value=&quot;5&quot;/&gt;&lt;property id=&quot;20300&quot; value=&quot;Diapositiva 35&quot;/&gt;&lt;property id=&quot;20307&quot; value=&quot;525&quot;/&gt;&lt;/object&gt;&lt;object type=&quot;3&quot; unique_id=&quot;24080&quot;&gt;&lt;property id=&quot;20148&quot; value=&quot;5&quot;/&gt;&lt;property id=&quot;20300&quot; value=&quot;Diapositiva 36&quot;/&gt;&lt;property id=&quot;20307&quot; value=&quot;526&quot;/&gt;&lt;/object&gt;&lt;object type=&quot;3&quot; unique_id=&quot;24081&quot;&gt;&lt;property id=&quot;20148&quot; value=&quot;5&quot;/&gt;&lt;property id=&quot;20300&quot; value=&quot;Diapositiva 37&quot;/&gt;&lt;property id=&quot;20307&quot; value=&quot;527&quot;/&gt;&lt;/object&gt;&lt;object type=&quot;3&quot; unique_id=&quot;24082&quot;&gt;&lt;property id=&quot;20148&quot; value=&quot;5&quot;/&gt;&lt;property id=&quot;20300&quot; value=&quot;Diapositiva 38&quot;/&gt;&lt;property id=&quot;20307&quot; value=&quot;528&quot;/&gt;&lt;/object&gt;&lt;object type=&quot;3&quot; unique_id=&quot;24083&quot;&gt;&lt;property id=&quot;20148&quot; value=&quot;5&quot;/&gt;&lt;property id=&quot;20300&quot; value=&quot;Diapositiva 39&quot;/&gt;&lt;property id=&quot;20307&quot; value=&quot;529&quot;/&gt;&lt;/object&gt;&lt;object type=&quot;3&quot; unique_id=&quot;24084&quot;&gt;&lt;property id=&quot;20148&quot; value=&quot;5&quot;/&gt;&lt;property id=&quot;20300&quot; value=&quot;Diapositiva 40&quot;/&gt;&lt;property id=&quot;20307&quot; value=&quot;530&quot;/&gt;&lt;/object&gt;&lt;object type=&quot;3&quot; unique_id=&quot;24085&quot;&gt;&lt;property id=&quot;20148&quot; value=&quot;5&quot;/&gt;&lt;property id=&quot;20300&quot; value=&quot;Diapositiva 41&quot;/&gt;&lt;property id=&quot;20307&quot; value=&quot;531&quot;/&gt;&lt;/object&gt;&lt;object type=&quot;3&quot; unique_id=&quot;24086&quot;&gt;&lt;property id=&quot;20148&quot; value=&quot;5&quot;/&gt;&lt;property id=&quot;20300&quot; value=&quot;Diapositiva 42&quot;/&gt;&lt;property id=&quot;20307&quot; value=&quot;532&quot;/&gt;&lt;/object&gt;&lt;object type=&quot;3&quot; unique_id=&quot;24087&quot;&gt;&lt;property id=&quot;20148&quot; value=&quot;5&quot;/&gt;&lt;property id=&quot;20300&quot; value=&quot;Diapositiva 43&quot;/&gt;&lt;property id=&quot;20307&quot; value=&quot;533&quot;/&gt;&lt;/object&gt;&lt;object type=&quot;3&quot; unique_id=&quot;24088&quot;&gt;&lt;property id=&quot;20148&quot; value=&quot;5&quot;/&gt;&lt;property id=&quot;20300&quot; value=&quot;Diapositiva 44&quot;/&gt;&lt;property id=&quot;20307&quot; value=&quot;534&quot;/&gt;&lt;/object&gt;&lt;object type=&quot;3&quot; unique_id=&quot;24089&quot;&gt;&lt;property id=&quot;20148&quot; value=&quot;5&quot;/&gt;&lt;property id=&quot;20300&quot; value=&quot;Diapositiva 45&quot;/&gt;&lt;property id=&quot;20307&quot; value=&quot;535&quot;/&gt;&lt;/object&gt;&lt;object type=&quot;3&quot; unique_id=&quot;24090&quot;&gt;&lt;property id=&quot;20148&quot; value=&quot;5&quot;/&gt;&lt;property id=&quot;20300&quot; value=&quot;Diapositiva 46&quot;/&gt;&lt;property id=&quot;20307&quot; value=&quot;536&quot;/&gt;&lt;/object&gt;&lt;object type=&quot;3&quot; unique_id=&quot;24091&quot;&gt;&lt;property id=&quot;20148&quot; value=&quot;5&quot;/&gt;&lt;property id=&quot;20300&quot; value=&quot;Diapositiva 47&quot;/&gt;&lt;property id=&quot;20307&quot; value=&quot;537&quot;/&gt;&lt;/object&gt;&lt;object type=&quot;3&quot; unique_id=&quot;24092&quot;&gt;&lt;property id=&quot;20148&quot; value=&quot;5&quot;/&gt;&lt;property id=&quot;20300&quot; value=&quot;Diapositiva 48&quot;/&gt;&lt;property id=&quot;20307&quot; value=&quot;538&quot;/&gt;&lt;/object&gt;&lt;object type=&quot;3&quot; unique_id=&quot;24093&quot;&gt;&lt;property id=&quot;20148&quot; value=&quot;5&quot;/&gt;&lt;property id=&quot;20300&quot; value=&quot;Diapositiva 49&quot;/&gt;&lt;property id=&quot;20307&quot; value=&quot;540&quot;/&gt;&lt;/object&gt;&lt;object type=&quot;3&quot; unique_id=&quot;24094&quot;&gt;&lt;property id=&quot;20148&quot; value=&quot;5&quot;/&gt;&lt;property id=&quot;20300&quot; value=&quot;Diapositiva 50&quot;/&gt;&lt;property id=&quot;20307&quot; value=&quot;539&quot;/&gt;&lt;/object&gt;&lt;object type=&quot;3&quot; unique_id=&quot;24095&quot;&gt;&lt;property id=&quot;20148&quot; value=&quot;5&quot;/&gt;&lt;property id=&quot;20300&quot; value=&quot;Diapositiva 51&quot;/&gt;&lt;property id=&quot;20307&quot; value=&quot;541&quot;/&gt;&lt;/object&gt;&lt;object type=&quot;3&quot; unique_id=&quot;24096&quot;&gt;&lt;property id=&quot;20148&quot; value=&quot;5&quot;/&gt;&lt;property id=&quot;20300&quot; value=&quot;Diapositiva 52&quot;/&gt;&lt;property id=&quot;20307&quot; value=&quot;497&quot;/&gt;&lt;/object&gt;&lt;object type=&quot;3&quot; unique_id=&quot;24097&quot;&gt;&lt;property id=&quot;20148&quot; value=&quot;5&quot;/&gt;&lt;property id=&quot;20300&quot; value=&quot;Diapositiva 53&quot;/&gt;&lt;property id=&quot;20307&quot; value=&quot;318&quot;/&gt;&lt;/object&gt;&lt;object type=&quot;3&quot; unique_id=&quot;24098&quot;&gt;&lt;property id=&quot;20148&quot; value=&quot;5&quot;/&gt;&lt;property id=&quot;20300&quot; value=&quot;Diapositiva 54&quot;/&gt;&lt;property id=&quot;20307&quot; value=&quot;408&quot;/&gt;&lt;/object&gt;&lt;object type=&quot;3&quot; unique_id=&quot;24323&quot;&gt;&lt;property id=&quot;20148&quot; value=&quot;5&quot;/&gt;&lt;property id=&quot;20300&quot; value=&quot;Diapositiva 1&quot;/&gt;&lt;property id=&quot;20307&quot; value=&quot;543&quot;/&gt;&lt;/object&gt;&lt;/object&gt;&lt;object type=&quot;8&quot; unique_id=&quot;24154&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14034</TotalTime>
  <Words>4554</Words>
  <Application>Microsoft Office PowerPoint</Application>
  <PresentationFormat>Presentación en pantalla (4:3)</PresentationFormat>
  <Paragraphs>311</Paragraphs>
  <Slides>52</Slides>
  <Notes>52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52</vt:i4>
      </vt:variant>
    </vt:vector>
  </HeadingPairs>
  <TitlesOfParts>
    <vt:vector size="60" baseType="lpstr">
      <vt:lpstr>Trajan Pro</vt:lpstr>
      <vt:lpstr>Calibri</vt:lpstr>
      <vt:lpstr>Myriad Pro</vt:lpstr>
      <vt:lpstr>Impact</vt:lpstr>
      <vt:lpstr>Swis721 Blk BT</vt:lpstr>
      <vt:lpstr>Arial</vt:lpstr>
      <vt:lpstr>Arial Rounded MT 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531</cp:revision>
  <dcterms:created xsi:type="dcterms:W3CDTF">2013-10-02T01:22:09Z</dcterms:created>
  <dcterms:modified xsi:type="dcterms:W3CDTF">2022-01-20T14:09:33Z</dcterms:modified>
</cp:coreProperties>
</file>